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7703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8917B-A68C-4583-B3F8-A057B7E20239}" v="2" dt="2022-09-28T10:31:38.3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4660"/>
  </p:normalViewPr>
  <p:slideViewPr>
    <p:cSldViewPr snapToGrid="0">
      <p:cViewPr>
        <p:scale>
          <a:sx n="60" d="100"/>
          <a:sy n="60" d="100"/>
        </p:scale>
        <p:origin x="-8506" y="-7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Smith" userId="f1349565-ff05-4ade-a66d-17c8a3809eb0" providerId="ADAL" clId="{8678917B-A68C-4583-B3F8-A057B7E20239}"/>
    <pc:docChg chg="custSel modSld">
      <pc:chgData name="Nicole Smith" userId="f1349565-ff05-4ade-a66d-17c8a3809eb0" providerId="ADAL" clId="{8678917B-A68C-4583-B3F8-A057B7E20239}" dt="2022-10-06T09:21:17.634" v="84" actId="1076"/>
      <pc:docMkLst>
        <pc:docMk/>
      </pc:docMkLst>
      <pc:sldChg chg="addSp delSp modSp mod">
        <pc:chgData name="Nicole Smith" userId="f1349565-ff05-4ade-a66d-17c8a3809eb0" providerId="ADAL" clId="{8678917B-A68C-4583-B3F8-A057B7E20239}" dt="2022-10-06T09:21:17.634" v="84" actId="1076"/>
        <pc:sldMkLst>
          <pc:docMk/>
          <pc:sldMk cId="1897546731" sldId="256"/>
        </pc:sldMkLst>
        <pc:spChg chg="add mod">
          <ac:chgData name="Nicole Smith" userId="f1349565-ff05-4ade-a66d-17c8a3809eb0" providerId="ADAL" clId="{8678917B-A68C-4583-B3F8-A057B7E20239}" dt="2022-09-28T10:24:18.832" v="51" actId="1076"/>
          <ac:spMkLst>
            <pc:docMk/>
            <pc:sldMk cId="1897546731" sldId="256"/>
            <ac:spMk id="3" creationId="{D717463E-CA19-9339-2DA7-FFC8DFFA1C98}"/>
          </ac:spMkLst>
        </pc:spChg>
        <pc:spChg chg="add mod">
          <ac:chgData name="Nicole Smith" userId="f1349565-ff05-4ade-a66d-17c8a3809eb0" providerId="ADAL" clId="{8678917B-A68C-4583-B3F8-A057B7E20239}" dt="2022-09-28T10:32:50.273" v="82" actId="20577"/>
          <ac:spMkLst>
            <pc:docMk/>
            <pc:sldMk cId="1897546731" sldId="256"/>
            <ac:spMk id="8" creationId="{4D07AB54-6EDE-D103-BEC4-8D46A166FFF2}"/>
          </ac:spMkLst>
        </pc:spChg>
        <pc:spChg chg="mod">
          <ac:chgData name="Nicole Smith" userId="f1349565-ff05-4ade-a66d-17c8a3809eb0" providerId="ADAL" clId="{8678917B-A68C-4583-B3F8-A057B7E20239}" dt="2022-09-28T10:23:49.075" v="6" actId="20577"/>
          <ac:spMkLst>
            <pc:docMk/>
            <pc:sldMk cId="1897546731" sldId="256"/>
            <ac:spMk id="11" creationId="{A4090D28-3963-F32F-B79A-C0C65E7C0230}"/>
          </ac:spMkLst>
        </pc:spChg>
        <pc:spChg chg="add del mod">
          <ac:chgData name="Nicole Smith" userId="f1349565-ff05-4ade-a66d-17c8a3809eb0" providerId="ADAL" clId="{8678917B-A68C-4583-B3F8-A057B7E20239}" dt="2022-09-28T09:08:55.954" v="2" actId="478"/>
          <ac:spMkLst>
            <pc:docMk/>
            <pc:sldMk cId="1897546731" sldId="256"/>
            <ac:spMk id="26" creationId="{A6EF7CE0-5285-90C8-7135-082CE06CAFE1}"/>
          </ac:spMkLst>
        </pc:spChg>
        <pc:spChg chg="mod">
          <ac:chgData name="Nicole Smith" userId="f1349565-ff05-4ade-a66d-17c8a3809eb0" providerId="ADAL" clId="{8678917B-A68C-4583-B3F8-A057B7E20239}" dt="2022-10-06T09:21:17.634" v="84" actId="1076"/>
          <ac:spMkLst>
            <pc:docMk/>
            <pc:sldMk cId="1897546731" sldId="256"/>
            <ac:spMk id="29" creationId="{045E546E-436F-518B-3B78-10540D45942A}"/>
          </ac:spMkLst>
        </pc:spChg>
        <pc:spChg chg="mod">
          <ac:chgData name="Nicole Smith" userId="f1349565-ff05-4ade-a66d-17c8a3809eb0" providerId="ADAL" clId="{8678917B-A68C-4583-B3F8-A057B7E20239}" dt="2022-09-28T10:25:06.536" v="57" actId="1076"/>
          <ac:spMkLst>
            <pc:docMk/>
            <pc:sldMk cId="1897546731" sldId="256"/>
            <ac:spMk id="42" creationId="{0DD5FC59-0FB1-A89F-5E77-77B06E9FA63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092600" y="11100918"/>
            <a:ext cx="30897216" cy="9989235"/>
          </a:xfrm>
        </p:spPr>
        <p:txBody>
          <a:bodyPr anchor="b">
            <a:normAutofit/>
          </a:bodyPr>
          <a:lstStyle>
            <a:lvl1pPr>
              <a:defRPr sz="23839"/>
            </a:lvl1pPr>
          </a:lstStyle>
          <a:p>
            <a:r>
              <a:rPr lang="en-US"/>
              <a:t>Click to edit Master title style</a:t>
            </a:r>
            <a:endParaRPr lang="en-US" dirty="0"/>
          </a:p>
        </p:txBody>
      </p:sp>
      <p:sp>
        <p:nvSpPr>
          <p:cNvPr id="3" name="Subtitle 2"/>
          <p:cNvSpPr>
            <a:spLocks noGrp="1"/>
          </p:cNvSpPr>
          <p:nvPr>
            <p:ph type="subTitle" idx="1"/>
          </p:nvPr>
        </p:nvSpPr>
        <p:spPr>
          <a:xfrm>
            <a:off x="9092600" y="21090145"/>
            <a:ext cx="30897216" cy="4972070"/>
          </a:xfrm>
        </p:spPr>
        <p:txBody>
          <a:bodyPr anchor="t"/>
          <a:lstStyle>
            <a:lvl1pPr marL="0" indent="0" algn="l">
              <a:buNone/>
              <a:defRPr>
                <a:solidFill>
                  <a:schemeClr val="tx1">
                    <a:lumMod val="65000"/>
                    <a:lumOff val="35000"/>
                  </a:schemeClr>
                </a:solidFill>
              </a:defRPr>
            </a:lvl1pPr>
            <a:lvl2pPr marL="2018355" indent="0" algn="ctr">
              <a:buNone/>
              <a:defRPr>
                <a:solidFill>
                  <a:schemeClr val="tx1">
                    <a:tint val="75000"/>
                  </a:schemeClr>
                </a:solidFill>
              </a:defRPr>
            </a:lvl2pPr>
            <a:lvl3pPr marL="4036710" indent="0" algn="ctr">
              <a:buNone/>
              <a:defRPr>
                <a:solidFill>
                  <a:schemeClr val="tx1">
                    <a:tint val="75000"/>
                  </a:schemeClr>
                </a:solidFill>
              </a:defRPr>
            </a:lvl3pPr>
            <a:lvl4pPr marL="6055065" indent="0" algn="ctr">
              <a:buNone/>
              <a:defRPr>
                <a:solidFill>
                  <a:schemeClr val="tx1">
                    <a:tint val="75000"/>
                  </a:schemeClr>
                </a:solidFill>
              </a:defRPr>
            </a:lvl4pPr>
            <a:lvl5pPr marL="8073420" indent="0" algn="ctr">
              <a:buNone/>
              <a:defRPr>
                <a:solidFill>
                  <a:schemeClr val="tx1">
                    <a:tint val="75000"/>
                  </a:schemeClr>
                </a:solidFill>
              </a:defRPr>
            </a:lvl5pPr>
            <a:lvl6pPr marL="10091776" indent="0" algn="ctr">
              <a:buNone/>
              <a:defRPr>
                <a:solidFill>
                  <a:schemeClr val="tx1">
                    <a:tint val="75000"/>
                  </a:schemeClr>
                </a:solidFill>
              </a:defRPr>
            </a:lvl6pPr>
            <a:lvl7pPr marL="12110131" indent="0" algn="ctr">
              <a:buNone/>
              <a:defRPr>
                <a:solidFill>
                  <a:schemeClr val="tx1">
                    <a:tint val="75000"/>
                  </a:schemeClr>
                </a:solidFill>
              </a:defRPr>
            </a:lvl7pPr>
            <a:lvl8pPr marL="14128486" indent="0" algn="ctr">
              <a:buNone/>
              <a:defRPr>
                <a:solidFill>
                  <a:schemeClr val="tx1">
                    <a:tint val="75000"/>
                  </a:schemeClr>
                </a:solidFill>
              </a:defRPr>
            </a:lvl8pPr>
            <a:lvl9pPr marL="16146841"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148477" y="19076115"/>
            <a:ext cx="6532316" cy="3451237"/>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1981659" y="19996039"/>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4046077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05637" y="2755186"/>
            <a:ext cx="30844544" cy="5654596"/>
          </a:xfrm>
        </p:spPr>
        <p:txBody>
          <a:bodyPr/>
          <a:lstStyle/>
          <a:p>
            <a:r>
              <a:rPr lang="en-US"/>
              <a:t>Click to edit Master title style</a:t>
            </a:r>
            <a:endParaRPr lang="en-US" dirty="0"/>
          </a:p>
        </p:txBody>
      </p:sp>
      <p:sp>
        <p:nvSpPr>
          <p:cNvPr id="3" name="Content Placeholder 2"/>
          <p:cNvSpPr>
            <a:spLocks noGrp="1"/>
          </p:cNvSpPr>
          <p:nvPr>
            <p:ph idx="1"/>
          </p:nvPr>
        </p:nvSpPr>
        <p:spPr>
          <a:xfrm>
            <a:off x="9092595" y="9418955"/>
            <a:ext cx="30857586" cy="16676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2491733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092595" y="9158327"/>
            <a:ext cx="30857586" cy="6484140"/>
          </a:xfrm>
        </p:spPr>
        <p:txBody>
          <a:bodyPr anchor="b"/>
          <a:lstStyle>
            <a:lvl1pPr algn="l">
              <a:defRPr sz="17658" b="0" cap="none"/>
            </a:lvl1pPr>
          </a:lstStyle>
          <a:p>
            <a:r>
              <a:rPr lang="en-US"/>
              <a:t>Click to edit Master title style</a:t>
            </a:r>
            <a:endParaRPr lang="en-US" dirty="0"/>
          </a:p>
        </p:txBody>
      </p:sp>
      <p:sp>
        <p:nvSpPr>
          <p:cNvPr id="3" name="Text Placeholder 2"/>
          <p:cNvSpPr>
            <a:spLocks noGrp="1"/>
          </p:cNvSpPr>
          <p:nvPr>
            <p:ph type="body" idx="1"/>
          </p:nvPr>
        </p:nvSpPr>
        <p:spPr>
          <a:xfrm>
            <a:off x="9092595" y="15810389"/>
            <a:ext cx="30857586" cy="3798308"/>
          </a:xfrm>
        </p:spPr>
        <p:txBody>
          <a:bodyPr anchor="t"/>
          <a:lstStyle>
            <a:lvl1pPr marL="0" indent="0" algn="l">
              <a:buNone/>
              <a:defRPr sz="8829">
                <a:solidFill>
                  <a:schemeClr val="tx1">
                    <a:lumMod val="65000"/>
                    <a:lumOff val="3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272" y="13978900"/>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393097" y="14321529"/>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1989590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092600" y="9432669"/>
            <a:ext cx="14967887" cy="166314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4984344" y="9432669"/>
            <a:ext cx="14965837" cy="166314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2393097" y="3477736"/>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2975260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04286" y="9829626"/>
            <a:ext cx="13456204" cy="2543957"/>
          </a:xfrm>
        </p:spPr>
        <p:txBody>
          <a:bodyPr anchor="b">
            <a:noAutofit/>
          </a:bodyPr>
          <a:lstStyle>
            <a:lvl1pPr marL="0" indent="0">
              <a:buNone/>
              <a:defRPr sz="10595" b="0"/>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9092593" y="12373585"/>
            <a:ext cx="14967892" cy="137103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6476892" y="9815376"/>
            <a:ext cx="13449851" cy="2543957"/>
          </a:xfrm>
        </p:spPr>
        <p:txBody>
          <a:bodyPr anchor="b">
            <a:noAutofit/>
          </a:bodyPr>
          <a:lstStyle>
            <a:lvl1pPr marL="0" indent="0">
              <a:buNone/>
              <a:defRPr sz="10595" b="0"/>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4967528" y="12359335"/>
            <a:ext cx="14959222" cy="137103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EEE630-A0A5-4F75-89AF-1CCA1C112916}" type="datetimeFigureOut">
              <a:rPr lang="en-GB" smtClean="0"/>
              <a:t>06/10/2022</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2393097" y="3477736"/>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14964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05630" y="2755186"/>
            <a:ext cx="30844549" cy="565459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EEE630-A0A5-4F75-89AF-1CCA1C112916}"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3474576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EE630-A0A5-4F75-89AF-1CCA1C112916}" type="datetimeFigureOut">
              <a:rPr lang="en-GB" smtClean="0"/>
              <a:t>06/10/2022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3088018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2593" y="1969293"/>
            <a:ext cx="12309284" cy="4310011"/>
          </a:xfrm>
        </p:spPr>
        <p:txBody>
          <a:bodyPr anchor="b"/>
          <a:lstStyle>
            <a:lvl1pPr algn="l">
              <a:defRPr sz="8829" b="0"/>
            </a:lvl1pPr>
          </a:lstStyle>
          <a:p>
            <a:r>
              <a:rPr lang="en-US"/>
              <a:t>Click to edit Master title style</a:t>
            </a:r>
            <a:endParaRPr lang="en-US" dirty="0"/>
          </a:p>
        </p:txBody>
      </p:sp>
      <p:sp>
        <p:nvSpPr>
          <p:cNvPr id="3" name="Content Placeholder 2"/>
          <p:cNvSpPr>
            <a:spLocks noGrp="1"/>
          </p:cNvSpPr>
          <p:nvPr>
            <p:ph idx="1"/>
          </p:nvPr>
        </p:nvSpPr>
        <p:spPr>
          <a:xfrm>
            <a:off x="22204658" y="1969299"/>
            <a:ext cx="17745521" cy="23904806"/>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092593" y="7057211"/>
            <a:ext cx="12309284" cy="18816879"/>
          </a:xfrm>
        </p:spPr>
        <p:txBody>
          <a:bodyPr/>
          <a:lstStyle>
            <a:lvl1pPr marL="0" indent="0">
              <a:buNone/>
              <a:defRPr sz="6180"/>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a:t>Click to edit Master text styles</a:t>
            </a:r>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2776130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2595" y="21192649"/>
            <a:ext cx="30857586" cy="2501912"/>
          </a:xfrm>
        </p:spPr>
        <p:txBody>
          <a:bodyPr anchor="b">
            <a:normAutofit/>
          </a:bodyPr>
          <a:lstStyle>
            <a:lvl1pPr algn="l">
              <a:defRPr sz="1059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2595" y="2803106"/>
            <a:ext cx="30857586" cy="17018087"/>
          </a:xfrm>
        </p:spPr>
        <p:txBody>
          <a:bodyPr anchor="t">
            <a:normAutofit/>
          </a:bodyPr>
          <a:lstStyle>
            <a:lvl1pPr marL="0" indent="0" algn="ctr">
              <a:buNone/>
              <a:defRPr sz="7063"/>
            </a:lvl1pPr>
            <a:lvl2pPr marL="2018355" indent="0">
              <a:buNone/>
              <a:defRPr sz="7063"/>
            </a:lvl2pPr>
            <a:lvl3pPr marL="4036710" indent="0">
              <a:buNone/>
              <a:defRPr sz="7063"/>
            </a:lvl3pPr>
            <a:lvl4pPr marL="6055065" indent="0">
              <a:buNone/>
              <a:defRPr sz="7063"/>
            </a:lvl4pPr>
            <a:lvl5pPr marL="8073420" indent="0">
              <a:buNone/>
              <a:defRPr sz="7063"/>
            </a:lvl5pPr>
            <a:lvl6pPr marL="10091776" indent="0">
              <a:buNone/>
              <a:defRPr sz="7063"/>
            </a:lvl6pPr>
            <a:lvl7pPr marL="12110131" indent="0">
              <a:buNone/>
              <a:defRPr sz="7063"/>
            </a:lvl7pPr>
            <a:lvl8pPr marL="14128486" indent="0">
              <a:buNone/>
              <a:defRPr sz="7063"/>
            </a:lvl8pPr>
            <a:lvl9pPr marL="16146841" indent="0">
              <a:buNone/>
              <a:defRPr sz="7063"/>
            </a:lvl9pPr>
          </a:lstStyle>
          <a:p>
            <a:r>
              <a:rPr lang="en-US"/>
              <a:t>Click icon to add picture</a:t>
            </a:r>
            <a:endParaRPr lang="en-US" dirty="0"/>
          </a:p>
        </p:txBody>
      </p:sp>
      <p:sp>
        <p:nvSpPr>
          <p:cNvPr id="4" name="Text Placeholder 3"/>
          <p:cNvSpPr>
            <a:spLocks noGrp="1"/>
          </p:cNvSpPr>
          <p:nvPr>
            <p:ph type="body" sz="half" idx="2"/>
          </p:nvPr>
        </p:nvSpPr>
        <p:spPr>
          <a:xfrm>
            <a:off x="9092595" y="23694561"/>
            <a:ext cx="30857586" cy="2179533"/>
          </a:xfrm>
        </p:spPr>
        <p:txBody>
          <a:bodyPr>
            <a:normAutofit/>
          </a:bodyPr>
          <a:lstStyle>
            <a:lvl1pPr marL="0" indent="0">
              <a:buNone/>
              <a:defRPr sz="5298"/>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a:t>Click to edit Master text styles</a:t>
            </a:r>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272" y="21678521"/>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393097" y="21998260"/>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1523062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092595" y="2691130"/>
            <a:ext cx="30857586" cy="13760433"/>
          </a:xfrm>
        </p:spPr>
        <p:txBody>
          <a:bodyPr anchor="ctr">
            <a:normAutofit/>
          </a:bodyPr>
          <a:lstStyle>
            <a:lvl1pPr algn="l">
              <a:defRPr sz="21190" b="0" cap="none"/>
            </a:lvl1pPr>
          </a:lstStyle>
          <a:p>
            <a:r>
              <a:rPr lang="en-US"/>
              <a:t>Click to edit Master title style</a:t>
            </a:r>
            <a:endParaRPr lang="en-US" dirty="0"/>
          </a:p>
        </p:txBody>
      </p:sp>
      <p:sp>
        <p:nvSpPr>
          <p:cNvPr id="3" name="Text Placeholder 2"/>
          <p:cNvSpPr>
            <a:spLocks noGrp="1"/>
          </p:cNvSpPr>
          <p:nvPr>
            <p:ph type="body" idx="1"/>
          </p:nvPr>
        </p:nvSpPr>
        <p:spPr>
          <a:xfrm>
            <a:off x="9092595" y="19221299"/>
            <a:ext cx="30857586" cy="6868491"/>
          </a:xfrm>
        </p:spPr>
        <p:txBody>
          <a:bodyPr anchor="ctr">
            <a:normAutofit/>
          </a:bodyPr>
          <a:lstStyle>
            <a:lvl1pPr marL="0" indent="0" algn="l">
              <a:buNone/>
              <a:defRPr sz="7946">
                <a:solidFill>
                  <a:schemeClr val="tx1">
                    <a:lumMod val="65000"/>
                    <a:lumOff val="3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272" y="13978900"/>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393097" y="14321529"/>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3487898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242773" y="2691130"/>
            <a:ext cx="28599444" cy="12782868"/>
          </a:xfrm>
        </p:spPr>
        <p:txBody>
          <a:bodyPr anchor="ctr">
            <a:normAutofit/>
          </a:bodyPr>
          <a:lstStyle>
            <a:lvl1pPr algn="l">
              <a:defRPr sz="2119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11309350" y="15473998"/>
            <a:ext cx="26466282" cy="1681956"/>
          </a:xfrm>
        </p:spPr>
        <p:txBody>
          <a:bodyPr anchor="ctr">
            <a:noAutofit/>
          </a:bodyPr>
          <a:lstStyle>
            <a:lvl1pPr marL="0" indent="0">
              <a:buFontTx/>
              <a:buNone/>
              <a:defRPr sz="7063">
                <a:solidFill>
                  <a:schemeClr val="tx1">
                    <a:lumMod val="50000"/>
                    <a:lumOff val="50000"/>
                  </a:schemeClr>
                </a:solidFill>
              </a:defRPr>
            </a:lvl1pPr>
            <a:lvl2pPr marL="2018355" indent="0">
              <a:buFontTx/>
              <a:buNone/>
              <a:defRPr/>
            </a:lvl2pPr>
            <a:lvl3pPr marL="4036710" indent="0">
              <a:buFontTx/>
              <a:buNone/>
              <a:defRPr/>
            </a:lvl3pPr>
            <a:lvl4pPr marL="6055065" indent="0">
              <a:buFontTx/>
              <a:buNone/>
              <a:defRPr/>
            </a:lvl4pPr>
            <a:lvl5pPr marL="8073420" indent="0">
              <a:buFontTx/>
              <a:buNone/>
              <a:defRPr/>
            </a:lvl5pPr>
          </a:lstStyle>
          <a:p>
            <a:pPr lvl="0"/>
            <a:r>
              <a:rPr lang="en-US"/>
              <a:t>Click to edit Master text styles</a:t>
            </a:r>
          </a:p>
        </p:txBody>
      </p:sp>
      <p:sp>
        <p:nvSpPr>
          <p:cNvPr id="3" name="Text Placeholder 2"/>
          <p:cNvSpPr>
            <a:spLocks noGrp="1"/>
          </p:cNvSpPr>
          <p:nvPr>
            <p:ph type="body" idx="1"/>
          </p:nvPr>
        </p:nvSpPr>
        <p:spPr>
          <a:xfrm>
            <a:off x="9092595" y="19221299"/>
            <a:ext cx="30857586" cy="6868491"/>
          </a:xfrm>
        </p:spPr>
        <p:txBody>
          <a:bodyPr anchor="ctr">
            <a:normAutofit/>
          </a:bodyPr>
          <a:lstStyle>
            <a:lvl1pPr marL="0" indent="0" algn="l">
              <a:buNone/>
              <a:defRPr sz="7946">
                <a:solidFill>
                  <a:schemeClr val="tx1">
                    <a:lumMod val="65000"/>
                    <a:lumOff val="3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272" y="13978900"/>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2393097" y="14321529"/>
            <a:ext cx="2738327" cy="1611875"/>
          </a:xfrm>
        </p:spPr>
        <p:txBody>
          <a:bodyPr/>
          <a:lstStyle/>
          <a:p>
            <a:fld id="{5803A796-7EE6-454E-A29C-B7C6F72D1383}" type="slidenum">
              <a:rPr lang="en-GB" smtClean="0"/>
              <a:t>‹#›</a:t>
            </a:fld>
            <a:endParaRPr lang="en-GB"/>
          </a:p>
        </p:txBody>
      </p:sp>
      <p:sp>
        <p:nvSpPr>
          <p:cNvPr id="14" name="TextBox 13"/>
          <p:cNvSpPr txBox="1"/>
          <p:nvPr/>
        </p:nvSpPr>
        <p:spPr>
          <a:xfrm>
            <a:off x="8464868" y="2860672"/>
            <a:ext cx="2140745" cy="2581542"/>
          </a:xfrm>
          <a:prstGeom prst="rect">
            <a:avLst/>
          </a:prstGeom>
        </p:spPr>
        <p:txBody>
          <a:bodyPr vert="horz" lIns="403670" tIns="201835" rIns="403670" bIns="201835" rtlCol="0" anchor="ctr">
            <a:noAutofit/>
          </a:bodyPr>
          <a:lstStyle/>
          <a:p>
            <a:pPr lvl="0"/>
            <a:r>
              <a:rPr lang="en-US" sz="35317" baseline="0" dirty="0">
                <a:ln w="3175" cmpd="sng">
                  <a:noFill/>
                </a:ln>
                <a:solidFill>
                  <a:schemeClr val="accent1"/>
                </a:solidFill>
                <a:effectLst/>
                <a:latin typeface="Arial"/>
              </a:rPr>
              <a:t>“</a:t>
            </a:r>
          </a:p>
        </p:txBody>
      </p:sp>
      <p:sp>
        <p:nvSpPr>
          <p:cNvPr id="15" name="TextBox 14"/>
          <p:cNvSpPr txBox="1"/>
          <p:nvPr/>
        </p:nvSpPr>
        <p:spPr>
          <a:xfrm>
            <a:off x="38242211" y="12825716"/>
            <a:ext cx="2140745" cy="2581542"/>
          </a:xfrm>
          <a:prstGeom prst="rect">
            <a:avLst/>
          </a:prstGeom>
        </p:spPr>
        <p:txBody>
          <a:bodyPr vert="horz" lIns="403670" tIns="201835" rIns="403670" bIns="201835" rtlCol="0" anchor="ctr">
            <a:noAutofit/>
          </a:bodyPr>
          <a:lstStyle/>
          <a:p>
            <a:pPr lvl="0"/>
            <a:r>
              <a:rPr lang="en-US" sz="3531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81776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092595" y="10764527"/>
            <a:ext cx="30857586" cy="12029056"/>
          </a:xfrm>
        </p:spPr>
        <p:txBody>
          <a:bodyPr anchor="b">
            <a:normAutofit/>
          </a:bodyPr>
          <a:lstStyle>
            <a:lvl1pPr algn="l">
              <a:defRPr sz="21190" b="0"/>
            </a:lvl1pPr>
          </a:lstStyle>
          <a:p>
            <a:r>
              <a:rPr lang="en-US"/>
              <a:t>Click to edit Master title style</a:t>
            </a:r>
            <a:endParaRPr lang="en-US" dirty="0"/>
          </a:p>
        </p:txBody>
      </p:sp>
      <p:sp>
        <p:nvSpPr>
          <p:cNvPr id="4" name="Text Placeholder 3"/>
          <p:cNvSpPr>
            <a:spLocks noGrp="1"/>
          </p:cNvSpPr>
          <p:nvPr>
            <p:ph type="body" sz="half" idx="2"/>
          </p:nvPr>
        </p:nvSpPr>
        <p:spPr>
          <a:xfrm>
            <a:off x="9092595" y="22874605"/>
            <a:ext cx="30857586"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272" y="21678521"/>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393097" y="21998260"/>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900026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10242773" y="2691130"/>
            <a:ext cx="28599444" cy="12782868"/>
          </a:xfrm>
        </p:spPr>
        <p:txBody>
          <a:bodyPr anchor="ctr">
            <a:normAutofit/>
          </a:bodyPr>
          <a:lstStyle>
            <a:lvl1pPr algn="l">
              <a:defRPr sz="2119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9092593" y="19174301"/>
            <a:ext cx="31308406" cy="3700304"/>
          </a:xfrm>
        </p:spPr>
        <p:txBody>
          <a:bodyPr anchor="b">
            <a:noAutofit/>
          </a:bodyPr>
          <a:lstStyle>
            <a:lvl1pPr marL="0" indent="0">
              <a:buFontTx/>
              <a:buNone/>
              <a:defRPr sz="10595">
                <a:solidFill>
                  <a:schemeClr val="accent1"/>
                </a:solidFill>
              </a:defRPr>
            </a:lvl1pPr>
            <a:lvl2pPr marL="2018355" indent="0">
              <a:buFontTx/>
              <a:buNone/>
              <a:defRPr/>
            </a:lvl2pPr>
            <a:lvl3pPr marL="4036710" indent="0">
              <a:buFontTx/>
              <a:buNone/>
              <a:defRPr/>
            </a:lvl3pPr>
            <a:lvl4pPr marL="6055065" indent="0">
              <a:buFontTx/>
              <a:buNone/>
              <a:defRPr/>
            </a:lvl4pPr>
            <a:lvl5pPr marL="807342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9092593" y="22874605"/>
            <a:ext cx="31308406"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272" y="21678521"/>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393097" y="21998260"/>
            <a:ext cx="2738327" cy="1611875"/>
          </a:xfrm>
        </p:spPr>
        <p:txBody>
          <a:bodyPr/>
          <a:lstStyle/>
          <a:p>
            <a:fld id="{5803A796-7EE6-454E-A29C-B7C6F72D1383}" type="slidenum">
              <a:rPr lang="en-GB" smtClean="0"/>
              <a:t>‹#›</a:t>
            </a:fld>
            <a:endParaRPr lang="en-GB"/>
          </a:p>
        </p:txBody>
      </p:sp>
      <p:sp>
        <p:nvSpPr>
          <p:cNvPr id="11" name="TextBox 10"/>
          <p:cNvSpPr txBox="1"/>
          <p:nvPr/>
        </p:nvSpPr>
        <p:spPr>
          <a:xfrm>
            <a:off x="8464868" y="2860672"/>
            <a:ext cx="2140745" cy="2581542"/>
          </a:xfrm>
          <a:prstGeom prst="rect">
            <a:avLst/>
          </a:prstGeom>
        </p:spPr>
        <p:txBody>
          <a:bodyPr vert="horz" lIns="403670" tIns="201835" rIns="403670" bIns="201835" rtlCol="0" anchor="ctr">
            <a:noAutofit/>
          </a:bodyPr>
          <a:lstStyle/>
          <a:p>
            <a:pPr lvl="0"/>
            <a:r>
              <a:rPr lang="en-US" sz="35317" baseline="0" dirty="0">
                <a:ln w="3175" cmpd="sng">
                  <a:noFill/>
                </a:ln>
                <a:solidFill>
                  <a:schemeClr val="accent1"/>
                </a:solidFill>
                <a:effectLst/>
                <a:latin typeface="Arial"/>
              </a:rPr>
              <a:t>“</a:t>
            </a:r>
          </a:p>
        </p:txBody>
      </p:sp>
      <p:sp>
        <p:nvSpPr>
          <p:cNvPr id="12" name="TextBox 11"/>
          <p:cNvSpPr txBox="1"/>
          <p:nvPr/>
        </p:nvSpPr>
        <p:spPr>
          <a:xfrm>
            <a:off x="38242211" y="12825716"/>
            <a:ext cx="2140745" cy="2581542"/>
          </a:xfrm>
          <a:prstGeom prst="rect">
            <a:avLst/>
          </a:prstGeom>
        </p:spPr>
        <p:txBody>
          <a:bodyPr vert="horz" lIns="403670" tIns="201835" rIns="403670" bIns="201835" rtlCol="0" anchor="ctr">
            <a:noAutofit/>
          </a:bodyPr>
          <a:lstStyle/>
          <a:p>
            <a:pPr lvl="0"/>
            <a:r>
              <a:rPr lang="en-US" sz="3531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63262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092598" y="2769740"/>
            <a:ext cx="30857581" cy="12714089"/>
          </a:xfrm>
        </p:spPr>
        <p:txBody>
          <a:bodyPr anchor="ctr">
            <a:normAutofit/>
          </a:bodyPr>
          <a:lstStyle>
            <a:lvl1pPr algn="l">
              <a:defRPr sz="21190" b="0"/>
            </a:lvl1pPr>
          </a:lstStyle>
          <a:p>
            <a:r>
              <a:rPr lang="en-US"/>
              <a:t>Click to edit Master title style</a:t>
            </a:r>
            <a:endParaRPr lang="en-US" dirty="0"/>
          </a:p>
        </p:txBody>
      </p:sp>
      <p:sp>
        <p:nvSpPr>
          <p:cNvPr id="21" name="Text Placeholder 9"/>
          <p:cNvSpPr>
            <a:spLocks noGrp="1"/>
          </p:cNvSpPr>
          <p:nvPr>
            <p:ph type="body" sz="quarter" idx="13"/>
          </p:nvPr>
        </p:nvSpPr>
        <p:spPr>
          <a:xfrm>
            <a:off x="9092595" y="19174301"/>
            <a:ext cx="30857586" cy="3700304"/>
          </a:xfrm>
        </p:spPr>
        <p:txBody>
          <a:bodyPr anchor="b">
            <a:noAutofit/>
          </a:bodyPr>
          <a:lstStyle>
            <a:lvl1pPr marL="0" indent="0">
              <a:buFontTx/>
              <a:buNone/>
              <a:defRPr sz="10595">
                <a:solidFill>
                  <a:schemeClr val="accent1"/>
                </a:solidFill>
              </a:defRPr>
            </a:lvl1pPr>
            <a:lvl2pPr marL="2018355" indent="0">
              <a:buFontTx/>
              <a:buNone/>
              <a:defRPr/>
            </a:lvl2pPr>
            <a:lvl3pPr marL="4036710" indent="0">
              <a:buFontTx/>
              <a:buNone/>
              <a:defRPr/>
            </a:lvl3pPr>
            <a:lvl4pPr marL="6055065" indent="0">
              <a:buFontTx/>
              <a:buNone/>
              <a:defRPr/>
            </a:lvl4pPr>
            <a:lvl5pPr marL="807342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9092595" y="22874605"/>
            <a:ext cx="30857586"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FEEE630-A0A5-4F75-89AF-1CCA1C112916}"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272" y="21678521"/>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2393097" y="21998260"/>
            <a:ext cx="2738327" cy="1611875"/>
          </a:xfrm>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33171299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3710487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2198948" y="2769738"/>
            <a:ext cx="7752480" cy="233258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9092598" y="2769738"/>
            <a:ext cx="22077586" cy="23325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EE630-A0A5-4F75-89AF-1CCA1C112916}"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272" y="3139628"/>
            <a:ext cx="6358568"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803A796-7EE6-454E-A29C-B7C6F72D1383}" type="slidenum">
              <a:rPr lang="en-GB" smtClean="0"/>
              <a:t>‹#›</a:t>
            </a:fld>
            <a:endParaRPr lang="en-GB"/>
          </a:p>
        </p:txBody>
      </p:sp>
    </p:spTree>
    <p:extLst>
      <p:ext uri="{BB962C8B-B14F-4D97-AF65-F5344CB8AC3E}">
        <p14:creationId xmlns:p14="http://schemas.microsoft.com/office/powerpoint/2010/main" val="2866324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5" y="1009174"/>
            <a:ext cx="9274149" cy="29306777"/>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95592" y="3307"/>
            <a:ext cx="9138734" cy="30250950"/>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856075" cy="3027521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9105630" y="2755186"/>
            <a:ext cx="30844549" cy="56545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092595" y="9418955"/>
            <a:ext cx="30857586" cy="1715595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383199" y="27083864"/>
            <a:ext cx="3587483" cy="1634151"/>
          </a:xfrm>
          <a:prstGeom prst="rect">
            <a:avLst/>
          </a:prstGeom>
        </p:spPr>
        <p:txBody>
          <a:bodyPr vert="horz" lIns="91440" tIns="45720" rIns="91440" bIns="45720" rtlCol="0" anchor="ctr"/>
          <a:lstStyle>
            <a:lvl1pPr algn="r">
              <a:defRPr sz="3973">
                <a:solidFill>
                  <a:schemeClr val="tx1">
                    <a:tint val="75000"/>
                  </a:schemeClr>
                </a:solidFill>
              </a:defRPr>
            </a:lvl1pPr>
          </a:lstStyle>
          <a:p>
            <a:fld id="{AFEEE630-A0A5-4F75-89AF-1CCA1C112916}" type="datetimeFigureOut">
              <a:rPr lang="en-GB" smtClean="0"/>
              <a:t>06/10/2022</a:t>
            </a:fld>
            <a:endParaRPr lang="en-GB"/>
          </a:p>
        </p:txBody>
      </p:sp>
      <p:sp>
        <p:nvSpPr>
          <p:cNvPr id="5" name="Footer Placeholder 4"/>
          <p:cNvSpPr>
            <a:spLocks noGrp="1"/>
          </p:cNvSpPr>
          <p:nvPr>
            <p:ph type="ftr" sz="quarter" idx="3"/>
          </p:nvPr>
        </p:nvSpPr>
        <p:spPr>
          <a:xfrm>
            <a:off x="9092593" y="27087043"/>
            <a:ext cx="26759317" cy="1611875"/>
          </a:xfrm>
          <a:prstGeom prst="rect">
            <a:avLst/>
          </a:prstGeom>
        </p:spPr>
        <p:txBody>
          <a:bodyPr vert="horz" lIns="91440" tIns="45720" rIns="91440" bIns="45720" rtlCol="0" anchor="ctr"/>
          <a:lstStyle>
            <a:lvl1pPr algn="l">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2393097" y="3477736"/>
            <a:ext cx="2738327" cy="1611875"/>
          </a:xfrm>
          <a:prstGeom prst="rect">
            <a:avLst/>
          </a:prstGeom>
        </p:spPr>
        <p:txBody>
          <a:bodyPr vert="horz" lIns="91440" tIns="45720" rIns="91440" bIns="45720" rtlCol="0" anchor="ctr"/>
          <a:lstStyle>
            <a:lvl1pPr algn="r">
              <a:defRPr sz="8829">
                <a:solidFill>
                  <a:srgbClr val="FEFFFF"/>
                </a:solidFill>
              </a:defRPr>
            </a:lvl1pPr>
          </a:lstStyle>
          <a:p>
            <a:fld id="{5803A796-7EE6-454E-A29C-B7C6F72D1383}" type="slidenum">
              <a:rPr lang="en-GB" smtClean="0"/>
              <a:t>‹#›</a:t>
            </a:fld>
            <a:endParaRPr lang="en-GB"/>
          </a:p>
        </p:txBody>
      </p:sp>
    </p:spTree>
    <p:extLst>
      <p:ext uri="{BB962C8B-B14F-4D97-AF65-F5344CB8AC3E}">
        <p14:creationId xmlns:p14="http://schemas.microsoft.com/office/powerpoint/2010/main" val="214435131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2018355" rtl="0" eaLnBrk="1" latinLnBrk="0" hangingPunct="1">
        <a:spcBef>
          <a:spcPct val="0"/>
        </a:spcBef>
        <a:buNone/>
        <a:defRPr sz="15893"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513766" indent="-1513766" algn="l" defTabSz="2018355" rtl="0" eaLnBrk="1" latinLnBrk="0" hangingPunct="1">
        <a:spcBef>
          <a:spcPts val="4415"/>
        </a:spcBef>
        <a:spcAft>
          <a:spcPts val="0"/>
        </a:spcAft>
        <a:buClr>
          <a:schemeClr val="accent1"/>
        </a:buClr>
        <a:buFont typeface="Wingdings 3" charset="2"/>
        <a:buChar char=""/>
        <a:defRPr sz="7946" kern="1200">
          <a:solidFill>
            <a:schemeClr val="tx1">
              <a:lumMod val="75000"/>
              <a:lumOff val="25000"/>
            </a:schemeClr>
          </a:solidFill>
          <a:latin typeface="+mn-lt"/>
          <a:ea typeface="+mn-ea"/>
          <a:cs typeface="+mn-cs"/>
        </a:defRPr>
      </a:lvl1pPr>
      <a:lvl2pPr marL="3279827" indent="-1261472" algn="l" defTabSz="2018355" rtl="0" eaLnBrk="1" latinLnBrk="0" hangingPunct="1">
        <a:spcBef>
          <a:spcPts val="4415"/>
        </a:spcBef>
        <a:spcAft>
          <a:spcPts val="0"/>
        </a:spcAft>
        <a:buClr>
          <a:schemeClr val="accent1"/>
        </a:buClr>
        <a:buFont typeface="Wingdings 3" charset="2"/>
        <a:buChar char=""/>
        <a:defRPr sz="7063" kern="1200">
          <a:solidFill>
            <a:schemeClr val="tx1">
              <a:lumMod val="75000"/>
              <a:lumOff val="25000"/>
            </a:schemeClr>
          </a:solidFill>
          <a:latin typeface="+mn-lt"/>
          <a:ea typeface="+mn-ea"/>
          <a:cs typeface="+mn-cs"/>
        </a:defRPr>
      </a:lvl2pPr>
      <a:lvl3pPr marL="5045888" indent="-1009178" algn="l" defTabSz="2018355" rtl="0" eaLnBrk="1" latinLnBrk="0" hangingPunct="1">
        <a:spcBef>
          <a:spcPts val="4415"/>
        </a:spcBef>
        <a:spcAft>
          <a:spcPts val="0"/>
        </a:spcAft>
        <a:buClr>
          <a:schemeClr val="accent1"/>
        </a:buClr>
        <a:buFont typeface="Wingdings 3" charset="2"/>
        <a:buChar char=""/>
        <a:defRPr sz="6180" kern="1200">
          <a:solidFill>
            <a:schemeClr val="tx1">
              <a:lumMod val="75000"/>
              <a:lumOff val="25000"/>
            </a:schemeClr>
          </a:solidFill>
          <a:latin typeface="+mn-lt"/>
          <a:ea typeface="+mn-ea"/>
          <a:cs typeface="+mn-cs"/>
        </a:defRPr>
      </a:lvl3pPr>
      <a:lvl4pPr marL="7064243"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4pPr>
      <a:lvl5pPr marL="9082598"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5pPr>
      <a:lvl6pPr marL="11100953"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6pPr>
      <a:lvl7pPr marL="13119308"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7pPr>
      <a:lvl8pPr marL="15137663"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8pPr>
      <a:lvl9pPr marL="17156019" indent="-1009178" algn="l" defTabSz="2018355" rtl="0" eaLnBrk="1" latinLnBrk="0" hangingPunct="1">
        <a:spcBef>
          <a:spcPts val="4415"/>
        </a:spcBef>
        <a:spcAft>
          <a:spcPts val="0"/>
        </a:spcAft>
        <a:buClr>
          <a:schemeClr val="accent1"/>
        </a:buClr>
        <a:buFont typeface="Wingdings 3" charset="2"/>
        <a:buChar char=""/>
        <a:defRPr sz="5298" kern="1200">
          <a:solidFill>
            <a:schemeClr val="tx1">
              <a:lumMod val="75000"/>
              <a:lumOff val="25000"/>
            </a:schemeClr>
          </a:solidFill>
          <a:latin typeface="+mn-lt"/>
          <a:ea typeface="+mn-ea"/>
          <a:cs typeface="+mn-cs"/>
        </a:defRPr>
      </a:lvl9pPr>
    </p:bodyStyle>
    <p:otherStyle>
      <a:defPPr>
        <a:defRPr lang="en-US"/>
      </a:defPPr>
      <a:lvl1pPr marL="0" algn="l" defTabSz="2018355" rtl="0" eaLnBrk="1" latinLnBrk="0" hangingPunct="1">
        <a:defRPr sz="7946" kern="1200">
          <a:solidFill>
            <a:schemeClr val="tx1"/>
          </a:solidFill>
          <a:latin typeface="+mn-lt"/>
          <a:ea typeface="+mn-ea"/>
          <a:cs typeface="+mn-cs"/>
        </a:defRPr>
      </a:lvl1pPr>
      <a:lvl2pPr marL="2018355" algn="l" defTabSz="2018355" rtl="0" eaLnBrk="1" latinLnBrk="0" hangingPunct="1">
        <a:defRPr sz="7946" kern="1200">
          <a:solidFill>
            <a:schemeClr val="tx1"/>
          </a:solidFill>
          <a:latin typeface="+mn-lt"/>
          <a:ea typeface="+mn-ea"/>
          <a:cs typeface="+mn-cs"/>
        </a:defRPr>
      </a:lvl2pPr>
      <a:lvl3pPr marL="4036710" algn="l" defTabSz="2018355" rtl="0" eaLnBrk="1" latinLnBrk="0" hangingPunct="1">
        <a:defRPr sz="7946" kern="1200">
          <a:solidFill>
            <a:schemeClr val="tx1"/>
          </a:solidFill>
          <a:latin typeface="+mn-lt"/>
          <a:ea typeface="+mn-ea"/>
          <a:cs typeface="+mn-cs"/>
        </a:defRPr>
      </a:lvl3pPr>
      <a:lvl4pPr marL="6055065" algn="l" defTabSz="2018355" rtl="0" eaLnBrk="1" latinLnBrk="0" hangingPunct="1">
        <a:defRPr sz="7946" kern="1200">
          <a:solidFill>
            <a:schemeClr val="tx1"/>
          </a:solidFill>
          <a:latin typeface="+mn-lt"/>
          <a:ea typeface="+mn-ea"/>
          <a:cs typeface="+mn-cs"/>
        </a:defRPr>
      </a:lvl4pPr>
      <a:lvl5pPr marL="8073420" algn="l" defTabSz="2018355" rtl="0" eaLnBrk="1" latinLnBrk="0" hangingPunct="1">
        <a:defRPr sz="7946" kern="1200">
          <a:solidFill>
            <a:schemeClr val="tx1"/>
          </a:solidFill>
          <a:latin typeface="+mn-lt"/>
          <a:ea typeface="+mn-ea"/>
          <a:cs typeface="+mn-cs"/>
        </a:defRPr>
      </a:lvl5pPr>
      <a:lvl6pPr marL="10091776" algn="l" defTabSz="2018355" rtl="0" eaLnBrk="1" latinLnBrk="0" hangingPunct="1">
        <a:defRPr sz="7946" kern="1200">
          <a:solidFill>
            <a:schemeClr val="tx1"/>
          </a:solidFill>
          <a:latin typeface="+mn-lt"/>
          <a:ea typeface="+mn-ea"/>
          <a:cs typeface="+mn-cs"/>
        </a:defRPr>
      </a:lvl6pPr>
      <a:lvl7pPr marL="12110131" algn="l" defTabSz="2018355" rtl="0" eaLnBrk="1" latinLnBrk="0" hangingPunct="1">
        <a:defRPr sz="7946" kern="1200">
          <a:solidFill>
            <a:schemeClr val="tx1"/>
          </a:solidFill>
          <a:latin typeface="+mn-lt"/>
          <a:ea typeface="+mn-ea"/>
          <a:cs typeface="+mn-cs"/>
        </a:defRPr>
      </a:lvl7pPr>
      <a:lvl8pPr marL="14128486" algn="l" defTabSz="2018355" rtl="0" eaLnBrk="1" latinLnBrk="0" hangingPunct="1">
        <a:defRPr sz="7946" kern="1200">
          <a:solidFill>
            <a:schemeClr val="tx1"/>
          </a:solidFill>
          <a:latin typeface="+mn-lt"/>
          <a:ea typeface="+mn-ea"/>
          <a:cs typeface="+mn-cs"/>
        </a:defRPr>
      </a:lvl8pPr>
      <a:lvl9pPr marL="16146841" algn="l" defTabSz="2018355"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cribbr.com/methodology/thematic-analysis/#:~:text=Thematic%20analysis%20is%20a%20method%20of%20analyzing%20qualitative,and%20patterns%20of%20meaning%20that%20come%20up%20repeatedly" TargetMode="External"/><Relationship Id="rId13" Type="http://schemas.openxmlformats.org/officeDocument/2006/relationships/hyperlink" Target="https://www.linkedin.com/pulse/how-create-your-new-starter-induction-part-4-gareth-hill?trk=pulse-article" TargetMode="External"/><Relationship Id="rId18" Type="http://schemas.openxmlformats.org/officeDocument/2006/relationships/hyperlink" Target="https://www.monster.co.uk/advertise-a-job/hr-resources/workforce-management-and-planning/staff-retention/what-is-the-ideal-employee-turnover-rate/" TargetMode="External"/><Relationship Id="rId26" Type="http://schemas.openxmlformats.org/officeDocument/2006/relationships/image" Target="../media/image3.png"/><Relationship Id="rId3" Type="http://schemas.openxmlformats.org/officeDocument/2006/relationships/hyperlink" Target="https://www.acas.org.uk/acas-guide-to-staff-induction" TargetMode="External"/><Relationship Id="rId21" Type="http://schemas.openxmlformats.org/officeDocument/2006/relationships/hyperlink" Target="https://www.linkedin.com/pulse/importance-inducting-new-employees-your-workplace-olivia-o-neill" TargetMode="External"/><Relationship Id="rId7" Type="http://schemas.openxmlformats.org/officeDocument/2006/relationships/hyperlink" Target="https://research-methodology.net/research-philosophy/interpretivism/" TargetMode="External"/><Relationship Id="rId12" Type="http://schemas.openxmlformats.org/officeDocument/2006/relationships/hyperlink" Target="https://www.peoplemanagement.co.uk/long-reads/articles/what-caused-talent-crisis-how-hr-solve-labour-market" TargetMode="External"/><Relationship Id="rId17" Type="http://schemas.openxmlformats.org/officeDocument/2006/relationships/hyperlink" Target="https://www.hiscox.co.uk/business-blog/welcome-aboard-guide-perfect-induction-new-starters" TargetMode="External"/><Relationship Id="rId25" Type="http://schemas.openxmlformats.org/officeDocument/2006/relationships/image" Target="../media/image2.png"/><Relationship Id="rId2" Type="http://schemas.openxmlformats.org/officeDocument/2006/relationships/image" Target="../media/image1.png"/><Relationship Id="rId16" Type="http://schemas.openxmlformats.org/officeDocument/2006/relationships/hyperlink" Target="https://www.kotterinc.com/8-step-process-for-leading-change/" TargetMode="External"/><Relationship Id="rId20" Type="http://schemas.openxmlformats.org/officeDocument/2006/relationships/hyperlink" Target="https://www.ons.gov.uk/employmentandlabourmarket/peopleinwork/employmentandemployeetypes/adhocs/10685employeeturnoverlevelsandratesbyindustrysectionukjanuary2017todecember2018" TargetMode="External"/><Relationship Id="rId1" Type="http://schemas.openxmlformats.org/officeDocument/2006/relationships/slideLayout" Target="../slideLayouts/slideLayout1.xml"/><Relationship Id="rId6" Type="http://schemas.openxmlformats.org/officeDocument/2006/relationships/hyperlink" Target="https://www.journalofsalestransformation.com/people-centred-change/" TargetMode="External"/><Relationship Id="rId11" Type="http://schemas.openxmlformats.org/officeDocument/2006/relationships/hyperlink" Target="https://www.cipd.co.uk/knowledge/fundamentals/people/recruitment/induction-factsheet" TargetMode="External"/><Relationship Id="rId24" Type="http://schemas.openxmlformats.org/officeDocument/2006/relationships/hyperlink" Target="https://www.wallcolmonoy.com/company-profile/who-we-are/" TargetMode="External"/><Relationship Id="rId5" Type="http://schemas.openxmlformats.org/officeDocument/2006/relationships/hyperlink" Target="https://www.hays.co.uk/blog/insights/attracting-and-retaining-professionals-in-a-post-pandemic-world" TargetMode="External"/><Relationship Id="rId15" Type="http://schemas.openxmlformats.org/officeDocument/2006/relationships/hyperlink" Target="https://ie.indeed.com/career" TargetMode="External"/><Relationship Id="rId23" Type="http://schemas.openxmlformats.org/officeDocument/2006/relationships/hyperlink" Target="https://www.forbes.com/sites/forbesbusinessdevelopmentcouncil/2021/07/30/after-the-pandemic-comes-the-new-business-as-usual-model/?sh=785f10db50bc" TargetMode="External"/><Relationship Id="rId10" Type="http://schemas.openxmlformats.org/officeDocument/2006/relationships/hyperlink" Target="https://www.cipd.co.uk/news-views/nutshell/issue-85/induction" TargetMode="External"/><Relationship Id="rId19" Type="http://schemas.openxmlformats.org/officeDocument/2006/relationships/hyperlink" Target="https://www.betterevaluation.org/en/evaluation-options/face_to_face_questionnaires" TargetMode="External"/><Relationship Id="rId4" Type="http://schemas.openxmlformats.org/officeDocument/2006/relationships/hyperlink" Target="https://cezannehr.com/hr-blog/2022/04/effective-onboarding-for-hr/" TargetMode="External"/><Relationship Id="rId9" Type="http://schemas.openxmlformats.org/officeDocument/2006/relationships/hyperlink" Target="https://www.peoplemanagement.co.uk/news/articles/employers-warned-expect-challenges-vacancies-reach-another-record-high" TargetMode="External"/><Relationship Id="rId14" Type="http://schemas.openxmlformats.org/officeDocument/2006/relationships/hyperlink" Target="https://www.peoplemanagement.co.uk/article/1742140/how-get-onboarding-right#_" TargetMode="External"/><Relationship Id="rId22" Type="http://schemas.openxmlformats.org/officeDocument/2006/relationships/hyperlink" Target="https://www.ted.com/talks/rainer_strack_the_workforce_crisis_of_2030_and_how_to_start_solving_it_now?referrer=playlist-talks_on_human_resources#t-21880" TargetMode="External"/><Relationship Id="rId27"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
              <a:schemeClr val="bg1"/>
            </a:gs>
            <a:gs pos="20000">
              <a:srgbClr val="C8C8C8"/>
            </a:gs>
            <a:gs pos="65000">
              <a:schemeClr val="bg1">
                <a:lumMod val="65000"/>
              </a:schemeClr>
            </a:gs>
            <a:gs pos="5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59" name="TextBox 58">
            <a:extLst>
              <a:ext uri="{FF2B5EF4-FFF2-40B4-BE49-F238E27FC236}">
                <a16:creationId xmlns:a16="http://schemas.microsoft.com/office/drawing/2014/main" id="{2192DC82-2573-95A3-5DB5-DB3578CB8B0C}"/>
              </a:ext>
            </a:extLst>
          </p:cNvPr>
          <p:cNvSpPr txBox="1"/>
          <p:nvPr/>
        </p:nvSpPr>
        <p:spPr>
          <a:xfrm>
            <a:off x="0" y="18996950"/>
            <a:ext cx="822555" cy="3650749"/>
          </a:xfrm>
          <a:prstGeom prst="rect">
            <a:avLst/>
          </a:prstGeom>
          <a:solidFill>
            <a:schemeClr val="tx1"/>
          </a:solidFill>
        </p:spPr>
        <p:txBody>
          <a:bodyPr wrap="square" rtlCol="0">
            <a:spAutoFit/>
          </a:bodyPr>
          <a:lstStyle/>
          <a:p>
            <a:endParaRPr lang="en-GB" dirty="0"/>
          </a:p>
        </p:txBody>
      </p:sp>
      <p:sp>
        <p:nvSpPr>
          <p:cNvPr id="4" name="TextBox 3">
            <a:extLst>
              <a:ext uri="{FF2B5EF4-FFF2-40B4-BE49-F238E27FC236}">
                <a16:creationId xmlns:a16="http://schemas.microsoft.com/office/drawing/2014/main" id="{B87760AC-3B79-68EF-D4CE-1BEB893B7892}"/>
              </a:ext>
            </a:extLst>
          </p:cNvPr>
          <p:cNvSpPr txBox="1"/>
          <p:nvPr/>
        </p:nvSpPr>
        <p:spPr>
          <a:xfrm>
            <a:off x="15039255" y="482626"/>
            <a:ext cx="12219709" cy="4322619"/>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EB2CB36A-1270-41FB-C88B-8B38D79149C9}"/>
              </a:ext>
            </a:extLst>
          </p:cNvPr>
          <p:cNvPicPr>
            <a:picLocks noChangeAspect="1"/>
          </p:cNvPicPr>
          <p:nvPr/>
        </p:nvPicPr>
        <p:blipFill>
          <a:blip r:embed="rId2"/>
          <a:stretch>
            <a:fillRect/>
          </a:stretch>
        </p:blipFill>
        <p:spPr>
          <a:xfrm>
            <a:off x="18186583" y="358941"/>
            <a:ext cx="5968817" cy="2580071"/>
          </a:xfrm>
          <a:prstGeom prst="rect">
            <a:avLst/>
          </a:prstGeom>
        </p:spPr>
      </p:pic>
      <p:sp>
        <p:nvSpPr>
          <p:cNvPr id="24" name="TextBox 23">
            <a:extLst>
              <a:ext uri="{FF2B5EF4-FFF2-40B4-BE49-F238E27FC236}">
                <a16:creationId xmlns:a16="http://schemas.microsoft.com/office/drawing/2014/main" id="{7CA637A6-E75E-C57F-A6B4-FBD0B63F5912}"/>
              </a:ext>
            </a:extLst>
          </p:cNvPr>
          <p:cNvSpPr txBox="1"/>
          <p:nvPr/>
        </p:nvSpPr>
        <p:spPr>
          <a:xfrm>
            <a:off x="4704589" y="3249545"/>
            <a:ext cx="34093616" cy="1661993"/>
          </a:xfrm>
          <a:prstGeom prst="rect">
            <a:avLst/>
          </a:prstGeom>
          <a:noFill/>
          <a:ln w="76200">
            <a:noFill/>
          </a:ln>
        </p:spPr>
        <p:txBody>
          <a:bodyPr wrap="square" rtlCol="0">
            <a:spAutoFit/>
          </a:bodyPr>
          <a:lstStyle/>
          <a:p>
            <a:pPr algn="ctr"/>
            <a:r>
              <a:rPr lang="en-US" sz="4800" dirty="0">
                <a:ln w="22225">
                  <a:solidFill>
                    <a:schemeClr val="tx1"/>
                  </a:solidFill>
                  <a:prstDash val="solid"/>
                </a:ln>
                <a:solidFill>
                  <a:sysClr val="windowText" lastClr="000000"/>
                </a:solidFill>
                <a:latin typeface="Arial" panose="020B0604020202020204" pitchFamily="34" charset="0"/>
                <a:cs typeface="Arial" panose="020B0604020202020204" pitchFamily="34" charset="0"/>
              </a:rPr>
              <a:t>Identify trends and shortcomings in the Induction process at Wall </a:t>
            </a:r>
            <a:r>
              <a:rPr lang="en-US" sz="5400" dirty="0">
                <a:ln w="22225">
                  <a:solidFill>
                    <a:schemeClr val="tx1"/>
                  </a:solidFill>
                  <a:prstDash val="solid"/>
                </a:ln>
                <a:solidFill>
                  <a:sysClr val="windowText" lastClr="000000"/>
                </a:solidFill>
                <a:latin typeface="Arial" panose="020B0604020202020204" pitchFamily="34" charset="0"/>
                <a:cs typeface="Arial" panose="020B0604020202020204" pitchFamily="34" charset="0"/>
              </a:rPr>
              <a:t>Colmonoy</a:t>
            </a:r>
            <a:r>
              <a:rPr lang="en-US" sz="4800" dirty="0">
                <a:ln w="22225">
                  <a:solidFill>
                    <a:schemeClr val="tx1"/>
                  </a:solidFill>
                  <a:prstDash val="solid"/>
                </a:ln>
                <a:solidFill>
                  <a:sysClr val="windowText" lastClr="000000"/>
                </a:solidFill>
                <a:latin typeface="Arial" panose="020B0604020202020204" pitchFamily="34" charset="0"/>
                <a:cs typeface="Arial" panose="020B0604020202020204" pitchFamily="34" charset="0"/>
              </a:rPr>
              <a:t>, to inform and standardise the process for increased engagement and retention</a:t>
            </a:r>
            <a:endParaRPr lang="en-GB" sz="4800" dirty="0">
              <a:ln w="22225">
                <a:solidFill>
                  <a:schemeClr val="tx1"/>
                </a:solidFill>
                <a:prstDash val="solid"/>
              </a:ln>
              <a:solidFill>
                <a:sysClr val="windowText" lastClr="00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045E546E-436F-518B-3B78-10540D45942A}"/>
              </a:ext>
            </a:extLst>
          </p:cNvPr>
          <p:cNvSpPr txBox="1"/>
          <p:nvPr/>
        </p:nvSpPr>
        <p:spPr>
          <a:xfrm>
            <a:off x="27600206" y="21978652"/>
            <a:ext cx="14891311" cy="8079135"/>
          </a:xfrm>
          <a:prstGeom prst="rect">
            <a:avLst/>
          </a:prstGeom>
          <a:noFill/>
          <a:ln w="57150">
            <a:noFill/>
          </a:ln>
        </p:spPr>
        <p:txBody>
          <a:bodyPr wrap="square" rtlCol="0">
            <a:spAutoFit/>
          </a:bodyPr>
          <a:lstStyle/>
          <a:p>
            <a:pPr algn="ctr"/>
            <a:r>
              <a:rPr lang="en-US" sz="2800" b="1" dirty="0">
                <a:solidFill>
                  <a:srgbClr val="FF0000"/>
                </a:solidFill>
                <a:latin typeface="Arial" panose="020B0604020202020204" pitchFamily="34" charset="0"/>
                <a:cs typeface="Arial" panose="020B0604020202020204" pitchFamily="34" charset="0"/>
              </a:rPr>
              <a:t>References</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ACAS. (2015) Starting Staff: Induction.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https://www.acas.org.uk/acas-guide-to-staff-induction</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September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Bauer, P. (2022) ‘Effective onboarding: fundamental dos and don’ts for HR’, </a:t>
            </a:r>
            <a:r>
              <a:rPr lang="en-GB" sz="1100" i="1" dirty="0">
                <a:effectLst/>
                <a:latin typeface="Arial" panose="020B0604020202020204" pitchFamily="34" charset="0"/>
                <a:ea typeface="Times New Roman" panose="02020603050405020304" pitchFamily="18" charset="0"/>
                <a:cs typeface="Arial" panose="020B0604020202020204" pitchFamily="34" charset="0"/>
              </a:rPr>
              <a:t>Cezanne HR</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https://cezannehr.com/hr-blog/2022/04/effective-onboarding-for-hr/</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August 2022). </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Blake, G. (2022) ‘Attracting and retaining professionals in a post-pandemic world’, Hays plc.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https://www.hays.co.uk/blog/insights/attracting-and-retaining-professionals-in-a-post-pandemic-world</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14 July 2022).</a:t>
            </a:r>
          </a:p>
          <a:p>
            <a:pPr marL="342900" lvl="0" indent="-342900">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Boxall, P &amp; Purcell, J. (2003) Strategy and Human Resource Management. Basingstoke: Palgrave Macmillan, pp47-51.</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Braun, V. and Clarke, V. (2006) ‘Using thematic analysis in psychology’, Qualitative Research in Psychology, 3(2), pp. 77-101.</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Biltgen, N. (2020) ‘ People- centred change’, </a:t>
            </a:r>
            <a:r>
              <a:rPr lang="en-GB" sz="1100" i="1" dirty="0">
                <a:effectLst/>
                <a:latin typeface="Arial" panose="020B0604020202020204" pitchFamily="34" charset="0"/>
                <a:ea typeface="Times New Roman" panose="02020603050405020304" pitchFamily="18" charset="0"/>
                <a:cs typeface="Arial" panose="020B0604020202020204" pitchFamily="34" charset="0"/>
              </a:rPr>
              <a:t>Journal of sales transformation</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https://www.journalofsalestransformation.com/people-centred-change/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August 2022).</a:t>
            </a:r>
          </a:p>
          <a:p>
            <a:pPr marL="342900" lvl="0" indent="-342900">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BRM. (2022) Interpretivism (interpretivist) Research Philosophy, </a:t>
            </a:r>
            <a:r>
              <a:rPr lang="en-GB" sz="1100" i="1" dirty="0">
                <a:effectLst/>
                <a:latin typeface="Arial" panose="020B0604020202020204" pitchFamily="34" charset="0"/>
                <a:ea typeface="Times New Roman" panose="02020603050405020304" pitchFamily="18" charset="0"/>
                <a:cs typeface="Arial" panose="020B0604020202020204" pitchFamily="34" charset="0"/>
              </a:rPr>
              <a:t>Business Research Methodology</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https://research-methodology.net/research-philosophy/interpretivism/</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September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Caulfield, J. (2022) ‘How to Do Thematic Analysis | Step-by-Step Guide &amp; Examples, </a:t>
            </a:r>
            <a:r>
              <a:rPr lang="en-GB" sz="1100" dirty="0" err="1">
                <a:effectLst/>
                <a:latin typeface="Arial" panose="020B0604020202020204" pitchFamily="34" charset="0"/>
                <a:ea typeface="Times New Roman" panose="02020603050405020304" pitchFamily="18" charset="0"/>
                <a:cs typeface="Arial" panose="020B0604020202020204" pitchFamily="34" charset="0"/>
              </a:rPr>
              <a:t>Scribbr</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https://www.scribbr.com/methodology/thematic-analysis/#:~:text=Thematic%20analysis%20is%20a%20method%20of%20analyzing%20qualitative,and%20patterns%20of%20meaning%20that%20come%20up%20repeatedly</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August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Cezanne HR. (2020) Onboarding 2020. London: Cezanne HR.</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Cezanne HR. (2022) Onboarding new employees: The facts HR needs to know. London: Cezanne HR.</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Churchill, F. (2022) ‘Employers warned to expect challenges as vacancies reach another record high’, People Management.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https://www.peoplemanagement.co.uk/news/articles/employers-warned-expect-challenges-vacancies-reach-another-record-high</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July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Cheese, P (2022) ‘Is there a ‘new normal’?’, </a:t>
            </a:r>
            <a:r>
              <a:rPr lang="en-GB" sz="1100" i="1" dirty="0">
                <a:effectLst/>
                <a:latin typeface="Arial" panose="020B0604020202020204" pitchFamily="34" charset="0"/>
                <a:ea typeface="Times New Roman" panose="02020603050405020304" pitchFamily="18" charset="0"/>
                <a:cs typeface="Arial" panose="020B0604020202020204" pitchFamily="34" charset="0"/>
              </a:rPr>
              <a:t>People Management</a:t>
            </a:r>
            <a:r>
              <a:rPr lang="en-GB" sz="1100" dirty="0">
                <a:effectLst/>
                <a:latin typeface="Arial" panose="020B0604020202020204" pitchFamily="34" charset="0"/>
                <a:ea typeface="Times New Roman" panose="02020603050405020304" pitchFamily="18" charset="0"/>
                <a:cs typeface="Arial" panose="020B0604020202020204" pitchFamily="34" charset="0"/>
              </a:rPr>
              <a:t>, June 2022, p.5.</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CIPD. (2019) Proving the value of induction.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0">
                  <a:extLst>
                    <a:ext uri="{A12FA001-AC4F-418D-AE19-62706E023703}">
                      <ahyp:hlinkClr xmlns:ahyp="http://schemas.microsoft.com/office/drawing/2018/hyperlinkcolor" val="tx"/>
                    </a:ext>
                  </a:extLst>
                </a:hlinkClick>
              </a:rPr>
              <a:t>https://www.cipd.co.uk/news-views/nutshell/issue-85/induction</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September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CIPD. (2020) Resourcing and talent planning survey 2020. London: Chartered Institute of Personnel and Development.</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 CIPD. (2021) Induction.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1">
                  <a:extLst>
                    <a:ext uri="{A12FA001-AC4F-418D-AE19-62706E023703}">
                      <ahyp:hlinkClr xmlns:ahyp="http://schemas.microsoft.com/office/drawing/2018/hyperlinkcolor" val="tx"/>
                    </a:ext>
                  </a:extLst>
                </a:hlinkClick>
              </a:rPr>
              <a:t>https://www.cipd.co.uk/knowledge/fundamentals/people/recruitment/induction-factsheet</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July 2022).</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CIPD. (2022) Labour Market Outlook. London: Chartered Institute of Personnel and Development.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Faragher, J. (2021) ‘What caused the talent crisis – and how can HR solve it?’, People Management.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2">
                  <a:extLst>
                    <a:ext uri="{A12FA001-AC4F-418D-AE19-62706E023703}">
                      <ahyp:hlinkClr xmlns:ahyp="http://schemas.microsoft.com/office/drawing/2018/hyperlinkcolor" val="tx"/>
                    </a:ext>
                  </a:extLst>
                </a:hlinkClick>
              </a:rPr>
              <a:t>https://www.peoplemanagement.co.uk/long-reads/articles/what-caused-talent-crisis-how-hr-solve-labour-market</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July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Faragher, J (2022) ‘Which is the odd one out? Great Resignation, People Management, July/ August 2022, p.35-37.</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Fink, A. (2016) How to Conduct Surveys (6th edn). Thousand Oaks, California: Sage.</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Fowler, A. (1996) Employee Induction. 3rd Edition. London: Chartered Institute of Personnel and Development.</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Fowler, A. (1999) Induction. London: Chartered Institute of Personnel and Development.</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Hill, G. (2018) How to create your new starter induction, LinkedIn.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3">
                  <a:extLst>
                    <a:ext uri="{A12FA001-AC4F-418D-AE19-62706E023703}">
                      <ahyp:hlinkClr xmlns:ahyp="http://schemas.microsoft.com/office/drawing/2018/hyperlinkcolor" val="tx"/>
                    </a:ext>
                  </a:extLst>
                </a:hlinkClick>
              </a:rPr>
              <a:t>https://www.linkedin.com/pulse/how-create-your-new-starter-induction-part-4-gareth-hill?trk=pulse-article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23 June 2022).</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Howlett, E. (2020) How to get onboarding right, People Management.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4">
                  <a:extLst>
                    <a:ext uri="{A12FA001-AC4F-418D-AE19-62706E023703}">
                      <ahyp:hlinkClr xmlns:ahyp="http://schemas.microsoft.com/office/drawing/2018/hyperlinkcolor" val="tx"/>
                    </a:ext>
                  </a:extLst>
                </a:hlinkClick>
              </a:rPr>
              <a:t>https://www.peoplemanagement.co.uk/article/1742140/how-get-onboarding-right#_</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11 July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Indeed. (2022) What is turnover (its importance and how to calculate it)?.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5">
                  <a:extLst>
                    <a:ext uri="{A12FA001-AC4F-418D-AE19-62706E023703}">
                      <ahyp:hlinkClr xmlns:ahyp="http://schemas.microsoft.com/office/drawing/2018/hyperlinkcolor" val="tx"/>
                    </a:ext>
                  </a:extLst>
                </a:hlinkClick>
              </a:rPr>
              <a:t>https://ie.indeed.com/career</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11 July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Kotter J (2014), Accelerate. Boston: Harvard Business Review Press.</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Kotter Inc. (2022a) The 8-Step Process for Leading Change.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6">
                  <a:extLst>
                    <a:ext uri="{A12FA001-AC4F-418D-AE19-62706E023703}">
                      <ahyp:hlinkClr xmlns:ahyp="http://schemas.microsoft.com/office/drawing/2018/hyperlinkcolor" val="tx"/>
                    </a:ext>
                  </a:extLst>
                </a:hlinkClick>
              </a:rPr>
              <a:t>https://www.kotterinc.com/8-step-process-for-leading-change/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11 July 2022).</a:t>
            </a:r>
          </a:p>
          <a:p>
            <a:pPr marL="342900" lvl="0" indent="-342900" algn="just">
              <a:buFont typeface="+mj-lt"/>
              <a:buAutoNum type="arabicPeriod"/>
            </a:pPr>
            <a:r>
              <a:rPr lang="en-GB" sz="1100" u="sng" dirty="0">
                <a:effectLst/>
                <a:latin typeface="Arial" panose="020B0604020202020204" pitchFamily="34" charset="0"/>
                <a:ea typeface="Times New Roman" panose="02020603050405020304" pitchFamily="18" charset="0"/>
                <a:cs typeface="Arial" panose="020B0604020202020204" pitchFamily="34" charset="0"/>
              </a:rPr>
              <a:t>Lawson, C. (2018) Welcome aboard: A guide to the perfect induction for new starters, Hiscox.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7">
                  <a:extLst>
                    <a:ext uri="{A12FA001-AC4F-418D-AE19-62706E023703}">
                      <ahyp:hlinkClr xmlns:ahyp="http://schemas.microsoft.com/office/drawing/2018/hyperlinkcolor" val="tx"/>
                    </a:ext>
                  </a:extLst>
                </a:hlinkClick>
              </a:rPr>
              <a:t>https://www.hiscox.co.uk/business-blog/welcome-aboard-guide-perfect-induction-new-starters</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11 June 2022). </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Monster. (2021) What is the ideal employee turnover rate?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8">
                  <a:extLst>
                    <a:ext uri="{A12FA001-AC4F-418D-AE19-62706E023703}">
                      <ahyp:hlinkClr xmlns:ahyp="http://schemas.microsoft.com/office/drawing/2018/hyperlinkcolor" val="tx"/>
                    </a:ext>
                  </a:extLst>
                </a:hlinkClick>
              </a:rPr>
              <a:t>https://www.monster.co.uk/advertise-a-job/hr-resources/workforce-management-and-planning/staff-retention/what-is-the-ideal-employee-turnover-rate/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02 July 2022).</a:t>
            </a:r>
          </a:p>
          <a:p>
            <a:pPr marL="342900" lvl="0" indent="-342900" algn="just">
              <a:buFont typeface="+mj-lt"/>
              <a:buAutoNum type="arabicPeriod"/>
            </a:pPr>
            <a:r>
              <a:rPr lang="fr-FR" sz="1100" dirty="0">
                <a:effectLst/>
                <a:latin typeface="Arial" panose="020B0604020202020204" pitchFamily="34" charset="0"/>
                <a:ea typeface="Times New Roman" panose="02020603050405020304" pitchFamily="18" charset="0"/>
                <a:cs typeface="Arial" panose="020B0604020202020204" pitchFamily="34" charset="0"/>
              </a:rPr>
              <a:t>Macfarlan, A. (2022) Face-to-Face Questionnaires, </a:t>
            </a:r>
            <a:r>
              <a:rPr lang="fr-FR" sz="1100" i="1" dirty="0" err="1">
                <a:effectLst/>
                <a:latin typeface="Arial" panose="020B0604020202020204" pitchFamily="34" charset="0"/>
                <a:ea typeface="Times New Roman" panose="02020603050405020304" pitchFamily="18" charset="0"/>
                <a:cs typeface="Arial" panose="020B0604020202020204" pitchFamily="34" charset="0"/>
              </a:rPr>
              <a:t>Better</a:t>
            </a:r>
            <a:r>
              <a:rPr lang="fr-FR" sz="1100" i="1" dirty="0">
                <a:effectLst/>
                <a:latin typeface="Arial" panose="020B0604020202020204" pitchFamily="34" charset="0"/>
                <a:ea typeface="Times New Roman" panose="02020603050405020304" pitchFamily="18" charset="0"/>
                <a:cs typeface="Arial" panose="020B0604020202020204" pitchFamily="34" charset="0"/>
              </a:rPr>
              <a:t> Evaluation Organisation.</a:t>
            </a:r>
            <a:r>
              <a:rPr lang="fr-FR"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19">
                  <a:extLst>
                    <a:ext uri="{A12FA001-AC4F-418D-AE19-62706E023703}">
                      <ahyp:hlinkClr xmlns:ahyp="http://schemas.microsoft.com/office/drawing/2018/hyperlinkcolor" val="tx"/>
                    </a:ext>
                  </a:extLst>
                </a:hlinkClick>
              </a:rPr>
              <a:t>https://www.betterevaluation.org/en/evaluation-options/face_to_face_questionnaires</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23 August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Newby, P. (2014) Research Methods for Education. Second Edition, New York: Routledge. P9-264.</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Office for National Statistics. (2019) Employee turnover levels and rates by industry section, UK, January 2017 to December 2018.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20">
                  <a:extLst>
                    <a:ext uri="{A12FA001-AC4F-418D-AE19-62706E023703}">
                      <ahyp:hlinkClr xmlns:ahyp="http://schemas.microsoft.com/office/drawing/2018/hyperlinkcolor" val="tx"/>
                    </a:ext>
                  </a:extLst>
                </a:hlinkClick>
              </a:rPr>
              <a:t>https://www.ons.gov.uk/employmentandlabourmarket/peopleinwork/employmentandemployeetypes/adhocs/10685employeeturnoverlevelsandratesbyindustrysectionukjanuary2017todecember2018</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02 July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O’Neill, O. (2018) The Importance of Inducting New Employees to Your Workplace, LinkedIn.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21">
                  <a:extLst>
                    <a:ext uri="{A12FA001-AC4F-418D-AE19-62706E023703}">
                      <ahyp:hlinkClr xmlns:ahyp="http://schemas.microsoft.com/office/drawing/2018/hyperlinkcolor" val="tx"/>
                    </a:ext>
                  </a:extLst>
                </a:hlinkClick>
              </a:rPr>
              <a:t>https://www.linkedin.com/pulse/importance-inducting-new-employees-your-workplace-olivia-o-neill</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11 June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Saunders, M.N.K, Lewis, P, Thornhill, A. (2019) Research methods for business Students. 8th edition. London: Pearson. P300- 520.</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Strack, R. (2014) The workforce crisis of 2030 – and how to start solving it now [Video].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22">
                  <a:extLst>
                    <a:ext uri="{A12FA001-AC4F-418D-AE19-62706E023703}">
                      <ahyp:hlinkClr xmlns:ahyp="http://schemas.microsoft.com/office/drawing/2018/hyperlinkcolor" val="tx"/>
                    </a:ext>
                  </a:extLst>
                </a:hlinkClick>
              </a:rPr>
              <a:t>https://www.ted.com/talks/rainer_strack_the_workforce_crisis_of_2030_and_how_to_start_solving_it_now?referrer=playlist-talks_on_human_resources#t-21880</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10 July 2022). </a:t>
            </a:r>
          </a:p>
          <a:p>
            <a:pPr marL="342900" lvl="0" indent="-342900">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Thacker, M. (2021) After The Pandemic Comes The New Business As Usual Model, </a:t>
            </a:r>
            <a:r>
              <a:rPr lang="en-GB" sz="1100" i="1" dirty="0">
                <a:effectLst/>
                <a:latin typeface="Arial" panose="020B0604020202020204" pitchFamily="34" charset="0"/>
                <a:ea typeface="Times New Roman" panose="02020603050405020304" pitchFamily="18" charset="0"/>
                <a:cs typeface="Arial" panose="020B0604020202020204" pitchFamily="34" charset="0"/>
              </a:rPr>
              <a:t>Forbes</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23">
                  <a:extLst>
                    <a:ext uri="{A12FA001-AC4F-418D-AE19-62706E023703}">
                      <ahyp:hlinkClr xmlns:ahyp="http://schemas.microsoft.com/office/drawing/2018/hyperlinkcolor" val="tx"/>
                    </a:ext>
                  </a:extLst>
                </a:hlinkClick>
              </a:rPr>
              <a:t>https://www.forbes.com/sites/forbesbusinessdevelopmentcouncil/2021/07/30/after-the-pandemic-comes-the-new-business-as-usual-model/?sh=785f10db50bc</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20 September 2022).</a:t>
            </a:r>
          </a:p>
          <a:p>
            <a:pPr marL="342900" lvl="0" indent="-342900" algn="jus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Wall Colmonoy Ltd. (2022a) Who are we.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24">
                  <a:extLst>
                    <a:ext uri="{A12FA001-AC4F-418D-AE19-62706E023703}">
                      <ahyp:hlinkClr xmlns:ahyp="http://schemas.microsoft.com/office/drawing/2018/hyperlinkcolor" val="tx"/>
                    </a:ext>
                  </a:extLst>
                </a:hlinkClick>
              </a:rPr>
              <a:t>https://www.wallcolmonoy.com/company-profile/who-we-are/</a:t>
            </a:r>
            <a:r>
              <a:rPr lang="en-GB" sz="1100" u="sng"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Accessed:25  July 2022).</a:t>
            </a:r>
          </a:p>
          <a:p>
            <a:pPr marL="342900" lvl="0" indent="-342900">
              <a:spcAft>
                <a:spcPts val="800"/>
              </a:spcAft>
              <a:buFont typeface="+mj-lt"/>
              <a:buAutoNum type="arabicPeriod"/>
            </a:pPr>
            <a:r>
              <a:rPr lang="en-GB" sz="1100" dirty="0">
                <a:effectLst/>
                <a:latin typeface="Arial" panose="020B0604020202020204" pitchFamily="34" charset="0"/>
                <a:ea typeface="Times New Roman" panose="02020603050405020304" pitchFamily="18" charset="0"/>
                <a:cs typeface="Arial" panose="020B0604020202020204" pitchFamily="34" charset="0"/>
              </a:rPr>
              <a:t>Wall Colmonoy Ltd. (2022b) Employee Turnover. Internal Wall Colmonoy Report. Unpublished.</a:t>
            </a:r>
            <a:endParaRPr lang="en-US" sz="1100" b="1" u="sng" dirty="0">
              <a:latin typeface="Arial" panose="020B060402020202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04B048A2-F01E-AB40-D739-E03600ED4EBD}"/>
              </a:ext>
            </a:extLst>
          </p:cNvPr>
          <p:cNvSpPr/>
          <p:nvPr/>
        </p:nvSpPr>
        <p:spPr>
          <a:xfrm>
            <a:off x="822555" y="5236804"/>
            <a:ext cx="41086846" cy="7713950"/>
          </a:xfrm>
          <a:prstGeom prst="roundRect">
            <a:avLst/>
          </a:prstGeom>
          <a:solidFill>
            <a:schemeClr val="bg1"/>
          </a:solidFill>
          <a:ln w="76200">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4000" b="1" dirty="0">
                <a:solidFill>
                  <a:srgbClr val="FF0000"/>
                </a:solidFill>
                <a:latin typeface="Arial" panose="020B0604020202020204" pitchFamily="34" charset="0"/>
                <a:cs typeface="Arial" panose="020B0604020202020204" pitchFamily="34" charset="0"/>
              </a:rPr>
              <a:t>Abstract</a:t>
            </a:r>
            <a:endParaRPr lang="en-GB" sz="4000" dirty="0">
              <a:solidFill>
                <a:srgbClr val="FF0000"/>
              </a:solidFill>
              <a:latin typeface="Arial" panose="020B0604020202020204" pitchFamily="34" charset="0"/>
              <a:cs typeface="Arial" panose="020B0604020202020204" pitchFamily="34" charset="0"/>
            </a:endParaRP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UK is currently facing the tightest labour market in decades (Faragher, 2021) with a ‘jobseeker-friendly’ market (Churchill, 2022). The tight labour market has emphasised the need for the adjustment of recruitment strategies (CIPD, 2020) and has been a catalyst for Wall Colmonoy to evaluate its current induction process.</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Lawson (2018) defines induction as a process to either help new starters settle into an organisation or help internal employees transition into a new role. </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aim of this report is to identify trends and shortcomings in the Induction process at Wall Colmonoy, to help inform and standardise the process for increased engagement and retention.</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Wall Colmonoy’s turnover YTD (2022) is currently 11.53%, up from 8% in 2021 (Wall Colmonoy, 2022b). Whilst in the current tight labour market an uplift in turnover is to be expected, in 2022 46% of leavers left in their first year (Wall Colmonoy, 2022b). </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Cluster sampling was used to collect data as it would be impracticable to collect data from everyone associated or impacted by Wall Colmonoy’s induction process (Saunders et al, 2019, p315). Sample size in this research was 28. </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qualitative nature of this research lent to a interpretivist approach which focused on data collection through interviews and an interactive, cooperative and participative approach (BRM, 2022). </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employees included in the research group were: Employees who have 1 year or less service at Wall Colmonoy; Employees who have changed roles in the last 12 months; Managers.</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Braun and Clarke (2006) 6-step Guide to Good Thematic Analysis model was used to  analysis the qualitative data collected. Three distinct themes become apparent from the research; Lack of Ownership, Lack of Structure and  Poor Communication</a:t>
            </a:r>
          </a:p>
          <a:p>
            <a:pPr lvl="1">
              <a:lnSpc>
                <a:spcPct val="150000"/>
              </a:lnSpc>
              <a:spcAft>
                <a:spcPts val="800"/>
              </a:spcAft>
            </a:pPr>
            <a:r>
              <a:rPr lang="en-GB"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focus post research needs to be how the data can be used and what can be achieved. Using Kotter’s 8 Step Process for Leading Change as the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framework for driving change.</a:t>
            </a:r>
            <a:endParaRPr lang="en-GB" sz="2500" dirty="0">
              <a:solidFill>
                <a:schemeClr val="tx1"/>
              </a:solidFill>
            </a:endParaRPr>
          </a:p>
        </p:txBody>
      </p:sp>
      <p:sp>
        <p:nvSpPr>
          <p:cNvPr id="6" name="Rectangle: Single Corner Snipped 5">
            <a:extLst>
              <a:ext uri="{FF2B5EF4-FFF2-40B4-BE49-F238E27FC236}">
                <a16:creationId xmlns:a16="http://schemas.microsoft.com/office/drawing/2014/main" id="{66EB8EA8-223D-62BB-27DB-C461C4E98D09}"/>
              </a:ext>
            </a:extLst>
          </p:cNvPr>
          <p:cNvSpPr/>
          <p:nvPr/>
        </p:nvSpPr>
        <p:spPr>
          <a:xfrm>
            <a:off x="473441" y="18882132"/>
            <a:ext cx="14496250" cy="10810119"/>
          </a:xfrm>
          <a:prstGeom prst="snip1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rgbClr val="FF0000"/>
                </a:solidFill>
                <a:latin typeface="Arial" panose="020B0604020202020204" pitchFamily="34" charset="0"/>
                <a:cs typeface="Arial" panose="020B0604020202020204" pitchFamily="34" charset="0"/>
              </a:rPr>
              <a:t>Literature Review</a:t>
            </a:r>
          </a:p>
          <a:p>
            <a:pPr>
              <a:lnSpc>
                <a:spcPct val="150000"/>
              </a:lnSpc>
              <a:spcBef>
                <a:spcPts val="600"/>
              </a:spcBef>
            </a:pP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Fowler (1996) states the importance of operating an effective induction process. The first month can make or break a new starter’s career at an organisation. </a:t>
            </a:r>
            <a:endParaRPr lang="en-US" sz="2500" b="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 good induction programme does not have to be extensive but needs to be structured, it can allow new starters to settle and become productive faster by introducing them to organisational procedures, processes, culture and values (Lawson, 2018; O’Neill, 2018; Fowler, 1999, p.4).</a:t>
            </a:r>
          </a:p>
          <a:p>
            <a:pPr>
              <a:lnSpc>
                <a:spcPct val="150000"/>
              </a:lnSpc>
              <a:spcBef>
                <a:spcPts val="600"/>
              </a:spcBef>
            </a:pPr>
            <a:endParaRPr lang="en-US" sz="25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r>
              <a:rPr lang="en-US" sz="25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Example of a structured and extensive Induction Plan</a:t>
            </a:r>
          </a:p>
          <a:p>
            <a:pPr>
              <a:lnSpc>
                <a:spcPct val="150000"/>
              </a:lnSpc>
              <a:spcBef>
                <a:spcPts val="600"/>
              </a:spcBef>
            </a:pP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Planning is critical to ensure standardisation, </a:t>
            </a:r>
            <a:b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consistency and ownership (Howlett, 2020). </a:t>
            </a:r>
            <a:b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induction process does not stop after </a:t>
            </a:r>
            <a:b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first day and can last up to 6 months </a:t>
            </a:r>
            <a:b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(Fowler, 1999, p.51).</a:t>
            </a:r>
            <a:endParaRPr lang="en-US" sz="25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endParaRPr lang="en-US" sz="25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endPar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endParaRPr lang="en-US" sz="25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endPar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600"/>
              </a:spcBef>
            </a:pPr>
            <a:endParaRPr lang="en-US" sz="2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0" name="Picture 39">
            <a:extLst>
              <a:ext uri="{FF2B5EF4-FFF2-40B4-BE49-F238E27FC236}">
                <a16:creationId xmlns:a16="http://schemas.microsoft.com/office/drawing/2014/main" id="{CAD18420-FE29-AE64-5F85-86CA4E071D59}"/>
              </a:ext>
            </a:extLst>
          </p:cNvPr>
          <p:cNvPicPr>
            <a:picLocks noChangeAspect="1"/>
          </p:cNvPicPr>
          <p:nvPr/>
        </p:nvPicPr>
        <p:blipFill>
          <a:blip r:embed="rId25"/>
          <a:stretch>
            <a:fillRect/>
          </a:stretch>
        </p:blipFill>
        <p:spPr>
          <a:xfrm>
            <a:off x="6983702" y="23995572"/>
            <a:ext cx="7857193" cy="5055790"/>
          </a:xfrm>
          <a:prstGeom prst="rect">
            <a:avLst/>
          </a:prstGeom>
        </p:spPr>
      </p:pic>
      <p:sp>
        <p:nvSpPr>
          <p:cNvPr id="10" name="Rectangle: Single Corner Snipped 9">
            <a:extLst>
              <a:ext uri="{FF2B5EF4-FFF2-40B4-BE49-F238E27FC236}">
                <a16:creationId xmlns:a16="http://schemas.microsoft.com/office/drawing/2014/main" id="{54B23AAA-2C6B-E9C3-F70A-802646879108}"/>
              </a:ext>
            </a:extLst>
          </p:cNvPr>
          <p:cNvSpPr/>
          <p:nvPr/>
        </p:nvSpPr>
        <p:spPr>
          <a:xfrm>
            <a:off x="499376" y="13457964"/>
            <a:ext cx="14496251" cy="4866544"/>
          </a:xfrm>
          <a:prstGeom prst="snip1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Introduction</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critical that Wall Colmonoy makes induction a priority, investigate processes and  ensure any shortcomings in the recruitment strategy and induction process are corrected (Cezanne HR, 2022).</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working landscape drives how we work, "business as usual" is constant change, particularly post-pandemic (Thacker,2021). This can be said for the induction process and the changing needs and involvement associated with it. No longer can the culture of ‘the way we do things around here’ be acceptable (Fowler, 1999, p9). Wall Colmonoy need to change but research will define to what extent</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17" name="Speech Bubble: Rectangle with Corners Rounded 16">
            <a:extLst>
              <a:ext uri="{FF2B5EF4-FFF2-40B4-BE49-F238E27FC236}">
                <a16:creationId xmlns:a16="http://schemas.microsoft.com/office/drawing/2014/main" id="{C78B534B-C2F7-2EDA-03B0-3A5EFCB131EF}"/>
              </a:ext>
            </a:extLst>
          </p:cNvPr>
          <p:cNvSpPr/>
          <p:nvPr/>
        </p:nvSpPr>
        <p:spPr>
          <a:xfrm>
            <a:off x="158618" y="18339979"/>
            <a:ext cx="4545971" cy="1165906"/>
          </a:xfrm>
          <a:prstGeom prst="wedgeRoundRectCallout">
            <a:avLst/>
          </a:prstGeom>
          <a:solidFill>
            <a:srgbClr val="FF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tx1"/>
                </a:solidFill>
                <a:latin typeface="Arial" panose="020B0604020202020204" pitchFamily="34" charset="0"/>
                <a:cs typeface="Arial" panose="020B0604020202020204" pitchFamily="34" charset="0"/>
              </a:rPr>
              <a:t>46% of WCL’s total leavers in 2022 had under 1 year’s service </a:t>
            </a:r>
            <a:endParaRPr lang="en-GB" sz="2200" b="1" dirty="0">
              <a:solidFill>
                <a:schemeClr val="tx1"/>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0DD5FC59-0FB1-A89F-5E77-77B06E9FA632}"/>
              </a:ext>
            </a:extLst>
          </p:cNvPr>
          <p:cNvSpPr txBox="1"/>
          <p:nvPr/>
        </p:nvSpPr>
        <p:spPr>
          <a:xfrm>
            <a:off x="2121240" y="29051362"/>
            <a:ext cx="14496250" cy="369332"/>
          </a:xfrm>
          <a:prstGeom prst="rect">
            <a:avLst/>
          </a:prstGeom>
          <a:noFill/>
        </p:spPr>
        <p:txBody>
          <a:bodyPr wrap="square">
            <a:spAutoFit/>
          </a:bodyPr>
          <a:lstStyle/>
          <a:p>
            <a:pPr algn="ctr">
              <a:spcAft>
                <a:spcPts val="800"/>
              </a:spcAft>
            </a:pPr>
            <a:r>
              <a:rPr lang="en-GB" b="1" dirty="0">
                <a:effectLst/>
                <a:latin typeface="Arial" panose="020B0604020202020204" pitchFamily="34" charset="0"/>
                <a:ea typeface="Times New Roman" panose="02020603050405020304" pitchFamily="18" charset="0"/>
                <a:cs typeface="Arial" panose="020B0604020202020204" pitchFamily="34" charset="0"/>
              </a:rPr>
              <a:t>Figure 1: An amalgamated induction plan from Fowler (1999, p17-32); Howlett (2020); Roberts (2015)</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8" name="Rectangle: Single Corner Snipped 17">
            <a:extLst>
              <a:ext uri="{FF2B5EF4-FFF2-40B4-BE49-F238E27FC236}">
                <a16:creationId xmlns:a16="http://schemas.microsoft.com/office/drawing/2014/main" id="{D43C286C-2394-EEAD-ED0E-F96B0598085D}"/>
              </a:ext>
            </a:extLst>
          </p:cNvPr>
          <p:cNvSpPr/>
          <p:nvPr/>
        </p:nvSpPr>
        <p:spPr>
          <a:xfrm>
            <a:off x="15280135" y="13425444"/>
            <a:ext cx="12035563" cy="12344783"/>
          </a:xfrm>
          <a:prstGeom prst="snip1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US" sz="4000" b="1" i="0"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Methodology</a:t>
            </a:r>
            <a:r>
              <a:rPr kumimoji="0" lang="en-US" sz="4000" b="1" i="0" u="sng"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 the outcome of this research improve behaviour, effectiveness, outcomes and performance at Wall Colmonoy?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Questionnaires via interview would provide the best outcomes and feedback</a:t>
            </a:r>
            <a:b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b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following employees would be in the research group: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Employees who have 1 year or less service at Wall Colmonoy</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Employees who have changed roles in the last 12 months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Managers / Supervisors </a:t>
            </a:r>
            <a:endParaRPr kumimoji="0" lang="en-GB" sz="25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600"/>
              </a:spcBef>
              <a:spcAft>
                <a:spcPts val="0"/>
              </a:spcAft>
              <a:buClrTx/>
              <a:buSzTx/>
              <a:buFontTx/>
              <a:buNone/>
              <a:tabLst/>
              <a:defRPr/>
            </a:pPr>
            <a:r>
              <a:rPr kumimoji="0" lang="en-GB" sz="2500" b="1" i="0" u="none"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Arial" panose="020B0604020202020204" pitchFamily="34" charset="0"/>
              </a:rPr>
              <a:t>Cluster Sampling </a:t>
            </a:r>
          </a:p>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GB"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Cluster sampling was the appropriate option for this research, as the target population was already divided into three natural and distinct groups: </a:t>
            </a: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Sample size in this research was 28.</a:t>
            </a: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lang="en-US" sz="25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lang="en-US" sz="25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50000"/>
              </a:lnSpc>
              <a:spcBef>
                <a:spcPts val="0"/>
              </a:spcBef>
              <a:spcAft>
                <a:spcPts val="800"/>
              </a:spcAft>
              <a:buClrTx/>
              <a:buSzTx/>
              <a:buFontTx/>
              <a:buNone/>
              <a:tabLst/>
              <a:defRPr/>
            </a:pPr>
            <a:endParaRPr kumimoji="0" lang="en-GB" sz="25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pic>
        <p:nvPicPr>
          <p:cNvPr id="7" name="Picture 6">
            <a:extLst>
              <a:ext uri="{FF2B5EF4-FFF2-40B4-BE49-F238E27FC236}">
                <a16:creationId xmlns:a16="http://schemas.microsoft.com/office/drawing/2014/main" id="{3EB52620-1907-D304-47BC-002A6934C47F}"/>
              </a:ext>
            </a:extLst>
          </p:cNvPr>
          <p:cNvPicPr>
            <a:picLocks noChangeAspect="1"/>
          </p:cNvPicPr>
          <p:nvPr/>
        </p:nvPicPr>
        <p:blipFill>
          <a:blip r:embed="rId26"/>
          <a:stretch>
            <a:fillRect/>
          </a:stretch>
        </p:blipFill>
        <p:spPr>
          <a:xfrm>
            <a:off x="24560997" y="16680503"/>
            <a:ext cx="2091150" cy="2964115"/>
          </a:xfrm>
          <a:prstGeom prst="rect">
            <a:avLst/>
          </a:prstGeom>
        </p:spPr>
      </p:pic>
      <p:pic>
        <p:nvPicPr>
          <p:cNvPr id="13" name="Picture 12">
            <a:extLst>
              <a:ext uri="{FF2B5EF4-FFF2-40B4-BE49-F238E27FC236}">
                <a16:creationId xmlns:a16="http://schemas.microsoft.com/office/drawing/2014/main" id="{003A376D-D95B-612D-C963-A397FD650A8F}"/>
              </a:ext>
            </a:extLst>
          </p:cNvPr>
          <p:cNvPicPr>
            <a:picLocks noChangeAspect="1"/>
          </p:cNvPicPr>
          <p:nvPr/>
        </p:nvPicPr>
        <p:blipFill>
          <a:blip r:embed="rId27"/>
          <a:stretch>
            <a:fillRect/>
          </a:stretch>
        </p:blipFill>
        <p:spPr>
          <a:xfrm>
            <a:off x="21325882" y="21050139"/>
            <a:ext cx="5967530" cy="4386436"/>
          </a:xfrm>
          <a:prstGeom prst="rect">
            <a:avLst/>
          </a:prstGeom>
        </p:spPr>
      </p:pic>
      <p:sp>
        <p:nvSpPr>
          <p:cNvPr id="16" name="TextBox 15">
            <a:extLst>
              <a:ext uri="{FF2B5EF4-FFF2-40B4-BE49-F238E27FC236}">
                <a16:creationId xmlns:a16="http://schemas.microsoft.com/office/drawing/2014/main" id="{3FDE442A-B6C2-8ED4-0A3D-21F370E26258}"/>
              </a:ext>
            </a:extLst>
          </p:cNvPr>
          <p:cNvSpPr txBox="1"/>
          <p:nvPr/>
        </p:nvSpPr>
        <p:spPr>
          <a:xfrm>
            <a:off x="15318804" y="21749134"/>
            <a:ext cx="6390077" cy="2988447"/>
          </a:xfrm>
          <a:prstGeom prst="rect">
            <a:avLst/>
          </a:prstGeom>
          <a:noFill/>
        </p:spPr>
        <p:txBody>
          <a:bodyPr wrap="square" rtlCol="0">
            <a:spAutoFit/>
          </a:bodyPr>
          <a:lstStyle/>
          <a:p>
            <a:pPr>
              <a:lnSpc>
                <a:spcPct val="150000"/>
              </a:lnSpc>
              <a:spcAft>
                <a:spcPts val="800"/>
              </a:spcAft>
            </a:pPr>
            <a:r>
              <a:rPr lang="en-US" sz="2800" b="1" dirty="0">
                <a:solidFill>
                  <a:srgbClr val="FF0000"/>
                </a:solidFill>
                <a:latin typeface="Arial" panose="020B0604020202020204" pitchFamily="34" charset="0"/>
                <a:ea typeface="Times New Roman" panose="02020603050405020304" pitchFamily="18" charset="0"/>
                <a:cs typeface="Arial" panose="020B0604020202020204" pitchFamily="34" charset="0"/>
              </a:rPr>
              <a:t>Thematic Analysis</a:t>
            </a:r>
            <a:endParaRPr lang="en-US" sz="2400" b="1" dirty="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US" sz="2400" dirty="0">
                <a:latin typeface="Arial" panose="020B0604020202020204" pitchFamily="34" charset="0"/>
                <a:ea typeface="Times New Roman" panose="02020603050405020304" pitchFamily="18" charset="0"/>
                <a:cs typeface="Arial" panose="020B0604020202020204" pitchFamily="34" charset="0"/>
              </a:rPr>
              <a:t>Thematic analysis was a good approach to analyse the data as  it allowed flexibility to interpret and identify common themes, patterns and opinions (Caulfield, 2022). </a:t>
            </a:r>
            <a:endParaRPr lang="en-GB" sz="2800" dirty="0"/>
          </a:p>
        </p:txBody>
      </p:sp>
      <p:sp>
        <p:nvSpPr>
          <p:cNvPr id="11" name="TextBox 10">
            <a:extLst>
              <a:ext uri="{FF2B5EF4-FFF2-40B4-BE49-F238E27FC236}">
                <a16:creationId xmlns:a16="http://schemas.microsoft.com/office/drawing/2014/main" id="{A4090D28-3963-F32F-B79A-C0C65E7C0230}"/>
              </a:ext>
            </a:extLst>
          </p:cNvPr>
          <p:cNvSpPr txBox="1"/>
          <p:nvPr/>
        </p:nvSpPr>
        <p:spPr>
          <a:xfrm>
            <a:off x="15482344" y="24878858"/>
            <a:ext cx="5704072" cy="646331"/>
          </a:xfrm>
          <a:prstGeom prst="rect">
            <a:avLst/>
          </a:prstGeom>
          <a:noFill/>
        </p:spPr>
        <p:txBody>
          <a:bodyPr wrap="square">
            <a:spAutoFit/>
          </a:bodyPr>
          <a:lstStyle/>
          <a:p>
            <a:pPr algn="just">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Figure 3: Braun and Clarke’s guide to good thematic analysis</a:t>
            </a:r>
            <a:r>
              <a:rPr lang="en-GB" sz="1800" b="1" dirty="0">
                <a:latin typeface="Arial" panose="020B0604020202020204" pitchFamily="34" charset="0"/>
                <a:ea typeface="Times New Roman" panose="02020603050405020304" pitchFamily="18" charset="0"/>
                <a:cs typeface="Arial" panose="020B0604020202020204" pitchFamily="34" charset="0"/>
              </a:rPr>
              <a:t> </a:t>
            </a:r>
            <a:r>
              <a:rPr lang="en-GB" sz="1800" b="1" dirty="0">
                <a:effectLst/>
                <a:latin typeface="Arial" panose="020B0604020202020204" pitchFamily="34" charset="0"/>
                <a:ea typeface="Times New Roman" panose="02020603050405020304" pitchFamily="18" charset="0"/>
                <a:cs typeface="Arial" panose="020B0604020202020204" pitchFamily="34" charset="0"/>
              </a:rPr>
              <a:t>(Braun and Clarke, 2006)</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21" name="Rectangle: Single Corner Snipped 20">
            <a:extLst>
              <a:ext uri="{FF2B5EF4-FFF2-40B4-BE49-F238E27FC236}">
                <a16:creationId xmlns:a16="http://schemas.microsoft.com/office/drawing/2014/main" id="{842A03DE-DA19-D0D8-BF6D-EB4DD3116440}"/>
              </a:ext>
            </a:extLst>
          </p:cNvPr>
          <p:cNvSpPr/>
          <p:nvPr/>
        </p:nvSpPr>
        <p:spPr>
          <a:xfrm>
            <a:off x="15291369" y="25944089"/>
            <a:ext cx="12069026" cy="3766848"/>
          </a:xfrm>
          <a:prstGeom prst="snip1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Conclusion</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focus post research needs to be how  the data can be used and what it can achieve. Wall Colmonoy’s focus is to create a comprehensive experience for new starters and transitioning employees. Using Kotter’s 8 Step Process for Leading Change to standardise the induction process across departments and for all employees to increase engagement and retention</a:t>
            </a:r>
          </a:p>
          <a:p>
            <a:pPr marL="0" marR="0" lvl="0" indent="0" algn="just" defTabSz="457200" rtl="0" eaLnBrk="1" fontAlgn="auto" latinLnBrk="0" hangingPunct="1">
              <a:lnSpc>
                <a:spcPct val="150000"/>
              </a:lnSpc>
              <a:spcBef>
                <a:spcPts val="0"/>
              </a:spcBef>
              <a:spcAft>
                <a:spcPts val="0"/>
              </a:spcAft>
              <a:buClrTx/>
              <a:buSzTx/>
              <a:buFontTx/>
              <a:buNone/>
              <a:tabLst/>
              <a:defRPr/>
            </a:pPr>
            <a:endParaRPr lang="en-GB" dirty="0"/>
          </a:p>
        </p:txBody>
      </p:sp>
      <p:sp>
        <p:nvSpPr>
          <p:cNvPr id="22" name="Rectangle: Single Corner Snipped 21">
            <a:extLst>
              <a:ext uri="{FF2B5EF4-FFF2-40B4-BE49-F238E27FC236}">
                <a16:creationId xmlns:a16="http://schemas.microsoft.com/office/drawing/2014/main" id="{5C4D48C1-DF99-D479-2AD6-6F80BF8494BF}"/>
              </a:ext>
            </a:extLst>
          </p:cNvPr>
          <p:cNvSpPr/>
          <p:nvPr/>
        </p:nvSpPr>
        <p:spPr>
          <a:xfrm>
            <a:off x="27639690" y="13464168"/>
            <a:ext cx="14604303" cy="8507611"/>
          </a:xfrm>
          <a:prstGeom prst="snip1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US" sz="4000" b="1" i="0"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Results and Findings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research shows that mandatory areas of an induction are covered, </a:t>
            </a:r>
            <a:r>
              <a:rPr kumimoji="0" lang="en-US" sz="2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e.g</a:t>
            </a: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new starter medicals, H&amp;S Induction, HR Paperwork and system fingerprints are all achieved. However, in the words of both a new starter and a manager, Wall Colmonoy’s induction process is ‘</a:t>
            </a:r>
            <a:r>
              <a:rPr kumimoji="0" lang="en-US" sz="2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Good but improvements can be made</a:t>
            </a: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Main themes become apparent in Wall Colmonoy’s current Induction process: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Ownership </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ownership and responsibility (No one sees what each other does / what is covered”.</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sz="2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Structure </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was plonked in a department”,  </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 have liked more structure, but the department is very busy’, </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Poor Communication</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introductions of people and areas, only to processes and procedures”. </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2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 between departments is abysmal</a:t>
            </a:r>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2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 name="Speech Bubble: Rectangle with Corners Rounded 22">
            <a:extLst>
              <a:ext uri="{FF2B5EF4-FFF2-40B4-BE49-F238E27FC236}">
                <a16:creationId xmlns:a16="http://schemas.microsoft.com/office/drawing/2014/main" id="{2E699727-B184-42A2-71E9-7846680A7CC2}"/>
              </a:ext>
            </a:extLst>
          </p:cNvPr>
          <p:cNvSpPr/>
          <p:nvPr/>
        </p:nvSpPr>
        <p:spPr>
          <a:xfrm>
            <a:off x="38201644" y="19869914"/>
            <a:ext cx="4366341" cy="2108738"/>
          </a:xfrm>
          <a:prstGeom prst="wedgeRoundRectCallout">
            <a:avLst/>
          </a:prstGeom>
          <a:solidFill>
            <a:srgbClr val="FF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tx1"/>
                </a:solidFill>
                <a:latin typeface="Arial" panose="020B0604020202020204" pitchFamily="34" charset="0"/>
                <a:cs typeface="Arial" panose="020B0604020202020204" pitchFamily="34" charset="0"/>
              </a:rPr>
              <a:t>Organisations with a strong induction process can improve their retention by 82% and productivity by 70% (Cezanne HR, 2020). </a:t>
            </a:r>
          </a:p>
        </p:txBody>
      </p:sp>
      <p:sp>
        <p:nvSpPr>
          <p:cNvPr id="3" name="TextBox 2">
            <a:extLst>
              <a:ext uri="{FF2B5EF4-FFF2-40B4-BE49-F238E27FC236}">
                <a16:creationId xmlns:a16="http://schemas.microsoft.com/office/drawing/2014/main" id="{D717463E-CA19-9339-2DA7-FFC8DFFA1C98}"/>
              </a:ext>
            </a:extLst>
          </p:cNvPr>
          <p:cNvSpPr txBox="1"/>
          <p:nvPr/>
        </p:nvSpPr>
        <p:spPr>
          <a:xfrm>
            <a:off x="20938765" y="19228503"/>
            <a:ext cx="5465731" cy="369332"/>
          </a:xfrm>
          <a:prstGeom prst="rect">
            <a:avLst/>
          </a:prstGeom>
          <a:noFill/>
        </p:spPr>
        <p:txBody>
          <a:bodyPr wrap="square">
            <a:spAutoFit/>
          </a:bodyPr>
          <a:lstStyle/>
          <a:p>
            <a:pPr algn="just">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Figure 2: Example </a:t>
            </a:r>
            <a:r>
              <a:rPr lang="en-GB" b="1" dirty="0">
                <a:latin typeface="Arial" panose="020B0604020202020204" pitchFamily="34" charset="0"/>
                <a:ea typeface="Times New Roman" panose="02020603050405020304" pitchFamily="18" charset="0"/>
                <a:cs typeface="Arial" panose="020B0604020202020204" pitchFamily="34" charset="0"/>
              </a:rPr>
              <a:t>Questionnaire </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8" name="TextBox 7">
            <a:extLst>
              <a:ext uri="{FF2B5EF4-FFF2-40B4-BE49-F238E27FC236}">
                <a16:creationId xmlns:a16="http://schemas.microsoft.com/office/drawing/2014/main" id="{4D07AB54-6EDE-D103-BEC4-8D46A166FFF2}"/>
              </a:ext>
            </a:extLst>
          </p:cNvPr>
          <p:cNvSpPr txBox="1"/>
          <p:nvPr/>
        </p:nvSpPr>
        <p:spPr>
          <a:xfrm>
            <a:off x="822555" y="372469"/>
            <a:ext cx="6359295" cy="1323439"/>
          </a:xfrm>
          <a:prstGeom prst="rect">
            <a:avLst/>
          </a:prstGeom>
          <a:noFill/>
        </p:spPr>
        <p:txBody>
          <a:bodyPr wrap="square" rtlCol="0">
            <a:spAutoFit/>
          </a:bodyPr>
          <a:lstStyle/>
          <a:p>
            <a:r>
              <a:rPr lang="en-GB" sz="2000">
                <a:effectLst/>
                <a:latin typeface="Arial" panose="020B0604020202020204" pitchFamily="34" charset="0"/>
                <a:ea typeface="Times New Roman" panose="02020603050405020304" pitchFamily="18" charset="0"/>
              </a:rPr>
              <a:t>Nicole </a:t>
            </a:r>
            <a:r>
              <a:rPr lang="en-GB" sz="2000" dirty="0">
                <a:effectLst/>
                <a:latin typeface="Arial" panose="020B0604020202020204" pitchFamily="34" charset="0"/>
                <a:ea typeface="Times New Roman" panose="02020603050405020304" pitchFamily="18" charset="0"/>
              </a:rPr>
              <a:t>Smith (1650693)                                            University of Wales Trinity Saint David                    Module: Driving Change and Building Business Cases (BMHR7014) </a:t>
            </a:r>
            <a:endParaRPr lang="en-GB" sz="2000" dirty="0"/>
          </a:p>
        </p:txBody>
      </p:sp>
    </p:spTree>
    <p:extLst>
      <p:ext uri="{BB962C8B-B14F-4D97-AF65-F5344CB8AC3E}">
        <p14:creationId xmlns:p14="http://schemas.microsoft.com/office/powerpoint/2010/main" val="1897546731"/>
      </p:ext>
    </p:extLst>
  </p:cSld>
  <p:clrMapOvr>
    <a:masterClrMapping/>
  </p:clrMapOvr>
</p:sld>
</file>

<file path=ppt/theme/theme1.xml><?xml version="1.0" encoding="utf-8"?>
<a:theme xmlns:a="http://schemas.openxmlformats.org/drawingml/2006/main" name="Wisp">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0</TotalTime>
  <Words>2394</Words>
  <Application>Microsoft Office PowerPoint</Application>
  <PresentationFormat>Custom</PresentationFormat>
  <Paragraphs>98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Wisp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Smith</dc:creator>
  <cp:lastModifiedBy>Nicole Smith</cp:lastModifiedBy>
  <cp:revision>7</cp:revision>
  <dcterms:created xsi:type="dcterms:W3CDTF">2022-07-01T11:45:22Z</dcterms:created>
  <dcterms:modified xsi:type="dcterms:W3CDTF">2022-10-06T09:21:19Z</dcterms:modified>
</cp:coreProperties>
</file>