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6"/>
  </p:notesMasterIdLst>
  <p:sldIdLst>
    <p:sldId id="278" r:id="rId2"/>
    <p:sldId id="321" r:id="rId3"/>
    <p:sldId id="256" r:id="rId4"/>
    <p:sldId id="280" r:id="rId5"/>
    <p:sldId id="281" r:id="rId6"/>
    <p:sldId id="282" r:id="rId7"/>
    <p:sldId id="285" r:id="rId8"/>
    <p:sldId id="283" r:id="rId9"/>
    <p:sldId id="339" r:id="rId10"/>
    <p:sldId id="286" r:id="rId11"/>
    <p:sldId id="287" r:id="rId12"/>
    <p:sldId id="257" r:id="rId13"/>
    <p:sldId id="258" r:id="rId14"/>
    <p:sldId id="261" r:id="rId15"/>
    <p:sldId id="259" r:id="rId16"/>
    <p:sldId id="279" r:id="rId17"/>
    <p:sldId id="260" r:id="rId18"/>
    <p:sldId id="340" r:id="rId19"/>
    <p:sldId id="262" r:id="rId20"/>
    <p:sldId id="284" r:id="rId21"/>
    <p:sldId id="326" r:id="rId22"/>
    <p:sldId id="323" r:id="rId23"/>
    <p:sldId id="322" r:id="rId24"/>
    <p:sldId id="324" r:id="rId25"/>
    <p:sldId id="332" r:id="rId26"/>
    <p:sldId id="333" r:id="rId27"/>
    <p:sldId id="334" r:id="rId28"/>
    <p:sldId id="336" r:id="rId29"/>
    <p:sldId id="338" r:id="rId30"/>
    <p:sldId id="325" r:id="rId31"/>
    <p:sldId id="327" r:id="rId32"/>
    <p:sldId id="328" r:id="rId33"/>
    <p:sldId id="329" r:id="rId34"/>
    <p:sldId id="331" r:id="rId3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141A2CA-DA19-418B-BD3F-E5EAAA2F52A3}" v="41" dt="2023-02-20T18:06:37.02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p:scale>
          <a:sx n="97" d="100"/>
          <a:sy n="97" d="100"/>
        </p:scale>
        <p:origin x="968" y="6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D4FDB086-4F85-4CCF-9DFB-417985CD0B2E}" type="datetimeFigureOut">
              <a:rPr lang="en-GB" smtClean="0"/>
              <a:t>24/06/2025</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8ED4E811-E728-4E2D-862D-3545D1B8F9B0}" type="slidenum">
              <a:rPr lang="en-GB" smtClean="0"/>
              <a:t>‹#›</a:t>
            </a:fld>
            <a:endParaRPr lang="en-GB"/>
          </a:p>
        </p:txBody>
      </p:sp>
    </p:spTree>
    <p:extLst>
      <p:ext uri="{BB962C8B-B14F-4D97-AF65-F5344CB8AC3E}">
        <p14:creationId xmlns:p14="http://schemas.microsoft.com/office/powerpoint/2010/main" val="34351061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ED4E811-E728-4E2D-862D-3545D1B8F9B0}" type="slidenum">
              <a:rPr lang="en-GB" smtClean="0"/>
              <a:t>1</a:t>
            </a:fld>
            <a:endParaRPr lang="en-GB"/>
          </a:p>
        </p:txBody>
      </p:sp>
    </p:spTree>
    <p:extLst>
      <p:ext uri="{BB962C8B-B14F-4D97-AF65-F5344CB8AC3E}">
        <p14:creationId xmlns:p14="http://schemas.microsoft.com/office/powerpoint/2010/main" val="325203644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ED4E811-E728-4E2D-862D-3545D1B8F9B0}" type="slidenum">
              <a:rPr lang="en-GB" smtClean="0"/>
              <a:t>25</a:t>
            </a:fld>
            <a:endParaRPr lang="en-GB"/>
          </a:p>
        </p:txBody>
      </p:sp>
    </p:spTree>
    <p:extLst>
      <p:ext uri="{BB962C8B-B14F-4D97-AF65-F5344CB8AC3E}">
        <p14:creationId xmlns:p14="http://schemas.microsoft.com/office/powerpoint/2010/main" val="275808676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DA146914-D1FE-4326-86BF-EDCF4DA8B953}" type="datetimeFigureOut">
              <a:rPr lang="en-GB" smtClean="0"/>
              <a:t>24/06/2025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B721FB6-FB1F-4694-82C2-F88C0B266E43}" type="slidenum">
              <a:rPr lang="en-GB" smtClean="0"/>
              <a:t>‹#›</a:t>
            </a:fld>
            <a:endParaRPr lang="en-GB"/>
          </a:p>
        </p:txBody>
      </p:sp>
    </p:spTree>
    <p:extLst>
      <p:ext uri="{BB962C8B-B14F-4D97-AF65-F5344CB8AC3E}">
        <p14:creationId xmlns:p14="http://schemas.microsoft.com/office/powerpoint/2010/main" val="16018701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A146914-D1FE-4326-86BF-EDCF4DA8B953}" type="datetimeFigureOut">
              <a:rPr lang="en-GB" smtClean="0"/>
              <a:t>24/06/2025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B721FB6-FB1F-4694-82C2-F88C0B266E43}" type="slidenum">
              <a:rPr lang="en-GB" smtClean="0"/>
              <a:t>‹#›</a:t>
            </a:fld>
            <a:endParaRPr lang="en-GB"/>
          </a:p>
        </p:txBody>
      </p:sp>
    </p:spTree>
    <p:extLst>
      <p:ext uri="{BB962C8B-B14F-4D97-AF65-F5344CB8AC3E}">
        <p14:creationId xmlns:p14="http://schemas.microsoft.com/office/powerpoint/2010/main" val="69184439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A146914-D1FE-4326-86BF-EDCF4DA8B953}" type="datetimeFigureOut">
              <a:rPr lang="en-GB" smtClean="0"/>
              <a:t>24/06/2025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B721FB6-FB1F-4694-82C2-F88C0B266E43}" type="slidenum">
              <a:rPr lang="en-GB" smtClean="0"/>
              <a:t>‹#›</a:t>
            </a:fld>
            <a:endParaRPr lang="en-GB"/>
          </a:p>
        </p:txBody>
      </p:sp>
    </p:spTree>
    <p:extLst>
      <p:ext uri="{BB962C8B-B14F-4D97-AF65-F5344CB8AC3E}">
        <p14:creationId xmlns:p14="http://schemas.microsoft.com/office/powerpoint/2010/main" val="27492359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DA146914-D1FE-4326-86BF-EDCF4DA8B953}" type="datetimeFigureOut">
              <a:rPr lang="en-GB" smtClean="0"/>
              <a:t>24/06/2025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B721FB6-FB1F-4694-82C2-F88C0B266E43}" type="slidenum">
              <a:rPr lang="en-GB" smtClean="0"/>
              <a:t>‹#›</a:t>
            </a:fld>
            <a:endParaRPr lang="en-GB"/>
          </a:p>
        </p:txBody>
      </p:sp>
    </p:spTree>
    <p:extLst>
      <p:ext uri="{BB962C8B-B14F-4D97-AF65-F5344CB8AC3E}">
        <p14:creationId xmlns:p14="http://schemas.microsoft.com/office/powerpoint/2010/main" val="24885632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DA146914-D1FE-4326-86BF-EDCF4DA8B953}" type="datetimeFigureOut">
              <a:rPr lang="en-GB" smtClean="0"/>
              <a:t>24/06/2025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B721FB6-FB1F-4694-82C2-F88C0B266E43}" type="slidenum">
              <a:rPr lang="en-GB" smtClean="0"/>
              <a:t>‹#›</a:t>
            </a:fld>
            <a:endParaRPr lang="en-GB"/>
          </a:p>
        </p:txBody>
      </p:sp>
    </p:spTree>
    <p:extLst>
      <p:ext uri="{BB962C8B-B14F-4D97-AF65-F5344CB8AC3E}">
        <p14:creationId xmlns:p14="http://schemas.microsoft.com/office/powerpoint/2010/main" val="15190806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DA146914-D1FE-4326-86BF-EDCF4DA8B953}" type="datetimeFigureOut">
              <a:rPr lang="en-GB" smtClean="0"/>
              <a:t>24/06/2025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B721FB6-FB1F-4694-82C2-F88C0B266E43}" type="slidenum">
              <a:rPr lang="en-GB" smtClean="0"/>
              <a:t>‹#›</a:t>
            </a:fld>
            <a:endParaRPr lang="en-GB"/>
          </a:p>
        </p:txBody>
      </p:sp>
    </p:spTree>
    <p:extLst>
      <p:ext uri="{BB962C8B-B14F-4D97-AF65-F5344CB8AC3E}">
        <p14:creationId xmlns:p14="http://schemas.microsoft.com/office/powerpoint/2010/main" val="152635401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A146914-D1FE-4326-86BF-EDCF4DA8B953}" type="datetimeFigureOut">
              <a:rPr lang="en-GB" smtClean="0"/>
              <a:t>24/06/2025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B721FB6-FB1F-4694-82C2-F88C0B266E43}" type="slidenum">
              <a:rPr lang="en-GB" smtClean="0"/>
              <a:t>‹#›</a:t>
            </a:fld>
            <a:endParaRPr lang="en-GB"/>
          </a:p>
        </p:txBody>
      </p:sp>
    </p:spTree>
    <p:extLst>
      <p:ext uri="{BB962C8B-B14F-4D97-AF65-F5344CB8AC3E}">
        <p14:creationId xmlns:p14="http://schemas.microsoft.com/office/powerpoint/2010/main" val="172351609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A146914-D1FE-4326-86BF-EDCF4DA8B953}" type="datetimeFigureOut">
              <a:rPr lang="en-GB" smtClean="0"/>
              <a:t>24/06/2025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B721FB6-FB1F-4694-82C2-F88C0B266E43}" type="slidenum">
              <a:rPr lang="en-GB" smtClean="0"/>
              <a:t>‹#›</a:t>
            </a:fld>
            <a:endParaRPr lang="en-GB"/>
          </a:p>
        </p:txBody>
      </p:sp>
    </p:spTree>
    <p:extLst>
      <p:ext uri="{BB962C8B-B14F-4D97-AF65-F5344CB8AC3E}">
        <p14:creationId xmlns:p14="http://schemas.microsoft.com/office/powerpoint/2010/main" val="21917481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A146914-D1FE-4326-86BF-EDCF4DA8B953}" type="datetimeFigureOut">
              <a:rPr lang="en-GB" smtClean="0"/>
              <a:t>24/06/2025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B721FB6-FB1F-4694-82C2-F88C0B266E43}" type="slidenum">
              <a:rPr lang="en-GB" smtClean="0"/>
              <a:t>‹#›</a:t>
            </a:fld>
            <a:endParaRPr lang="en-GB"/>
          </a:p>
        </p:txBody>
      </p:sp>
    </p:spTree>
    <p:extLst>
      <p:ext uri="{BB962C8B-B14F-4D97-AF65-F5344CB8AC3E}">
        <p14:creationId xmlns:p14="http://schemas.microsoft.com/office/powerpoint/2010/main" val="20698138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A146914-D1FE-4326-86BF-EDCF4DA8B953}" type="datetimeFigureOut">
              <a:rPr lang="en-GB" smtClean="0"/>
              <a:t>24/06/2025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B721FB6-FB1F-4694-82C2-F88C0B266E43}" type="slidenum">
              <a:rPr lang="en-GB" smtClean="0"/>
              <a:t>‹#›</a:t>
            </a:fld>
            <a:endParaRPr lang="en-GB"/>
          </a:p>
        </p:txBody>
      </p:sp>
    </p:spTree>
    <p:extLst>
      <p:ext uri="{BB962C8B-B14F-4D97-AF65-F5344CB8AC3E}">
        <p14:creationId xmlns:p14="http://schemas.microsoft.com/office/powerpoint/2010/main" val="24940502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A146914-D1FE-4326-86BF-EDCF4DA8B953}" type="datetimeFigureOut">
              <a:rPr lang="en-GB" smtClean="0"/>
              <a:t>24/06/2025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B721FB6-FB1F-4694-82C2-F88C0B266E43}" type="slidenum">
              <a:rPr lang="en-GB" smtClean="0"/>
              <a:t>‹#›</a:t>
            </a:fld>
            <a:endParaRPr lang="en-GB"/>
          </a:p>
        </p:txBody>
      </p:sp>
    </p:spTree>
    <p:extLst>
      <p:ext uri="{BB962C8B-B14F-4D97-AF65-F5344CB8AC3E}">
        <p14:creationId xmlns:p14="http://schemas.microsoft.com/office/powerpoint/2010/main" val="25387957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A146914-D1FE-4326-86BF-EDCF4DA8B953}" type="datetimeFigureOut">
              <a:rPr lang="en-GB" smtClean="0"/>
              <a:t>24/06/2025</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B721FB6-FB1F-4694-82C2-F88C0B266E43}" type="slidenum">
              <a:rPr lang="en-GB" smtClean="0"/>
              <a:t>‹#›</a:t>
            </a:fld>
            <a:endParaRPr lang="en-GB"/>
          </a:p>
        </p:txBody>
      </p:sp>
    </p:spTree>
    <p:extLst>
      <p:ext uri="{BB962C8B-B14F-4D97-AF65-F5344CB8AC3E}">
        <p14:creationId xmlns:p14="http://schemas.microsoft.com/office/powerpoint/2010/main" val="148748422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5.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1.xml"/><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www.youtube.com/watch?v=jZd9ZyQH4vQ" TargetMode="External"/><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16.png"/><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hyperlink" Target="https://www.youtube.com/watch?v=wVP7eTNyaxQ" TargetMode="External"/><Relationship Id="rId2" Type="http://schemas.openxmlformats.org/officeDocument/2006/relationships/hyperlink" Target="https://www.youtube.com/watch?v=FdFF574aX3I" TargetMode="External"/><Relationship Id="rId1" Type="http://schemas.openxmlformats.org/officeDocument/2006/relationships/slideLayout" Target="../slideLayouts/slideLayout2.xml"/><Relationship Id="rId4" Type="http://schemas.openxmlformats.org/officeDocument/2006/relationships/hyperlink" Target="https://www.youtube.com/watch?v=GhwJzVq-3GY" TargetMode="External"/></Relationships>
</file>

<file path=ppt/slides/_rels/slide30.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hyperlink" Target="https://www.youtube.com/watch?v=FkkK5lTmBYQ" TargetMode="External"/><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88640"/>
            <a:ext cx="8229600" cy="562074"/>
          </a:xfrm>
        </p:spPr>
        <p:txBody>
          <a:bodyPr>
            <a:normAutofit fontScale="90000"/>
          </a:bodyPr>
          <a:lstStyle/>
          <a:p>
            <a:r>
              <a:rPr lang="en-GB" dirty="0"/>
              <a:t>Mechanisms of Cell-Cell Signalling</a:t>
            </a:r>
          </a:p>
        </p:txBody>
      </p:sp>
      <p:sp>
        <p:nvSpPr>
          <p:cNvPr id="4" name="Text Placeholder 3"/>
          <p:cNvSpPr>
            <a:spLocks noGrp="1"/>
          </p:cNvSpPr>
          <p:nvPr>
            <p:ph type="body" idx="1"/>
          </p:nvPr>
        </p:nvSpPr>
        <p:spPr>
          <a:xfrm>
            <a:off x="449511" y="980728"/>
            <a:ext cx="4040188" cy="639762"/>
          </a:xfrm>
        </p:spPr>
        <p:txBody>
          <a:bodyPr/>
          <a:lstStyle/>
          <a:p>
            <a:pPr algn="ctr"/>
            <a:r>
              <a:rPr lang="en-GB" dirty="0">
                <a:solidFill>
                  <a:srgbClr val="FF0000"/>
                </a:solidFill>
              </a:rPr>
              <a:t>Hormonal Control</a:t>
            </a:r>
          </a:p>
        </p:txBody>
      </p:sp>
      <p:sp>
        <p:nvSpPr>
          <p:cNvPr id="3" name="Content Placeholder 2"/>
          <p:cNvSpPr>
            <a:spLocks noGrp="1"/>
          </p:cNvSpPr>
          <p:nvPr>
            <p:ph sz="half" idx="2"/>
          </p:nvPr>
        </p:nvSpPr>
        <p:spPr/>
        <p:txBody>
          <a:bodyPr/>
          <a:lstStyle/>
          <a:p>
            <a:pPr marL="0" indent="0" algn="ctr">
              <a:buNone/>
            </a:pPr>
            <a:r>
              <a:rPr lang="en-GB" dirty="0"/>
              <a:t>Endocrine System</a:t>
            </a:r>
          </a:p>
          <a:p>
            <a:pPr marL="0" indent="0" algn="ctr">
              <a:buNone/>
            </a:pPr>
            <a:endParaRPr lang="en-GB" dirty="0"/>
          </a:p>
          <a:p>
            <a:pPr marL="0" indent="0" algn="ctr">
              <a:buNone/>
            </a:pPr>
            <a:r>
              <a:rPr lang="en-GB" dirty="0"/>
              <a:t>Glands</a:t>
            </a:r>
          </a:p>
        </p:txBody>
      </p:sp>
      <p:sp>
        <p:nvSpPr>
          <p:cNvPr id="5" name="Text Placeholder 4"/>
          <p:cNvSpPr>
            <a:spLocks noGrp="1"/>
          </p:cNvSpPr>
          <p:nvPr>
            <p:ph type="body" sz="quarter" idx="3"/>
          </p:nvPr>
        </p:nvSpPr>
        <p:spPr>
          <a:xfrm>
            <a:off x="4644008" y="980728"/>
            <a:ext cx="4041775" cy="639762"/>
          </a:xfrm>
        </p:spPr>
        <p:txBody>
          <a:bodyPr/>
          <a:lstStyle/>
          <a:p>
            <a:pPr algn="ctr"/>
            <a:r>
              <a:rPr lang="en-GB" dirty="0">
                <a:solidFill>
                  <a:srgbClr val="0070C0"/>
                </a:solidFill>
              </a:rPr>
              <a:t>Neural Control</a:t>
            </a:r>
          </a:p>
        </p:txBody>
      </p:sp>
      <p:sp>
        <p:nvSpPr>
          <p:cNvPr id="6" name="Content Placeholder 5"/>
          <p:cNvSpPr>
            <a:spLocks noGrp="1"/>
          </p:cNvSpPr>
          <p:nvPr>
            <p:ph sz="quarter" idx="4"/>
          </p:nvPr>
        </p:nvSpPr>
        <p:spPr>
          <a:xfrm>
            <a:off x="4645025" y="1700808"/>
            <a:ext cx="4041775" cy="4425355"/>
          </a:xfrm>
        </p:spPr>
        <p:txBody>
          <a:bodyPr/>
          <a:lstStyle/>
          <a:p>
            <a:pPr marL="0" indent="0">
              <a:buNone/>
            </a:pPr>
            <a:endParaRPr lang="en-GB" dirty="0"/>
          </a:p>
          <a:p>
            <a:pPr marL="0" indent="0" algn="ctr">
              <a:buNone/>
            </a:pPr>
            <a:r>
              <a:rPr lang="en-GB" dirty="0"/>
              <a:t>Nervous system</a:t>
            </a:r>
          </a:p>
          <a:p>
            <a:pPr marL="0" indent="0" algn="ctr">
              <a:buNone/>
            </a:pPr>
            <a:endParaRPr lang="en-GB" dirty="0"/>
          </a:p>
          <a:p>
            <a:pPr marL="0" indent="0" algn="ctr">
              <a:buNone/>
            </a:pPr>
            <a:r>
              <a:rPr lang="en-GB" dirty="0"/>
              <a:t>      Central 	     Peripheral </a:t>
            </a:r>
          </a:p>
          <a:p>
            <a:pPr marL="0" indent="0">
              <a:buNone/>
            </a:pPr>
            <a:endParaRPr lang="en-GB" dirty="0"/>
          </a:p>
        </p:txBody>
      </p:sp>
      <p:cxnSp>
        <p:nvCxnSpPr>
          <p:cNvPr id="8" name="Straight Arrow Connector 7"/>
          <p:cNvCxnSpPr/>
          <p:nvPr/>
        </p:nvCxnSpPr>
        <p:spPr>
          <a:xfrm flipH="1">
            <a:off x="5850643" y="2568894"/>
            <a:ext cx="432048" cy="576064"/>
          </a:xfrm>
          <a:prstGeom prst="straightConnector1">
            <a:avLst/>
          </a:prstGeom>
          <a:ln w="28575">
            <a:tailEnd type="arrow"/>
          </a:ln>
        </p:spPr>
        <p:style>
          <a:lnRef idx="1">
            <a:schemeClr val="accent1"/>
          </a:lnRef>
          <a:fillRef idx="0">
            <a:schemeClr val="accent1"/>
          </a:fillRef>
          <a:effectRef idx="0">
            <a:schemeClr val="accent1"/>
          </a:effectRef>
          <a:fontRef idx="minor">
            <a:schemeClr val="tx1"/>
          </a:fontRef>
        </p:style>
      </p:cxnSp>
      <p:cxnSp>
        <p:nvCxnSpPr>
          <p:cNvPr id="9" name="Straight Arrow Connector 8"/>
          <p:cNvCxnSpPr/>
          <p:nvPr/>
        </p:nvCxnSpPr>
        <p:spPr>
          <a:xfrm>
            <a:off x="7092280" y="2568894"/>
            <a:ext cx="504056" cy="576064"/>
          </a:xfrm>
          <a:prstGeom prst="straightConnector1">
            <a:avLst/>
          </a:prstGeom>
          <a:ln w="28575">
            <a:tailEnd type="arrow"/>
          </a:ln>
        </p:spPr>
        <p:style>
          <a:lnRef idx="1">
            <a:schemeClr val="accent1"/>
          </a:lnRef>
          <a:fillRef idx="0">
            <a:schemeClr val="accent1"/>
          </a:fillRef>
          <a:effectRef idx="0">
            <a:schemeClr val="accent1"/>
          </a:effectRef>
          <a:fontRef idx="minor">
            <a:schemeClr val="tx1"/>
          </a:fontRef>
        </p:style>
      </p:cxnSp>
      <p:cxnSp>
        <p:nvCxnSpPr>
          <p:cNvPr id="11" name="Straight Arrow Connector 10"/>
          <p:cNvCxnSpPr/>
          <p:nvPr/>
        </p:nvCxnSpPr>
        <p:spPr>
          <a:xfrm>
            <a:off x="2483768" y="2553831"/>
            <a:ext cx="0" cy="590736"/>
          </a:xfrm>
          <a:prstGeom prst="straightConnector1">
            <a:avLst/>
          </a:prstGeom>
          <a:ln w="28575">
            <a:tailEnd type="arrow"/>
          </a:ln>
        </p:spPr>
        <p:style>
          <a:lnRef idx="1">
            <a:schemeClr val="accent1"/>
          </a:lnRef>
          <a:fillRef idx="0">
            <a:schemeClr val="accent1"/>
          </a:fillRef>
          <a:effectRef idx="0">
            <a:schemeClr val="accent1"/>
          </a:effectRef>
          <a:fontRef idx="minor">
            <a:schemeClr val="tx1"/>
          </a:fontRef>
        </p:style>
      </p:cxnSp>
      <p:pic>
        <p:nvPicPr>
          <p:cNvPr id="14"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a:xfrm>
            <a:off x="5652120" y="3551777"/>
            <a:ext cx="2369011" cy="3202180"/>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15" name="Picture 3"/>
          <p:cNvPicPr>
            <a:picLocks noChangeArrowheads="1"/>
          </p:cNvPicPr>
          <p:nvPr/>
        </p:nvPicPr>
        <p:blipFill>
          <a:blip r:embed="rId4"/>
          <a:srcRect/>
          <a:stretch>
            <a:fillRect/>
          </a:stretch>
        </p:blipFill>
        <p:spPr bwMode="auto">
          <a:xfrm>
            <a:off x="1004280" y="3585982"/>
            <a:ext cx="2958976" cy="288821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pic>
      <p:sp>
        <p:nvSpPr>
          <p:cNvPr id="16" name="Left-Right Arrow 15"/>
          <p:cNvSpPr/>
          <p:nvPr/>
        </p:nvSpPr>
        <p:spPr>
          <a:xfrm>
            <a:off x="3752634" y="1216986"/>
            <a:ext cx="1688864" cy="360040"/>
          </a:xfrm>
          <a:prstGeom prst="lef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53493494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Title 1"/>
          <p:cNvSpPr>
            <a:spLocks noGrp="1"/>
          </p:cNvSpPr>
          <p:nvPr>
            <p:ph type="title"/>
          </p:nvPr>
        </p:nvSpPr>
        <p:spPr>
          <a:xfrm>
            <a:off x="457200" y="0"/>
            <a:ext cx="8229600" cy="1052513"/>
          </a:xfrm>
        </p:spPr>
        <p:txBody>
          <a:bodyPr/>
          <a:lstStyle/>
          <a:p>
            <a:pPr eaLnBrk="1" hangingPunct="1"/>
            <a:r>
              <a:rPr lang="en-GB" altLang="en-US" dirty="0"/>
              <a:t>Cell &amp; Cell to Cell Signalling</a:t>
            </a:r>
          </a:p>
        </p:txBody>
      </p:sp>
      <p:sp>
        <p:nvSpPr>
          <p:cNvPr id="38915" name="Content Placeholder 2"/>
          <p:cNvSpPr>
            <a:spLocks noGrp="1"/>
          </p:cNvSpPr>
          <p:nvPr>
            <p:ph idx="1"/>
          </p:nvPr>
        </p:nvSpPr>
        <p:spPr>
          <a:xfrm>
            <a:off x="179512" y="908720"/>
            <a:ext cx="8713787" cy="5256212"/>
          </a:xfrm>
        </p:spPr>
        <p:txBody>
          <a:bodyPr>
            <a:normAutofit fontScale="92500"/>
          </a:bodyPr>
          <a:lstStyle/>
          <a:p>
            <a:pPr eaLnBrk="1" hangingPunct="1"/>
            <a:r>
              <a:rPr lang="en-GB" altLang="en-US" sz="2400" b="1" i="1" dirty="0" err="1">
                <a:solidFill>
                  <a:srgbClr val="FF0000"/>
                </a:solidFill>
              </a:rPr>
              <a:t>Intracrine</a:t>
            </a:r>
            <a:r>
              <a:rPr lang="en-GB" altLang="en-US" sz="2400" dirty="0">
                <a:solidFill>
                  <a:srgbClr val="FF0000"/>
                </a:solidFill>
              </a:rPr>
              <a:t> </a:t>
            </a:r>
            <a:r>
              <a:rPr lang="en-GB" altLang="en-US" sz="2400" dirty="0"/>
              <a:t>signals are produced by the target cell that stay within the target cell.</a:t>
            </a:r>
          </a:p>
          <a:p>
            <a:pPr eaLnBrk="1" hangingPunct="1"/>
            <a:r>
              <a:rPr lang="en-GB" altLang="en-US" sz="2400" b="1" i="1" dirty="0">
                <a:solidFill>
                  <a:srgbClr val="FF0000"/>
                </a:solidFill>
              </a:rPr>
              <a:t>Autocrine</a:t>
            </a:r>
            <a:r>
              <a:rPr lang="en-GB" altLang="en-US" sz="2400" b="1" dirty="0">
                <a:solidFill>
                  <a:srgbClr val="FF0000"/>
                </a:solidFill>
              </a:rPr>
              <a:t> </a:t>
            </a:r>
            <a:r>
              <a:rPr lang="en-GB" altLang="en-US" sz="2400" dirty="0"/>
              <a:t>signals are produced by the target cell, are secreted, and effect the target cell itself via its own receptors. Sometimes </a:t>
            </a:r>
            <a:r>
              <a:rPr lang="en-GB" altLang="en-US" sz="2400" dirty="0" err="1"/>
              <a:t>autocrine</a:t>
            </a:r>
            <a:r>
              <a:rPr lang="en-GB" altLang="en-US" sz="2400" dirty="0"/>
              <a:t> cells can target cells close by if they are the same type of cell as the emitting cell. An example of this are immune cells.</a:t>
            </a:r>
          </a:p>
          <a:p>
            <a:pPr eaLnBrk="1" hangingPunct="1"/>
            <a:r>
              <a:rPr lang="en-GB" altLang="en-US" sz="2400" b="1" i="1" dirty="0" err="1">
                <a:solidFill>
                  <a:srgbClr val="FF0000"/>
                </a:solidFill>
              </a:rPr>
              <a:t>Juxtacrine</a:t>
            </a:r>
            <a:r>
              <a:rPr lang="en-GB" altLang="en-US" sz="2400" dirty="0">
                <a:solidFill>
                  <a:srgbClr val="FF0000"/>
                </a:solidFill>
              </a:rPr>
              <a:t> </a:t>
            </a:r>
            <a:r>
              <a:rPr lang="en-GB" altLang="en-US" sz="2400" dirty="0"/>
              <a:t>signals target adjacent (touching) cells. These signals are transmitted along cell membranes via protein or lipid components integral to the membrane and are capable of affecting either the emitting cell or cells immediately adjacent.</a:t>
            </a:r>
          </a:p>
          <a:p>
            <a:pPr eaLnBrk="1" hangingPunct="1"/>
            <a:r>
              <a:rPr lang="en-GB" altLang="en-US" sz="2400" b="1" i="1" dirty="0">
                <a:solidFill>
                  <a:srgbClr val="FF0000"/>
                </a:solidFill>
              </a:rPr>
              <a:t>Paracrine</a:t>
            </a:r>
            <a:r>
              <a:rPr lang="en-GB" altLang="en-US" sz="2400" dirty="0">
                <a:solidFill>
                  <a:srgbClr val="FF0000"/>
                </a:solidFill>
              </a:rPr>
              <a:t> </a:t>
            </a:r>
            <a:r>
              <a:rPr lang="en-GB" altLang="en-US" sz="2400" dirty="0"/>
              <a:t>signals target cells in the vicinity of the emitting cell. Neurotransmitters represent an example.</a:t>
            </a:r>
          </a:p>
          <a:p>
            <a:pPr eaLnBrk="1" hangingPunct="1"/>
            <a:r>
              <a:rPr lang="en-GB" altLang="en-US" sz="2400" b="1" i="1" dirty="0">
                <a:solidFill>
                  <a:srgbClr val="FF0000"/>
                </a:solidFill>
              </a:rPr>
              <a:t>Endocrine</a:t>
            </a:r>
            <a:r>
              <a:rPr lang="en-GB" altLang="en-US" sz="2400" dirty="0"/>
              <a:t> signals target distant cells. Endocrine cells produce hormones that travel through the blood to reach all parts of the body.</a:t>
            </a:r>
          </a:p>
          <a:p>
            <a:pPr eaLnBrk="1" hangingPunct="1"/>
            <a:endParaRPr lang="en-GB" altLang="en-US" dirty="0"/>
          </a:p>
        </p:txBody>
      </p:sp>
    </p:spTree>
    <p:extLst>
      <p:ext uri="{BB962C8B-B14F-4D97-AF65-F5344CB8AC3E}">
        <p14:creationId xmlns:p14="http://schemas.microsoft.com/office/powerpoint/2010/main" val="410808501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11560" y="332656"/>
            <a:ext cx="8042988" cy="553154"/>
          </a:xfrm>
        </p:spPr>
        <p:txBody>
          <a:bodyPr>
            <a:noAutofit/>
          </a:bodyPr>
          <a:lstStyle/>
          <a:p>
            <a:r>
              <a:rPr lang="en-GB" sz="2700" dirty="0"/>
              <a:t>Transport, Absorption and Elimination: The Processes</a:t>
            </a:r>
          </a:p>
        </p:txBody>
      </p:sp>
      <p:pic>
        <p:nvPicPr>
          <p:cNvPr id="4" name="Picture 3"/>
          <p:cNvPicPr>
            <a:picLocks noChangeAspect="1"/>
          </p:cNvPicPr>
          <p:nvPr/>
        </p:nvPicPr>
        <p:blipFill>
          <a:blip r:embed="rId2"/>
          <a:stretch>
            <a:fillRect/>
          </a:stretch>
        </p:blipFill>
        <p:spPr>
          <a:xfrm>
            <a:off x="5699917" y="2726181"/>
            <a:ext cx="3232115" cy="1758819"/>
          </a:xfrm>
          <a:prstGeom prst="rect">
            <a:avLst/>
          </a:prstGeom>
        </p:spPr>
      </p:pic>
      <p:pic>
        <p:nvPicPr>
          <p:cNvPr id="5" name="Picture 4"/>
          <p:cNvPicPr>
            <a:picLocks noChangeAspect="1"/>
          </p:cNvPicPr>
          <p:nvPr/>
        </p:nvPicPr>
        <p:blipFill>
          <a:blip r:embed="rId3"/>
          <a:stretch>
            <a:fillRect/>
          </a:stretch>
        </p:blipFill>
        <p:spPr>
          <a:xfrm>
            <a:off x="159309" y="3247489"/>
            <a:ext cx="2618379" cy="2318841"/>
          </a:xfrm>
          <a:prstGeom prst="rect">
            <a:avLst/>
          </a:prstGeom>
        </p:spPr>
      </p:pic>
      <p:pic>
        <p:nvPicPr>
          <p:cNvPr id="6" name="Picture 5"/>
          <p:cNvPicPr>
            <a:picLocks noChangeAspect="1"/>
          </p:cNvPicPr>
          <p:nvPr/>
        </p:nvPicPr>
        <p:blipFill>
          <a:blip r:embed="rId4"/>
          <a:stretch>
            <a:fillRect/>
          </a:stretch>
        </p:blipFill>
        <p:spPr>
          <a:xfrm>
            <a:off x="2813084" y="1026140"/>
            <a:ext cx="2760254" cy="5513098"/>
          </a:xfrm>
          <a:prstGeom prst="rect">
            <a:avLst/>
          </a:prstGeom>
        </p:spPr>
      </p:pic>
    </p:spTree>
    <p:extLst>
      <p:ext uri="{BB962C8B-B14F-4D97-AF65-F5344CB8AC3E}">
        <p14:creationId xmlns:p14="http://schemas.microsoft.com/office/powerpoint/2010/main" val="242806815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itle 1"/>
          <p:cNvSpPr>
            <a:spLocks noGrp="1"/>
          </p:cNvSpPr>
          <p:nvPr>
            <p:ph type="title"/>
          </p:nvPr>
        </p:nvSpPr>
        <p:spPr>
          <a:xfrm>
            <a:off x="1439467" y="332656"/>
            <a:ext cx="6172200" cy="421481"/>
          </a:xfrm>
        </p:spPr>
        <p:txBody>
          <a:bodyPr>
            <a:normAutofit fontScale="90000"/>
          </a:bodyPr>
          <a:lstStyle/>
          <a:p>
            <a:pPr algn="ctr"/>
            <a:r>
              <a:rPr lang="en-GB" altLang="en-US" dirty="0"/>
              <a:t>Water H</a:t>
            </a:r>
            <a:r>
              <a:rPr lang="en-GB" altLang="en-US" baseline="-25000" dirty="0"/>
              <a:t>2</a:t>
            </a:r>
            <a:r>
              <a:rPr lang="en-GB" altLang="en-US" dirty="0"/>
              <a:t>O</a:t>
            </a:r>
          </a:p>
        </p:txBody>
      </p:sp>
      <p:sp>
        <p:nvSpPr>
          <p:cNvPr id="33795" name="Content Placeholder 2"/>
          <p:cNvSpPr>
            <a:spLocks noGrp="1"/>
          </p:cNvSpPr>
          <p:nvPr>
            <p:ph idx="1"/>
          </p:nvPr>
        </p:nvSpPr>
        <p:spPr>
          <a:xfrm>
            <a:off x="250166" y="1196752"/>
            <a:ext cx="8282273" cy="5112567"/>
          </a:xfrm>
        </p:spPr>
        <p:txBody>
          <a:bodyPr>
            <a:normAutofit fontScale="77500" lnSpcReduction="20000"/>
          </a:bodyPr>
          <a:lstStyle/>
          <a:p>
            <a:pPr marL="0" indent="0" algn="ctr">
              <a:buNone/>
            </a:pPr>
            <a:r>
              <a:rPr lang="en-GB" altLang="en-US" dirty="0"/>
              <a:t>The solvent of the cell where biochemical processes take place.</a:t>
            </a:r>
          </a:p>
          <a:p>
            <a:pPr marL="0" indent="0" algn="ctr">
              <a:buNone/>
            </a:pPr>
            <a:endParaRPr lang="en-GB" altLang="en-US" dirty="0"/>
          </a:p>
          <a:p>
            <a:pPr marL="0" indent="0">
              <a:buNone/>
            </a:pPr>
            <a:r>
              <a:rPr lang="en-GB" altLang="en-US" dirty="0"/>
              <a:t>Water is liquid at room temperature due to hydrogen bonding were there is a weak electrostatic force between the hydrogen atom on one H</a:t>
            </a:r>
            <a:r>
              <a:rPr lang="en-GB" altLang="en-US" baseline="-25000" dirty="0"/>
              <a:t>2</a:t>
            </a:r>
            <a:r>
              <a:rPr lang="en-GB" altLang="en-US" dirty="0"/>
              <a:t>O and the oxygen atom of another H</a:t>
            </a:r>
            <a:r>
              <a:rPr lang="en-GB" altLang="en-US" baseline="-25000" dirty="0"/>
              <a:t>2</a:t>
            </a:r>
            <a:r>
              <a:rPr lang="en-GB" altLang="en-US" dirty="0"/>
              <a:t>O.</a:t>
            </a:r>
          </a:p>
          <a:p>
            <a:pPr marL="0" indent="0" algn="ctr">
              <a:buNone/>
            </a:pPr>
            <a:endParaRPr lang="en-GB" altLang="en-US" dirty="0">
              <a:solidFill>
                <a:srgbClr val="FF0000"/>
              </a:solidFill>
            </a:endParaRPr>
          </a:p>
          <a:p>
            <a:pPr marL="0" indent="0" algn="ctr">
              <a:buNone/>
            </a:pPr>
            <a:r>
              <a:rPr lang="en-GB" altLang="en-US" dirty="0">
                <a:solidFill>
                  <a:srgbClr val="FF0000"/>
                </a:solidFill>
              </a:rPr>
              <a:t>Some reactions will only work in acidic conditions.</a:t>
            </a:r>
          </a:p>
          <a:p>
            <a:pPr marL="0" indent="0" algn="ctr">
              <a:buNone/>
            </a:pPr>
            <a:endParaRPr lang="en-GB" altLang="en-US" dirty="0">
              <a:solidFill>
                <a:srgbClr val="0070C0"/>
              </a:solidFill>
            </a:endParaRPr>
          </a:p>
          <a:p>
            <a:pPr marL="0" indent="0" algn="ctr">
              <a:buNone/>
            </a:pPr>
            <a:r>
              <a:rPr lang="en-GB" altLang="en-US" dirty="0">
                <a:solidFill>
                  <a:srgbClr val="0070C0"/>
                </a:solidFill>
              </a:rPr>
              <a:t>Some reactions will only work in alkaline conditions.</a:t>
            </a:r>
          </a:p>
          <a:p>
            <a:pPr marL="0" indent="0" algn="ctr">
              <a:buNone/>
            </a:pPr>
            <a:endParaRPr lang="en-GB" altLang="en-US" dirty="0">
              <a:solidFill>
                <a:srgbClr val="0070C0"/>
              </a:solidFill>
            </a:endParaRPr>
          </a:p>
          <a:p>
            <a:pPr marL="0" indent="0" algn="ctr">
              <a:buNone/>
            </a:pPr>
            <a:r>
              <a:rPr lang="en-GB" altLang="en-US" dirty="0">
                <a:solidFill>
                  <a:srgbClr val="00B050"/>
                </a:solidFill>
              </a:rPr>
              <a:t>Small changes in pH can have big physiological consequences</a:t>
            </a:r>
          </a:p>
        </p:txBody>
      </p:sp>
    </p:spTree>
    <p:extLst>
      <p:ext uri="{BB962C8B-B14F-4D97-AF65-F5344CB8AC3E}">
        <p14:creationId xmlns:p14="http://schemas.microsoft.com/office/powerpoint/2010/main" val="352921613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itle 1"/>
          <p:cNvSpPr>
            <a:spLocks noGrp="1"/>
          </p:cNvSpPr>
          <p:nvPr>
            <p:ph type="title"/>
          </p:nvPr>
        </p:nvSpPr>
        <p:spPr>
          <a:xfrm>
            <a:off x="1547664" y="260648"/>
            <a:ext cx="6172200" cy="529828"/>
          </a:xfrm>
        </p:spPr>
        <p:txBody>
          <a:bodyPr>
            <a:normAutofit fontScale="90000"/>
          </a:bodyPr>
          <a:lstStyle/>
          <a:p>
            <a:r>
              <a:rPr lang="en-GB" altLang="en-US" dirty="0"/>
              <a:t>Acid</a:t>
            </a:r>
          </a:p>
        </p:txBody>
      </p:sp>
      <p:sp>
        <p:nvSpPr>
          <p:cNvPr id="3" name="Content Placeholder 2"/>
          <p:cNvSpPr>
            <a:spLocks noGrp="1"/>
          </p:cNvSpPr>
          <p:nvPr>
            <p:ph idx="1"/>
          </p:nvPr>
        </p:nvSpPr>
        <p:spPr>
          <a:xfrm>
            <a:off x="265923" y="1052737"/>
            <a:ext cx="8300108" cy="4691378"/>
          </a:xfrm>
        </p:spPr>
        <p:txBody>
          <a:bodyPr>
            <a:normAutofit/>
          </a:bodyPr>
          <a:lstStyle/>
          <a:p>
            <a:pPr marL="0" indent="0">
              <a:buNone/>
              <a:defRPr/>
            </a:pPr>
            <a:r>
              <a:rPr lang="en-GB" sz="3000" dirty="0"/>
              <a:t>A substance that donates protons (hydrogen ion).</a:t>
            </a:r>
          </a:p>
          <a:p>
            <a:pPr marL="0" indent="0">
              <a:buNone/>
              <a:defRPr/>
            </a:pPr>
            <a:endParaRPr lang="en-GB" sz="3000" dirty="0"/>
          </a:p>
          <a:p>
            <a:pPr>
              <a:defRPr/>
            </a:pPr>
            <a:r>
              <a:rPr lang="en-GB" sz="3600" dirty="0"/>
              <a:t>Gastric acid pH </a:t>
            </a:r>
            <a:r>
              <a:rPr lang="en-GB" sz="2700" dirty="0"/>
              <a:t>(</a:t>
            </a:r>
            <a:r>
              <a:rPr lang="en-GB" sz="2700" dirty="0">
                <a:solidFill>
                  <a:srgbClr val="FF0000"/>
                </a:solidFill>
              </a:rPr>
              <a:t>hydrochloric acid – HCl, </a:t>
            </a:r>
            <a:r>
              <a:rPr lang="en-GB" sz="2700" dirty="0"/>
              <a:t>Potassium chloride – </a:t>
            </a:r>
            <a:r>
              <a:rPr lang="en-GB" sz="2700" dirty="0" err="1"/>
              <a:t>KCl</a:t>
            </a:r>
            <a:r>
              <a:rPr lang="en-GB" sz="2700" dirty="0"/>
              <a:t>, Sodium Chloride – NaCl).</a:t>
            </a:r>
          </a:p>
          <a:p>
            <a:pPr>
              <a:defRPr/>
            </a:pPr>
            <a:endParaRPr lang="en-GB" sz="2700" dirty="0"/>
          </a:p>
          <a:p>
            <a:pPr>
              <a:defRPr/>
            </a:pPr>
            <a:r>
              <a:rPr lang="en-GB" sz="3600" dirty="0"/>
              <a:t>Nucleic acids</a:t>
            </a:r>
          </a:p>
          <a:p>
            <a:pPr>
              <a:defRPr/>
            </a:pPr>
            <a:endParaRPr lang="en-GB" sz="3600" dirty="0"/>
          </a:p>
          <a:p>
            <a:pPr>
              <a:defRPr/>
            </a:pPr>
            <a:r>
              <a:rPr lang="en-GB" sz="3600" dirty="0"/>
              <a:t>Fatty acids</a:t>
            </a:r>
          </a:p>
        </p:txBody>
      </p:sp>
    </p:spTree>
    <p:extLst>
      <p:ext uri="{BB962C8B-B14F-4D97-AF65-F5344CB8AC3E}">
        <p14:creationId xmlns:p14="http://schemas.microsoft.com/office/powerpoint/2010/main" val="327422378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Title 1"/>
          <p:cNvSpPr>
            <a:spLocks noGrp="1"/>
          </p:cNvSpPr>
          <p:nvPr>
            <p:ph type="title"/>
          </p:nvPr>
        </p:nvSpPr>
        <p:spPr>
          <a:xfrm>
            <a:off x="1402467" y="354065"/>
            <a:ext cx="6172200" cy="476250"/>
          </a:xfrm>
        </p:spPr>
        <p:txBody>
          <a:bodyPr>
            <a:normAutofit fontScale="90000"/>
          </a:bodyPr>
          <a:lstStyle/>
          <a:p>
            <a:pPr algn="ctr"/>
            <a:r>
              <a:rPr lang="en-GB" altLang="en-US" dirty="0"/>
              <a:t>Acidity</a:t>
            </a:r>
          </a:p>
        </p:txBody>
      </p:sp>
      <p:sp>
        <p:nvSpPr>
          <p:cNvPr id="35843" name="Content Placeholder 2"/>
          <p:cNvSpPr>
            <a:spLocks noGrp="1"/>
          </p:cNvSpPr>
          <p:nvPr>
            <p:ph idx="1"/>
          </p:nvPr>
        </p:nvSpPr>
        <p:spPr>
          <a:xfrm>
            <a:off x="180166" y="1585732"/>
            <a:ext cx="5327938" cy="4435555"/>
          </a:xfrm>
        </p:spPr>
        <p:txBody>
          <a:bodyPr>
            <a:normAutofit fontScale="92500" lnSpcReduction="20000"/>
          </a:bodyPr>
          <a:lstStyle/>
          <a:p>
            <a:pPr marL="0" indent="0" algn="ctr">
              <a:buNone/>
            </a:pPr>
            <a:r>
              <a:rPr lang="en-US" altLang="en-US" dirty="0"/>
              <a:t>A molecule or ion capable of </a:t>
            </a:r>
          </a:p>
          <a:p>
            <a:pPr marL="0" indent="0" algn="ctr">
              <a:buNone/>
            </a:pPr>
            <a:r>
              <a:rPr lang="en-US" altLang="en-US" dirty="0"/>
              <a:t>donating a hydrogen proton (H</a:t>
            </a:r>
            <a:r>
              <a:rPr lang="en-US" altLang="en-US" baseline="30000" dirty="0"/>
              <a:t>+</a:t>
            </a:r>
            <a:r>
              <a:rPr lang="en-US" altLang="en-US" dirty="0"/>
              <a:t>).</a:t>
            </a:r>
          </a:p>
          <a:p>
            <a:pPr marL="0" indent="0">
              <a:buNone/>
            </a:pPr>
            <a:endParaRPr lang="en-US" altLang="en-US" dirty="0"/>
          </a:p>
          <a:p>
            <a:pPr marL="0" indent="0">
              <a:buNone/>
            </a:pPr>
            <a:r>
              <a:rPr lang="en-US" altLang="en-US" dirty="0"/>
              <a:t>pH scale &lt;7 </a:t>
            </a:r>
            <a:r>
              <a:rPr lang="en-US" altLang="en-US" sz="1500" dirty="0"/>
              <a:t>(the concentration of  H</a:t>
            </a:r>
            <a:r>
              <a:rPr lang="en-US" altLang="en-US" sz="1500" baseline="30000" dirty="0"/>
              <a:t>+ </a:t>
            </a:r>
            <a:r>
              <a:rPr lang="en-US" altLang="en-US" sz="1500" dirty="0"/>
              <a:t>in solution)</a:t>
            </a:r>
          </a:p>
          <a:p>
            <a:pPr marL="0" indent="0">
              <a:buNone/>
            </a:pPr>
            <a:endParaRPr lang="en-US" altLang="en-US" dirty="0"/>
          </a:p>
          <a:p>
            <a:pPr marL="0" indent="0">
              <a:buNone/>
            </a:pPr>
            <a:r>
              <a:rPr lang="en-US" altLang="en-US" dirty="0"/>
              <a:t>Lactate</a:t>
            </a:r>
            <a:r>
              <a:rPr lang="en-US" altLang="en-US" sz="3900" baseline="30000" dirty="0"/>
              <a:t>-</a:t>
            </a:r>
          </a:p>
          <a:p>
            <a:pPr marL="0" indent="0">
              <a:buNone/>
            </a:pPr>
            <a:endParaRPr lang="en-US" altLang="en-US" dirty="0"/>
          </a:p>
          <a:p>
            <a:pPr marL="0" indent="0">
              <a:buNone/>
            </a:pPr>
            <a:r>
              <a:rPr lang="en-US" altLang="en-US" dirty="0">
                <a:solidFill>
                  <a:srgbClr val="FF0000"/>
                </a:solidFill>
              </a:rPr>
              <a:t>Metabolic Buffering</a:t>
            </a:r>
          </a:p>
          <a:p>
            <a:pPr marL="0" indent="0">
              <a:buNone/>
            </a:pPr>
            <a:r>
              <a:rPr lang="en-US" altLang="en-US" dirty="0">
                <a:solidFill>
                  <a:srgbClr val="FF0000"/>
                </a:solidFill>
              </a:rPr>
              <a:t>Stomach acid (pH .5 – 3.5)</a:t>
            </a:r>
          </a:p>
          <a:p>
            <a:pPr marL="0" indent="0">
              <a:buNone/>
            </a:pPr>
            <a:r>
              <a:rPr lang="en-US" altLang="en-US" sz="1500" dirty="0">
                <a:solidFill>
                  <a:srgbClr val="00B050"/>
                </a:solidFill>
              </a:rPr>
              <a:t>Immune function, activates pepsin and initiates </a:t>
            </a:r>
            <a:r>
              <a:rPr lang="en-US" altLang="en-US" sz="1500" dirty="0" err="1">
                <a:solidFill>
                  <a:srgbClr val="00B050"/>
                </a:solidFill>
              </a:rPr>
              <a:t>pancrease</a:t>
            </a:r>
            <a:r>
              <a:rPr lang="en-US" altLang="en-US" sz="1500" dirty="0">
                <a:solidFill>
                  <a:srgbClr val="00B050"/>
                </a:solidFill>
              </a:rPr>
              <a:t> production</a:t>
            </a:r>
            <a:endParaRPr lang="en-US" altLang="en-US" dirty="0">
              <a:solidFill>
                <a:srgbClr val="FF0000"/>
              </a:solidFill>
            </a:endParaRPr>
          </a:p>
        </p:txBody>
      </p:sp>
      <p:pic>
        <p:nvPicPr>
          <p:cNvPr id="35844" name="Picture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5692518" y="778315"/>
            <a:ext cx="3239707" cy="57188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8706189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Title 1"/>
          <p:cNvSpPr>
            <a:spLocks noGrp="1"/>
          </p:cNvSpPr>
          <p:nvPr>
            <p:ph type="title"/>
          </p:nvPr>
        </p:nvSpPr>
        <p:spPr/>
        <p:txBody>
          <a:bodyPr/>
          <a:lstStyle/>
          <a:p>
            <a:pPr algn="ctr"/>
            <a:r>
              <a:rPr lang="en-US" altLang="en-US" dirty="0"/>
              <a:t>Factors that cause acidity</a:t>
            </a:r>
            <a:endParaRPr lang="en-GB" altLang="en-US" dirty="0"/>
          </a:p>
        </p:txBody>
      </p:sp>
      <p:sp>
        <p:nvSpPr>
          <p:cNvPr id="38915" name="Content Placeholder 2"/>
          <p:cNvSpPr>
            <a:spLocks noGrp="1"/>
          </p:cNvSpPr>
          <p:nvPr>
            <p:ph idx="1"/>
          </p:nvPr>
        </p:nvSpPr>
        <p:spPr>
          <a:xfrm>
            <a:off x="503854" y="1484784"/>
            <a:ext cx="3780114" cy="4824536"/>
          </a:xfrm>
        </p:spPr>
        <p:txBody>
          <a:bodyPr>
            <a:normAutofit fontScale="92500" lnSpcReduction="20000"/>
          </a:bodyPr>
          <a:lstStyle/>
          <a:p>
            <a:r>
              <a:rPr lang="en-US" altLang="en-US" dirty="0"/>
              <a:t>Processed Foods</a:t>
            </a:r>
          </a:p>
          <a:p>
            <a:r>
              <a:rPr lang="en-US" altLang="en-US" dirty="0"/>
              <a:t>Processed meats</a:t>
            </a:r>
          </a:p>
          <a:p>
            <a:r>
              <a:rPr lang="en-US" altLang="en-US" dirty="0"/>
              <a:t>Meat		</a:t>
            </a:r>
          </a:p>
          <a:p>
            <a:r>
              <a:rPr lang="en-US" altLang="en-US" dirty="0"/>
              <a:t>High protein  / protein supplements</a:t>
            </a:r>
          </a:p>
          <a:p>
            <a:r>
              <a:rPr lang="en-US" altLang="en-US" dirty="0"/>
              <a:t>Sugar</a:t>
            </a:r>
          </a:p>
          <a:p>
            <a:r>
              <a:rPr lang="en-US" altLang="en-US" dirty="0"/>
              <a:t>Pollution</a:t>
            </a:r>
          </a:p>
          <a:p>
            <a:r>
              <a:rPr lang="en-GB" altLang="en-US" dirty="0"/>
              <a:t>Alcohol</a:t>
            </a:r>
          </a:p>
          <a:p>
            <a:r>
              <a:rPr lang="en-GB" altLang="en-US" dirty="0"/>
              <a:t>Smoking</a:t>
            </a:r>
          </a:p>
          <a:p>
            <a:r>
              <a:rPr lang="en-GB" altLang="en-US" dirty="0"/>
              <a:t>Stress </a:t>
            </a:r>
          </a:p>
          <a:p>
            <a:endParaRPr lang="en-US" altLang="en-US" dirty="0"/>
          </a:p>
        </p:txBody>
      </p:sp>
      <p:sp>
        <p:nvSpPr>
          <p:cNvPr id="2" name="TextBox 1">
            <a:extLst>
              <a:ext uri="{FF2B5EF4-FFF2-40B4-BE49-F238E27FC236}">
                <a16:creationId xmlns:a16="http://schemas.microsoft.com/office/drawing/2014/main" id="{D4EEFBD1-DEAB-BB11-D963-D5658407B7F1}"/>
              </a:ext>
            </a:extLst>
          </p:cNvPr>
          <p:cNvSpPr txBox="1"/>
          <p:nvPr/>
        </p:nvSpPr>
        <p:spPr>
          <a:xfrm>
            <a:off x="5220072" y="1700808"/>
            <a:ext cx="3672408" cy="4247317"/>
          </a:xfrm>
          <a:prstGeom prst="rect">
            <a:avLst/>
          </a:prstGeom>
          <a:noFill/>
        </p:spPr>
        <p:txBody>
          <a:bodyPr wrap="square" rtlCol="0">
            <a:spAutoFit/>
          </a:bodyPr>
          <a:lstStyle/>
          <a:p>
            <a:r>
              <a:rPr lang="en-GB" dirty="0"/>
              <a:t>AIDs</a:t>
            </a:r>
          </a:p>
          <a:p>
            <a:r>
              <a:rPr lang="en-GB" dirty="0"/>
              <a:t>Alcoholism</a:t>
            </a:r>
          </a:p>
          <a:p>
            <a:r>
              <a:rPr lang="en-GB" dirty="0"/>
              <a:t>Cancers</a:t>
            </a:r>
          </a:p>
          <a:p>
            <a:r>
              <a:rPr lang="en-GB" dirty="0"/>
              <a:t>Cirrhosis</a:t>
            </a:r>
          </a:p>
          <a:p>
            <a:r>
              <a:rPr lang="en-GB" dirty="0"/>
              <a:t>Kidney failure</a:t>
            </a:r>
          </a:p>
          <a:p>
            <a:r>
              <a:rPr lang="en-GB" dirty="0"/>
              <a:t>Respiratory failure</a:t>
            </a:r>
          </a:p>
          <a:p>
            <a:r>
              <a:rPr lang="en-GB" dirty="0"/>
              <a:t>Sepsis</a:t>
            </a:r>
          </a:p>
          <a:p>
            <a:endParaRPr lang="en-GB" dirty="0"/>
          </a:p>
          <a:p>
            <a:r>
              <a:rPr lang="en-GB" dirty="0"/>
              <a:t>Some medicines;</a:t>
            </a:r>
          </a:p>
          <a:p>
            <a:endParaRPr lang="en-GB" dirty="0"/>
          </a:p>
          <a:p>
            <a:r>
              <a:rPr lang="en-GB" dirty="0"/>
              <a:t>Inhalers</a:t>
            </a:r>
          </a:p>
          <a:p>
            <a:r>
              <a:rPr lang="en-GB" dirty="0"/>
              <a:t>Epinephrine</a:t>
            </a:r>
          </a:p>
          <a:p>
            <a:r>
              <a:rPr lang="en-GB" dirty="0"/>
              <a:t>Linezolid</a:t>
            </a:r>
          </a:p>
          <a:p>
            <a:r>
              <a:rPr lang="en-GB" dirty="0"/>
              <a:t>Metformin</a:t>
            </a:r>
          </a:p>
          <a:p>
            <a:endParaRPr lang="en-GB" dirty="0"/>
          </a:p>
        </p:txBody>
      </p:sp>
    </p:spTree>
    <p:extLst>
      <p:ext uri="{BB962C8B-B14F-4D97-AF65-F5344CB8AC3E}">
        <p14:creationId xmlns:p14="http://schemas.microsoft.com/office/powerpoint/2010/main" val="425022965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itle 1"/>
          <p:cNvSpPr>
            <a:spLocks noGrp="1"/>
          </p:cNvSpPr>
          <p:nvPr>
            <p:ph type="title"/>
          </p:nvPr>
        </p:nvSpPr>
        <p:spPr>
          <a:xfrm>
            <a:off x="1546285" y="260648"/>
            <a:ext cx="6172200" cy="691753"/>
          </a:xfrm>
        </p:spPr>
        <p:txBody>
          <a:bodyPr>
            <a:normAutofit fontScale="90000"/>
          </a:bodyPr>
          <a:lstStyle/>
          <a:p>
            <a:r>
              <a:rPr lang="en-GB" altLang="en-US" dirty="0"/>
              <a:t>Buffering</a:t>
            </a:r>
          </a:p>
        </p:txBody>
      </p:sp>
      <p:sp>
        <p:nvSpPr>
          <p:cNvPr id="36867" name="Content Placeholder 2"/>
          <p:cNvSpPr>
            <a:spLocks noGrp="1"/>
          </p:cNvSpPr>
          <p:nvPr>
            <p:ph idx="1"/>
          </p:nvPr>
        </p:nvSpPr>
        <p:spPr>
          <a:xfrm>
            <a:off x="470140" y="1052736"/>
            <a:ext cx="8324491" cy="4742035"/>
          </a:xfrm>
        </p:spPr>
        <p:txBody>
          <a:bodyPr>
            <a:normAutofit fontScale="92500" lnSpcReduction="20000"/>
          </a:bodyPr>
          <a:lstStyle/>
          <a:p>
            <a:pPr marL="0" indent="0" algn="ctr">
              <a:buNone/>
            </a:pPr>
            <a:r>
              <a:rPr lang="en-US" altLang="en-US" sz="1800" dirty="0">
                <a:solidFill>
                  <a:schemeClr val="accent1">
                    <a:lumMod val="50000"/>
                  </a:schemeClr>
                </a:solidFill>
              </a:rPr>
              <a:t>Many of the metabolic reactions And especially those regulates by enzymes act within a specific pH range.</a:t>
            </a:r>
          </a:p>
          <a:p>
            <a:pPr marL="0" indent="0">
              <a:buNone/>
            </a:pPr>
            <a:endParaRPr lang="en-US" altLang="en-US" dirty="0"/>
          </a:p>
          <a:p>
            <a:pPr marL="0" indent="0">
              <a:buNone/>
            </a:pPr>
            <a:r>
              <a:rPr lang="en-US" altLang="en-US" sz="1800" dirty="0"/>
              <a:t>i.e. muscle contraction</a:t>
            </a:r>
          </a:p>
          <a:p>
            <a:pPr marL="0" indent="0">
              <a:buNone/>
            </a:pPr>
            <a:endParaRPr lang="en-US" altLang="en-US" sz="1800" dirty="0"/>
          </a:p>
          <a:p>
            <a:pPr marL="0" indent="0" algn="ctr">
              <a:buNone/>
            </a:pPr>
            <a:r>
              <a:rPr lang="en-US" altLang="en-US" dirty="0">
                <a:solidFill>
                  <a:srgbClr val="FF0000"/>
                </a:solidFill>
              </a:rPr>
              <a:t>High intensity exercise leads to the accumulation of H</a:t>
            </a:r>
            <a:r>
              <a:rPr lang="en-US" altLang="en-US" baseline="30000" dirty="0">
                <a:solidFill>
                  <a:srgbClr val="FF0000"/>
                </a:solidFill>
              </a:rPr>
              <a:t>+</a:t>
            </a:r>
            <a:r>
              <a:rPr lang="en-US" altLang="en-US" dirty="0">
                <a:solidFill>
                  <a:srgbClr val="FF0000"/>
                </a:solidFill>
              </a:rPr>
              <a:t> which results in metabolic acidosis. The high hydrogen ion concentration inhibits calcium binding with tropomyosin on the muscle </a:t>
            </a:r>
            <a:r>
              <a:rPr lang="en-US" altLang="en-US" dirty="0" err="1">
                <a:solidFill>
                  <a:srgbClr val="FF0000"/>
                </a:solidFill>
              </a:rPr>
              <a:t>fibre</a:t>
            </a:r>
            <a:r>
              <a:rPr lang="en-US" altLang="en-US" dirty="0">
                <a:solidFill>
                  <a:srgbClr val="FF0000"/>
                </a:solidFill>
              </a:rPr>
              <a:t> and results in muscle fatigue.</a:t>
            </a:r>
          </a:p>
          <a:p>
            <a:pPr marL="0" indent="0" algn="ctr">
              <a:buNone/>
            </a:pPr>
            <a:endParaRPr lang="en-US" altLang="en-US" dirty="0">
              <a:solidFill>
                <a:srgbClr val="FF0000"/>
              </a:solidFill>
            </a:endParaRPr>
          </a:p>
          <a:p>
            <a:pPr marL="0" indent="0" algn="ctr">
              <a:buNone/>
            </a:pPr>
            <a:r>
              <a:rPr lang="en-US" altLang="en-US" dirty="0">
                <a:solidFill>
                  <a:srgbClr val="FF0000"/>
                </a:solidFill>
              </a:rPr>
              <a:t>To limit the impact of this the hydrogen ion must be removed – metabolic </a:t>
            </a:r>
            <a:r>
              <a:rPr lang="en-US" altLang="en-US" dirty="0" err="1">
                <a:solidFill>
                  <a:srgbClr val="FF0000"/>
                </a:solidFill>
              </a:rPr>
              <a:t>buiffering</a:t>
            </a:r>
            <a:endParaRPr lang="en-US" altLang="en-US" dirty="0">
              <a:solidFill>
                <a:srgbClr val="FF0000"/>
              </a:solidFill>
            </a:endParaRPr>
          </a:p>
        </p:txBody>
      </p:sp>
    </p:spTree>
    <p:extLst>
      <p:ext uri="{BB962C8B-B14F-4D97-AF65-F5344CB8AC3E}">
        <p14:creationId xmlns:p14="http://schemas.microsoft.com/office/powerpoint/2010/main" val="134746666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Title 1"/>
          <p:cNvSpPr>
            <a:spLocks noGrp="1"/>
          </p:cNvSpPr>
          <p:nvPr>
            <p:ph type="title"/>
          </p:nvPr>
        </p:nvSpPr>
        <p:spPr/>
        <p:txBody>
          <a:bodyPr/>
          <a:lstStyle/>
          <a:p>
            <a:pPr algn="ctr"/>
            <a:r>
              <a:rPr lang="en-GB" altLang="en-US" dirty="0"/>
              <a:t>Metabolic buffering</a:t>
            </a:r>
          </a:p>
        </p:txBody>
      </p:sp>
      <p:sp>
        <p:nvSpPr>
          <p:cNvPr id="37891" name="Content Placeholder 2"/>
          <p:cNvSpPr>
            <a:spLocks noGrp="1"/>
          </p:cNvSpPr>
          <p:nvPr>
            <p:ph idx="1"/>
          </p:nvPr>
        </p:nvSpPr>
        <p:spPr>
          <a:xfrm>
            <a:off x="1252987" y="2817540"/>
            <a:ext cx="6172200" cy="561975"/>
          </a:xfrm>
        </p:spPr>
        <p:txBody>
          <a:bodyPr>
            <a:normAutofit lnSpcReduction="10000"/>
          </a:bodyPr>
          <a:lstStyle/>
          <a:p>
            <a:pPr marL="0" indent="0">
              <a:buNone/>
            </a:pPr>
            <a:r>
              <a:rPr lang="en-GB" altLang="en-US" dirty="0"/>
              <a:t>Pyruvate		Lactate</a:t>
            </a:r>
            <a:r>
              <a:rPr lang="en-GB" altLang="en-US" baseline="30000" dirty="0"/>
              <a:t>-</a:t>
            </a:r>
            <a:r>
              <a:rPr lang="en-GB" altLang="en-US" dirty="0"/>
              <a:t> + H</a:t>
            </a:r>
            <a:r>
              <a:rPr lang="en-GB" altLang="en-US" baseline="30000" dirty="0"/>
              <a:t>+</a:t>
            </a:r>
          </a:p>
          <a:p>
            <a:pPr marL="0" indent="0">
              <a:buNone/>
            </a:pPr>
            <a:endParaRPr lang="en-GB" altLang="en-US" baseline="30000" dirty="0"/>
          </a:p>
          <a:p>
            <a:pPr marL="0" indent="0">
              <a:buNone/>
            </a:pPr>
            <a:endParaRPr lang="en-GB" altLang="en-US" baseline="30000" dirty="0"/>
          </a:p>
        </p:txBody>
      </p:sp>
      <p:sp>
        <p:nvSpPr>
          <p:cNvPr id="37892" name="TextBox 3"/>
          <p:cNvSpPr txBox="1">
            <a:spLocks noChangeArrowheads="1"/>
          </p:cNvSpPr>
          <p:nvPr/>
        </p:nvSpPr>
        <p:spPr bwMode="auto">
          <a:xfrm>
            <a:off x="5593557" y="1709738"/>
            <a:ext cx="1674019" cy="5078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a:spcBef>
                <a:spcPct val="0"/>
              </a:spcBef>
              <a:buFontTx/>
              <a:buNone/>
            </a:pPr>
            <a:r>
              <a:rPr lang="en-GB" altLang="en-US" sz="1350" dirty="0">
                <a:solidFill>
                  <a:srgbClr val="FF0000"/>
                </a:solidFill>
              </a:rPr>
              <a:t>Lactate shuttle and Cori cycle</a:t>
            </a:r>
          </a:p>
        </p:txBody>
      </p:sp>
      <p:cxnSp>
        <p:nvCxnSpPr>
          <p:cNvPr id="6" name="Straight Arrow Connector 5"/>
          <p:cNvCxnSpPr>
            <a:cxnSpLocks/>
          </p:cNvCxnSpPr>
          <p:nvPr/>
        </p:nvCxnSpPr>
        <p:spPr>
          <a:xfrm flipV="1">
            <a:off x="4932040" y="2320503"/>
            <a:ext cx="772989" cy="497037"/>
          </a:xfrm>
          <a:prstGeom prst="straightConnector1">
            <a:avLst/>
          </a:prstGeom>
          <a:ln w="38100">
            <a:solidFill>
              <a:srgbClr val="FF0000"/>
            </a:solidFill>
            <a:tailEnd type="arrow"/>
          </a:ln>
        </p:spPr>
        <p:style>
          <a:lnRef idx="1">
            <a:schemeClr val="accent1"/>
          </a:lnRef>
          <a:fillRef idx="0">
            <a:schemeClr val="accent1"/>
          </a:fillRef>
          <a:effectRef idx="0">
            <a:schemeClr val="accent1"/>
          </a:effectRef>
          <a:fontRef idx="minor">
            <a:schemeClr val="tx1"/>
          </a:fontRef>
        </p:style>
      </p:cxnSp>
      <p:sp>
        <p:nvSpPr>
          <p:cNvPr id="37894" name="TextBox 6"/>
          <p:cNvSpPr txBox="1">
            <a:spLocks noChangeArrowheads="1"/>
          </p:cNvSpPr>
          <p:nvPr/>
        </p:nvSpPr>
        <p:spPr bwMode="auto">
          <a:xfrm>
            <a:off x="1210867" y="4834950"/>
            <a:ext cx="6457477" cy="4154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spcBef>
                <a:spcPct val="0"/>
              </a:spcBef>
              <a:buFontTx/>
              <a:buNone/>
            </a:pPr>
            <a:r>
              <a:rPr lang="en-GB" altLang="en-US" sz="2100" dirty="0"/>
              <a:t>H</a:t>
            </a:r>
            <a:r>
              <a:rPr lang="en-GB" altLang="en-US" sz="2100" baseline="30000" dirty="0"/>
              <a:t>+</a:t>
            </a:r>
            <a:r>
              <a:rPr lang="en-GB" altLang="en-US" sz="2100" dirty="0"/>
              <a:t> + HCO</a:t>
            </a:r>
            <a:r>
              <a:rPr lang="en-GB" altLang="en-US" sz="2100" baseline="-25000" dirty="0"/>
              <a:t>3</a:t>
            </a:r>
            <a:r>
              <a:rPr lang="en-GB" altLang="en-US" sz="2100" baseline="30000" dirty="0"/>
              <a:t>-</a:t>
            </a:r>
            <a:r>
              <a:rPr lang="en-GB" altLang="en-US" sz="2100" dirty="0"/>
              <a:t>	        H</a:t>
            </a:r>
            <a:r>
              <a:rPr lang="en-GB" altLang="en-US" sz="2100" baseline="-25000" dirty="0"/>
              <a:t>2</a:t>
            </a:r>
            <a:r>
              <a:rPr lang="en-GB" altLang="en-US" sz="2100" dirty="0"/>
              <a:t>CO</a:t>
            </a:r>
            <a:r>
              <a:rPr lang="en-GB" altLang="en-US" sz="2100" baseline="-25000" dirty="0"/>
              <a:t>3</a:t>
            </a:r>
            <a:r>
              <a:rPr lang="en-GB" altLang="en-US" sz="2100" dirty="0"/>
              <a:t>	         H</a:t>
            </a:r>
            <a:r>
              <a:rPr lang="en-GB" altLang="en-US" sz="2100" baseline="-25000" dirty="0"/>
              <a:t>2</a:t>
            </a:r>
            <a:r>
              <a:rPr lang="en-GB" altLang="en-US" sz="2100" dirty="0"/>
              <a:t>O + CO</a:t>
            </a:r>
            <a:r>
              <a:rPr lang="en-GB" altLang="en-US" sz="2100" baseline="-25000" dirty="0"/>
              <a:t>2</a:t>
            </a:r>
          </a:p>
        </p:txBody>
      </p:sp>
      <p:sp>
        <p:nvSpPr>
          <p:cNvPr id="8" name="Right Arrow 7"/>
          <p:cNvSpPr/>
          <p:nvPr/>
        </p:nvSpPr>
        <p:spPr>
          <a:xfrm>
            <a:off x="2804461" y="4978724"/>
            <a:ext cx="756047" cy="127397"/>
          </a:xfrm>
          <a:prstGeom prst="rightArrow">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1350"/>
          </a:p>
        </p:txBody>
      </p:sp>
      <p:sp>
        <p:nvSpPr>
          <p:cNvPr id="9" name="Right Arrow 8"/>
          <p:cNvSpPr/>
          <p:nvPr/>
        </p:nvSpPr>
        <p:spPr>
          <a:xfrm>
            <a:off x="4716016" y="5012229"/>
            <a:ext cx="756047" cy="127397"/>
          </a:xfrm>
          <a:prstGeom prst="rightArrow">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1350"/>
          </a:p>
        </p:txBody>
      </p:sp>
      <p:sp>
        <p:nvSpPr>
          <p:cNvPr id="10" name="Right Arrow 9"/>
          <p:cNvSpPr/>
          <p:nvPr/>
        </p:nvSpPr>
        <p:spPr>
          <a:xfrm>
            <a:off x="3059832" y="2990677"/>
            <a:ext cx="756047" cy="127397"/>
          </a:xfrm>
          <a:prstGeom prst="rightArrow">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1350"/>
          </a:p>
        </p:txBody>
      </p:sp>
      <p:cxnSp>
        <p:nvCxnSpPr>
          <p:cNvPr id="12" name="Straight Arrow Connector 11"/>
          <p:cNvCxnSpPr>
            <a:cxnSpLocks/>
          </p:cNvCxnSpPr>
          <p:nvPr/>
        </p:nvCxnSpPr>
        <p:spPr>
          <a:xfrm flipH="1">
            <a:off x="1403648" y="3284984"/>
            <a:ext cx="4301381" cy="1527678"/>
          </a:xfrm>
          <a:prstGeom prst="straightConnector1">
            <a:avLst/>
          </a:prstGeom>
          <a:ln w="38100">
            <a:solidFill>
              <a:srgbClr val="00B050"/>
            </a:solidFill>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1656066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Title 1"/>
          <p:cNvSpPr>
            <a:spLocks noGrp="1"/>
          </p:cNvSpPr>
          <p:nvPr>
            <p:ph type="title"/>
          </p:nvPr>
        </p:nvSpPr>
        <p:spPr>
          <a:xfrm>
            <a:off x="1485900" y="944166"/>
            <a:ext cx="6172200" cy="476250"/>
          </a:xfrm>
        </p:spPr>
        <p:txBody>
          <a:bodyPr>
            <a:normAutofit fontScale="90000"/>
          </a:bodyPr>
          <a:lstStyle/>
          <a:p>
            <a:pPr algn="ctr"/>
            <a:r>
              <a:rPr lang="en-GB" altLang="en-US" dirty="0"/>
              <a:t>Alkali</a:t>
            </a:r>
          </a:p>
        </p:txBody>
      </p:sp>
      <p:sp>
        <p:nvSpPr>
          <p:cNvPr id="39939" name="Content Placeholder 2"/>
          <p:cNvSpPr>
            <a:spLocks noGrp="1"/>
          </p:cNvSpPr>
          <p:nvPr>
            <p:ph idx="1"/>
          </p:nvPr>
        </p:nvSpPr>
        <p:spPr>
          <a:xfrm>
            <a:off x="357996" y="1538288"/>
            <a:ext cx="8139023" cy="4267200"/>
          </a:xfrm>
        </p:spPr>
        <p:txBody>
          <a:bodyPr>
            <a:normAutofit fontScale="92500" lnSpcReduction="10000"/>
          </a:bodyPr>
          <a:lstStyle/>
          <a:p>
            <a:pPr marL="0" indent="0" algn="ctr">
              <a:buNone/>
            </a:pPr>
            <a:r>
              <a:rPr lang="en-US" altLang="en-US" dirty="0"/>
              <a:t>A molecule or ion capable of accepting a hydrogen proton (H</a:t>
            </a:r>
            <a:r>
              <a:rPr lang="en-US" altLang="en-US" baseline="30000" dirty="0"/>
              <a:t>+</a:t>
            </a:r>
            <a:r>
              <a:rPr lang="en-US" altLang="en-US" dirty="0"/>
              <a:t>).</a:t>
            </a:r>
          </a:p>
          <a:p>
            <a:pPr marL="0" indent="0" algn="ctr">
              <a:buNone/>
            </a:pPr>
            <a:endParaRPr lang="en-US" altLang="en-US" dirty="0"/>
          </a:p>
          <a:p>
            <a:pPr marL="0" indent="0">
              <a:buNone/>
            </a:pPr>
            <a:r>
              <a:rPr lang="en-US" altLang="en-US" sz="1800" dirty="0"/>
              <a:t>The pH of blood is 7.4 – slightly alkaline. As a result of energy metabolism and other reactions hydrogen ions are produced which tend to lower the blood pH making it more acidic and affecting chemical reaction. The body uses a range of metabolic buffers to mop up the hydrogen and therefore maintain appropriate pH levels in the blood and cells.</a:t>
            </a:r>
          </a:p>
          <a:p>
            <a:pPr marL="0" indent="0">
              <a:buNone/>
            </a:pPr>
            <a:endParaRPr lang="en-US" altLang="en-US" sz="1500" dirty="0">
              <a:solidFill>
                <a:srgbClr val="FF0000"/>
              </a:solidFill>
            </a:endParaRPr>
          </a:p>
          <a:p>
            <a:pPr lvl="4">
              <a:buFontTx/>
              <a:buAutoNum type="arabicPeriod"/>
            </a:pPr>
            <a:r>
              <a:rPr lang="en-US" altLang="en-US" sz="2100" dirty="0">
                <a:solidFill>
                  <a:srgbClr val="FF0000"/>
                </a:solidFill>
              </a:rPr>
              <a:t>Bicarbonate buffer</a:t>
            </a:r>
          </a:p>
          <a:p>
            <a:pPr lvl="4">
              <a:buFontTx/>
              <a:buAutoNum type="arabicPeriod"/>
            </a:pPr>
            <a:r>
              <a:rPr lang="en-US" altLang="en-US" sz="2100" dirty="0" err="1">
                <a:solidFill>
                  <a:srgbClr val="FF0000"/>
                </a:solidFill>
              </a:rPr>
              <a:t>Haemoglobin</a:t>
            </a:r>
            <a:r>
              <a:rPr lang="en-US" altLang="en-US" sz="2100" dirty="0">
                <a:solidFill>
                  <a:srgbClr val="FF0000"/>
                </a:solidFill>
              </a:rPr>
              <a:t> </a:t>
            </a:r>
          </a:p>
          <a:p>
            <a:pPr lvl="4">
              <a:buFontTx/>
              <a:buAutoNum type="arabicPeriod"/>
            </a:pPr>
            <a:r>
              <a:rPr lang="en-US" altLang="en-US" sz="2100" dirty="0">
                <a:solidFill>
                  <a:srgbClr val="FF0000"/>
                </a:solidFill>
              </a:rPr>
              <a:t>Phosphate</a:t>
            </a:r>
          </a:p>
          <a:p>
            <a:pPr lvl="4">
              <a:buFontTx/>
              <a:buAutoNum type="arabicPeriod"/>
            </a:pPr>
            <a:r>
              <a:rPr lang="en-US" altLang="en-US" sz="2100" dirty="0">
                <a:solidFill>
                  <a:srgbClr val="FF0000"/>
                </a:solidFill>
              </a:rPr>
              <a:t>Protein</a:t>
            </a:r>
          </a:p>
          <a:p>
            <a:pPr lvl="4">
              <a:buFontTx/>
              <a:buAutoNum type="arabicPeriod"/>
            </a:pPr>
            <a:r>
              <a:rPr lang="en-US" altLang="en-US" sz="2100" dirty="0">
                <a:solidFill>
                  <a:srgbClr val="FF0000"/>
                </a:solidFill>
              </a:rPr>
              <a:t>Ammonium</a:t>
            </a:r>
          </a:p>
          <a:p>
            <a:pPr marL="0" indent="0">
              <a:buNone/>
            </a:pPr>
            <a:endParaRPr lang="en-US" altLang="en-US" dirty="0">
              <a:solidFill>
                <a:srgbClr val="FF0000"/>
              </a:solidFill>
            </a:endParaRPr>
          </a:p>
        </p:txBody>
      </p:sp>
    </p:spTree>
    <p:extLst>
      <p:ext uri="{BB962C8B-B14F-4D97-AF65-F5344CB8AC3E}">
        <p14:creationId xmlns:p14="http://schemas.microsoft.com/office/powerpoint/2010/main" val="1573700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Title 1"/>
          <p:cNvSpPr>
            <a:spLocks noGrp="1"/>
          </p:cNvSpPr>
          <p:nvPr>
            <p:ph type="title"/>
          </p:nvPr>
        </p:nvSpPr>
        <p:spPr>
          <a:xfrm>
            <a:off x="1259632" y="260648"/>
            <a:ext cx="6172200" cy="475059"/>
          </a:xfrm>
        </p:spPr>
        <p:txBody>
          <a:bodyPr>
            <a:normAutofit fontScale="90000"/>
          </a:bodyPr>
          <a:lstStyle/>
          <a:p>
            <a:pPr algn="ctr"/>
            <a:r>
              <a:rPr lang="en-GB" altLang="en-US" dirty="0"/>
              <a:t>Alkali Diet</a:t>
            </a:r>
          </a:p>
        </p:txBody>
      </p:sp>
      <p:sp>
        <p:nvSpPr>
          <p:cNvPr id="40963" name="Content Placeholder 2"/>
          <p:cNvSpPr>
            <a:spLocks noGrp="1"/>
          </p:cNvSpPr>
          <p:nvPr>
            <p:ph idx="1"/>
          </p:nvPr>
        </p:nvSpPr>
        <p:spPr>
          <a:xfrm>
            <a:off x="395803" y="1052736"/>
            <a:ext cx="8144348" cy="5616623"/>
          </a:xfrm>
        </p:spPr>
        <p:txBody>
          <a:bodyPr>
            <a:normAutofit fontScale="92500" lnSpcReduction="20000"/>
          </a:bodyPr>
          <a:lstStyle/>
          <a:p>
            <a:pPr marL="0" indent="0">
              <a:buNone/>
            </a:pPr>
            <a:r>
              <a:rPr lang="en-US" altLang="en-US" sz="1800" dirty="0"/>
              <a:t>Based on the idea of </a:t>
            </a:r>
            <a:r>
              <a:rPr lang="en-US" altLang="en-US" sz="1800" b="1" dirty="0"/>
              <a:t>replacing</a:t>
            </a:r>
            <a:r>
              <a:rPr lang="en-US" altLang="en-US" sz="1800" dirty="0"/>
              <a:t> acid forming foods with alkaline foods based on the idea of changing the pH within the body. Suggested that this can improve health and the foods eaten a generally considered to be healthy</a:t>
            </a:r>
            <a:r>
              <a:rPr lang="en-US" altLang="en-US" dirty="0"/>
              <a:t>.</a:t>
            </a:r>
          </a:p>
          <a:p>
            <a:pPr marL="0" indent="0">
              <a:buNone/>
            </a:pPr>
            <a:endParaRPr lang="en-US" altLang="en-US" dirty="0"/>
          </a:p>
          <a:p>
            <a:r>
              <a:rPr lang="en-US" altLang="en-US" dirty="0"/>
              <a:t>High in fruits  &amp; Vegetables low in processed foods, sugar, meat and alcohol.</a:t>
            </a:r>
          </a:p>
          <a:p>
            <a:endParaRPr lang="en-US" altLang="en-US" sz="2400" dirty="0"/>
          </a:p>
          <a:p>
            <a:pPr algn="ctr"/>
            <a:r>
              <a:rPr lang="en-US" altLang="en-US" i="1" dirty="0">
                <a:solidFill>
                  <a:srgbClr val="00B050"/>
                </a:solidFill>
              </a:rPr>
              <a:t>Although fruit juices are often acidic once they are digested they have an alkaline effect in the body</a:t>
            </a:r>
            <a:r>
              <a:rPr lang="en-US" altLang="en-US" dirty="0">
                <a:solidFill>
                  <a:srgbClr val="00B050"/>
                </a:solidFill>
              </a:rPr>
              <a:t>.</a:t>
            </a:r>
          </a:p>
          <a:p>
            <a:pPr algn="ctr"/>
            <a:endParaRPr lang="en-US" altLang="en-US" dirty="0">
              <a:solidFill>
                <a:srgbClr val="00B050"/>
              </a:solidFill>
            </a:endParaRPr>
          </a:p>
          <a:p>
            <a:pPr algn="ctr"/>
            <a:r>
              <a:rPr lang="en-US" altLang="en-US" dirty="0">
                <a:solidFill>
                  <a:srgbClr val="FF0000"/>
                </a:solidFill>
              </a:rPr>
              <a:t>Evidence of health benefits associated with maintain blood alkalinity is equivocal but in general the diet is considered healthy.</a:t>
            </a:r>
          </a:p>
        </p:txBody>
      </p:sp>
    </p:spTree>
    <p:extLst>
      <p:ext uri="{BB962C8B-B14F-4D97-AF65-F5344CB8AC3E}">
        <p14:creationId xmlns:p14="http://schemas.microsoft.com/office/powerpoint/2010/main" val="323193778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Title 1"/>
          <p:cNvSpPr>
            <a:spLocks noGrp="1"/>
          </p:cNvSpPr>
          <p:nvPr>
            <p:ph type="title"/>
          </p:nvPr>
        </p:nvSpPr>
        <p:spPr>
          <a:xfrm>
            <a:off x="628650" y="1131095"/>
            <a:ext cx="7886700" cy="472341"/>
          </a:xfrm>
        </p:spPr>
        <p:txBody>
          <a:bodyPr>
            <a:normAutofit fontScale="90000"/>
          </a:bodyPr>
          <a:lstStyle/>
          <a:p>
            <a:pPr algn="ctr"/>
            <a:r>
              <a:rPr lang="en-GB" altLang="en-US" dirty="0"/>
              <a:t>Transport of ions and Molecules</a:t>
            </a:r>
          </a:p>
        </p:txBody>
      </p:sp>
      <p:sp>
        <p:nvSpPr>
          <p:cNvPr id="38915" name="Content Placeholder 2"/>
          <p:cNvSpPr>
            <a:spLocks noGrp="1"/>
          </p:cNvSpPr>
          <p:nvPr>
            <p:ph idx="1"/>
          </p:nvPr>
        </p:nvSpPr>
        <p:spPr>
          <a:xfrm>
            <a:off x="746185" y="1756812"/>
            <a:ext cx="7828471" cy="528110"/>
          </a:xfrm>
        </p:spPr>
        <p:txBody>
          <a:bodyPr>
            <a:normAutofit fontScale="92500"/>
          </a:bodyPr>
          <a:lstStyle/>
          <a:p>
            <a:pPr marL="0" indent="0" algn="ctr">
              <a:buNone/>
            </a:pPr>
            <a:r>
              <a:rPr lang="en-GB" altLang="en-US" sz="2400" dirty="0">
                <a:solidFill>
                  <a:srgbClr val="00B0F0"/>
                </a:solidFill>
              </a:rPr>
              <a:t>Diffusion</a:t>
            </a:r>
            <a:r>
              <a:rPr lang="en-GB" altLang="en-US" sz="2400" dirty="0"/>
              <a:t>		</a:t>
            </a:r>
            <a:r>
              <a:rPr lang="en-GB" altLang="en-US" sz="2400" dirty="0">
                <a:solidFill>
                  <a:srgbClr val="00B050"/>
                </a:solidFill>
              </a:rPr>
              <a:t>Facilitated diffusion 	     </a:t>
            </a:r>
            <a:r>
              <a:rPr lang="en-GB" altLang="en-US" sz="2400" dirty="0">
                <a:solidFill>
                  <a:srgbClr val="FF0000"/>
                </a:solidFill>
              </a:rPr>
              <a:t>Active transport</a:t>
            </a:r>
          </a:p>
        </p:txBody>
      </p:sp>
      <p:pic>
        <p:nvPicPr>
          <p:cNvPr id="38916" name="Picture 2" descr="https://i.ytimg.com/vi/EmPfjfmw_O8/hqdefault.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123728" y="2284922"/>
            <a:ext cx="5553743" cy="416530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81243194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Title 1"/>
          <p:cNvSpPr>
            <a:spLocks noGrp="1"/>
          </p:cNvSpPr>
          <p:nvPr>
            <p:ph type="title"/>
          </p:nvPr>
        </p:nvSpPr>
        <p:spPr>
          <a:xfrm>
            <a:off x="1485900" y="476672"/>
            <a:ext cx="6172200" cy="638175"/>
          </a:xfrm>
        </p:spPr>
        <p:txBody>
          <a:bodyPr>
            <a:normAutofit fontScale="90000"/>
          </a:bodyPr>
          <a:lstStyle/>
          <a:p>
            <a:pPr algn="ctr"/>
            <a:r>
              <a:rPr lang="en-GB" altLang="en-US" dirty="0"/>
              <a:t>Diffusion</a:t>
            </a:r>
          </a:p>
        </p:txBody>
      </p:sp>
      <p:sp>
        <p:nvSpPr>
          <p:cNvPr id="39939" name="Content Placeholder 2"/>
          <p:cNvSpPr>
            <a:spLocks noGrp="1"/>
          </p:cNvSpPr>
          <p:nvPr>
            <p:ph idx="1"/>
          </p:nvPr>
        </p:nvSpPr>
        <p:spPr>
          <a:xfrm>
            <a:off x="510851" y="1556792"/>
            <a:ext cx="8122298" cy="3394472"/>
          </a:xfrm>
        </p:spPr>
        <p:txBody>
          <a:bodyPr>
            <a:normAutofit fontScale="70000" lnSpcReduction="20000"/>
          </a:bodyPr>
          <a:lstStyle/>
          <a:p>
            <a:pPr marL="0" indent="0" algn="ctr">
              <a:buNone/>
            </a:pPr>
            <a:r>
              <a:rPr lang="en-US" altLang="en-US" dirty="0"/>
              <a:t>The net movement of molecules from a region of high concentrations to a region of low concentration.</a:t>
            </a:r>
          </a:p>
          <a:p>
            <a:pPr marL="0" indent="0">
              <a:buNone/>
            </a:pPr>
            <a:endParaRPr lang="en-US" altLang="en-US" dirty="0">
              <a:solidFill>
                <a:srgbClr val="FF0000"/>
              </a:solidFill>
            </a:endParaRPr>
          </a:p>
          <a:p>
            <a:pPr marL="0" indent="0">
              <a:buNone/>
            </a:pPr>
            <a:r>
              <a:rPr lang="en-US" altLang="en-US" dirty="0">
                <a:solidFill>
                  <a:srgbClr val="FF0000"/>
                </a:solidFill>
              </a:rPr>
              <a:t>Reabsorption of metabolites into the blood from the nephrons in the kidneys.</a:t>
            </a:r>
          </a:p>
          <a:p>
            <a:pPr marL="0" indent="0">
              <a:buNone/>
            </a:pPr>
            <a:endParaRPr lang="en-US" altLang="en-US" dirty="0"/>
          </a:p>
          <a:p>
            <a:pPr marL="0" indent="0">
              <a:buNone/>
            </a:pPr>
            <a:r>
              <a:rPr lang="en-US" altLang="en-US" dirty="0">
                <a:solidFill>
                  <a:srgbClr val="0070C0"/>
                </a:solidFill>
              </a:rPr>
              <a:t>Oxygen and carbon dioxide transfer between the blood and the alveoli.</a:t>
            </a:r>
          </a:p>
          <a:p>
            <a:pPr marL="0" indent="0">
              <a:buNone/>
            </a:pPr>
            <a:endParaRPr lang="en-US" altLang="en-US" dirty="0">
              <a:solidFill>
                <a:srgbClr val="0070C0"/>
              </a:solidFill>
            </a:endParaRPr>
          </a:p>
          <a:p>
            <a:pPr marL="0" indent="0">
              <a:buNone/>
            </a:pPr>
            <a:r>
              <a:rPr lang="en-US" altLang="en-US" dirty="0">
                <a:solidFill>
                  <a:srgbClr val="00B050"/>
                </a:solidFill>
              </a:rPr>
              <a:t>Absorption of lipids in the microvilli of the small intestine.</a:t>
            </a:r>
          </a:p>
          <a:p>
            <a:pPr marL="0" indent="0">
              <a:buNone/>
            </a:pPr>
            <a:endParaRPr lang="en-US" altLang="en-US" dirty="0"/>
          </a:p>
        </p:txBody>
      </p:sp>
      <p:pic>
        <p:nvPicPr>
          <p:cNvPr id="1026" name="Picture 2" descr="Diffusion - Definition, Examples and Types | Biology Dictionary">
            <a:extLst>
              <a:ext uri="{FF2B5EF4-FFF2-40B4-BE49-F238E27FC236}">
                <a16:creationId xmlns:a16="http://schemas.microsoft.com/office/drawing/2014/main" id="{A5BEF5B1-717C-DF29-91DA-2E01E0471AE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627784" y="5085184"/>
            <a:ext cx="3162300" cy="1447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1461466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Title 1"/>
          <p:cNvSpPr>
            <a:spLocks noGrp="1"/>
          </p:cNvSpPr>
          <p:nvPr>
            <p:ph type="title"/>
          </p:nvPr>
        </p:nvSpPr>
        <p:spPr>
          <a:xfrm>
            <a:off x="628650" y="44624"/>
            <a:ext cx="7886700" cy="541352"/>
          </a:xfrm>
        </p:spPr>
        <p:txBody>
          <a:bodyPr>
            <a:normAutofit fontScale="90000"/>
          </a:bodyPr>
          <a:lstStyle/>
          <a:p>
            <a:pPr algn="ctr"/>
            <a:r>
              <a:rPr lang="en-GB" altLang="en-US" dirty="0"/>
              <a:t>Osmosis</a:t>
            </a:r>
          </a:p>
        </p:txBody>
      </p:sp>
      <p:sp>
        <p:nvSpPr>
          <p:cNvPr id="43011" name="Content Placeholder 2"/>
          <p:cNvSpPr>
            <a:spLocks noGrp="1"/>
          </p:cNvSpPr>
          <p:nvPr>
            <p:ph idx="1"/>
          </p:nvPr>
        </p:nvSpPr>
        <p:spPr>
          <a:xfrm>
            <a:off x="899592" y="836712"/>
            <a:ext cx="7524328" cy="3263504"/>
          </a:xfrm>
        </p:spPr>
        <p:txBody>
          <a:bodyPr>
            <a:normAutofit fontScale="85000" lnSpcReduction="20000"/>
          </a:bodyPr>
          <a:lstStyle/>
          <a:p>
            <a:pPr marL="0" indent="0" algn="ctr">
              <a:buNone/>
            </a:pPr>
            <a:r>
              <a:rPr lang="en-US" altLang="en-US" dirty="0"/>
              <a:t>The diffusion of a substance from a high  concentration to a low concentrated one across a semipermeable membrane.</a:t>
            </a:r>
          </a:p>
          <a:p>
            <a:pPr marL="0" indent="0" algn="ctr">
              <a:buNone/>
            </a:pPr>
            <a:endParaRPr lang="en-US" altLang="en-US" dirty="0"/>
          </a:p>
          <a:p>
            <a:pPr marL="0" indent="0" algn="ctr">
              <a:buNone/>
            </a:pPr>
            <a:r>
              <a:rPr lang="en-US" altLang="en-US" dirty="0">
                <a:solidFill>
                  <a:srgbClr val="00B050"/>
                </a:solidFill>
              </a:rPr>
              <a:t>The transport of water into the body &amp; into cells.</a:t>
            </a:r>
          </a:p>
          <a:p>
            <a:pPr marL="0" indent="0" algn="ctr">
              <a:buNone/>
            </a:pPr>
            <a:endParaRPr lang="en-US" altLang="en-US" dirty="0">
              <a:solidFill>
                <a:srgbClr val="00B050"/>
              </a:solidFill>
            </a:endParaRPr>
          </a:p>
          <a:p>
            <a:pPr marL="0" indent="0" algn="ctr">
              <a:buNone/>
            </a:pPr>
            <a:r>
              <a:rPr lang="en-US" altLang="en-US" dirty="0">
                <a:solidFill>
                  <a:srgbClr val="00B050"/>
                </a:solidFill>
              </a:rPr>
              <a:t>The regulation of metabolic concentrations</a:t>
            </a:r>
          </a:p>
          <a:p>
            <a:pPr marL="0" indent="0" algn="ctr">
              <a:buNone/>
            </a:pPr>
            <a:r>
              <a:rPr lang="en-US" altLang="en-US" dirty="0"/>
              <a:t> </a:t>
            </a:r>
          </a:p>
        </p:txBody>
      </p:sp>
      <p:pic>
        <p:nvPicPr>
          <p:cNvPr id="2" name="Picture 1"/>
          <p:cNvPicPr>
            <a:picLocks noChangeAspect="1"/>
          </p:cNvPicPr>
          <p:nvPr/>
        </p:nvPicPr>
        <p:blipFill>
          <a:blip r:embed="rId2"/>
          <a:stretch>
            <a:fillRect/>
          </a:stretch>
        </p:blipFill>
        <p:spPr>
          <a:xfrm>
            <a:off x="2627784" y="3789040"/>
            <a:ext cx="4896544" cy="2761499"/>
          </a:xfrm>
          <a:prstGeom prst="rect">
            <a:avLst/>
          </a:prstGeom>
        </p:spPr>
      </p:pic>
    </p:spTree>
    <p:extLst>
      <p:ext uri="{BB962C8B-B14F-4D97-AF65-F5344CB8AC3E}">
        <p14:creationId xmlns:p14="http://schemas.microsoft.com/office/powerpoint/2010/main" val="364586620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Title 1"/>
          <p:cNvSpPr>
            <a:spLocks noGrp="1"/>
          </p:cNvSpPr>
          <p:nvPr>
            <p:ph type="title"/>
          </p:nvPr>
        </p:nvSpPr>
        <p:spPr>
          <a:xfrm>
            <a:off x="457200" y="188640"/>
            <a:ext cx="8229600" cy="562074"/>
          </a:xfrm>
        </p:spPr>
        <p:txBody>
          <a:bodyPr>
            <a:normAutofit fontScale="90000"/>
          </a:bodyPr>
          <a:lstStyle/>
          <a:p>
            <a:pPr algn="ctr"/>
            <a:r>
              <a:rPr lang="en-GB" altLang="en-US" dirty="0"/>
              <a:t>Facilitated Diffusion</a:t>
            </a:r>
          </a:p>
        </p:txBody>
      </p:sp>
      <p:sp>
        <p:nvSpPr>
          <p:cNvPr id="3" name="Content Placeholder 2"/>
          <p:cNvSpPr>
            <a:spLocks noGrp="1"/>
          </p:cNvSpPr>
          <p:nvPr>
            <p:ph idx="1"/>
          </p:nvPr>
        </p:nvSpPr>
        <p:spPr>
          <a:xfrm>
            <a:off x="568744" y="836712"/>
            <a:ext cx="8229600" cy="2952328"/>
          </a:xfrm>
        </p:spPr>
        <p:txBody>
          <a:bodyPr>
            <a:normAutofit fontScale="70000" lnSpcReduction="20000"/>
          </a:bodyPr>
          <a:lstStyle/>
          <a:p>
            <a:pPr marL="0" indent="0">
              <a:buNone/>
              <a:defRPr/>
            </a:pPr>
            <a:r>
              <a:rPr lang="en-GB" dirty="0"/>
              <a:t>The passive transport of ions or molecules across a membrane through the action of a membrane embedded channel or protein carrier.</a:t>
            </a:r>
          </a:p>
          <a:p>
            <a:pPr marL="0" indent="0">
              <a:buNone/>
              <a:defRPr/>
            </a:pPr>
            <a:endParaRPr lang="en-GB" dirty="0">
              <a:solidFill>
                <a:srgbClr val="FF0000"/>
              </a:solidFill>
            </a:endParaRPr>
          </a:p>
          <a:p>
            <a:pPr>
              <a:defRPr/>
            </a:pPr>
            <a:r>
              <a:rPr lang="en-GB" dirty="0">
                <a:solidFill>
                  <a:srgbClr val="FF0000"/>
                </a:solidFill>
              </a:rPr>
              <a:t>Oxygen binding with haemoglobin.</a:t>
            </a:r>
          </a:p>
          <a:p>
            <a:pPr>
              <a:defRPr/>
            </a:pPr>
            <a:r>
              <a:rPr lang="en-GB" dirty="0">
                <a:solidFill>
                  <a:srgbClr val="FF0000"/>
                </a:solidFill>
              </a:rPr>
              <a:t>Glucose diffusion into a cell.</a:t>
            </a:r>
          </a:p>
          <a:p>
            <a:pPr>
              <a:defRPr/>
            </a:pPr>
            <a:endParaRPr lang="en-GB" dirty="0"/>
          </a:p>
          <a:p>
            <a:pPr marL="0" indent="0">
              <a:buNone/>
              <a:defRPr/>
            </a:pPr>
            <a:r>
              <a:rPr lang="en-GB" dirty="0"/>
              <a:t>The binding of the ion or molecule with the carrier </a:t>
            </a:r>
            <a:r>
              <a:rPr lang="en-GB" dirty="0">
                <a:solidFill>
                  <a:srgbClr val="0070C0"/>
                </a:solidFill>
              </a:rPr>
              <a:t>(symporter) </a:t>
            </a:r>
            <a:r>
              <a:rPr lang="en-GB" dirty="0"/>
              <a:t>changes its structural conformation of the carrier moving the ion or molecule into the cell – requires no energy.</a:t>
            </a:r>
          </a:p>
        </p:txBody>
      </p:sp>
      <p:pic>
        <p:nvPicPr>
          <p:cNvPr id="2050" name="Picture 2" descr="What Is Facilitated Diffusion? - Types, Importance &amp; Examples">
            <a:extLst>
              <a:ext uri="{FF2B5EF4-FFF2-40B4-BE49-F238E27FC236}">
                <a16:creationId xmlns:a16="http://schemas.microsoft.com/office/drawing/2014/main" id="{9C8668A6-7274-AF20-6EBA-6BEA13E1F49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195736" y="4208148"/>
            <a:ext cx="5127526" cy="24612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9873161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Symporters and Antiporters</a:t>
            </a:r>
          </a:p>
        </p:txBody>
      </p:sp>
      <p:sp>
        <p:nvSpPr>
          <p:cNvPr id="3" name="Content Placeholder 2"/>
          <p:cNvSpPr>
            <a:spLocks noGrp="1"/>
          </p:cNvSpPr>
          <p:nvPr>
            <p:ph idx="1"/>
          </p:nvPr>
        </p:nvSpPr>
        <p:spPr>
          <a:xfrm>
            <a:off x="4341468" y="1532643"/>
            <a:ext cx="4646645" cy="3919111"/>
          </a:xfrm>
        </p:spPr>
        <p:txBody>
          <a:bodyPr>
            <a:normAutofit fontScale="77500" lnSpcReduction="20000"/>
          </a:bodyPr>
          <a:lstStyle/>
          <a:p>
            <a:pPr marL="0" indent="0">
              <a:buNone/>
            </a:pPr>
            <a:r>
              <a:rPr lang="en-GB" dirty="0"/>
              <a:t>When an ion moves along its concentration gradient (i.e. high to low concentration) it brings along with it another molecule that binds to the same transmembrane protein or </a:t>
            </a:r>
            <a:r>
              <a:rPr lang="en-GB" dirty="0" err="1"/>
              <a:t>symport</a:t>
            </a:r>
            <a:r>
              <a:rPr lang="en-GB" dirty="0"/>
              <a:t>.</a:t>
            </a:r>
          </a:p>
          <a:p>
            <a:pPr marL="0" indent="0">
              <a:buNone/>
            </a:pPr>
            <a:endParaRPr lang="en-GB" dirty="0"/>
          </a:p>
          <a:p>
            <a:pPr marL="0" indent="0">
              <a:buNone/>
            </a:pPr>
            <a:r>
              <a:rPr lang="en-GB" dirty="0"/>
              <a:t>For antiport transfer the transmembrane protein only allow transfer of ions in opposite directions.</a:t>
            </a:r>
          </a:p>
          <a:p>
            <a:pPr marL="0" indent="0">
              <a:buNone/>
            </a:pPr>
            <a:endParaRPr lang="en-GB" dirty="0"/>
          </a:p>
          <a:p>
            <a:pPr marL="0" indent="0">
              <a:buNone/>
            </a:pPr>
            <a:endParaRPr lang="en-GB" dirty="0"/>
          </a:p>
        </p:txBody>
      </p:sp>
      <p:pic>
        <p:nvPicPr>
          <p:cNvPr id="4" name="Picture 3"/>
          <p:cNvPicPr>
            <a:picLocks noChangeAspect="1"/>
          </p:cNvPicPr>
          <p:nvPr/>
        </p:nvPicPr>
        <p:blipFill>
          <a:blip r:embed="rId2"/>
          <a:stretch>
            <a:fillRect/>
          </a:stretch>
        </p:blipFill>
        <p:spPr>
          <a:xfrm>
            <a:off x="155887" y="2564904"/>
            <a:ext cx="3759590" cy="2150934"/>
          </a:xfrm>
          <a:prstGeom prst="rect">
            <a:avLst/>
          </a:prstGeom>
        </p:spPr>
      </p:pic>
      <p:sp>
        <p:nvSpPr>
          <p:cNvPr id="5" name="Rectangle 4"/>
          <p:cNvSpPr/>
          <p:nvPr/>
        </p:nvSpPr>
        <p:spPr>
          <a:xfrm>
            <a:off x="1835696" y="6093296"/>
            <a:ext cx="3796617" cy="300082"/>
          </a:xfrm>
          <a:prstGeom prst="rect">
            <a:avLst/>
          </a:prstGeom>
        </p:spPr>
        <p:txBody>
          <a:bodyPr wrap="none">
            <a:spAutoFit/>
          </a:bodyPr>
          <a:lstStyle/>
          <a:p>
            <a:r>
              <a:rPr lang="en-GB" sz="1350" dirty="0">
                <a:hlinkClick r:id="rId3"/>
              </a:rPr>
              <a:t>https://www.youtube.com/watch?v=jZd9ZyQH4vQ</a:t>
            </a:r>
            <a:r>
              <a:rPr lang="en-GB" sz="1350" dirty="0"/>
              <a:t> </a:t>
            </a:r>
          </a:p>
        </p:txBody>
      </p:sp>
    </p:spTree>
    <p:extLst>
      <p:ext uri="{BB962C8B-B14F-4D97-AF65-F5344CB8AC3E}">
        <p14:creationId xmlns:p14="http://schemas.microsoft.com/office/powerpoint/2010/main" val="18906081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Title 1"/>
          <p:cNvSpPr>
            <a:spLocks noGrp="1"/>
          </p:cNvSpPr>
          <p:nvPr>
            <p:ph type="title"/>
          </p:nvPr>
        </p:nvSpPr>
        <p:spPr>
          <a:xfrm>
            <a:off x="1518557" y="260648"/>
            <a:ext cx="6172200" cy="421481"/>
          </a:xfrm>
        </p:spPr>
        <p:txBody>
          <a:bodyPr>
            <a:normAutofit fontScale="90000"/>
          </a:bodyPr>
          <a:lstStyle/>
          <a:p>
            <a:pPr algn="ctr"/>
            <a:r>
              <a:rPr lang="en-GB" altLang="en-US" dirty="0"/>
              <a:t>Active transport</a:t>
            </a:r>
          </a:p>
        </p:txBody>
      </p:sp>
      <p:sp>
        <p:nvSpPr>
          <p:cNvPr id="41987" name="Content Placeholder 2"/>
          <p:cNvSpPr>
            <a:spLocks noGrp="1"/>
          </p:cNvSpPr>
          <p:nvPr>
            <p:ph idx="1"/>
          </p:nvPr>
        </p:nvSpPr>
        <p:spPr>
          <a:xfrm>
            <a:off x="251520" y="908720"/>
            <a:ext cx="8444204" cy="2016224"/>
          </a:xfrm>
        </p:spPr>
        <p:txBody>
          <a:bodyPr>
            <a:normAutofit fontScale="85000" lnSpcReduction="20000"/>
          </a:bodyPr>
          <a:lstStyle/>
          <a:p>
            <a:pPr marL="0" indent="0" algn="ctr">
              <a:buNone/>
            </a:pPr>
            <a:r>
              <a:rPr lang="en-GB" altLang="en-US" dirty="0"/>
              <a:t>The movement of ions or molecules across a cell membrane into a region of higher concentration, </a:t>
            </a:r>
            <a:r>
              <a:rPr lang="en-GB" altLang="en-US" dirty="0">
                <a:solidFill>
                  <a:srgbClr val="FF0000"/>
                </a:solidFill>
              </a:rPr>
              <a:t>assisted by enzymes </a:t>
            </a:r>
            <a:r>
              <a:rPr lang="en-GB" altLang="en-US" dirty="0"/>
              <a:t>and </a:t>
            </a:r>
            <a:r>
              <a:rPr lang="en-GB" altLang="en-US" u="sng" dirty="0">
                <a:solidFill>
                  <a:srgbClr val="00B050"/>
                </a:solidFill>
              </a:rPr>
              <a:t>requiring energy</a:t>
            </a:r>
            <a:r>
              <a:rPr lang="en-GB" altLang="en-US" dirty="0">
                <a:solidFill>
                  <a:srgbClr val="00B050"/>
                </a:solidFill>
              </a:rPr>
              <a:t>.</a:t>
            </a:r>
          </a:p>
          <a:p>
            <a:pPr marL="0" indent="0" algn="ctr">
              <a:buNone/>
            </a:pPr>
            <a:endParaRPr lang="en-GB" altLang="en-US" dirty="0">
              <a:solidFill>
                <a:srgbClr val="00B050"/>
              </a:solidFill>
            </a:endParaRPr>
          </a:p>
          <a:p>
            <a:pPr marL="0" indent="0" algn="ctr">
              <a:buNone/>
            </a:pPr>
            <a:r>
              <a:rPr lang="en-GB" altLang="en-US" dirty="0">
                <a:solidFill>
                  <a:srgbClr val="00B050"/>
                </a:solidFill>
              </a:rPr>
              <a:t>Nerve impulse transmission – sodium and potassium pump</a:t>
            </a:r>
            <a:endParaRPr lang="en-US" altLang="en-US" dirty="0">
              <a:solidFill>
                <a:srgbClr val="00B050"/>
              </a:solidFill>
            </a:endParaRPr>
          </a:p>
        </p:txBody>
      </p:sp>
      <p:pic>
        <p:nvPicPr>
          <p:cNvPr id="3" name="Picture 2">
            <a:extLst>
              <a:ext uri="{FF2B5EF4-FFF2-40B4-BE49-F238E27FC236}">
                <a16:creationId xmlns:a16="http://schemas.microsoft.com/office/drawing/2014/main" id="{A18C2083-99CB-4919-8E0B-19595FF6DE36}"/>
              </a:ext>
            </a:extLst>
          </p:cNvPr>
          <p:cNvPicPr>
            <a:picLocks noChangeAspect="1"/>
          </p:cNvPicPr>
          <p:nvPr/>
        </p:nvPicPr>
        <p:blipFill>
          <a:blip r:embed="rId2"/>
          <a:stretch>
            <a:fillRect/>
          </a:stretch>
        </p:blipFill>
        <p:spPr>
          <a:xfrm>
            <a:off x="2483768" y="2924944"/>
            <a:ext cx="3776266" cy="3382286"/>
          </a:xfrm>
          <a:prstGeom prst="rect">
            <a:avLst/>
          </a:prstGeom>
        </p:spPr>
      </p:pic>
    </p:spTree>
    <p:extLst>
      <p:ext uri="{BB962C8B-B14F-4D97-AF65-F5344CB8AC3E}">
        <p14:creationId xmlns:p14="http://schemas.microsoft.com/office/powerpoint/2010/main" val="345569945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78A56E-5991-5436-D9F6-6793E2867A20}"/>
              </a:ext>
            </a:extLst>
          </p:cNvPr>
          <p:cNvSpPr>
            <a:spLocks noGrp="1"/>
          </p:cNvSpPr>
          <p:nvPr>
            <p:ph type="title"/>
          </p:nvPr>
        </p:nvSpPr>
        <p:spPr>
          <a:xfrm>
            <a:off x="457200" y="179709"/>
            <a:ext cx="8229600" cy="873027"/>
          </a:xfrm>
        </p:spPr>
        <p:txBody>
          <a:bodyPr/>
          <a:lstStyle/>
          <a:p>
            <a:r>
              <a:rPr lang="en-GB" dirty="0"/>
              <a:t>Methods of Active transport</a:t>
            </a:r>
          </a:p>
        </p:txBody>
      </p:sp>
      <p:sp>
        <p:nvSpPr>
          <p:cNvPr id="3" name="Content Placeholder 2">
            <a:extLst>
              <a:ext uri="{FF2B5EF4-FFF2-40B4-BE49-F238E27FC236}">
                <a16:creationId xmlns:a16="http://schemas.microsoft.com/office/drawing/2014/main" id="{B0B27881-320E-593C-3326-6B92B743EC95}"/>
              </a:ext>
            </a:extLst>
          </p:cNvPr>
          <p:cNvSpPr>
            <a:spLocks noGrp="1"/>
          </p:cNvSpPr>
          <p:nvPr>
            <p:ph idx="1"/>
          </p:nvPr>
        </p:nvSpPr>
        <p:spPr>
          <a:xfrm>
            <a:off x="395753" y="1484784"/>
            <a:ext cx="2520063" cy="4641379"/>
          </a:xfrm>
        </p:spPr>
        <p:txBody>
          <a:bodyPr/>
          <a:lstStyle/>
          <a:p>
            <a:pPr marL="0" indent="0">
              <a:buNone/>
            </a:pPr>
            <a:r>
              <a:rPr lang="en-GB" dirty="0"/>
              <a:t>Ion Pumps</a:t>
            </a:r>
          </a:p>
          <a:p>
            <a:pPr marL="0" indent="0">
              <a:buNone/>
            </a:pPr>
            <a:endParaRPr lang="en-GB" dirty="0"/>
          </a:p>
          <a:p>
            <a:pPr marL="0" indent="0">
              <a:buNone/>
            </a:pPr>
            <a:endParaRPr lang="en-GB" dirty="0"/>
          </a:p>
          <a:p>
            <a:pPr marL="0" indent="0">
              <a:buNone/>
            </a:pPr>
            <a:r>
              <a:rPr lang="en-GB" dirty="0"/>
              <a:t>Exocytosis</a:t>
            </a:r>
          </a:p>
          <a:p>
            <a:pPr marL="0" indent="0">
              <a:buNone/>
            </a:pPr>
            <a:endParaRPr lang="en-GB" dirty="0"/>
          </a:p>
          <a:p>
            <a:pPr marL="0" indent="0">
              <a:buNone/>
            </a:pPr>
            <a:endParaRPr lang="en-GB" dirty="0"/>
          </a:p>
          <a:p>
            <a:pPr marL="0" indent="0">
              <a:buNone/>
            </a:pPr>
            <a:r>
              <a:rPr lang="en-GB" dirty="0"/>
              <a:t>Endocytosis</a:t>
            </a:r>
          </a:p>
        </p:txBody>
      </p:sp>
      <p:pic>
        <p:nvPicPr>
          <p:cNvPr id="3074" name="Picture 2" descr="diagram of ion pump">
            <a:extLst>
              <a:ext uri="{FF2B5EF4-FFF2-40B4-BE49-F238E27FC236}">
                <a16:creationId xmlns:a16="http://schemas.microsoft.com/office/drawing/2014/main" id="{DB9D7625-E701-A740-0887-4B761B37AB1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23928" y="942865"/>
            <a:ext cx="3518148" cy="1981673"/>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diagram of exocytosis. shows cytoplasm, vesicle, cell membrane, eternal fluid, proteins exiting membrane">
            <a:extLst>
              <a:ext uri="{FF2B5EF4-FFF2-40B4-BE49-F238E27FC236}">
                <a16:creationId xmlns:a16="http://schemas.microsoft.com/office/drawing/2014/main" id="{FE4FB883-6B5F-FC43-7B9D-2162AD56B21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779912" y="2771816"/>
            <a:ext cx="3888432" cy="2062793"/>
          </a:xfrm>
          <a:prstGeom prst="rect">
            <a:avLst/>
          </a:prstGeom>
          <a:noFill/>
          <a:extLst>
            <a:ext uri="{909E8E84-426E-40DD-AFC4-6F175D3DCCD1}">
              <a14:hiddenFill xmlns:a14="http://schemas.microsoft.com/office/drawing/2010/main">
                <a:solidFill>
                  <a:srgbClr val="FFFFFF"/>
                </a:solidFill>
              </a14:hiddenFill>
            </a:ext>
          </a:extLst>
        </p:spPr>
      </p:pic>
      <p:pic>
        <p:nvPicPr>
          <p:cNvPr id="3078" name="Picture 6" descr="diagram of endocytosis. 3 images. left one illustrates phagocytosis. middle one illustrates pinocytosis. right side illustrates receptor-mediated endocytosis">
            <a:extLst>
              <a:ext uri="{FF2B5EF4-FFF2-40B4-BE49-F238E27FC236}">
                <a16:creationId xmlns:a16="http://schemas.microsoft.com/office/drawing/2014/main" id="{955D47AD-4B90-06CA-427E-D5A35E9DE8A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211960" y="4849218"/>
            <a:ext cx="3384376" cy="178464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2297364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Title 1"/>
          <p:cNvSpPr>
            <a:spLocks noGrp="1"/>
          </p:cNvSpPr>
          <p:nvPr>
            <p:ph type="title"/>
          </p:nvPr>
        </p:nvSpPr>
        <p:spPr>
          <a:xfrm>
            <a:off x="1485900" y="332656"/>
            <a:ext cx="6470476" cy="648072"/>
          </a:xfrm>
        </p:spPr>
        <p:txBody>
          <a:bodyPr>
            <a:normAutofit fontScale="90000"/>
          </a:bodyPr>
          <a:lstStyle/>
          <a:p>
            <a:pPr algn="ctr"/>
            <a:r>
              <a:rPr lang="en-GB" altLang="en-US" dirty="0"/>
              <a:t>Enzymes &amp; Inhibitors</a:t>
            </a:r>
          </a:p>
        </p:txBody>
      </p:sp>
      <p:sp>
        <p:nvSpPr>
          <p:cNvPr id="44035" name="Content Placeholder 2"/>
          <p:cNvSpPr>
            <a:spLocks noGrp="1"/>
          </p:cNvSpPr>
          <p:nvPr>
            <p:ph idx="1"/>
          </p:nvPr>
        </p:nvSpPr>
        <p:spPr>
          <a:xfrm>
            <a:off x="466531" y="1196752"/>
            <a:ext cx="8346233" cy="5544616"/>
          </a:xfrm>
        </p:spPr>
        <p:txBody>
          <a:bodyPr/>
          <a:lstStyle/>
          <a:p>
            <a:pPr marL="0" indent="0" algn="ctr">
              <a:buNone/>
            </a:pPr>
            <a:r>
              <a:rPr lang="en-GB" altLang="en-US" sz="1800" dirty="0">
                <a:solidFill>
                  <a:srgbClr val="FF0000"/>
                </a:solidFill>
              </a:rPr>
              <a:t>Enzymes are protein molecules that work as chemical catalysts or inhibitors in a cell by changing the amount of energy required for a reaction to take place</a:t>
            </a:r>
          </a:p>
          <a:p>
            <a:pPr marL="0" indent="0">
              <a:buNone/>
            </a:pPr>
            <a:endParaRPr lang="en-GB" altLang="en-US" sz="2800" dirty="0"/>
          </a:p>
          <a:p>
            <a:pPr marL="0" indent="0">
              <a:buNone/>
            </a:pPr>
            <a:r>
              <a:rPr lang="en-GB" altLang="en-US" sz="2800" dirty="0"/>
              <a:t>Catalyst – a biological molecule that speeds up a reaction.</a:t>
            </a:r>
          </a:p>
          <a:p>
            <a:pPr marL="0" indent="0">
              <a:buNone/>
            </a:pPr>
            <a:endParaRPr lang="en-GB" altLang="en-US" sz="2800" dirty="0"/>
          </a:p>
          <a:p>
            <a:pPr marL="0" indent="0">
              <a:buNone/>
            </a:pPr>
            <a:r>
              <a:rPr lang="en-GB" altLang="en-US" sz="2800" dirty="0"/>
              <a:t>Enzymes Inhibitors – slow down or stop enzyme activity </a:t>
            </a:r>
          </a:p>
          <a:p>
            <a:pPr marL="0" indent="0">
              <a:buNone/>
            </a:pPr>
            <a:endParaRPr lang="en-GB" altLang="en-US" sz="4400" dirty="0"/>
          </a:p>
          <a:p>
            <a:pPr marL="0" indent="0">
              <a:buNone/>
            </a:pPr>
            <a:r>
              <a:rPr lang="en-GB" altLang="en-US" sz="2800" dirty="0"/>
              <a:t>Substrate specific</a:t>
            </a:r>
          </a:p>
          <a:p>
            <a:pPr marL="0" indent="0">
              <a:buNone/>
            </a:pPr>
            <a:endParaRPr lang="en-GB" altLang="en-US" sz="2800" dirty="0"/>
          </a:p>
          <a:p>
            <a:pPr marL="0" indent="0">
              <a:buNone/>
            </a:pPr>
            <a:r>
              <a:rPr lang="en-GB" altLang="en-US" sz="2800" dirty="0"/>
              <a:t>Not destroyed or changes during the reaction</a:t>
            </a:r>
          </a:p>
          <a:p>
            <a:pPr marL="0" indent="0">
              <a:buNone/>
            </a:pPr>
            <a:endParaRPr lang="en-GB" altLang="en-US" sz="1800" dirty="0"/>
          </a:p>
        </p:txBody>
      </p:sp>
    </p:spTree>
    <p:extLst>
      <p:ext uri="{BB962C8B-B14F-4D97-AF65-F5344CB8AC3E}">
        <p14:creationId xmlns:p14="http://schemas.microsoft.com/office/powerpoint/2010/main" val="401882495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827584" y="332657"/>
            <a:ext cx="7772400" cy="864096"/>
          </a:xfrm>
        </p:spPr>
        <p:txBody>
          <a:bodyPr/>
          <a:lstStyle/>
          <a:p>
            <a:r>
              <a:rPr lang="en-GB" dirty="0"/>
              <a:t>Chemical Cell Signalling</a:t>
            </a:r>
          </a:p>
        </p:txBody>
      </p:sp>
      <p:pic>
        <p:nvPicPr>
          <p:cNvPr id="3076" name="Picture 4" descr="Image result for cell signalli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5536" y="2054080"/>
            <a:ext cx="3456384" cy="4032263"/>
          </a:xfrm>
          <a:prstGeom prst="rect">
            <a:avLst/>
          </a:prstGeom>
          <a:noFill/>
          <a:extLst>
            <a:ext uri="{909E8E84-426E-40DD-AFC4-6F175D3DCCD1}">
              <a14:hiddenFill xmlns:a14="http://schemas.microsoft.com/office/drawing/2010/main">
                <a:solidFill>
                  <a:srgbClr val="FFFFFF"/>
                </a:solidFill>
              </a14:hiddenFill>
            </a:ext>
          </a:extLst>
        </p:spPr>
      </p:pic>
      <p:pic>
        <p:nvPicPr>
          <p:cNvPr id="3078" name="Picture 6" descr="Image result for cell signalli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139952" y="2420888"/>
            <a:ext cx="4626240" cy="3665455"/>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p:cNvSpPr txBox="1"/>
          <p:nvPr/>
        </p:nvSpPr>
        <p:spPr>
          <a:xfrm>
            <a:off x="647564" y="1189984"/>
            <a:ext cx="7848872" cy="830997"/>
          </a:xfrm>
          <a:prstGeom prst="rect">
            <a:avLst/>
          </a:prstGeom>
          <a:noFill/>
        </p:spPr>
        <p:txBody>
          <a:bodyPr wrap="square" rtlCol="0">
            <a:spAutoFit/>
          </a:bodyPr>
          <a:lstStyle/>
          <a:p>
            <a:pPr algn="ctr"/>
            <a:r>
              <a:rPr lang="en-GB" sz="2400" dirty="0"/>
              <a:t>The transfer of information within and between cells resulting in changes to cell activity and homeostasis.</a:t>
            </a:r>
          </a:p>
        </p:txBody>
      </p:sp>
    </p:spTree>
    <p:extLst>
      <p:ext uri="{BB962C8B-B14F-4D97-AF65-F5344CB8AC3E}">
        <p14:creationId xmlns:p14="http://schemas.microsoft.com/office/powerpoint/2010/main" val="320944281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US" altLang="en-US" dirty="0"/>
            </a:br>
            <a:r>
              <a:rPr lang="en-US" altLang="en-US" b="1" dirty="0">
                <a:latin typeface="+mn-lt"/>
              </a:rPr>
              <a:t>Intracellular Signaling Pathways</a:t>
            </a:r>
            <a:r>
              <a:rPr lang="en-US" altLang="en-US" dirty="0">
                <a:latin typeface="+mn-lt"/>
              </a:rPr>
              <a:t> </a:t>
            </a:r>
            <a:br>
              <a:rPr lang="en-US" altLang="en-US" b="1" u="sng" dirty="0"/>
            </a:br>
            <a:endParaRPr lang="en-GB" dirty="0"/>
          </a:p>
        </p:txBody>
      </p:sp>
      <p:pic>
        <p:nvPicPr>
          <p:cNvPr id="4" name="Picture 4" descr="16_07_change_behavio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136994" y="1484784"/>
            <a:ext cx="4899502" cy="509657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Rectangle 3"/>
          <p:cNvSpPr txBox="1">
            <a:spLocks noChangeArrowheads="1"/>
          </p:cNvSpPr>
          <p:nvPr/>
        </p:nvSpPr>
        <p:spPr>
          <a:xfrm>
            <a:off x="174625" y="1484783"/>
            <a:ext cx="4535488" cy="5841529"/>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457200" lvl="1" indent="0" algn="ctr">
              <a:buNone/>
            </a:pPr>
            <a:r>
              <a:rPr lang="en-US" altLang="en-US" dirty="0">
                <a:solidFill>
                  <a:srgbClr val="00B050"/>
                </a:solidFill>
              </a:rPr>
              <a:t>The same receptor molecule can interact with many intracellular relay systems so same signal &amp; same receptor may have different effects in different cells </a:t>
            </a:r>
          </a:p>
          <a:p>
            <a:pPr marL="457200" lvl="1" indent="0">
              <a:buNone/>
            </a:pPr>
            <a:endParaRPr lang="en-US" altLang="en-US" dirty="0"/>
          </a:p>
          <a:p>
            <a:pPr marL="457200" lvl="1" indent="0" algn="ctr">
              <a:buNone/>
            </a:pPr>
            <a:r>
              <a:rPr lang="en-US" altLang="en-US" dirty="0">
                <a:solidFill>
                  <a:srgbClr val="7030A0"/>
                </a:solidFill>
              </a:rPr>
              <a:t>Same relay system many act on many different intracellular targets</a:t>
            </a:r>
            <a:r>
              <a:rPr lang="en-US" altLang="en-US" dirty="0"/>
              <a:t>	</a:t>
            </a:r>
            <a:r>
              <a:rPr lang="en-US" altLang="en-US" sz="2700" dirty="0"/>
              <a:t>		</a:t>
            </a:r>
          </a:p>
        </p:txBody>
      </p:sp>
    </p:spTree>
    <p:extLst>
      <p:ext uri="{BB962C8B-B14F-4D97-AF65-F5344CB8AC3E}">
        <p14:creationId xmlns:p14="http://schemas.microsoft.com/office/powerpoint/2010/main" val="104444968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Title 1"/>
          <p:cNvSpPr>
            <a:spLocks noGrp="1"/>
          </p:cNvSpPr>
          <p:nvPr>
            <p:ph type="title"/>
          </p:nvPr>
        </p:nvSpPr>
        <p:spPr/>
        <p:txBody>
          <a:bodyPr/>
          <a:lstStyle/>
          <a:p>
            <a:r>
              <a:rPr lang="en-GB" altLang="en-US"/>
              <a:t>Intercellular Communication</a:t>
            </a:r>
          </a:p>
        </p:txBody>
      </p:sp>
      <p:sp>
        <p:nvSpPr>
          <p:cNvPr id="37891" name="Content Placeholder 2"/>
          <p:cNvSpPr>
            <a:spLocks noGrp="1"/>
          </p:cNvSpPr>
          <p:nvPr>
            <p:ph idx="1"/>
          </p:nvPr>
        </p:nvSpPr>
        <p:spPr>
          <a:xfrm>
            <a:off x="457200" y="1340768"/>
            <a:ext cx="8229600" cy="2764904"/>
          </a:xfrm>
        </p:spPr>
        <p:txBody>
          <a:bodyPr>
            <a:normAutofit/>
          </a:bodyPr>
          <a:lstStyle/>
          <a:p>
            <a:r>
              <a:rPr lang="en-GB" altLang="en-US" sz="2400" dirty="0">
                <a:solidFill>
                  <a:srgbClr val="0070C0"/>
                </a:solidFill>
              </a:rPr>
              <a:t>Markers </a:t>
            </a:r>
            <a:r>
              <a:rPr lang="en-GB" altLang="en-US" sz="2400" dirty="0"/>
              <a:t>– identify cell type for other cells</a:t>
            </a:r>
          </a:p>
          <a:p>
            <a:endParaRPr lang="en-GB" altLang="en-US" sz="2400" dirty="0"/>
          </a:p>
          <a:p>
            <a:r>
              <a:rPr lang="en-GB" altLang="en-US" sz="2400" dirty="0">
                <a:solidFill>
                  <a:srgbClr val="FF0000"/>
                </a:solidFill>
              </a:rPr>
              <a:t>Receptors</a:t>
            </a:r>
            <a:r>
              <a:rPr lang="en-GB" altLang="en-US" sz="2400" dirty="0"/>
              <a:t> – receive signals from other cells and bind certain</a:t>
            </a:r>
          </a:p>
          <a:p>
            <a:pPr marL="0" indent="0">
              <a:buNone/>
            </a:pPr>
            <a:r>
              <a:rPr lang="en-GB" altLang="en-US" sz="2400" dirty="0"/>
              <a:t>		specific substances.</a:t>
            </a:r>
          </a:p>
          <a:p>
            <a:r>
              <a:rPr lang="en-GB" altLang="en-US" sz="2400" dirty="0">
                <a:solidFill>
                  <a:srgbClr val="00B050"/>
                </a:solidFill>
              </a:rPr>
              <a:t>Activators</a:t>
            </a:r>
            <a:r>
              <a:rPr lang="en-GB" altLang="en-US" sz="2400" dirty="0"/>
              <a:t> – send signals to other cells</a:t>
            </a:r>
          </a:p>
        </p:txBody>
      </p:sp>
      <p:pic>
        <p:nvPicPr>
          <p:cNvPr id="4" name="Picture 6" descr="Image result for cell membran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27584" y="3942463"/>
            <a:ext cx="6840760" cy="261192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59196192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Title 1"/>
          <p:cNvSpPr>
            <a:spLocks noGrp="1"/>
          </p:cNvSpPr>
          <p:nvPr>
            <p:ph type="title"/>
          </p:nvPr>
        </p:nvSpPr>
        <p:spPr>
          <a:xfrm>
            <a:off x="684213" y="188913"/>
            <a:ext cx="8229600" cy="792162"/>
          </a:xfrm>
        </p:spPr>
        <p:txBody>
          <a:bodyPr/>
          <a:lstStyle/>
          <a:p>
            <a:pPr eaLnBrk="1" hangingPunct="1"/>
            <a:r>
              <a:rPr lang="en-GB" altLang="en-US" dirty="0"/>
              <a:t>Cell membrane - Terminology</a:t>
            </a:r>
          </a:p>
        </p:txBody>
      </p:sp>
      <p:pic>
        <p:nvPicPr>
          <p:cNvPr id="39939" name="Picture 6" descr="Image result for cell membran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03648" y="908720"/>
            <a:ext cx="6380956" cy="255714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Rectangle 1"/>
          <p:cNvSpPr/>
          <p:nvPr/>
        </p:nvSpPr>
        <p:spPr>
          <a:xfrm>
            <a:off x="395536" y="3573016"/>
            <a:ext cx="8064500" cy="3170099"/>
          </a:xfrm>
          <a:prstGeom prst="rect">
            <a:avLst/>
          </a:prstGeom>
        </p:spPr>
        <p:txBody>
          <a:bodyPr>
            <a:spAutoFit/>
          </a:bodyPr>
          <a:lstStyle/>
          <a:p>
            <a:pPr>
              <a:defRPr/>
            </a:pPr>
            <a:r>
              <a:rPr lang="en-GB" sz="2000" b="1" dirty="0" err="1">
                <a:solidFill>
                  <a:srgbClr val="FF0000"/>
                </a:solidFill>
              </a:rPr>
              <a:t>Gylcolipids</a:t>
            </a:r>
            <a:r>
              <a:rPr lang="en-GB" sz="2000" b="1" dirty="0"/>
              <a:t> </a:t>
            </a:r>
            <a:r>
              <a:rPr lang="en-GB" sz="2000" dirty="0"/>
              <a:t>are </a:t>
            </a:r>
            <a:r>
              <a:rPr lang="en-GB" sz="2000" b="1" dirty="0"/>
              <a:t>carbohydrate</a:t>
            </a:r>
            <a:r>
              <a:rPr lang="en-GB" sz="2000" dirty="0"/>
              <a:t> branches attached to phospholipids. They are important for cell signalling and cell recognition. </a:t>
            </a:r>
          </a:p>
          <a:p>
            <a:pPr>
              <a:defRPr/>
            </a:pPr>
            <a:endParaRPr lang="en-GB" sz="2000" b="1" dirty="0">
              <a:solidFill>
                <a:srgbClr val="7030A0"/>
              </a:solidFill>
            </a:endParaRPr>
          </a:p>
          <a:p>
            <a:pPr>
              <a:defRPr/>
            </a:pPr>
            <a:r>
              <a:rPr lang="en-GB" sz="2000" b="1" dirty="0">
                <a:solidFill>
                  <a:srgbClr val="7030A0"/>
                </a:solidFill>
              </a:rPr>
              <a:t>Glycoproteins</a:t>
            </a:r>
            <a:r>
              <a:rPr lang="en-GB" sz="2000" dirty="0">
                <a:solidFill>
                  <a:srgbClr val="7030A0"/>
                </a:solidFill>
              </a:rPr>
              <a:t> </a:t>
            </a:r>
            <a:r>
              <a:rPr lang="en-GB" sz="2000" dirty="0"/>
              <a:t>are </a:t>
            </a:r>
            <a:r>
              <a:rPr lang="en-GB" sz="2000" b="1" dirty="0"/>
              <a:t>carbohydrate</a:t>
            </a:r>
            <a:r>
              <a:rPr lang="en-GB" sz="2000" dirty="0"/>
              <a:t> branches attached to proteins. They are important for cell signalling (some are hormone receptors); cell recognition (they help the immune system recognise cells as 'self') and cell adhesion (they help bind cells together in tissues)</a:t>
            </a:r>
          </a:p>
          <a:p>
            <a:pPr algn="ctr">
              <a:defRPr/>
            </a:pPr>
            <a:br>
              <a:rPr lang="en-GB" sz="2000" b="1" dirty="0"/>
            </a:br>
            <a:r>
              <a:rPr lang="en-GB" sz="2000" b="1" dirty="0">
                <a:solidFill>
                  <a:srgbClr val="00B050"/>
                </a:solidFill>
              </a:rPr>
              <a:t>Some proteins span the whole membrane such as channel proteins and carrier proteins</a:t>
            </a:r>
            <a:r>
              <a:rPr lang="en-GB" sz="2000" b="1" dirty="0"/>
              <a:t>.</a:t>
            </a:r>
          </a:p>
        </p:txBody>
      </p:sp>
    </p:spTree>
    <p:extLst>
      <p:ext uri="{BB962C8B-B14F-4D97-AF65-F5344CB8AC3E}">
        <p14:creationId xmlns:p14="http://schemas.microsoft.com/office/powerpoint/2010/main" val="276949398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Ligands and Receptors</a:t>
            </a:r>
          </a:p>
        </p:txBody>
      </p:sp>
      <p:pic>
        <p:nvPicPr>
          <p:cNvPr id="1026" name="Picture 2" descr="Image result for ligands and receptors"/>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12775" y="1211248"/>
            <a:ext cx="2955994" cy="1937672"/>
          </a:xfrm>
          <a:prstGeom prst="rect">
            <a:avLst/>
          </a:prstGeom>
          <a:noFill/>
          <a:extLst>
            <a:ext uri="{909E8E84-426E-40DD-AFC4-6F175D3DCCD1}">
              <a14:hiddenFill xmlns:a14="http://schemas.microsoft.com/office/drawing/2010/main">
                <a:solidFill>
                  <a:srgbClr val="FFFFFF"/>
                </a:solidFill>
              </a14:hiddenFill>
            </a:ext>
          </a:extLst>
        </p:spPr>
      </p:pic>
      <p:sp>
        <p:nvSpPr>
          <p:cNvPr id="4" name="AutoShape 4" descr="Image result for ligands membrane receptors"/>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5" name="AutoShape 6" descr="Image result for ligands membrane receptors"/>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6" name="AutoShape 8" descr="Image result for ligands membrane receptors"/>
          <p:cNvSpPr>
            <a:spLocks noChangeAspect="1" noChangeArrowheads="1"/>
          </p:cNvSpPr>
          <p:nvPr/>
        </p:nvSpPr>
        <p:spPr bwMode="auto">
          <a:xfrm>
            <a:off x="460375" y="1603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7" name="AutoShape 10" descr="Related image"/>
          <p:cNvSpPr>
            <a:spLocks noChangeAspect="1" noChangeArrowheads="1"/>
          </p:cNvSpPr>
          <p:nvPr/>
        </p:nvSpPr>
        <p:spPr bwMode="auto">
          <a:xfrm>
            <a:off x="612775" y="3127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8" name="AutoShape 12" descr="https://upload.wikimedia.org/wikipedia/commons/thumb/3/3f/Nuclear_receptor_action.png/400px-Nuclear_receptor_action.png"/>
          <p:cNvSpPr>
            <a:spLocks noChangeAspect="1" noChangeArrowheads="1"/>
          </p:cNvSpPr>
          <p:nvPr/>
        </p:nvSpPr>
        <p:spPr bwMode="auto">
          <a:xfrm>
            <a:off x="765175" y="4651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038" name="Picture 14" descr="Image result for ligands membrane receptor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087107" y="2433678"/>
            <a:ext cx="4896544" cy="3816424"/>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p:cNvSpPr txBox="1"/>
          <p:nvPr/>
        </p:nvSpPr>
        <p:spPr>
          <a:xfrm>
            <a:off x="155575" y="3284984"/>
            <a:ext cx="3912369" cy="3323987"/>
          </a:xfrm>
          <a:prstGeom prst="rect">
            <a:avLst/>
          </a:prstGeom>
          <a:noFill/>
        </p:spPr>
        <p:txBody>
          <a:bodyPr wrap="square" rtlCol="0">
            <a:spAutoFit/>
          </a:bodyPr>
          <a:lstStyle/>
          <a:p>
            <a:r>
              <a:rPr lang="en-GB" sz="2000" dirty="0"/>
              <a:t>Ligand is a substance that forms a complex with a biomolecule to serve a purpose </a:t>
            </a:r>
            <a:r>
              <a:rPr lang="en-GB" sz="2000" dirty="0" err="1">
                <a:solidFill>
                  <a:srgbClr val="FF0000"/>
                </a:solidFill>
              </a:rPr>
              <a:t>i.e</a:t>
            </a:r>
            <a:r>
              <a:rPr lang="en-GB" sz="2000" dirty="0">
                <a:solidFill>
                  <a:srgbClr val="FF0000"/>
                </a:solidFill>
              </a:rPr>
              <a:t>  a protein ligand changes the conformation of the target protein to produce a signal</a:t>
            </a:r>
          </a:p>
          <a:p>
            <a:endParaRPr lang="en-GB" sz="2000" dirty="0">
              <a:solidFill>
                <a:srgbClr val="FF0000"/>
              </a:solidFill>
            </a:endParaRPr>
          </a:p>
          <a:p>
            <a:r>
              <a:rPr lang="en-GB" sz="2000" dirty="0">
                <a:solidFill>
                  <a:srgbClr val="00B050"/>
                </a:solidFill>
              </a:rPr>
              <a:t>i.e. Cytokines regulate signalling;</a:t>
            </a:r>
          </a:p>
          <a:p>
            <a:pPr lvl="1"/>
            <a:r>
              <a:rPr lang="en-GB" dirty="0">
                <a:solidFill>
                  <a:srgbClr val="00B050"/>
                </a:solidFill>
              </a:rPr>
              <a:t>Interleukins</a:t>
            </a:r>
          </a:p>
          <a:p>
            <a:pPr lvl="1"/>
            <a:r>
              <a:rPr lang="en-GB" dirty="0">
                <a:solidFill>
                  <a:srgbClr val="00B050"/>
                </a:solidFill>
              </a:rPr>
              <a:t>Tumour necrosis factor</a:t>
            </a:r>
          </a:p>
          <a:p>
            <a:pPr lvl="1"/>
            <a:r>
              <a:rPr lang="en-GB" dirty="0" err="1">
                <a:solidFill>
                  <a:srgbClr val="00B050"/>
                </a:solidFill>
              </a:rPr>
              <a:t>Lymphokines</a:t>
            </a:r>
            <a:endParaRPr lang="en-GB" dirty="0">
              <a:solidFill>
                <a:srgbClr val="00B050"/>
              </a:solidFill>
            </a:endParaRPr>
          </a:p>
          <a:p>
            <a:pPr lvl="1"/>
            <a:endParaRPr lang="en-GB" sz="1600" dirty="0">
              <a:solidFill>
                <a:srgbClr val="00B050"/>
              </a:solidFill>
            </a:endParaRPr>
          </a:p>
        </p:txBody>
      </p:sp>
      <p:sp>
        <p:nvSpPr>
          <p:cNvPr id="3" name="TextBox 2"/>
          <p:cNvSpPr txBox="1"/>
          <p:nvPr/>
        </p:nvSpPr>
        <p:spPr>
          <a:xfrm>
            <a:off x="4427984" y="1290678"/>
            <a:ext cx="4392488" cy="707886"/>
          </a:xfrm>
          <a:prstGeom prst="rect">
            <a:avLst/>
          </a:prstGeom>
          <a:noFill/>
        </p:spPr>
        <p:txBody>
          <a:bodyPr wrap="square" rtlCol="0">
            <a:spAutoFit/>
          </a:bodyPr>
          <a:lstStyle/>
          <a:p>
            <a:pPr algn="ctr"/>
            <a:r>
              <a:rPr lang="en-GB" sz="2000" b="1" dirty="0">
                <a:solidFill>
                  <a:srgbClr val="0070C0"/>
                </a:solidFill>
              </a:rPr>
              <a:t>The binding of a signalling molecule to a receptor is called </a:t>
            </a:r>
            <a:r>
              <a:rPr lang="en-GB" sz="2000" b="1" dirty="0">
                <a:solidFill>
                  <a:srgbClr val="FF0000"/>
                </a:solidFill>
              </a:rPr>
              <a:t>cell adhesion </a:t>
            </a:r>
          </a:p>
        </p:txBody>
      </p:sp>
    </p:spTree>
    <p:extLst>
      <p:ext uri="{BB962C8B-B14F-4D97-AF65-F5344CB8AC3E}">
        <p14:creationId xmlns:p14="http://schemas.microsoft.com/office/powerpoint/2010/main" val="426185087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Title 1"/>
          <p:cNvSpPr>
            <a:spLocks noGrp="1"/>
          </p:cNvSpPr>
          <p:nvPr>
            <p:ph type="title"/>
          </p:nvPr>
        </p:nvSpPr>
        <p:spPr/>
        <p:txBody>
          <a:bodyPr/>
          <a:lstStyle/>
          <a:p>
            <a:pPr eaLnBrk="1" hangingPunct="1"/>
            <a:r>
              <a:rPr lang="en-GB" altLang="en-US"/>
              <a:t>ATP powered pumps</a:t>
            </a:r>
          </a:p>
        </p:txBody>
      </p:sp>
      <p:sp>
        <p:nvSpPr>
          <p:cNvPr id="41987" name="Content Placeholder 2"/>
          <p:cNvSpPr>
            <a:spLocks noGrp="1"/>
          </p:cNvSpPr>
          <p:nvPr>
            <p:ph idx="1"/>
          </p:nvPr>
        </p:nvSpPr>
        <p:spPr>
          <a:xfrm>
            <a:off x="457200" y="1600200"/>
            <a:ext cx="8229600" cy="5069159"/>
          </a:xfrm>
        </p:spPr>
        <p:txBody>
          <a:bodyPr>
            <a:normAutofit/>
          </a:bodyPr>
          <a:lstStyle/>
          <a:p>
            <a:pPr marL="0" indent="0" eaLnBrk="1" hangingPunct="1">
              <a:buNone/>
            </a:pPr>
            <a:r>
              <a:rPr lang="en-GB" altLang="en-US" sz="2400" dirty="0" err="1"/>
              <a:t>ATPases</a:t>
            </a:r>
            <a:r>
              <a:rPr lang="en-GB" altLang="en-US" sz="2400" dirty="0"/>
              <a:t> that use the energy of ATP hydrolysis to move ions or small molecules across a membrane </a:t>
            </a:r>
            <a:r>
              <a:rPr lang="en-GB" altLang="en-US" sz="2400" i="1" u="sng" dirty="0">
                <a:solidFill>
                  <a:srgbClr val="FF0000"/>
                </a:solidFill>
              </a:rPr>
              <a:t>against</a:t>
            </a:r>
            <a:r>
              <a:rPr lang="en-GB" altLang="en-US" sz="2400" dirty="0"/>
              <a:t> a chemical concentration gradient or electric potential (Active Transport).</a:t>
            </a:r>
          </a:p>
          <a:p>
            <a:pPr eaLnBrk="1" hangingPunct="1"/>
            <a:endParaRPr lang="en-GB" altLang="en-US" sz="2400" dirty="0"/>
          </a:p>
          <a:p>
            <a:pPr marL="0" indent="0" algn="ctr" eaLnBrk="1" hangingPunct="1">
              <a:buNone/>
            </a:pPr>
            <a:r>
              <a:rPr lang="en-GB" altLang="en-US" sz="2400" dirty="0"/>
              <a:t>For example this process regulates and maintains the low calcium (Ca</a:t>
            </a:r>
            <a:r>
              <a:rPr lang="en-GB" altLang="en-US" sz="2400" baseline="30000" dirty="0"/>
              <a:t>2+</a:t>
            </a:r>
            <a:r>
              <a:rPr lang="en-GB" altLang="en-US" sz="2400" dirty="0"/>
              <a:t>) and sodium (Na</a:t>
            </a:r>
            <a:r>
              <a:rPr lang="en-GB" altLang="en-US" sz="2400" baseline="30000" dirty="0"/>
              <a:t>+</a:t>
            </a:r>
            <a:r>
              <a:rPr lang="en-GB" altLang="en-US" sz="2400" dirty="0"/>
              <a:t>) ion concentrations inside virtually all animal cells.</a:t>
            </a:r>
          </a:p>
          <a:p>
            <a:pPr marL="0" indent="0" eaLnBrk="1" hangingPunct="1">
              <a:buNone/>
            </a:pPr>
            <a:endParaRPr lang="en-GB" altLang="en-US" sz="2400" dirty="0"/>
          </a:p>
          <a:p>
            <a:pPr marL="0" indent="0" eaLnBrk="1" hangingPunct="1">
              <a:buNone/>
            </a:pPr>
            <a:r>
              <a:rPr lang="en-GB" altLang="en-US" sz="2400" dirty="0"/>
              <a:t> </a:t>
            </a:r>
            <a:r>
              <a:rPr lang="en-GB" altLang="en-US" sz="2400" dirty="0" err="1"/>
              <a:t>i.e</a:t>
            </a:r>
            <a:r>
              <a:rPr lang="en-GB" altLang="en-US" sz="2400" dirty="0"/>
              <a:t> the calcium pump keeps the intracellular calcium concentration 10,000 lower that the extracellular concentration. As such small influxes of these creates a change in electrical charge that triggers the intracellular response</a:t>
            </a:r>
          </a:p>
        </p:txBody>
      </p:sp>
    </p:spTree>
    <p:extLst>
      <p:ext uri="{BB962C8B-B14F-4D97-AF65-F5344CB8AC3E}">
        <p14:creationId xmlns:p14="http://schemas.microsoft.com/office/powerpoint/2010/main" val="410757698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Title 1"/>
          <p:cNvSpPr>
            <a:spLocks noGrp="1"/>
          </p:cNvSpPr>
          <p:nvPr>
            <p:ph type="title"/>
          </p:nvPr>
        </p:nvSpPr>
        <p:spPr>
          <a:xfrm>
            <a:off x="457200" y="274638"/>
            <a:ext cx="8229600" cy="562074"/>
          </a:xfrm>
        </p:spPr>
        <p:txBody>
          <a:bodyPr>
            <a:normAutofit fontScale="90000"/>
          </a:bodyPr>
          <a:lstStyle/>
          <a:p>
            <a:pPr eaLnBrk="1" hangingPunct="1"/>
            <a:r>
              <a:rPr lang="en-GB" altLang="en-US" dirty="0"/>
              <a:t>Channel Proteins</a:t>
            </a:r>
          </a:p>
        </p:txBody>
      </p:sp>
      <p:sp>
        <p:nvSpPr>
          <p:cNvPr id="43011" name="Content Placeholder 2"/>
          <p:cNvSpPr>
            <a:spLocks noGrp="1"/>
          </p:cNvSpPr>
          <p:nvPr>
            <p:ph idx="1"/>
          </p:nvPr>
        </p:nvSpPr>
        <p:spPr>
          <a:xfrm>
            <a:off x="323528" y="980728"/>
            <a:ext cx="8229600" cy="4525963"/>
          </a:xfrm>
        </p:spPr>
        <p:txBody>
          <a:bodyPr>
            <a:noAutofit/>
          </a:bodyPr>
          <a:lstStyle/>
          <a:p>
            <a:pPr eaLnBrk="1" hangingPunct="1"/>
            <a:r>
              <a:rPr lang="en-GB" altLang="en-US" sz="2000" i="1" dirty="0">
                <a:solidFill>
                  <a:srgbClr val="0070C0"/>
                </a:solidFill>
              </a:rPr>
              <a:t>Channel proteins</a:t>
            </a:r>
            <a:r>
              <a:rPr lang="en-GB" altLang="en-US" sz="2000" dirty="0">
                <a:solidFill>
                  <a:srgbClr val="0070C0"/>
                </a:solidFill>
              </a:rPr>
              <a:t> transport water or specific types of ions down their concentration or electric potential gradients, an energetically favourable reaction in order establish and maintain a resting potential / concentration.</a:t>
            </a:r>
          </a:p>
          <a:p>
            <a:pPr eaLnBrk="1" hangingPunct="1"/>
            <a:endParaRPr lang="en-GB" altLang="en-US" sz="2000" dirty="0"/>
          </a:p>
          <a:p>
            <a:pPr eaLnBrk="1" hangingPunct="1"/>
            <a:r>
              <a:rPr lang="en-GB" altLang="en-US" sz="2000" dirty="0">
                <a:solidFill>
                  <a:srgbClr val="00B050"/>
                </a:solidFill>
              </a:rPr>
              <a:t>They form a protein-lined passageway across the membrane through which multiple molecules or ions move simultaneously at a very rapid rate — up to 10</a:t>
            </a:r>
            <a:r>
              <a:rPr lang="en-GB" altLang="en-US" sz="2000" baseline="30000" dirty="0">
                <a:solidFill>
                  <a:srgbClr val="00B050"/>
                </a:solidFill>
              </a:rPr>
              <a:t>6</a:t>
            </a:r>
            <a:r>
              <a:rPr lang="en-GB" altLang="en-US" sz="2000" dirty="0">
                <a:solidFill>
                  <a:srgbClr val="00B050"/>
                </a:solidFill>
              </a:rPr>
              <a:t> per second. </a:t>
            </a:r>
          </a:p>
          <a:p>
            <a:pPr eaLnBrk="1" hangingPunct="1"/>
            <a:endParaRPr lang="en-GB" altLang="en-US" sz="2400" dirty="0"/>
          </a:p>
          <a:p>
            <a:pPr marL="0" indent="0" algn="ctr" eaLnBrk="1" hangingPunct="1">
              <a:buNone/>
            </a:pPr>
            <a:r>
              <a:rPr lang="en-GB" altLang="en-US" sz="2400" dirty="0">
                <a:solidFill>
                  <a:srgbClr val="FF0000"/>
                </a:solidFill>
              </a:rPr>
              <a:t>For example the plasma membrane of the </a:t>
            </a:r>
            <a:r>
              <a:rPr lang="en-GB" altLang="en-US" sz="2400" dirty="0" err="1">
                <a:solidFill>
                  <a:srgbClr val="FF0000"/>
                </a:solidFill>
              </a:rPr>
              <a:t>sino</a:t>
            </a:r>
            <a:r>
              <a:rPr lang="en-GB" altLang="en-US" sz="2400" dirty="0">
                <a:solidFill>
                  <a:srgbClr val="FF0000"/>
                </a:solidFill>
              </a:rPr>
              <a:t>-atrial node contains a calcium protein channel that on electric stimulation from the </a:t>
            </a:r>
            <a:r>
              <a:rPr lang="en-GB" altLang="en-US" sz="2400" dirty="0" err="1">
                <a:solidFill>
                  <a:srgbClr val="FF0000"/>
                </a:solidFill>
              </a:rPr>
              <a:t>vagus</a:t>
            </a:r>
            <a:r>
              <a:rPr lang="en-GB" altLang="en-US" sz="2400" dirty="0">
                <a:solidFill>
                  <a:srgbClr val="FF0000"/>
                </a:solidFill>
              </a:rPr>
              <a:t> nerve opens up allowing calcium to flood in. This creates a positive charge in the node (Ca</a:t>
            </a:r>
            <a:r>
              <a:rPr lang="en-GB" altLang="en-US" sz="2400" baseline="30000" dirty="0">
                <a:solidFill>
                  <a:srgbClr val="FF0000"/>
                </a:solidFill>
              </a:rPr>
              <a:t>2+</a:t>
            </a:r>
            <a:r>
              <a:rPr lang="en-GB" altLang="en-US" sz="2400" dirty="0">
                <a:solidFill>
                  <a:srgbClr val="FF0000"/>
                </a:solidFill>
              </a:rPr>
              <a:t>) which then triggers a </a:t>
            </a:r>
            <a:r>
              <a:rPr lang="en-GB" altLang="en-US" sz="2400" dirty="0" err="1">
                <a:solidFill>
                  <a:srgbClr val="FF0000"/>
                </a:solidFill>
              </a:rPr>
              <a:t>juxacrine</a:t>
            </a:r>
            <a:r>
              <a:rPr lang="en-GB" altLang="en-US" sz="2400" dirty="0">
                <a:solidFill>
                  <a:srgbClr val="FF0000"/>
                </a:solidFill>
              </a:rPr>
              <a:t> response and controlling the contraction of the heart muscle.</a:t>
            </a:r>
          </a:p>
        </p:txBody>
      </p:sp>
    </p:spTree>
    <p:extLst>
      <p:ext uri="{BB962C8B-B14F-4D97-AF65-F5344CB8AC3E}">
        <p14:creationId xmlns:p14="http://schemas.microsoft.com/office/powerpoint/2010/main" val="383955438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Title 1"/>
          <p:cNvSpPr>
            <a:spLocks noGrp="1"/>
          </p:cNvSpPr>
          <p:nvPr>
            <p:ph type="title"/>
          </p:nvPr>
        </p:nvSpPr>
        <p:spPr>
          <a:xfrm>
            <a:off x="460374" y="-7810"/>
            <a:ext cx="8229600" cy="1143000"/>
          </a:xfrm>
        </p:spPr>
        <p:txBody>
          <a:bodyPr/>
          <a:lstStyle/>
          <a:p>
            <a:pPr eaLnBrk="1" hangingPunct="1"/>
            <a:r>
              <a:rPr lang="en-GB" altLang="en-US" dirty="0"/>
              <a:t>Protein Transporters</a:t>
            </a:r>
          </a:p>
        </p:txBody>
      </p:sp>
      <p:sp>
        <p:nvSpPr>
          <p:cNvPr id="44035" name="Content Placeholder 2"/>
          <p:cNvSpPr>
            <a:spLocks noGrp="1"/>
          </p:cNvSpPr>
          <p:nvPr>
            <p:ph idx="1"/>
          </p:nvPr>
        </p:nvSpPr>
        <p:spPr>
          <a:xfrm>
            <a:off x="460374" y="1312168"/>
            <a:ext cx="8432105" cy="3340968"/>
          </a:xfrm>
        </p:spPr>
        <p:txBody>
          <a:bodyPr>
            <a:normAutofit/>
          </a:bodyPr>
          <a:lstStyle/>
          <a:p>
            <a:pPr marL="0" indent="0" eaLnBrk="1" hangingPunct="1">
              <a:buNone/>
            </a:pPr>
            <a:r>
              <a:rPr lang="en-GB" altLang="en-US" sz="2000" dirty="0">
                <a:solidFill>
                  <a:srgbClr val="FF0000"/>
                </a:solidFill>
              </a:rPr>
              <a:t>Transport proteins, </a:t>
            </a:r>
            <a:r>
              <a:rPr lang="en-GB" altLang="en-US" sz="2000" dirty="0"/>
              <a:t>move a wide variety of ions and molecules across cell membranes. In contrast to channel proteins, transporters bind only one (or a few) substrate molecules at a time.</a:t>
            </a:r>
          </a:p>
          <a:p>
            <a:pPr eaLnBrk="1" hangingPunct="1"/>
            <a:endParaRPr lang="en-GB" altLang="en-US" sz="2000" dirty="0"/>
          </a:p>
          <a:p>
            <a:pPr marL="0" indent="0">
              <a:buNone/>
            </a:pPr>
            <a:r>
              <a:rPr lang="en-GB" altLang="en-US" sz="2000" dirty="0"/>
              <a:t>After binding substrate molecules, the transporter undergoes a conformational change such that the bound substrate molecules, and only these molecules, are transported across the membrane. Because of this conformational change the transporters can move only about 10</a:t>
            </a:r>
            <a:r>
              <a:rPr lang="en-GB" altLang="en-US" sz="2000" baseline="30000" dirty="0"/>
              <a:t>2</a:t>
            </a:r>
            <a:r>
              <a:rPr lang="en-GB" altLang="en-US" sz="2000" dirty="0"/>
              <a:t> – 10</a:t>
            </a:r>
            <a:r>
              <a:rPr lang="en-GB" altLang="en-US" sz="2000" baseline="30000" dirty="0"/>
              <a:t>4</a:t>
            </a:r>
            <a:r>
              <a:rPr lang="en-GB" altLang="en-US" sz="2000" dirty="0"/>
              <a:t>molecules per second, a lower rate than that associated with channel proteins.</a:t>
            </a:r>
          </a:p>
          <a:p>
            <a:pPr eaLnBrk="1" hangingPunct="1"/>
            <a:endParaRPr lang="en-GB" altLang="en-US" sz="2000" dirty="0"/>
          </a:p>
          <a:p>
            <a:pPr marL="0" indent="0" eaLnBrk="1" hangingPunct="1">
              <a:buNone/>
            </a:pPr>
            <a:endParaRPr lang="en-GB" altLang="en-US" sz="2000" dirty="0"/>
          </a:p>
        </p:txBody>
      </p:sp>
      <p:sp>
        <p:nvSpPr>
          <p:cNvPr id="2" name="AutoShape 2" descr="Image result for Membrane transport protein"/>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028" name="Picture 4" descr="Image result for Membrane transport protein"/>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63688" y="4437112"/>
            <a:ext cx="6212967" cy="220486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4132768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Title 1"/>
          <p:cNvSpPr>
            <a:spLocks noGrp="1"/>
          </p:cNvSpPr>
          <p:nvPr>
            <p:ph type="title"/>
          </p:nvPr>
        </p:nvSpPr>
        <p:spPr/>
        <p:txBody>
          <a:bodyPr/>
          <a:lstStyle/>
          <a:p>
            <a:pPr eaLnBrk="1" hangingPunct="1"/>
            <a:r>
              <a:rPr lang="en-GB" altLang="en-US"/>
              <a:t>Types of transport</a:t>
            </a:r>
          </a:p>
        </p:txBody>
      </p:sp>
      <p:sp>
        <p:nvSpPr>
          <p:cNvPr id="45059" name="Content Placeholder 2"/>
          <p:cNvSpPr>
            <a:spLocks noGrp="1"/>
          </p:cNvSpPr>
          <p:nvPr>
            <p:ph idx="1"/>
          </p:nvPr>
        </p:nvSpPr>
        <p:spPr/>
        <p:txBody>
          <a:bodyPr>
            <a:noAutofit/>
          </a:bodyPr>
          <a:lstStyle/>
          <a:p>
            <a:pPr marL="0" indent="0" eaLnBrk="1" hangingPunct="1">
              <a:buNone/>
            </a:pPr>
            <a:r>
              <a:rPr lang="en-GB" altLang="en-US" sz="2400" i="1" dirty="0" err="1">
                <a:solidFill>
                  <a:srgbClr val="FF0000"/>
                </a:solidFill>
              </a:rPr>
              <a:t>Uniporters</a:t>
            </a:r>
            <a:r>
              <a:rPr lang="en-GB" altLang="en-US" sz="2400" dirty="0"/>
              <a:t> transport one molecule at a time down a concentration gradient </a:t>
            </a:r>
          </a:p>
          <a:p>
            <a:pPr marL="1371600" lvl="3" indent="0" eaLnBrk="1" hangingPunct="1">
              <a:buFontTx/>
              <a:buNone/>
            </a:pPr>
            <a:r>
              <a:rPr lang="en-GB" altLang="en-US" sz="900" dirty="0"/>
              <a:t>	</a:t>
            </a:r>
            <a:r>
              <a:rPr lang="en-GB" altLang="en-US" sz="2400" dirty="0"/>
              <a:t>e.g. glucose and amino acids</a:t>
            </a:r>
            <a:endParaRPr lang="en-GB" altLang="en-US" sz="900" dirty="0"/>
          </a:p>
          <a:p>
            <a:pPr eaLnBrk="1" hangingPunct="1"/>
            <a:endParaRPr lang="en-GB" altLang="en-US" sz="2400" dirty="0"/>
          </a:p>
          <a:p>
            <a:pPr marL="0" indent="0" eaLnBrk="1" hangingPunct="1">
              <a:buNone/>
            </a:pPr>
            <a:r>
              <a:rPr lang="en-GB" altLang="en-US" sz="2400" i="1" dirty="0" err="1">
                <a:solidFill>
                  <a:srgbClr val="FF0000"/>
                </a:solidFill>
              </a:rPr>
              <a:t>Antiporters</a:t>
            </a:r>
            <a:r>
              <a:rPr lang="en-GB" altLang="en-US" sz="2400" dirty="0">
                <a:solidFill>
                  <a:srgbClr val="FF0000"/>
                </a:solidFill>
              </a:rPr>
              <a:t> and </a:t>
            </a:r>
            <a:r>
              <a:rPr lang="en-GB" altLang="en-US" sz="2400" i="1" dirty="0" err="1">
                <a:solidFill>
                  <a:srgbClr val="FF0000"/>
                </a:solidFill>
              </a:rPr>
              <a:t>symporters</a:t>
            </a:r>
            <a:r>
              <a:rPr lang="en-GB" altLang="en-US" sz="2400" dirty="0">
                <a:solidFill>
                  <a:srgbClr val="FF0000"/>
                </a:solidFill>
              </a:rPr>
              <a:t> (</a:t>
            </a:r>
            <a:r>
              <a:rPr lang="en-GB" altLang="en-US" sz="2400" i="1" dirty="0">
                <a:solidFill>
                  <a:srgbClr val="FF0000"/>
                </a:solidFill>
              </a:rPr>
              <a:t>co-transporters) </a:t>
            </a:r>
            <a:r>
              <a:rPr lang="en-GB" altLang="en-US" sz="2400" dirty="0"/>
              <a:t>couple the movement of one type of ion or molecule </a:t>
            </a:r>
            <a:r>
              <a:rPr lang="en-GB" altLang="en-US" sz="2400" i="1" dirty="0"/>
              <a:t>against</a:t>
            </a:r>
            <a:r>
              <a:rPr lang="en-GB" altLang="en-US" sz="2400" dirty="0"/>
              <a:t> its concentration gradient to the movement of a different ion or molecule </a:t>
            </a:r>
            <a:r>
              <a:rPr lang="en-GB" altLang="en-US" sz="2400" i="1" dirty="0"/>
              <a:t>down</a:t>
            </a:r>
            <a:r>
              <a:rPr lang="en-GB" altLang="en-US" sz="2400" dirty="0"/>
              <a:t> its concentration gradient</a:t>
            </a:r>
          </a:p>
          <a:p>
            <a:pPr eaLnBrk="1" hangingPunct="1"/>
            <a:endParaRPr lang="en-GB" altLang="en-US" sz="2400" dirty="0"/>
          </a:p>
          <a:p>
            <a:pPr marL="914400" lvl="2" indent="0" eaLnBrk="1" hangingPunct="1">
              <a:buFontTx/>
              <a:buNone/>
            </a:pPr>
            <a:r>
              <a:rPr lang="en-GB" altLang="en-US" sz="1400" dirty="0" err="1"/>
              <a:t>e.g</a:t>
            </a:r>
            <a:r>
              <a:rPr lang="en-GB" altLang="en-US" sz="1400" dirty="0"/>
              <a:t>	</a:t>
            </a:r>
            <a:r>
              <a:rPr lang="en-GB" altLang="en-US" dirty="0"/>
              <a:t>sodium and calcium exchange</a:t>
            </a:r>
          </a:p>
          <a:p>
            <a:pPr marL="914400" lvl="2" indent="0" eaLnBrk="1" hangingPunct="1">
              <a:buFontTx/>
              <a:buNone/>
            </a:pPr>
            <a:r>
              <a:rPr lang="en-GB" altLang="en-US" dirty="0"/>
              <a:t>	sodium potassium exchange in nerve impulse 	transmission</a:t>
            </a:r>
            <a:endParaRPr lang="en-GB" altLang="en-US" sz="1400" dirty="0"/>
          </a:p>
        </p:txBody>
      </p:sp>
    </p:spTree>
    <p:extLst>
      <p:ext uri="{BB962C8B-B14F-4D97-AF65-F5344CB8AC3E}">
        <p14:creationId xmlns:p14="http://schemas.microsoft.com/office/powerpoint/2010/main" val="237775898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Membrane Transporters</a:t>
            </a:r>
          </a:p>
        </p:txBody>
      </p:sp>
      <p:sp>
        <p:nvSpPr>
          <p:cNvPr id="3" name="Content Placeholder 2"/>
          <p:cNvSpPr>
            <a:spLocks noGrp="1"/>
          </p:cNvSpPr>
          <p:nvPr>
            <p:ph idx="1"/>
          </p:nvPr>
        </p:nvSpPr>
        <p:spPr>
          <a:xfrm>
            <a:off x="457200" y="1484784"/>
            <a:ext cx="8229600" cy="4641379"/>
          </a:xfrm>
        </p:spPr>
        <p:txBody>
          <a:bodyPr>
            <a:normAutofit fontScale="92500"/>
          </a:bodyPr>
          <a:lstStyle/>
          <a:p>
            <a:pPr marL="0" indent="0">
              <a:buNone/>
            </a:pPr>
            <a:endParaRPr lang="en-GB" dirty="0">
              <a:hlinkClick r:id="rId2"/>
            </a:endParaRPr>
          </a:p>
          <a:p>
            <a:pPr marL="0" indent="0">
              <a:buNone/>
            </a:pPr>
            <a:r>
              <a:rPr lang="en-GB" dirty="0">
                <a:hlinkClick r:id="rId2"/>
              </a:rPr>
              <a:t>https://www.youtube.com/watch?v=FdFF574aX3I</a:t>
            </a:r>
            <a:r>
              <a:rPr lang="en-GB" dirty="0"/>
              <a:t> </a:t>
            </a:r>
          </a:p>
          <a:p>
            <a:pPr marL="0" indent="0">
              <a:buNone/>
            </a:pPr>
            <a:endParaRPr lang="en-GB" dirty="0"/>
          </a:p>
          <a:p>
            <a:pPr marL="0" indent="0">
              <a:buNone/>
            </a:pPr>
            <a:endParaRPr lang="en-GB" dirty="0"/>
          </a:p>
          <a:p>
            <a:pPr marL="0" indent="0">
              <a:buNone/>
            </a:pPr>
            <a:r>
              <a:rPr lang="en-GB" dirty="0">
                <a:hlinkClick r:id="rId3"/>
              </a:rPr>
              <a:t>https://www.youtube.com/watch?v=wVP7eTNyaxQ</a:t>
            </a:r>
            <a:endParaRPr lang="en-GB" dirty="0"/>
          </a:p>
          <a:p>
            <a:pPr marL="0" indent="0">
              <a:buNone/>
            </a:pPr>
            <a:endParaRPr lang="en-GB" dirty="0"/>
          </a:p>
          <a:p>
            <a:pPr marL="0" indent="0">
              <a:buNone/>
            </a:pPr>
            <a:r>
              <a:rPr lang="en-GB" dirty="0"/>
              <a:t>Co-transporters </a:t>
            </a:r>
          </a:p>
          <a:p>
            <a:pPr marL="0" indent="0">
              <a:buNone/>
            </a:pPr>
            <a:r>
              <a:rPr lang="en-GB" dirty="0">
                <a:hlinkClick r:id="rId4"/>
              </a:rPr>
              <a:t>https://www.youtube.com/watch?v=GhwJzVq-3GY</a:t>
            </a:r>
            <a:r>
              <a:rPr lang="en-GB" dirty="0"/>
              <a:t> </a:t>
            </a:r>
          </a:p>
        </p:txBody>
      </p:sp>
    </p:spTree>
    <p:extLst>
      <p:ext uri="{BB962C8B-B14F-4D97-AF65-F5344CB8AC3E}">
        <p14:creationId xmlns:p14="http://schemas.microsoft.com/office/powerpoint/2010/main" val="49310085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4984" y="169259"/>
            <a:ext cx="8229600" cy="850106"/>
          </a:xfrm>
        </p:spPr>
        <p:txBody>
          <a:bodyPr>
            <a:normAutofit fontScale="90000"/>
          </a:bodyPr>
          <a:lstStyle/>
          <a:p>
            <a:r>
              <a:rPr lang="en-GB" dirty="0"/>
              <a:t>Examples of Ligand Hormones</a:t>
            </a:r>
            <a:br>
              <a:rPr lang="en-GB" dirty="0"/>
            </a:br>
            <a:r>
              <a:rPr lang="en-GB" dirty="0">
                <a:solidFill>
                  <a:srgbClr val="00B050"/>
                </a:solidFill>
              </a:rPr>
              <a:t>Cortisol</a:t>
            </a:r>
          </a:p>
        </p:txBody>
      </p:sp>
      <p:pic>
        <p:nvPicPr>
          <p:cNvPr id="4" name="Picture 3" descr="16_11_phobic_hormon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9512" y="886272"/>
            <a:ext cx="3672408" cy="265783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 name="Picture 3" descr="16_12_cortisol"/>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211960" y="3068960"/>
            <a:ext cx="4600086" cy="341683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TextBox 2"/>
          <p:cNvSpPr txBox="1"/>
          <p:nvPr/>
        </p:nvSpPr>
        <p:spPr>
          <a:xfrm>
            <a:off x="4222643" y="1351507"/>
            <a:ext cx="4392488" cy="1323439"/>
          </a:xfrm>
          <a:prstGeom prst="rect">
            <a:avLst/>
          </a:prstGeom>
          <a:noFill/>
        </p:spPr>
        <p:txBody>
          <a:bodyPr wrap="square" rtlCol="0">
            <a:spAutoFit/>
          </a:bodyPr>
          <a:lstStyle/>
          <a:p>
            <a:pPr algn="ctr"/>
            <a:r>
              <a:rPr lang="en-GB" sz="2000" dirty="0">
                <a:solidFill>
                  <a:srgbClr val="FF0000"/>
                </a:solidFill>
              </a:rPr>
              <a:t>Diffuses through the cell membrane and forms a ligand complex within the cell that allows it to pass into the nucleus in ordered affect gene expression.</a:t>
            </a:r>
          </a:p>
        </p:txBody>
      </p:sp>
      <p:sp>
        <p:nvSpPr>
          <p:cNvPr id="6" name="TextBox 5"/>
          <p:cNvSpPr txBox="1"/>
          <p:nvPr/>
        </p:nvSpPr>
        <p:spPr>
          <a:xfrm>
            <a:off x="20418" y="3600893"/>
            <a:ext cx="5127646" cy="3139321"/>
          </a:xfrm>
          <a:prstGeom prst="rect">
            <a:avLst/>
          </a:prstGeom>
          <a:noFill/>
        </p:spPr>
        <p:txBody>
          <a:bodyPr wrap="square" rtlCol="0">
            <a:spAutoFit/>
          </a:bodyPr>
          <a:lstStyle/>
          <a:p>
            <a:pPr algn="ctr"/>
            <a:r>
              <a:rPr lang="en-GB" dirty="0">
                <a:solidFill>
                  <a:srgbClr val="FF0000"/>
                </a:solidFill>
              </a:rPr>
              <a:t>Produced in the adrenal gland and regulated by the pituitary gland.</a:t>
            </a:r>
          </a:p>
          <a:p>
            <a:endParaRPr lang="en-GB" dirty="0"/>
          </a:p>
          <a:p>
            <a:pPr marL="285750" indent="-285750">
              <a:buFont typeface="Arial" panose="020B0604020202020204" pitchFamily="34" charset="0"/>
              <a:buChar char="•"/>
            </a:pPr>
            <a:r>
              <a:rPr lang="en-GB" dirty="0">
                <a:solidFill>
                  <a:srgbClr val="0070C0"/>
                </a:solidFill>
              </a:rPr>
              <a:t>Helps the body respond to stress or danger</a:t>
            </a:r>
          </a:p>
          <a:p>
            <a:r>
              <a:rPr lang="en-GB" dirty="0">
                <a:solidFill>
                  <a:srgbClr val="0070C0"/>
                </a:solidFill>
              </a:rPr>
              <a:t>      by increase your body’s metabolism of glucose.</a:t>
            </a:r>
          </a:p>
          <a:p>
            <a:pPr marL="285750" indent="-285750">
              <a:buFont typeface="Arial" panose="020B0604020202020204" pitchFamily="34" charset="0"/>
              <a:buChar char="•"/>
            </a:pPr>
            <a:r>
              <a:rPr lang="en-GB" dirty="0">
                <a:solidFill>
                  <a:srgbClr val="0070C0"/>
                </a:solidFill>
              </a:rPr>
              <a:t>reduce inflammation and immune response</a:t>
            </a:r>
          </a:p>
          <a:p>
            <a:pPr marL="285750" indent="-285750">
              <a:buFont typeface="Arial" panose="020B0604020202020204" pitchFamily="34" charset="0"/>
              <a:buChar char="•"/>
            </a:pPr>
            <a:r>
              <a:rPr lang="en-GB" dirty="0">
                <a:solidFill>
                  <a:srgbClr val="0070C0"/>
                </a:solidFill>
              </a:rPr>
              <a:t>Increase sodium absorption.</a:t>
            </a:r>
          </a:p>
          <a:p>
            <a:pPr marL="285750" indent="-285750">
              <a:buFont typeface="Arial" panose="020B0604020202020204" pitchFamily="34" charset="0"/>
              <a:buChar char="•"/>
            </a:pPr>
            <a:r>
              <a:rPr lang="en-GB" dirty="0">
                <a:solidFill>
                  <a:srgbClr val="0070C0"/>
                </a:solidFill>
              </a:rPr>
              <a:t>Increases glomerular filtration.</a:t>
            </a:r>
          </a:p>
          <a:p>
            <a:endParaRPr lang="en-GB" dirty="0"/>
          </a:p>
          <a:p>
            <a:endParaRPr lang="en-GB" dirty="0"/>
          </a:p>
          <a:p>
            <a:endParaRPr lang="en-GB" dirty="0"/>
          </a:p>
        </p:txBody>
      </p:sp>
      <p:cxnSp>
        <p:nvCxnSpPr>
          <p:cNvPr id="8" name="Straight Arrow Connector 7"/>
          <p:cNvCxnSpPr/>
          <p:nvPr/>
        </p:nvCxnSpPr>
        <p:spPr>
          <a:xfrm>
            <a:off x="3635896" y="2420888"/>
            <a:ext cx="2736304" cy="792088"/>
          </a:xfrm>
          <a:prstGeom prst="straightConnector1">
            <a:avLst/>
          </a:prstGeom>
          <a:ln w="28575">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3315807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Endocrine Insulin Cell signalling</a:t>
            </a:r>
          </a:p>
        </p:txBody>
      </p:sp>
      <p:pic>
        <p:nvPicPr>
          <p:cNvPr id="3074" name="Picture 2" descr="https://upload.wikimedia.org/wikipedia/en/thumb/c/c3/BIOE_Article_Pic.svg/1024px-BIOE_Article_Pic.svg.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11560" y="1196752"/>
            <a:ext cx="7776864" cy="4536504"/>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p:cNvSpPr/>
          <p:nvPr/>
        </p:nvSpPr>
        <p:spPr>
          <a:xfrm>
            <a:off x="611560" y="5949280"/>
            <a:ext cx="7776864" cy="369332"/>
          </a:xfrm>
          <a:prstGeom prst="rect">
            <a:avLst/>
          </a:prstGeom>
        </p:spPr>
        <p:txBody>
          <a:bodyPr wrap="square">
            <a:spAutoFit/>
          </a:bodyPr>
          <a:lstStyle/>
          <a:p>
            <a:pPr algn="ctr"/>
            <a:r>
              <a:rPr lang="en-GB" dirty="0">
                <a:hlinkClick r:id="rId3"/>
              </a:rPr>
              <a:t>https://www.youtube.com/watch?v=FkkK5lTmBYQ</a:t>
            </a:r>
            <a:r>
              <a:rPr lang="en-GB" dirty="0"/>
              <a:t> </a:t>
            </a:r>
          </a:p>
        </p:txBody>
      </p:sp>
    </p:spTree>
    <p:extLst>
      <p:ext uri="{BB962C8B-B14F-4D97-AF65-F5344CB8AC3E}">
        <p14:creationId xmlns:p14="http://schemas.microsoft.com/office/powerpoint/2010/main" val="74598133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10113" y="116632"/>
            <a:ext cx="8229600" cy="1143000"/>
          </a:xfrm>
        </p:spPr>
        <p:txBody>
          <a:bodyPr>
            <a:normAutofit fontScale="90000"/>
          </a:bodyPr>
          <a:lstStyle/>
          <a:p>
            <a:r>
              <a:rPr lang="en-GB" dirty="0"/>
              <a:t>Cell Signalling for </a:t>
            </a:r>
            <a:r>
              <a:rPr lang="en-GB" dirty="0">
                <a:solidFill>
                  <a:srgbClr val="FF0000"/>
                </a:solidFill>
              </a:rPr>
              <a:t>Human Growth Hormone </a:t>
            </a:r>
            <a:r>
              <a:rPr lang="en-GB" dirty="0"/>
              <a:t>- </a:t>
            </a:r>
            <a:r>
              <a:rPr lang="en-GB" dirty="0" err="1"/>
              <a:t>Autocrine</a:t>
            </a:r>
            <a:endParaRPr lang="en-GB" dirty="0"/>
          </a:p>
        </p:txBody>
      </p:sp>
      <p:pic>
        <p:nvPicPr>
          <p:cNvPr id="2050" name="Picture 2" descr="https://thumbs.dreamstime.com/z/growth-hormone-signaling-pathway-illustration-48161036.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46785" y="1412777"/>
            <a:ext cx="3240360" cy="2304256"/>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2" descr="Image result for autocrine cell signalli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63626" y="1268760"/>
            <a:ext cx="3884838" cy="2561258"/>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p:cNvSpPr txBox="1"/>
          <p:nvPr/>
        </p:nvSpPr>
        <p:spPr>
          <a:xfrm>
            <a:off x="611560" y="3809260"/>
            <a:ext cx="8136904" cy="2862322"/>
          </a:xfrm>
          <a:prstGeom prst="rect">
            <a:avLst/>
          </a:prstGeom>
          <a:noFill/>
        </p:spPr>
        <p:txBody>
          <a:bodyPr wrap="square" rtlCol="0">
            <a:spAutoFit/>
          </a:bodyPr>
          <a:lstStyle/>
          <a:p>
            <a:pPr marL="285750" indent="-285750">
              <a:buFont typeface="Arial" panose="020B0604020202020204" pitchFamily="34" charset="0"/>
              <a:buChar char="•"/>
            </a:pPr>
            <a:r>
              <a:rPr lang="en-GB" sz="1600" dirty="0"/>
              <a:t>Not fat soluble</a:t>
            </a:r>
          </a:p>
          <a:p>
            <a:pPr marL="285750" indent="-285750">
              <a:buFont typeface="Arial" panose="020B0604020202020204" pitchFamily="34" charset="0"/>
              <a:buChar char="•"/>
            </a:pPr>
            <a:r>
              <a:rPr lang="en-GB" dirty="0"/>
              <a:t>Increases calcium retention and strengthens and increases the mineralization of bone.</a:t>
            </a:r>
          </a:p>
          <a:p>
            <a:pPr marL="285750" indent="-285750">
              <a:buFont typeface="Arial" panose="020B0604020202020204" pitchFamily="34" charset="0"/>
              <a:buChar char="•"/>
            </a:pPr>
            <a:r>
              <a:rPr lang="en-GB" dirty="0"/>
              <a:t>Increases muscle mass through sarcomere hypertrophy</a:t>
            </a:r>
          </a:p>
          <a:p>
            <a:pPr marL="285750" indent="-285750">
              <a:buFont typeface="Arial" panose="020B0604020202020204" pitchFamily="34" charset="0"/>
              <a:buChar char="•"/>
            </a:pPr>
            <a:r>
              <a:rPr lang="en-GB" dirty="0"/>
              <a:t>Promotes lipolysis</a:t>
            </a:r>
          </a:p>
          <a:p>
            <a:pPr marL="285750" indent="-285750">
              <a:buFont typeface="Arial" panose="020B0604020202020204" pitchFamily="34" charset="0"/>
              <a:buChar char="•"/>
            </a:pPr>
            <a:r>
              <a:rPr lang="en-GB" dirty="0"/>
              <a:t>Increases protein synthesis</a:t>
            </a:r>
          </a:p>
          <a:p>
            <a:pPr marL="285750" indent="-285750">
              <a:buFont typeface="Arial" panose="020B0604020202020204" pitchFamily="34" charset="0"/>
              <a:buChar char="•"/>
            </a:pPr>
            <a:r>
              <a:rPr lang="en-GB" dirty="0"/>
              <a:t>Stimulates the growth of all internal organs excluding the brain</a:t>
            </a:r>
          </a:p>
          <a:p>
            <a:pPr marL="285750" indent="-285750">
              <a:buFont typeface="Arial" panose="020B0604020202020204" pitchFamily="34" charset="0"/>
              <a:buChar char="•"/>
            </a:pPr>
            <a:r>
              <a:rPr lang="en-GB" dirty="0"/>
              <a:t>Plays a role in homeostasis</a:t>
            </a:r>
          </a:p>
          <a:p>
            <a:pPr marL="285750" indent="-285750">
              <a:buFont typeface="Arial" panose="020B0604020202020204" pitchFamily="34" charset="0"/>
              <a:buChar char="•"/>
            </a:pPr>
            <a:r>
              <a:rPr lang="en-GB" dirty="0"/>
              <a:t>Reduces liver uptake of glucose</a:t>
            </a:r>
          </a:p>
          <a:p>
            <a:pPr marL="285750" indent="-285750">
              <a:buFont typeface="Arial" panose="020B0604020202020204" pitchFamily="34" charset="0"/>
              <a:buChar char="•"/>
            </a:pPr>
            <a:r>
              <a:rPr lang="en-GB" dirty="0"/>
              <a:t>Stimulates the immune system.</a:t>
            </a:r>
            <a:endParaRPr lang="en-GB" sz="2000" dirty="0"/>
          </a:p>
        </p:txBody>
      </p:sp>
    </p:spTree>
    <p:extLst>
      <p:ext uri="{BB962C8B-B14F-4D97-AF65-F5344CB8AC3E}">
        <p14:creationId xmlns:p14="http://schemas.microsoft.com/office/powerpoint/2010/main" val="410862933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Paracrine Cell signalling</a:t>
            </a:r>
            <a:br>
              <a:rPr lang="en-GB" dirty="0"/>
            </a:br>
            <a:r>
              <a:rPr lang="en-GB" dirty="0"/>
              <a:t>Nerve impulse transmission</a:t>
            </a:r>
          </a:p>
        </p:txBody>
      </p:sp>
      <p:pic>
        <p:nvPicPr>
          <p:cNvPr id="4098" name="Picture 2" descr="Image result for paracrine cell signalli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39552" y="1628800"/>
            <a:ext cx="7920880" cy="48721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2670074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Desensitisation and Super-sensitivity</a:t>
            </a:r>
          </a:p>
        </p:txBody>
      </p:sp>
      <p:sp>
        <p:nvSpPr>
          <p:cNvPr id="3" name="Content Placeholder 2"/>
          <p:cNvSpPr>
            <a:spLocks noGrp="1"/>
          </p:cNvSpPr>
          <p:nvPr>
            <p:ph idx="1"/>
          </p:nvPr>
        </p:nvSpPr>
        <p:spPr>
          <a:xfrm>
            <a:off x="457200" y="1600200"/>
            <a:ext cx="8229600" cy="5069160"/>
          </a:xfrm>
        </p:spPr>
        <p:txBody>
          <a:bodyPr/>
          <a:lstStyle/>
          <a:p>
            <a:pPr marL="0" indent="0">
              <a:buNone/>
            </a:pPr>
            <a:r>
              <a:rPr lang="en-GB" dirty="0"/>
              <a:t>Desensitisation / down regulation involves reduction in the number of receptors available for binding.</a:t>
            </a:r>
          </a:p>
          <a:p>
            <a:pPr marL="0" indent="0">
              <a:buNone/>
            </a:pPr>
            <a:endParaRPr lang="en-GB" dirty="0"/>
          </a:p>
          <a:p>
            <a:pPr marL="0" indent="0">
              <a:buNone/>
            </a:pPr>
            <a:r>
              <a:rPr lang="en-GB" dirty="0" err="1"/>
              <a:t>Supersensitivity</a:t>
            </a:r>
            <a:r>
              <a:rPr lang="en-GB" dirty="0"/>
              <a:t> relates to the increase in the number of receptors.</a:t>
            </a:r>
          </a:p>
        </p:txBody>
      </p:sp>
    </p:spTree>
    <p:extLst>
      <p:ext uri="{BB962C8B-B14F-4D97-AF65-F5344CB8AC3E}">
        <p14:creationId xmlns:p14="http://schemas.microsoft.com/office/powerpoint/2010/main" val="305474976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14933</TotalTime>
  <Words>1840</Words>
  <Application>Microsoft Office PowerPoint</Application>
  <PresentationFormat>On-screen Show (4:3)</PresentationFormat>
  <Paragraphs>238</Paragraphs>
  <Slides>34</Slides>
  <Notes>2</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34</vt:i4>
      </vt:variant>
    </vt:vector>
  </HeadingPairs>
  <TitlesOfParts>
    <vt:vector size="37" baseType="lpstr">
      <vt:lpstr>Arial</vt:lpstr>
      <vt:lpstr>Calibri</vt:lpstr>
      <vt:lpstr>Office Theme</vt:lpstr>
      <vt:lpstr>Mechanisms of Cell-Cell Signalling</vt:lpstr>
      <vt:lpstr>Cell &amp; Cell to Cell Signalling</vt:lpstr>
      <vt:lpstr>Transport, Absorption and Elimination: The Processes</vt:lpstr>
      <vt:lpstr>Water H2O</vt:lpstr>
      <vt:lpstr>Acid</vt:lpstr>
      <vt:lpstr>Acidity</vt:lpstr>
      <vt:lpstr>Factors that cause acidity</vt:lpstr>
      <vt:lpstr>Buffering</vt:lpstr>
      <vt:lpstr>Metabolic buffering</vt:lpstr>
      <vt:lpstr>Alkali</vt:lpstr>
      <vt:lpstr>Alkali Diet</vt:lpstr>
      <vt:lpstr>Transport of ions and Molecules</vt:lpstr>
      <vt:lpstr>Diffusion</vt:lpstr>
      <vt:lpstr>Osmosis</vt:lpstr>
      <vt:lpstr>Facilitated Diffusion</vt:lpstr>
      <vt:lpstr>Symporters and Antiporters</vt:lpstr>
      <vt:lpstr>Active transport</vt:lpstr>
      <vt:lpstr>Methods of Active transport</vt:lpstr>
      <vt:lpstr>Enzymes &amp; Inhibitors</vt:lpstr>
      <vt:lpstr>Chemical Cell Signalling</vt:lpstr>
      <vt:lpstr> Intracellular Signaling Pathways  </vt:lpstr>
      <vt:lpstr>Intercellular Communication</vt:lpstr>
      <vt:lpstr>Cell membrane - Terminology</vt:lpstr>
      <vt:lpstr>Ligands and Receptors</vt:lpstr>
      <vt:lpstr>ATP powered pumps</vt:lpstr>
      <vt:lpstr>Channel Proteins</vt:lpstr>
      <vt:lpstr>Protein Transporters</vt:lpstr>
      <vt:lpstr>Types of transport</vt:lpstr>
      <vt:lpstr>Membrane Transporters</vt:lpstr>
      <vt:lpstr>Examples of Ligand Hormones Cortisol</vt:lpstr>
      <vt:lpstr>Endocrine Insulin Cell signalling</vt:lpstr>
      <vt:lpstr>Cell Signalling for Human Growth Hormone - Autocrine</vt:lpstr>
      <vt:lpstr>Paracrine Cell signalling Nerve impulse transmission</vt:lpstr>
      <vt:lpstr>Desensitisation and Super-sensitivity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Intercellular Communication</dc:title>
  <dc:creator>Administrator</dc:creator>
  <cp:lastModifiedBy>Chris Cashin</cp:lastModifiedBy>
  <cp:revision>63</cp:revision>
  <dcterms:created xsi:type="dcterms:W3CDTF">2017-02-05T21:51:25Z</dcterms:created>
  <dcterms:modified xsi:type="dcterms:W3CDTF">2025-07-04T07:38:38Z</dcterms:modified>
</cp:coreProperties>
</file>