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1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71" r:id="rId7"/>
    <p:sldId id="272" r:id="rId8"/>
    <p:sldId id="270" r:id="rId9"/>
    <p:sldId id="262" r:id="rId10"/>
    <p:sldId id="267" r:id="rId11"/>
    <p:sldId id="268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857" autoAdjust="0"/>
    <p:restoredTop sz="95718" autoAdjust="0"/>
  </p:normalViewPr>
  <p:slideViewPr>
    <p:cSldViewPr snapToGrid="0">
      <p:cViewPr varScale="1">
        <p:scale>
          <a:sx n="111" d="100"/>
          <a:sy n="111" d="100"/>
        </p:scale>
        <p:origin x="216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029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409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292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645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859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503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02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524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600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300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569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48272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9040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341856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397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914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070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80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2" r:id="rId1"/>
    <p:sldLayoutId id="2147484083" r:id="rId2"/>
    <p:sldLayoutId id="2147484084" r:id="rId3"/>
    <p:sldLayoutId id="2147484085" r:id="rId4"/>
    <p:sldLayoutId id="2147484086" r:id="rId5"/>
    <p:sldLayoutId id="2147484087" r:id="rId6"/>
    <p:sldLayoutId id="2147484088" r:id="rId7"/>
    <p:sldLayoutId id="2147484089" r:id="rId8"/>
    <p:sldLayoutId id="2147484090" r:id="rId9"/>
    <p:sldLayoutId id="2147484091" r:id="rId10"/>
    <p:sldLayoutId id="2147484092" r:id="rId11"/>
    <p:sldLayoutId id="2147484093" r:id="rId12"/>
    <p:sldLayoutId id="2147484094" r:id="rId13"/>
    <p:sldLayoutId id="2147484095" r:id="rId14"/>
    <p:sldLayoutId id="2147484096" r:id="rId15"/>
    <p:sldLayoutId id="214748409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linkedin.com/signup/cold-join?session_redirect=https%3A%2F%2Fwww%2Elinkedin%2Ecom%2Fposts%2Fpauloalara_a-5w2h-analysis-helps-interpret-a-problem-activity-7086117371764981760-w3iv&amp;trk=public_post_social-actions-reactions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7568" y="-155365"/>
            <a:ext cx="9595104" cy="471830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</a:t>
            </a:r>
            <a:r>
              <a:rPr lang="en-GB" sz="3200" b="1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</a:t>
            </a:r>
            <a:r>
              <a:rPr lang="en-GB" sz="3200" b="1" dirty="0">
                <a:latin typeface="A"/>
              </a:rPr>
              <a:t>Odair Vilela Junior</a:t>
            </a:r>
            <a:br>
              <a:rPr lang="en-GB" sz="3200" b="1" dirty="0">
                <a:latin typeface="A"/>
              </a:rPr>
            </a:br>
            <a:r>
              <a:rPr lang="en-GB" sz="3200" dirty="0">
                <a:latin typeface="A"/>
              </a:rPr>
              <a:t>STUDENT ID: </a:t>
            </a:r>
            <a:r>
              <a:rPr lang="en-GB" sz="3200" b="1" dirty="0">
                <a:latin typeface="A"/>
              </a:rPr>
              <a:t>2532382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</a:t>
            </a:r>
            <a:r>
              <a:rPr lang="en-GB" sz="3200" b="1" dirty="0">
                <a:latin typeface="A"/>
              </a:rPr>
              <a:t>Thomas Adeyemi</a:t>
            </a:r>
            <a:br>
              <a:rPr lang="en-GB" sz="3200" b="1" dirty="0">
                <a:latin typeface="A"/>
              </a:rPr>
            </a:br>
            <a:r>
              <a:rPr lang="en-GB" sz="3200" dirty="0">
                <a:latin typeface="A"/>
              </a:rPr>
              <a:t>Assignment 1: </a:t>
            </a:r>
            <a:r>
              <a:rPr lang="en-GB" sz="3200" b="1" dirty="0">
                <a:latin typeface="A"/>
              </a:rPr>
              <a:t>Presentation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857F4B-D4E9-59E5-F4C9-002C9BB642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3493" y="4901722"/>
            <a:ext cx="2916051" cy="161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76235" y="735874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pPr algn="just"/>
            <a:r>
              <a:rPr lang="en-GB" sz="2400" b="1" dirty="0">
                <a:latin typeface="+mj-lt"/>
              </a:rPr>
              <a:t>Introduction </a:t>
            </a:r>
          </a:p>
          <a:p>
            <a:pPr algn="just"/>
            <a:r>
              <a:rPr lang="en-GB" sz="2400" b="1" dirty="0">
                <a:latin typeface="+mj-lt"/>
              </a:rPr>
              <a:t>Company Background</a:t>
            </a:r>
          </a:p>
          <a:p>
            <a:pPr algn="just"/>
            <a:r>
              <a:rPr lang="en-GB" sz="2400" b="1" dirty="0">
                <a:latin typeface="+mj-lt"/>
              </a:rPr>
              <a:t>Nature and Scope of the Problem</a:t>
            </a:r>
          </a:p>
          <a:p>
            <a:pPr algn="just"/>
            <a:r>
              <a:rPr lang="en-GB" sz="2400" b="1" dirty="0">
                <a:latin typeface="+mj-lt"/>
              </a:rPr>
              <a:t>5W2H Analysis</a:t>
            </a:r>
          </a:p>
          <a:p>
            <a:pPr algn="just"/>
            <a:r>
              <a:rPr lang="en-GB" sz="2400" b="1" dirty="0">
                <a:latin typeface="+mj-lt"/>
              </a:rPr>
              <a:t>PESTLE Analysis</a:t>
            </a:r>
          </a:p>
          <a:p>
            <a:pPr algn="just"/>
            <a:r>
              <a:rPr lang="en-GB" sz="2400" b="1" dirty="0">
                <a:latin typeface="+mj-lt"/>
              </a:rPr>
              <a:t>Fishbone Diagram</a:t>
            </a:r>
          </a:p>
          <a:p>
            <a:pPr algn="just"/>
            <a:r>
              <a:rPr lang="en-GB" sz="2400" b="1" dirty="0">
                <a:latin typeface="+mj-lt"/>
              </a:rPr>
              <a:t>Key Finding</a:t>
            </a:r>
          </a:p>
          <a:p>
            <a:pPr algn="just"/>
            <a:r>
              <a:rPr lang="en-GB" sz="2400" b="1" dirty="0">
                <a:latin typeface="+mj-lt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751" y="509016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7169" y="1066800"/>
            <a:ext cx="10232571" cy="5022451"/>
          </a:xfrm>
        </p:spPr>
        <p:txBody>
          <a:bodyPr>
            <a:normAutofit/>
          </a:bodyPr>
          <a:lstStyle/>
          <a:p>
            <a:pPr algn="just"/>
            <a:endParaRPr lang="en-GB" sz="2400" dirty="0"/>
          </a:p>
          <a:p>
            <a:pPr algn="just"/>
            <a:r>
              <a:rPr lang="en-GB" sz="2400" dirty="0"/>
              <a:t>This presentation is about Basil’s Bakery, a small bakery in Coventry, UK. The bakery is facing problems because sales have not gone back to the same level after 2020 (Case Study, 2026).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The purpose of this presentation is to understand the main problem and explain why it is happening. I will use different business tools to study the case. These tools include the </a:t>
            </a:r>
            <a:r>
              <a:rPr lang="en-GB" sz="2400" b="1" dirty="0"/>
              <a:t>5W2H method</a:t>
            </a:r>
            <a:r>
              <a:rPr lang="en-GB" sz="2400" dirty="0"/>
              <a:t>, </a:t>
            </a:r>
            <a:r>
              <a:rPr lang="en-GB" sz="2400" b="1" dirty="0"/>
              <a:t>PESTEL</a:t>
            </a:r>
            <a:r>
              <a:rPr lang="en-GB" sz="2400" dirty="0"/>
              <a:t> </a:t>
            </a:r>
            <a:r>
              <a:rPr lang="en-GB" sz="2400" b="1" dirty="0"/>
              <a:t>analysis</a:t>
            </a:r>
            <a:r>
              <a:rPr lang="en-GB" sz="2400" dirty="0"/>
              <a:t> and the </a:t>
            </a:r>
            <a:r>
              <a:rPr lang="en-GB" sz="2400" b="1" dirty="0"/>
              <a:t>Fishbone diagram</a:t>
            </a:r>
            <a:r>
              <a:rPr lang="en-GB" sz="2400" dirty="0"/>
              <a:t>. At the end, I will share the key findings from the case.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3728" y="320041"/>
            <a:ext cx="8915399" cy="75633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3728" y="1197428"/>
            <a:ext cx="10265664" cy="5340531"/>
          </a:xfrm>
        </p:spPr>
        <p:txBody>
          <a:bodyPr>
            <a:normAutofit/>
          </a:bodyPr>
          <a:lstStyle/>
          <a:p>
            <a:endParaRPr lang="en-GB" sz="1800" dirty="0">
              <a:solidFill>
                <a:srgbClr val="000000"/>
              </a:solidFill>
            </a:endParaRPr>
          </a:p>
          <a:p>
            <a:pPr algn="just"/>
            <a:r>
              <a:rPr lang="en-GB" sz="2800" b="1" dirty="0">
                <a:solidFill>
                  <a:schemeClr val="tx1"/>
                </a:solidFill>
              </a:rPr>
              <a:t>Basil’s Bakery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Opened in 2015 in Coventry, UK.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A small bakery that sells cakes, bread and pastries.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Uses high-quality organic ingredients.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Customers include local shoppers, office workers and retail staff.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Sales grew before 2020 but have stayed about 25% lower than the 2019 level since then.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The bakery is facing higher costs and fewer customers.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7840" y="242969"/>
            <a:ext cx="8915399" cy="713232"/>
          </a:xfrm>
        </p:spPr>
        <p:txBody>
          <a:bodyPr>
            <a:normAutofit/>
          </a:bodyPr>
          <a:lstStyle/>
          <a:p>
            <a:r>
              <a:rPr lang="en-GB" sz="3600" b="1" dirty="0"/>
              <a:t>Nature and Scope of the Problem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67840" y="1085088"/>
            <a:ext cx="9991993" cy="5626608"/>
          </a:xfrm>
        </p:spPr>
        <p:txBody>
          <a:bodyPr>
            <a:normAutofit/>
          </a:bodyPr>
          <a:lstStyle/>
          <a:p>
            <a:pPr algn="just"/>
            <a:r>
              <a:rPr lang="en-GB" sz="2400" b="1" dirty="0">
                <a:solidFill>
                  <a:schemeClr val="tx1"/>
                </a:solidFill>
              </a:rPr>
              <a:t>WHO: </a:t>
            </a:r>
            <a:r>
              <a:rPr lang="en-GB" sz="2400" dirty="0">
                <a:solidFill>
                  <a:schemeClr val="tx1"/>
                </a:solidFill>
              </a:rPr>
              <a:t>Basil’s Bakery, a small bakery in Coventry, UK, owned by Basil.</a:t>
            </a:r>
          </a:p>
          <a:p>
            <a:pPr algn="just"/>
            <a:endParaRPr lang="en-GB" sz="2400" b="1" dirty="0">
              <a:solidFill>
                <a:schemeClr val="tx1"/>
              </a:solidFill>
            </a:endParaRPr>
          </a:p>
          <a:p>
            <a:pPr algn="just"/>
            <a:r>
              <a:rPr lang="en-GB" sz="2400" b="1" dirty="0">
                <a:solidFill>
                  <a:schemeClr val="tx1"/>
                </a:solidFill>
              </a:rPr>
              <a:t>WHAT: </a:t>
            </a:r>
            <a:r>
              <a:rPr lang="en-GB" sz="2400" dirty="0">
                <a:solidFill>
                  <a:schemeClr val="tx1"/>
                </a:solidFill>
              </a:rPr>
              <a:t>Sales have stayed about 25% lower than in 2019. The bakery has fewer customers, higher costs, no delivery service, and it is not always able to take pre-orders.</a:t>
            </a:r>
          </a:p>
          <a:p>
            <a:pPr algn="just"/>
            <a:endParaRPr lang="en-GB" sz="2400" dirty="0">
              <a:solidFill>
                <a:schemeClr val="tx1"/>
              </a:solidFill>
            </a:endParaRPr>
          </a:p>
          <a:p>
            <a:pPr algn="just"/>
            <a:r>
              <a:rPr lang="en-GB" sz="2400" b="1" dirty="0">
                <a:solidFill>
                  <a:schemeClr val="tx1"/>
                </a:solidFill>
              </a:rPr>
              <a:t>WHERE: </a:t>
            </a:r>
            <a:r>
              <a:rPr lang="en-GB" sz="2400" dirty="0">
                <a:solidFill>
                  <a:schemeClr val="tx1"/>
                </a:solidFill>
              </a:rPr>
              <a:t>The problem is happening at Basil’s Bakery in Coventry, UK.</a:t>
            </a:r>
          </a:p>
          <a:p>
            <a:pPr algn="just"/>
            <a:endParaRPr lang="en-GB" sz="2400" b="1" dirty="0">
              <a:solidFill>
                <a:schemeClr val="tx1"/>
              </a:solidFill>
            </a:endParaRPr>
          </a:p>
          <a:p>
            <a:pPr algn="just"/>
            <a:r>
              <a:rPr lang="en-GB" sz="2400" b="1" dirty="0">
                <a:solidFill>
                  <a:schemeClr val="tx1"/>
                </a:solidFill>
              </a:rPr>
              <a:t>WHEN: </a:t>
            </a:r>
            <a:r>
              <a:rPr lang="en-GB" sz="2400" dirty="0">
                <a:solidFill>
                  <a:schemeClr val="tx1"/>
                </a:solidFill>
              </a:rPr>
              <a:t>The problem started in 2020. Sales improved after COVID-19, but they have not returned to the 2019 level.</a:t>
            </a:r>
          </a:p>
          <a:p>
            <a:pPr algn="just"/>
            <a:endParaRPr lang="en-GB" sz="2400" dirty="0">
              <a:solidFill>
                <a:schemeClr val="tx1"/>
              </a:solidFill>
            </a:endParaRPr>
          </a:p>
          <a:p>
            <a:pPr algn="just"/>
            <a:endParaRPr lang="en-GB" sz="2400" dirty="0">
              <a:solidFill>
                <a:schemeClr val="tx1"/>
              </a:solidFill>
            </a:endParaRPr>
          </a:p>
          <a:p>
            <a:pPr algn="just"/>
            <a:endParaRPr lang="en-GB" sz="1800" dirty="0">
              <a:solidFill>
                <a:schemeClr val="tx1"/>
              </a:solidFill>
            </a:endParaRPr>
          </a:p>
          <a:p>
            <a:pPr algn="just"/>
            <a:endParaRPr lang="en-GB" sz="1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1B19F-4455-3CA6-FF50-D69DDC32A1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19072" y="1300353"/>
            <a:ext cx="10058400" cy="4941952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400" b="1" dirty="0">
                <a:solidFill>
                  <a:schemeClr val="tx1"/>
                </a:solidFill>
              </a:rPr>
              <a:t>WHY: </a:t>
            </a:r>
            <a:r>
              <a:rPr lang="en-GB" sz="2400" dirty="0">
                <a:solidFill>
                  <a:schemeClr val="tx1"/>
                </a:solidFill>
              </a:rPr>
              <a:t>There are fewer people visiting the retail park. Many office workers now work from home, and some shops have closed. This means fewer customers visit the bakery.</a:t>
            </a:r>
          </a:p>
          <a:p>
            <a:pPr algn="just"/>
            <a:endParaRPr lang="en-GB" sz="2400" dirty="0">
              <a:solidFill>
                <a:schemeClr val="tx1"/>
              </a:solidFill>
            </a:endParaRPr>
          </a:p>
          <a:p>
            <a:pPr algn="just"/>
            <a:r>
              <a:rPr lang="en-GB" sz="2400" b="1" dirty="0">
                <a:solidFill>
                  <a:schemeClr val="tx1"/>
                </a:solidFill>
              </a:rPr>
              <a:t>HOW: </a:t>
            </a:r>
            <a:r>
              <a:rPr lang="en-GB" sz="2400" dirty="0">
                <a:solidFill>
                  <a:schemeClr val="tx1"/>
                </a:solidFill>
              </a:rPr>
              <a:t>The bakery does not offer a delivery service, and Basil cannot always answer the phone for pre-orders because he is busy baking. This makes it harder for some customers to buy from the bakery.</a:t>
            </a:r>
          </a:p>
          <a:p>
            <a:endParaRPr lang="en-GB" sz="2400" b="1" dirty="0">
              <a:solidFill>
                <a:schemeClr val="tx1"/>
              </a:solidFill>
            </a:endParaRPr>
          </a:p>
          <a:p>
            <a:pPr algn="just"/>
            <a:r>
              <a:rPr lang="en-GB" sz="2400" b="1" dirty="0">
                <a:solidFill>
                  <a:schemeClr val="tx1"/>
                </a:solidFill>
              </a:rPr>
              <a:t>HOW MUCH: </a:t>
            </a:r>
            <a:r>
              <a:rPr lang="en-GB" sz="2400" dirty="0">
                <a:solidFill>
                  <a:schemeClr val="tx1"/>
                </a:solidFill>
              </a:rPr>
              <a:t>Sales have stayed about 25% below the 2019 level. At the same time, costs such as rent, utility bills, insurance and organic ingredients have increased, putting more pressure on the business.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  <a:p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124F55-80C1-7157-B119-E856AC3AC47D}"/>
              </a:ext>
            </a:extLst>
          </p:cNvPr>
          <p:cNvSpPr txBox="1"/>
          <p:nvPr/>
        </p:nvSpPr>
        <p:spPr>
          <a:xfrm>
            <a:off x="1719072" y="458950"/>
            <a:ext cx="8635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Nature and Scope of the Problem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815736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66CB9-E784-DF9C-BDE5-379BB4198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563" y="228600"/>
            <a:ext cx="8915399" cy="62502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400" b="1" dirty="0"/>
              <a:t>5W2H Method Framework</a:t>
            </a:r>
          </a:p>
        </p:txBody>
      </p:sp>
      <p:pic>
        <p:nvPicPr>
          <p:cNvPr id="4098" name="Picture 2" descr="No alternative text description for this image">
            <a:extLst>
              <a:ext uri="{FF2B5EF4-FFF2-40B4-BE49-F238E27FC236}">
                <a16:creationId xmlns:a16="http://schemas.microsoft.com/office/drawing/2014/main" id="{5C534F19-CAA2-CAB0-43F2-AB0CA0EFAD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63577" y="853626"/>
            <a:ext cx="8915399" cy="4215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3">
            <a:hlinkClick r:id="rId4"/>
            <a:extLst>
              <a:ext uri="{FF2B5EF4-FFF2-40B4-BE49-F238E27FC236}">
                <a16:creationId xmlns:a16="http://schemas.microsoft.com/office/drawing/2014/main" id="{17E44E06-354C-D098-0567-9F51696A397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7150" y="403066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44AA9EE5-F964-76B0-DB0A-AA13286BE1B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38150" y="403066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DB9505-EBAE-5C68-6A72-E722377D9983}"/>
              </a:ext>
            </a:extLst>
          </p:cNvPr>
          <p:cNvSpPr txBox="1"/>
          <p:nvPr/>
        </p:nvSpPr>
        <p:spPr>
          <a:xfrm>
            <a:off x="1960563" y="5068985"/>
            <a:ext cx="472297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Figure 1: 5W2H Method Framework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59DE1C-898D-5EC6-FDF2-6459430F9E2F}"/>
              </a:ext>
            </a:extLst>
          </p:cNvPr>
          <p:cNvSpPr txBox="1"/>
          <p:nvPr/>
        </p:nvSpPr>
        <p:spPr>
          <a:xfrm>
            <a:off x="1754659" y="5424616"/>
            <a:ext cx="9662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The 5W2H method helps us </a:t>
            </a:r>
            <a:r>
              <a:rPr lang="en-US" dirty="0" err="1"/>
              <a:t>organise</a:t>
            </a:r>
            <a:r>
              <a:rPr lang="en-US" dirty="0"/>
              <a:t> the main information about the problem. It gives a clear picture of the situation at Basil’s Bakery and helps us think about possible solutions (Cottrell, 2020).</a:t>
            </a:r>
          </a:p>
        </p:txBody>
      </p:sp>
    </p:spTree>
    <p:extLst>
      <p:ext uri="{BB962C8B-B14F-4D97-AF65-F5344CB8AC3E}">
        <p14:creationId xmlns:p14="http://schemas.microsoft.com/office/powerpoint/2010/main" val="729446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AF7E4-2175-FA73-DE7D-D3D932DC1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899" y="228600"/>
            <a:ext cx="8915399" cy="823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 b="1" dirty="0"/>
              <a:t>PESTEL Analysis Framework</a:t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691A1C-E12C-B7C5-44F2-521AD5BE6945}"/>
              </a:ext>
            </a:extLst>
          </p:cNvPr>
          <p:cNvSpPr txBox="1"/>
          <p:nvPr/>
        </p:nvSpPr>
        <p:spPr>
          <a:xfrm>
            <a:off x="2975675" y="6169774"/>
            <a:ext cx="40587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Figure 2: PESTEL Analysis Framework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B30453-3EBD-5A97-810A-B967E7F92E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5675" y="688225"/>
            <a:ext cx="6832426" cy="5481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478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5" y="870857"/>
            <a:ext cx="10419806" cy="5987143"/>
          </a:xfrm>
        </p:spPr>
        <p:txBody>
          <a:bodyPr>
            <a:noAutofit/>
          </a:bodyPr>
          <a:lstStyle/>
          <a:p>
            <a:pPr algn="just"/>
            <a:r>
              <a:rPr lang="en-GB" sz="2400" b="1" dirty="0">
                <a:solidFill>
                  <a:schemeClr val="tx1"/>
                </a:solidFill>
                <a:latin typeface="+mj-lt"/>
              </a:rPr>
              <a:t>Political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Food safety rules for bakeries.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Business rates and taxes affect costs.</a:t>
            </a:r>
          </a:p>
          <a:p>
            <a:pPr algn="just"/>
            <a:r>
              <a:rPr lang="en-GB" sz="2400" b="1" dirty="0">
                <a:solidFill>
                  <a:schemeClr val="tx1"/>
                </a:solidFill>
                <a:latin typeface="+mj-lt"/>
              </a:rPr>
              <a:t>Economic</a:t>
            </a:r>
            <a:endParaRPr lang="en-GB" sz="2400" dirty="0">
              <a:solidFill>
                <a:schemeClr val="tx1"/>
              </a:solidFill>
              <a:latin typeface="+mj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Higher costs for rent, energy and organic ingredients.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Customers spend less because of the cost of living.</a:t>
            </a:r>
          </a:p>
          <a:p>
            <a:pPr algn="just"/>
            <a:r>
              <a:rPr lang="en-GB" sz="2400" b="1" dirty="0">
                <a:solidFill>
                  <a:schemeClr val="tx1"/>
                </a:solidFill>
                <a:latin typeface="+mj-lt"/>
              </a:rPr>
              <a:t>Social</a:t>
            </a:r>
            <a:endParaRPr lang="en-GB" sz="2400" dirty="0">
              <a:solidFill>
                <a:schemeClr val="tx1"/>
              </a:solidFill>
              <a:latin typeface="+mj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More people work from home.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Fewer people visit the retail park.</a:t>
            </a:r>
          </a:p>
          <a:p>
            <a:pPr algn="just"/>
            <a:r>
              <a:rPr lang="en-GB" sz="2400" b="1" dirty="0">
                <a:solidFill>
                  <a:schemeClr val="tx1"/>
                </a:solidFill>
                <a:latin typeface="+mj-lt"/>
              </a:rPr>
              <a:t>Technological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 Customers want online ordering and delivery.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The bakery has no delivery service.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3306" y="424248"/>
            <a:ext cx="9921394" cy="68522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109472"/>
            <a:ext cx="10088010" cy="574852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Environmental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Organic ingredients are more expensive.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Bad weather can affect crop production.</a:t>
            </a:r>
          </a:p>
          <a:p>
            <a:pPr marL="0" indent="0" algn="just">
              <a:buNone/>
            </a:pPr>
            <a:r>
              <a:rPr lang="en-GB" sz="2400" b="1" dirty="0"/>
              <a:t>Legal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The bakery must follow UK food safety regulations.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 Employment laws affect staff and the business.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F96E87-67D3-9CA3-1B00-FADE18C7B986}"/>
              </a:ext>
            </a:extLst>
          </p:cNvPr>
          <p:cNvSpPr txBox="1"/>
          <p:nvPr/>
        </p:nvSpPr>
        <p:spPr>
          <a:xfrm>
            <a:off x="1643306" y="4404732"/>
            <a:ext cx="9032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/>
              <a:t>The PESTEL analysis helps us understand the external factors that affect Basil’s Bakery (Johnson, Scholes and Whittington, 2020).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94" name="Line 177">
            <a:extLst>
              <a:ext uri="{FF2B5EF4-FFF2-40B4-BE49-F238E27FC236}">
                <a16:creationId xmlns:a16="http://schemas.microsoft.com/office/drawing/2014/main" id="{036FC996-EA62-03DA-D362-0BA1E8EFFA98}"/>
              </a:ext>
            </a:extLst>
          </p:cNvPr>
          <p:cNvSpPr>
            <a:spLocks noChangeShapeType="1"/>
          </p:cNvSpPr>
          <p:nvPr/>
        </p:nvSpPr>
        <p:spPr bwMode="auto">
          <a:xfrm>
            <a:off x="2768950" y="218277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Text Box 176">
            <a:extLst>
              <a:ext uri="{FF2B5EF4-FFF2-40B4-BE49-F238E27FC236}">
                <a16:creationId xmlns:a16="http://schemas.microsoft.com/office/drawing/2014/main" id="{A393454F-6F4B-F2D1-8E39-C69C84BEB8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8483" y="1979723"/>
            <a:ext cx="1865313" cy="35480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100" dirty="0"/>
              <a:t>Higher rent and bills.</a:t>
            </a:r>
          </a:p>
        </p:txBody>
      </p:sp>
      <p:sp>
        <p:nvSpPr>
          <p:cNvPr id="98" name="Line 173">
            <a:extLst>
              <a:ext uri="{FF2B5EF4-FFF2-40B4-BE49-F238E27FC236}">
                <a16:creationId xmlns:a16="http://schemas.microsoft.com/office/drawing/2014/main" id="{C31C619C-BE44-950A-8901-2780305BA8B6}"/>
              </a:ext>
            </a:extLst>
          </p:cNvPr>
          <p:cNvSpPr>
            <a:spLocks noChangeShapeType="1"/>
          </p:cNvSpPr>
          <p:nvPr/>
        </p:nvSpPr>
        <p:spPr bwMode="auto">
          <a:xfrm>
            <a:off x="3793331" y="312896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Text Box 172">
            <a:extLst>
              <a:ext uri="{FF2B5EF4-FFF2-40B4-BE49-F238E27FC236}">
                <a16:creationId xmlns:a16="http://schemas.microsoft.com/office/drawing/2014/main" id="{E83C682E-882D-4C98-F2F7-5A3C2891B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6907" y="2973348"/>
            <a:ext cx="1462087" cy="27504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000" dirty="0"/>
              <a:t>Higher food cots</a:t>
            </a:r>
          </a:p>
        </p:txBody>
      </p:sp>
      <p:sp>
        <p:nvSpPr>
          <p:cNvPr id="100" name="Line 171">
            <a:extLst>
              <a:ext uri="{FF2B5EF4-FFF2-40B4-BE49-F238E27FC236}">
                <a16:creationId xmlns:a16="http://schemas.microsoft.com/office/drawing/2014/main" id="{61D20521-9DB9-F657-E194-9B52BFF721A1}"/>
              </a:ext>
            </a:extLst>
          </p:cNvPr>
          <p:cNvSpPr>
            <a:spLocks noChangeShapeType="1"/>
          </p:cNvSpPr>
          <p:nvPr/>
        </p:nvSpPr>
        <p:spPr bwMode="auto">
          <a:xfrm>
            <a:off x="5056188" y="20716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Text Box 170">
            <a:extLst>
              <a:ext uri="{FF2B5EF4-FFF2-40B4-BE49-F238E27FC236}">
                <a16:creationId xmlns:a16="http://schemas.microsoft.com/office/drawing/2014/main" id="{AE6DAE2E-1BC7-D1D2-64AF-2F450F8D5B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62363" y="1868488"/>
            <a:ext cx="1379537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000" dirty="0"/>
              <a:t>No delivery service</a:t>
            </a:r>
          </a:p>
        </p:txBody>
      </p:sp>
      <p:sp>
        <p:nvSpPr>
          <p:cNvPr id="104" name="Line 167">
            <a:extLst>
              <a:ext uri="{FF2B5EF4-FFF2-40B4-BE49-F238E27FC236}">
                <a16:creationId xmlns:a16="http://schemas.microsoft.com/office/drawing/2014/main" id="{85AB6359-F8C2-6366-0287-2E8ECB63218C}"/>
              </a:ext>
            </a:extLst>
          </p:cNvPr>
          <p:cNvSpPr>
            <a:spLocks noChangeShapeType="1"/>
          </p:cNvSpPr>
          <p:nvPr/>
        </p:nvSpPr>
        <p:spPr bwMode="auto">
          <a:xfrm>
            <a:off x="5952757" y="298856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Text Box 166">
            <a:extLst>
              <a:ext uri="{FF2B5EF4-FFF2-40B4-BE49-F238E27FC236}">
                <a16:creationId xmlns:a16="http://schemas.microsoft.com/office/drawing/2014/main" id="{E02F6E98-D596-A916-88DD-70BE0406FE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3369" y="2798378"/>
            <a:ext cx="143510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000" dirty="0"/>
              <a:t>Not always able to take pre-</a:t>
            </a:r>
            <a:r>
              <a:rPr lang="en-US" sz="1000" dirty="0" err="1"/>
              <a:t>prders</a:t>
            </a:r>
            <a:endParaRPr lang="en-US" sz="1000" dirty="0"/>
          </a:p>
        </p:txBody>
      </p:sp>
      <p:sp>
        <p:nvSpPr>
          <p:cNvPr id="106" name="Line 165">
            <a:extLst>
              <a:ext uri="{FF2B5EF4-FFF2-40B4-BE49-F238E27FC236}">
                <a16:creationId xmlns:a16="http://schemas.microsoft.com/office/drawing/2014/main" id="{B9F42C28-7600-CF63-CFE9-5E2D70FC14AA}"/>
              </a:ext>
            </a:extLst>
          </p:cNvPr>
          <p:cNvSpPr>
            <a:spLocks noChangeShapeType="1"/>
          </p:cNvSpPr>
          <p:nvPr/>
        </p:nvSpPr>
        <p:spPr bwMode="auto">
          <a:xfrm>
            <a:off x="7489826" y="2336290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Text Box 164">
            <a:extLst>
              <a:ext uri="{FF2B5EF4-FFF2-40B4-BE49-F238E27FC236}">
                <a16:creationId xmlns:a16="http://schemas.microsoft.com/office/drawing/2014/main" id="{F5632878-5428-114F-28FE-48A5B15843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4588" y="2127759"/>
            <a:ext cx="1241424" cy="40005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000" dirty="0"/>
              <a:t>More people work from home.</a:t>
            </a:r>
          </a:p>
        </p:txBody>
      </p:sp>
      <p:sp>
        <p:nvSpPr>
          <p:cNvPr id="110" name="Line 161">
            <a:extLst>
              <a:ext uri="{FF2B5EF4-FFF2-40B4-BE49-F238E27FC236}">
                <a16:creationId xmlns:a16="http://schemas.microsoft.com/office/drawing/2014/main" id="{5842529E-9E6F-5906-BD96-7288D23BEB7C}"/>
              </a:ext>
            </a:extLst>
          </p:cNvPr>
          <p:cNvSpPr>
            <a:spLocks noChangeShapeType="1"/>
          </p:cNvSpPr>
          <p:nvPr/>
        </p:nvSpPr>
        <p:spPr bwMode="auto">
          <a:xfrm>
            <a:off x="8416925" y="320992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Text Box 160">
            <a:extLst>
              <a:ext uri="{FF2B5EF4-FFF2-40B4-BE49-F238E27FC236}">
                <a16:creationId xmlns:a16="http://schemas.microsoft.com/office/drawing/2014/main" id="{DF9E0585-D90B-A3E3-DABD-95E553B894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8813" y="3021013"/>
            <a:ext cx="1393825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000" dirty="0"/>
              <a:t>Few customers visit the bakery.</a:t>
            </a:r>
          </a:p>
        </p:txBody>
      </p:sp>
      <p:sp>
        <p:nvSpPr>
          <p:cNvPr id="112" name="Line 159">
            <a:extLst>
              <a:ext uri="{FF2B5EF4-FFF2-40B4-BE49-F238E27FC236}">
                <a16:creationId xmlns:a16="http://schemas.microsoft.com/office/drawing/2014/main" id="{3F4FC597-DD17-1E61-44F0-79384E3BE632}"/>
              </a:ext>
            </a:extLst>
          </p:cNvPr>
          <p:cNvSpPr>
            <a:spLocks noChangeShapeType="1"/>
          </p:cNvSpPr>
          <p:nvPr/>
        </p:nvSpPr>
        <p:spPr bwMode="auto">
          <a:xfrm>
            <a:off x="7246937" y="4214541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Text Box 158">
            <a:extLst>
              <a:ext uri="{FF2B5EF4-FFF2-40B4-BE49-F238E27FC236}">
                <a16:creationId xmlns:a16="http://schemas.microsoft.com/office/drawing/2014/main" id="{67EE7D45-D0CD-024B-5579-4E802F2C17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8038" y="3921111"/>
            <a:ext cx="1341438" cy="41911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000" dirty="0"/>
              <a:t>Some shops have closed</a:t>
            </a:r>
          </a:p>
        </p:txBody>
      </p:sp>
      <p:sp>
        <p:nvSpPr>
          <p:cNvPr id="116" name="Line 155">
            <a:extLst>
              <a:ext uri="{FF2B5EF4-FFF2-40B4-BE49-F238E27FC236}">
                <a16:creationId xmlns:a16="http://schemas.microsoft.com/office/drawing/2014/main" id="{5D0760F2-C689-506E-C82C-69AE70DA2708}"/>
              </a:ext>
            </a:extLst>
          </p:cNvPr>
          <p:cNvSpPr>
            <a:spLocks noChangeShapeType="1"/>
          </p:cNvSpPr>
          <p:nvPr/>
        </p:nvSpPr>
        <p:spPr bwMode="auto">
          <a:xfrm>
            <a:off x="6429375" y="5111751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Text Box 154">
            <a:extLst>
              <a:ext uri="{FF2B5EF4-FFF2-40B4-BE49-F238E27FC236}">
                <a16:creationId xmlns:a16="http://schemas.microsoft.com/office/drawing/2014/main" id="{20CA250D-23A4-BFB4-39DA-0A4461D58D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1569" y="4827801"/>
            <a:ext cx="1503363" cy="50006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000" dirty="0"/>
              <a:t>Fewer people visit the retail park.</a:t>
            </a:r>
          </a:p>
        </p:txBody>
      </p:sp>
      <p:sp>
        <p:nvSpPr>
          <p:cNvPr id="118" name="Line 153">
            <a:extLst>
              <a:ext uri="{FF2B5EF4-FFF2-40B4-BE49-F238E27FC236}">
                <a16:creationId xmlns:a16="http://schemas.microsoft.com/office/drawing/2014/main" id="{AA0173F6-06FC-2E9F-0796-82AEEBF0373B}"/>
              </a:ext>
            </a:extLst>
          </p:cNvPr>
          <p:cNvSpPr>
            <a:spLocks noChangeShapeType="1"/>
          </p:cNvSpPr>
          <p:nvPr/>
        </p:nvSpPr>
        <p:spPr bwMode="auto">
          <a:xfrm>
            <a:off x="4725988" y="421454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Text Box 152">
            <a:extLst>
              <a:ext uri="{FF2B5EF4-FFF2-40B4-BE49-F238E27FC236}">
                <a16:creationId xmlns:a16="http://schemas.microsoft.com/office/drawing/2014/main" id="{F05249A6-8337-2486-B707-0F195B383B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05665" y="3990632"/>
            <a:ext cx="1851533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000" dirty="0"/>
              <a:t>He cannot always answer the phone</a:t>
            </a:r>
          </a:p>
        </p:txBody>
      </p:sp>
      <p:sp>
        <p:nvSpPr>
          <p:cNvPr id="122" name="Line 149">
            <a:extLst>
              <a:ext uri="{FF2B5EF4-FFF2-40B4-BE49-F238E27FC236}">
                <a16:creationId xmlns:a16="http://schemas.microsoft.com/office/drawing/2014/main" id="{1DB8162D-6AB8-FC18-BB1B-9733DA5F29C2}"/>
              </a:ext>
            </a:extLst>
          </p:cNvPr>
          <p:cNvSpPr>
            <a:spLocks noChangeShapeType="1"/>
          </p:cNvSpPr>
          <p:nvPr/>
        </p:nvSpPr>
        <p:spPr bwMode="auto">
          <a:xfrm>
            <a:off x="3975100" y="50815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Text Box 148">
            <a:extLst>
              <a:ext uri="{FF2B5EF4-FFF2-40B4-BE49-F238E27FC236}">
                <a16:creationId xmlns:a16="http://schemas.microsoft.com/office/drawing/2014/main" id="{97B60612-6EE3-0004-E5B8-9A16470702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181" y="4894263"/>
            <a:ext cx="1496219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000" dirty="0"/>
              <a:t>Basil is busy baking</a:t>
            </a:r>
          </a:p>
        </p:txBody>
      </p:sp>
      <p:sp>
        <p:nvSpPr>
          <p:cNvPr id="124" name="Rectangle 147">
            <a:extLst>
              <a:ext uri="{FF2B5EF4-FFF2-40B4-BE49-F238E27FC236}">
                <a16:creationId xmlns:a16="http://schemas.microsoft.com/office/drawing/2014/main" id="{3BB05941-14F5-F8BC-F746-6AF23B28D7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6008" y="1146302"/>
            <a:ext cx="1155700" cy="4873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b="1" dirty="0"/>
              <a:t>Costs</a:t>
            </a:r>
          </a:p>
        </p:txBody>
      </p:sp>
      <p:sp>
        <p:nvSpPr>
          <p:cNvPr id="125" name="Rectangle 146">
            <a:extLst>
              <a:ext uri="{FF2B5EF4-FFF2-40B4-BE49-F238E27FC236}">
                <a16:creationId xmlns:a16="http://schemas.microsoft.com/office/drawing/2014/main" id="{AB84F799-39D4-CAAA-2552-5D3E8298DE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2338" y="1155032"/>
            <a:ext cx="1155700" cy="4873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00" b="1" dirty="0"/>
              <a:t>Services</a:t>
            </a:r>
          </a:p>
        </p:txBody>
      </p:sp>
      <p:sp>
        <p:nvSpPr>
          <p:cNvPr id="126" name="Rectangle 145">
            <a:extLst>
              <a:ext uri="{FF2B5EF4-FFF2-40B4-BE49-F238E27FC236}">
                <a16:creationId xmlns:a16="http://schemas.microsoft.com/office/drawing/2014/main" id="{55E34341-FB8E-B19E-3EC4-CB1856EAC9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7374" y="1155701"/>
            <a:ext cx="1255649" cy="4873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00" b="1" dirty="0"/>
              <a:t>Customers</a:t>
            </a:r>
          </a:p>
        </p:txBody>
      </p:sp>
      <p:sp>
        <p:nvSpPr>
          <p:cNvPr id="127" name="Line 144">
            <a:extLst>
              <a:ext uri="{FF2B5EF4-FFF2-40B4-BE49-F238E27FC236}">
                <a16:creationId xmlns:a16="http://schemas.microsoft.com/office/drawing/2014/main" id="{CEA4C361-ECB9-39E0-E991-AE9C5A55F5DD}"/>
              </a:ext>
            </a:extLst>
          </p:cNvPr>
          <p:cNvSpPr>
            <a:spLocks noChangeShapeType="1"/>
          </p:cNvSpPr>
          <p:nvPr/>
        </p:nvSpPr>
        <p:spPr bwMode="auto">
          <a:xfrm>
            <a:off x="1955800" y="3549651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8" name="Line 143">
            <a:extLst>
              <a:ext uri="{FF2B5EF4-FFF2-40B4-BE49-F238E27FC236}">
                <a16:creationId xmlns:a16="http://schemas.microsoft.com/office/drawing/2014/main" id="{F897F0D1-F951-97AE-0F03-6534DAAC1F8B}"/>
              </a:ext>
            </a:extLst>
          </p:cNvPr>
          <p:cNvSpPr>
            <a:spLocks noChangeShapeType="1"/>
          </p:cNvSpPr>
          <p:nvPr/>
        </p:nvSpPr>
        <p:spPr bwMode="auto">
          <a:xfrm>
            <a:off x="2860675" y="1647826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Line 142">
            <a:extLst>
              <a:ext uri="{FF2B5EF4-FFF2-40B4-BE49-F238E27FC236}">
                <a16:creationId xmlns:a16="http://schemas.microsoft.com/office/drawing/2014/main" id="{2C5E3FE7-5BCE-C333-CA7E-514CDBCBC869}"/>
              </a:ext>
            </a:extLst>
          </p:cNvPr>
          <p:cNvSpPr>
            <a:spLocks noChangeShapeType="1"/>
          </p:cNvSpPr>
          <p:nvPr/>
        </p:nvSpPr>
        <p:spPr bwMode="auto">
          <a:xfrm>
            <a:off x="5197475" y="1647826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0" name="Line 141">
            <a:extLst>
              <a:ext uri="{FF2B5EF4-FFF2-40B4-BE49-F238E27FC236}">
                <a16:creationId xmlns:a16="http://schemas.microsoft.com/office/drawing/2014/main" id="{485FB3ED-348D-F6BF-37E4-C2FFBDDEB2DC}"/>
              </a:ext>
            </a:extLst>
          </p:cNvPr>
          <p:cNvSpPr>
            <a:spLocks noChangeShapeType="1"/>
          </p:cNvSpPr>
          <p:nvPr/>
        </p:nvSpPr>
        <p:spPr bwMode="auto">
          <a:xfrm>
            <a:off x="7437438" y="1647826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Rectangle 140">
            <a:extLst>
              <a:ext uri="{FF2B5EF4-FFF2-40B4-BE49-F238E27FC236}">
                <a16:creationId xmlns:a16="http://schemas.microsoft.com/office/drawing/2014/main" id="{BB21F0F9-86C5-B18A-3765-1500F58628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8409" y="5432117"/>
            <a:ext cx="1600199" cy="5635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00" b="1" dirty="0"/>
              <a:t>Management</a:t>
            </a:r>
          </a:p>
        </p:txBody>
      </p:sp>
      <p:sp>
        <p:nvSpPr>
          <p:cNvPr id="132" name="Line 139">
            <a:extLst>
              <a:ext uri="{FF2B5EF4-FFF2-40B4-BE49-F238E27FC236}">
                <a16:creationId xmlns:a16="http://schemas.microsoft.com/office/drawing/2014/main" id="{1E5086D1-4693-D863-EB35-E6B10CA59E7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02113" y="3549651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Rectangle 138">
            <a:extLst>
              <a:ext uri="{FF2B5EF4-FFF2-40B4-BE49-F238E27FC236}">
                <a16:creationId xmlns:a16="http://schemas.microsoft.com/office/drawing/2014/main" id="{083D2F31-A140-97A9-52C6-A4AAD6917F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7115" y="5484813"/>
            <a:ext cx="1323977" cy="5000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1600" b="1" dirty="0"/>
              <a:t>Location</a:t>
            </a:r>
          </a:p>
        </p:txBody>
      </p:sp>
      <p:sp>
        <p:nvSpPr>
          <p:cNvPr id="134" name="Line 137">
            <a:extLst>
              <a:ext uri="{FF2B5EF4-FFF2-40B4-BE49-F238E27FC236}">
                <a16:creationId xmlns:a16="http://schemas.microsoft.com/office/drawing/2014/main" id="{0782F194-807A-7807-0D19-D4F8EF7CF5D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664325" y="3549651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Rectangle 136">
            <a:extLst>
              <a:ext uri="{FF2B5EF4-FFF2-40B4-BE49-F238E27FC236}">
                <a16:creationId xmlns:a16="http://schemas.microsoft.com/office/drawing/2014/main" id="{86C33EA5-6E71-426B-CF74-1CAF4CDB34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1400" y="3068638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6" name="Text Box 135">
            <a:extLst>
              <a:ext uri="{FF2B5EF4-FFF2-40B4-BE49-F238E27FC236}">
                <a16:creationId xmlns:a16="http://schemas.microsoft.com/office/drawing/2014/main" id="{A6D6CFCE-18AF-E61B-4D3D-584E642812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31399" y="3068638"/>
            <a:ext cx="1612108" cy="741966"/>
          </a:xfrm>
          <a:prstGeom prst="rect">
            <a:avLst/>
          </a:prstGeom>
          <a:solidFill>
            <a:srgbClr val="FFC000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SALES STAGNATION</a:t>
            </a:r>
          </a:p>
        </p:txBody>
      </p:sp>
      <p:sp>
        <p:nvSpPr>
          <p:cNvPr id="137" name="Rectangle 178">
            <a:extLst>
              <a:ext uri="{FF2B5EF4-FFF2-40B4-BE49-F238E27FC236}">
                <a16:creationId xmlns:a16="http://schemas.microsoft.com/office/drawing/2014/main" id="{EC23931D-E18F-DFCA-AF15-BC0027EAAC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52863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38" name="Rectangle 201">
            <a:extLst>
              <a:ext uri="{FF2B5EF4-FFF2-40B4-BE49-F238E27FC236}">
                <a16:creationId xmlns:a16="http://schemas.microsoft.com/office/drawing/2014/main" id="{A6AA4803-D090-C98E-0965-BECA844242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98583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A7BDF0-4D24-9225-6BAB-5C2D9285C8AC}"/>
              </a:ext>
            </a:extLst>
          </p:cNvPr>
          <p:cNvSpPr txBox="1"/>
          <p:nvPr/>
        </p:nvSpPr>
        <p:spPr>
          <a:xfrm>
            <a:off x="7996238" y="5076032"/>
            <a:ext cx="39467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The Fishbone diagram helps us find the main causes of the problem. It shows why sales have stayed low at Basil’s Bakery (Ishikawa, 1986; Basil’s Bakery Case Study, 2026).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0576" y="298704"/>
            <a:ext cx="8915399" cy="932688"/>
          </a:xfrm>
        </p:spPr>
        <p:txBody>
          <a:bodyPr>
            <a:normAutofit/>
          </a:bodyPr>
          <a:lstStyle/>
          <a:p>
            <a:r>
              <a:rPr lang="en-GB" sz="3600" b="1" dirty="0"/>
              <a:t>Key Findings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16025" y="1476221"/>
            <a:ext cx="9992992" cy="4665088"/>
          </a:xfrm>
        </p:spPr>
        <p:txBody>
          <a:bodyPr/>
          <a:lstStyle/>
          <a:p>
            <a:pPr marL="342900" indent="-342900" algn="just">
              <a:buFont typeface="Wingdings" pitchFamily="2" charset="2"/>
              <a:buChar char="Ø"/>
            </a:pPr>
            <a:r>
              <a:rPr lang="en-GB" dirty="0"/>
              <a:t>Sales are 25% lower than in 2019.</a:t>
            </a:r>
          </a:p>
          <a:p>
            <a:pPr marL="342900" indent="-342900" algn="just">
              <a:buFont typeface="Wingdings" pitchFamily="2" charset="2"/>
              <a:buChar char="Ø"/>
            </a:pPr>
            <a:r>
              <a:rPr lang="en-GB" dirty="0"/>
              <a:t>Fewer people visit the retail park.</a:t>
            </a:r>
          </a:p>
          <a:p>
            <a:pPr marL="342900" indent="-342900" algn="just">
              <a:buFont typeface="Wingdings" pitchFamily="2" charset="2"/>
              <a:buChar char="Ø"/>
            </a:pPr>
            <a:r>
              <a:rPr lang="en-GB" dirty="0"/>
              <a:t>Higher business costs reduce profits.</a:t>
            </a:r>
          </a:p>
          <a:p>
            <a:pPr marL="342900" indent="-342900" algn="just">
              <a:buFont typeface="Wingdings" pitchFamily="2" charset="2"/>
              <a:buChar char="Ø"/>
            </a:pPr>
            <a:r>
              <a:rPr lang="en-GB" dirty="0"/>
              <a:t>No delivery service limits sales.</a:t>
            </a:r>
          </a:p>
          <a:p>
            <a:pPr marL="342900" indent="-342900" algn="just">
              <a:buFont typeface="Wingdings" pitchFamily="2" charset="2"/>
              <a:buChar char="Ø"/>
            </a:pPr>
            <a:r>
              <a:rPr lang="en-GB" dirty="0"/>
              <a:t>Better online services could help the business.</a:t>
            </a:r>
          </a:p>
          <a:p>
            <a:pPr marL="342900" indent="-342900" algn="just">
              <a:buFont typeface="Wingdings" pitchFamily="2" charset="2"/>
              <a:buChar char="Ø"/>
            </a:pPr>
            <a:endParaRPr lang="en-GB" dirty="0"/>
          </a:p>
          <a:p>
            <a:pPr algn="just"/>
            <a:r>
              <a:rPr lang="en-GB" b="1" dirty="0"/>
              <a:t>Recommendation</a:t>
            </a:r>
          </a:p>
          <a:p>
            <a:pPr algn="just"/>
            <a:endParaRPr lang="en-GB" b="1" dirty="0"/>
          </a:p>
          <a:p>
            <a:pPr algn="just"/>
            <a:r>
              <a:rPr lang="en-GB" sz="2400" dirty="0"/>
              <a:t>Basil’s Bakery should improve online services, offer delivery and use social media to attract more customers (Kotler and Keller, 2022).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0032" y="152400"/>
            <a:ext cx="2116900" cy="86040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References</a:t>
            </a:r>
            <a:r>
              <a:rPr lang="en-GB" b="1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9616" y="989280"/>
            <a:ext cx="10460736" cy="6289344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Basil’s Bakery Case Study(2026).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Cottrell, S. (2020) </a:t>
            </a:r>
            <a:r>
              <a:rPr lang="en-GB" i="1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Critical Thinking Skills: Effective Analysis, Argument and Reflection</a:t>
            </a:r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. 4th ed. London: Red Globe Press</a:t>
            </a:r>
            <a:r>
              <a:rPr lang="en-GB" sz="2400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Ishikawa, K. (1986) </a:t>
            </a:r>
            <a:r>
              <a:rPr lang="en-GB" i="1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Guide to Quality Control</a:t>
            </a:r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. Tokyo: Asian Productivity Organization.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Johnson, G., Scholes, K. and Whittington, R. (2020) </a:t>
            </a:r>
            <a:r>
              <a:rPr lang="en-GB" i="1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Exploring Strategy: Text and Cases. </a:t>
            </a:r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12th ed. Harlow: Pearson.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Kotler, P. and Keller, K.L. (2022) </a:t>
            </a:r>
            <a:r>
              <a:rPr lang="en-GB" i="1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Marketing Management</a:t>
            </a:r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. 16th ed. Harlow: Pearson.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Slack, N. and Brandon-Jones, A. (2023</a:t>
            </a:r>
            <a:r>
              <a:rPr lang="en-GB" i="1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) Operations Management</a:t>
            </a:r>
            <a:r>
              <a:rPr lang="en-GB" dirty="0">
                <a:solidFill>
                  <a:schemeClr val="tx1"/>
                </a:solidFill>
                <a:latin typeface="+mj-lt"/>
                <a:ea typeface="Roboto"/>
                <a:cs typeface="Roboto"/>
              </a:rPr>
              <a:t>. 11th ed.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3367</TotalTime>
  <Words>908</Words>
  <Application>Microsoft Macintosh PowerPoint</Application>
  <PresentationFormat>Widescreen</PresentationFormat>
  <Paragraphs>107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Making STUDENT NAME: Odair Vilela Junior STUDENT ID: 2532382 LECTURER: Thomas Adeyemi Assignment 1: Presentation</vt:lpstr>
      <vt:lpstr>OVERVIEW</vt:lpstr>
      <vt:lpstr>Introduction</vt:lpstr>
      <vt:lpstr>Company background</vt:lpstr>
      <vt:lpstr>Nature and Scope of the Problem</vt:lpstr>
      <vt:lpstr>PowerPoint Presentation</vt:lpstr>
      <vt:lpstr>5W2H Method Framework</vt:lpstr>
      <vt:lpstr>PESTEL Analysis Framework </vt:lpstr>
      <vt:lpstr>PESTLE ANALYSIS: Basil’s Bakery </vt:lpstr>
      <vt:lpstr>PESTLE ANALYSIS: Green Haven Florists </vt:lpstr>
      <vt:lpstr>Cause and effect analysis: Fishbone diagram </vt:lpstr>
      <vt:lpstr>Key Findings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Valdice Cristina Albuquerque Sousa (2435221)</cp:lastModifiedBy>
  <cp:revision>169</cp:revision>
  <dcterms:created xsi:type="dcterms:W3CDTF">2024-10-08T15:58:04Z</dcterms:created>
  <dcterms:modified xsi:type="dcterms:W3CDTF">2026-07-12T11:34:27Z</dcterms:modified>
</cp:coreProperties>
</file>