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3" d="100"/>
          <a:sy n="83" d="100"/>
        </p:scale>
        <p:origin x="408" y="5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6073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My name is [your name]. For this self-awareness presentation I have chosen Nursing Associate as my future career within the UK health and social care sector. I will explain why this role fits my existing hospital experience and qualifications, present a live job advert, carry out a personal SWOT analysis against its requirements, and show with practical examples how I will use my strengths to address my weaknesses, minimise threats, and seize the opportunities available to me.</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have chosen Nursing Associate because it builds directly on what I already do and know. I work in a hospital, so I am familiar with the wards, the multidisciplinary team, and the pace of acute care. I already hold some of the qualifications the role requires, and the Nursing Associate route gives me a clear, regulated progression path — a foundation degree, NMC registration at Band 4, and the option to top up to Registered Nurse later. The day-to-day duties are a natural extension of the care I already provide.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 is a live advert I am using as my benchmark: a Band 4 Nursing Associate post in surgery at Royal Cornwall Hospitals NHS Trust, updated on NHS Jobs at the end of September 2026. Its person specification asks for NMC registration and a foundation degree, previous NHS experience, and core skills in communication, prioritisation, relationship-building and accountability. My hospital experience already meets several experience criteria; the main gap is the Nursing Associate qualification and registration, which I plan to close through the trainee route.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Mapping myself against the advert: my strengths are my existing hospital experience, some of the required qualifications, and proven team-working. My weaknesses are the formal Nursing Associate qualification and registration, plus leadership, academic and some clinical skills I have not yet been signed off for. Opportunities include the employed trainee apprenticeship, in-house mentorship, and the clear progression to Registered Nurse. Threats are competition for places, the challenge of studying while working, NMC registration requirements, and the general pressure of NHS staffing. The next two slides show what I will actually do about this.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is where the analysis becomes practical. First, my hospital experience and MDT contacts let me secure an internal mentor and shadow the clinical skills I currently lack — and that same visible commitment strengthens my trainee application, reducing the threat of competition. Second, because I already hold the entry qualifications, I can apply straight to the Level 5 apprenticeship without an access year, cutting the threat of study overload. Third, my knowledge of my own trust's policies lets me negotiate protected study leave and an in-house placement, lowering the risk of failing a placement under pressure. Each strength is used actively, not just listed.</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action plan uses my current employment as the launchpad. In the next six months I will apply for the employed Trainee Nursing Associate apprenticeship, confirm my maths and English, and secure a mentor. Between six and twelve months I start the Level 5 foundation degree and begin building the clinical sign-offs I currently lack. By twelve to twenty-four months I complete the course and develop the delegation and supervision skills that are currently a weakness. At twenty-four months plus I register, apply for the kind of Band 4 post I showed in the advert, and begin planning a top-up to Registered Nurse. My hospital experience and existing qualifications accelerate every stage.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conclude: Nursing Associate is the right career for me, and the SWOT shows why. I already meet the experience and entry-qualification bar in the live advert. The qualification gap is real but closable through the employed trainee route, and my strengths — hospital experience, existing qualifications, and MDT relationships — directly reduce the threats of competition and study pressure. The takeaway is that self-awareness is only useful when it becomes action, and I have set out a timed plan to do exactly that. Thank you — I welcome your questions.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my references in UWTSD Harvard style. I have included four sources, exceeding the minimum of two: the live NHS Jobs advert, the NMC's standards of proficiency for nursing associates, the National Careers Service role profile, and Health Education England's role overview. Every in-text citation on the preceding slides maps to one of these entries. Thank you.</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Rectangle 1"/>
          <p:cNvSpPr/>
          <p:nvPr/>
        </p:nvSpPr>
        <p:spPr>
          <a:xfrm>
            <a:off x="0" y="0"/>
            <a:ext cx="182880" cy="685800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43000" y="1280160"/>
            <a:ext cx="10058400" cy="365760"/>
          </a:xfrm>
          <a:prstGeom prst="rect">
            <a:avLst/>
          </a:prstGeom>
          <a:noFill/>
        </p:spPr>
        <p:txBody>
          <a:bodyPr wrap="square" lIns="0" tIns="0" rIns="0" bIns="0" anchor="t">
            <a:spAutoFit/>
          </a:bodyPr>
          <a:lstStyle/>
          <a:p>
            <a:pPr algn="l">
              <a:lnSpc>
                <a:spcPct val="115000"/>
              </a:lnSpc>
              <a:spcAft>
                <a:spcPts val="400"/>
              </a:spcAft>
            </a:pPr>
            <a:r>
              <a:rPr sz="1200" b="1" i="0">
                <a:solidFill>
                  <a:srgbClr val="145A56"/>
                </a:solidFill>
                <a:latin typeface="Calibri"/>
              </a:rPr>
              <a:t>LCHS4009 · PROFESSIONAL DEVELOPMENT IN HEALTH &amp; SOCIAL CARE</a:t>
            </a:r>
          </a:p>
        </p:txBody>
      </p:sp>
      <p:sp>
        <p:nvSpPr>
          <p:cNvPr id="4" name="Rectangle 3"/>
          <p:cNvSpPr/>
          <p:nvPr/>
        </p:nvSpPr>
        <p:spPr>
          <a:xfrm>
            <a:off x="1143000" y="1828800"/>
            <a:ext cx="1737360" cy="54864"/>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43000" y="2148840"/>
            <a:ext cx="10058400" cy="1280160"/>
          </a:xfrm>
          <a:prstGeom prst="rect">
            <a:avLst/>
          </a:prstGeom>
          <a:noFill/>
        </p:spPr>
        <p:txBody>
          <a:bodyPr wrap="square" lIns="0" tIns="0" rIns="0" bIns="0" anchor="t">
            <a:spAutoFit/>
          </a:bodyPr>
          <a:lstStyle/>
          <a:p>
            <a:pPr algn="l">
              <a:lnSpc>
                <a:spcPct val="115000"/>
              </a:lnSpc>
              <a:spcAft>
                <a:spcPts val="400"/>
              </a:spcAft>
            </a:pPr>
            <a:r>
              <a:rPr sz="4200" b="1" i="0">
                <a:solidFill>
                  <a:srgbClr val="232B2A"/>
                </a:solidFill>
                <a:latin typeface="Georgia"/>
              </a:rPr>
              <a:t>Self-Awareness Presentation</a:t>
            </a:r>
          </a:p>
        </p:txBody>
      </p:sp>
      <p:sp>
        <p:nvSpPr>
          <p:cNvPr id="6" name="TextBox 5"/>
          <p:cNvSpPr txBox="1"/>
          <p:nvPr/>
        </p:nvSpPr>
        <p:spPr>
          <a:xfrm>
            <a:off x="1143000" y="3246120"/>
            <a:ext cx="10058400" cy="640080"/>
          </a:xfrm>
          <a:prstGeom prst="rect">
            <a:avLst/>
          </a:prstGeom>
          <a:noFill/>
        </p:spPr>
        <p:txBody>
          <a:bodyPr wrap="square" lIns="0" tIns="0" rIns="0" bIns="0" anchor="t">
            <a:spAutoFit/>
          </a:bodyPr>
          <a:lstStyle/>
          <a:p>
            <a:pPr algn="l">
              <a:lnSpc>
                <a:spcPct val="115000"/>
              </a:lnSpc>
              <a:spcAft>
                <a:spcPts val="400"/>
              </a:spcAft>
            </a:pPr>
            <a:r>
              <a:rPr sz="2000" b="0" i="1">
                <a:solidFill>
                  <a:srgbClr val="445250"/>
                </a:solidFill>
                <a:latin typeface="Georgia"/>
              </a:rPr>
              <a:t>Career Goal: Nursing Associate — A Personal SWOT Analysis &amp; Action Plan</a:t>
            </a:r>
          </a:p>
        </p:txBody>
      </p:sp>
      <p:cxnSp>
        <p:nvCxnSpPr>
          <p:cNvPr id="7" name="Connector 6"/>
          <p:cNvCxnSpPr/>
          <p:nvPr/>
        </p:nvCxnSpPr>
        <p:spPr>
          <a:xfrm>
            <a:off x="1143000" y="4297680"/>
            <a:ext cx="9921240"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1143000" y="4526280"/>
            <a:ext cx="5029200" cy="1173270"/>
          </a:xfrm>
          <a:prstGeom prst="rect">
            <a:avLst/>
          </a:prstGeom>
          <a:noFill/>
        </p:spPr>
        <p:txBody>
          <a:bodyPr wrap="square" lIns="0" tIns="0" rIns="0" bIns="0" anchor="t">
            <a:spAutoFit/>
          </a:bodyPr>
          <a:lstStyle/>
          <a:p>
            <a:pPr algn="l">
              <a:lnSpc>
                <a:spcPct val="130000"/>
              </a:lnSpc>
              <a:spcAft>
                <a:spcPts val="500"/>
              </a:spcAft>
            </a:pPr>
            <a:r>
              <a:rPr sz="1300" b="1" i="0" dirty="0">
                <a:solidFill>
                  <a:srgbClr val="232B2A"/>
                </a:solidFill>
                <a:latin typeface="Calibri"/>
              </a:rPr>
              <a:t>Student Name</a:t>
            </a:r>
            <a:r>
              <a:rPr lang="en-GB" sz="1300" b="1" i="0" dirty="0">
                <a:solidFill>
                  <a:srgbClr val="232B2A"/>
                </a:solidFill>
                <a:latin typeface="Calibri"/>
              </a:rPr>
              <a:t> </a:t>
            </a:r>
            <a:r>
              <a:rPr lang="en-GB" sz="1300" b="1" dirty="0">
                <a:solidFill>
                  <a:srgbClr val="232B2A"/>
                </a:solidFill>
                <a:latin typeface="Calibri"/>
              </a:rPr>
              <a:t>-</a:t>
            </a:r>
            <a:r>
              <a:rPr lang="en-GB" sz="1300" b="1" i="0" dirty="0">
                <a:solidFill>
                  <a:srgbClr val="232B2A"/>
                </a:solidFill>
                <a:latin typeface="Calibri"/>
              </a:rPr>
              <a:t>Tatiana Xavier</a:t>
            </a:r>
          </a:p>
          <a:p>
            <a:pPr algn="l">
              <a:lnSpc>
                <a:spcPct val="130000"/>
              </a:lnSpc>
              <a:spcAft>
                <a:spcPts val="500"/>
              </a:spcAft>
            </a:pPr>
            <a:r>
              <a:rPr sz="1300" b="1" i="0" dirty="0">
                <a:solidFill>
                  <a:srgbClr val="232B2A"/>
                </a:solidFill>
                <a:latin typeface="Calibri"/>
              </a:rPr>
              <a:t> Student Number</a:t>
            </a:r>
            <a:r>
              <a:rPr lang="en-GB" sz="1300" b="1" i="0" dirty="0">
                <a:solidFill>
                  <a:srgbClr val="232B2A"/>
                </a:solidFill>
                <a:latin typeface="Calibri"/>
              </a:rPr>
              <a:t> - 2511488 </a:t>
            </a:r>
            <a:endParaRPr sz="1300" b="1" i="0" dirty="0">
              <a:solidFill>
                <a:srgbClr val="232B2A"/>
              </a:solidFill>
              <a:latin typeface="Calibri"/>
            </a:endParaRPr>
          </a:p>
          <a:p>
            <a:pPr algn="l">
              <a:lnSpc>
                <a:spcPct val="130000"/>
              </a:lnSpc>
              <a:spcAft>
                <a:spcPts val="500"/>
              </a:spcAft>
            </a:pPr>
            <a:r>
              <a:rPr sz="1200" b="0" i="0" dirty="0">
                <a:solidFill>
                  <a:srgbClr val="445250"/>
                </a:solidFill>
                <a:latin typeface="Calibri"/>
              </a:rPr>
              <a:t>Lecturer: </a:t>
            </a:r>
            <a:r>
              <a:rPr sz="1200" b="0" i="0" dirty="0" err="1">
                <a:solidFill>
                  <a:srgbClr val="445250"/>
                </a:solidFill>
                <a:latin typeface="Calibri"/>
              </a:rPr>
              <a:t>Olubakola</a:t>
            </a:r>
            <a:r>
              <a:rPr sz="1200" b="0" i="0" dirty="0">
                <a:solidFill>
                  <a:srgbClr val="445250"/>
                </a:solidFill>
                <a:latin typeface="Calibri"/>
              </a:rPr>
              <a:t> Adegbite (Module Lead)</a:t>
            </a:r>
          </a:p>
          <a:p>
            <a:pPr algn="l">
              <a:lnSpc>
                <a:spcPct val="130000"/>
              </a:lnSpc>
              <a:spcAft>
                <a:spcPts val="500"/>
              </a:spcAft>
            </a:pPr>
            <a:r>
              <a:rPr sz="1200" b="0" i="0" dirty="0">
                <a:solidFill>
                  <a:srgbClr val="445250"/>
                </a:solidFill>
                <a:latin typeface="Calibri"/>
              </a:rPr>
              <a:t>Assignment: Component 1 — 5-minute presentation</a:t>
            </a:r>
          </a:p>
        </p:txBody>
      </p:sp>
      <p:sp>
        <p:nvSpPr>
          <p:cNvPr id="9" name="TextBox 8"/>
          <p:cNvSpPr txBox="1"/>
          <p:nvPr/>
        </p:nvSpPr>
        <p:spPr>
          <a:xfrm>
            <a:off x="7132320" y="4526280"/>
            <a:ext cx="3931920" cy="1463040"/>
          </a:xfrm>
          <a:prstGeom prst="rect">
            <a:avLst/>
          </a:prstGeom>
          <a:noFill/>
        </p:spPr>
        <p:txBody>
          <a:bodyPr wrap="square" lIns="0" tIns="0" rIns="0" bIns="0" anchor="t">
            <a:spAutoFit/>
          </a:bodyPr>
          <a:lstStyle/>
          <a:p>
            <a:pPr algn="r">
              <a:lnSpc>
                <a:spcPct val="130000"/>
              </a:lnSpc>
              <a:spcAft>
                <a:spcPts val="500"/>
              </a:spcAft>
            </a:pPr>
            <a:r>
              <a:rPr sz="1200" b="0" i="0">
                <a:solidFill>
                  <a:srgbClr val="445250"/>
                </a:solidFill>
                <a:latin typeface="Calibri"/>
              </a:rPr>
              <a:t>CertHE Skills for the Workplace</a:t>
            </a:r>
          </a:p>
          <a:p>
            <a:pPr algn="r">
              <a:lnSpc>
                <a:spcPct val="130000"/>
              </a:lnSpc>
              <a:spcAft>
                <a:spcPts val="500"/>
              </a:spcAft>
            </a:pPr>
            <a:r>
              <a:rPr sz="1200" b="0" i="0">
                <a:solidFill>
                  <a:srgbClr val="445250"/>
                </a:solidFill>
                <a:latin typeface="Calibri"/>
              </a:rPr>
              <a:t>(Health &amp; Social Care)</a:t>
            </a:r>
          </a:p>
          <a:p>
            <a:pPr algn="r">
              <a:lnSpc>
                <a:spcPct val="130000"/>
              </a:lnSpc>
              <a:spcAft>
                <a:spcPts val="500"/>
              </a:spcAft>
            </a:pPr>
            <a:r>
              <a:rPr sz="1200" b="0" i="0">
                <a:solidFill>
                  <a:srgbClr val="445250"/>
                </a:solidFill>
                <a:latin typeface="Calibri"/>
              </a:rPr>
              <a:t>Submission: Turnitin, Monday 19 October 2026, 10:00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82296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145A56"/>
                </a:solidFill>
                <a:latin typeface="Calibri"/>
              </a:rPr>
              <a:t>01 · INTRODUCTION</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32B2A"/>
                </a:solidFill>
                <a:latin typeface="Georgia"/>
              </a:rPr>
              <a:t>Why Nursing Associate?</a:t>
            </a:r>
          </a:p>
        </p:txBody>
      </p:sp>
      <p:cxnSp>
        <p:nvCxnSpPr>
          <p:cNvPr id="4" name="Connector 3"/>
          <p:cNvCxnSpPr/>
          <p:nvPr/>
        </p:nvCxnSpPr>
        <p:spPr>
          <a:xfrm>
            <a:off x="758952" y="1600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758952" y="1874519"/>
            <a:ext cx="5120640" cy="4023360"/>
          </a:xfrm>
          <a:prstGeom prst="rect">
            <a:avLst/>
          </a:prstGeom>
          <a:noFill/>
        </p:spPr>
        <p:txBody>
          <a:bodyPr wrap="square" lIns="0" tIns="0" rIns="0" bIns="0" anchor="t">
            <a:spAutoFit/>
          </a:bodyPr>
          <a:lstStyle/>
          <a:p>
            <a:pPr algn="l">
              <a:lnSpc>
                <a:spcPct val="130000"/>
              </a:lnSpc>
              <a:spcAft>
                <a:spcPts val="500"/>
              </a:spcAft>
            </a:pPr>
            <a:r>
              <a:rPr sz="1400" b="1" i="0">
                <a:solidFill>
                  <a:srgbClr val="232B2A"/>
                </a:solidFill>
                <a:latin typeface="Calibri"/>
              </a:rPr>
              <a:t>The role. </a:t>
            </a:r>
            <a:r>
              <a:rPr sz="1400" b="0" i="0">
                <a:solidFill>
                  <a:srgbClr val="445250"/>
                </a:solidFill>
                <a:latin typeface="Calibri"/>
              </a:rPr>
              <a:t>A Nursing Associate is an NMC-regulated member of the nursing team, bridging the gap between healthcare support workers and registered nurses (NMC, 2018).</a:t>
            </a:r>
          </a:p>
          <a:p>
            <a:pPr algn="l">
              <a:lnSpc>
                <a:spcPct val="130000"/>
              </a:lnSpc>
              <a:spcAft>
                <a:spcPts val="500"/>
              </a:spcAft>
            </a:pPr>
            <a:r>
              <a:rPr sz="1400" b="1" i="0">
                <a:solidFill>
                  <a:srgbClr val="232B2A"/>
                </a:solidFill>
                <a:latin typeface="Calibri"/>
              </a:rPr>
              <a:t>Why it fits me:</a:t>
            </a:r>
          </a:p>
          <a:p>
            <a:pPr algn="l">
              <a:lnSpc>
                <a:spcPct val="130000"/>
              </a:lnSpc>
              <a:spcAft>
                <a:spcPts val="500"/>
              </a:spcAft>
            </a:pPr>
            <a:r>
              <a:rPr sz="1300" b="0" i="0">
                <a:solidFill>
                  <a:srgbClr val="445250"/>
                </a:solidFill>
                <a:latin typeface="Calibri"/>
              </a:rPr>
              <a:t>•  I already work in a hospital — I understand the acute environment, routines, and the MDT.</a:t>
            </a:r>
          </a:p>
          <a:p>
            <a:pPr algn="l">
              <a:lnSpc>
                <a:spcPct val="130000"/>
              </a:lnSpc>
              <a:spcAft>
                <a:spcPts val="500"/>
              </a:spcAft>
            </a:pPr>
            <a:r>
              <a:rPr sz="1300" b="0" i="0">
                <a:solidFill>
                  <a:srgbClr val="445250"/>
                </a:solidFill>
                <a:latin typeface="Calibri"/>
              </a:rPr>
              <a:t>•  I have hands-on care experience and patient-contact skills.</a:t>
            </a:r>
          </a:p>
          <a:p>
            <a:pPr algn="l">
              <a:lnSpc>
                <a:spcPct val="130000"/>
              </a:lnSpc>
              <a:spcAft>
                <a:spcPts val="500"/>
              </a:spcAft>
            </a:pPr>
            <a:r>
              <a:rPr sz="1300" b="0" i="0">
                <a:solidFill>
                  <a:srgbClr val="445250"/>
                </a:solidFill>
                <a:latin typeface="Calibri"/>
              </a:rPr>
              <a:t>•  I already hold some of the required qualifications (e.g. GCSE/Functional Skills English &amp; maths, Care Certificate, Level 3 healthcare).</a:t>
            </a:r>
          </a:p>
          <a:p>
            <a:pPr algn="l">
              <a:lnSpc>
                <a:spcPct val="130000"/>
              </a:lnSpc>
              <a:spcAft>
                <a:spcPts val="500"/>
              </a:spcAft>
            </a:pPr>
            <a:r>
              <a:rPr sz="1300" b="0" i="0">
                <a:solidFill>
                  <a:srgbClr val="445250"/>
                </a:solidFill>
                <a:latin typeface="Calibri"/>
              </a:rPr>
              <a:t>•  It offers a defined progression route — foundation degree → NMC registration → further study to Registered Nurse.</a:t>
            </a:r>
          </a:p>
        </p:txBody>
      </p:sp>
      <p:cxnSp>
        <p:nvCxnSpPr>
          <p:cNvPr id="6" name="Connector 5"/>
          <p:cNvCxnSpPr/>
          <p:nvPr/>
        </p:nvCxnSpPr>
        <p:spPr>
          <a:xfrm>
            <a:off x="6263640" y="1874519"/>
            <a:ext cx="0" cy="3794761"/>
          </a:xfrm>
          <a:prstGeom prst="line">
            <a:avLst/>
          </a:prstGeom>
          <a:ln w="12700">
            <a:solidFill>
              <a:srgbClr val="D6E8E5"/>
            </a:solidFill>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6583680" y="1874519"/>
            <a:ext cx="4663440" cy="4023360"/>
          </a:xfrm>
          <a:prstGeom prst="rect">
            <a:avLst/>
          </a:prstGeom>
          <a:noFill/>
        </p:spPr>
        <p:txBody>
          <a:bodyPr wrap="square" lIns="0" tIns="0" rIns="0" bIns="0" anchor="t">
            <a:spAutoFit/>
          </a:bodyPr>
          <a:lstStyle/>
          <a:p>
            <a:pPr algn="l">
              <a:lnSpc>
                <a:spcPct val="130000"/>
              </a:lnSpc>
              <a:spcAft>
                <a:spcPts val="500"/>
              </a:spcAft>
            </a:pPr>
            <a:r>
              <a:rPr sz="1300" b="1" i="0">
                <a:solidFill>
                  <a:srgbClr val="232B2A"/>
                </a:solidFill>
                <a:latin typeface="Calibri"/>
              </a:rPr>
              <a:t>Typical duties (National Careers Service, 2026):</a:t>
            </a:r>
          </a:p>
          <a:p>
            <a:pPr algn="l">
              <a:lnSpc>
                <a:spcPct val="130000"/>
              </a:lnSpc>
              <a:spcAft>
                <a:spcPts val="500"/>
              </a:spcAft>
            </a:pPr>
            <a:r>
              <a:rPr sz="1250" b="0" i="0">
                <a:solidFill>
                  <a:srgbClr val="445250"/>
                </a:solidFill>
                <a:latin typeface="Calibri"/>
              </a:rPr>
              <a:t>•  Measure and record observations (BP, temperature, pulse)</a:t>
            </a:r>
          </a:p>
          <a:p>
            <a:pPr algn="l">
              <a:lnSpc>
                <a:spcPct val="130000"/>
              </a:lnSpc>
              <a:spcAft>
                <a:spcPts val="500"/>
              </a:spcAft>
            </a:pPr>
            <a:r>
              <a:rPr sz="1250" b="0" i="0">
                <a:solidFill>
                  <a:srgbClr val="445250"/>
                </a:solidFill>
                <a:latin typeface="Calibri"/>
              </a:rPr>
              <a:t>•  Support personal care, comfort and dignity</a:t>
            </a:r>
          </a:p>
          <a:p>
            <a:pPr algn="l">
              <a:lnSpc>
                <a:spcPct val="130000"/>
              </a:lnSpc>
              <a:spcAft>
                <a:spcPts val="500"/>
              </a:spcAft>
            </a:pPr>
            <a:r>
              <a:rPr sz="1250" b="0" i="0">
                <a:solidFill>
                  <a:srgbClr val="445250"/>
                </a:solidFill>
                <a:latin typeface="Calibri"/>
              </a:rPr>
              <a:t>•  Take bloods, set up drips, wound care, administer some medicines</a:t>
            </a:r>
          </a:p>
          <a:p>
            <a:pPr algn="l">
              <a:lnSpc>
                <a:spcPct val="130000"/>
              </a:lnSpc>
              <a:spcAft>
                <a:spcPts val="500"/>
              </a:spcAft>
            </a:pPr>
            <a:r>
              <a:rPr sz="1250" b="0" i="0">
                <a:solidFill>
                  <a:srgbClr val="445250"/>
                </a:solidFill>
                <a:latin typeface="Calibri"/>
              </a:rPr>
              <a:t>•  Share patient progress with registered nurses</a:t>
            </a:r>
          </a:p>
          <a:p>
            <a:pPr algn="l">
              <a:lnSpc>
                <a:spcPct val="130000"/>
              </a:lnSpc>
              <a:spcAft>
                <a:spcPts val="500"/>
              </a:spcAft>
            </a:pPr>
            <a:r>
              <a:rPr sz="1250" b="0" i="0">
                <a:solidFill>
                  <a:srgbClr val="445250"/>
                </a:solidFill>
                <a:latin typeface="Calibri"/>
              </a:rPr>
              <a:t>•  Work across adult, child, mental health or learning-disability settings</a:t>
            </a:r>
          </a:p>
          <a:p>
            <a:pPr algn="l">
              <a:lnSpc>
                <a:spcPct val="130000"/>
              </a:lnSpc>
              <a:spcAft>
                <a:spcPts val="500"/>
              </a:spcAft>
            </a:pPr>
            <a:r>
              <a:rPr sz="1250" b="0" i="1">
                <a:solidFill>
                  <a:srgbClr val="788280"/>
                </a:solidFill>
                <a:latin typeface="Calibri"/>
              </a:rPr>
              <a:t>Band 4 (Agenda for Change) once registered.</a:t>
            </a:r>
          </a:p>
        </p:txBody>
      </p:sp>
      <p:cxnSp>
        <p:nvCxnSpPr>
          <p:cNvPr id="8" name="Connector 7"/>
          <p:cNvCxnSpPr/>
          <p:nvPr/>
        </p:nvCxnSpPr>
        <p:spPr>
          <a:xfrm>
            <a:off x="758952" y="6172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758952" y="6263640"/>
            <a:ext cx="64008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8280"/>
                </a:solidFill>
                <a:latin typeface="Calibri"/>
              </a:rPr>
              <a:t>LCHS4009 · Self-Awareness · Nursing Associate</a:t>
            </a:r>
          </a:p>
        </p:txBody>
      </p:sp>
      <p:sp>
        <p:nvSpPr>
          <p:cNvPr id="10" name="TextBox 9"/>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8280"/>
                </a:solidFill>
                <a:latin typeface="Calibri"/>
              </a:rPr>
              <a:t>02 / 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82296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145A56"/>
                </a:solidFill>
                <a:latin typeface="Calibri"/>
              </a:rPr>
              <a:t>02 · LIVE JOB ADVERT</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32B2A"/>
                </a:solidFill>
                <a:latin typeface="Georgia"/>
              </a:rPr>
              <a:t>Band 4 Nursing Associate — Live Job Advert</a:t>
            </a:r>
          </a:p>
        </p:txBody>
      </p:sp>
      <p:cxnSp>
        <p:nvCxnSpPr>
          <p:cNvPr id="4" name="Connector 3"/>
          <p:cNvCxnSpPr/>
          <p:nvPr/>
        </p:nvCxnSpPr>
        <p:spPr>
          <a:xfrm>
            <a:off x="758952" y="1600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5" name="Rectangle 4"/>
          <p:cNvSpPr/>
          <p:nvPr/>
        </p:nvSpPr>
        <p:spPr>
          <a:xfrm>
            <a:off x="758952" y="1828800"/>
            <a:ext cx="10671048" cy="640080"/>
          </a:xfrm>
          <a:prstGeom prst="rect">
            <a:avLst/>
          </a:prstGeom>
          <a:solidFill>
            <a:srgbClr val="EAF2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14400" y="1901952"/>
            <a:ext cx="10332720" cy="502920"/>
          </a:xfrm>
          <a:prstGeom prst="rect">
            <a:avLst/>
          </a:prstGeom>
          <a:noFill/>
        </p:spPr>
        <p:txBody>
          <a:bodyPr wrap="square" lIns="0" tIns="0" rIns="0" bIns="0" anchor="ctr">
            <a:spAutoFit/>
          </a:bodyPr>
          <a:lstStyle/>
          <a:p>
            <a:pPr algn="l">
              <a:lnSpc>
                <a:spcPct val="130000"/>
              </a:lnSpc>
              <a:spcAft>
                <a:spcPts val="500"/>
              </a:spcAft>
            </a:pPr>
            <a:r>
              <a:rPr sz="1250" b="1" i="0">
                <a:solidFill>
                  <a:srgbClr val="232B2A"/>
                </a:solidFill>
                <a:latin typeface="Calibri"/>
              </a:rPr>
              <a:t>Royal Cornwall Hospitals NHS Trust — Nursing Associate (Surgery), Band 4. </a:t>
            </a:r>
            <a:r>
              <a:rPr sz="1250" b="0" i="0">
                <a:solidFill>
                  <a:srgbClr val="445250"/>
                </a:solidFill>
                <a:latin typeface="Calibri"/>
              </a:rPr>
              <a:t>Advertised on NHS Jobs, updated 30 September 2026. </a:t>
            </a:r>
            <a:r>
              <a:rPr sz="1150" b="0" i="1">
                <a:solidFill>
                  <a:srgbClr val="788280"/>
                </a:solidFill>
                <a:latin typeface="Calibri"/>
              </a:rPr>
              <a:t>Source: NHS Jobs (2026); full link in references.</a:t>
            </a:r>
          </a:p>
        </p:txBody>
      </p:sp>
      <p:sp>
        <p:nvSpPr>
          <p:cNvPr id="7" name="Rectangle 6"/>
          <p:cNvSpPr/>
          <p:nvPr/>
        </p:nvSpPr>
        <p:spPr>
          <a:xfrm>
            <a:off x="758952" y="2697480"/>
            <a:ext cx="3383280" cy="41148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68680" y="2752344"/>
            <a:ext cx="3163824" cy="320040"/>
          </a:xfrm>
          <a:prstGeom prst="rect">
            <a:avLst/>
          </a:prstGeom>
          <a:noFill/>
        </p:spPr>
        <p:txBody>
          <a:bodyPr wrap="square" lIns="0" tIns="0" rIns="0" bIns="0" anchor="ctr">
            <a:spAutoFit/>
          </a:bodyPr>
          <a:lstStyle/>
          <a:p>
            <a:pPr algn="l">
              <a:lnSpc>
                <a:spcPct val="115000"/>
              </a:lnSpc>
              <a:spcAft>
                <a:spcPts val="400"/>
              </a:spcAft>
            </a:pPr>
            <a:r>
              <a:rPr sz="1150" b="1" i="0">
                <a:solidFill>
                  <a:srgbClr val="FFFFFF"/>
                </a:solidFill>
                <a:latin typeface="Calibri"/>
              </a:rPr>
              <a:t>QUALIFICATIONS — essential</a:t>
            </a:r>
          </a:p>
        </p:txBody>
      </p:sp>
      <p:sp>
        <p:nvSpPr>
          <p:cNvPr id="9" name="Rectangle 8"/>
          <p:cNvSpPr/>
          <p:nvPr/>
        </p:nvSpPr>
        <p:spPr>
          <a:xfrm>
            <a:off x="758952" y="3108960"/>
            <a:ext cx="3383280" cy="2606040"/>
          </a:xfrm>
          <a:prstGeom prst="rect">
            <a:avLst/>
          </a:prstGeom>
          <a:solidFill>
            <a:srgbClr val="FFFFFF"/>
          </a:solidFill>
          <a:ln w="9525">
            <a:solidFill>
              <a:srgbClr val="D6E8E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96112" y="3246120"/>
            <a:ext cx="3108960" cy="2468880"/>
          </a:xfrm>
          <a:prstGeom prst="rect">
            <a:avLst/>
          </a:prstGeom>
          <a:noFill/>
        </p:spPr>
        <p:txBody>
          <a:bodyPr wrap="square" lIns="0" tIns="0" rIns="0" bIns="0" anchor="t">
            <a:spAutoFit/>
          </a:bodyPr>
          <a:lstStyle/>
          <a:p>
            <a:pPr algn="l">
              <a:lnSpc>
                <a:spcPct val="125000"/>
              </a:lnSpc>
              <a:spcAft>
                <a:spcPts val="600"/>
              </a:spcAft>
            </a:pPr>
            <a:r>
              <a:rPr sz="1100" b="0" i="0">
                <a:solidFill>
                  <a:srgbClr val="445250"/>
                </a:solidFill>
                <a:latin typeface="Calibri"/>
              </a:rPr>
              <a:t>•  Registered Nursing Associate on the NMC register</a:t>
            </a:r>
          </a:p>
          <a:p>
            <a:pPr algn="l">
              <a:lnSpc>
                <a:spcPct val="125000"/>
              </a:lnSpc>
              <a:spcAft>
                <a:spcPts val="600"/>
              </a:spcAft>
            </a:pPr>
            <a:r>
              <a:rPr sz="1100" b="0" i="0">
                <a:solidFill>
                  <a:srgbClr val="445250"/>
                </a:solidFill>
                <a:latin typeface="Calibri"/>
              </a:rPr>
              <a:t>•  Nursing Associate Foundation Degree (Level 5)</a:t>
            </a:r>
          </a:p>
          <a:p>
            <a:pPr algn="l">
              <a:lnSpc>
                <a:spcPct val="125000"/>
              </a:lnSpc>
              <a:spcAft>
                <a:spcPts val="600"/>
              </a:spcAft>
            </a:pPr>
            <a:r>
              <a:rPr sz="1100" b="0" i="0">
                <a:solidFill>
                  <a:srgbClr val="445250"/>
                </a:solidFill>
                <a:latin typeface="Calibri"/>
              </a:rPr>
              <a:t>•  GCSE English &amp; maths (A–C / 9–4) or Functional Skills Level 2 equivalent</a:t>
            </a:r>
          </a:p>
          <a:p>
            <a:pPr algn="l">
              <a:lnSpc>
                <a:spcPct val="125000"/>
              </a:lnSpc>
              <a:spcAft>
                <a:spcPts val="600"/>
              </a:spcAft>
            </a:pPr>
            <a:r>
              <a:rPr sz="1100" b="0" i="0">
                <a:solidFill>
                  <a:srgbClr val="445250"/>
                </a:solidFill>
                <a:latin typeface="Calibri"/>
              </a:rPr>
              <a:t>•  Willingness to undertake further training</a:t>
            </a:r>
          </a:p>
        </p:txBody>
      </p:sp>
      <p:sp>
        <p:nvSpPr>
          <p:cNvPr id="11" name="Rectangle 10"/>
          <p:cNvSpPr/>
          <p:nvPr/>
        </p:nvSpPr>
        <p:spPr>
          <a:xfrm>
            <a:off x="4398264" y="2697480"/>
            <a:ext cx="3383280" cy="41148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07992" y="2752344"/>
            <a:ext cx="3163824" cy="320040"/>
          </a:xfrm>
          <a:prstGeom prst="rect">
            <a:avLst/>
          </a:prstGeom>
          <a:noFill/>
        </p:spPr>
        <p:txBody>
          <a:bodyPr wrap="square" lIns="0" tIns="0" rIns="0" bIns="0" anchor="ctr">
            <a:spAutoFit/>
          </a:bodyPr>
          <a:lstStyle/>
          <a:p>
            <a:pPr algn="l">
              <a:lnSpc>
                <a:spcPct val="115000"/>
              </a:lnSpc>
              <a:spcAft>
                <a:spcPts val="400"/>
              </a:spcAft>
            </a:pPr>
            <a:r>
              <a:rPr sz="1150" b="1" i="0">
                <a:solidFill>
                  <a:srgbClr val="FFFFFF"/>
                </a:solidFill>
                <a:latin typeface="Calibri"/>
              </a:rPr>
              <a:t>EXPERIENCE — essential</a:t>
            </a:r>
          </a:p>
        </p:txBody>
      </p:sp>
      <p:sp>
        <p:nvSpPr>
          <p:cNvPr id="13" name="Rectangle 12"/>
          <p:cNvSpPr/>
          <p:nvPr/>
        </p:nvSpPr>
        <p:spPr>
          <a:xfrm>
            <a:off x="4398264" y="3108960"/>
            <a:ext cx="3383280" cy="2606040"/>
          </a:xfrm>
          <a:prstGeom prst="rect">
            <a:avLst/>
          </a:prstGeom>
          <a:solidFill>
            <a:srgbClr val="FFFFFF"/>
          </a:solidFill>
          <a:ln w="9525">
            <a:solidFill>
              <a:srgbClr val="D6E8E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35424" y="3246120"/>
            <a:ext cx="3108960" cy="2468880"/>
          </a:xfrm>
          <a:prstGeom prst="rect">
            <a:avLst/>
          </a:prstGeom>
          <a:noFill/>
        </p:spPr>
        <p:txBody>
          <a:bodyPr wrap="square" lIns="0" tIns="0" rIns="0" bIns="0" anchor="t">
            <a:spAutoFit/>
          </a:bodyPr>
          <a:lstStyle/>
          <a:p>
            <a:pPr algn="l">
              <a:lnSpc>
                <a:spcPct val="125000"/>
              </a:lnSpc>
              <a:spcAft>
                <a:spcPts val="600"/>
              </a:spcAft>
            </a:pPr>
            <a:r>
              <a:rPr sz="1100" b="0" i="0">
                <a:solidFill>
                  <a:srgbClr val="445250"/>
                </a:solidFill>
                <a:latin typeface="Calibri"/>
              </a:rPr>
              <a:t>•  Previous experience working in an NHS / healthcare setting</a:t>
            </a:r>
          </a:p>
          <a:p>
            <a:pPr algn="l">
              <a:lnSpc>
                <a:spcPct val="125000"/>
              </a:lnSpc>
              <a:spcAft>
                <a:spcPts val="600"/>
              </a:spcAft>
            </a:pPr>
            <a:r>
              <a:rPr sz="1100" b="0" i="0">
                <a:solidFill>
                  <a:srgbClr val="445250"/>
                </a:solidFill>
                <a:latin typeface="Calibri"/>
              </a:rPr>
              <a:t>•  Experience of team working under appropriate supervision</a:t>
            </a:r>
          </a:p>
          <a:p>
            <a:pPr algn="l">
              <a:lnSpc>
                <a:spcPct val="125000"/>
              </a:lnSpc>
              <a:spcAft>
                <a:spcPts val="600"/>
              </a:spcAft>
            </a:pPr>
            <a:r>
              <a:rPr sz="1100" b="0" i="0">
                <a:solidFill>
                  <a:srgbClr val="445250"/>
                </a:solidFill>
                <a:latin typeface="Calibri"/>
              </a:rPr>
              <a:t>•  Experience of delivering person-centred care</a:t>
            </a:r>
          </a:p>
          <a:p>
            <a:pPr algn="l">
              <a:lnSpc>
                <a:spcPct val="125000"/>
              </a:lnSpc>
              <a:spcAft>
                <a:spcPts val="600"/>
              </a:spcAft>
            </a:pPr>
            <a:r>
              <a:rPr sz="1100" b="0" i="0">
                <a:solidFill>
                  <a:srgbClr val="445250"/>
                </a:solidFill>
                <a:latin typeface="Calibri"/>
              </a:rPr>
              <a:t>•  Understanding of the acute hospital environment</a:t>
            </a:r>
          </a:p>
        </p:txBody>
      </p:sp>
      <p:sp>
        <p:nvSpPr>
          <p:cNvPr id="15" name="Rectangle 14"/>
          <p:cNvSpPr/>
          <p:nvPr/>
        </p:nvSpPr>
        <p:spPr>
          <a:xfrm>
            <a:off x="8037576" y="2697480"/>
            <a:ext cx="3383280" cy="41148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147304" y="2752344"/>
            <a:ext cx="3163824" cy="320040"/>
          </a:xfrm>
          <a:prstGeom prst="rect">
            <a:avLst/>
          </a:prstGeom>
          <a:noFill/>
        </p:spPr>
        <p:txBody>
          <a:bodyPr wrap="square" lIns="0" tIns="0" rIns="0" bIns="0" anchor="ctr">
            <a:spAutoFit/>
          </a:bodyPr>
          <a:lstStyle/>
          <a:p>
            <a:pPr algn="l">
              <a:lnSpc>
                <a:spcPct val="115000"/>
              </a:lnSpc>
              <a:spcAft>
                <a:spcPts val="400"/>
              </a:spcAft>
            </a:pPr>
            <a:r>
              <a:rPr sz="1150" b="1" i="0">
                <a:solidFill>
                  <a:srgbClr val="FFFFFF"/>
                </a:solidFill>
                <a:latin typeface="Calibri"/>
              </a:rPr>
              <a:t>SKILLS &amp; QUALITIES — essential</a:t>
            </a:r>
          </a:p>
        </p:txBody>
      </p:sp>
      <p:sp>
        <p:nvSpPr>
          <p:cNvPr id="17" name="Rectangle 16"/>
          <p:cNvSpPr/>
          <p:nvPr/>
        </p:nvSpPr>
        <p:spPr>
          <a:xfrm>
            <a:off x="8037576" y="3108960"/>
            <a:ext cx="3383280" cy="2606040"/>
          </a:xfrm>
          <a:prstGeom prst="rect">
            <a:avLst/>
          </a:prstGeom>
          <a:solidFill>
            <a:srgbClr val="FFFFFF"/>
          </a:solidFill>
          <a:ln w="9525">
            <a:solidFill>
              <a:srgbClr val="D6E8E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174736" y="3246120"/>
            <a:ext cx="3108960" cy="2468880"/>
          </a:xfrm>
          <a:prstGeom prst="rect">
            <a:avLst/>
          </a:prstGeom>
          <a:noFill/>
        </p:spPr>
        <p:txBody>
          <a:bodyPr wrap="square" lIns="0" tIns="0" rIns="0" bIns="0" anchor="t">
            <a:spAutoFit/>
          </a:bodyPr>
          <a:lstStyle/>
          <a:p>
            <a:pPr algn="l">
              <a:lnSpc>
                <a:spcPct val="125000"/>
              </a:lnSpc>
              <a:spcAft>
                <a:spcPts val="600"/>
              </a:spcAft>
            </a:pPr>
            <a:r>
              <a:rPr sz="1100" b="0" i="0">
                <a:solidFill>
                  <a:srgbClr val="445250"/>
                </a:solidFill>
                <a:latin typeface="Calibri"/>
              </a:rPr>
              <a:t>•  Effective verbal &amp; written communication with patients, families and the MDT</a:t>
            </a:r>
          </a:p>
          <a:p>
            <a:pPr algn="l">
              <a:lnSpc>
                <a:spcPct val="125000"/>
              </a:lnSpc>
              <a:spcAft>
                <a:spcPts val="600"/>
              </a:spcAft>
            </a:pPr>
            <a:r>
              <a:rPr sz="1100" b="0" i="0">
                <a:solidFill>
                  <a:srgbClr val="445250"/>
                </a:solidFill>
                <a:latin typeface="Calibri"/>
              </a:rPr>
              <a:t>•  Able to organise and prioritise a delegated workload</a:t>
            </a:r>
          </a:p>
          <a:p>
            <a:pPr algn="l">
              <a:lnSpc>
                <a:spcPct val="125000"/>
              </a:lnSpc>
              <a:spcAft>
                <a:spcPts val="600"/>
              </a:spcAft>
            </a:pPr>
            <a:r>
              <a:rPr sz="1100" b="0" i="0">
                <a:solidFill>
                  <a:srgbClr val="445250"/>
                </a:solidFill>
                <a:latin typeface="Calibri"/>
              </a:rPr>
              <a:t>•  Able to build effective, compassionate relationships</a:t>
            </a:r>
          </a:p>
          <a:p>
            <a:pPr algn="l">
              <a:lnSpc>
                <a:spcPct val="125000"/>
              </a:lnSpc>
              <a:spcAft>
                <a:spcPts val="600"/>
              </a:spcAft>
            </a:pPr>
            <a:r>
              <a:rPr sz="1100" b="0" i="0">
                <a:solidFill>
                  <a:srgbClr val="445250"/>
                </a:solidFill>
                <a:latin typeface="Calibri"/>
              </a:rPr>
              <a:t>•  Resilient, accountable, committed to The Code (NMC)</a:t>
            </a:r>
          </a:p>
        </p:txBody>
      </p:sp>
      <p:cxnSp>
        <p:nvCxnSpPr>
          <p:cNvPr id="19" name="Connector 18"/>
          <p:cNvCxnSpPr/>
          <p:nvPr/>
        </p:nvCxnSpPr>
        <p:spPr>
          <a:xfrm>
            <a:off x="758952" y="6172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20" name="TextBox 19"/>
          <p:cNvSpPr txBox="1"/>
          <p:nvPr/>
        </p:nvSpPr>
        <p:spPr>
          <a:xfrm>
            <a:off x="758952" y="6263640"/>
            <a:ext cx="64008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8280"/>
                </a:solidFill>
                <a:latin typeface="Calibri"/>
              </a:rPr>
              <a:t>LCHS4009 · Self-Awareness · Nursing Associate</a:t>
            </a:r>
          </a:p>
        </p:txBody>
      </p:sp>
      <p:sp>
        <p:nvSpPr>
          <p:cNvPr id="21" name="TextBox 20"/>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8280"/>
                </a:solidFill>
                <a:latin typeface="Calibri"/>
              </a:rPr>
              <a:t>03 / 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82296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145A56"/>
                </a:solidFill>
                <a:latin typeface="Calibri"/>
              </a:rPr>
              <a:t>03 · PERSONAL SWOT ANALYSIS</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32B2A"/>
                </a:solidFill>
                <a:latin typeface="Georgia"/>
              </a:rPr>
              <a:t>My Profile Against the Nursing Associate Role</a:t>
            </a:r>
          </a:p>
        </p:txBody>
      </p:sp>
      <p:cxnSp>
        <p:nvCxnSpPr>
          <p:cNvPr id="4" name="Connector 3"/>
          <p:cNvCxnSpPr/>
          <p:nvPr/>
        </p:nvCxnSpPr>
        <p:spPr>
          <a:xfrm>
            <a:off x="758952" y="1600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5" name="Rectangle 4"/>
          <p:cNvSpPr/>
          <p:nvPr/>
        </p:nvSpPr>
        <p:spPr>
          <a:xfrm>
            <a:off x="758952" y="1828800"/>
            <a:ext cx="5257800" cy="36576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96112" y="1874520"/>
            <a:ext cx="4983480" cy="292608"/>
          </a:xfrm>
          <a:prstGeom prst="rect">
            <a:avLst/>
          </a:prstGeom>
          <a:noFill/>
        </p:spPr>
        <p:txBody>
          <a:bodyPr wrap="square" lIns="0" tIns="0" rIns="0" bIns="0" anchor="ctr">
            <a:spAutoFit/>
          </a:bodyPr>
          <a:lstStyle/>
          <a:p>
            <a:pPr algn="l">
              <a:lnSpc>
                <a:spcPct val="115000"/>
              </a:lnSpc>
              <a:spcAft>
                <a:spcPts val="400"/>
              </a:spcAft>
            </a:pPr>
            <a:r>
              <a:rPr sz="1300" b="1" i="0">
                <a:solidFill>
                  <a:srgbClr val="FFFFFF"/>
                </a:solidFill>
                <a:latin typeface="Calibri"/>
              </a:rPr>
              <a:t>STRENGTHS</a:t>
            </a:r>
          </a:p>
        </p:txBody>
      </p:sp>
      <p:sp>
        <p:nvSpPr>
          <p:cNvPr id="7" name="Rectangle 6"/>
          <p:cNvSpPr/>
          <p:nvPr/>
        </p:nvSpPr>
        <p:spPr>
          <a:xfrm>
            <a:off x="758952" y="2194560"/>
            <a:ext cx="5257800" cy="1645920"/>
          </a:xfrm>
          <a:prstGeom prst="rect">
            <a:avLst/>
          </a:prstGeom>
          <a:solidFill>
            <a:srgbClr val="FFFFFF"/>
          </a:solidFill>
          <a:ln w="9525">
            <a:solidFill>
              <a:srgbClr val="145A5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23544" y="2304288"/>
            <a:ext cx="4928616" cy="1508760"/>
          </a:xfrm>
          <a:prstGeom prst="rect">
            <a:avLst/>
          </a:prstGeom>
          <a:noFill/>
        </p:spPr>
        <p:txBody>
          <a:bodyPr wrap="square" lIns="0" tIns="0" rIns="0" bIns="0" anchor="t">
            <a:spAutoFit/>
          </a:bodyPr>
          <a:lstStyle/>
          <a:p>
            <a:pPr algn="l">
              <a:lnSpc>
                <a:spcPct val="120000"/>
              </a:lnSpc>
              <a:spcAft>
                <a:spcPts val="400"/>
              </a:spcAft>
            </a:pPr>
            <a:r>
              <a:rPr sz="1100" b="0" i="0">
                <a:solidFill>
                  <a:srgbClr val="445250"/>
                </a:solidFill>
                <a:latin typeface="Calibri"/>
              </a:rPr>
              <a:t>•  Hospital-based care experience &amp; patient-contact skills</a:t>
            </a:r>
          </a:p>
          <a:p>
            <a:pPr algn="l">
              <a:lnSpc>
                <a:spcPct val="120000"/>
              </a:lnSpc>
              <a:spcAft>
                <a:spcPts val="400"/>
              </a:spcAft>
            </a:pPr>
            <a:r>
              <a:rPr sz="1100" b="0" i="0">
                <a:solidFill>
                  <a:srgbClr val="445250"/>
                </a:solidFill>
                <a:latin typeface="Calibri"/>
              </a:rPr>
              <a:t>•  Some required qualifications already (English/maths, Care Cert, Level 3)</a:t>
            </a:r>
          </a:p>
          <a:p>
            <a:pPr algn="l">
              <a:lnSpc>
                <a:spcPct val="120000"/>
              </a:lnSpc>
              <a:spcAft>
                <a:spcPts val="400"/>
              </a:spcAft>
            </a:pPr>
            <a:r>
              <a:rPr sz="1100" b="0" i="0">
                <a:solidFill>
                  <a:srgbClr val="445250"/>
                </a:solidFill>
                <a:latin typeface="Calibri"/>
              </a:rPr>
              <a:t>•  Team working &amp; communication within the MDT</a:t>
            </a:r>
          </a:p>
          <a:p>
            <a:pPr algn="l">
              <a:lnSpc>
                <a:spcPct val="120000"/>
              </a:lnSpc>
              <a:spcAft>
                <a:spcPts val="400"/>
              </a:spcAft>
            </a:pPr>
            <a:r>
              <a:rPr sz="1100" b="0" i="0">
                <a:solidFill>
                  <a:srgbClr val="445250"/>
                </a:solidFill>
                <a:latin typeface="Calibri"/>
              </a:rPr>
              <a:t>•  Understanding of ward routines, policies &amp; safeguarding</a:t>
            </a:r>
          </a:p>
        </p:txBody>
      </p:sp>
      <p:sp>
        <p:nvSpPr>
          <p:cNvPr id="9" name="Rectangle 8"/>
          <p:cNvSpPr/>
          <p:nvPr/>
        </p:nvSpPr>
        <p:spPr>
          <a:xfrm>
            <a:off x="6172200" y="1828800"/>
            <a:ext cx="5257800" cy="365760"/>
          </a:xfrm>
          <a:prstGeom prst="rect">
            <a:avLst/>
          </a:prstGeom>
          <a:solidFill>
            <a:srgbClr val="8C464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309360" y="1874520"/>
            <a:ext cx="4983480" cy="292608"/>
          </a:xfrm>
          <a:prstGeom prst="rect">
            <a:avLst/>
          </a:prstGeom>
          <a:noFill/>
        </p:spPr>
        <p:txBody>
          <a:bodyPr wrap="square" lIns="0" tIns="0" rIns="0" bIns="0" anchor="ctr">
            <a:spAutoFit/>
          </a:bodyPr>
          <a:lstStyle/>
          <a:p>
            <a:pPr algn="l">
              <a:lnSpc>
                <a:spcPct val="115000"/>
              </a:lnSpc>
              <a:spcAft>
                <a:spcPts val="400"/>
              </a:spcAft>
            </a:pPr>
            <a:r>
              <a:rPr sz="1300" b="1" i="0">
                <a:solidFill>
                  <a:srgbClr val="FFFFFF"/>
                </a:solidFill>
                <a:latin typeface="Calibri"/>
              </a:rPr>
              <a:t>WEAKNESSES</a:t>
            </a:r>
          </a:p>
        </p:txBody>
      </p:sp>
      <p:sp>
        <p:nvSpPr>
          <p:cNvPr id="11" name="Rectangle 10"/>
          <p:cNvSpPr/>
          <p:nvPr/>
        </p:nvSpPr>
        <p:spPr>
          <a:xfrm>
            <a:off x="6172200" y="2194560"/>
            <a:ext cx="5257800" cy="1645920"/>
          </a:xfrm>
          <a:prstGeom prst="rect">
            <a:avLst/>
          </a:prstGeom>
          <a:solidFill>
            <a:srgbClr val="FFFFFF"/>
          </a:solidFill>
          <a:ln w="9525">
            <a:solidFill>
              <a:srgbClr val="8C464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336792" y="2304288"/>
            <a:ext cx="4928616" cy="1508760"/>
          </a:xfrm>
          <a:prstGeom prst="rect">
            <a:avLst/>
          </a:prstGeom>
          <a:noFill/>
        </p:spPr>
        <p:txBody>
          <a:bodyPr wrap="square" lIns="0" tIns="0" rIns="0" bIns="0" anchor="t">
            <a:spAutoFit/>
          </a:bodyPr>
          <a:lstStyle/>
          <a:p>
            <a:pPr algn="l">
              <a:lnSpc>
                <a:spcPct val="120000"/>
              </a:lnSpc>
              <a:spcAft>
                <a:spcPts val="400"/>
              </a:spcAft>
            </a:pPr>
            <a:r>
              <a:rPr sz="1100" b="0" i="0">
                <a:solidFill>
                  <a:srgbClr val="445250"/>
                </a:solidFill>
                <a:latin typeface="Calibri"/>
              </a:rPr>
              <a:t>•  Not yet NMC-registered / no Nursing Associate Foundation Degree</a:t>
            </a:r>
          </a:p>
          <a:p>
            <a:pPr algn="l">
              <a:lnSpc>
                <a:spcPct val="120000"/>
              </a:lnSpc>
              <a:spcAft>
                <a:spcPts val="400"/>
              </a:spcAft>
            </a:pPr>
            <a:r>
              <a:rPr sz="1100" b="0" i="0">
                <a:solidFill>
                  <a:srgbClr val="445250"/>
                </a:solidFill>
                <a:latin typeface="Calibri"/>
              </a:rPr>
              <a:t>•  Limited experience of delegation, leadership and student supervision</a:t>
            </a:r>
          </a:p>
          <a:p>
            <a:pPr algn="l">
              <a:lnSpc>
                <a:spcPct val="120000"/>
              </a:lnSpc>
              <a:spcAft>
                <a:spcPts val="400"/>
              </a:spcAft>
            </a:pPr>
            <a:r>
              <a:rPr sz="1100" b="0" i="0">
                <a:solidFill>
                  <a:srgbClr val="445250"/>
                </a:solidFill>
                <a:latin typeface="Calibri"/>
              </a:rPr>
              <a:t>•  Study confidence / academic writing at Level 5</a:t>
            </a:r>
          </a:p>
          <a:p>
            <a:pPr algn="l">
              <a:lnSpc>
                <a:spcPct val="120000"/>
              </a:lnSpc>
              <a:spcAft>
                <a:spcPts val="400"/>
              </a:spcAft>
            </a:pPr>
            <a:r>
              <a:rPr sz="1100" b="0" i="0">
                <a:solidFill>
                  <a:srgbClr val="445250"/>
                </a:solidFill>
                <a:latin typeface="Calibri"/>
              </a:rPr>
              <a:t>•  Some clinical skills (venepuncture, medicines admin) still to develop</a:t>
            </a:r>
          </a:p>
        </p:txBody>
      </p:sp>
      <p:sp>
        <p:nvSpPr>
          <p:cNvPr id="13" name="Rectangle 12"/>
          <p:cNvSpPr/>
          <p:nvPr/>
        </p:nvSpPr>
        <p:spPr>
          <a:xfrm>
            <a:off x="758952" y="3995928"/>
            <a:ext cx="5257800" cy="36576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96112" y="4041648"/>
            <a:ext cx="4983480" cy="292608"/>
          </a:xfrm>
          <a:prstGeom prst="rect">
            <a:avLst/>
          </a:prstGeom>
          <a:noFill/>
        </p:spPr>
        <p:txBody>
          <a:bodyPr wrap="square" lIns="0" tIns="0" rIns="0" bIns="0" anchor="ctr">
            <a:spAutoFit/>
          </a:bodyPr>
          <a:lstStyle/>
          <a:p>
            <a:pPr algn="l">
              <a:lnSpc>
                <a:spcPct val="115000"/>
              </a:lnSpc>
              <a:spcAft>
                <a:spcPts val="400"/>
              </a:spcAft>
            </a:pPr>
            <a:r>
              <a:rPr sz="1300" b="1" i="0">
                <a:solidFill>
                  <a:srgbClr val="FFFFFF"/>
                </a:solidFill>
                <a:latin typeface="Calibri"/>
              </a:rPr>
              <a:t>OPPORTUNITIES</a:t>
            </a:r>
          </a:p>
        </p:txBody>
      </p:sp>
      <p:sp>
        <p:nvSpPr>
          <p:cNvPr id="15" name="Rectangle 14"/>
          <p:cNvSpPr/>
          <p:nvPr/>
        </p:nvSpPr>
        <p:spPr>
          <a:xfrm>
            <a:off x="758952" y="4361688"/>
            <a:ext cx="5257800" cy="1645920"/>
          </a:xfrm>
          <a:prstGeom prst="rect">
            <a:avLst/>
          </a:prstGeom>
          <a:solidFill>
            <a:srgbClr val="FFFFFF"/>
          </a:solidFill>
          <a:ln w="9525">
            <a:solidFill>
              <a:srgbClr val="145A5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923544" y="4471416"/>
            <a:ext cx="4928616" cy="1508760"/>
          </a:xfrm>
          <a:prstGeom prst="rect">
            <a:avLst/>
          </a:prstGeom>
          <a:noFill/>
        </p:spPr>
        <p:txBody>
          <a:bodyPr wrap="square" lIns="0" tIns="0" rIns="0" bIns="0" anchor="t">
            <a:spAutoFit/>
          </a:bodyPr>
          <a:lstStyle/>
          <a:p>
            <a:pPr algn="l">
              <a:lnSpc>
                <a:spcPct val="120000"/>
              </a:lnSpc>
              <a:spcAft>
                <a:spcPts val="400"/>
              </a:spcAft>
            </a:pPr>
            <a:r>
              <a:rPr sz="1100" b="0" i="0">
                <a:solidFill>
                  <a:srgbClr val="445250"/>
                </a:solidFill>
                <a:latin typeface="Calibri"/>
              </a:rPr>
              <a:t>•  Trainee Nursing Associate apprenticeship (Level 5) — often employed within current NHS trust</a:t>
            </a:r>
          </a:p>
          <a:p>
            <a:pPr algn="l">
              <a:lnSpc>
                <a:spcPct val="120000"/>
              </a:lnSpc>
              <a:spcAft>
                <a:spcPts val="400"/>
              </a:spcAft>
            </a:pPr>
            <a:r>
              <a:rPr sz="1100" b="0" i="0">
                <a:solidFill>
                  <a:srgbClr val="445250"/>
                </a:solidFill>
                <a:latin typeface="Calibri"/>
              </a:rPr>
              <a:t>•  In-house preceptorship, mentorship and NHS learning support</a:t>
            </a:r>
          </a:p>
          <a:p>
            <a:pPr algn="l">
              <a:lnSpc>
                <a:spcPct val="120000"/>
              </a:lnSpc>
              <a:spcAft>
                <a:spcPts val="400"/>
              </a:spcAft>
            </a:pPr>
            <a:r>
              <a:rPr sz="1100" b="0" i="0">
                <a:solidFill>
                  <a:srgbClr val="445250"/>
                </a:solidFill>
                <a:latin typeface="Calibri"/>
              </a:rPr>
              <a:t>•  Progression route: NA → top-up → Registered Nurse (Band 5)</a:t>
            </a:r>
          </a:p>
          <a:p>
            <a:pPr algn="l">
              <a:lnSpc>
                <a:spcPct val="120000"/>
              </a:lnSpc>
              <a:spcAft>
                <a:spcPts val="400"/>
              </a:spcAft>
            </a:pPr>
            <a:r>
              <a:rPr sz="1100" b="0" i="0">
                <a:solidFill>
                  <a:srgbClr val="445250"/>
                </a:solidFill>
                <a:latin typeface="Calibri"/>
              </a:rPr>
              <a:t>•  Growing NHS demand for Nursing Associates across acute settings</a:t>
            </a:r>
          </a:p>
        </p:txBody>
      </p:sp>
      <p:sp>
        <p:nvSpPr>
          <p:cNvPr id="17" name="Rectangle 16"/>
          <p:cNvSpPr/>
          <p:nvPr/>
        </p:nvSpPr>
        <p:spPr>
          <a:xfrm>
            <a:off x="6172200" y="3995928"/>
            <a:ext cx="5257800" cy="365760"/>
          </a:xfrm>
          <a:prstGeom prst="rect">
            <a:avLst/>
          </a:prstGeom>
          <a:solidFill>
            <a:srgbClr val="A86B1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6309360" y="4041648"/>
            <a:ext cx="4983480" cy="292608"/>
          </a:xfrm>
          <a:prstGeom prst="rect">
            <a:avLst/>
          </a:prstGeom>
          <a:noFill/>
        </p:spPr>
        <p:txBody>
          <a:bodyPr wrap="square" lIns="0" tIns="0" rIns="0" bIns="0" anchor="ctr">
            <a:spAutoFit/>
          </a:bodyPr>
          <a:lstStyle/>
          <a:p>
            <a:pPr algn="l">
              <a:lnSpc>
                <a:spcPct val="115000"/>
              </a:lnSpc>
              <a:spcAft>
                <a:spcPts val="400"/>
              </a:spcAft>
            </a:pPr>
            <a:r>
              <a:rPr sz="1300" b="1" i="0">
                <a:solidFill>
                  <a:srgbClr val="FFFFFF"/>
                </a:solidFill>
                <a:latin typeface="Calibri"/>
              </a:rPr>
              <a:t>THREATS</a:t>
            </a:r>
          </a:p>
        </p:txBody>
      </p:sp>
      <p:sp>
        <p:nvSpPr>
          <p:cNvPr id="19" name="Rectangle 18"/>
          <p:cNvSpPr/>
          <p:nvPr/>
        </p:nvSpPr>
        <p:spPr>
          <a:xfrm>
            <a:off x="6172200" y="4361688"/>
            <a:ext cx="5257800" cy="1645920"/>
          </a:xfrm>
          <a:prstGeom prst="rect">
            <a:avLst/>
          </a:prstGeom>
          <a:solidFill>
            <a:srgbClr val="FFFFFF"/>
          </a:solidFill>
          <a:ln w="9525">
            <a:solidFill>
              <a:srgbClr val="A86B1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336792" y="4471416"/>
            <a:ext cx="4928616" cy="1508760"/>
          </a:xfrm>
          <a:prstGeom prst="rect">
            <a:avLst/>
          </a:prstGeom>
          <a:noFill/>
        </p:spPr>
        <p:txBody>
          <a:bodyPr wrap="square" lIns="0" tIns="0" rIns="0" bIns="0" anchor="t">
            <a:spAutoFit/>
          </a:bodyPr>
          <a:lstStyle/>
          <a:p>
            <a:pPr algn="l">
              <a:lnSpc>
                <a:spcPct val="120000"/>
              </a:lnSpc>
              <a:spcAft>
                <a:spcPts val="400"/>
              </a:spcAft>
            </a:pPr>
            <a:r>
              <a:rPr sz="1100" b="0" i="0">
                <a:solidFill>
                  <a:srgbClr val="445250"/>
                </a:solidFill>
                <a:latin typeface="Calibri"/>
              </a:rPr>
              <a:t>•  Competition for trainee places and funding</a:t>
            </a:r>
          </a:p>
          <a:p>
            <a:pPr algn="l">
              <a:lnSpc>
                <a:spcPct val="120000"/>
              </a:lnSpc>
              <a:spcAft>
                <a:spcPts val="400"/>
              </a:spcAft>
            </a:pPr>
            <a:r>
              <a:rPr sz="1100" b="0" i="0">
                <a:solidFill>
                  <a:srgbClr val="445250"/>
                </a:solidFill>
                <a:latin typeface="Calibri"/>
              </a:rPr>
              <a:t>•  Balancing full-time work with Level 5 study</a:t>
            </a:r>
          </a:p>
          <a:p>
            <a:pPr algn="l">
              <a:lnSpc>
                <a:spcPct val="120000"/>
              </a:lnSpc>
              <a:spcAft>
                <a:spcPts val="400"/>
              </a:spcAft>
            </a:pPr>
            <a:r>
              <a:rPr sz="1100" b="0" i="0">
                <a:solidFill>
                  <a:srgbClr val="445250"/>
                </a:solidFill>
                <a:latin typeface="Calibri"/>
              </a:rPr>
              <a:t>•  NMC English-language / registration requirements</a:t>
            </a:r>
          </a:p>
          <a:p>
            <a:pPr algn="l">
              <a:lnSpc>
                <a:spcPct val="120000"/>
              </a:lnSpc>
              <a:spcAft>
                <a:spcPts val="400"/>
              </a:spcAft>
            </a:pPr>
            <a:r>
              <a:rPr sz="1100" b="0" i="0">
                <a:solidFill>
                  <a:srgbClr val="445250"/>
                </a:solidFill>
                <a:latin typeface="Calibri"/>
              </a:rPr>
              <a:t>•  NHS staffing pressures and rising acuity on wards</a:t>
            </a:r>
          </a:p>
        </p:txBody>
      </p:sp>
      <p:cxnSp>
        <p:nvCxnSpPr>
          <p:cNvPr id="21" name="Connector 20"/>
          <p:cNvCxnSpPr/>
          <p:nvPr/>
        </p:nvCxnSpPr>
        <p:spPr>
          <a:xfrm>
            <a:off x="758952" y="6172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758952" y="6263640"/>
            <a:ext cx="64008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8280"/>
                </a:solidFill>
                <a:latin typeface="Calibri"/>
              </a:rPr>
              <a:t>LCHS4009 · Self-Awareness · Nursing Associate</a:t>
            </a:r>
          </a:p>
        </p:txBody>
      </p:sp>
      <p:sp>
        <p:nvSpPr>
          <p:cNvPr id="23" name="TextBox 22"/>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8280"/>
                </a:solidFill>
                <a:latin typeface="Calibri"/>
              </a:rPr>
              <a:t>04 / 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82296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145A56"/>
                </a:solidFill>
                <a:latin typeface="Calibri"/>
              </a:rPr>
              <a:t>04 · FROM ANALYSIS TO ACTION</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32B2A"/>
                </a:solidFill>
                <a:latin typeface="Georgia"/>
              </a:rPr>
              <a:t>Using Strengths to Overcome Weaknesses &amp; Minimise Threats</a:t>
            </a:r>
          </a:p>
        </p:txBody>
      </p:sp>
      <p:cxnSp>
        <p:nvCxnSpPr>
          <p:cNvPr id="4" name="Connector 3"/>
          <p:cNvCxnSpPr/>
          <p:nvPr/>
        </p:nvCxnSpPr>
        <p:spPr>
          <a:xfrm>
            <a:off x="758952" y="1600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graphicFrame>
        <p:nvGraphicFramePr>
          <p:cNvPr id="5" name="Table 4"/>
          <p:cNvGraphicFramePr>
            <a:graphicFrameLocks noGrp="1"/>
          </p:cNvGraphicFramePr>
          <p:nvPr/>
        </p:nvGraphicFramePr>
        <p:xfrm>
          <a:off x="758952" y="1828800"/>
          <a:ext cx="10671047" cy="3977640"/>
        </p:xfrm>
        <a:graphic>
          <a:graphicData uri="http://schemas.openxmlformats.org/drawingml/2006/table">
            <a:tbl>
              <a:tblPr firstRow="1" bandRow="1">
                <a:tableStyleId>{5C22544A-7EE6-4342-B048-85BDC9FD1C3A}</a:tableStyleId>
              </a:tblPr>
              <a:tblGrid>
                <a:gridCol w="3108960">
                  <a:extLst>
                    <a:ext uri="{9D8B030D-6E8A-4147-A177-3AD203B41FA5}">
                      <a16:colId xmlns:a16="http://schemas.microsoft.com/office/drawing/2014/main" val="20000"/>
                    </a:ext>
                  </a:extLst>
                </a:gridCol>
                <a:gridCol w="3749039">
                  <a:extLst>
                    <a:ext uri="{9D8B030D-6E8A-4147-A177-3AD203B41FA5}">
                      <a16:colId xmlns:a16="http://schemas.microsoft.com/office/drawing/2014/main" val="20001"/>
                    </a:ext>
                  </a:extLst>
                </a:gridCol>
                <a:gridCol w="3813048">
                  <a:extLst>
                    <a:ext uri="{9D8B030D-6E8A-4147-A177-3AD203B41FA5}">
                      <a16:colId xmlns:a16="http://schemas.microsoft.com/office/drawing/2014/main" val="20002"/>
                    </a:ext>
                  </a:extLst>
                </a:gridCol>
              </a:tblGrid>
              <a:tr h="411480">
                <a:tc>
                  <a:txBody>
                    <a:bodyPr/>
                    <a:lstStyle/>
                    <a:p>
                      <a:pPr algn="ctr"/>
                      <a:r>
                        <a:rPr sz="1150" b="1">
                          <a:solidFill>
                            <a:srgbClr val="FFFFFF"/>
                          </a:solidFill>
                          <a:latin typeface="Calibri"/>
                        </a:rPr>
                        <a:t>My strength</a:t>
                      </a:r>
                    </a:p>
                  </a:txBody>
                  <a:tcPr>
                    <a:solidFill>
                      <a:srgbClr val="145A56"/>
                    </a:solidFill>
                  </a:tcPr>
                </a:tc>
                <a:tc>
                  <a:txBody>
                    <a:bodyPr/>
                    <a:lstStyle/>
                    <a:p>
                      <a:pPr algn="ctr"/>
                      <a:r>
                        <a:rPr sz="1150" b="1">
                          <a:solidFill>
                            <a:srgbClr val="FFFFFF"/>
                          </a:solidFill>
                          <a:latin typeface="Calibri"/>
                        </a:rPr>
                        <a:t>Practical example — how it overcomes a weakness</a:t>
                      </a:r>
                    </a:p>
                  </a:txBody>
                  <a:tcPr>
                    <a:solidFill>
                      <a:srgbClr val="145A56"/>
                    </a:solidFill>
                  </a:tcPr>
                </a:tc>
                <a:tc>
                  <a:txBody>
                    <a:bodyPr/>
                    <a:lstStyle/>
                    <a:p>
                      <a:pPr algn="ctr"/>
                      <a:r>
                        <a:rPr sz="1150" b="1">
                          <a:solidFill>
                            <a:srgbClr val="FFFFFF"/>
                          </a:solidFill>
                          <a:latin typeface="Calibri"/>
                        </a:rPr>
                        <a:t>How it also minimises a threat</a:t>
                      </a:r>
                    </a:p>
                  </a:txBody>
                  <a:tcPr>
                    <a:solidFill>
                      <a:srgbClr val="145A56"/>
                    </a:solidFill>
                  </a:tcPr>
                </a:tc>
                <a:extLst>
                  <a:ext uri="{0D108BD9-81ED-4DB2-BD59-A6C34878D82A}">
                    <a16:rowId xmlns:a16="http://schemas.microsoft.com/office/drawing/2014/main" val="10000"/>
                  </a:ext>
                </a:extLst>
              </a:tr>
              <a:tr h="1188720">
                <a:tc>
                  <a:txBody>
                    <a:bodyPr/>
                    <a:lstStyle/>
                    <a:p>
                      <a:pPr>
                        <a:lnSpc>
                          <a:spcPct val="120000"/>
                        </a:lnSpc>
                      </a:pPr>
                      <a:r>
                        <a:rPr sz="1100" b="1">
                          <a:solidFill>
                            <a:srgbClr val="232B2A"/>
                          </a:solidFill>
                          <a:latin typeface="Calibri"/>
                        </a:rPr>
                        <a:t>Hospital experience &amp; MDT communication</a:t>
                      </a:r>
                    </a:p>
                  </a:txBody>
                  <a:tcPr>
                    <a:solidFill>
                      <a:srgbClr val="FFFFFF"/>
                    </a:solidFill>
                  </a:tcPr>
                </a:tc>
                <a:tc>
                  <a:txBody>
                    <a:bodyPr/>
                    <a:lstStyle/>
                    <a:p>
                      <a:pPr>
                        <a:lnSpc>
                          <a:spcPct val="120000"/>
                        </a:lnSpc>
                      </a:pPr>
                      <a:r>
                        <a:rPr sz="1100">
                          <a:solidFill>
                            <a:srgbClr val="445250"/>
                          </a:solidFill>
                          <a:latin typeface="Calibri"/>
                        </a:rPr>
                        <a:t>Use my existing ward relationships to ask a registered nurse to mentor me; shadow venepuncture and medicines rounds to close clinical-skill gaps.</a:t>
                      </a:r>
                    </a:p>
                  </a:txBody>
                  <a:tcPr>
                    <a:solidFill>
                      <a:srgbClr val="FFFFFF"/>
                    </a:solidFill>
                  </a:tcPr>
                </a:tc>
                <a:tc>
                  <a:txBody>
                    <a:bodyPr/>
                    <a:lstStyle/>
                    <a:p>
                      <a:pPr>
                        <a:lnSpc>
                          <a:spcPct val="120000"/>
                        </a:lnSpc>
                      </a:pPr>
                      <a:r>
                        <a:rPr sz="1100">
                          <a:solidFill>
                            <a:srgbClr val="445250"/>
                          </a:solidFill>
                          <a:latin typeface="Calibri"/>
                        </a:rPr>
                        <a:t>Demonstrates readiness to trainee-place interviewers, reducing competition risk.</a:t>
                      </a:r>
                    </a:p>
                  </a:txBody>
                  <a:tcPr>
                    <a:solidFill>
                      <a:srgbClr val="FFFFFF"/>
                    </a:solidFill>
                  </a:tcPr>
                </a:tc>
                <a:extLst>
                  <a:ext uri="{0D108BD9-81ED-4DB2-BD59-A6C34878D82A}">
                    <a16:rowId xmlns:a16="http://schemas.microsoft.com/office/drawing/2014/main" val="10001"/>
                  </a:ext>
                </a:extLst>
              </a:tr>
              <a:tr h="1188720">
                <a:tc>
                  <a:txBody>
                    <a:bodyPr/>
                    <a:lstStyle/>
                    <a:p>
                      <a:pPr>
                        <a:lnSpc>
                          <a:spcPct val="120000"/>
                        </a:lnSpc>
                      </a:pPr>
                      <a:r>
                        <a:rPr sz="1100" b="1">
                          <a:solidFill>
                            <a:srgbClr val="232B2A"/>
                          </a:solidFill>
                          <a:latin typeface="Calibri"/>
                        </a:rPr>
                        <a:t>Holds GCSE/Functional Skills &amp; Level 3 healthcare</a:t>
                      </a:r>
                    </a:p>
                  </a:txBody>
                  <a:tcPr>
                    <a:solidFill>
                      <a:srgbClr val="EAF2F0"/>
                    </a:solidFill>
                  </a:tcPr>
                </a:tc>
                <a:tc>
                  <a:txBody>
                    <a:bodyPr/>
                    <a:lstStyle/>
                    <a:p>
                      <a:pPr>
                        <a:lnSpc>
                          <a:spcPct val="120000"/>
                        </a:lnSpc>
                      </a:pPr>
                      <a:r>
                        <a:rPr sz="1100">
                          <a:solidFill>
                            <a:srgbClr val="445250"/>
                          </a:solidFill>
                          <a:latin typeface="Calibri"/>
                        </a:rPr>
                        <a:t>Apply directly for the Level 5 Trainee Nursing Associate apprenticeship — entry criteria already met, so no pre-access year needed.</a:t>
                      </a:r>
                    </a:p>
                  </a:txBody>
                  <a:tcPr>
                    <a:solidFill>
                      <a:srgbClr val="EAF2F0"/>
                    </a:solidFill>
                  </a:tcPr>
                </a:tc>
                <a:tc>
                  <a:txBody>
                    <a:bodyPr/>
                    <a:lstStyle/>
                    <a:p>
                      <a:pPr>
                        <a:lnSpc>
                          <a:spcPct val="120000"/>
                        </a:lnSpc>
                      </a:pPr>
                      <a:r>
                        <a:rPr sz="1100">
                          <a:solidFill>
                            <a:srgbClr val="445250"/>
                          </a:solidFill>
                          <a:latin typeface="Calibri"/>
                        </a:rPr>
                        <a:t>Avoids extra study time and cost, reducing the work–study burden.</a:t>
                      </a:r>
                    </a:p>
                  </a:txBody>
                  <a:tcPr>
                    <a:solidFill>
                      <a:srgbClr val="EAF2F0"/>
                    </a:solidFill>
                  </a:tcPr>
                </a:tc>
                <a:extLst>
                  <a:ext uri="{0D108BD9-81ED-4DB2-BD59-A6C34878D82A}">
                    <a16:rowId xmlns:a16="http://schemas.microsoft.com/office/drawing/2014/main" val="10002"/>
                  </a:ext>
                </a:extLst>
              </a:tr>
              <a:tr h="1188720">
                <a:tc>
                  <a:txBody>
                    <a:bodyPr/>
                    <a:lstStyle/>
                    <a:p>
                      <a:pPr>
                        <a:lnSpc>
                          <a:spcPct val="120000"/>
                        </a:lnSpc>
                      </a:pPr>
                      <a:r>
                        <a:rPr sz="1100" b="1">
                          <a:solidFill>
                            <a:srgbClr val="232B2A"/>
                          </a:solidFill>
                          <a:latin typeface="Calibri"/>
                        </a:rPr>
                        <a:t>Understanding of ward routines &amp; policies</a:t>
                      </a:r>
                    </a:p>
                  </a:txBody>
                  <a:tcPr>
                    <a:solidFill>
                      <a:srgbClr val="FFFFFF"/>
                    </a:solidFill>
                  </a:tcPr>
                </a:tc>
                <a:tc>
                  <a:txBody>
                    <a:bodyPr/>
                    <a:lstStyle/>
                    <a:p>
                      <a:pPr>
                        <a:lnSpc>
                          <a:spcPct val="120000"/>
                        </a:lnSpc>
                      </a:pPr>
                      <a:r>
                        <a:rPr sz="1100">
                          <a:solidFill>
                            <a:srgbClr val="445250"/>
                          </a:solidFill>
                          <a:latin typeface="Calibri"/>
                        </a:rPr>
                        <a:t>Negotiate protected study-leave and a placement in my own trust, applying familiar policies to academic assignments.</a:t>
                      </a:r>
                    </a:p>
                  </a:txBody>
                  <a:tcPr>
                    <a:solidFill>
                      <a:srgbClr val="FFFFFF"/>
                    </a:solidFill>
                  </a:tcPr>
                </a:tc>
                <a:tc>
                  <a:txBody>
                    <a:bodyPr/>
                    <a:lstStyle/>
                    <a:p>
                      <a:pPr>
                        <a:lnSpc>
                          <a:spcPct val="120000"/>
                        </a:lnSpc>
                      </a:pPr>
                      <a:r>
                        <a:rPr sz="1100">
                          <a:solidFill>
                            <a:srgbClr val="445250"/>
                          </a:solidFill>
                          <a:latin typeface="Calibri"/>
                        </a:rPr>
                        <a:t>Stable, known placement lowers the risk of failing placements under staffing pressure.</a:t>
                      </a:r>
                    </a:p>
                  </a:txBody>
                  <a:tcPr>
                    <a:solidFill>
                      <a:srgbClr val="FFFFFF"/>
                    </a:solidFill>
                  </a:tcPr>
                </a:tc>
                <a:extLst>
                  <a:ext uri="{0D108BD9-81ED-4DB2-BD59-A6C34878D82A}">
                    <a16:rowId xmlns:a16="http://schemas.microsoft.com/office/drawing/2014/main" val="10003"/>
                  </a:ext>
                </a:extLst>
              </a:tr>
            </a:tbl>
          </a:graphicData>
        </a:graphic>
      </p:graphicFrame>
      <p:cxnSp>
        <p:nvCxnSpPr>
          <p:cNvPr id="6" name="Connector 5"/>
          <p:cNvCxnSpPr/>
          <p:nvPr/>
        </p:nvCxnSpPr>
        <p:spPr>
          <a:xfrm>
            <a:off x="758952" y="6172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758952" y="6263640"/>
            <a:ext cx="64008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8280"/>
                </a:solidFill>
                <a:latin typeface="Calibri"/>
              </a:rPr>
              <a:t>LCHS4009 · Self-Awareness · Nursing Associate</a:t>
            </a:r>
          </a:p>
        </p:txBody>
      </p:sp>
      <p:sp>
        <p:nvSpPr>
          <p:cNvPr id="8" name="TextBox 7"/>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8280"/>
                </a:solidFill>
                <a:latin typeface="Calibri"/>
              </a:rPr>
              <a:t>05 / 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82296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145A56"/>
                </a:solidFill>
                <a:latin typeface="Calibri"/>
              </a:rPr>
              <a:t>05 · OPPORTUNITIES &amp; ACTION PLAN</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32B2A"/>
                </a:solidFill>
                <a:latin typeface="Georgia"/>
              </a:rPr>
              <a:t>Utilising Opportunities With My Strengths</a:t>
            </a:r>
          </a:p>
        </p:txBody>
      </p:sp>
      <p:cxnSp>
        <p:nvCxnSpPr>
          <p:cNvPr id="4" name="Connector 3"/>
          <p:cNvCxnSpPr/>
          <p:nvPr/>
        </p:nvCxnSpPr>
        <p:spPr>
          <a:xfrm>
            <a:off x="758952" y="1600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5" name="Rectangle 4"/>
          <p:cNvSpPr/>
          <p:nvPr/>
        </p:nvSpPr>
        <p:spPr>
          <a:xfrm>
            <a:off x="758952" y="1920240"/>
            <a:ext cx="2514600" cy="45720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68680" y="1993392"/>
            <a:ext cx="2295144" cy="329184"/>
          </a:xfrm>
          <a:prstGeom prst="rect">
            <a:avLst/>
          </a:prstGeom>
          <a:noFill/>
        </p:spPr>
        <p:txBody>
          <a:bodyPr wrap="square" lIns="0" tIns="0" rIns="0" bIns="0" anchor="ctr">
            <a:spAutoFit/>
          </a:bodyPr>
          <a:lstStyle/>
          <a:p>
            <a:pPr algn="ctr">
              <a:lnSpc>
                <a:spcPct val="115000"/>
              </a:lnSpc>
              <a:spcAft>
                <a:spcPts val="400"/>
              </a:spcAft>
            </a:pPr>
            <a:r>
              <a:rPr sz="1150" b="1" i="0">
                <a:solidFill>
                  <a:srgbClr val="FFFFFF"/>
                </a:solidFill>
                <a:latin typeface="Calibri"/>
              </a:rPr>
              <a:t>NOW — 6 months</a:t>
            </a:r>
          </a:p>
        </p:txBody>
      </p:sp>
      <p:sp>
        <p:nvSpPr>
          <p:cNvPr id="7" name="Rectangle 6"/>
          <p:cNvSpPr/>
          <p:nvPr/>
        </p:nvSpPr>
        <p:spPr>
          <a:xfrm>
            <a:off x="758952" y="2377440"/>
            <a:ext cx="2514600" cy="2834640"/>
          </a:xfrm>
          <a:prstGeom prst="rect">
            <a:avLst/>
          </a:prstGeom>
          <a:solidFill>
            <a:srgbClr val="FFFFFF"/>
          </a:solidFill>
          <a:ln w="9525">
            <a:solidFill>
              <a:srgbClr val="D6E8E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96112" y="2514600"/>
            <a:ext cx="2240280" cy="2651760"/>
          </a:xfrm>
          <a:prstGeom prst="rect">
            <a:avLst/>
          </a:prstGeom>
          <a:noFill/>
        </p:spPr>
        <p:txBody>
          <a:bodyPr wrap="square" lIns="0" tIns="0" rIns="0" bIns="0" anchor="t">
            <a:spAutoFit/>
          </a:bodyPr>
          <a:lstStyle/>
          <a:p>
            <a:pPr algn="l">
              <a:lnSpc>
                <a:spcPct val="125000"/>
              </a:lnSpc>
              <a:spcAft>
                <a:spcPts val="600"/>
              </a:spcAft>
            </a:pPr>
            <a:r>
              <a:rPr sz="1050" b="0" i="0">
                <a:solidFill>
                  <a:srgbClr val="445250"/>
                </a:solidFill>
                <a:latin typeface="Calibri"/>
              </a:rPr>
              <a:t>•  Apply for Trainee NA apprenticeship / trust sponsorship</a:t>
            </a:r>
          </a:p>
          <a:p>
            <a:pPr algn="l">
              <a:lnSpc>
                <a:spcPct val="125000"/>
              </a:lnSpc>
              <a:spcAft>
                <a:spcPts val="600"/>
              </a:spcAft>
            </a:pPr>
            <a:r>
              <a:rPr sz="1050" b="0" i="0">
                <a:solidFill>
                  <a:srgbClr val="445250"/>
                </a:solidFill>
                <a:latin typeface="Calibri"/>
              </a:rPr>
              <a:t>•  Complete Care Certificate &amp; maths/English checks</a:t>
            </a:r>
          </a:p>
          <a:p>
            <a:pPr algn="l">
              <a:lnSpc>
                <a:spcPct val="125000"/>
              </a:lnSpc>
              <a:spcAft>
                <a:spcPts val="600"/>
              </a:spcAft>
            </a:pPr>
            <a:r>
              <a:rPr sz="1050" b="0" i="0">
                <a:solidFill>
                  <a:srgbClr val="445250"/>
                </a:solidFill>
                <a:latin typeface="Calibri"/>
              </a:rPr>
              <a:t>•  Find a registered-nurse mentor</a:t>
            </a:r>
          </a:p>
          <a:p>
            <a:pPr algn="l">
              <a:lnSpc>
                <a:spcPct val="125000"/>
              </a:lnSpc>
              <a:spcAft>
                <a:spcPts val="600"/>
              </a:spcAft>
            </a:pPr>
            <a:r>
              <a:rPr sz="1050" b="0" i="0">
                <a:solidFill>
                  <a:srgbClr val="445250"/>
                </a:solidFill>
                <a:latin typeface="Calibri"/>
              </a:rPr>
              <a:t>•  Build a portfolio of care evidence</a:t>
            </a:r>
          </a:p>
        </p:txBody>
      </p:sp>
      <p:sp>
        <p:nvSpPr>
          <p:cNvPr id="9" name="TextBox 8"/>
          <p:cNvSpPr txBox="1"/>
          <p:nvPr/>
        </p:nvSpPr>
        <p:spPr>
          <a:xfrm>
            <a:off x="3291840" y="3291840"/>
            <a:ext cx="182880" cy="365760"/>
          </a:xfrm>
          <a:prstGeom prst="rect">
            <a:avLst/>
          </a:prstGeom>
          <a:noFill/>
        </p:spPr>
        <p:txBody>
          <a:bodyPr wrap="square" lIns="0" tIns="0" rIns="0" bIns="0" anchor="t">
            <a:spAutoFit/>
          </a:bodyPr>
          <a:lstStyle/>
          <a:p>
            <a:pPr algn="l">
              <a:lnSpc>
                <a:spcPct val="115000"/>
              </a:lnSpc>
              <a:spcAft>
                <a:spcPts val="400"/>
              </a:spcAft>
            </a:pPr>
            <a:r>
              <a:rPr sz="1800" b="1" i="0">
                <a:solidFill>
                  <a:srgbClr val="145A56"/>
                </a:solidFill>
                <a:latin typeface="Calibri"/>
              </a:rPr>
              <a:t>→</a:t>
            </a:r>
          </a:p>
        </p:txBody>
      </p:sp>
      <p:sp>
        <p:nvSpPr>
          <p:cNvPr id="10" name="Rectangle 9"/>
          <p:cNvSpPr/>
          <p:nvPr/>
        </p:nvSpPr>
        <p:spPr>
          <a:xfrm>
            <a:off x="3474720" y="1920240"/>
            <a:ext cx="2514600" cy="45720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584448" y="1993392"/>
            <a:ext cx="2295144" cy="329184"/>
          </a:xfrm>
          <a:prstGeom prst="rect">
            <a:avLst/>
          </a:prstGeom>
          <a:noFill/>
        </p:spPr>
        <p:txBody>
          <a:bodyPr wrap="square" lIns="0" tIns="0" rIns="0" bIns="0" anchor="ctr">
            <a:spAutoFit/>
          </a:bodyPr>
          <a:lstStyle/>
          <a:p>
            <a:pPr algn="ctr">
              <a:lnSpc>
                <a:spcPct val="115000"/>
              </a:lnSpc>
              <a:spcAft>
                <a:spcPts val="400"/>
              </a:spcAft>
            </a:pPr>
            <a:r>
              <a:rPr sz="1150" b="1" i="0">
                <a:solidFill>
                  <a:srgbClr val="FFFFFF"/>
                </a:solidFill>
                <a:latin typeface="Calibri"/>
              </a:rPr>
              <a:t>6 – 12 months</a:t>
            </a:r>
          </a:p>
        </p:txBody>
      </p:sp>
      <p:sp>
        <p:nvSpPr>
          <p:cNvPr id="12" name="Rectangle 11"/>
          <p:cNvSpPr/>
          <p:nvPr/>
        </p:nvSpPr>
        <p:spPr>
          <a:xfrm>
            <a:off x="3474720" y="2377440"/>
            <a:ext cx="2514600" cy="2834640"/>
          </a:xfrm>
          <a:prstGeom prst="rect">
            <a:avLst/>
          </a:prstGeom>
          <a:solidFill>
            <a:srgbClr val="FFFFFF"/>
          </a:solidFill>
          <a:ln w="9525">
            <a:solidFill>
              <a:srgbClr val="D6E8E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3611880" y="2514600"/>
            <a:ext cx="2240280" cy="2651760"/>
          </a:xfrm>
          <a:prstGeom prst="rect">
            <a:avLst/>
          </a:prstGeom>
          <a:noFill/>
        </p:spPr>
        <p:txBody>
          <a:bodyPr wrap="square" lIns="0" tIns="0" rIns="0" bIns="0" anchor="t">
            <a:spAutoFit/>
          </a:bodyPr>
          <a:lstStyle/>
          <a:p>
            <a:pPr algn="l">
              <a:lnSpc>
                <a:spcPct val="125000"/>
              </a:lnSpc>
              <a:spcAft>
                <a:spcPts val="600"/>
              </a:spcAft>
            </a:pPr>
            <a:r>
              <a:rPr sz="1050" b="0" i="0">
                <a:solidFill>
                  <a:srgbClr val="445250"/>
                </a:solidFill>
                <a:latin typeface="Calibri"/>
              </a:rPr>
              <a:t>•  Start Level 5 Foundation Degree (employed route)</a:t>
            </a:r>
          </a:p>
          <a:p>
            <a:pPr algn="l">
              <a:lnSpc>
                <a:spcPct val="125000"/>
              </a:lnSpc>
              <a:spcAft>
                <a:spcPts val="600"/>
              </a:spcAft>
            </a:pPr>
            <a:r>
              <a:rPr sz="1050" b="0" i="0">
                <a:solidFill>
                  <a:srgbClr val="445250"/>
                </a:solidFill>
                <a:latin typeface="Calibri"/>
              </a:rPr>
              <a:t>•  Begin clinical placements; target venepuncture, observations, medicines admin sign-off</a:t>
            </a:r>
          </a:p>
          <a:p>
            <a:pPr algn="l">
              <a:lnSpc>
                <a:spcPct val="125000"/>
              </a:lnSpc>
              <a:spcAft>
                <a:spcPts val="600"/>
              </a:spcAft>
            </a:pPr>
            <a:r>
              <a:rPr sz="1050" b="0" i="0">
                <a:solidFill>
                  <a:srgbClr val="445250"/>
                </a:solidFill>
                <a:latin typeface="Calibri"/>
              </a:rPr>
              <a:t>•  Use in-hospital experience to support assignments</a:t>
            </a:r>
          </a:p>
        </p:txBody>
      </p:sp>
      <p:sp>
        <p:nvSpPr>
          <p:cNvPr id="14" name="TextBox 13"/>
          <p:cNvSpPr txBox="1"/>
          <p:nvPr/>
        </p:nvSpPr>
        <p:spPr>
          <a:xfrm>
            <a:off x="6007608" y="3291840"/>
            <a:ext cx="182880" cy="365760"/>
          </a:xfrm>
          <a:prstGeom prst="rect">
            <a:avLst/>
          </a:prstGeom>
          <a:noFill/>
        </p:spPr>
        <p:txBody>
          <a:bodyPr wrap="square" lIns="0" tIns="0" rIns="0" bIns="0" anchor="t">
            <a:spAutoFit/>
          </a:bodyPr>
          <a:lstStyle/>
          <a:p>
            <a:pPr algn="l">
              <a:lnSpc>
                <a:spcPct val="115000"/>
              </a:lnSpc>
              <a:spcAft>
                <a:spcPts val="400"/>
              </a:spcAft>
            </a:pPr>
            <a:r>
              <a:rPr sz="1800" b="1" i="0">
                <a:solidFill>
                  <a:srgbClr val="145A56"/>
                </a:solidFill>
                <a:latin typeface="Calibri"/>
              </a:rPr>
              <a:t>→</a:t>
            </a:r>
          </a:p>
        </p:txBody>
      </p:sp>
      <p:sp>
        <p:nvSpPr>
          <p:cNvPr id="15" name="Rectangle 14"/>
          <p:cNvSpPr/>
          <p:nvPr/>
        </p:nvSpPr>
        <p:spPr>
          <a:xfrm>
            <a:off x="6190488" y="1920240"/>
            <a:ext cx="2514600" cy="45720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300216" y="1993392"/>
            <a:ext cx="2295144" cy="329184"/>
          </a:xfrm>
          <a:prstGeom prst="rect">
            <a:avLst/>
          </a:prstGeom>
          <a:noFill/>
        </p:spPr>
        <p:txBody>
          <a:bodyPr wrap="square" lIns="0" tIns="0" rIns="0" bIns="0" anchor="ctr">
            <a:spAutoFit/>
          </a:bodyPr>
          <a:lstStyle/>
          <a:p>
            <a:pPr algn="ctr">
              <a:lnSpc>
                <a:spcPct val="115000"/>
              </a:lnSpc>
              <a:spcAft>
                <a:spcPts val="400"/>
              </a:spcAft>
            </a:pPr>
            <a:r>
              <a:rPr sz="1150" b="1" i="0">
                <a:solidFill>
                  <a:srgbClr val="FFFFFF"/>
                </a:solidFill>
                <a:latin typeface="Calibri"/>
              </a:rPr>
              <a:t>12 – 24 months</a:t>
            </a:r>
          </a:p>
        </p:txBody>
      </p:sp>
      <p:sp>
        <p:nvSpPr>
          <p:cNvPr id="17" name="Rectangle 16"/>
          <p:cNvSpPr/>
          <p:nvPr/>
        </p:nvSpPr>
        <p:spPr>
          <a:xfrm>
            <a:off x="6190488" y="2377440"/>
            <a:ext cx="2514600" cy="2834640"/>
          </a:xfrm>
          <a:prstGeom prst="rect">
            <a:avLst/>
          </a:prstGeom>
          <a:solidFill>
            <a:srgbClr val="FFFFFF"/>
          </a:solidFill>
          <a:ln w="9525">
            <a:solidFill>
              <a:srgbClr val="D6E8E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6327648" y="2514600"/>
            <a:ext cx="2240280" cy="2651760"/>
          </a:xfrm>
          <a:prstGeom prst="rect">
            <a:avLst/>
          </a:prstGeom>
          <a:noFill/>
        </p:spPr>
        <p:txBody>
          <a:bodyPr wrap="square" lIns="0" tIns="0" rIns="0" bIns="0" anchor="t">
            <a:spAutoFit/>
          </a:bodyPr>
          <a:lstStyle/>
          <a:p>
            <a:pPr algn="l">
              <a:lnSpc>
                <a:spcPct val="125000"/>
              </a:lnSpc>
              <a:spcAft>
                <a:spcPts val="600"/>
              </a:spcAft>
            </a:pPr>
            <a:r>
              <a:rPr sz="1050" b="0" i="0">
                <a:solidFill>
                  <a:srgbClr val="445250"/>
                </a:solidFill>
                <a:latin typeface="Calibri"/>
              </a:rPr>
              <a:t>•  Complete academic modules &amp; practice hours</a:t>
            </a:r>
          </a:p>
          <a:p>
            <a:pPr algn="l">
              <a:lnSpc>
                <a:spcPct val="125000"/>
              </a:lnSpc>
              <a:spcAft>
                <a:spcPts val="600"/>
              </a:spcAft>
            </a:pPr>
            <a:r>
              <a:rPr sz="1050" b="0" i="0">
                <a:solidFill>
                  <a:srgbClr val="445250"/>
                </a:solidFill>
                <a:latin typeface="Calibri"/>
              </a:rPr>
              <a:t>•  Develop delegation &amp; supervision skills (leads HCSWs)</a:t>
            </a:r>
          </a:p>
          <a:p>
            <a:pPr algn="l">
              <a:lnSpc>
                <a:spcPct val="125000"/>
              </a:lnSpc>
              <a:spcAft>
                <a:spcPts val="600"/>
              </a:spcAft>
            </a:pPr>
            <a:r>
              <a:rPr sz="1050" b="0" i="0">
                <a:solidFill>
                  <a:srgbClr val="445250"/>
                </a:solidFill>
                <a:latin typeface="Calibri"/>
              </a:rPr>
              <a:t>•  Prepare for NMC registration application</a:t>
            </a:r>
          </a:p>
        </p:txBody>
      </p:sp>
      <p:sp>
        <p:nvSpPr>
          <p:cNvPr id="19" name="TextBox 18"/>
          <p:cNvSpPr txBox="1"/>
          <p:nvPr/>
        </p:nvSpPr>
        <p:spPr>
          <a:xfrm>
            <a:off x="8723376" y="3291840"/>
            <a:ext cx="182880" cy="365760"/>
          </a:xfrm>
          <a:prstGeom prst="rect">
            <a:avLst/>
          </a:prstGeom>
          <a:noFill/>
        </p:spPr>
        <p:txBody>
          <a:bodyPr wrap="square" lIns="0" tIns="0" rIns="0" bIns="0" anchor="t">
            <a:spAutoFit/>
          </a:bodyPr>
          <a:lstStyle/>
          <a:p>
            <a:pPr algn="l">
              <a:lnSpc>
                <a:spcPct val="115000"/>
              </a:lnSpc>
              <a:spcAft>
                <a:spcPts val="400"/>
              </a:spcAft>
            </a:pPr>
            <a:r>
              <a:rPr sz="1800" b="1" i="0">
                <a:solidFill>
                  <a:srgbClr val="145A56"/>
                </a:solidFill>
                <a:latin typeface="Calibri"/>
              </a:rPr>
              <a:t>→</a:t>
            </a:r>
          </a:p>
        </p:txBody>
      </p:sp>
      <p:sp>
        <p:nvSpPr>
          <p:cNvPr id="20" name="Rectangle 19"/>
          <p:cNvSpPr/>
          <p:nvPr/>
        </p:nvSpPr>
        <p:spPr>
          <a:xfrm>
            <a:off x="8906256" y="1920240"/>
            <a:ext cx="2514600" cy="45720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9015984" y="1993392"/>
            <a:ext cx="2295144" cy="329184"/>
          </a:xfrm>
          <a:prstGeom prst="rect">
            <a:avLst/>
          </a:prstGeom>
          <a:noFill/>
        </p:spPr>
        <p:txBody>
          <a:bodyPr wrap="square" lIns="0" tIns="0" rIns="0" bIns="0" anchor="ctr">
            <a:spAutoFit/>
          </a:bodyPr>
          <a:lstStyle/>
          <a:p>
            <a:pPr algn="ctr">
              <a:lnSpc>
                <a:spcPct val="115000"/>
              </a:lnSpc>
              <a:spcAft>
                <a:spcPts val="400"/>
              </a:spcAft>
            </a:pPr>
            <a:r>
              <a:rPr sz="1150" b="1" i="0">
                <a:solidFill>
                  <a:srgbClr val="FFFFFF"/>
                </a:solidFill>
                <a:latin typeface="Calibri"/>
              </a:rPr>
              <a:t>24 months +</a:t>
            </a:r>
          </a:p>
        </p:txBody>
      </p:sp>
      <p:sp>
        <p:nvSpPr>
          <p:cNvPr id="22" name="Rectangle 21"/>
          <p:cNvSpPr/>
          <p:nvPr/>
        </p:nvSpPr>
        <p:spPr>
          <a:xfrm>
            <a:off x="8906256" y="2377440"/>
            <a:ext cx="2514600" cy="2834640"/>
          </a:xfrm>
          <a:prstGeom prst="rect">
            <a:avLst/>
          </a:prstGeom>
          <a:solidFill>
            <a:srgbClr val="FFFFFF"/>
          </a:solidFill>
          <a:ln w="9525">
            <a:solidFill>
              <a:srgbClr val="D6E8E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043416" y="2514600"/>
            <a:ext cx="2240280" cy="2651760"/>
          </a:xfrm>
          <a:prstGeom prst="rect">
            <a:avLst/>
          </a:prstGeom>
          <a:noFill/>
        </p:spPr>
        <p:txBody>
          <a:bodyPr wrap="square" lIns="0" tIns="0" rIns="0" bIns="0" anchor="t">
            <a:spAutoFit/>
          </a:bodyPr>
          <a:lstStyle/>
          <a:p>
            <a:pPr algn="l">
              <a:lnSpc>
                <a:spcPct val="125000"/>
              </a:lnSpc>
              <a:spcAft>
                <a:spcPts val="600"/>
              </a:spcAft>
            </a:pPr>
            <a:r>
              <a:rPr sz="1050" b="0" i="0">
                <a:solidFill>
                  <a:srgbClr val="445250"/>
                </a:solidFill>
                <a:latin typeface="Calibri"/>
              </a:rPr>
              <a:t>•  Register as Nursing Associate — Band 4 post</a:t>
            </a:r>
          </a:p>
          <a:p>
            <a:pPr algn="l">
              <a:lnSpc>
                <a:spcPct val="125000"/>
              </a:lnSpc>
              <a:spcAft>
                <a:spcPts val="600"/>
              </a:spcAft>
            </a:pPr>
            <a:r>
              <a:rPr sz="1050" b="0" i="0">
                <a:solidFill>
                  <a:srgbClr val="445250"/>
                </a:solidFill>
                <a:latin typeface="Calibri"/>
              </a:rPr>
              <a:t>•  Apply to acute/surgical NA role (e.g. RCHT advert)</a:t>
            </a:r>
          </a:p>
          <a:p>
            <a:pPr algn="l">
              <a:lnSpc>
                <a:spcPct val="125000"/>
              </a:lnSpc>
              <a:spcAft>
                <a:spcPts val="600"/>
              </a:spcAft>
            </a:pPr>
            <a:r>
              <a:rPr sz="1050" b="0" i="0">
                <a:solidFill>
                  <a:srgbClr val="445250"/>
                </a:solidFill>
                <a:latin typeface="Calibri"/>
              </a:rPr>
              <a:t>•  Begin top-up planning toward Registered Nurse</a:t>
            </a:r>
          </a:p>
        </p:txBody>
      </p:sp>
      <p:cxnSp>
        <p:nvCxnSpPr>
          <p:cNvPr id="24" name="Connector 23"/>
          <p:cNvCxnSpPr/>
          <p:nvPr/>
        </p:nvCxnSpPr>
        <p:spPr>
          <a:xfrm>
            <a:off x="758952" y="6172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25" name="TextBox 24"/>
          <p:cNvSpPr txBox="1"/>
          <p:nvPr/>
        </p:nvSpPr>
        <p:spPr>
          <a:xfrm>
            <a:off x="758952" y="6263640"/>
            <a:ext cx="64008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8280"/>
                </a:solidFill>
                <a:latin typeface="Calibri"/>
              </a:rPr>
              <a:t>LCHS4009 · Self-Awareness · Nursing Associate</a:t>
            </a:r>
          </a:p>
        </p:txBody>
      </p:sp>
      <p:sp>
        <p:nvSpPr>
          <p:cNvPr id="26" name="TextBox 25"/>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8280"/>
                </a:solidFill>
                <a:latin typeface="Calibri"/>
              </a:rPr>
              <a:t>06 / 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Rectangle 1"/>
          <p:cNvSpPr/>
          <p:nvPr/>
        </p:nvSpPr>
        <p:spPr>
          <a:xfrm>
            <a:off x="0" y="0"/>
            <a:ext cx="182880" cy="6858000"/>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43000" y="868680"/>
            <a:ext cx="9144000" cy="274320"/>
          </a:xfrm>
          <a:prstGeom prst="rect">
            <a:avLst/>
          </a:prstGeom>
          <a:noFill/>
        </p:spPr>
        <p:txBody>
          <a:bodyPr wrap="square" lIns="0" tIns="0" rIns="0" bIns="0" anchor="t">
            <a:spAutoFit/>
          </a:bodyPr>
          <a:lstStyle/>
          <a:p>
            <a:pPr algn="l">
              <a:lnSpc>
                <a:spcPct val="115000"/>
              </a:lnSpc>
              <a:spcAft>
                <a:spcPts val="400"/>
              </a:spcAft>
            </a:pPr>
            <a:r>
              <a:rPr sz="1100" b="1" i="0">
                <a:solidFill>
                  <a:srgbClr val="145A56"/>
                </a:solidFill>
                <a:latin typeface="Calibri"/>
              </a:rPr>
              <a:t>06 · CONCLUSION</a:t>
            </a:r>
          </a:p>
        </p:txBody>
      </p:sp>
      <p:sp>
        <p:nvSpPr>
          <p:cNvPr id="4" name="Rectangle 3"/>
          <p:cNvSpPr/>
          <p:nvPr/>
        </p:nvSpPr>
        <p:spPr>
          <a:xfrm>
            <a:off x="1143000" y="1325880"/>
            <a:ext cx="1737360" cy="54864"/>
          </a:xfrm>
          <a:prstGeom prst="rect">
            <a:avLst/>
          </a:prstGeom>
          <a:solidFill>
            <a:srgbClr val="145A5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43000" y="1600200"/>
            <a:ext cx="10058400" cy="640080"/>
          </a:xfrm>
          <a:prstGeom prst="rect">
            <a:avLst/>
          </a:prstGeom>
          <a:noFill/>
        </p:spPr>
        <p:txBody>
          <a:bodyPr wrap="square" lIns="0" tIns="0" rIns="0" bIns="0" anchor="t">
            <a:spAutoFit/>
          </a:bodyPr>
          <a:lstStyle/>
          <a:p>
            <a:pPr algn="l">
              <a:lnSpc>
                <a:spcPct val="115000"/>
              </a:lnSpc>
              <a:spcAft>
                <a:spcPts val="400"/>
              </a:spcAft>
            </a:pPr>
            <a:r>
              <a:rPr sz="3000" b="1" i="0">
                <a:solidFill>
                  <a:srgbClr val="232B2A"/>
                </a:solidFill>
                <a:latin typeface="Georgia"/>
              </a:rPr>
              <a:t>Overall Judgement</a:t>
            </a:r>
          </a:p>
        </p:txBody>
      </p:sp>
      <p:sp>
        <p:nvSpPr>
          <p:cNvPr id="6" name="TextBox 5"/>
          <p:cNvSpPr txBox="1"/>
          <p:nvPr/>
        </p:nvSpPr>
        <p:spPr>
          <a:xfrm>
            <a:off x="1143000" y="2468880"/>
            <a:ext cx="9875520" cy="1737360"/>
          </a:xfrm>
          <a:prstGeom prst="rect">
            <a:avLst/>
          </a:prstGeom>
          <a:noFill/>
        </p:spPr>
        <p:txBody>
          <a:bodyPr wrap="square" lIns="0" tIns="0" rIns="0" bIns="0" anchor="t">
            <a:spAutoFit/>
          </a:bodyPr>
          <a:lstStyle/>
          <a:p>
            <a:pPr algn="l">
              <a:lnSpc>
                <a:spcPct val="150000"/>
              </a:lnSpc>
              <a:spcAft>
                <a:spcPts val="500"/>
              </a:spcAft>
            </a:pPr>
            <a:r>
              <a:rPr sz="1500" b="1" i="0">
                <a:solidFill>
                  <a:srgbClr val="232B2A"/>
                </a:solidFill>
                <a:latin typeface="Calibri"/>
              </a:rPr>
              <a:t>The Nursing Associate role is a realistic and well-matched next step. </a:t>
            </a:r>
            <a:r>
              <a:rPr sz="1500" b="0" i="0">
                <a:solidFill>
                  <a:srgbClr val="445250"/>
                </a:solidFill>
                <a:latin typeface="Calibri"/>
              </a:rPr>
              <a:t>My hospital experience and existing qualifications already satisfy the advert's experience and entry criteria; my main gap — the NMC-approved foundation degree and registration — is closable through the employed trainee route. My weaknesses are addressable, not blocking, and my strengths directly reduce the main threats of competition and work–study pressure.</a:t>
            </a:r>
          </a:p>
        </p:txBody>
      </p:sp>
      <p:cxnSp>
        <p:nvCxnSpPr>
          <p:cNvPr id="7" name="Connector 6"/>
          <p:cNvCxnSpPr/>
          <p:nvPr/>
        </p:nvCxnSpPr>
        <p:spPr>
          <a:xfrm>
            <a:off x="1143000" y="4389120"/>
            <a:ext cx="9921240"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1143000" y="4617720"/>
            <a:ext cx="9144000" cy="274320"/>
          </a:xfrm>
          <a:prstGeom prst="rect">
            <a:avLst/>
          </a:prstGeom>
          <a:noFill/>
        </p:spPr>
        <p:txBody>
          <a:bodyPr wrap="square" lIns="0" tIns="0" rIns="0" bIns="0" anchor="t">
            <a:spAutoFit/>
          </a:bodyPr>
          <a:lstStyle/>
          <a:p>
            <a:pPr algn="l">
              <a:lnSpc>
                <a:spcPct val="115000"/>
              </a:lnSpc>
              <a:spcAft>
                <a:spcPts val="400"/>
              </a:spcAft>
            </a:pPr>
            <a:r>
              <a:rPr sz="1100" b="1" i="0">
                <a:solidFill>
                  <a:srgbClr val="145A56"/>
                </a:solidFill>
                <a:latin typeface="Calibri"/>
              </a:rPr>
              <a:t>KEY TAKEAWAY</a:t>
            </a:r>
          </a:p>
        </p:txBody>
      </p:sp>
      <p:sp>
        <p:nvSpPr>
          <p:cNvPr id="9" name="TextBox 8"/>
          <p:cNvSpPr txBox="1"/>
          <p:nvPr/>
        </p:nvSpPr>
        <p:spPr>
          <a:xfrm>
            <a:off x="1143000" y="4983480"/>
            <a:ext cx="9875520" cy="1097280"/>
          </a:xfrm>
          <a:prstGeom prst="rect">
            <a:avLst/>
          </a:prstGeom>
          <a:noFill/>
        </p:spPr>
        <p:txBody>
          <a:bodyPr wrap="square" lIns="0" tIns="0" rIns="0" bIns="0" anchor="t">
            <a:spAutoFit/>
          </a:bodyPr>
          <a:lstStyle/>
          <a:p>
            <a:pPr algn="l">
              <a:lnSpc>
                <a:spcPct val="140000"/>
              </a:lnSpc>
              <a:spcAft>
                <a:spcPts val="400"/>
              </a:spcAft>
            </a:pPr>
            <a:r>
              <a:rPr sz="1700" b="0" i="1">
                <a:solidFill>
                  <a:srgbClr val="232B2A"/>
                </a:solidFill>
                <a:latin typeface="Georgia"/>
              </a:rPr>
              <a:t>“Self-awareness is not a list of traits — it is a practical tool: know your strengths, deploy them against your weaknesses, and turn your opportunities into a timed, achievable plan.”</a:t>
            </a:r>
          </a:p>
        </p:txBody>
      </p:sp>
      <p:cxnSp>
        <p:nvCxnSpPr>
          <p:cNvPr id="10" name="Connector 9"/>
          <p:cNvCxnSpPr/>
          <p:nvPr/>
        </p:nvCxnSpPr>
        <p:spPr>
          <a:xfrm>
            <a:off x="758952" y="6172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758952" y="6263640"/>
            <a:ext cx="64008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8280"/>
                </a:solidFill>
                <a:latin typeface="Calibri"/>
              </a:rPr>
              <a:t>LCHS4009 · Self-Awareness · Nursing Associate</a:t>
            </a:r>
          </a:p>
        </p:txBody>
      </p:sp>
      <p:sp>
        <p:nvSpPr>
          <p:cNvPr id="12" name="TextBox 11"/>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8280"/>
                </a:solidFill>
                <a:latin typeface="Calibri"/>
              </a:rPr>
              <a:t>07 / 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TextBox 1"/>
          <p:cNvSpPr txBox="1"/>
          <p:nvPr/>
        </p:nvSpPr>
        <p:spPr>
          <a:xfrm>
            <a:off x="758952" y="502920"/>
            <a:ext cx="8229600" cy="274320"/>
          </a:xfrm>
          <a:prstGeom prst="rect">
            <a:avLst/>
          </a:prstGeom>
          <a:noFill/>
        </p:spPr>
        <p:txBody>
          <a:bodyPr wrap="square" lIns="0" tIns="0" rIns="0" bIns="0" anchor="t">
            <a:spAutoFit/>
          </a:bodyPr>
          <a:lstStyle/>
          <a:p>
            <a:pPr algn="l">
              <a:lnSpc>
                <a:spcPct val="115000"/>
              </a:lnSpc>
              <a:spcAft>
                <a:spcPts val="400"/>
              </a:spcAft>
            </a:pPr>
            <a:r>
              <a:rPr sz="1000" b="1" i="0">
                <a:solidFill>
                  <a:srgbClr val="145A56"/>
                </a:solidFill>
                <a:latin typeface="Calibri"/>
              </a:rPr>
              <a:t>07 · REFERENCES</a:t>
            </a:r>
          </a:p>
        </p:txBody>
      </p:sp>
      <p:sp>
        <p:nvSpPr>
          <p:cNvPr id="3" name="TextBox 2"/>
          <p:cNvSpPr txBox="1"/>
          <p:nvPr/>
        </p:nvSpPr>
        <p:spPr>
          <a:xfrm>
            <a:off x="758952" y="822960"/>
            <a:ext cx="10698480" cy="731520"/>
          </a:xfrm>
          <a:prstGeom prst="rect">
            <a:avLst/>
          </a:prstGeom>
          <a:noFill/>
        </p:spPr>
        <p:txBody>
          <a:bodyPr wrap="square" lIns="0" tIns="0" rIns="0" bIns="0" anchor="t">
            <a:spAutoFit/>
          </a:bodyPr>
          <a:lstStyle/>
          <a:p>
            <a:pPr algn="l">
              <a:lnSpc>
                <a:spcPct val="115000"/>
              </a:lnSpc>
              <a:spcAft>
                <a:spcPts val="400"/>
              </a:spcAft>
            </a:pPr>
            <a:r>
              <a:rPr sz="3000" b="1" i="0">
                <a:solidFill>
                  <a:srgbClr val="232B2A"/>
                </a:solidFill>
                <a:latin typeface="Georgia"/>
              </a:rPr>
              <a:t>Reference List — UWTSD Harvard Style</a:t>
            </a:r>
          </a:p>
        </p:txBody>
      </p:sp>
      <p:cxnSp>
        <p:nvCxnSpPr>
          <p:cNvPr id="4" name="Connector 3"/>
          <p:cNvCxnSpPr/>
          <p:nvPr/>
        </p:nvCxnSpPr>
        <p:spPr>
          <a:xfrm>
            <a:off x="758952" y="1600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758952" y="1874519"/>
            <a:ext cx="10698480" cy="3931920"/>
          </a:xfrm>
          <a:prstGeom prst="rect">
            <a:avLst/>
          </a:prstGeom>
          <a:noFill/>
        </p:spPr>
        <p:txBody>
          <a:bodyPr wrap="square" lIns="0" tIns="0" rIns="0" bIns="0" anchor="t">
            <a:spAutoFit/>
          </a:bodyPr>
          <a:lstStyle/>
          <a:p>
            <a:pPr algn="l">
              <a:lnSpc>
                <a:spcPct val="135000"/>
              </a:lnSpc>
              <a:spcAft>
                <a:spcPts val="1000"/>
              </a:spcAft>
            </a:pPr>
            <a:r>
              <a:rPr sz="1200" b="0" i="0">
                <a:solidFill>
                  <a:srgbClr val="333C3A"/>
                </a:solidFill>
                <a:latin typeface="Calibri"/>
              </a:rPr>
              <a:t>NHS Jobs (2026) 'Nursing Associate, Royal Cornwall Hospitals NHS Trust (Band 4, Surgery)'. Available at: https://www.nhsjobs.com/job/UK/Cornwall/truro/Royal_Cornwall_Hospitals_NHS_Trust/Surgery/Surgery-v8089318 (Accessed: 6 October 2026).</a:t>
            </a:r>
          </a:p>
          <a:p>
            <a:pPr algn="l">
              <a:lnSpc>
                <a:spcPct val="135000"/>
              </a:lnSpc>
              <a:spcAft>
                <a:spcPts val="1000"/>
              </a:spcAft>
            </a:pPr>
            <a:r>
              <a:rPr sz="1200" b="0" i="0">
                <a:solidFill>
                  <a:srgbClr val="333C3A"/>
                </a:solidFill>
                <a:latin typeface="Calibri"/>
              </a:rPr>
              <a:t>Nursing and Midwifery Council (2018) Standards of Proficiency for Nursing Associates. London: NMC. Available at: www.nmc.org.uk (Accessed: 6 October 2026).</a:t>
            </a:r>
          </a:p>
          <a:p>
            <a:pPr algn="l">
              <a:lnSpc>
                <a:spcPct val="135000"/>
              </a:lnSpc>
              <a:spcAft>
                <a:spcPts val="1000"/>
              </a:spcAft>
            </a:pPr>
            <a:r>
              <a:rPr sz="1200" b="0" i="0">
                <a:solidFill>
                  <a:srgbClr val="333C3A"/>
                </a:solidFill>
                <a:latin typeface="Calibri"/>
              </a:rPr>
              <a:t>National Careers Service (2026) Nursing Associate Job Profile. Available at: https://nationalcareers.service.gov.uk/job-profiles/nursing-associate (Accessed: 6 October 2026).</a:t>
            </a:r>
          </a:p>
          <a:p>
            <a:pPr algn="l">
              <a:lnSpc>
                <a:spcPct val="135000"/>
              </a:lnSpc>
              <a:spcAft>
                <a:spcPts val="1000"/>
              </a:spcAft>
            </a:pPr>
            <a:r>
              <a:rPr sz="1200" b="0" i="0">
                <a:solidFill>
                  <a:srgbClr val="333C3A"/>
                </a:solidFill>
                <a:latin typeface="Calibri"/>
              </a:rPr>
              <a:t>Health Education England (2026) Nursing Associates: About the Role. Available at: https://nursing-associates.hee.nhs.uk/about-the-role/ (Accessed: 6 October 2026).</a:t>
            </a:r>
          </a:p>
        </p:txBody>
      </p:sp>
      <p:sp>
        <p:nvSpPr>
          <p:cNvPr id="6" name="TextBox 5"/>
          <p:cNvSpPr txBox="1"/>
          <p:nvPr/>
        </p:nvSpPr>
        <p:spPr>
          <a:xfrm>
            <a:off x="758952" y="5715000"/>
            <a:ext cx="10698480" cy="320040"/>
          </a:xfrm>
          <a:prstGeom prst="rect">
            <a:avLst/>
          </a:prstGeom>
          <a:noFill/>
        </p:spPr>
        <p:txBody>
          <a:bodyPr wrap="square" lIns="0" tIns="0" rIns="0" bIns="0" anchor="t">
            <a:spAutoFit/>
          </a:bodyPr>
          <a:lstStyle/>
          <a:p>
            <a:pPr algn="l">
              <a:lnSpc>
                <a:spcPct val="115000"/>
              </a:lnSpc>
              <a:spcAft>
                <a:spcPts val="400"/>
              </a:spcAft>
            </a:pPr>
            <a:r>
              <a:rPr sz="1000" b="0" i="1">
                <a:solidFill>
                  <a:srgbClr val="788280"/>
                </a:solidFill>
                <a:latin typeface="Calibri"/>
              </a:rPr>
              <a:t>Minimum of two credible sources exceeded (four provided); in-text citations appear on slides 2–3.</a:t>
            </a:r>
          </a:p>
        </p:txBody>
      </p:sp>
      <p:cxnSp>
        <p:nvCxnSpPr>
          <p:cNvPr id="7" name="Connector 6"/>
          <p:cNvCxnSpPr/>
          <p:nvPr/>
        </p:nvCxnSpPr>
        <p:spPr>
          <a:xfrm>
            <a:off x="758952" y="6172200"/>
            <a:ext cx="10671048" cy="0"/>
          </a:xfrm>
          <a:prstGeom prst="line">
            <a:avLst/>
          </a:prstGeom>
          <a:ln w="9525">
            <a:solidFill>
              <a:srgbClr val="B8BFBD"/>
            </a:solidFill>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758952" y="6263640"/>
            <a:ext cx="6400800" cy="274320"/>
          </a:xfrm>
          <a:prstGeom prst="rect">
            <a:avLst/>
          </a:prstGeom>
          <a:noFill/>
        </p:spPr>
        <p:txBody>
          <a:bodyPr wrap="square" lIns="0" tIns="0" rIns="0" bIns="0" anchor="t">
            <a:spAutoFit/>
          </a:bodyPr>
          <a:lstStyle/>
          <a:p>
            <a:pPr algn="l">
              <a:lnSpc>
                <a:spcPct val="115000"/>
              </a:lnSpc>
              <a:spcAft>
                <a:spcPts val="400"/>
              </a:spcAft>
            </a:pPr>
            <a:r>
              <a:rPr sz="900" b="0" i="0">
                <a:solidFill>
                  <a:srgbClr val="788280"/>
                </a:solidFill>
                <a:latin typeface="Calibri"/>
              </a:rPr>
              <a:t>LCHS4009 · Self-Awareness · Nursing Associate</a:t>
            </a:r>
          </a:p>
        </p:txBody>
      </p:sp>
      <p:sp>
        <p:nvSpPr>
          <p:cNvPr id="9" name="TextBox 8"/>
          <p:cNvSpPr txBox="1"/>
          <p:nvPr/>
        </p:nvSpPr>
        <p:spPr>
          <a:xfrm>
            <a:off x="10424160" y="6263640"/>
            <a:ext cx="1005840" cy="274320"/>
          </a:xfrm>
          <a:prstGeom prst="rect">
            <a:avLst/>
          </a:prstGeom>
          <a:noFill/>
        </p:spPr>
        <p:txBody>
          <a:bodyPr wrap="square" lIns="0" tIns="0" rIns="0" bIns="0" anchor="t">
            <a:spAutoFit/>
          </a:bodyPr>
          <a:lstStyle/>
          <a:p>
            <a:pPr algn="r">
              <a:lnSpc>
                <a:spcPct val="115000"/>
              </a:lnSpc>
              <a:spcAft>
                <a:spcPts val="400"/>
              </a:spcAft>
            </a:pPr>
            <a:r>
              <a:rPr sz="900" b="0" i="0">
                <a:solidFill>
                  <a:srgbClr val="788280"/>
                </a:solidFill>
                <a:latin typeface="Calibri"/>
              </a:rPr>
              <a:t>08 / 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2078</Words>
  <Application>Microsoft Office PowerPoint</Application>
  <PresentationFormat>Widescreen</PresentationFormat>
  <Paragraphs>135</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Tatiana Xavier Jimenez</cp:lastModifiedBy>
  <cp:revision>2</cp:revision>
  <dcterms:created xsi:type="dcterms:W3CDTF">2013-01-27T09:14:16Z</dcterms:created>
  <dcterms:modified xsi:type="dcterms:W3CDTF">2026-10-06T14:41:43Z</dcterms:modified>
  <cp:category/>
</cp:coreProperties>
</file>