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 id="2147483660" r:id="rId2"/>
  </p:sldMasterIdLst>
  <p:notesMasterIdLst>
    <p:notesMasterId r:id="rId20"/>
  </p:notesMasterIdLst>
  <p:sldIdLst>
    <p:sldId id="819" r:id="rId3"/>
    <p:sldId id="825" r:id="rId4"/>
    <p:sldId id="826" r:id="rId5"/>
    <p:sldId id="258" r:id="rId6"/>
    <p:sldId id="262" r:id="rId7"/>
    <p:sldId id="827" r:id="rId8"/>
    <p:sldId id="828" r:id="rId9"/>
    <p:sldId id="829" r:id="rId10"/>
    <p:sldId id="267" r:id="rId11"/>
    <p:sldId id="268" r:id="rId12"/>
    <p:sldId id="259" r:id="rId13"/>
    <p:sldId id="830" r:id="rId14"/>
    <p:sldId id="831" r:id="rId15"/>
    <p:sldId id="270" r:id="rId16"/>
    <p:sldId id="272" r:id="rId17"/>
    <p:sldId id="832" r:id="rId18"/>
    <p:sldId id="833"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6" d="100"/>
          <a:sy n="106" d="100"/>
        </p:scale>
        <p:origin x="756"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F229123-1B92-4FDD-9098-BA503CB1F37A}" type="datetimeFigureOut">
              <a:rPr lang="en-GB" smtClean="0"/>
              <a:t>03/10/2023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94D068-152E-43A5-9068-E3DBB85D22D1}" type="slidenum">
              <a:rPr lang="en-GB" smtClean="0"/>
              <a:t>‹#›</a:t>
            </a:fld>
            <a:endParaRPr lang="en-GB"/>
          </a:p>
        </p:txBody>
      </p:sp>
    </p:spTree>
    <p:extLst>
      <p:ext uri="{BB962C8B-B14F-4D97-AF65-F5344CB8AC3E}">
        <p14:creationId xmlns:p14="http://schemas.microsoft.com/office/powerpoint/2010/main" val="19490906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D7200E-1090-33D5-9EF2-1CF7048D96B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7DD6697-27FE-C214-8D85-4D0F4208871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58E814F-BEF7-963F-9C7D-D2E15865ACED}"/>
              </a:ext>
            </a:extLst>
          </p:cNvPr>
          <p:cNvSpPr>
            <a:spLocks noGrp="1"/>
          </p:cNvSpPr>
          <p:nvPr>
            <p:ph type="dt" sz="half" idx="10"/>
          </p:nvPr>
        </p:nvSpPr>
        <p:spPr/>
        <p:txBody>
          <a:bodyPr/>
          <a:lstStyle/>
          <a:p>
            <a:fld id="{635821ED-E983-4C1E-AD4D-48C695D761FD}" type="datetime1">
              <a:rPr lang="en-GB" smtClean="0"/>
              <a:t>03/10/2023</a:t>
            </a:fld>
            <a:endParaRPr lang="en-GB"/>
          </a:p>
        </p:txBody>
      </p:sp>
      <p:sp>
        <p:nvSpPr>
          <p:cNvPr id="5" name="Footer Placeholder 4">
            <a:extLst>
              <a:ext uri="{FF2B5EF4-FFF2-40B4-BE49-F238E27FC236}">
                <a16:creationId xmlns:a16="http://schemas.microsoft.com/office/drawing/2014/main" id="{9C6E10CD-3F31-52B9-A903-F14EBF4B8BC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961BA26-05E6-B1B8-5C83-9C2332F05800}"/>
              </a:ext>
            </a:extLst>
          </p:cNvPr>
          <p:cNvSpPr>
            <a:spLocks noGrp="1"/>
          </p:cNvSpPr>
          <p:nvPr>
            <p:ph type="sldNum" sz="quarter" idx="12"/>
          </p:nvPr>
        </p:nvSpPr>
        <p:spPr/>
        <p:txBody>
          <a:bodyPr/>
          <a:lstStyle/>
          <a:p>
            <a:fld id="{01D79BC7-59EC-4BB2-8D0B-B2BA685CC630}" type="slidenum">
              <a:rPr lang="en-GB" smtClean="0"/>
              <a:t>‹#›</a:t>
            </a:fld>
            <a:endParaRPr lang="en-GB"/>
          </a:p>
        </p:txBody>
      </p:sp>
    </p:spTree>
    <p:extLst>
      <p:ext uri="{BB962C8B-B14F-4D97-AF65-F5344CB8AC3E}">
        <p14:creationId xmlns:p14="http://schemas.microsoft.com/office/powerpoint/2010/main" val="28397134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7898A2-C908-BA4D-A991-E1498F971A4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28FA9E5-62CB-83EF-F588-FE47A48F2DD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85D8376-394E-32E2-88FB-976B0ECEC29F}"/>
              </a:ext>
            </a:extLst>
          </p:cNvPr>
          <p:cNvSpPr>
            <a:spLocks noGrp="1"/>
          </p:cNvSpPr>
          <p:nvPr>
            <p:ph type="dt" sz="half" idx="10"/>
          </p:nvPr>
        </p:nvSpPr>
        <p:spPr/>
        <p:txBody>
          <a:bodyPr/>
          <a:lstStyle/>
          <a:p>
            <a:fld id="{3DD8DF97-93B6-4F6A-893D-E5201D462DEC}" type="datetime1">
              <a:rPr lang="en-GB" smtClean="0"/>
              <a:t>03/10/2023</a:t>
            </a:fld>
            <a:endParaRPr lang="en-GB"/>
          </a:p>
        </p:txBody>
      </p:sp>
      <p:sp>
        <p:nvSpPr>
          <p:cNvPr id="5" name="Footer Placeholder 4">
            <a:extLst>
              <a:ext uri="{FF2B5EF4-FFF2-40B4-BE49-F238E27FC236}">
                <a16:creationId xmlns:a16="http://schemas.microsoft.com/office/drawing/2014/main" id="{4FF7CB63-8D73-481F-3B57-5EC8D4E1912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24C0541-14C8-27EA-3D51-81FB02C84234}"/>
              </a:ext>
            </a:extLst>
          </p:cNvPr>
          <p:cNvSpPr>
            <a:spLocks noGrp="1"/>
          </p:cNvSpPr>
          <p:nvPr>
            <p:ph type="sldNum" sz="quarter" idx="12"/>
          </p:nvPr>
        </p:nvSpPr>
        <p:spPr/>
        <p:txBody>
          <a:bodyPr/>
          <a:lstStyle/>
          <a:p>
            <a:fld id="{01D79BC7-59EC-4BB2-8D0B-B2BA685CC630}" type="slidenum">
              <a:rPr lang="en-GB" smtClean="0"/>
              <a:t>‹#›</a:t>
            </a:fld>
            <a:endParaRPr lang="en-GB"/>
          </a:p>
        </p:txBody>
      </p:sp>
    </p:spTree>
    <p:extLst>
      <p:ext uri="{BB962C8B-B14F-4D97-AF65-F5344CB8AC3E}">
        <p14:creationId xmlns:p14="http://schemas.microsoft.com/office/powerpoint/2010/main" val="31324722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F558B9-3E88-51E5-D263-CA5A68D023F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9E4C497-7687-02E6-BC3E-82A3CC22CE8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A22DA66-541B-23DC-3548-6FD17927E03C}"/>
              </a:ext>
            </a:extLst>
          </p:cNvPr>
          <p:cNvSpPr>
            <a:spLocks noGrp="1"/>
          </p:cNvSpPr>
          <p:nvPr>
            <p:ph type="dt" sz="half" idx="10"/>
          </p:nvPr>
        </p:nvSpPr>
        <p:spPr/>
        <p:txBody>
          <a:bodyPr/>
          <a:lstStyle/>
          <a:p>
            <a:fld id="{FF5D08A9-1C52-4F24-9050-F61C476942BB}" type="datetime1">
              <a:rPr lang="en-GB" smtClean="0"/>
              <a:t>03/10/2023</a:t>
            </a:fld>
            <a:endParaRPr lang="en-GB"/>
          </a:p>
        </p:txBody>
      </p:sp>
      <p:sp>
        <p:nvSpPr>
          <p:cNvPr id="5" name="Footer Placeholder 4">
            <a:extLst>
              <a:ext uri="{FF2B5EF4-FFF2-40B4-BE49-F238E27FC236}">
                <a16:creationId xmlns:a16="http://schemas.microsoft.com/office/drawing/2014/main" id="{9534BD92-F421-E660-0916-84135A233CB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E3F0019-4340-7501-D002-4B9E156B900A}"/>
              </a:ext>
            </a:extLst>
          </p:cNvPr>
          <p:cNvSpPr>
            <a:spLocks noGrp="1"/>
          </p:cNvSpPr>
          <p:nvPr>
            <p:ph type="sldNum" sz="quarter" idx="12"/>
          </p:nvPr>
        </p:nvSpPr>
        <p:spPr/>
        <p:txBody>
          <a:bodyPr/>
          <a:lstStyle/>
          <a:p>
            <a:fld id="{01D79BC7-59EC-4BB2-8D0B-B2BA685CC630}" type="slidenum">
              <a:rPr lang="en-GB" smtClean="0"/>
              <a:t>‹#›</a:t>
            </a:fld>
            <a:endParaRPr lang="en-GB"/>
          </a:p>
        </p:txBody>
      </p:sp>
    </p:spTree>
    <p:extLst>
      <p:ext uri="{BB962C8B-B14F-4D97-AF65-F5344CB8AC3E}">
        <p14:creationId xmlns:p14="http://schemas.microsoft.com/office/powerpoint/2010/main" val="30377780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2A5AF1-A5B7-8CB0-226F-59759A453A2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8B136DA-6DBC-5E68-614D-F20998D64D7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94D9358-68FA-4948-D6CA-39E81959EB4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C968848-6ED4-754F-EBB9-734977E662AB}"/>
              </a:ext>
            </a:extLst>
          </p:cNvPr>
          <p:cNvSpPr>
            <a:spLocks noGrp="1"/>
          </p:cNvSpPr>
          <p:nvPr>
            <p:ph type="dt" sz="half" idx="10"/>
          </p:nvPr>
        </p:nvSpPr>
        <p:spPr/>
        <p:txBody>
          <a:bodyPr/>
          <a:lstStyle/>
          <a:p>
            <a:fld id="{56455044-B280-4951-9869-B806976DE257}" type="datetime1">
              <a:rPr lang="en-GB" smtClean="0"/>
              <a:t>03/10/2023</a:t>
            </a:fld>
            <a:endParaRPr lang="en-GB"/>
          </a:p>
        </p:txBody>
      </p:sp>
      <p:sp>
        <p:nvSpPr>
          <p:cNvPr id="6" name="Footer Placeholder 5">
            <a:extLst>
              <a:ext uri="{FF2B5EF4-FFF2-40B4-BE49-F238E27FC236}">
                <a16:creationId xmlns:a16="http://schemas.microsoft.com/office/drawing/2014/main" id="{880D4069-E112-C5B1-4A44-50A97C1A3D0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5FD907C-258B-93C0-3D96-EFE4B986C004}"/>
              </a:ext>
            </a:extLst>
          </p:cNvPr>
          <p:cNvSpPr>
            <a:spLocks noGrp="1"/>
          </p:cNvSpPr>
          <p:nvPr>
            <p:ph type="sldNum" sz="quarter" idx="12"/>
          </p:nvPr>
        </p:nvSpPr>
        <p:spPr/>
        <p:txBody>
          <a:bodyPr/>
          <a:lstStyle/>
          <a:p>
            <a:fld id="{01D79BC7-59EC-4BB2-8D0B-B2BA685CC630}" type="slidenum">
              <a:rPr lang="en-GB" smtClean="0"/>
              <a:t>‹#›</a:t>
            </a:fld>
            <a:endParaRPr lang="en-GB"/>
          </a:p>
        </p:txBody>
      </p:sp>
    </p:spTree>
    <p:extLst>
      <p:ext uri="{BB962C8B-B14F-4D97-AF65-F5344CB8AC3E}">
        <p14:creationId xmlns:p14="http://schemas.microsoft.com/office/powerpoint/2010/main" val="31999091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70CDEB-C0D5-2FBB-E545-3835A67846C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7B528A4-7465-CDCC-C9DA-200F65E32E6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5E5188F-4A06-C647-11B7-243A3E9AE3A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441A9DE-B9C0-F9C0-6792-B9ED74D7561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52074EB-9D2C-631F-2873-4E6204F1470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45B7357-3526-3C18-4026-B269923405B2}"/>
              </a:ext>
            </a:extLst>
          </p:cNvPr>
          <p:cNvSpPr>
            <a:spLocks noGrp="1"/>
          </p:cNvSpPr>
          <p:nvPr>
            <p:ph type="dt" sz="half" idx="10"/>
          </p:nvPr>
        </p:nvSpPr>
        <p:spPr/>
        <p:txBody>
          <a:bodyPr/>
          <a:lstStyle/>
          <a:p>
            <a:fld id="{28F9B2D9-C159-40A9-BD48-4062AA742AEC}" type="datetime1">
              <a:rPr lang="en-GB" smtClean="0"/>
              <a:t>03/10/2023</a:t>
            </a:fld>
            <a:endParaRPr lang="en-GB"/>
          </a:p>
        </p:txBody>
      </p:sp>
      <p:sp>
        <p:nvSpPr>
          <p:cNvPr id="8" name="Footer Placeholder 7">
            <a:extLst>
              <a:ext uri="{FF2B5EF4-FFF2-40B4-BE49-F238E27FC236}">
                <a16:creationId xmlns:a16="http://schemas.microsoft.com/office/drawing/2014/main" id="{906AD224-3F00-EEC8-400D-7520A340041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DF3911D-B0D8-20F8-A6E7-07BCD7E9EE6D}"/>
              </a:ext>
            </a:extLst>
          </p:cNvPr>
          <p:cNvSpPr>
            <a:spLocks noGrp="1"/>
          </p:cNvSpPr>
          <p:nvPr>
            <p:ph type="sldNum" sz="quarter" idx="12"/>
          </p:nvPr>
        </p:nvSpPr>
        <p:spPr/>
        <p:txBody>
          <a:bodyPr/>
          <a:lstStyle/>
          <a:p>
            <a:fld id="{01D79BC7-59EC-4BB2-8D0B-B2BA685CC630}" type="slidenum">
              <a:rPr lang="en-GB" smtClean="0"/>
              <a:t>‹#›</a:t>
            </a:fld>
            <a:endParaRPr lang="en-GB"/>
          </a:p>
        </p:txBody>
      </p:sp>
    </p:spTree>
    <p:extLst>
      <p:ext uri="{BB962C8B-B14F-4D97-AF65-F5344CB8AC3E}">
        <p14:creationId xmlns:p14="http://schemas.microsoft.com/office/powerpoint/2010/main" val="20164817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3FC74F-FC99-5F30-344A-FD6FBBB536E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2ECAF31-B4B2-3488-7DE4-35AD258442C3}"/>
              </a:ext>
            </a:extLst>
          </p:cNvPr>
          <p:cNvSpPr>
            <a:spLocks noGrp="1"/>
          </p:cNvSpPr>
          <p:nvPr>
            <p:ph type="dt" sz="half" idx="10"/>
          </p:nvPr>
        </p:nvSpPr>
        <p:spPr/>
        <p:txBody>
          <a:bodyPr/>
          <a:lstStyle/>
          <a:p>
            <a:fld id="{4B39CE82-093F-404F-987D-4C203DBBE334}" type="datetime1">
              <a:rPr lang="en-GB" smtClean="0"/>
              <a:t>03/10/2023</a:t>
            </a:fld>
            <a:endParaRPr lang="en-GB"/>
          </a:p>
        </p:txBody>
      </p:sp>
      <p:sp>
        <p:nvSpPr>
          <p:cNvPr id="4" name="Footer Placeholder 3">
            <a:extLst>
              <a:ext uri="{FF2B5EF4-FFF2-40B4-BE49-F238E27FC236}">
                <a16:creationId xmlns:a16="http://schemas.microsoft.com/office/drawing/2014/main" id="{6A0D34C6-4665-C5BA-FCC4-4BFBE25B6B7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484E5C3-261B-DEA7-6015-A8BEBAEA67EA}"/>
              </a:ext>
            </a:extLst>
          </p:cNvPr>
          <p:cNvSpPr>
            <a:spLocks noGrp="1"/>
          </p:cNvSpPr>
          <p:nvPr>
            <p:ph type="sldNum" sz="quarter" idx="12"/>
          </p:nvPr>
        </p:nvSpPr>
        <p:spPr/>
        <p:txBody>
          <a:bodyPr/>
          <a:lstStyle/>
          <a:p>
            <a:fld id="{01D79BC7-59EC-4BB2-8D0B-B2BA685CC630}" type="slidenum">
              <a:rPr lang="en-GB" smtClean="0"/>
              <a:t>‹#›</a:t>
            </a:fld>
            <a:endParaRPr lang="en-GB"/>
          </a:p>
        </p:txBody>
      </p:sp>
    </p:spTree>
    <p:extLst>
      <p:ext uri="{BB962C8B-B14F-4D97-AF65-F5344CB8AC3E}">
        <p14:creationId xmlns:p14="http://schemas.microsoft.com/office/powerpoint/2010/main" val="18464562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A278601-674E-7254-5705-1094709BE413}"/>
              </a:ext>
            </a:extLst>
          </p:cNvPr>
          <p:cNvSpPr>
            <a:spLocks noGrp="1"/>
          </p:cNvSpPr>
          <p:nvPr>
            <p:ph type="dt" sz="half" idx="10"/>
          </p:nvPr>
        </p:nvSpPr>
        <p:spPr/>
        <p:txBody>
          <a:bodyPr/>
          <a:lstStyle/>
          <a:p>
            <a:fld id="{0147E34C-4098-4AE7-8FB1-F05A1A86E5DC}" type="datetime1">
              <a:rPr lang="en-GB" smtClean="0"/>
              <a:t>03/10/2023</a:t>
            </a:fld>
            <a:endParaRPr lang="en-GB"/>
          </a:p>
        </p:txBody>
      </p:sp>
      <p:sp>
        <p:nvSpPr>
          <p:cNvPr id="3" name="Footer Placeholder 2">
            <a:extLst>
              <a:ext uri="{FF2B5EF4-FFF2-40B4-BE49-F238E27FC236}">
                <a16:creationId xmlns:a16="http://schemas.microsoft.com/office/drawing/2014/main" id="{1D9C08D6-3F7E-38B0-FAEA-C1DB5F2B029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842BFE2-1B43-6789-1726-82D4296D55B5}"/>
              </a:ext>
            </a:extLst>
          </p:cNvPr>
          <p:cNvSpPr>
            <a:spLocks noGrp="1"/>
          </p:cNvSpPr>
          <p:nvPr>
            <p:ph type="sldNum" sz="quarter" idx="12"/>
          </p:nvPr>
        </p:nvSpPr>
        <p:spPr/>
        <p:txBody>
          <a:bodyPr/>
          <a:lstStyle/>
          <a:p>
            <a:fld id="{01D79BC7-59EC-4BB2-8D0B-B2BA685CC630}" type="slidenum">
              <a:rPr lang="en-GB" smtClean="0"/>
              <a:t>‹#›</a:t>
            </a:fld>
            <a:endParaRPr lang="en-GB"/>
          </a:p>
        </p:txBody>
      </p:sp>
    </p:spTree>
    <p:extLst>
      <p:ext uri="{BB962C8B-B14F-4D97-AF65-F5344CB8AC3E}">
        <p14:creationId xmlns:p14="http://schemas.microsoft.com/office/powerpoint/2010/main" val="285481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331365-3802-0B22-3F35-C341A033B9F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74AE097-A4DE-FB8E-E230-78770DBCBE7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75738D1-CB1F-C11E-37CB-0172CC9A155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07CD67B-256C-5644-9D8D-A85298C32591}"/>
              </a:ext>
            </a:extLst>
          </p:cNvPr>
          <p:cNvSpPr>
            <a:spLocks noGrp="1"/>
          </p:cNvSpPr>
          <p:nvPr>
            <p:ph type="dt" sz="half" idx="10"/>
          </p:nvPr>
        </p:nvSpPr>
        <p:spPr/>
        <p:txBody>
          <a:bodyPr/>
          <a:lstStyle/>
          <a:p>
            <a:fld id="{EC0F8F5D-F6BD-49A5-A6D8-779E5DFC8FBF}" type="datetime1">
              <a:rPr lang="en-GB" smtClean="0"/>
              <a:t>03/10/2023</a:t>
            </a:fld>
            <a:endParaRPr lang="en-GB"/>
          </a:p>
        </p:txBody>
      </p:sp>
      <p:sp>
        <p:nvSpPr>
          <p:cNvPr id="6" name="Footer Placeholder 5">
            <a:extLst>
              <a:ext uri="{FF2B5EF4-FFF2-40B4-BE49-F238E27FC236}">
                <a16:creationId xmlns:a16="http://schemas.microsoft.com/office/drawing/2014/main" id="{A18474FA-928D-806D-EBCC-557E008D280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2B613A1-1C25-0FF1-509E-BD0DEDC2ECCB}"/>
              </a:ext>
            </a:extLst>
          </p:cNvPr>
          <p:cNvSpPr>
            <a:spLocks noGrp="1"/>
          </p:cNvSpPr>
          <p:nvPr>
            <p:ph type="sldNum" sz="quarter" idx="12"/>
          </p:nvPr>
        </p:nvSpPr>
        <p:spPr/>
        <p:txBody>
          <a:bodyPr/>
          <a:lstStyle/>
          <a:p>
            <a:fld id="{01D79BC7-59EC-4BB2-8D0B-B2BA685CC630}" type="slidenum">
              <a:rPr lang="en-GB" smtClean="0"/>
              <a:t>‹#›</a:t>
            </a:fld>
            <a:endParaRPr lang="en-GB"/>
          </a:p>
        </p:txBody>
      </p:sp>
    </p:spTree>
    <p:extLst>
      <p:ext uri="{BB962C8B-B14F-4D97-AF65-F5344CB8AC3E}">
        <p14:creationId xmlns:p14="http://schemas.microsoft.com/office/powerpoint/2010/main" val="34152716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D5287E-37EB-F32C-DFDE-C1BA4F73137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6CCD3D7-1B3E-7B08-A476-91A8A943066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FB61111-2EE4-A9EF-E8A8-D9185B52E4C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804F84D-BE75-1217-021F-C1D3A27DCDA7}"/>
              </a:ext>
            </a:extLst>
          </p:cNvPr>
          <p:cNvSpPr>
            <a:spLocks noGrp="1"/>
          </p:cNvSpPr>
          <p:nvPr>
            <p:ph type="dt" sz="half" idx="10"/>
          </p:nvPr>
        </p:nvSpPr>
        <p:spPr/>
        <p:txBody>
          <a:bodyPr/>
          <a:lstStyle/>
          <a:p>
            <a:fld id="{E3F13BA3-B437-48AE-A4D2-755234416AEE}" type="datetime1">
              <a:rPr lang="en-GB" smtClean="0"/>
              <a:t>03/10/2023</a:t>
            </a:fld>
            <a:endParaRPr lang="en-GB"/>
          </a:p>
        </p:txBody>
      </p:sp>
      <p:sp>
        <p:nvSpPr>
          <p:cNvPr id="6" name="Footer Placeholder 5">
            <a:extLst>
              <a:ext uri="{FF2B5EF4-FFF2-40B4-BE49-F238E27FC236}">
                <a16:creationId xmlns:a16="http://schemas.microsoft.com/office/drawing/2014/main" id="{04B48FA0-5E0C-91DA-61D0-C7866F84EB0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AB5BF02-2160-8A42-6194-92E19D18ED83}"/>
              </a:ext>
            </a:extLst>
          </p:cNvPr>
          <p:cNvSpPr>
            <a:spLocks noGrp="1"/>
          </p:cNvSpPr>
          <p:nvPr>
            <p:ph type="sldNum" sz="quarter" idx="12"/>
          </p:nvPr>
        </p:nvSpPr>
        <p:spPr/>
        <p:txBody>
          <a:bodyPr/>
          <a:lstStyle/>
          <a:p>
            <a:fld id="{01D79BC7-59EC-4BB2-8D0B-B2BA685CC630}" type="slidenum">
              <a:rPr lang="en-GB" smtClean="0"/>
              <a:t>‹#›</a:t>
            </a:fld>
            <a:endParaRPr lang="en-GB"/>
          </a:p>
        </p:txBody>
      </p:sp>
    </p:spTree>
    <p:extLst>
      <p:ext uri="{BB962C8B-B14F-4D97-AF65-F5344CB8AC3E}">
        <p14:creationId xmlns:p14="http://schemas.microsoft.com/office/powerpoint/2010/main" val="10035502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5EEFC2-6BE6-AF61-7785-1D4D50B8A5E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16DA7AA-6F46-F477-84BA-A0E7D3A9924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9A535A9-818B-3040-7CB5-73CB98E339FB}"/>
              </a:ext>
            </a:extLst>
          </p:cNvPr>
          <p:cNvSpPr>
            <a:spLocks noGrp="1"/>
          </p:cNvSpPr>
          <p:nvPr>
            <p:ph type="dt" sz="half" idx="10"/>
          </p:nvPr>
        </p:nvSpPr>
        <p:spPr/>
        <p:txBody>
          <a:bodyPr/>
          <a:lstStyle/>
          <a:p>
            <a:fld id="{7C8C4AA4-4845-4443-BB99-291ADE25B541}" type="datetime1">
              <a:rPr lang="en-GB" smtClean="0"/>
              <a:t>03/10/2023</a:t>
            </a:fld>
            <a:endParaRPr lang="en-GB"/>
          </a:p>
        </p:txBody>
      </p:sp>
      <p:sp>
        <p:nvSpPr>
          <p:cNvPr id="5" name="Footer Placeholder 4">
            <a:extLst>
              <a:ext uri="{FF2B5EF4-FFF2-40B4-BE49-F238E27FC236}">
                <a16:creationId xmlns:a16="http://schemas.microsoft.com/office/drawing/2014/main" id="{C16C5EEA-A940-D290-A9E1-65445D13D26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AB35538-EDD7-3D64-A980-3853108BB4C7}"/>
              </a:ext>
            </a:extLst>
          </p:cNvPr>
          <p:cNvSpPr>
            <a:spLocks noGrp="1"/>
          </p:cNvSpPr>
          <p:nvPr>
            <p:ph type="sldNum" sz="quarter" idx="12"/>
          </p:nvPr>
        </p:nvSpPr>
        <p:spPr/>
        <p:txBody>
          <a:bodyPr/>
          <a:lstStyle/>
          <a:p>
            <a:fld id="{01D79BC7-59EC-4BB2-8D0B-B2BA685CC630}" type="slidenum">
              <a:rPr lang="en-GB" smtClean="0"/>
              <a:t>‹#›</a:t>
            </a:fld>
            <a:endParaRPr lang="en-GB"/>
          </a:p>
        </p:txBody>
      </p:sp>
    </p:spTree>
    <p:extLst>
      <p:ext uri="{BB962C8B-B14F-4D97-AF65-F5344CB8AC3E}">
        <p14:creationId xmlns:p14="http://schemas.microsoft.com/office/powerpoint/2010/main" val="3710932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19E5407-5E7E-2366-C09A-7144419321E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585E62C-0B50-7255-1880-7C8DA9DC76F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0F52E3C-3648-654C-88D6-D2C8FF242174}"/>
              </a:ext>
            </a:extLst>
          </p:cNvPr>
          <p:cNvSpPr>
            <a:spLocks noGrp="1"/>
          </p:cNvSpPr>
          <p:nvPr>
            <p:ph type="dt" sz="half" idx="10"/>
          </p:nvPr>
        </p:nvSpPr>
        <p:spPr/>
        <p:txBody>
          <a:bodyPr/>
          <a:lstStyle/>
          <a:p>
            <a:fld id="{856517F8-BD94-4620-B4D1-1B6260019E7D}" type="datetime1">
              <a:rPr lang="en-GB" smtClean="0"/>
              <a:t>03/10/2023</a:t>
            </a:fld>
            <a:endParaRPr lang="en-GB"/>
          </a:p>
        </p:txBody>
      </p:sp>
      <p:sp>
        <p:nvSpPr>
          <p:cNvPr id="5" name="Footer Placeholder 4">
            <a:extLst>
              <a:ext uri="{FF2B5EF4-FFF2-40B4-BE49-F238E27FC236}">
                <a16:creationId xmlns:a16="http://schemas.microsoft.com/office/drawing/2014/main" id="{69E2F701-F836-661D-21E5-9EEBAE34B74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41EB9B2-6CAA-0275-954F-E4D751F40A33}"/>
              </a:ext>
            </a:extLst>
          </p:cNvPr>
          <p:cNvSpPr>
            <a:spLocks noGrp="1"/>
          </p:cNvSpPr>
          <p:nvPr>
            <p:ph type="sldNum" sz="quarter" idx="12"/>
          </p:nvPr>
        </p:nvSpPr>
        <p:spPr/>
        <p:txBody>
          <a:bodyPr/>
          <a:lstStyle/>
          <a:p>
            <a:fld id="{01D79BC7-59EC-4BB2-8D0B-B2BA685CC630}" type="slidenum">
              <a:rPr lang="en-GB" smtClean="0"/>
              <a:t>‹#›</a:t>
            </a:fld>
            <a:endParaRPr lang="en-GB"/>
          </a:p>
        </p:txBody>
      </p:sp>
    </p:spTree>
    <p:extLst>
      <p:ext uri="{BB962C8B-B14F-4D97-AF65-F5344CB8AC3E}">
        <p14:creationId xmlns:p14="http://schemas.microsoft.com/office/powerpoint/2010/main" val="8259014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1B8B36-B6AE-429F-AF63-54096AEE258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CE72E21-7F5B-49C4-A511-7F87A32C86E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308181D-DA05-462D-BE6C-775120704140}"/>
              </a:ext>
            </a:extLst>
          </p:cNvPr>
          <p:cNvSpPr>
            <a:spLocks noGrp="1"/>
          </p:cNvSpPr>
          <p:nvPr>
            <p:ph type="dt" sz="half" idx="10"/>
          </p:nvPr>
        </p:nvSpPr>
        <p:spPr/>
        <p:txBody>
          <a:bodyPr/>
          <a:lstStyle/>
          <a:p>
            <a:fld id="{4F080B00-D621-4FC0-AE26-FD36C298E535}" type="datetime1">
              <a:rPr lang="en-GB" smtClean="0"/>
              <a:t>03/10/2023</a:t>
            </a:fld>
            <a:endParaRPr lang="en-GB"/>
          </a:p>
        </p:txBody>
      </p:sp>
      <p:sp>
        <p:nvSpPr>
          <p:cNvPr id="5" name="Footer Placeholder 4">
            <a:extLst>
              <a:ext uri="{FF2B5EF4-FFF2-40B4-BE49-F238E27FC236}">
                <a16:creationId xmlns:a16="http://schemas.microsoft.com/office/drawing/2014/main" id="{4DA4DDDD-5CBC-462B-89F2-79D28EFD54B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8F19B2E-E320-4A55-B806-E92130DB744F}"/>
              </a:ext>
            </a:extLst>
          </p:cNvPr>
          <p:cNvSpPr>
            <a:spLocks noGrp="1"/>
          </p:cNvSpPr>
          <p:nvPr>
            <p:ph type="sldNum" sz="quarter" idx="12"/>
          </p:nvPr>
        </p:nvSpPr>
        <p:spPr/>
        <p:txBody>
          <a:bodyPr/>
          <a:lstStyle/>
          <a:p>
            <a:fld id="{66E259BC-EF48-4133-9E75-2B0F631B150D}" type="slidenum">
              <a:rPr lang="en-GB" smtClean="0"/>
              <a:t>‹#›</a:t>
            </a:fld>
            <a:endParaRPr lang="en-GB"/>
          </a:p>
        </p:txBody>
      </p:sp>
    </p:spTree>
    <p:extLst>
      <p:ext uri="{BB962C8B-B14F-4D97-AF65-F5344CB8AC3E}">
        <p14:creationId xmlns:p14="http://schemas.microsoft.com/office/powerpoint/2010/main" val="101418883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906DC5-4253-4FB9-A35F-5D9E05D0078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5AA2991-69C5-4513-A462-A35A8351EE9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158609F-AAC1-4E22-B62F-1BDC15F08086}"/>
              </a:ext>
            </a:extLst>
          </p:cNvPr>
          <p:cNvSpPr>
            <a:spLocks noGrp="1"/>
          </p:cNvSpPr>
          <p:nvPr>
            <p:ph type="dt" sz="half" idx="10"/>
          </p:nvPr>
        </p:nvSpPr>
        <p:spPr/>
        <p:txBody>
          <a:bodyPr/>
          <a:lstStyle/>
          <a:p>
            <a:fld id="{23F89EE6-8C42-4E50-A6E6-C0E554AA1C4A}" type="datetime1">
              <a:rPr lang="en-GB" smtClean="0"/>
              <a:t>03/10/2023</a:t>
            </a:fld>
            <a:endParaRPr lang="en-GB"/>
          </a:p>
        </p:txBody>
      </p:sp>
      <p:sp>
        <p:nvSpPr>
          <p:cNvPr id="5" name="Footer Placeholder 4">
            <a:extLst>
              <a:ext uri="{FF2B5EF4-FFF2-40B4-BE49-F238E27FC236}">
                <a16:creationId xmlns:a16="http://schemas.microsoft.com/office/drawing/2014/main" id="{6B5BDB2D-CF24-4761-B9C0-6493020AEFA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00625DF-B5CB-46BB-8E20-1EC62DD82FFC}"/>
              </a:ext>
            </a:extLst>
          </p:cNvPr>
          <p:cNvSpPr>
            <a:spLocks noGrp="1"/>
          </p:cNvSpPr>
          <p:nvPr>
            <p:ph type="sldNum" sz="quarter" idx="12"/>
          </p:nvPr>
        </p:nvSpPr>
        <p:spPr/>
        <p:txBody>
          <a:bodyPr/>
          <a:lstStyle/>
          <a:p>
            <a:fld id="{66E259BC-EF48-4133-9E75-2B0F631B150D}" type="slidenum">
              <a:rPr lang="en-GB" smtClean="0"/>
              <a:t>‹#›</a:t>
            </a:fld>
            <a:endParaRPr lang="en-GB"/>
          </a:p>
        </p:txBody>
      </p:sp>
    </p:spTree>
    <p:extLst>
      <p:ext uri="{BB962C8B-B14F-4D97-AF65-F5344CB8AC3E}">
        <p14:creationId xmlns:p14="http://schemas.microsoft.com/office/powerpoint/2010/main" val="282323375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A51830-4085-45F0-9C25-8A51B8C0ABD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CB268CF-E879-42B4-9598-B1C4F0360E0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17A4AAA-9A86-419C-80C4-318AC359E394}"/>
              </a:ext>
            </a:extLst>
          </p:cNvPr>
          <p:cNvSpPr>
            <a:spLocks noGrp="1"/>
          </p:cNvSpPr>
          <p:nvPr>
            <p:ph type="dt" sz="half" idx="10"/>
          </p:nvPr>
        </p:nvSpPr>
        <p:spPr/>
        <p:txBody>
          <a:bodyPr/>
          <a:lstStyle/>
          <a:p>
            <a:fld id="{61D1A00D-7D7F-4A13-AE4C-8E9FBFB1576E}" type="datetime1">
              <a:rPr lang="en-GB" smtClean="0"/>
              <a:t>03/10/2023</a:t>
            </a:fld>
            <a:endParaRPr lang="en-GB"/>
          </a:p>
        </p:txBody>
      </p:sp>
      <p:sp>
        <p:nvSpPr>
          <p:cNvPr id="5" name="Footer Placeholder 4">
            <a:extLst>
              <a:ext uri="{FF2B5EF4-FFF2-40B4-BE49-F238E27FC236}">
                <a16:creationId xmlns:a16="http://schemas.microsoft.com/office/drawing/2014/main" id="{0688A91F-E330-4AAC-9BC5-CFDA1EA198D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6AC15C5-31D9-4765-80A6-31C3CE8F9FF1}"/>
              </a:ext>
            </a:extLst>
          </p:cNvPr>
          <p:cNvSpPr>
            <a:spLocks noGrp="1"/>
          </p:cNvSpPr>
          <p:nvPr>
            <p:ph type="sldNum" sz="quarter" idx="12"/>
          </p:nvPr>
        </p:nvSpPr>
        <p:spPr/>
        <p:txBody>
          <a:bodyPr/>
          <a:lstStyle/>
          <a:p>
            <a:fld id="{66E259BC-EF48-4133-9E75-2B0F631B150D}" type="slidenum">
              <a:rPr lang="en-GB" smtClean="0"/>
              <a:t>‹#›</a:t>
            </a:fld>
            <a:endParaRPr lang="en-GB"/>
          </a:p>
        </p:txBody>
      </p:sp>
    </p:spTree>
    <p:extLst>
      <p:ext uri="{BB962C8B-B14F-4D97-AF65-F5344CB8AC3E}">
        <p14:creationId xmlns:p14="http://schemas.microsoft.com/office/powerpoint/2010/main" val="45811741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839F5F-C57B-457E-928F-4600E66AC8B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ACF52EC-01F6-4AAB-8CDB-CFE3385B724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D60D748-3C7A-469C-BC06-F4F82494542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F2A1A3B-3CBD-431E-B0CE-3FE3B8900FDA}"/>
              </a:ext>
            </a:extLst>
          </p:cNvPr>
          <p:cNvSpPr>
            <a:spLocks noGrp="1"/>
          </p:cNvSpPr>
          <p:nvPr>
            <p:ph type="dt" sz="half" idx="10"/>
          </p:nvPr>
        </p:nvSpPr>
        <p:spPr/>
        <p:txBody>
          <a:bodyPr/>
          <a:lstStyle/>
          <a:p>
            <a:fld id="{02173F41-90C8-40FB-BF8F-625176F1B556}" type="datetime1">
              <a:rPr lang="en-GB" smtClean="0"/>
              <a:t>03/10/2023</a:t>
            </a:fld>
            <a:endParaRPr lang="en-GB"/>
          </a:p>
        </p:txBody>
      </p:sp>
      <p:sp>
        <p:nvSpPr>
          <p:cNvPr id="6" name="Footer Placeholder 5">
            <a:extLst>
              <a:ext uri="{FF2B5EF4-FFF2-40B4-BE49-F238E27FC236}">
                <a16:creationId xmlns:a16="http://schemas.microsoft.com/office/drawing/2014/main" id="{803833FB-6381-4E01-B071-973113F7784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8C50E63-F888-40F9-A261-AA4692450DDB}"/>
              </a:ext>
            </a:extLst>
          </p:cNvPr>
          <p:cNvSpPr>
            <a:spLocks noGrp="1"/>
          </p:cNvSpPr>
          <p:nvPr>
            <p:ph type="sldNum" sz="quarter" idx="12"/>
          </p:nvPr>
        </p:nvSpPr>
        <p:spPr/>
        <p:txBody>
          <a:bodyPr/>
          <a:lstStyle/>
          <a:p>
            <a:fld id="{66E259BC-EF48-4133-9E75-2B0F631B150D}" type="slidenum">
              <a:rPr lang="en-GB" smtClean="0"/>
              <a:t>‹#›</a:t>
            </a:fld>
            <a:endParaRPr lang="en-GB"/>
          </a:p>
        </p:txBody>
      </p:sp>
    </p:spTree>
    <p:extLst>
      <p:ext uri="{BB962C8B-B14F-4D97-AF65-F5344CB8AC3E}">
        <p14:creationId xmlns:p14="http://schemas.microsoft.com/office/powerpoint/2010/main" val="132911581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357490-E762-47B5-A748-2436A2D5C8A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5A3B7C3-B977-4973-90D4-7466477986E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631B75B-23AC-45A7-BC5A-DFBC326CA46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CAC78A4-3F24-449A-B4C4-D903AB7346E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C48DDE6-7567-458F-BDD0-3FD690E7C36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BE8A1C8-7037-4B1C-B241-FAE359A8D553}"/>
              </a:ext>
            </a:extLst>
          </p:cNvPr>
          <p:cNvSpPr>
            <a:spLocks noGrp="1"/>
          </p:cNvSpPr>
          <p:nvPr>
            <p:ph type="dt" sz="half" idx="10"/>
          </p:nvPr>
        </p:nvSpPr>
        <p:spPr/>
        <p:txBody>
          <a:bodyPr/>
          <a:lstStyle/>
          <a:p>
            <a:fld id="{C331DD18-79E1-47F1-BC5B-4369E2D81A7C}" type="datetime1">
              <a:rPr lang="en-GB" smtClean="0"/>
              <a:t>03/10/2023</a:t>
            </a:fld>
            <a:endParaRPr lang="en-GB"/>
          </a:p>
        </p:txBody>
      </p:sp>
      <p:sp>
        <p:nvSpPr>
          <p:cNvPr id="8" name="Footer Placeholder 7">
            <a:extLst>
              <a:ext uri="{FF2B5EF4-FFF2-40B4-BE49-F238E27FC236}">
                <a16:creationId xmlns:a16="http://schemas.microsoft.com/office/drawing/2014/main" id="{19172F4B-108A-407D-BB55-33A1DC5E92B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8F5366E-E2C2-478B-B8D8-F80414157759}"/>
              </a:ext>
            </a:extLst>
          </p:cNvPr>
          <p:cNvSpPr>
            <a:spLocks noGrp="1"/>
          </p:cNvSpPr>
          <p:nvPr>
            <p:ph type="sldNum" sz="quarter" idx="12"/>
          </p:nvPr>
        </p:nvSpPr>
        <p:spPr/>
        <p:txBody>
          <a:bodyPr/>
          <a:lstStyle/>
          <a:p>
            <a:fld id="{66E259BC-EF48-4133-9E75-2B0F631B150D}" type="slidenum">
              <a:rPr lang="en-GB" smtClean="0"/>
              <a:t>‹#›</a:t>
            </a:fld>
            <a:endParaRPr lang="en-GB"/>
          </a:p>
        </p:txBody>
      </p:sp>
    </p:spTree>
    <p:extLst>
      <p:ext uri="{BB962C8B-B14F-4D97-AF65-F5344CB8AC3E}">
        <p14:creationId xmlns:p14="http://schemas.microsoft.com/office/powerpoint/2010/main" val="1245516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5EC1C3-3734-48C3-BDD5-C14DDCE433C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C786CA3-FB4E-4F2C-9473-68D297B5087C}"/>
              </a:ext>
            </a:extLst>
          </p:cNvPr>
          <p:cNvSpPr>
            <a:spLocks noGrp="1"/>
          </p:cNvSpPr>
          <p:nvPr>
            <p:ph type="dt" sz="half" idx="10"/>
          </p:nvPr>
        </p:nvSpPr>
        <p:spPr/>
        <p:txBody>
          <a:bodyPr/>
          <a:lstStyle/>
          <a:p>
            <a:fld id="{8B304AE7-638B-4679-BAC0-AB0C47E84CCB}" type="datetime1">
              <a:rPr lang="en-GB" smtClean="0"/>
              <a:t>03/10/2023</a:t>
            </a:fld>
            <a:endParaRPr lang="en-GB"/>
          </a:p>
        </p:txBody>
      </p:sp>
      <p:sp>
        <p:nvSpPr>
          <p:cNvPr id="4" name="Footer Placeholder 3">
            <a:extLst>
              <a:ext uri="{FF2B5EF4-FFF2-40B4-BE49-F238E27FC236}">
                <a16:creationId xmlns:a16="http://schemas.microsoft.com/office/drawing/2014/main" id="{EEC381DC-86C8-4B53-83F2-F298D1CFD0A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68B3CAE-2D7B-4ADC-8FB3-FBE7815F2B9A}"/>
              </a:ext>
            </a:extLst>
          </p:cNvPr>
          <p:cNvSpPr>
            <a:spLocks noGrp="1"/>
          </p:cNvSpPr>
          <p:nvPr>
            <p:ph type="sldNum" sz="quarter" idx="12"/>
          </p:nvPr>
        </p:nvSpPr>
        <p:spPr/>
        <p:txBody>
          <a:bodyPr/>
          <a:lstStyle/>
          <a:p>
            <a:fld id="{66E259BC-EF48-4133-9E75-2B0F631B150D}" type="slidenum">
              <a:rPr lang="en-GB" smtClean="0"/>
              <a:t>‹#›</a:t>
            </a:fld>
            <a:endParaRPr lang="en-GB"/>
          </a:p>
        </p:txBody>
      </p:sp>
    </p:spTree>
    <p:extLst>
      <p:ext uri="{BB962C8B-B14F-4D97-AF65-F5344CB8AC3E}">
        <p14:creationId xmlns:p14="http://schemas.microsoft.com/office/powerpoint/2010/main" val="177014694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CADB8BA-D41D-4EEC-8106-948E3A06EB9D}"/>
              </a:ext>
            </a:extLst>
          </p:cNvPr>
          <p:cNvSpPr>
            <a:spLocks noGrp="1"/>
          </p:cNvSpPr>
          <p:nvPr>
            <p:ph type="dt" sz="half" idx="10"/>
          </p:nvPr>
        </p:nvSpPr>
        <p:spPr/>
        <p:txBody>
          <a:bodyPr/>
          <a:lstStyle/>
          <a:p>
            <a:fld id="{DE5B9BDF-6EC9-4868-A8F3-B01306597AB4}" type="datetime1">
              <a:rPr lang="en-GB" smtClean="0"/>
              <a:t>03/10/2023</a:t>
            </a:fld>
            <a:endParaRPr lang="en-GB"/>
          </a:p>
        </p:txBody>
      </p:sp>
      <p:sp>
        <p:nvSpPr>
          <p:cNvPr id="3" name="Footer Placeholder 2">
            <a:extLst>
              <a:ext uri="{FF2B5EF4-FFF2-40B4-BE49-F238E27FC236}">
                <a16:creationId xmlns:a16="http://schemas.microsoft.com/office/drawing/2014/main" id="{B574BD39-3E81-4B67-B664-90A9B4CBC6D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566EBC0-3A90-4C2A-ADFB-777F06F4D99B}"/>
              </a:ext>
            </a:extLst>
          </p:cNvPr>
          <p:cNvSpPr>
            <a:spLocks noGrp="1"/>
          </p:cNvSpPr>
          <p:nvPr>
            <p:ph type="sldNum" sz="quarter" idx="12"/>
          </p:nvPr>
        </p:nvSpPr>
        <p:spPr/>
        <p:txBody>
          <a:bodyPr/>
          <a:lstStyle/>
          <a:p>
            <a:fld id="{66E259BC-EF48-4133-9E75-2B0F631B150D}" type="slidenum">
              <a:rPr lang="en-GB" smtClean="0"/>
              <a:t>‹#›</a:t>
            </a:fld>
            <a:endParaRPr lang="en-GB"/>
          </a:p>
        </p:txBody>
      </p:sp>
    </p:spTree>
    <p:extLst>
      <p:ext uri="{BB962C8B-B14F-4D97-AF65-F5344CB8AC3E}">
        <p14:creationId xmlns:p14="http://schemas.microsoft.com/office/powerpoint/2010/main" val="240840325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A58D88-80FB-446D-8634-7EF89607F37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A252F3F-9136-4FAA-95F2-E0B2DA0E900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EF36ADC-F799-4195-9AA4-1DB0A7C87A0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C184224-3AAD-41F4-8824-BCB45614F4EF}"/>
              </a:ext>
            </a:extLst>
          </p:cNvPr>
          <p:cNvSpPr>
            <a:spLocks noGrp="1"/>
          </p:cNvSpPr>
          <p:nvPr>
            <p:ph type="dt" sz="half" idx="10"/>
          </p:nvPr>
        </p:nvSpPr>
        <p:spPr/>
        <p:txBody>
          <a:bodyPr/>
          <a:lstStyle/>
          <a:p>
            <a:fld id="{7626C74D-23B1-41D2-973D-0C3000524932}" type="datetime1">
              <a:rPr lang="en-GB" smtClean="0"/>
              <a:t>03/10/2023</a:t>
            </a:fld>
            <a:endParaRPr lang="en-GB"/>
          </a:p>
        </p:txBody>
      </p:sp>
      <p:sp>
        <p:nvSpPr>
          <p:cNvPr id="6" name="Footer Placeholder 5">
            <a:extLst>
              <a:ext uri="{FF2B5EF4-FFF2-40B4-BE49-F238E27FC236}">
                <a16:creationId xmlns:a16="http://schemas.microsoft.com/office/drawing/2014/main" id="{5D976EA7-89E6-409A-A98D-5E6088035C7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0F5E179-AB42-4D95-9525-A53687DEA3EC}"/>
              </a:ext>
            </a:extLst>
          </p:cNvPr>
          <p:cNvSpPr>
            <a:spLocks noGrp="1"/>
          </p:cNvSpPr>
          <p:nvPr>
            <p:ph type="sldNum" sz="quarter" idx="12"/>
          </p:nvPr>
        </p:nvSpPr>
        <p:spPr/>
        <p:txBody>
          <a:bodyPr/>
          <a:lstStyle/>
          <a:p>
            <a:fld id="{66E259BC-EF48-4133-9E75-2B0F631B150D}" type="slidenum">
              <a:rPr lang="en-GB" smtClean="0"/>
              <a:t>‹#›</a:t>
            </a:fld>
            <a:endParaRPr lang="en-GB"/>
          </a:p>
        </p:txBody>
      </p:sp>
    </p:spTree>
    <p:extLst>
      <p:ext uri="{BB962C8B-B14F-4D97-AF65-F5344CB8AC3E}">
        <p14:creationId xmlns:p14="http://schemas.microsoft.com/office/powerpoint/2010/main" val="203193247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010D6D-741D-47BD-A5D3-F47D7474317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93213A3-D2FF-4D9F-BB99-E8DA8FD3D6C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9B23853-EFE1-4547-AE21-2964C1A47EF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4D61254-8344-4DCF-8FB4-9BAA6B3803CF}"/>
              </a:ext>
            </a:extLst>
          </p:cNvPr>
          <p:cNvSpPr>
            <a:spLocks noGrp="1"/>
          </p:cNvSpPr>
          <p:nvPr>
            <p:ph type="dt" sz="half" idx="10"/>
          </p:nvPr>
        </p:nvSpPr>
        <p:spPr/>
        <p:txBody>
          <a:bodyPr/>
          <a:lstStyle/>
          <a:p>
            <a:fld id="{B811B5A9-A835-4458-B711-E9D1375FE8A6}" type="datetime1">
              <a:rPr lang="en-GB" smtClean="0"/>
              <a:t>03/10/2023</a:t>
            </a:fld>
            <a:endParaRPr lang="en-GB"/>
          </a:p>
        </p:txBody>
      </p:sp>
      <p:sp>
        <p:nvSpPr>
          <p:cNvPr id="6" name="Footer Placeholder 5">
            <a:extLst>
              <a:ext uri="{FF2B5EF4-FFF2-40B4-BE49-F238E27FC236}">
                <a16:creationId xmlns:a16="http://schemas.microsoft.com/office/drawing/2014/main" id="{DD1467D4-FC95-4935-A5E9-EE280B36976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507E845-AD3A-4215-A46A-49CE7F3AFC68}"/>
              </a:ext>
            </a:extLst>
          </p:cNvPr>
          <p:cNvSpPr>
            <a:spLocks noGrp="1"/>
          </p:cNvSpPr>
          <p:nvPr>
            <p:ph type="sldNum" sz="quarter" idx="12"/>
          </p:nvPr>
        </p:nvSpPr>
        <p:spPr/>
        <p:txBody>
          <a:bodyPr/>
          <a:lstStyle/>
          <a:p>
            <a:fld id="{66E259BC-EF48-4133-9E75-2B0F631B150D}" type="slidenum">
              <a:rPr lang="en-GB" smtClean="0"/>
              <a:t>‹#›</a:t>
            </a:fld>
            <a:endParaRPr lang="en-GB"/>
          </a:p>
        </p:txBody>
      </p:sp>
    </p:spTree>
    <p:extLst>
      <p:ext uri="{BB962C8B-B14F-4D97-AF65-F5344CB8AC3E}">
        <p14:creationId xmlns:p14="http://schemas.microsoft.com/office/powerpoint/2010/main" val="259256345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2F18F2-E777-40CF-9B28-2D477813265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4807B9A-5C22-41A9-BC24-10F5D77CCED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A21F00C-E740-42FE-BD47-14FD942190DB}"/>
              </a:ext>
            </a:extLst>
          </p:cNvPr>
          <p:cNvSpPr>
            <a:spLocks noGrp="1"/>
          </p:cNvSpPr>
          <p:nvPr>
            <p:ph type="dt" sz="half" idx="10"/>
          </p:nvPr>
        </p:nvSpPr>
        <p:spPr/>
        <p:txBody>
          <a:bodyPr/>
          <a:lstStyle/>
          <a:p>
            <a:fld id="{6C085938-9264-4869-87C7-56707DD20F68}" type="datetime1">
              <a:rPr lang="en-GB" smtClean="0"/>
              <a:t>03/10/2023</a:t>
            </a:fld>
            <a:endParaRPr lang="en-GB"/>
          </a:p>
        </p:txBody>
      </p:sp>
      <p:sp>
        <p:nvSpPr>
          <p:cNvPr id="5" name="Footer Placeholder 4">
            <a:extLst>
              <a:ext uri="{FF2B5EF4-FFF2-40B4-BE49-F238E27FC236}">
                <a16:creationId xmlns:a16="http://schemas.microsoft.com/office/drawing/2014/main" id="{553F38CF-D450-40E2-A48C-9A8F52C838D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EE956A7-91FF-4301-BD7F-0EE8627578B1}"/>
              </a:ext>
            </a:extLst>
          </p:cNvPr>
          <p:cNvSpPr>
            <a:spLocks noGrp="1"/>
          </p:cNvSpPr>
          <p:nvPr>
            <p:ph type="sldNum" sz="quarter" idx="12"/>
          </p:nvPr>
        </p:nvSpPr>
        <p:spPr/>
        <p:txBody>
          <a:bodyPr/>
          <a:lstStyle/>
          <a:p>
            <a:fld id="{66E259BC-EF48-4133-9E75-2B0F631B150D}" type="slidenum">
              <a:rPr lang="en-GB" smtClean="0"/>
              <a:t>‹#›</a:t>
            </a:fld>
            <a:endParaRPr lang="en-GB"/>
          </a:p>
        </p:txBody>
      </p:sp>
    </p:spTree>
    <p:extLst>
      <p:ext uri="{BB962C8B-B14F-4D97-AF65-F5344CB8AC3E}">
        <p14:creationId xmlns:p14="http://schemas.microsoft.com/office/powerpoint/2010/main" val="361984907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0CCE551-75A4-41C2-83DE-1AB5CCAC7C5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70D90DE-ACF4-4A24-95E1-2B5D99A5AED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A7F3E4C-A930-4692-882E-C2B913F05F7B}"/>
              </a:ext>
            </a:extLst>
          </p:cNvPr>
          <p:cNvSpPr>
            <a:spLocks noGrp="1"/>
          </p:cNvSpPr>
          <p:nvPr>
            <p:ph type="dt" sz="half" idx="10"/>
          </p:nvPr>
        </p:nvSpPr>
        <p:spPr/>
        <p:txBody>
          <a:bodyPr/>
          <a:lstStyle/>
          <a:p>
            <a:fld id="{AE1CE517-3380-4C72-84D5-5D0860BFE156}" type="datetime1">
              <a:rPr lang="en-GB" smtClean="0"/>
              <a:t>03/10/2023</a:t>
            </a:fld>
            <a:endParaRPr lang="en-GB"/>
          </a:p>
        </p:txBody>
      </p:sp>
      <p:sp>
        <p:nvSpPr>
          <p:cNvPr id="5" name="Footer Placeholder 4">
            <a:extLst>
              <a:ext uri="{FF2B5EF4-FFF2-40B4-BE49-F238E27FC236}">
                <a16:creationId xmlns:a16="http://schemas.microsoft.com/office/drawing/2014/main" id="{8D0598C7-95E7-4D50-97C8-78DCA87DE5E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86E53BD-C4E5-4E2F-A19C-A47696B03DD5}"/>
              </a:ext>
            </a:extLst>
          </p:cNvPr>
          <p:cNvSpPr>
            <a:spLocks noGrp="1"/>
          </p:cNvSpPr>
          <p:nvPr>
            <p:ph type="sldNum" sz="quarter" idx="12"/>
          </p:nvPr>
        </p:nvSpPr>
        <p:spPr/>
        <p:txBody>
          <a:bodyPr/>
          <a:lstStyle/>
          <a:p>
            <a:fld id="{66E259BC-EF48-4133-9E75-2B0F631B150D}" type="slidenum">
              <a:rPr lang="en-GB" smtClean="0"/>
              <a:t>‹#›</a:t>
            </a:fld>
            <a:endParaRPr lang="en-GB"/>
          </a:p>
        </p:txBody>
      </p:sp>
    </p:spTree>
    <p:extLst>
      <p:ext uri="{BB962C8B-B14F-4D97-AF65-F5344CB8AC3E}">
        <p14:creationId xmlns:p14="http://schemas.microsoft.com/office/powerpoint/2010/main" val="5384772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FA77D0A-79D1-F630-0159-0A41433DAB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13F8AD3-301D-84AE-8FA2-02099CE2BBC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7A2FFE5-DA67-F9B9-9B2B-931A4600C12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FE18B9-7F59-4EFF-A251-FDE1AB49BDE4}" type="datetime1">
              <a:rPr lang="en-GB" smtClean="0"/>
              <a:t>03/10/2023</a:t>
            </a:fld>
            <a:endParaRPr lang="en-GB"/>
          </a:p>
        </p:txBody>
      </p:sp>
      <p:sp>
        <p:nvSpPr>
          <p:cNvPr id="5" name="Footer Placeholder 4">
            <a:extLst>
              <a:ext uri="{FF2B5EF4-FFF2-40B4-BE49-F238E27FC236}">
                <a16:creationId xmlns:a16="http://schemas.microsoft.com/office/drawing/2014/main" id="{A2A917D6-18C0-04E3-729B-28E2D9931C0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DF7BB82-7E2C-DE62-36F1-0E4C8C859F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1D79BC7-59EC-4BB2-8D0B-B2BA685CC630}" type="slidenum">
              <a:rPr lang="en-GB" smtClean="0"/>
              <a:t>‹#›</a:t>
            </a:fld>
            <a:endParaRPr lang="en-GB"/>
          </a:p>
        </p:txBody>
      </p:sp>
    </p:spTree>
    <p:extLst>
      <p:ext uri="{BB962C8B-B14F-4D97-AF65-F5344CB8AC3E}">
        <p14:creationId xmlns:p14="http://schemas.microsoft.com/office/powerpoint/2010/main" val="1496196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AB90F95-7CEC-4C8B-B531-91AE17A4F36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A3B70B4-E49A-420A-AC09-DCCD34CBD97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4042F8A-628A-4842-B251-444702BEDC0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4735038-E19E-479D-B81C-8D941A6A41C8}" type="datetime1">
              <a:rPr lang="en-GB" smtClean="0"/>
              <a:t>03/10/2023</a:t>
            </a:fld>
            <a:endParaRPr lang="en-GB"/>
          </a:p>
        </p:txBody>
      </p:sp>
      <p:sp>
        <p:nvSpPr>
          <p:cNvPr id="5" name="Footer Placeholder 4">
            <a:extLst>
              <a:ext uri="{FF2B5EF4-FFF2-40B4-BE49-F238E27FC236}">
                <a16:creationId xmlns:a16="http://schemas.microsoft.com/office/drawing/2014/main" id="{761B9794-FCD4-4539-B5FA-6627C102952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FF9B0F4-3515-4487-80D8-3B4F1A09EEB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6E259BC-EF48-4133-9E75-2B0F631B150D}" type="slidenum">
              <a:rPr lang="en-GB" smtClean="0"/>
              <a:t>‹#›</a:t>
            </a:fld>
            <a:endParaRPr lang="en-GB"/>
          </a:p>
        </p:txBody>
      </p:sp>
    </p:spTree>
    <p:extLst>
      <p:ext uri="{BB962C8B-B14F-4D97-AF65-F5344CB8AC3E}">
        <p14:creationId xmlns:p14="http://schemas.microsoft.com/office/powerpoint/2010/main" val="374976651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7FA33FF-088D-4F16-95A2-2C64D353DE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A376EFB1-01CF-419F-ABF1-2AF02BBFC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464595" cy="6858000"/>
          </a:xfrm>
          <a:prstGeom prst="rect">
            <a:avLst/>
          </a:prstGeom>
          <a:solidFill>
            <a:schemeClr val="bg1">
              <a:alpha val="8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Freeform: Shape 12">
            <a:extLst>
              <a:ext uri="{FF2B5EF4-FFF2-40B4-BE49-F238E27FC236}">
                <a16:creationId xmlns:a16="http://schemas.microsoft.com/office/drawing/2014/main" id="{FF9DEA15-78BD-4750-AA18-B9F28A6D5A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546337" cy="6858000"/>
          </a:xfrm>
          <a:custGeom>
            <a:avLst/>
            <a:gdLst>
              <a:gd name="connsiteX0" fmla="*/ 0 w 4319042"/>
              <a:gd name="connsiteY0" fmla="*/ 0 h 6858000"/>
              <a:gd name="connsiteX1" fmla="*/ 1142888 w 4319042"/>
              <a:gd name="connsiteY1" fmla="*/ 0 h 6858000"/>
              <a:gd name="connsiteX2" fmla="*/ 4319042 w 4319042"/>
              <a:gd name="connsiteY2" fmla="*/ 6858000 h 6858000"/>
              <a:gd name="connsiteX3" fmla="*/ 0 w 431904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319042" h="6858000">
                <a:moveTo>
                  <a:pt x="0" y="0"/>
                </a:moveTo>
                <a:lnTo>
                  <a:pt x="1142888" y="0"/>
                </a:lnTo>
                <a:lnTo>
                  <a:pt x="4319042" y="6858000"/>
                </a:lnTo>
                <a:lnTo>
                  <a:pt x="0" y="6858000"/>
                </a:lnTo>
                <a:close/>
              </a:path>
            </a:pathLst>
          </a:custGeom>
          <a:solidFill>
            <a:schemeClr val="bg1">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8353FFF-9E0E-379C-DADC-B425887D5C0B}"/>
              </a:ext>
            </a:extLst>
          </p:cNvPr>
          <p:cNvSpPr>
            <a:spLocks noGrp="1"/>
          </p:cNvSpPr>
          <p:nvPr>
            <p:ph type="title"/>
          </p:nvPr>
        </p:nvSpPr>
        <p:spPr>
          <a:xfrm>
            <a:off x="804672" y="640263"/>
            <a:ext cx="5157216" cy="1344975"/>
          </a:xfrm>
        </p:spPr>
        <p:txBody>
          <a:bodyPr>
            <a:normAutofit/>
          </a:bodyPr>
          <a:lstStyle/>
          <a:p>
            <a:r>
              <a:rPr lang="en-GB" sz="4000"/>
              <a:t>Sackler Family</a:t>
            </a:r>
          </a:p>
        </p:txBody>
      </p:sp>
      <p:sp>
        <p:nvSpPr>
          <p:cNvPr id="3" name="Content Placeholder 2">
            <a:extLst>
              <a:ext uri="{FF2B5EF4-FFF2-40B4-BE49-F238E27FC236}">
                <a16:creationId xmlns:a16="http://schemas.microsoft.com/office/drawing/2014/main" id="{C1E7F9AB-E7E6-5A5F-79B3-96FD2743A258}"/>
              </a:ext>
            </a:extLst>
          </p:cNvPr>
          <p:cNvSpPr>
            <a:spLocks noGrp="1"/>
          </p:cNvSpPr>
          <p:nvPr>
            <p:ph idx="1"/>
          </p:nvPr>
        </p:nvSpPr>
        <p:spPr>
          <a:xfrm>
            <a:off x="804672" y="2121763"/>
            <a:ext cx="5157216" cy="3773010"/>
          </a:xfrm>
        </p:spPr>
        <p:txBody>
          <a:bodyPr>
            <a:normAutofit/>
          </a:bodyPr>
          <a:lstStyle/>
          <a:p>
            <a:r>
              <a:rPr lang="en-GB" sz="2400" dirty="0"/>
              <a:t>Big pharma</a:t>
            </a:r>
          </a:p>
          <a:p>
            <a:r>
              <a:rPr lang="en-GB" sz="2400" dirty="0"/>
              <a:t>Opioids and addiction</a:t>
            </a:r>
          </a:p>
          <a:p>
            <a:r>
              <a:rPr lang="en-GB" sz="2400" dirty="0"/>
              <a:t>The impact was known and predictable</a:t>
            </a:r>
          </a:p>
          <a:p>
            <a:r>
              <a:rPr lang="en-GB" sz="2400" dirty="0"/>
              <a:t>The drugs were brilliantly and very successfully marketing in the USA</a:t>
            </a:r>
          </a:p>
          <a:p>
            <a:r>
              <a:rPr lang="en-GB" sz="2400" dirty="0"/>
              <a:t>Their spread has been incredible</a:t>
            </a:r>
          </a:p>
          <a:p>
            <a:r>
              <a:rPr lang="en-GB" sz="2400" dirty="0"/>
              <a:t>Their impact devastating</a:t>
            </a:r>
          </a:p>
        </p:txBody>
      </p:sp>
      <p:pic>
        <p:nvPicPr>
          <p:cNvPr id="4" name="Picture 3">
            <a:extLst>
              <a:ext uri="{FF2B5EF4-FFF2-40B4-BE49-F238E27FC236}">
                <a16:creationId xmlns:a16="http://schemas.microsoft.com/office/drawing/2014/main" id="{9F026C89-F92D-F77F-DA8F-69AD9C2F55CB}"/>
              </a:ext>
            </a:extLst>
          </p:cNvPr>
          <p:cNvPicPr>
            <a:picLocks noChangeAspect="1"/>
          </p:cNvPicPr>
          <p:nvPr/>
        </p:nvPicPr>
        <p:blipFill>
          <a:blip r:embed="rId2"/>
          <a:stretch>
            <a:fillRect/>
          </a:stretch>
        </p:blipFill>
        <p:spPr>
          <a:xfrm>
            <a:off x="7474805" y="484632"/>
            <a:ext cx="3726636" cy="5733287"/>
          </a:xfrm>
          <a:prstGeom prst="rect">
            <a:avLst/>
          </a:prstGeom>
        </p:spPr>
      </p:pic>
      <p:sp>
        <p:nvSpPr>
          <p:cNvPr id="5" name="Slide Number Placeholder 4">
            <a:extLst>
              <a:ext uri="{FF2B5EF4-FFF2-40B4-BE49-F238E27FC236}">
                <a16:creationId xmlns:a16="http://schemas.microsoft.com/office/drawing/2014/main" id="{8810584C-AC38-9BDC-5D6D-075EAD65B386}"/>
              </a:ext>
            </a:extLst>
          </p:cNvPr>
          <p:cNvSpPr>
            <a:spLocks noGrp="1"/>
          </p:cNvSpPr>
          <p:nvPr>
            <p:ph type="sldNum" sz="quarter" idx="12"/>
          </p:nvPr>
        </p:nvSpPr>
        <p:spPr/>
        <p:txBody>
          <a:bodyPr/>
          <a:lstStyle/>
          <a:p>
            <a:fld id="{66E259BC-EF48-4133-9E75-2B0F631B150D}" type="slidenum">
              <a:rPr lang="en-GB" smtClean="0"/>
              <a:t>1</a:t>
            </a:fld>
            <a:endParaRPr lang="en-GB"/>
          </a:p>
        </p:txBody>
      </p:sp>
    </p:spTree>
    <p:extLst>
      <p:ext uri="{BB962C8B-B14F-4D97-AF65-F5344CB8AC3E}">
        <p14:creationId xmlns:p14="http://schemas.microsoft.com/office/powerpoint/2010/main" val="1147209984"/>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665DBBEF-238B-476B-96AB-8AAC3224EC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4409267"/>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19068D51-6D35-8B4C-EBB5-955F89C65294}"/>
              </a:ext>
            </a:extLst>
          </p:cNvPr>
          <p:cNvPicPr>
            <a:picLocks noChangeAspect="1"/>
          </p:cNvPicPr>
          <p:nvPr/>
        </p:nvPicPr>
        <p:blipFill>
          <a:blip r:embed="rId2"/>
          <a:stretch>
            <a:fillRect/>
          </a:stretch>
        </p:blipFill>
        <p:spPr>
          <a:xfrm>
            <a:off x="4652963" y="777875"/>
            <a:ext cx="3744913" cy="5272088"/>
          </a:xfrm>
          <a:prstGeom prst="rect">
            <a:avLst/>
          </a:prstGeom>
        </p:spPr>
      </p:pic>
      <p:pic>
        <p:nvPicPr>
          <p:cNvPr id="4" name="Picture 3" descr="A book cover with a spoon full of pills&#10;&#10;Description automatically generated">
            <a:extLst>
              <a:ext uri="{FF2B5EF4-FFF2-40B4-BE49-F238E27FC236}">
                <a16:creationId xmlns:a16="http://schemas.microsoft.com/office/drawing/2014/main" id="{C23F3FBD-5CB6-E365-B7D5-719167E1A5F6}"/>
              </a:ext>
            </a:extLst>
          </p:cNvPr>
          <p:cNvPicPr>
            <a:picLocks noChangeAspect="1"/>
          </p:cNvPicPr>
          <p:nvPr/>
        </p:nvPicPr>
        <p:blipFill>
          <a:blip r:embed="rId3"/>
          <a:stretch>
            <a:fillRect/>
          </a:stretch>
        </p:blipFill>
        <p:spPr>
          <a:xfrm>
            <a:off x="8461375" y="777875"/>
            <a:ext cx="3405188" cy="5272088"/>
          </a:xfrm>
          <a:prstGeom prst="rect">
            <a:avLst/>
          </a:prstGeom>
        </p:spPr>
      </p:pic>
      <p:sp>
        <p:nvSpPr>
          <p:cNvPr id="2" name="Title 1">
            <a:extLst>
              <a:ext uri="{FF2B5EF4-FFF2-40B4-BE49-F238E27FC236}">
                <a16:creationId xmlns:a16="http://schemas.microsoft.com/office/drawing/2014/main" id="{C0C56A9B-17E5-0C6A-1877-0513FBF0ABB3}"/>
              </a:ext>
            </a:extLst>
          </p:cNvPr>
          <p:cNvSpPr>
            <a:spLocks noGrp="1"/>
          </p:cNvSpPr>
          <p:nvPr>
            <p:ph type="ctrTitle"/>
          </p:nvPr>
        </p:nvSpPr>
        <p:spPr>
          <a:xfrm>
            <a:off x="638882" y="639193"/>
            <a:ext cx="3571810" cy="3573516"/>
          </a:xfrm>
        </p:spPr>
        <p:txBody>
          <a:bodyPr>
            <a:normAutofit/>
          </a:bodyPr>
          <a:lstStyle/>
          <a:p>
            <a:pPr algn="l"/>
            <a:r>
              <a:rPr lang="en-GB" sz="6100" dirty="0"/>
              <a:t>Substance Misuse and Big Business</a:t>
            </a:r>
          </a:p>
        </p:txBody>
      </p:sp>
      <p:sp>
        <p:nvSpPr>
          <p:cNvPr id="3" name="Subtitle 2">
            <a:extLst>
              <a:ext uri="{FF2B5EF4-FFF2-40B4-BE49-F238E27FC236}">
                <a16:creationId xmlns:a16="http://schemas.microsoft.com/office/drawing/2014/main" id="{77CE1577-4E63-E9DD-ABE9-4E3288188D3D}"/>
              </a:ext>
            </a:extLst>
          </p:cNvPr>
          <p:cNvSpPr>
            <a:spLocks noGrp="1"/>
          </p:cNvSpPr>
          <p:nvPr>
            <p:ph type="subTitle" idx="1"/>
          </p:nvPr>
        </p:nvSpPr>
        <p:spPr>
          <a:xfrm>
            <a:off x="638882" y="4631161"/>
            <a:ext cx="3571810" cy="1559327"/>
          </a:xfrm>
        </p:spPr>
        <p:txBody>
          <a:bodyPr>
            <a:normAutofit/>
          </a:bodyPr>
          <a:lstStyle/>
          <a:p>
            <a:pPr algn="l"/>
            <a:endParaRPr lang="en-GB"/>
          </a:p>
        </p:txBody>
      </p:sp>
    </p:spTree>
    <p:extLst>
      <p:ext uri="{BB962C8B-B14F-4D97-AF65-F5344CB8AC3E}">
        <p14:creationId xmlns:p14="http://schemas.microsoft.com/office/powerpoint/2010/main" val="12134685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C4AE14D1-8BA6-BC41-2015-4C8BCB080ABB}"/>
              </a:ext>
            </a:extLst>
          </p:cNvPr>
          <p:cNvSpPr>
            <a:spLocks noGrp="1"/>
          </p:cNvSpPr>
          <p:nvPr>
            <p:ph type="title"/>
          </p:nvPr>
        </p:nvSpPr>
        <p:spPr>
          <a:xfrm>
            <a:off x="630936" y="640080"/>
            <a:ext cx="4818888" cy="1481328"/>
          </a:xfrm>
        </p:spPr>
        <p:txBody>
          <a:bodyPr anchor="b">
            <a:normAutofit fontScale="90000"/>
          </a:bodyPr>
          <a:lstStyle/>
          <a:p>
            <a:r>
              <a:rPr lang="en-GB" sz="5400" dirty="0"/>
              <a:t>Profit from Misery</a:t>
            </a:r>
          </a:p>
        </p:txBody>
      </p:sp>
      <p:sp>
        <p:nvSpPr>
          <p:cNvPr id="11"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FA462C90-06AB-CA41-7AB3-508A128C7387}"/>
              </a:ext>
            </a:extLst>
          </p:cNvPr>
          <p:cNvSpPr>
            <a:spLocks noGrp="1"/>
          </p:cNvSpPr>
          <p:nvPr>
            <p:ph idx="1"/>
          </p:nvPr>
        </p:nvSpPr>
        <p:spPr>
          <a:xfrm>
            <a:off x="630936" y="2660904"/>
            <a:ext cx="4818888" cy="3547872"/>
          </a:xfrm>
        </p:spPr>
        <p:txBody>
          <a:bodyPr anchor="t">
            <a:normAutofit/>
          </a:bodyPr>
          <a:lstStyle/>
          <a:p>
            <a:r>
              <a:rPr lang="en-GB" sz="2200" dirty="0"/>
              <a:t>The availability and promotion of opioids</a:t>
            </a:r>
          </a:p>
          <a:p>
            <a:r>
              <a:rPr lang="en-GB" sz="2200" dirty="0"/>
              <a:t>Genius of the Sackler family</a:t>
            </a:r>
          </a:p>
          <a:p>
            <a:r>
              <a:rPr lang="en-GB" sz="2200" dirty="0"/>
              <a:t>Opioids and addiction</a:t>
            </a:r>
          </a:p>
          <a:p>
            <a:r>
              <a:rPr lang="en-GB" sz="2200" dirty="0"/>
              <a:t>$15 billion empire built on human misery</a:t>
            </a:r>
          </a:p>
          <a:p>
            <a:r>
              <a:rPr lang="en-GB" sz="2200" dirty="0"/>
              <a:t>Huge pressures on communities, policing, health and public services</a:t>
            </a:r>
          </a:p>
        </p:txBody>
      </p:sp>
      <p:pic>
        <p:nvPicPr>
          <p:cNvPr id="4" name="Picture 3">
            <a:extLst>
              <a:ext uri="{FF2B5EF4-FFF2-40B4-BE49-F238E27FC236}">
                <a16:creationId xmlns:a16="http://schemas.microsoft.com/office/drawing/2014/main" id="{5AC248E9-09B6-7C98-5529-E94134D4C0AA}"/>
              </a:ext>
            </a:extLst>
          </p:cNvPr>
          <p:cNvPicPr>
            <a:picLocks noChangeAspect="1"/>
          </p:cNvPicPr>
          <p:nvPr/>
        </p:nvPicPr>
        <p:blipFill>
          <a:blip r:embed="rId2"/>
          <a:stretch>
            <a:fillRect/>
          </a:stretch>
        </p:blipFill>
        <p:spPr>
          <a:xfrm>
            <a:off x="5449824" y="945750"/>
            <a:ext cx="6393229" cy="4794922"/>
          </a:xfrm>
          <a:prstGeom prst="rect">
            <a:avLst/>
          </a:prstGeom>
        </p:spPr>
      </p:pic>
      <p:sp>
        <p:nvSpPr>
          <p:cNvPr id="5" name="Slide Number Placeholder 4">
            <a:extLst>
              <a:ext uri="{FF2B5EF4-FFF2-40B4-BE49-F238E27FC236}">
                <a16:creationId xmlns:a16="http://schemas.microsoft.com/office/drawing/2014/main" id="{BA638405-DC10-D792-C78A-451AD055DC16}"/>
              </a:ext>
            </a:extLst>
          </p:cNvPr>
          <p:cNvSpPr>
            <a:spLocks noGrp="1"/>
          </p:cNvSpPr>
          <p:nvPr>
            <p:ph type="sldNum" sz="quarter" idx="12"/>
          </p:nvPr>
        </p:nvSpPr>
        <p:spPr/>
        <p:txBody>
          <a:bodyPr/>
          <a:lstStyle/>
          <a:p>
            <a:fld id="{01D79BC7-59EC-4BB2-8D0B-B2BA685CC630}" type="slidenum">
              <a:rPr lang="en-GB" smtClean="0"/>
              <a:t>3</a:t>
            </a:fld>
            <a:endParaRPr lang="en-GB"/>
          </a:p>
        </p:txBody>
      </p:sp>
    </p:spTree>
    <p:extLst>
      <p:ext uri="{BB962C8B-B14F-4D97-AF65-F5344CB8AC3E}">
        <p14:creationId xmlns:p14="http://schemas.microsoft.com/office/powerpoint/2010/main" val="39045995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nodeType="click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fade">
                                      <p:cBhvr>
                                        <p:cTn id="37" dur="1000"/>
                                        <p:tgtEl>
                                          <p:spTgt spid="4"/>
                                        </p:tgtEl>
                                      </p:cBhvr>
                                    </p:animEffect>
                                    <p:anim calcmode="lin" valueType="num">
                                      <p:cBhvr>
                                        <p:cTn id="38" dur="1000" fill="hold"/>
                                        <p:tgtEl>
                                          <p:spTgt spid="4"/>
                                        </p:tgtEl>
                                        <p:attrNameLst>
                                          <p:attrName>ppt_x</p:attrName>
                                        </p:attrNameLst>
                                      </p:cBhvr>
                                      <p:tavLst>
                                        <p:tav tm="0">
                                          <p:val>
                                            <p:strVal val="#ppt_x"/>
                                          </p:val>
                                        </p:tav>
                                        <p:tav tm="100000">
                                          <p:val>
                                            <p:strVal val="#ppt_x"/>
                                          </p:val>
                                        </p:tav>
                                      </p:tavLst>
                                    </p:anim>
                                    <p:anim calcmode="lin" valueType="num">
                                      <p:cBhvr>
                                        <p:cTn id="3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8E73E6-27DB-5368-B85E-6F40C372AC66}"/>
              </a:ext>
            </a:extLst>
          </p:cNvPr>
          <p:cNvSpPr>
            <a:spLocks noGrp="1"/>
          </p:cNvSpPr>
          <p:nvPr>
            <p:ph type="title"/>
          </p:nvPr>
        </p:nvSpPr>
        <p:spPr/>
        <p:txBody>
          <a:bodyPr/>
          <a:lstStyle/>
          <a:p>
            <a:r>
              <a:rPr lang="en-GB" dirty="0"/>
              <a:t>Arthur Sackler (1913-1987)</a:t>
            </a:r>
          </a:p>
        </p:txBody>
      </p:sp>
      <p:sp>
        <p:nvSpPr>
          <p:cNvPr id="3" name="Content Placeholder 2">
            <a:extLst>
              <a:ext uri="{FF2B5EF4-FFF2-40B4-BE49-F238E27FC236}">
                <a16:creationId xmlns:a16="http://schemas.microsoft.com/office/drawing/2014/main" id="{5D44D114-BDAA-57DF-6F59-BFF54E82B1CD}"/>
              </a:ext>
            </a:extLst>
          </p:cNvPr>
          <p:cNvSpPr>
            <a:spLocks noGrp="1"/>
          </p:cNvSpPr>
          <p:nvPr>
            <p:ph idx="1"/>
          </p:nvPr>
        </p:nvSpPr>
        <p:spPr>
          <a:xfrm>
            <a:off x="838201" y="1825624"/>
            <a:ext cx="4240794" cy="4602335"/>
          </a:xfrm>
        </p:spPr>
        <p:txBody>
          <a:bodyPr>
            <a:normAutofit fontScale="92500" lnSpcReduction="10000"/>
          </a:bodyPr>
          <a:lstStyle/>
          <a:p>
            <a:r>
              <a:rPr lang="en-GB" dirty="0"/>
              <a:t>Born in Brooklyn, with brothers Mortimer and Richard. Family owned a grocery store. Mum keen on medical education and all three became doctors</a:t>
            </a:r>
          </a:p>
          <a:p>
            <a:r>
              <a:rPr lang="en-GB" dirty="0"/>
              <a:t>1929 Great Depression</a:t>
            </a:r>
          </a:p>
          <a:p>
            <a:r>
              <a:rPr lang="en-GB" dirty="0"/>
              <a:t>Arthur was an innovator, supplemented his salary at the Creedmoor Psychiatric Hospital with pharmaceutical work</a:t>
            </a:r>
          </a:p>
        </p:txBody>
      </p:sp>
      <p:sp>
        <p:nvSpPr>
          <p:cNvPr id="4" name="TextBox 3">
            <a:extLst>
              <a:ext uri="{FF2B5EF4-FFF2-40B4-BE49-F238E27FC236}">
                <a16:creationId xmlns:a16="http://schemas.microsoft.com/office/drawing/2014/main" id="{5C9FA022-703B-814F-4A95-434A1CDF73DA}"/>
              </a:ext>
            </a:extLst>
          </p:cNvPr>
          <p:cNvSpPr txBox="1"/>
          <p:nvPr/>
        </p:nvSpPr>
        <p:spPr>
          <a:xfrm>
            <a:off x="8411424" y="5807631"/>
            <a:ext cx="2942376" cy="3693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Keefe 2021</a:t>
            </a:r>
          </a:p>
        </p:txBody>
      </p:sp>
      <p:pic>
        <p:nvPicPr>
          <p:cNvPr id="5" name="Picture 4">
            <a:extLst>
              <a:ext uri="{FF2B5EF4-FFF2-40B4-BE49-F238E27FC236}">
                <a16:creationId xmlns:a16="http://schemas.microsoft.com/office/drawing/2014/main" id="{BC933EDA-C274-DA65-5764-E109EE66AE1D}"/>
              </a:ext>
            </a:extLst>
          </p:cNvPr>
          <p:cNvPicPr>
            <a:picLocks noChangeAspect="1"/>
          </p:cNvPicPr>
          <p:nvPr/>
        </p:nvPicPr>
        <p:blipFill>
          <a:blip r:embed="rId2"/>
          <a:stretch>
            <a:fillRect/>
          </a:stretch>
        </p:blipFill>
        <p:spPr>
          <a:xfrm>
            <a:off x="5395864" y="1690688"/>
            <a:ext cx="6510951" cy="4069344"/>
          </a:xfrm>
          <a:prstGeom prst="rect">
            <a:avLst/>
          </a:prstGeom>
        </p:spPr>
      </p:pic>
      <p:sp>
        <p:nvSpPr>
          <p:cNvPr id="6" name="Slide Number Placeholder 5">
            <a:extLst>
              <a:ext uri="{FF2B5EF4-FFF2-40B4-BE49-F238E27FC236}">
                <a16:creationId xmlns:a16="http://schemas.microsoft.com/office/drawing/2014/main" id="{C2E1210F-5933-A1C4-C6F5-23E437C95D57}"/>
              </a:ext>
            </a:extLst>
          </p:cNvPr>
          <p:cNvSpPr>
            <a:spLocks noGrp="1"/>
          </p:cNvSpPr>
          <p:nvPr>
            <p:ph type="sldNum" sz="quarter" idx="12"/>
          </p:nvPr>
        </p:nvSpPr>
        <p:spPr/>
        <p:txBody>
          <a:bodyPr/>
          <a:lstStyle/>
          <a:p>
            <a:fld id="{01D79BC7-59EC-4BB2-8D0B-B2BA685CC630}" type="slidenum">
              <a:rPr lang="en-GB" smtClean="0"/>
              <a:t>4</a:t>
            </a:fld>
            <a:endParaRPr lang="en-GB"/>
          </a:p>
        </p:txBody>
      </p:sp>
    </p:spTree>
    <p:extLst>
      <p:ext uri="{BB962C8B-B14F-4D97-AF65-F5344CB8AC3E}">
        <p14:creationId xmlns:p14="http://schemas.microsoft.com/office/powerpoint/2010/main" val="793270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F944E337-3E5D-4A1F-A5A1-2057F25B8A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4DA50D69-7CF7-4844-B844-A2B821C77F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854"/>
            <a:ext cx="12192000" cy="6865854"/>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A8E73E6-27DB-5368-B85E-6F40C372AC66}"/>
              </a:ext>
            </a:extLst>
          </p:cNvPr>
          <p:cNvSpPr>
            <a:spLocks noGrp="1"/>
          </p:cNvSpPr>
          <p:nvPr>
            <p:ph type="title"/>
          </p:nvPr>
        </p:nvSpPr>
        <p:spPr>
          <a:xfrm>
            <a:off x="4572000" y="-7854"/>
            <a:ext cx="6781800" cy="1338696"/>
          </a:xfrm>
        </p:spPr>
        <p:txBody>
          <a:bodyPr>
            <a:normAutofit/>
          </a:bodyPr>
          <a:lstStyle/>
          <a:p>
            <a:r>
              <a:rPr lang="en-GB" dirty="0"/>
              <a:t>Direct Marketing Worked!</a:t>
            </a:r>
          </a:p>
        </p:txBody>
      </p:sp>
      <p:pic>
        <p:nvPicPr>
          <p:cNvPr id="7" name="Picture 6">
            <a:extLst>
              <a:ext uri="{FF2B5EF4-FFF2-40B4-BE49-F238E27FC236}">
                <a16:creationId xmlns:a16="http://schemas.microsoft.com/office/drawing/2014/main" id="{67DD033A-6716-608C-D5A1-4B8F837E6D2D}"/>
              </a:ext>
            </a:extLst>
          </p:cNvPr>
          <p:cNvPicPr>
            <a:picLocks noChangeAspect="1"/>
          </p:cNvPicPr>
          <p:nvPr/>
        </p:nvPicPr>
        <p:blipFill rotWithShape="1">
          <a:blip r:embed="rId2"/>
          <a:srcRect t="994" r="1" b="1746"/>
          <a:stretch/>
        </p:blipFill>
        <p:spPr>
          <a:xfrm>
            <a:off x="20" y="10"/>
            <a:ext cx="3754739" cy="6857990"/>
          </a:xfrm>
          <a:custGeom>
            <a:avLst/>
            <a:gdLst/>
            <a:ahLst/>
            <a:cxnLst/>
            <a:rect l="l" t="t" r="r" b="b"/>
            <a:pathLst>
              <a:path w="3754759" h="6858000">
                <a:moveTo>
                  <a:pt x="0" y="0"/>
                </a:moveTo>
                <a:lnTo>
                  <a:pt x="3405358" y="0"/>
                </a:lnTo>
                <a:lnTo>
                  <a:pt x="3406298" y="5103"/>
                </a:lnTo>
                <a:cubicBezTo>
                  <a:pt x="3408705" y="9272"/>
                  <a:pt x="3410993" y="13534"/>
                  <a:pt x="3408744" y="22806"/>
                </a:cubicBezTo>
                <a:cubicBezTo>
                  <a:pt x="3398212" y="18869"/>
                  <a:pt x="3412504" y="58782"/>
                  <a:pt x="3403554" y="60481"/>
                </a:cubicBezTo>
                <a:cubicBezTo>
                  <a:pt x="3417198" y="75379"/>
                  <a:pt x="3401704" y="83956"/>
                  <a:pt x="3406685" y="104437"/>
                </a:cubicBezTo>
                <a:cubicBezTo>
                  <a:pt x="3412035" y="113935"/>
                  <a:pt x="3413215" y="120918"/>
                  <a:pt x="3408439" y="130745"/>
                </a:cubicBezTo>
                <a:cubicBezTo>
                  <a:pt x="3434362" y="174436"/>
                  <a:pt x="3410826" y="157826"/>
                  <a:pt x="3422002" y="199353"/>
                </a:cubicBezTo>
                <a:cubicBezTo>
                  <a:pt x="3433366" y="235046"/>
                  <a:pt x="3441595" y="275734"/>
                  <a:pt x="3466217" y="309590"/>
                </a:cubicBezTo>
                <a:cubicBezTo>
                  <a:pt x="3473022" y="315692"/>
                  <a:pt x="3476249" y="331335"/>
                  <a:pt x="3473425" y="344525"/>
                </a:cubicBezTo>
                <a:cubicBezTo>
                  <a:pt x="3472938" y="346792"/>
                  <a:pt x="3472286" y="348904"/>
                  <a:pt x="3471491" y="350788"/>
                </a:cubicBezTo>
                <a:cubicBezTo>
                  <a:pt x="3476473" y="380853"/>
                  <a:pt x="3497528" y="490678"/>
                  <a:pt x="3503314" y="524915"/>
                </a:cubicBezTo>
                <a:cubicBezTo>
                  <a:pt x="3495110" y="528110"/>
                  <a:pt x="3511009" y="544789"/>
                  <a:pt x="3506208" y="556205"/>
                </a:cubicBezTo>
                <a:cubicBezTo>
                  <a:pt x="3501906" y="564424"/>
                  <a:pt x="3505727" y="571402"/>
                  <a:pt x="3506503" y="579730"/>
                </a:cubicBezTo>
                <a:cubicBezTo>
                  <a:pt x="3503352" y="590904"/>
                  <a:pt x="3511763" y="626437"/>
                  <a:pt x="3516997" y="635552"/>
                </a:cubicBezTo>
                <a:cubicBezTo>
                  <a:pt x="3534688" y="657082"/>
                  <a:pt x="3524838" y="708447"/>
                  <a:pt x="3538464" y="726388"/>
                </a:cubicBezTo>
                <a:cubicBezTo>
                  <a:pt x="3540659" y="733032"/>
                  <a:pt x="3541735" y="739585"/>
                  <a:pt x="3542115" y="746049"/>
                </a:cubicBezTo>
                <a:lnTo>
                  <a:pt x="3541598" y="764218"/>
                </a:lnTo>
                <a:lnTo>
                  <a:pt x="3538294" y="769538"/>
                </a:lnTo>
                <a:lnTo>
                  <a:pt x="3539714" y="780556"/>
                </a:lnTo>
                <a:lnTo>
                  <a:pt x="3539328" y="783752"/>
                </a:lnTo>
                <a:cubicBezTo>
                  <a:pt x="3538575" y="789859"/>
                  <a:pt x="3537953" y="795880"/>
                  <a:pt x="3537882" y="801812"/>
                </a:cubicBezTo>
                <a:cubicBezTo>
                  <a:pt x="3555332" y="793164"/>
                  <a:pt x="3540143" y="850853"/>
                  <a:pt x="3553763" y="833773"/>
                </a:cubicBezTo>
                <a:cubicBezTo>
                  <a:pt x="3556400" y="864868"/>
                  <a:pt x="3568671" y="840452"/>
                  <a:pt x="3557696" y="878520"/>
                </a:cubicBezTo>
                <a:cubicBezTo>
                  <a:pt x="3574636" y="926170"/>
                  <a:pt x="3572932" y="1002669"/>
                  <a:pt x="3596902" y="1039468"/>
                </a:cubicBezTo>
                <a:cubicBezTo>
                  <a:pt x="3588227" y="1035176"/>
                  <a:pt x="3582669" y="1055878"/>
                  <a:pt x="3587550" y="1069793"/>
                </a:cubicBezTo>
                <a:cubicBezTo>
                  <a:pt x="3553603" y="1054905"/>
                  <a:pt x="3620138" y="1124159"/>
                  <a:pt x="3598129" y="1137690"/>
                </a:cubicBezTo>
                <a:cubicBezTo>
                  <a:pt x="3619154" y="1137277"/>
                  <a:pt x="3657845" y="1198819"/>
                  <a:pt x="3642072" y="1229443"/>
                </a:cubicBezTo>
                <a:cubicBezTo>
                  <a:pt x="3648492" y="1274612"/>
                  <a:pt x="3667414" y="1305895"/>
                  <a:pt x="3662799" y="1353804"/>
                </a:cubicBezTo>
                <a:cubicBezTo>
                  <a:pt x="3665680" y="1355144"/>
                  <a:pt x="3668149" y="1357448"/>
                  <a:pt x="3670319" y="1360420"/>
                </a:cubicBezTo>
                <a:lnTo>
                  <a:pt x="3675717" y="1370453"/>
                </a:lnTo>
                <a:lnTo>
                  <a:pt x="3675458" y="1372456"/>
                </a:lnTo>
                <a:cubicBezTo>
                  <a:pt x="3675775" y="1380261"/>
                  <a:pt x="3677154" y="1384198"/>
                  <a:pt x="3678998" y="1386422"/>
                </a:cubicBezTo>
                <a:lnTo>
                  <a:pt x="3681613" y="1387932"/>
                </a:lnTo>
                <a:lnTo>
                  <a:pt x="3684619" y="1397028"/>
                </a:lnTo>
                <a:lnTo>
                  <a:pt x="3692094" y="1413643"/>
                </a:lnTo>
                <a:lnTo>
                  <a:pt x="3692036" y="1417975"/>
                </a:lnTo>
                <a:lnTo>
                  <a:pt x="3701043" y="1444940"/>
                </a:lnTo>
                <a:lnTo>
                  <a:pt x="3700474" y="1445893"/>
                </a:lnTo>
                <a:cubicBezTo>
                  <a:pt x="3699407" y="1448641"/>
                  <a:pt x="3699006" y="1451835"/>
                  <a:pt x="3699990" y="1456030"/>
                </a:cubicBezTo>
                <a:cubicBezTo>
                  <a:pt x="3688343" y="1458099"/>
                  <a:pt x="3696713" y="1461887"/>
                  <a:pt x="3700642" y="1474079"/>
                </a:cubicBezTo>
                <a:cubicBezTo>
                  <a:pt x="3683431" y="1480016"/>
                  <a:pt x="3700716" y="1509516"/>
                  <a:pt x="3693587" y="1522890"/>
                </a:cubicBezTo>
                <a:cubicBezTo>
                  <a:pt x="3696861" y="1531716"/>
                  <a:pt x="3700010" y="1541157"/>
                  <a:pt x="3702900" y="1551068"/>
                </a:cubicBezTo>
                <a:lnTo>
                  <a:pt x="3708038" y="1631578"/>
                </a:lnTo>
                <a:lnTo>
                  <a:pt x="3698097" y="1716642"/>
                </a:lnTo>
                <a:cubicBezTo>
                  <a:pt x="3699314" y="1747867"/>
                  <a:pt x="3695412" y="1775147"/>
                  <a:pt x="3700384" y="1801382"/>
                </a:cubicBezTo>
                <a:cubicBezTo>
                  <a:pt x="3696845" y="1812311"/>
                  <a:pt x="3695699" y="1822504"/>
                  <a:pt x="3702257" y="1832013"/>
                </a:cubicBezTo>
                <a:cubicBezTo>
                  <a:pt x="3701651" y="1861238"/>
                  <a:pt x="3693313" y="1868713"/>
                  <a:pt x="3700986" y="1886838"/>
                </a:cubicBezTo>
                <a:cubicBezTo>
                  <a:pt x="3687741" y="1903887"/>
                  <a:pt x="3693148" y="1904594"/>
                  <a:pt x="3697545" y="1912087"/>
                </a:cubicBezTo>
                <a:lnTo>
                  <a:pt x="3697885" y="1913171"/>
                </a:lnTo>
                <a:lnTo>
                  <a:pt x="3695987" y="1915505"/>
                </a:lnTo>
                <a:lnTo>
                  <a:pt x="3695284" y="1920179"/>
                </a:lnTo>
                <a:lnTo>
                  <a:pt x="3696499" y="1932787"/>
                </a:lnTo>
                <a:lnTo>
                  <a:pt x="3697473" y="1937503"/>
                </a:lnTo>
                <a:cubicBezTo>
                  <a:pt x="3697953" y="1940760"/>
                  <a:pt x="3698023" y="1942937"/>
                  <a:pt x="3697799" y="1944457"/>
                </a:cubicBezTo>
                <a:lnTo>
                  <a:pt x="3697642" y="1944638"/>
                </a:lnTo>
                <a:lnTo>
                  <a:pt x="3698268" y="1951136"/>
                </a:lnTo>
                <a:cubicBezTo>
                  <a:pt x="3699704" y="1962083"/>
                  <a:pt x="3701457" y="1972719"/>
                  <a:pt x="3703418" y="1982828"/>
                </a:cubicBezTo>
                <a:cubicBezTo>
                  <a:pt x="3694620" y="1991887"/>
                  <a:pt x="3707345" y="2028973"/>
                  <a:pt x="3689767" y="2025705"/>
                </a:cubicBezTo>
                <a:cubicBezTo>
                  <a:pt x="3691896" y="2039367"/>
                  <a:pt x="3699517" y="2047321"/>
                  <a:pt x="3687894" y="2043252"/>
                </a:cubicBezTo>
                <a:cubicBezTo>
                  <a:pt x="3688268" y="2047766"/>
                  <a:pt x="3687435" y="2050599"/>
                  <a:pt x="3686015" y="2052668"/>
                </a:cubicBezTo>
                <a:lnTo>
                  <a:pt x="3685329" y="2053280"/>
                </a:lnTo>
                <a:lnTo>
                  <a:pt x="3690348" y="2083660"/>
                </a:lnTo>
                <a:lnTo>
                  <a:pt x="3689688" y="2087758"/>
                </a:lnTo>
                <a:lnTo>
                  <a:pt x="3694656" y="2107476"/>
                </a:lnTo>
                <a:lnTo>
                  <a:pt x="3696317" y="2117709"/>
                </a:lnTo>
                <a:lnTo>
                  <a:pt x="3698652" y="2120508"/>
                </a:lnTo>
                <a:cubicBezTo>
                  <a:pt x="3700138" y="2123582"/>
                  <a:pt x="3700933" y="2128051"/>
                  <a:pt x="3700157" y="2135655"/>
                </a:cubicBezTo>
                <a:lnTo>
                  <a:pt x="3699626" y="2137431"/>
                </a:lnTo>
                <a:lnTo>
                  <a:pt x="3703486" y="2149795"/>
                </a:lnTo>
                <a:cubicBezTo>
                  <a:pt x="3705184" y="2153754"/>
                  <a:pt x="3707268" y="2157232"/>
                  <a:pt x="3709885" y="2160002"/>
                </a:cubicBezTo>
                <a:cubicBezTo>
                  <a:pt x="3698737" y="2203287"/>
                  <a:pt x="3712805" y="2242927"/>
                  <a:pt x="3712777" y="2289319"/>
                </a:cubicBezTo>
                <a:cubicBezTo>
                  <a:pt x="3693169" y="2310331"/>
                  <a:pt x="3722276" y="2389074"/>
                  <a:pt x="3742794" y="2399589"/>
                </a:cubicBezTo>
                <a:cubicBezTo>
                  <a:pt x="3725319" y="2400703"/>
                  <a:pt x="3751962" y="2457534"/>
                  <a:pt x="3753311" y="2472464"/>
                </a:cubicBezTo>
                <a:cubicBezTo>
                  <a:pt x="3753760" y="2477441"/>
                  <a:pt x="3751399" y="2477762"/>
                  <a:pt x="3743656" y="2469811"/>
                </a:cubicBezTo>
                <a:cubicBezTo>
                  <a:pt x="3746474" y="2485608"/>
                  <a:pt x="3738186" y="2502460"/>
                  <a:pt x="3730339" y="2493869"/>
                </a:cubicBezTo>
                <a:cubicBezTo>
                  <a:pt x="3748556" y="2541387"/>
                  <a:pt x="3736267" y="2613433"/>
                  <a:pt x="3746134" y="2667651"/>
                </a:cubicBezTo>
                <a:cubicBezTo>
                  <a:pt x="3730160" y="2698252"/>
                  <a:pt x="3745496" y="2681337"/>
                  <a:pt x="3743743" y="2712354"/>
                </a:cubicBezTo>
                <a:cubicBezTo>
                  <a:pt x="3759373" y="2703131"/>
                  <a:pt x="3736572" y="2750256"/>
                  <a:pt x="3754759" y="2751060"/>
                </a:cubicBezTo>
                <a:cubicBezTo>
                  <a:pt x="3753864" y="2756679"/>
                  <a:pt x="3752424" y="2762098"/>
                  <a:pt x="3750841" y="2767527"/>
                </a:cubicBezTo>
                <a:lnTo>
                  <a:pt x="3750021" y="2770377"/>
                </a:lnTo>
                <a:lnTo>
                  <a:pt x="3749874" y="2781617"/>
                </a:lnTo>
                <a:lnTo>
                  <a:pt x="3745916" y="2784975"/>
                </a:lnTo>
                <a:lnTo>
                  <a:pt x="3742888" y="2802030"/>
                </a:lnTo>
                <a:cubicBezTo>
                  <a:pt x="3742360" y="2808388"/>
                  <a:pt x="3742498" y="2815196"/>
                  <a:pt x="3743710" y="2822667"/>
                </a:cubicBezTo>
                <a:cubicBezTo>
                  <a:pt x="3751787" y="2840797"/>
                  <a:pt x="3744398" y="2870002"/>
                  <a:pt x="3746201" y="2896003"/>
                </a:cubicBezTo>
                <a:lnTo>
                  <a:pt x="3749006" y="2907846"/>
                </a:lnTo>
                <a:lnTo>
                  <a:pt x="3747206" y="2947037"/>
                </a:lnTo>
                <a:cubicBezTo>
                  <a:pt x="3747030" y="2958176"/>
                  <a:pt x="3747214" y="2969719"/>
                  <a:pt x="3748070" y="2981841"/>
                </a:cubicBezTo>
                <a:lnTo>
                  <a:pt x="3750937" y="3004278"/>
                </a:lnTo>
                <a:lnTo>
                  <a:pt x="3749761" y="3010254"/>
                </a:lnTo>
                <a:cubicBezTo>
                  <a:pt x="3750425" y="3020530"/>
                  <a:pt x="3756245" y="3033889"/>
                  <a:pt x="3749923" y="3032983"/>
                </a:cubicBezTo>
                <a:lnTo>
                  <a:pt x="3752658" y="3044429"/>
                </a:lnTo>
                <a:lnTo>
                  <a:pt x="3748217" y="3056076"/>
                </a:lnTo>
                <a:cubicBezTo>
                  <a:pt x="3747117" y="3057381"/>
                  <a:pt x="3745928" y="3058381"/>
                  <a:pt x="3744691" y="3059042"/>
                </a:cubicBezTo>
                <a:lnTo>
                  <a:pt x="3747123" y="3075102"/>
                </a:lnTo>
                <a:lnTo>
                  <a:pt x="3744190" y="3088509"/>
                </a:lnTo>
                <a:lnTo>
                  <a:pt x="3747093" y="3099930"/>
                </a:lnTo>
                <a:lnTo>
                  <a:pt x="3746799" y="3104743"/>
                </a:lnTo>
                <a:lnTo>
                  <a:pt x="3745610" y="3116729"/>
                </a:lnTo>
                <a:cubicBezTo>
                  <a:pt x="3744666" y="3122891"/>
                  <a:pt x="3743503" y="3129792"/>
                  <a:pt x="3742676" y="3137453"/>
                </a:cubicBezTo>
                <a:lnTo>
                  <a:pt x="3742441" y="3143884"/>
                </a:lnTo>
                <a:lnTo>
                  <a:pt x="3737104" y="3158122"/>
                </a:lnTo>
                <a:cubicBezTo>
                  <a:pt x="3733050" y="3168490"/>
                  <a:pt x="3730374" y="3176626"/>
                  <a:pt x="3733275" y="3185367"/>
                </a:cubicBezTo>
                <a:cubicBezTo>
                  <a:pt x="3728135" y="3200760"/>
                  <a:pt x="3712176" y="3212117"/>
                  <a:pt x="3717639" y="3233769"/>
                </a:cubicBezTo>
                <a:cubicBezTo>
                  <a:pt x="3709851" y="3227497"/>
                  <a:pt x="3717920" y="3258095"/>
                  <a:pt x="3710433" y="3262123"/>
                </a:cubicBezTo>
                <a:cubicBezTo>
                  <a:pt x="3704342" y="3264110"/>
                  <a:pt x="3705370" y="3273856"/>
                  <a:pt x="3703458" y="3281408"/>
                </a:cubicBezTo>
                <a:cubicBezTo>
                  <a:pt x="3697412" y="3287020"/>
                  <a:pt x="3693483" y="3324746"/>
                  <a:pt x="3695027" y="3337739"/>
                </a:cubicBezTo>
                <a:cubicBezTo>
                  <a:pt x="3703095" y="3374177"/>
                  <a:pt x="3679154" y="3404974"/>
                  <a:pt x="3684951" y="3434139"/>
                </a:cubicBezTo>
                <a:cubicBezTo>
                  <a:pt x="3684732" y="3441861"/>
                  <a:pt x="3683615" y="3448308"/>
                  <a:pt x="3681946" y="3453928"/>
                </a:cubicBezTo>
                <a:lnTo>
                  <a:pt x="3675939" y="3468021"/>
                </a:lnTo>
                <a:cubicBezTo>
                  <a:pt x="3674480" y="3468264"/>
                  <a:pt x="3673022" y="3468506"/>
                  <a:pt x="3671563" y="3468748"/>
                </a:cubicBezTo>
                <a:lnTo>
                  <a:pt x="3669360" y="3479164"/>
                </a:lnTo>
                <a:lnTo>
                  <a:pt x="3668060" y="3481325"/>
                </a:lnTo>
                <a:cubicBezTo>
                  <a:pt x="3665560" y="3485437"/>
                  <a:pt x="3663197" y="3489622"/>
                  <a:pt x="3661315" y="3494328"/>
                </a:cubicBezTo>
                <a:cubicBezTo>
                  <a:pt x="3678446" y="3506175"/>
                  <a:pt x="3648136" y="3536311"/>
                  <a:pt x="3664679" y="3537226"/>
                </a:cubicBezTo>
                <a:cubicBezTo>
                  <a:pt x="3657322" y="3565147"/>
                  <a:pt x="3674997" y="3558694"/>
                  <a:pt x="3654205" y="3577551"/>
                </a:cubicBezTo>
                <a:cubicBezTo>
                  <a:pt x="3653633" y="3634248"/>
                  <a:pt x="3628736" y="3694092"/>
                  <a:pt x="3637325" y="3749618"/>
                </a:cubicBezTo>
                <a:cubicBezTo>
                  <a:pt x="3631446" y="3736800"/>
                  <a:pt x="3620480" y="3747498"/>
                  <a:pt x="3620258" y="3763981"/>
                </a:cubicBezTo>
                <a:cubicBezTo>
                  <a:pt x="3596667" y="3715365"/>
                  <a:pt x="3630603" y="3842969"/>
                  <a:pt x="3608193" y="3830141"/>
                </a:cubicBezTo>
                <a:cubicBezTo>
                  <a:pt x="3625759" y="3852486"/>
                  <a:pt x="3638965" y="3943841"/>
                  <a:pt x="3616479" y="3951521"/>
                </a:cubicBezTo>
                <a:cubicBezTo>
                  <a:pt x="3607940" y="3994867"/>
                  <a:pt x="3614033" y="4040502"/>
                  <a:pt x="3595498" y="4074157"/>
                </a:cubicBezTo>
                <a:cubicBezTo>
                  <a:pt x="3597477" y="4078342"/>
                  <a:pt x="3598819" y="4082864"/>
                  <a:pt x="3599706" y="4087599"/>
                </a:cubicBezTo>
                <a:lnTo>
                  <a:pt x="3601103" y="4101515"/>
                </a:lnTo>
                <a:lnTo>
                  <a:pt x="3600274" y="4102849"/>
                </a:lnTo>
                <a:cubicBezTo>
                  <a:pt x="3598143" y="4109482"/>
                  <a:pt x="3598077" y="4114144"/>
                  <a:pt x="3598925" y="4117926"/>
                </a:cubicBezTo>
                <a:lnTo>
                  <a:pt x="3600630" y="4121966"/>
                </a:lnTo>
                <a:lnTo>
                  <a:pt x="3600331" y="4132543"/>
                </a:lnTo>
                <a:lnTo>
                  <a:pt x="3601432" y="4154003"/>
                </a:lnTo>
                <a:lnTo>
                  <a:pt x="3600054" y="4157433"/>
                </a:lnTo>
                <a:lnTo>
                  <a:pt x="3599248" y="4188888"/>
                </a:lnTo>
                <a:cubicBezTo>
                  <a:pt x="3598993" y="4188940"/>
                  <a:pt x="3598738" y="4188992"/>
                  <a:pt x="3598484" y="4189044"/>
                </a:cubicBezTo>
                <a:cubicBezTo>
                  <a:pt x="3596754" y="4190111"/>
                  <a:pt x="3595443" y="4192250"/>
                  <a:pt x="3594971" y="4196698"/>
                </a:cubicBezTo>
                <a:cubicBezTo>
                  <a:pt x="3584674" y="4185805"/>
                  <a:pt x="3590455" y="4197885"/>
                  <a:pt x="3589971" y="4211958"/>
                </a:cubicBezTo>
                <a:cubicBezTo>
                  <a:pt x="3573870" y="4198179"/>
                  <a:pt x="3579156" y="4240607"/>
                  <a:pt x="3569135" y="4243705"/>
                </a:cubicBezTo>
                <a:cubicBezTo>
                  <a:pt x="3569142" y="4254351"/>
                  <a:pt x="3568856" y="4265362"/>
                  <a:pt x="3568210" y="4276468"/>
                </a:cubicBezTo>
                <a:lnTo>
                  <a:pt x="3567613" y="4282925"/>
                </a:lnTo>
                <a:cubicBezTo>
                  <a:pt x="3567553" y="4282949"/>
                  <a:pt x="3567492" y="4282974"/>
                  <a:pt x="3567432" y="4282999"/>
                </a:cubicBezTo>
                <a:cubicBezTo>
                  <a:pt x="3566940" y="4284280"/>
                  <a:pt x="3566607" y="4286359"/>
                  <a:pt x="3566464" y="4289697"/>
                </a:cubicBezTo>
                <a:lnTo>
                  <a:pt x="3566526" y="4294698"/>
                </a:lnTo>
                <a:lnTo>
                  <a:pt x="3565367" y="4307225"/>
                </a:lnTo>
                <a:lnTo>
                  <a:pt x="3563841" y="4311164"/>
                </a:lnTo>
                <a:lnTo>
                  <a:pt x="3561610" y="4312189"/>
                </a:lnTo>
                <a:lnTo>
                  <a:pt x="3561734" y="4313408"/>
                </a:lnTo>
                <a:cubicBezTo>
                  <a:pt x="3564537" y="4323096"/>
                  <a:pt x="3569544" y="4327053"/>
                  <a:pt x="3553832" y="4334910"/>
                </a:cubicBezTo>
                <a:cubicBezTo>
                  <a:pt x="3557797" y="4356533"/>
                  <a:pt x="3548502" y="4358433"/>
                  <a:pt x="3542564" y="4385380"/>
                </a:cubicBezTo>
                <a:cubicBezTo>
                  <a:pt x="3547050" y="4398267"/>
                  <a:pt x="3544091" y="4407098"/>
                  <a:pt x="3538724" y="4415150"/>
                </a:cubicBezTo>
                <a:cubicBezTo>
                  <a:pt x="3538633" y="4442707"/>
                  <a:pt x="3529920" y="4465824"/>
                  <a:pt x="3525348" y="4495753"/>
                </a:cubicBezTo>
                <a:cubicBezTo>
                  <a:pt x="3529387" y="4530212"/>
                  <a:pt x="3514579" y="4543935"/>
                  <a:pt x="3509749" y="4575934"/>
                </a:cubicBezTo>
                <a:cubicBezTo>
                  <a:pt x="3519579" y="4606914"/>
                  <a:pt x="3496418" y="4596497"/>
                  <a:pt x="3489779" y="4611927"/>
                </a:cubicBezTo>
                <a:lnTo>
                  <a:pt x="3488856" y="4616508"/>
                </a:lnTo>
                <a:lnTo>
                  <a:pt x="3489486" y="4629163"/>
                </a:lnTo>
                <a:lnTo>
                  <a:pt x="3490242" y="4633947"/>
                </a:lnTo>
                <a:cubicBezTo>
                  <a:pt x="3490570" y="4637233"/>
                  <a:pt x="3490539" y="4639406"/>
                  <a:pt x="3490244" y="4640894"/>
                </a:cubicBezTo>
                <a:lnTo>
                  <a:pt x="3490078" y="4641059"/>
                </a:lnTo>
                <a:lnTo>
                  <a:pt x="3490403" y="4647582"/>
                </a:lnTo>
                <a:cubicBezTo>
                  <a:pt x="3491330" y="4658608"/>
                  <a:pt x="3492590" y="4669354"/>
                  <a:pt x="3494082" y="4679601"/>
                </a:cubicBezTo>
                <a:cubicBezTo>
                  <a:pt x="3484854" y="4687754"/>
                  <a:pt x="3495864" y="4725869"/>
                  <a:pt x="3478421" y="4720918"/>
                </a:cubicBezTo>
                <a:cubicBezTo>
                  <a:pt x="3479918" y="4734712"/>
                  <a:pt x="3487176" y="4743359"/>
                  <a:pt x="3475730" y="4738188"/>
                </a:cubicBezTo>
                <a:cubicBezTo>
                  <a:pt x="3475894" y="4742712"/>
                  <a:pt x="3474928" y="4745450"/>
                  <a:pt x="3473409" y="4747368"/>
                </a:cubicBezTo>
                <a:lnTo>
                  <a:pt x="3472696" y="4747913"/>
                </a:lnTo>
                <a:lnTo>
                  <a:pt x="3476304" y="4778609"/>
                </a:lnTo>
                <a:lnTo>
                  <a:pt x="3475454" y="4782623"/>
                </a:lnTo>
                <a:lnTo>
                  <a:pt x="3479507" y="4802712"/>
                </a:lnTo>
                <a:lnTo>
                  <a:pt x="3480695" y="4813049"/>
                </a:lnTo>
                <a:lnTo>
                  <a:pt x="3482902" y="4816057"/>
                </a:lnTo>
                <a:cubicBezTo>
                  <a:pt x="3484247" y="4819259"/>
                  <a:pt x="3484834" y="4823783"/>
                  <a:pt x="3483703" y="4831270"/>
                </a:cubicBezTo>
                <a:lnTo>
                  <a:pt x="3483090" y="4832984"/>
                </a:lnTo>
                <a:lnTo>
                  <a:pt x="3486378" y="4845654"/>
                </a:lnTo>
                <a:cubicBezTo>
                  <a:pt x="3487893" y="4849755"/>
                  <a:pt x="3489817" y="4853416"/>
                  <a:pt x="3492309" y="4856425"/>
                </a:cubicBezTo>
                <a:cubicBezTo>
                  <a:pt x="3479133" y="4898390"/>
                  <a:pt x="3491371" y="4939174"/>
                  <a:pt x="3489182" y="4985308"/>
                </a:cubicBezTo>
                <a:cubicBezTo>
                  <a:pt x="3492413" y="5037202"/>
                  <a:pt x="3496839" y="5073159"/>
                  <a:pt x="3498182" y="5107346"/>
                </a:cubicBezTo>
                <a:cubicBezTo>
                  <a:pt x="3500266" y="5123329"/>
                  <a:pt x="3506680" y="5240376"/>
                  <a:pt x="3499225" y="5231073"/>
                </a:cubicBezTo>
                <a:cubicBezTo>
                  <a:pt x="3515247" y="5280090"/>
                  <a:pt x="3497607" y="5309911"/>
                  <a:pt x="3504960" y="5364785"/>
                </a:cubicBezTo>
                <a:cubicBezTo>
                  <a:pt x="3487546" y="5393671"/>
                  <a:pt x="3503686" y="5378336"/>
                  <a:pt x="3500486" y="5409009"/>
                </a:cubicBezTo>
                <a:cubicBezTo>
                  <a:pt x="3516561" y="5401350"/>
                  <a:pt x="3491544" y="5446009"/>
                  <a:pt x="3509710" y="5448570"/>
                </a:cubicBezTo>
                <a:cubicBezTo>
                  <a:pt x="3508555" y="5454072"/>
                  <a:pt x="3506859" y="5459319"/>
                  <a:pt x="3505022" y="5464568"/>
                </a:cubicBezTo>
                <a:lnTo>
                  <a:pt x="3504070" y="5467320"/>
                </a:lnTo>
                <a:lnTo>
                  <a:pt x="3503399" y="5478483"/>
                </a:lnTo>
                <a:lnTo>
                  <a:pt x="3499281" y="5481443"/>
                </a:lnTo>
                <a:lnTo>
                  <a:pt x="3499047" y="5616712"/>
                </a:lnTo>
                <a:cubicBezTo>
                  <a:pt x="3502347" y="5628424"/>
                  <a:pt x="3503819" y="5666768"/>
                  <a:pt x="3498775" y="5675291"/>
                </a:cubicBezTo>
                <a:cubicBezTo>
                  <a:pt x="3497984" y="5683547"/>
                  <a:pt x="3500335" y="5692400"/>
                  <a:pt x="3494739" y="5697458"/>
                </a:cubicBezTo>
                <a:cubicBezTo>
                  <a:pt x="3492180" y="5715432"/>
                  <a:pt x="3486290" y="5756597"/>
                  <a:pt x="3483423" y="5783137"/>
                </a:cubicBezTo>
                <a:cubicBezTo>
                  <a:pt x="3491452" y="5796973"/>
                  <a:pt x="3477643" y="5819988"/>
                  <a:pt x="3477532" y="5856699"/>
                </a:cubicBezTo>
                <a:cubicBezTo>
                  <a:pt x="3486776" y="5871818"/>
                  <a:pt x="3477340" y="5881447"/>
                  <a:pt x="3490032" y="5910638"/>
                </a:cubicBezTo>
                <a:cubicBezTo>
                  <a:pt x="3488930" y="5911913"/>
                  <a:pt x="3487924" y="5913488"/>
                  <a:pt x="3487046" y="5915313"/>
                </a:cubicBezTo>
                <a:cubicBezTo>
                  <a:pt x="3481941" y="5925917"/>
                  <a:pt x="3482137" y="5942505"/>
                  <a:pt x="3487484" y="5952365"/>
                </a:cubicBezTo>
                <a:cubicBezTo>
                  <a:pt x="3504666" y="5999029"/>
                  <a:pt x="3505019" y="6042078"/>
                  <a:pt x="3509266" y="6082373"/>
                </a:cubicBezTo>
                <a:cubicBezTo>
                  <a:pt x="3512265" y="6128005"/>
                  <a:pt x="3492950" y="6098121"/>
                  <a:pt x="3509564" y="6154771"/>
                </a:cubicBezTo>
                <a:cubicBezTo>
                  <a:pt x="3503223" y="6161045"/>
                  <a:pt x="3503062" y="6168289"/>
                  <a:pt x="3506404" y="6180433"/>
                </a:cubicBezTo>
                <a:cubicBezTo>
                  <a:pt x="3507378" y="6202614"/>
                  <a:pt x="3491084" y="6201180"/>
                  <a:pt x="3501312" y="6223427"/>
                </a:cubicBezTo>
                <a:cubicBezTo>
                  <a:pt x="3492497" y="6219559"/>
                  <a:pt x="3498753" y="6265580"/>
                  <a:pt x="3489469" y="6255476"/>
                </a:cubicBezTo>
                <a:cubicBezTo>
                  <a:pt x="3481791" y="6270065"/>
                  <a:pt x="3495037" y="6276996"/>
                  <a:pt x="3488398" y="6291462"/>
                </a:cubicBezTo>
                <a:cubicBezTo>
                  <a:pt x="3487099" y="6307679"/>
                  <a:pt x="3497555" y="6282019"/>
                  <a:pt x="3498547" y="6299935"/>
                </a:cubicBezTo>
                <a:cubicBezTo>
                  <a:pt x="3498173" y="6321676"/>
                  <a:pt x="3514193" y="6321381"/>
                  <a:pt x="3494028" y="6338390"/>
                </a:cubicBezTo>
                <a:lnTo>
                  <a:pt x="3486030" y="6396716"/>
                </a:lnTo>
                <a:cubicBezTo>
                  <a:pt x="3491309" y="6409668"/>
                  <a:pt x="3488928" y="6420134"/>
                  <a:pt x="3484103" y="6430386"/>
                </a:cubicBezTo>
                <a:cubicBezTo>
                  <a:pt x="3485763" y="6460632"/>
                  <a:pt x="3478568" y="6488285"/>
                  <a:pt x="3475922" y="6522318"/>
                </a:cubicBezTo>
                <a:cubicBezTo>
                  <a:pt x="3482128" y="6559051"/>
                  <a:pt x="3468277" y="6578006"/>
                  <a:pt x="3465506" y="6614374"/>
                </a:cubicBezTo>
                <a:cubicBezTo>
                  <a:pt x="3478925" y="6650248"/>
                  <a:pt x="3446064" y="6638174"/>
                  <a:pt x="3446789" y="6668768"/>
                </a:cubicBezTo>
                <a:cubicBezTo>
                  <a:pt x="3458869" y="6718505"/>
                  <a:pt x="3435878" y="6667592"/>
                  <a:pt x="3439582" y="6744454"/>
                </a:cubicBezTo>
                <a:cubicBezTo>
                  <a:pt x="3441631" y="6748797"/>
                  <a:pt x="3439393" y="6758101"/>
                  <a:pt x="3436538" y="6757102"/>
                </a:cubicBezTo>
                <a:cubicBezTo>
                  <a:pt x="3437461" y="6773941"/>
                  <a:pt x="3420846" y="6822488"/>
                  <a:pt x="3424061" y="6846522"/>
                </a:cubicBezTo>
                <a:lnTo>
                  <a:pt x="3423032" y="6858000"/>
                </a:lnTo>
                <a:lnTo>
                  <a:pt x="0" y="6858000"/>
                </a:lnTo>
                <a:close/>
              </a:path>
            </a:pathLst>
          </a:custGeom>
        </p:spPr>
      </p:pic>
      <p:sp>
        <p:nvSpPr>
          <p:cNvPr id="3" name="Content Placeholder 2">
            <a:extLst>
              <a:ext uri="{FF2B5EF4-FFF2-40B4-BE49-F238E27FC236}">
                <a16:creationId xmlns:a16="http://schemas.microsoft.com/office/drawing/2014/main" id="{5D44D114-BDAA-57DF-6F59-BFF54E82B1CD}"/>
              </a:ext>
            </a:extLst>
          </p:cNvPr>
          <p:cNvSpPr>
            <a:spLocks noGrp="1"/>
          </p:cNvSpPr>
          <p:nvPr>
            <p:ph idx="1"/>
          </p:nvPr>
        </p:nvSpPr>
        <p:spPr>
          <a:xfrm>
            <a:off x="4572000" y="1431470"/>
            <a:ext cx="7202084" cy="4693366"/>
          </a:xfrm>
        </p:spPr>
        <p:txBody>
          <a:bodyPr anchor="t">
            <a:noAutofit/>
          </a:bodyPr>
          <a:lstStyle/>
          <a:p>
            <a:r>
              <a:rPr lang="en-GB" sz="2400" dirty="0"/>
              <a:t>Eli Lilly gave out free stethoscopes; Roche free textbooks, Pfizer organised golf tournaments with logo stamped golf balls </a:t>
            </a:r>
          </a:p>
          <a:p>
            <a:r>
              <a:rPr lang="en-GB" sz="2400" dirty="0"/>
              <a:t>AS created the Journal </a:t>
            </a:r>
            <a:r>
              <a:rPr lang="en-US" sz="2400" dirty="0"/>
              <a:t>of Clinical and Experimental Psychobiology – so he could publish authoritative articles</a:t>
            </a:r>
          </a:p>
          <a:p>
            <a:r>
              <a:rPr lang="en-US" sz="2400" dirty="0"/>
              <a:t>AS bought Purdue Frederick in 1952 for $50k</a:t>
            </a:r>
            <a:endParaRPr lang="en-GB" sz="2400" dirty="0"/>
          </a:p>
          <a:p>
            <a:r>
              <a:rPr lang="en-GB" sz="2400" dirty="0"/>
              <a:t>Aggressive search for the next big thing: drugs to be marketed as cure for emotional stress and pressures</a:t>
            </a:r>
          </a:p>
          <a:p>
            <a:r>
              <a:rPr lang="en-GB" sz="2400" dirty="0"/>
              <a:t>Diazepam, Valium – the first $100m drug (</a:t>
            </a:r>
            <a:r>
              <a:rPr lang="en-GB" sz="2400" dirty="0" err="1"/>
              <a:t>Valere</a:t>
            </a:r>
            <a:r>
              <a:rPr lang="en-GB" sz="2400" dirty="0"/>
              <a:t> – to be in good health)</a:t>
            </a:r>
          </a:p>
          <a:p>
            <a:r>
              <a:rPr lang="en-GB" sz="2400" dirty="0"/>
              <a:t>AS commission from Roche</a:t>
            </a:r>
          </a:p>
        </p:txBody>
      </p:sp>
      <p:sp>
        <p:nvSpPr>
          <p:cNvPr id="4" name="TextBox 3">
            <a:extLst>
              <a:ext uri="{FF2B5EF4-FFF2-40B4-BE49-F238E27FC236}">
                <a16:creationId xmlns:a16="http://schemas.microsoft.com/office/drawing/2014/main" id="{5C9FA022-703B-814F-4A95-434A1CDF73DA}"/>
              </a:ext>
            </a:extLst>
          </p:cNvPr>
          <p:cNvSpPr txBox="1"/>
          <p:nvPr/>
        </p:nvSpPr>
        <p:spPr>
          <a:xfrm>
            <a:off x="8661177" y="6225464"/>
            <a:ext cx="2942376" cy="3693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Keefe 2021</a:t>
            </a:r>
          </a:p>
        </p:txBody>
      </p:sp>
      <p:sp>
        <p:nvSpPr>
          <p:cNvPr id="5" name="Slide Number Placeholder 4">
            <a:extLst>
              <a:ext uri="{FF2B5EF4-FFF2-40B4-BE49-F238E27FC236}">
                <a16:creationId xmlns:a16="http://schemas.microsoft.com/office/drawing/2014/main" id="{ADC57BCC-5E47-3468-505E-51D4AD5993DF}"/>
              </a:ext>
            </a:extLst>
          </p:cNvPr>
          <p:cNvSpPr>
            <a:spLocks noGrp="1"/>
          </p:cNvSpPr>
          <p:nvPr>
            <p:ph type="sldNum" sz="quarter" idx="12"/>
          </p:nvPr>
        </p:nvSpPr>
        <p:spPr/>
        <p:txBody>
          <a:bodyPr/>
          <a:lstStyle/>
          <a:p>
            <a:fld id="{01D79BC7-59EC-4BB2-8D0B-B2BA685CC630}" type="slidenum">
              <a:rPr lang="en-GB" smtClean="0"/>
              <a:t>5</a:t>
            </a:fld>
            <a:endParaRPr lang="en-GB"/>
          </a:p>
        </p:txBody>
      </p:sp>
    </p:spTree>
    <p:extLst>
      <p:ext uri="{BB962C8B-B14F-4D97-AF65-F5344CB8AC3E}">
        <p14:creationId xmlns:p14="http://schemas.microsoft.com/office/powerpoint/2010/main" val="2671377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7380D1C-F546-75D4-F85F-B8BF529C21D9}"/>
              </a:ext>
            </a:extLst>
          </p:cNvPr>
          <p:cNvPicPr>
            <a:picLocks noChangeAspect="1"/>
          </p:cNvPicPr>
          <p:nvPr/>
        </p:nvPicPr>
        <p:blipFill>
          <a:blip r:embed="rId2"/>
          <a:stretch>
            <a:fillRect/>
          </a:stretch>
        </p:blipFill>
        <p:spPr>
          <a:xfrm>
            <a:off x="298579" y="0"/>
            <a:ext cx="12192000" cy="6858000"/>
          </a:xfrm>
          <a:prstGeom prst="rect">
            <a:avLst/>
          </a:prstGeom>
        </p:spPr>
      </p:pic>
      <p:sp>
        <p:nvSpPr>
          <p:cNvPr id="2" name="Slide Number Placeholder 1">
            <a:extLst>
              <a:ext uri="{FF2B5EF4-FFF2-40B4-BE49-F238E27FC236}">
                <a16:creationId xmlns:a16="http://schemas.microsoft.com/office/drawing/2014/main" id="{5268881B-12D6-9C01-2CF4-97AF9BF3F2F4}"/>
              </a:ext>
            </a:extLst>
          </p:cNvPr>
          <p:cNvSpPr>
            <a:spLocks noGrp="1"/>
          </p:cNvSpPr>
          <p:nvPr>
            <p:ph type="sldNum" sz="quarter" idx="12"/>
          </p:nvPr>
        </p:nvSpPr>
        <p:spPr/>
        <p:txBody>
          <a:bodyPr/>
          <a:lstStyle/>
          <a:p>
            <a:fld id="{01D79BC7-59EC-4BB2-8D0B-B2BA685CC630}" type="slidenum">
              <a:rPr lang="en-GB" smtClean="0"/>
              <a:t>6</a:t>
            </a:fld>
            <a:endParaRPr lang="en-GB"/>
          </a:p>
        </p:txBody>
      </p:sp>
    </p:spTree>
    <p:extLst>
      <p:ext uri="{BB962C8B-B14F-4D97-AF65-F5344CB8AC3E}">
        <p14:creationId xmlns:p14="http://schemas.microsoft.com/office/powerpoint/2010/main" val="26648817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8E73E6-27DB-5368-B85E-6F40C372AC66}"/>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5D44D114-BDAA-57DF-6F59-BFF54E82B1CD}"/>
              </a:ext>
            </a:extLst>
          </p:cNvPr>
          <p:cNvSpPr>
            <a:spLocks noGrp="1"/>
          </p:cNvSpPr>
          <p:nvPr>
            <p:ph idx="1"/>
          </p:nvPr>
        </p:nvSpPr>
        <p:spPr/>
        <p:txBody>
          <a:bodyPr/>
          <a:lstStyle/>
          <a:p>
            <a:endParaRPr lang="en-GB" dirty="0"/>
          </a:p>
        </p:txBody>
      </p:sp>
      <p:pic>
        <p:nvPicPr>
          <p:cNvPr id="5" name="Picture 4">
            <a:extLst>
              <a:ext uri="{FF2B5EF4-FFF2-40B4-BE49-F238E27FC236}">
                <a16:creationId xmlns:a16="http://schemas.microsoft.com/office/drawing/2014/main" id="{724E2A81-8267-A617-9343-EE0111F6DAD2}"/>
              </a:ext>
            </a:extLst>
          </p:cNvPr>
          <p:cNvPicPr>
            <a:picLocks noChangeAspect="1"/>
          </p:cNvPicPr>
          <p:nvPr/>
        </p:nvPicPr>
        <p:blipFill>
          <a:blip r:embed="rId2"/>
          <a:stretch>
            <a:fillRect/>
          </a:stretch>
        </p:blipFill>
        <p:spPr>
          <a:xfrm>
            <a:off x="1592066" y="0"/>
            <a:ext cx="9007867" cy="6858000"/>
          </a:xfrm>
          <a:prstGeom prst="rect">
            <a:avLst/>
          </a:prstGeom>
        </p:spPr>
      </p:pic>
      <p:sp>
        <p:nvSpPr>
          <p:cNvPr id="4" name="Slide Number Placeholder 3">
            <a:extLst>
              <a:ext uri="{FF2B5EF4-FFF2-40B4-BE49-F238E27FC236}">
                <a16:creationId xmlns:a16="http://schemas.microsoft.com/office/drawing/2014/main" id="{8153479C-A7F1-5AD1-35A2-CDB9FFA215BE}"/>
              </a:ext>
            </a:extLst>
          </p:cNvPr>
          <p:cNvSpPr>
            <a:spLocks noGrp="1"/>
          </p:cNvSpPr>
          <p:nvPr>
            <p:ph type="sldNum" sz="quarter" idx="12"/>
          </p:nvPr>
        </p:nvSpPr>
        <p:spPr/>
        <p:txBody>
          <a:bodyPr/>
          <a:lstStyle/>
          <a:p>
            <a:fld id="{01D79BC7-59EC-4BB2-8D0B-B2BA685CC630}" type="slidenum">
              <a:rPr lang="en-GB" smtClean="0"/>
              <a:t>7</a:t>
            </a:fld>
            <a:endParaRPr lang="en-GB"/>
          </a:p>
        </p:txBody>
      </p:sp>
    </p:spTree>
    <p:extLst>
      <p:ext uri="{BB962C8B-B14F-4D97-AF65-F5344CB8AC3E}">
        <p14:creationId xmlns:p14="http://schemas.microsoft.com/office/powerpoint/2010/main" val="17681588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17F404-E83A-D2F5-F3B1-6400F3668CB4}"/>
              </a:ext>
            </a:extLst>
          </p:cNvPr>
          <p:cNvSpPr>
            <a:spLocks noGrp="1"/>
          </p:cNvSpPr>
          <p:nvPr>
            <p:ph type="title"/>
          </p:nvPr>
        </p:nvSpPr>
        <p:spPr/>
        <p:txBody>
          <a:bodyPr/>
          <a:lstStyle/>
          <a:p>
            <a:r>
              <a:rPr lang="en-GB" dirty="0"/>
              <a:t>Oxycontin</a:t>
            </a:r>
          </a:p>
        </p:txBody>
      </p:sp>
      <p:sp>
        <p:nvSpPr>
          <p:cNvPr id="3" name="Content Placeholder 2">
            <a:extLst>
              <a:ext uri="{FF2B5EF4-FFF2-40B4-BE49-F238E27FC236}">
                <a16:creationId xmlns:a16="http://schemas.microsoft.com/office/drawing/2014/main" id="{01AB399C-2376-26C3-9970-DFB7EF8F5360}"/>
              </a:ext>
            </a:extLst>
          </p:cNvPr>
          <p:cNvSpPr>
            <a:spLocks noGrp="1"/>
          </p:cNvSpPr>
          <p:nvPr>
            <p:ph idx="1"/>
          </p:nvPr>
        </p:nvSpPr>
        <p:spPr>
          <a:xfrm>
            <a:off x="838200" y="1825625"/>
            <a:ext cx="5164248" cy="4351338"/>
          </a:xfrm>
        </p:spPr>
        <p:txBody>
          <a:bodyPr/>
          <a:lstStyle/>
          <a:p>
            <a:r>
              <a:rPr lang="en-GB" dirty="0"/>
              <a:t>MS Contin worked but when the patent run out anyone could make it</a:t>
            </a:r>
          </a:p>
          <a:p>
            <a:r>
              <a:rPr lang="en-GB" dirty="0"/>
              <a:t>Oxycontin (Oxycodone) was the result – a huge, quick pain reliever</a:t>
            </a:r>
          </a:p>
          <a:p>
            <a:r>
              <a:rPr lang="en-GB" dirty="0"/>
              <a:t>Twice as potent as morphine and hugely addictive - doctors were concerned</a:t>
            </a:r>
          </a:p>
        </p:txBody>
      </p:sp>
      <p:sp>
        <p:nvSpPr>
          <p:cNvPr id="4" name="TextBox 3">
            <a:extLst>
              <a:ext uri="{FF2B5EF4-FFF2-40B4-BE49-F238E27FC236}">
                <a16:creationId xmlns:a16="http://schemas.microsoft.com/office/drawing/2014/main" id="{5902961B-D097-EBD7-EF26-013C8A022087}"/>
              </a:ext>
            </a:extLst>
          </p:cNvPr>
          <p:cNvSpPr txBox="1"/>
          <p:nvPr/>
        </p:nvSpPr>
        <p:spPr>
          <a:xfrm>
            <a:off x="8411424" y="5807631"/>
            <a:ext cx="2942376" cy="3693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Keefe 2021</a:t>
            </a:r>
          </a:p>
        </p:txBody>
      </p:sp>
      <p:sp>
        <p:nvSpPr>
          <p:cNvPr id="7" name="TextBox 6">
            <a:extLst>
              <a:ext uri="{FF2B5EF4-FFF2-40B4-BE49-F238E27FC236}">
                <a16:creationId xmlns:a16="http://schemas.microsoft.com/office/drawing/2014/main" id="{B5CCBE8D-024B-1A0D-4975-53C7E13BF7D3}"/>
              </a:ext>
            </a:extLst>
          </p:cNvPr>
          <p:cNvSpPr txBox="1"/>
          <p:nvPr/>
        </p:nvSpPr>
        <p:spPr>
          <a:xfrm>
            <a:off x="6663351" y="674483"/>
            <a:ext cx="4970354" cy="5016758"/>
          </a:xfrm>
          <a:prstGeom prst="rect">
            <a:avLst/>
          </a:prstGeom>
          <a:solidFill>
            <a:srgbClr val="7030A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white"/>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white"/>
                </a:solidFill>
                <a:effectLst/>
                <a:uLnTx/>
                <a:uFillTx/>
                <a:latin typeface="Calibri" panose="020F0502020204030204"/>
                <a:ea typeface="+mn-ea"/>
                <a:cs typeface="+mn-cs"/>
              </a:rPr>
              <a:t>Use of Opium dates back to ancient Greece and Hippocrates who prescribed the drinking of white poppy juice mixed with nettle seeds</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white"/>
                </a:solidFill>
                <a:effectLst/>
                <a:uLnTx/>
                <a:uFillTx/>
                <a:latin typeface="Calibri" panose="020F0502020204030204"/>
                <a:ea typeface="+mn-ea"/>
                <a:cs typeface="+mn-cs"/>
              </a:rPr>
              <a:t>A staple of the British Empire. Opium Wars with China 1839-1860</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white"/>
                </a:solidFill>
                <a:effectLst/>
                <a:uLnTx/>
                <a:uFillTx/>
                <a:latin typeface="Calibri" panose="020F0502020204030204"/>
                <a:ea typeface="+mn-ea"/>
                <a:cs typeface="+mn-cs"/>
              </a:rPr>
              <a:t>Shelley and Byron – morphine</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white"/>
                </a:solidFill>
                <a:effectLst/>
                <a:uLnTx/>
                <a:uFillTx/>
                <a:latin typeface="Calibri" panose="020F0502020204030204"/>
                <a:ea typeface="+mn-ea"/>
                <a:cs typeface="+mn-cs"/>
              </a:rPr>
              <a:t>After the American Civil War – by 1898 </a:t>
            </a: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250k Americans addicted to morphine</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1910 Pres Theo Roosevelt appointed an opium commissioner (Dr Hamilton Wright).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He said it was, “the most pernicious drug known to humanity.”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0AF4EFB7-3795-8692-D7FA-A4025DA76E3C}"/>
              </a:ext>
            </a:extLst>
          </p:cNvPr>
          <p:cNvSpPr>
            <a:spLocks noGrp="1"/>
          </p:cNvSpPr>
          <p:nvPr>
            <p:ph type="sldNum" sz="quarter" idx="12"/>
          </p:nvPr>
        </p:nvSpPr>
        <p:spPr/>
        <p:txBody>
          <a:bodyPr/>
          <a:lstStyle/>
          <a:p>
            <a:fld id="{01D79BC7-59EC-4BB2-8D0B-B2BA685CC630}" type="slidenum">
              <a:rPr lang="en-GB" smtClean="0"/>
              <a:t>8</a:t>
            </a:fld>
            <a:endParaRPr lang="en-GB"/>
          </a:p>
        </p:txBody>
      </p:sp>
    </p:spTree>
    <p:extLst>
      <p:ext uri="{BB962C8B-B14F-4D97-AF65-F5344CB8AC3E}">
        <p14:creationId xmlns:p14="http://schemas.microsoft.com/office/powerpoint/2010/main" val="3583235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F19F26-5A75-089F-D35A-46A0BAF7BD02}"/>
              </a:ext>
            </a:extLst>
          </p:cNvPr>
          <p:cNvSpPr>
            <a:spLocks noGrp="1"/>
          </p:cNvSpPr>
          <p:nvPr>
            <p:ph type="title"/>
          </p:nvPr>
        </p:nvSpPr>
        <p:spPr/>
        <p:txBody>
          <a:bodyPr/>
          <a:lstStyle/>
          <a:p>
            <a:r>
              <a:rPr lang="en-GB" dirty="0"/>
              <a:t>Beyer early 20</a:t>
            </a:r>
            <a:r>
              <a:rPr lang="en-GB" baseline="30000" dirty="0"/>
              <a:t>th</a:t>
            </a:r>
            <a:r>
              <a:rPr lang="en-GB" dirty="0"/>
              <a:t> century</a:t>
            </a:r>
          </a:p>
        </p:txBody>
      </p:sp>
      <p:sp>
        <p:nvSpPr>
          <p:cNvPr id="3" name="Content Placeholder 2">
            <a:extLst>
              <a:ext uri="{FF2B5EF4-FFF2-40B4-BE49-F238E27FC236}">
                <a16:creationId xmlns:a16="http://schemas.microsoft.com/office/drawing/2014/main" id="{F561F14C-1631-9D8D-715D-47228E30E919}"/>
              </a:ext>
            </a:extLst>
          </p:cNvPr>
          <p:cNvSpPr>
            <a:spLocks noGrp="1"/>
          </p:cNvSpPr>
          <p:nvPr>
            <p:ph idx="1"/>
          </p:nvPr>
        </p:nvSpPr>
        <p:spPr>
          <a:xfrm>
            <a:off x="838200" y="1690688"/>
            <a:ext cx="6639962" cy="4351338"/>
          </a:xfrm>
        </p:spPr>
        <p:txBody>
          <a:bodyPr/>
          <a:lstStyle/>
          <a:p>
            <a:r>
              <a:rPr lang="en-GB" dirty="0"/>
              <a:t>German company Beyer refined morphine into heroin (invented by addict Heinrich </a:t>
            </a:r>
            <a:r>
              <a:rPr lang="en-GB" dirty="0" err="1"/>
              <a:t>Dreser</a:t>
            </a:r>
            <a:r>
              <a:rPr lang="en-GB" dirty="0"/>
              <a:t>), same team created aspirin</a:t>
            </a:r>
          </a:p>
          <a:p>
            <a:r>
              <a:rPr lang="en-GB" dirty="0"/>
              <a:t>Marketed as a wonder drug: all the benefits of morphine with no side effects, and even sold as a morphine addiction cure</a:t>
            </a:r>
          </a:p>
          <a:p>
            <a:r>
              <a:rPr lang="en-GB" dirty="0"/>
              <a:t>Heroin x6 more powerful than morphine and just as addictive</a:t>
            </a:r>
          </a:p>
          <a:p>
            <a:r>
              <a:rPr lang="en-GB" dirty="0"/>
              <a:t>Bayer stopped making it in 1913</a:t>
            </a:r>
          </a:p>
        </p:txBody>
      </p:sp>
      <p:sp>
        <p:nvSpPr>
          <p:cNvPr id="6" name="TextBox 5">
            <a:extLst>
              <a:ext uri="{FF2B5EF4-FFF2-40B4-BE49-F238E27FC236}">
                <a16:creationId xmlns:a16="http://schemas.microsoft.com/office/drawing/2014/main" id="{78AFBE38-EBE2-5CF2-19C1-712262CDC13A}"/>
              </a:ext>
            </a:extLst>
          </p:cNvPr>
          <p:cNvSpPr txBox="1"/>
          <p:nvPr/>
        </p:nvSpPr>
        <p:spPr>
          <a:xfrm>
            <a:off x="59225" y="6308209"/>
            <a:ext cx="1557950" cy="3693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Keefe 2021</a:t>
            </a:r>
          </a:p>
        </p:txBody>
      </p:sp>
      <p:pic>
        <p:nvPicPr>
          <p:cNvPr id="4" name="Picture 3">
            <a:extLst>
              <a:ext uri="{FF2B5EF4-FFF2-40B4-BE49-F238E27FC236}">
                <a16:creationId xmlns:a16="http://schemas.microsoft.com/office/drawing/2014/main" id="{AE4B7491-4F15-B4F8-9044-09C7470EF03B}"/>
              </a:ext>
            </a:extLst>
          </p:cNvPr>
          <p:cNvPicPr>
            <a:picLocks noChangeAspect="1"/>
          </p:cNvPicPr>
          <p:nvPr/>
        </p:nvPicPr>
        <p:blipFill>
          <a:blip r:embed="rId2"/>
          <a:stretch>
            <a:fillRect/>
          </a:stretch>
        </p:blipFill>
        <p:spPr>
          <a:xfrm>
            <a:off x="7292753" y="0"/>
            <a:ext cx="4350001" cy="6351001"/>
          </a:xfrm>
          <a:prstGeom prst="rect">
            <a:avLst/>
          </a:prstGeom>
        </p:spPr>
      </p:pic>
      <p:pic>
        <p:nvPicPr>
          <p:cNvPr id="5" name="Picture 4">
            <a:extLst>
              <a:ext uri="{FF2B5EF4-FFF2-40B4-BE49-F238E27FC236}">
                <a16:creationId xmlns:a16="http://schemas.microsoft.com/office/drawing/2014/main" id="{02CFEA94-C946-B69A-9B29-9CB8C796EDF8}"/>
              </a:ext>
            </a:extLst>
          </p:cNvPr>
          <p:cNvPicPr>
            <a:picLocks noChangeAspect="1"/>
          </p:cNvPicPr>
          <p:nvPr/>
        </p:nvPicPr>
        <p:blipFill>
          <a:blip r:embed="rId3"/>
          <a:stretch>
            <a:fillRect/>
          </a:stretch>
        </p:blipFill>
        <p:spPr>
          <a:xfrm>
            <a:off x="10530112" y="2405958"/>
            <a:ext cx="1447800" cy="2724150"/>
          </a:xfrm>
          <a:prstGeom prst="rect">
            <a:avLst/>
          </a:prstGeom>
        </p:spPr>
      </p:pic>
      <p:sp>
        <p:nvSpPr>
          <p:cNvPr id="7" name="Slide Number Placeholder 6">
            <a:extLst>
              <a:ext uri="{FF2B5EF4-FFF2-40B4-BE49-F238E27FC236}">
                <a16:creationId xmlns:a16="http://schemas.microsoft.com/office/drawing/2014/main" id="{30845348-D21A-04F0-AE90-C8588C2C2460}"/>
              </a:ext>
            </a:extLst>
          </p:cNvPr>
          <p:cNvSpPr>
            <a:spLocks noGrp="1"/>
          </p:cNvSpPr>
          <p:nvPr>
            <p:ph type="sldNum" sz="quarter" idx="12"/>
          </p:nvPr>
        </p:nvSpPr>
        <p:spPr/>
        <p:txBody>
          <a:bodyPr/>
          <a:lstStyle/>
          <a:p>
            <a:fld id="{01D79BC7-59EC-4BB2-8D0B-B2BA685CC630}" type="slidenum">
              <a:rPr lang="en-GB" smtClean="0"/>
              <a:t>9</a:t>
            </a:fld>
            <a:endParaRPr lang="en-GB"/>
          </a:p>
        </p:txBody>
      </p:sp>
    </p:spTree>
    <p:extLst>
      <p:ext uri="{BB962C8B-B14F-4D97-AF65-F5344CB8AC3E}">
        <p14:creationId xmlns:p14="http://schemas.microsoft.com/office/powerpoint/2010/main" val="1636464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additive="base">
                                        <p:cTn id="1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additive="base">
                                        <p:cTn id="20"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 calcmode="lin" valueType="num">
                                      <p:cBhvr additive="base">
                                        <p:cTn id="26"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 calcmode="lin" valueType="num">
                                      <p:cBhvr additive="base">
                                        <p:cTn id="32"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F19F26-5A75-089F-D35A-46A0BAF7BD02}"/>
              </a:ext>
            </a:extLst>
          </p:cNvPr>
          <p:cNvSpPr>
            <a:spLocks noGrp="1"/>
          </p:cNvSpPr>
          <p:nvPr>
            <p:ph type="title"/>
          </p:nvPr>
        </p:nvSpPr>
        <p:spPr/>
        <p:txBody>
          <a:bodyPr/>
          <a:lstStyle/>
          <a:p>
            <a:r>
              <a:rPr lang="en-GB" dirty="0"/>
              <a:t>Purdue and Oxycodone</a:t>
            </a:r>
          </a:p>
        </p:txBody>
      </p:sp>
      <p:sp>
        <p:nvSpPr>
          <p:cNvPr id="3" name="Content Placeholder 2">
            <a:extLst>
              <a:ext uri="{FF2B5EF4-FFF2-40B4-BE49-F238E27FC236}">
                <a16:creationId xmlns:a16="http://schemas.microsoft.com/office/drawing/2014/main" id="{F561F14C-1631-9D8D-715D-47228E30E919}"/>
              </a:ext>
            </a:extLst>
          </p:cNvPr>
          <p:cNvSpPr>
            <a:spLocks noGrp="1"/>
          </p:cNvSpPr>
          <p:nvPr>
            <p:ph idx="1"/>
          </p:nvPr>
        </p:nvSpPr>
        <p:spPr>
          <a:xfrm>
            <a:off x="838200" y="1825625"/>
            <a:ext cx="5553547" cy="4351338"/>
          </a:xfrm>
        </p:spPr>
        <p:txBody>
          <a:bodyPr/>
          <a:lstStyle/>
          <a:p>
            <a:r>
              <a:rPr lang="en-GB" dirty="0"/>
              <a:t>Morphine had negative connotations with terminal illness</a:t>
            </a:r>
          </a:p>
          <a:p>
            <a:r>
              <a:rPr lang="en-GB" dirty="0"/>
              <a:t>Oxycodone was perceived more favourably than morphine and weaker. In fact, it was twice as potent!</a:t>
            </a:r>
          </a:p>
          <a:p>
            <a:r>
              <a:rPr lang="en-GB" dirty="0"/>
              <a:t>AS followed the Bayer route – ignore the truth and do not correct the misunderstandings of American doctors</a:t>
            </a:r>
          </a:p>
        </p:txBody>
      </p:sp>
      <p:pic>
        <p:nvPicPr>
          <p:cNvPr id="5" name="Picture 4">
            <a:extLst>
              <a:ext uri="{FF2B5EF4-FFF2-40B4-BE49-F238E27FC236}">
                <a16:creationId xmlns:a16="http://schemas.microsoft.com/office/drawing/2014/main" id="{88B2129C-122D-CF38-1159-BDE1D2CD1FB5}"/>
              </a:ext>
            </a:extLst>
          </p:cNvPr>
          <p:cNvPicPr>
            <a:picLocks noChangeAspect="1"/>
          </p:cNvPicPr>
          <p:nvPr/>
        </p:nvPicPr>
        <p:blipFill>
          <a:blip r:embed="rId2"/>
          <a:stretch>
            <a:fillRect/>
          </a:stretch>
        </p:blipFill>
        <p:spPr>
          <a:xfrm>
            <a:off x="6686557" y="0"/>
            <a:ext cx="5065776" cy="6858000"/>
          </a:xfrm>
          <a:prstGeom prst="rect">
            <a:avLst/>
          </a:prstGeom>
        </p:spPr>
      </p:pic>
      <p:sp>
        <p:nvSpPr>
          <p:cNvPr id="6" name="TextBox 5">
            <a:extLst>
              <a:ext uri="{FF2B5EF4-FFF2-40B4-BE49-F238E27FC236}">
                <a16:creationId xmlns:a16="http://schemas.microsoft.com/office/drawing/2014/main" id="{6E1EF932-DDC4-A9C0-7C11-6FF12AA935EF}"/>
              </a:ext>
            </a:extLst>
          </p:cNvPr>
          <p:cNvSpPr txBox="1"/>
          <p:nvPr/>
        </p:nvSpPr>
        <p:spPr>
          <a:xfrm>
            <a:off x="439667" y="6127234"/>
            <a:ext cx="1722316" cy="3693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Keefe 2021</a:t>
            </a:r>
          </a:p>
        </p:txBody>
      </p:sp>
      <p:sp>
        <p:nvSpPr>
          <p:cNvPr id="4" name="Slide Number Placeholder 3">
            <a:extLst>
              <a:ext uri="{FF2B5EF4-FFF2-40B4-BE49-F238E27FC236}">
                <a16:creationId xmlns:a16="http://schemas.microsoft.com/office/drawing/2014/main" id="{34CE4D64-6F36-0861-4A1E-6B8F27018835}"/>
              </a:ext>
            </a:extLst>
          </p:cNvPr>
          <p:cNvSpPr>
            <a:spLocks noGrp="1"/>
          </p:cNvSpPr>
          <p:nvPr>
            <p:ph type="sldNum" sz="quarter" idx="12"/>
          </p:nvPr>
        </p:nvSpPr>
        <p:spPr/>
        <p:txBody>
          <a:bodyPr/>
          <a:lstStyle/>
          <a:p>
            <a:fld id="{01D79BC7-59EC-4BB2-8D0B-B2BA685CC630}" type="slidenum">
              <a:rPr lang="en-GB" smtClean="0"/>
              <a:t>10</a:t>
            </a:fld>
            <a:endParaRPr lang="en-GB"/>
          </a:p>
        </p:txBody>
      </p:sp>
    </p:spTree>
    <p:extLst>
      <p:ext uri="{BB962C8B-B14F-4D97-AF65-F5344CB8AC3E}">
        <p14:creationId xmlns:p14="http://schemas.microsoft.com/office/powerpoint/2010/main" val="3685103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17F404-E83A-D2F5-F3B1-6400F3668CB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01AB399C-2376-26C3-9970-DFB7EF8F5360}"/>
              </a:ext>
            </a:extLst>
          </p:cNvPr>
          <p:cNvSpPr>
            <a:spLocks noGrp="1"/>
          </p:cNvSpPr>
          <p:nvPr>
            <p:ph idx="1"/>
          </p:nvPr>
        </p:nvSpPr>
        <p:spPr/>
        <p:txBody>
          <a:bodyPr/>
          <a:lstStyle/>
          <a:p>
            <a:endParaRPr lang="en-GB"/>
          </a:p>
        </p:txBody>
      </p:sp>
      <p:sp>
        <p:nvSpPr>
          <p:cNvPr id="4" name="TextBox 3">
            <a:extLst>
              <a:ext uri="{FF2B5EF4-FFF2-40B4-BE49-F238E27FC236}">
                <a16:creationId xmlns:a16="http://schemas.microsoft.com/office/drawing/2014/main" id="{5902961B-D097-EBD7-EF26-013C8A022087}"/>
              </a:ext>
            </a:extLst>
          </p:cNvPr>
          <p:cNvSpPr txBox="1"/>
          <p:nvPr/>
        </p:nvSpPr>
        <p:spPr>
          <a:xfrm>
            <a:off x="8411424" y="5807631"/>
            <a:ext cx="2942376" cy="3693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Keefe 2021: 184</a:t>
            </a:r>
          </a:p>
        </p:txBody>
      </p:sp>
      <p:sp>
        <p:nvSpPr>
          <p:cNvPr id="6" name="TextBox 5">
            <a:extLst>
              <a:ext uri="{FF2B5EF4-FFF2-40B4-BE49-F238E27FC236}">
                <a16:creationId xmlns:a16="http://schemas.microsoft.com/office/drawing/2014/main" id="{B6CDC733-D8D3-172B-EFFA-731D168BDE7C}"/>
              </a:ext>
            </a:extLst>
          </p:cNvPr>
          <p:cNvSpPr txBox="1"/>
          <p:nvPr/>
        </p:nvSpPr>
        <p:spPr>
          <a:xfrm>
            <a:off x="1577189" y="1825625"/>
            <a:ext cx="9037621" cy="3539430"/>
          </a:xfrm>
          <a:prstGeom prst="rect">
            <a:avLst/>
          </a:prstGeom>
          <a:solidFill>
            <a:srgbClr val="7030A0"/>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Calibri" panose="020F0502020204030204"/>
                <a:ea typeface="+mn-ea"/>
                <a:cs typeface="+mn-cs"/>
              </a:rPr>
              <a:t>“If Purdue wanted to market a powerful opioid like OxyContin for less acute, more persistent types of pain, one challenge would be the perception, among physicians, that opioids could be very addictive. If OxyContin was going to achieve its full commercial potential, the </a:t>
            </a:r>
            <a:r>
              <a:rPr kumimoji="0" lang="en-US" sz="3200" b="0" i="0" u="none" strike="noStrike" kern="1200" cap="none" spc="0" normalizeH="0" baseline="0" noProof="0" dirty="0" err="1">
                <a:ln>
                  <a:noFill/>
                </a:ln>
                <a:solidFill>
                  <a:prstClr val="white"/>
                </a:solidFill>
                <a:effectLst/>
                <a:uLnTx/>
                <a:uFillTx/>
                <a:latin typeface="Calibri" panose="020F0502020204030204"/>
                <a:ea typeface="+mn-ea"/>
                <a:cs typeface="+mn-cs"/>
              </a:rPr>
              <a:t>Sacklers</a:t>
            </a:r>
            <a:r>
              <a:rPr kumimoji="0" lang="en-US" sz="3200" b="0" i="0" u="none" strike="noStrike" kern="1200" cap="none" spc="0" normalizeH="0" baseline="0" noProof="0" dirty="0">
                <a:ln>
                  <a:noFill/>
                </a:ln>
                <a:solidFill>
                  <a:prstClr val="white"/>
                </a:solidFill>
                <a:effectLst/>
                <a:uLnTx/>
                <a:uFillTx/>
                <a:latin typeface="Calibri" panose="020F0502020204030204"/>
                <a:ea typeface="+mn-ea"/>
                <a:cs typeface="+mn-cs"/>
              </a:rPr>
              <a:t> (Richard) and Purdue would have to undo that perception.”</a:t>
            </a:r>
            <a:endParaRPr kumimoji="0" lang="en-GB" sz="32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30721C10-B348-9BC8-C894-2A4FD6E833A5}"/>
              </a:ext>
            </a:extLst>
          </p:cNvPr>
          <p:cNvSpPr>
            <a:spLocks noGrp="1"/>
          </p:cNvSpPr>
          <p:nvPr>
            <p:ph type="sldNum" sz="quarter" idx="12"/>
          </p:nvPr>
        </p:nvSpPr>
        <p:spPr/>
        <p:txBody>
          <a:bodyPr/>
          <a:lstStyle/>
          <a:p>
            <a:fld id="{01D79BC7-59EC-4BB2-8D0B-B2BA685CC630}" type="slidenum">
              <a:rPr lang="en-GB" smtClean="0"/>
              <a:t>11</a:t>
            </a:fld>
            <a:endParaRPr lang="en-GB"/>
          </a:p>
        </p:txBody>
      </p:sp>
    </p:spTree>
    <p:extLst>
      <p:ext uri="{BB962C8B-B14F-4D97-AF65-F5344CB8AC3E}">
        <p14:creationId xmlns:p14="http://schemas.microsoft.com/office/powerpoint/2010/main" val="41405339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17F404-E83A-D2F5-F3B1-6400F3668CB4}"/>
              </a:ext>
            </a:extLst>
          </p:cNvPr>
          <p:cNvSpPr>
            <a:spLocks noGrp="1"/>
          </p:cNvSpPr>
          <p:nvPr>
            <p:ph type="title"/>
          </p:nvPr>
        </p:nvSpPr>
        <p:spPr>
          <a:xfrm>
            <a:off x="838200" y="153193"/>
            <a:ext cx="6037384" cy="1325563"/>
          </a:xfrm>
        </p:spPr>
        <p:txBody>
          <a:bodyPr/>
          <a:lstStyle/>
          <a:p>
            <a:r>
              <a:rPr lang="en-GB" dirty="0"/>
              <a:t>Big business</a:t>
            </a:r>
          </a:p>
        </p:txBody>
      </p:sp>
      <p:sp>
        <p:nvSpPr>
          <p:cNvPr id="3" name="Content Placeholder 2">
            <a:extLst>
              <a:ext uri="{FF2B5EF4-FFF2-40B4-BE49-F238E27FC236}">
                <a16:creationId xmlns:a16="http://schemas.microsoft.com/office/drawing/2014/main" id="{01AB399C-2376-26C3-9970-DFB7EF8F5360}"/>
              </a:ext>
            </a:extLst>
          </p:cNvPr>
          <p:cNvSpPr>
            <a:spLocks noGrp="1"/>
          </p:cNvSpPr>
          <p:nvPr>
            <p:ph idx="1"/>
          </p:nvPr>
        </p:nvSpPr>
        <p:spPr>
          <a:xfrm>
            <a:off x="6545655" y="642796"/>
            <a:ext cx="5278172" cy="5504507"/>
          </a:xfrm>
        </p:spPr>
        <p:txBody>
          <a:bodyPr>
            <a:normAutofit lnSpcReduction="10000"/>
          </a:bodyPr>
          <a:lstStyle/>
          <a:p>
            <a:r>
              <a:rPr lang="en-US" dirty="0"/>
              <a:t>Marketed cleverly: if you are dying of cancer does addiction matter?</a:t>
            </a:r>
          </a:p>
          <a:p>
            <a:r>
              <a:rPr lang="en-US" dirty="0"/>
              <a:t> Addiction is about the mindset of the patient not the drug or the prescriber!</a:t>
            </a:r>
          </a:p>
          <a:p>
            <a:r>
              <a:rPr lang="en-US" dirty="0"/>
              <a:t>Their target was the 50m Americans who suffered chronic pain</a:t>
            </a:r>
          </a:p>
          <a:p>
            <a:r>
              <a:rPr lang="en-US" dirty="0"/>
              <a:t>They groomed and paid ‘revisionist physicians’</a:t>
            </a:r>
          </a:p>
          <a:p>
            <a:r>
              <a:rPr lang="en-US" dirty="0"/>
              <a:t>Good looking, charming medical reps paid by prescriptions and dose</a:t>
            </a:r>
          </a:p>
          <a:p>
            <a:endParaRPr lang="en-GB" dirty="0"/>
          </a:p>
        </p:txBody>
      </p:sp>
      <p:sp>
        <p:nvSpPr>
          <p:cNvPr id="5" name="TextBox 4">
            <a:extLst>
              <a:ext uri="{FF2B5EF4-FFF2-40B4-BE49-F238E27FC236}">
                <a16:creationId xmlns:a16="http://schemas.microsoft.com/office/drawing/2014/main" id="{C5FF9628-3B31-384B-E90C-4518309A1583}"/>
              </a:ext>
            </a:extLst>
          </p:cNvPr>
          <p:cNvSpPr txBox="1"/>
          <p:nvPr/>
        </p:nvSpPr>
        <p:spPr>
          <a:xfrm>
            <a:off x="8548059" y="6260748"/>
            <a:ext cx="2942376" cy="3693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Keefe 2021</a:t>
            </a:r>
          </a:p>
        </p:txBody>
      </p:sp>
      <p:pic>
        <p:nvPicPr>
          <p:cNvPr id="8" name="Picture 7">
            <a:extLst>
              <a:ext uri="{FF2B5EF4-FFF2-40B4-BE49-F238E27FC236}">
                <a16:creationId xmlns:a16="http://schemas.microsoft.com/office/drawing/2014/main" id="{C3168D3D-0B3E-5B9A-BC30-9EEEC35332BF}"/>
              </a:ext>
            </a:extLst>
          </p:cNvPr>
          <p:cNvPicPr>
            <a:picLocks noChangeAspect="1"/>
          </p:cNvPicPr>
          <p:nvPr/>
        </p:nvPicPr>
        <p:blipFill>
          <a:blip r:embed="rId2"/>
          <a:stretch>
            <a:fillRect/>
          </a:stretch>
        </p:blipFill>
        <p:spPr>
          <a:xfrm>
            <a:off x="701565" y="1313029"/>
            <a:ext cx="5394435" cy="494771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Slide Number Placeholder 3">
            <a:extLst>
              <a:ext uri="{FF2B5EF4-FFF2-40B4-BE49-F238E27FC236}">
                <a16:creationId xmlns:a16="http://schemas.microsoft.com/office/drawing/2014/main" id="{67AC76A2-2A73-13A3-01A3-6FA65B8E4278}"/>
              </a:ext>
            </a:extLst>
          </p:cNvPr>
          <p:cNvSpPr>
            <a:spLocks noGrp="1"/>
          </p:cNvSpPr>
          <p:nvPr>
            <p:ph type="sldNum" sz="quarter" idx="12"/>
          </p:nvPr>
        </p:nvSpPr>
        <p:spPr/>
        <p:txBody>
          <a:bodyPr/>
          <a:lstStyle/>
          <a:p>
            <a:fld id="{01D79BC7-59EC-4BB2-8D0B-B2BA685CC630}" type="slidenum">
              <a:rPr lang="en-GB" smtClean="0"/>
              <a:t>12</a:t>
            </a:fld>
            <a:endParaRPr lang="en-GB"/>
          </a:p>
        </p:txBody>
      </p:sp>
    </p:spTree>
    <p:extLst>
      <p:ext uri="{BB962C8B-B14F-4D97-AF65-F5344CB8AC3E}">
        <p14:creationId xmlns:p14="http://schemas.microsoft.com/office/powerpoint/2010/main" val="4192430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nodeType="click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fade">
                                      <p:cBhvr>
                                        <p:cTn id="37" dur="1000"/>
                                        <p:tgtEl>
                                          <p:spTgt spid="8"/>
                                        </p:tgtEl>
                                      </p:cBhvr>
                                    </p:animEffect>
                                    <p:anim calcmode="lin" valueType="num">
                                      <p:cBhvr>
                                        <p:cTn id="38" dur="1000" fill="hold"/>
                                        <p:tgtEl>
                                          <p:spTgt spid="8"/>
                                        </p:tgtEl>
                                        <p:attrNameLst>
                                          <p:attrName>ppt_x</p:attrName>
                                        </p:attrNameLst>
                                      </p:cBhvr>
                                      <p:tavLst>
                                        <p:tav tm="0">
                                          <p:val>
                                            <p:strVal val="#ppt_x"/>
                                          </p:val>
                                        </p:tav>
                                        <p:tav tm="100000">
                                          <p:val>
                                            <p:strVal val="#ppt_x"/>
                                          </p:val>
                                        </p:tav>
                                      </p:tavLst>
                                    </p:anim>
                                    <p:anim calcmode="lin" valueType="num">
                                      <p:cBhvr>
                                        <p:cTn id="3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D7F4D8-9B64-D693-3829-B1C233E4B39A}"/>
              </a:ext>
            </a:extLst>
          </p:cNvPr>
          <p:cNvSpPr>
            <a:spLocks noGrp="1"/>
          </p:cNvSpPr>
          <p:nvPr>
            <p:ph type="title"/>
          </p:nvPr>
        </p:nvSpPr>
        <p:spPr/>
        <p:txBody>
          <a:bodyPr/>
          <a:lstStyle/>
          <a:p>
            <a:r>
              <a:rPr lang="en-GB" dirty="0"/>
              <a:t>Stamp of approval</a:t>
            </a:r>
          </a:p>
        </p:txBody>
      </p:sp>
      <p:sp>
        <p:nvSpPr>
          <p:cNvPr id="3" name="Content Placeholder 2">
            <a:extLst>
              <a:ext uri="{FF2B5EF4-FFF2-40B4-BE49-F238E27FC236}">
                <a16:creationId xmlns:a16="http://schemas.microsoft.com/office/drawing/2014/main" id="{5B98ADC6-BFDC-4519-FBD3-A31E88496D0F}"/>
              </a:ext>
            </a:extLst>
          </p:cNvPr>
          <p:cNvSpPr>
            <a:spLocks noGrp="1"/>
          </p:cNvSpPr>
          <p:nvPr>
            <p:ph idx="1"/>
          </p:nvPr>
        </p:nvSpPr>
        <p:spPr>
          <a:xfrm>
            <a:off x="838200" y="1825625"/>
            <a:ext cx="6821032" cy="4351338"/>
          </a:xfrm>
        </p:spPr>
        <p:txBody>
          <a:bodyPr/>
          <a:lstStyle/>
          <a:p>
            <a:r>
              <a:rPr lang="en-GB" dirty="0"/>
              <a:t>Curtis Wright of the FDA has concerns but Purdue bought his support</a:t>
            </a:r>
          </a:p>
          <a:p>
            <a:r>
              <a:rPr lang="en-GB" dirty="0"/>
              <a:t>Approved in 1995 Oxycontin hit the market</a:t>
            </a:r>
          </a:p>
          <a:p>
            <a:r>
              <a:rPr lang="en-GB" dirty="0"/>
              <a:t>Wright then joined Purdue Pharma on $400k in the first year</a:t>
            </a:r>
          </a:p>
          <a:p>
            <a:r>
              <a:rPr lang="en-GB" dirty="0"/>
              <a:t>Former New York Mayor Rudi </a:t>
            </a:r>
            <a:r>
              <a:rPr lang="en-GB" dirty="0" err="1"/>
              <a:t>Guliani</a:t>
            </a:r>
            <a:r>
              <a:rPr lang="en-GB" dirty="0"/>
              <a:t> (1994-2001) wanted to make money quickly after 911, joined Purdue and within 5 years $17m income and $50m in assets</a:t>
            </a:r>
          </a:p>
          <a:p>
            <a:endParaRPr lang="en-GB" dirty="0"/>
          </a:p>
        </p:txBody>
      </p:sp>
      <p:pic>
        <p:nvPicPr>
          <p:cNvPr id="5" name="Picture 4">
            <a:extLst>
              <a:ext uri="{FF2B5EF4-FFF2-40B4-BE49-F238E27FC236}">
                <a16:creationId xmlns:a16="http://schemas.microsoft.com/office/drawing/2014/main" id="{26679D0C-B2FB-E6C1-46B5-A8CBFAB1DE34}"/>
              </a:ext>
            </a:extLst>
          </p:cNvPr>
          <p:cNvPicPr>
            <a:picLocks noChangeAspect="1"/>
          </p:cNvPicPr>
          <p:nvPr/>
        </p:nvPicPr>
        <p:blipFill>
          <a:blip r:embed="rId2"/>
          <a:stretch>
            <a:fillRect/>
          </a:stretch>
        </p:blipFill>
        <p:spPr>
          <a:xfrm>
            <a:off x="7659232" y="794664"/>
            <a:ext cx="3263784" cy="1067593"/>
          </a:xfrm>
          <a:prstGeom prst="rect">
            <a:avLst/>
          </a:prstGeom>
        </p:spPr>
      </p:pic>
      <p:pic>
        <p:nvPicPr>
          <p:cNvPr id="12" name="Picture 11">
            <a:extLst>
              <a:ext uri="{FF2B5EF4-FFF2-40B4-BE49-F238E27FC236}">
                <a16:creationId xmlns:a16="http://schemas.microsoft.com/office/drawing/2014/main" id="{8A09DBC2-58B4-1338-0B5F-840AA24CC9B5}"/>
              </a:ext>
            </a:extLst>
          </p:cNvPr>
          <p:cNvPicPr>
            <a:picLocks noChangeAspect="1"/>
          </p:cNvPicPr>
          <p:nvPr/>
        </p:nvPicPr>
        <p:blipFill>
          <a:blip r:embed="rId3"/>
          <a:stretch>
            <a:fillRect/>
          </a:stretch>
        </p:blipFill>
        <p:spPr>
          <a:xfrm>
            <a:off x="7659232" y="2631816"/>
            <a:ext cx="3880757" cy="2134416"/>
          </a:xfrm>
          <a:prstGeom prst="rect">
            <a:avLst/>
          </a:prstGeom>
        </p:spPr>
      </p:pic>
      <p:sp>
        <p:nvSpPr>
          <p:cNvPr id="13" name="TextBox 12">
            <a:extLst>
              <a:ext uri="{FF2B5EF4-FFF2-40B4-BE49-F238E27FC236}">
                <a16:creationId xmlns:a16="http://schemas.microsoft.com/office/drawing/2014/main" id="{9A3213D4-2FAF-E90B-7F1C-DE1BDE701A29}"/>
              </a:ext>
            </a:extLst>
          </p:cNvPr>
          <p:cNvSpPr txBox="1"/>
          <p:nvPr/>
        </p:nvSpPr>
        <p:spPr>
          <a:xfrm>
            <a:off x="8411424" y="5807631"/>
            <a:ext cx="2942376" cy="3693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Keefe 2021</a:t>
            </a:r>
          </a:p>
        </p:txBody>
      </p:sp>
      <p:sp>
        <p:nvSpPr>
          <p:cNvPr id="4" name="Slide Number Placeholder 3">
            <a:extLst>
              <a:ext uri="{FF2B5EF4-FFF2-40B4-BE49-F238E27FC236}">
                <a16:creationId xmlns:a16="http://schemas.microsoft.com/office/drawing/2014/main" id="{3BFA5A36-9A8B-063A-0BDC-8FAECA3CD40B}"/>
              </a:ext>
            </a:extLst>
          </p:cNvPr>
          <p:cNvSpPr>
            <a:spLocks noGrp="1"/>
          </p:cNvSpPr>
          <p:nvPr>
            <p:ph type="sldNum" sz="quarter" idx="12"/>
          </p:nvPr>
        </p:nvSpPr>
        <p:spPr/>
        <p:txBody>
          <a:bodyPr/>
          <a:lstStyle/>
          <a:p>
            <a:fld id="{01D79BC7-59EC-4BB2-8D0B-B2BA685CC630}" type="slidenum">
              <a:rPr lang="en-GB" smtClean="0"/>
              <a:t>13</a:t>
            </a:fld>
            <a:endParaRPr lang="en-GB"/>
          </a:p>
        </p:txBody>
      </p:sp>
    </p:spTree>
    <p:extLst>
      <p:ext uri="{BB962C8B-B14F-4D97-AF65-F5344CB8AC3E}">
        <p14:creationId xmlns:p14="http://schemas.microsoft.com/office/powerpoint/2010/main" val="90796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9A3213D4-2FAF-E90B-7F1C-DE1BDE701A29}"/>
              </a:ext>
            </a:extLst>
          </p:cNvPr>
          <p:cNvSpPr txBox="1"/>
          <p:nvPr/>
        </p:nvSpPr>
        <p:spPr>
          <a:xfrm>
            <a:off x="-1105800" y="5994244"/>
            <a:ext cx="2942376" cy="3693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BBC 2019</a:t>
            </a:r>
          </a:p>
        </p:txBody>
      </p:sp>
      <p:pic>
        <p:nvPicPr>
          <p:cNvPr id="8" name="Picture 7">
            <a:extLst>
              <a:ext uri="{FF2B5EF4-FFF2-40B4-BE49-F238E27FC236}">
                <a16:creationId xmlns:a16="http://schemas.microsoft.com/office/drawing/2014/main" id="{CC1DAC36-33D4-9F9A-937B-AB712CBB1B54}"/>
              </a:ext>
            </a:extLst>
          </p:cNvPr>
          <p:cNvPicPr>
            <a:picLocks noChangeAspect="1"/>
          </p:cNvPicPr>
          <p:nvPr/>
        </p:nvPicPr>
        <p:blipFill>
          <a:blip r:embed="rId2"/>
          <a:stretch>
            <a:fillRect/>
          </a:stretch>
        </p:blipFill>
        <p:spPr>
          <a:xfrm>
            <a:off x="499285" y="343581"/>
            <a:ext cx="6554657" cy="3289634"/>
          </a:xfrm>
          <a:prstGeom prst="rect">
            <a:avLst/>
          </a:prstGeom>
        </p:spPr>
      </p:pic>
      <p:pic>
        <p:nvPicPr>
          <p:cNvPr id="10" name="Picture 9">
            <a:extLst>
              <a:ext uri="{FF2B5EF4-FFF2-40B4-BE49-F238E27FC236}">
                <a16:creationId xmlns:a16="http://schemas.microsoft.com/office/drawing/2014/main" id="{95B7B815-446A-E0F1-864E-09F60463F719}"/>
              </a:ext>
            </a:extLst>
          </p:cNvPr>
          <p:cNvPicPr>
            <a:picLocks noChangeAspect="1"/>
          </p:cNvPicPr>
          <p:nvPr/>
        </p:nvPicPr>
        <p:blipFill>
          <a:blip r:embed="rId3"/>
          <a:stretch>
            <a:fillRect/>
          </a:stretch>
        </p:blipFill>
        <p:spPr>
          <a:xfrm>
            <a:off x="4968650" y="3429000"/>
            <a:ext cx="6554657" cy="3289603"/>
          </a:xfrm>
          <a:prstGeom prst="rect">
            <a:avLst/>
          </a:prstGeom>
        </p:spPr>
      </p:pic>
      <p:sp>
        <p:nvSpPr>
          <p:cNvPr id="2" name="Slide Number Placeholder 1">
            <a:extLst>
              <a:ext uri="{FF2B5EF4-FFF2-40B4-BE49-F238E27FC236}">
                <a16:creationId xmlns:a16="http://schemas.microsoft.com/office/drawing/2014/main" id="{673344D8-560E-67D5-9714-7733472BE8F2}"/>
              </a:ext>
            </a:extLst>
          </p:cNvPr>
          <p:cNvSpPr>
            <a:spLocks noGrp="1"/>
          </p:cNvSpPr>
          <p:nvPr>
            <p:ph type="sldNum" sz="quarter" idx="12"/>
          </p:nvPr>
        </p:nvSpPr>
        <p:spPr/>
        <p:txBody>
          <a:bodyPr/>
          <a:lstStyle/>
          <a:p>
            <a:fld id="{01D79BC7-59EC-4BB2-8D0B-B2BA685CC630}" type="slidenum">
              <a:rPr lang="en-GB" smtClean="0"/>
              <a:t>14</a:t>
            </a:fld>
            <a:endParaRPr lang="en-GB"/>
          </a:p>
        </p:txBody>
      </p:sp>
    </p:spTree>
    <p:extLst>
      <p:ext uri="{BB962C8B-B14F-4D97-AF65-F5344CB8AC3E}">
        <p14:creationId xmlns:p14="http://schemas.microsoft.com/office/powerpoint/2010/main" val="34271356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13477D-5B52-641D-351F-0E090362E3B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48218D0-931D-70F6-BE5F-A9989546AFDF}"/>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6A52C98F-DF1D-5C13-B2CD-6488EC01A859}"/>
              </a:ext>
            </a:extLst>
          </p:cNvPr>
          <p:cNvPicPr>
            <a:picLocks noChangeAspect="1"/>
          </p:cNvPicPr>
          <p:nvPr/>
        </p:nvPicPr>
        <p:blipFill>
          <a:blip r:embed="rId2"/>
          <a:stretch>
            <a:fillRect/>
          </a:stretch>
        </p:blipFill>
        <p:spPr>
          <a:xfrm>
            <a:off x="2600129" y="493841"/>
            <a:ext cx="7225005" cy="587031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Slide Number Placeholder 4">
            <a:extLst>
              <a:ext uri="{FF2B5EF4-FFF2-40B4-BE49-F238E27FC236}">
                <a16:creationId xmlns:a16="http://schemas.microsoft.com/office/drawing/2014/main" id="{C73A213B-1E93-06CB-45E6-5F740A53E598}"/>
              </a:ext>
            </a:extLst>
          </p:cNvPr>
          <p:cNvSpPr>
            <a:spLocks noGrp="1"/>
          </p:cNvSpPr>
          <p:nvPr>
            <p:ph type="sldNum" sz="quarter" idx="12"/>
          </p:nvPr>
        </p:nvSpPr>
        <p:spPr/>
        <p:txBody>
          <a:bodyPr/>
          <a:lstStyle/>
          <a:p>
            <a:fld id="{01D79BC7-59EC-4BB2-8D0B-B2BA685CC630}" type="slidenum">
              <a:rPr lang="en-GB" smtClean="0"/>
              <a:t>15</a:t>
            </a:fld>
            <a:endParaRPr lang="en-GB"/>
          </a:p>
        </p:txBody>
      </p:sp>
    </p:spTree>
    <p:extLst>
      <p:ext uri="{BB962C8B-B14F-4D97-AF65-F5344CB8AC3E}">
        <p14:creationId xmlns:p14="http://schemas.microsoft.com/office/powerpoint/2010/main" val="24715446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9A3213D4-2FAF-E90B-7F1C-DE1BDE701A29}"/>
              </a:ext>
            </a:extLst>
          </p:cNvPr>
          <p:cNvSpPr txBox="1"/>
          <p:nvPr/>
        </p:nvSpPr>
        <p:spPr>
          <a:xfrm>
            <a:off x="-1105800" y="5994244"/>
            <a:ext cx="2942376" cy="3693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BBC 2019</a:t>
            </a:r>
          </a:p>
        </p:txBody>
      </p:sp>
      <p:pic>
        <p:nvPicPr>
          <p:cNvPr id="3" name="Picture 2">
            <a:extLst>
              <a:ext uri="{FF2B5EF4-FFF2-40B4-BE49-F238E27FC236}">
                <a16:creationId xmlns:a16="http://schemas.microsoft.com/office/drawing/2014/main" id="{C9F499B2-0128-2CA7-A1B2-9778DA9223C9}"/>
              </a:ext>
            </a:extLst>
          </p:cNvPr>
          <p:cNvPicPr>
            <a:picLocks noChangeAspect="1"/>
          </p:cNvPicPr>
          <p:nvPr/>
        </p:nvPicPr>
        <p:blipFill>
          <a:blip r:embed="rId2"/>
          <a:stretch>
            <a:fillRect/>
          </a:stretch>
        </p:blipFill>
        <p:spPr>
          <a:xfrm>
            <a:off x="365388" y="356164"/>
            <a:ext cx="6719238" cy="4129093"/>
          </a:xfrm>
          <a:prstGeom prst="rect">
            <a:avLst/>
          </a:prstGeom>
        </p:spPr>
      </p:pic>
      <p:pic>
        <p:nvPicPr>
          <p:cNvPr id="5" name="Picture 4">
            <a:extLst>
              <a:ext uri="{FF2B5EF4-FFF2-40B4-BE49-F238E27FC236}">
                <a16:creationId xmlns:a16="http://schemas.microsoft.com/office/drawing/2014/main" id="{EE78B81E-F27E-805B-8258-027CBA6BC107}"/>
              </a:ext>
            </a:extLst>
          </p:cNvPr>
          <p:cNvPicPr>
            <a:picLocks noChangeAspect="1"/>
          </p:cNvPicPr>
          <p:nvPr/>
        </p:nvPicPr>
        <p:blipFill>
          <a:blip r:embed="rId3"/>
          <a:stretch>
            <a:fillRect/>
          </a:stretch>
        </p:blipFill>
        <p:spPr>
          <a:xfrm>
            <a:off x="4253204" y="2420711"/>
            <a:ext cx="7772400" cy="4629150"/>
          </a:xfrm>
          <a:prstGeom prst="rect">
            <a:avLst/>
          </a:prstGeom>
        </p:spPr>
      </p:pic>
      <p:sp>
        <p:nvSpPr>
          <p:cNvPr id="2" name="Slide Number Placeholder 1">
            <a:extLst>
              <a:ext uri="{FF2B5EF4-FFF2-40B4-BE49-F238E27FC236}">
                <a16:creationId xmlns:a16="http://schemas.microsoft.com/office/drawing/2014/main" id="{083C11BB-FCF4-298A-BE81-2619CF90EAE5}"/>
              </a:ext>
            </a:extLst>
          </p:cNvPr>
          <p:cNvSpPr>
            <a:spLocks noGrp="1"/>
          </p:cNvSpPr>
          <p:nvPr>
            <p:ph type="sldNum" sz="quarter" idx="12"/>
          </p:nvPr>
        </p:nvSpPr>
        <p:spPr/>
        <p:txBody>
          <a:bodyPr/>
          <a:lstStyle/>
          <a:p>
            <a:fld id="{01D79BC7-59EC-4BB2-8D0B-B2BA685CC630}" type="slidenum">
              <a:rPr lang="en-GB" smtClean="0"/>
              <a:t>16</a:t>
            </a:fld>
            <a:endParaRPr lang="en-GB"/>
          </a:p>
        </p:txBody>
      </p:sp>
    </p:spTree>
    <p:extLst>
      <p:ext uri="{BB962C8B-B14F-4D97-AF65-F5344CB8AC3E}">
        <p14:creationId xmlns:p14="http://schemas.microsoft.com/office/powerpoint/2010/main" val="1680884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34E98E-F83D-3E6B-BAEE-D72F436BFBD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6A894D5-F303-EFA4-5B84-8F6FC1ABFA0D}"/>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20BB4AFD-9FB7-7077-66DA-0CFBCF12D007}"/>
              </a:ext>
            </a:extLst>
          </p:cNvPr>
          <p:cNvPicPr>
            <a:picLocks noChangeAspect="1"/>
          </p:cNvPicPr>
          <p:nvPr/>
        </p:nvPicPr>
        <p:blipFill>
          <a:blip r:embed="rId2"/>
          <a:stretch>
            <a:fillRect/>
          </a:stretch>
        </p:blipFill>
        <p:spPr>
          <a:xfrm>
            <a:off x="9182878" y="2772265"/>
            <a:ext cx="2663930" cy="1052211"/>
          </a:xfrm>
          <a:prstGeom prst="rect">
            <a:avLst/>
          </a:prstGeom>
        </p:spPr>
      </p:pic>
      <p:pic>
        <p:nvPicPr>
          <p:cNvPr id="7" name="Picture 6">
            <a:extLst>
              <a:ext uri="{FF2B5EF4-FFF2-40B4-BE49-F238E27FC236}">
                <a16:creationId xmlns:a16="http://schemas.microsoft.com/office/drawing/2014/main" id="{57646880-8954-0B21-345E-9C6DDF4906C2}"/>
              </a:ext>
            </a:extLst>
          </p:cNvPr>
          <p:cNvPicPr>
            <a:picLocks noChangeAspect="1"/>
          </p:cNvPicPr>
          <p:nvPr/>
        </p:nvPicPr>
        <p:blipFill>
          <a:blip r:embed="rId3"/>
          <a:stretch>
            <a:fillRect/>
          </a:stretch>
        </p:blipFill>
        <p:spPr>
          <a:xfrm>
            <a:off x="466490" y="297996"/>
            <a:ext cx="8458200" cy="600075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8" name="Slide Number Placeholder 7">
            <a:extLst>
              <a:ext uri="{FF2B5EF4-FFF2-40B4-BE49-F238E27FC236}">
                <a16:creationId xmlns:a16="http://schemas.microsoft.com/office/drawing/2014/main" id="{C3984142-30C8-9C9F-CEA4-57D926104C32}"/>
              </a:ext>
            </a:extLst>
          </p:cNvPr>
          <p:cNvSpPr>
            <a:spLocks noGrp="1"/>
          </p:cNvSpPr>
          <p:nvPr>
            <p:ph type="sldNum" sz="quarter" idx="12"/>
          </p:nvPr>
        </p:nvSpPr>
        <p:spPr/>
        <p:txBody>
          <a:bodyPr/>
          <a:lstStyle/>
          <a:p>
            <a:fld id="{01D79BC7-59EC-4BB2-8D0B-B2BA685CC630}" type="slidenum">
              <a:rPr lang="en-GB" smtClean="0"/>
              <a:t>17</a:t>
            </a:fld>
            <a:endParaRPr lang="en-GB"/>
          </a:p>
        </p:txBody>
      </p:sp>
    </p:spTree>
    <p:extLst>
      <p:ext uri="{BB962C8B-B14F-4D97-AF65-F5344CB8AC3E}">
        <p14:creationId xmlns:p14="http://schemas.microsoft.com/office/powerpoint/2010/main" val="107259204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Custom 1">
      <a:dk1>
        <a:sysClr val="windowText" lastClr="000000"/>
      </a:dk1>
      <a:lt1>
        <a:sysClr val="window" lastClr="FFFFFF"/>
      </a:lt1>
      <a:dk2>
        <a:srgbClr val="323232"/>
      </a:dk2>
      <a:lt2>
        <a:srgbClr val="E3DED1"/>
      </a:lt2>
      <a:accent1>
        <a:srgbClr val="FDC97C"/>
      </a:accent1>
      <a:accent2>
        <a:srgbClr val="D9C19B"/>
      </a:accent2>
      <a:accent3>
        <a:srgbClr val="1B587C"/>
      </a:accent3>
      <a:accent4>
        <a:srgbClr val="E6D5BC"/>
      </a:accent4>
      <a:accent5>
        <a:srgbClr val="604878"/>
      </a:accent5>
      <a:accent6>
        <a:srgbClr val="C19859"/>
      </a:accent6>
      <a:hlink>
        <a:srgbClr val="6B9F25"/>
      </a:hlink>
      <a:folHlink>
        <a:srgbClr val="FDC97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TotalTime>
  <Words>667</Words>
  <Application>Microsoft Office PowerPoint</Application>
  <PresentationFormat>Widescreen</PresentationFormat>
  <Paragraphs>83</Paragraphs>
  <Slides>17</Slides>
  <Notes>0</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17</vt:i4>
      </vt:variant>
    </vt:vector>
  </HeadingPairs>
  <TitlesOfParts>
    <vt:vector size="22" baseType="lpstr">
      <vt:lpstr>Arial</vt:lpstr>
      <vt:lpstr>Calibri</vt:lpstr>
      <vt:lpstr>Calibri Light</vt:lpstr>
      <vt:lpstr>Office Theme</vt:lpstr>
      <vt:lpstr>1_Office Theme</vt:lpstr>
      <vt:lpstr>Sackler Family</vt:lpstr>
      <vt:lpstr>Substance Misuse and Big Business</vt:lpstr>
      <vt:lpstr>Profit from Misery</vt:lpstr>
      <vt:lpstr>Arthur Sackler (1913-1987)</vt:lpstr>
      <vt:lpstr>Direct Marketing Worked!</vt:lpstr>
      <vt:lpstr>PowerPoint Presentation</vt:lpstr>
      <vt:lpstr>PowerPoint Presentation</vt:lpstr>
      <vt:lpstr>Oxycontin</vt:lpstr>
      <vt:lpstr>Beyer early 20th century</vt:lpstr>
      <vt:lpstr>Purdue and Oxycodone</vt:lpstr>
      <vt:lpstr>PowerPoint Presentation</vt:lpstr>
      <vt:lpstr>Big business</vt:lpstr>
      <vt:lpstr>Stamp of approval</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Sackler Family</dc:title>
  <dc:creator>Mike Durke</dc:creator>
  <cp:lastModifiedBy>Mike Durke</cp:lastModifiedBy>
  <cp:revision>3</cp:revision>
  <dcterms:created xsi:type="dcterms:W3CDTF">2023-09-28T14:20:35Z</dcterms:created>
  <dcterms:modified xsi:type="dcterms:W3CDTF">2023-10-03T10:44:48Z</dcterms:modified>
</cp:coreProperties>
</file>