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0EE8F8-973D-81E8-64D0-2A68AFE41B1E}" v="29" dt="2026-08-03T08:31:49.8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615583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8714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595436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2650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5271272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182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727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6535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7376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 lang="en-US" dirty="0"/>
            </a:lvl1pPr>
          </a:lstStyle>
          <a:p>
            <a:endParaRPr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98099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endParaRPr lang="en-US" dirty="0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1354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4838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4387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32536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4593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endParaRPr lang="en-US" dirty="0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3355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19185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endParaRPr lang="en-US" dirty="0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43364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2348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54231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2313188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0450682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7896951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5246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3755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5711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995670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27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3226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12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lue and White Skateboard on Concrete Floor Slightly Tilted · Free ...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80794" cy="6858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3994532" y="809371"/>
            <a:ext cx="4180522" cy="6799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5355"/>
              </a:lnSpc>
            </a:pPr>
            <a:r>
              <a:rPr sz="5100" b="1" i="0" u="none">
                <a:solidFill>
                  <a:srgbClr val="FFFFFF"/>
                </a:solidFill>
                <a:latin typeface="Space Grotesk"/>
              </a:rPr>
              <a:t>PUSH MONGO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028950" y="3526035"/>
            <a:ext cx="6134100" cy="3429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2700"/>
              </a:lnSpc>
            </a:pPr>
            <a:r>
              <a:rPr sz="1800" b="0" i="0" u="none">
                <a:solidFill>
                  <a:srgbClr val="CBD5E1"/>
                </a:solidFill>
                <a:latin typeface="Inter"/>
              </a:rPr>
              <a:t>Strategy &amp; Structure of a Sustainable Streetwear Venture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195637" y="4268985"/>
            <a:ext cx="580072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50" b="0" i="0" u="none">
                <a:solidFill>
                  <a:srgbClr val="CBD5E1"/>
                </a:solidFill>
                <a:latin typeface="Inter Medium"/>
              </a:rPr>
              <a:t>Stephen Otema (ID: 2508302)</a:t>
            </a:r>
            <a:r>
              <a:t>
</a:t>
            </a:r>
            <a:r>
              <a:rPr sz="1350" b="0" i="0" u="none">
                <a:solidFill>
                  <a:srgbClr val="CBD5E1"/>
                </a:solidFill>
                <a:latin typeface="Inter Medium"/>
              </a:rPr>
              <a:t> Managing Enterprise in the 21st Century | Lecturer: Mustakkima Afrinn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428875"/>
            <a:ext cx="5334000" cy="272415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2428875"/>
            <a:ext cx="5334000" cy="27241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85825" y="2743200"/>
            <a:ext cx="4940617" cy="2952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0B981"/>
                </a:solidFill>
                <a:latin typeface="Space Grotesk"/>
              </a:rPr>
              <a:t>Business Concept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85825" y="3152775"/>
            <a:ext cx="4705350" cy="7286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0" i="0" u="none">
                <a:solidFill>
                  <a:srgbClr val="334155"/>
                </a:solidFill>
                <a:latin typeface="Inter"/>
              </a:rPr>
              <a:t>PUSH MONGO operates at the intersection of skate culture and circular sustainability as a Direct-to-Consumer (DTC) private limited company.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85825" y="3995737"/>
            <a:ext cx="4705350" cy="7286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0" i="0" u="none">
                <a:solidFill>
                  <a:srgbClr val="334155"/>
                </a:solidFill>
                <a:latin typeface="Inter"/>
              </a:rPr>
              <a:t>By bypassing traditional wholesale channels, we deliver heavyweight organic cotton apparel with radical price transparency and anti-exploitation labour standards.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00825" y="2743200"/>
            <a:ext cx="4940617" cy="2952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0B981"/>
                </a:solidFill>
                <a:latin typeface="Space Grotesk"/>
              </a:rPr>
              <a:t>Financial Capital &amp; Targets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600825" y="3152775"/>
            <a:ext cx="47053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0" i="0" u="none">
                <a:solidFill>
                  <a:srgbClr val="334155"/>
                </a:solidFill>
                <a:latin typeface="Inter"/>
              </a:rPr>
              <a:t>Seeking £25,000 start-up capital with 0% bank debt to fund initial sample runs and inventory drops.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00825" y="3752850"/>
            <a:ext cx="4705350" cy="7286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0" i="0" u="none">
                <a:solidFill>
                  <a:srgbClr val="334155"/>
                </a:solidFill>
                <a:latin typeface="Inter"/>
              </a:rPr>
              <a:t>Targeting 3,500 orders and £60,000 revenue in Year 1, achieving full operational monthly break-even by Month 20 with 60–75% DTC gross margin.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121212"/>
                </a:solidFill>
                <a:latin typeface="Space Grotesk"/>
              </a:rPr>
              <a:t>Executive Summary &amp; Concept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24050" y="2400300"/>
            <a:ext cx="87439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1" i="0" u="none">
                <a:solidFill>
                  <a:srgbClr val="121212"/>
                </a:solidFill>
                <a:latin typeface="Inter"/>
              </a:rPr>
              <a:t>Welcoming &amp; Informative Intro:</a:t>
            </a:r>
            <a:r>
              <a:rPr sz="1275" b="0" i="0" u="none">
                <a:solidFill>
                  <a:srgbClr val="334155"/>
                </a:solidFill>
                <a:latin typeface="Inter"/>
              </a:rPr>
              <a:t> Establish core brand message instantly—skate authenticity meets zero-compromise sustainability.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24050" y="3095625"/>
            <a:ext cx="87439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1" i="0" u="none">
                <a:solidFill>
                  <a:srgbClr val="121212"/>
                </a:solidFill>
                <a:latin typeface="Inter"/>
              </a:rPr>
              <a:t>Data-Backed Main Body:</a:t>
            </a:r>
            <a:r>
              <a:rPr sz="1275" b="0" i="0" u="none">
                <a:solidFill>
                  <a:srgbClr val="334155"/>
                </a:solidFill>
                <a:latin typeface="Inter"/>
              </a:rPr>
              <a:t> Support strategic claims with concrete market data, SWOT/PESTEL matrices, and financial projections.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24050" y="3790950"/>
            <a:ext cx="87439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1" i="0" u="none">
                <a:solidFill>
                  <a:srgbClr val="121212"/>
                </a:solidFill>
                <a:latin typeface="Inter"/>
              </a:rPr>
              <a:t>Seamless Transitional Flow:</a:t>
            </a:r>
            <a:r>
              <a:rPr sz="1275" b="0" i="0" u="none">
                <a:solidFill>
                  <a:srgbClr val="334155"/>
                </a:solidFill>
                <a:latin typeface="Inter"/>
              </a:rPr>
              <a:t> Utilize structured verbal and non-verbal transitions between strategy, supply chain, and financials.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24050" y="4486275"/>
            <a:ext cx="87439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1" i="0" u="none">
                <a:solidFill>
                  <a:srgbClr val="121212"/>
                </a:solidFill>
                <a:latin typeface="Inter"/>
              </a:rPr>
              <a:t>Lucid &amp; Purposeful Conclusion:</a:t>
            </a:r>
            <a:r>
              <a:rPr sz="1275" b="0" i="0" u="none">
                <a:solidFill>
                  <a:srgbClr val="334155"/>
                </a:solidFill>
                <a:latin typeface="Inter"/>
              </a:rPr>
              <a:t> Consolidate market presence, emphasize unit economics, and deliver a clear investor call-to-action.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2424112"/>
            <a:ext cx="209550" cy="219075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3119437"/>
            <a:ext cx="209550" cy="219075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4000" y="3814762"/>
            <a:ext cx="209550" cy="219075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4000" y="4510087"/>
            <a:ext cx="180975" cy="21907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121212"/>
                </a:solidFill>
                <a:latin typeface="Space Grotesk"/>
              </a:rPr>
              <a:t>Strategic Presentation Framework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00" y="1981200"/>
            <a:ext cx="5334000" cy="36195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1500" y="1981200"/>
            <a:ext cx="533400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1" i="0" u="none">
                <a:solidFill>
                  <a:srgbClr val="334155"/>
                </a:solidFill>
                <a:latin typeface="Inter"/>
              </a:rPr>
              <a:t>Limited Scarcity Drops:</a:t>
            </a:r>
            <a:r>
              <a:rPr sz="1275" b="0" i="0" u="none">
                <a:solidFill>
                  <a:srgbClr val="334155"/>
                </a:solidFill>
                <a:latin typeface="Inter"/>
              </a:rPr>
              <a:t> Heavyweight organic t-shirts (180–220 gsm), hoodies, and custom skate decks released in curated drops.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1500" y="2619375"/>
            <a:ext cx="533400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1" i="0" u="none">
                <a:solidFill>
                  <a:srgbClr val="334155"/>
                </a:solidFill>
                <a:latin typeface="Inter"/>
              </a:rPr>
              <a:t>Authentic Skate Lineage:</a:t>
            </a:r>
            <a:r>
              <a:rPr sz="1275" b="0" i="0" u="none">
                <a:solidFill>
                  <a:srgbClr val="334155"/>
                </a:solidFill>
                <a:latin typeface="Inter"/>
              </a:rPr>
              <a:t> Apparel engineered specifically for durability and functional skate movement.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1500" y="3257550"/>
            <a:ext cx="533400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1" i="0" u="none">
                <a:solidFill>
                  <a:srgbClr val="334155"/>
                </a:solidFill>
                <a:latin typeface="Inter"/>
              </a:rPr>
              <a:t>100% Circular Sourcing:</a:t>
            </a:r>
            <a:r>
              <a:rPr sz="1275" b="0" i="0" u="none">
                <a:solidFill>
                  <a:srgbClr val="334155"/>
                </a:solidFill>
                <a:latin typeface="Inter"/>
              </a:rPr>
              <a:t> GOTS-certified organic cotton, non-toxic water inks, and zero plastic packaging.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1500" y="3895725"/>
            <a:ext cx="533400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1" i="0" u="none">
                <a:solidFill>
                  <a:srgbClr val="334155"/>
                </a:solidFill>
                <a:latin typeface="Inter"/>
              </a:rPr>
              <a:t>Radical Cost Transparency:</a:t>
            </a:r>
            <a:r>
              <a:rPr sz="1275" b="0" i="0" u="none">
                <a:solidFill>
                  <a:srgbClr val="334155"/>
                </a:solidFill>
                <a:latin typeface="Inter"/>
              </a:rPr>
              <a:t> Direct breakdown of exact material, labor, transport, and profit margins.</a:t>
            </a:r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6025" y="1990725"/>
            <a:ext cx="5314950" cy="36004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121212"/>
                </a:solidFill>
                <a:latin typeface="Space Grotesk"/>
              </a:rPr>
              <a:t>Product Strategy &amp; Scarcity Model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428875"/>
            <a:ext cx="3530649" cy="272415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0749" y="2428875"/>
            <a:ext cx="3530649" cy="272415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9999" y="2428875"/>
            <a:ext cx="3530649" cy="27241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66775" y="3362325"/>
            <a:ext cx="3087104" cy="2952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21212"/>
                </a:solidFill>
                <a:latin typeface="Space Grotesk"/>
              </a:rPr>
              <a:t>E-Commerce Launch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6775" y="3771900"/>
            <a:ext cx="2940099" cy="971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0" i="0" u="none">
                <a:solidFill>
                  <a:srgbClr val="334155"/>
                </a:solidFill>
                <a:latin typeface="Inter"/>
              </a:rPr>
              <a:t>Launch Shopify store with 12 SKUs within 9 months; achieve 3,500 orders and £60,000 revenue in Year 1.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626024" y="3362325"/>
            <a:ext cx="3087104" cy="2952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21212"/>
                </a:solidFill>
                <a:latin typeface="Space Grotesk"/>
              </a:rPr>
              <a:t>Organic Sourcing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626024" y="3771900"/>
            <a:ext cx="2940099" cy="7286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0" i="0" u="none">
                <a:solidFill>
                  <a:srgbClr val="334155"/>
                </a:solidFill>
                <a:latin typeface="Inter"/>
              </a:rPr>
              <a:t>Source 100% of cotton from certified organic or recycled suppliers by the conclusion of Year 1.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385274" y="3362325"/>
            <a:ext cx="3087104" cy="2952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21212"/>
                </a:solidFill>
                <a:latin typeface="Space Grotesk"/>
              </a:rPr>
              <a:t>Retention &amp; Profit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385274" y="3771900"/>
            <a:ext cx="2940099" cy="9715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0" i="0" u="none">
                <a:solidFill>
                  <a:srgbClr val="334155"/>
                </a:solidFill>
                <a:latin typeface="Inter"/>
              </a:rPr>
              <a:t>Reach a 25% customer repeat-purchase rate by Year 2 and hit monthly operational break-even by Month 20.</a:t>
            </a:r>
          </a:p>
        </p:txBody>
      </p:sp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6775" y="2762250"/>
            <a:ext cx="381000" cy="381000"/>
          </a:xfrm>
          <a:prstGeom prst="rect">
            <a:avLst/>
          </a:prstGeom>
        </p:spPr>
      </p:pic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6024" y="2762250"/>
            <a:ext cx="381000" cy="381000"/>
          </a:xfrm>
          <a:prstGeom prst="rect">
            <a:avLst/>
          </a:prstGeom>
        </p:spPr>
      </p:pic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85274" y="2762250"/>
            <a:ext cx="381000" cy="3810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121212"/>
                </a:solidFill>
                <a:latin typeface="Space Grotesk"/>
              </a:rPr>
              <a:t>SMART Business Objectives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ounded Rectangle 2"/>
          <p:cNvSpPr/>
          <p:nvPr/>
        </p:nvSpPr>
        <p:spPr>
          <a:xfrm>
            <a:off x="571500" y="1909762"/>
            <a:ext cx="11049000" cy="3762375"/>
          </a:xfrm>
          <a:prstGeom prst="roundRect">
            <a:avLst>
              <a:gd name="adj" fmla="val 0"/>
            </a:avLst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71500" y="1909762"/>
          <a:ext cx="11039472" cy="37623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80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237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816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8877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37080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52475"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FFFFFF"/>
                          </a:solidFill>
                          <a:latin typeface="Space Grotesk"/>
                        </a:rPr>
                        <a:t>Category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2121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FFFFFF"/>
                          </a:solidFill>
                          <a:latin typeface="Space Grotesk"/>
                        </a:rPr>
                        <a:t>Competitors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2121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FFFFFF"/>
                          </a:solidFill>
                          <a:latin typeface="Space Grotesk"/>
                        </a:rPr>
                        <a:t>Price Points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2121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FFFFFF"/>
                          </a:solidFill>
                          <a:latin typeface="Space Grotesk"/>
                        </a:rPr>
                        <a:t>Sustainability Standard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21212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200" b="1" i="0" u="none">
                          <a:solidFill>
                            <a:srgbClr val="FFFFFF"/>
                          </a:solidFill>
                          <a:latin typeface="Space Grotesk"/>
                        </a:rPr>
                        <a:t>Strategic Vulnerability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12121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2475">
                <a:tc>
                  <a:txBody>
                    <a:bodyPr/>
                    <a:lstStyle/>
                    <a:p>
                      <a:pPr algn="l"/>
                      <a:r>
                        <a:rPr sz="1125" b="1" i="0" u="none">
                          <a:solidFill>
                            <a:srgbClr val="334155"/>
                          </a:solidFill>
                          <a:latin typeface="Inter"/>
                        </a:rPr>
                        <a:t>Cult Skatewear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Palace, Stüssy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Hoodies £130-155</a:t>
                      </a:r>
                      <a:r>
                        <a:t>
</a:t>
                      </a:r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
         Tees £45-80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Unverified / No fibre traceability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High markups, vulnerable to green transition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52475">
                <a:tc>
                  <a:txBody>
                    <a:bodyPr/>
                    <a:lstStyle/>
                    <a:p>
                      <a:pPr algn="l"/>
                      <a:r>
                        <a:rPr sz="1125" b="1" i="0" u="none">
                          <a:solidFill>
                            <a:srgbClr val="334155"/>
                          </a:solidFill>
                          <a:latin typeface="Inter"/>
                        </a:rPr>
                        <a:t>Eco-Luxury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Pangaia, Noah NYC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Hoodies £140-220</a:t>
                      </a:r>
                      <a:r>
                        <a:t>
</a:t>
                      </a:r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
         Tees £70-90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Certified B-Corp / Fair Wear Leader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Excludes core youth demographic (£0–50 range)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2475">
                <a:tc>
                  <a:txBody>
                    <a:bodyPr/>
                    <a:lstStyle/>
                    <a:p>
                      <a:pPr algn="l"/>
                      <a:r>
                        <a:rPr sz="1125" b="1" i="0" u="none">
                          <a:solidFill>
                            <a:srgbClr val="334155"/>
                          </a:solidFill>
                          <a:latin typeface="Inter"/>
                        </a:rPr>
                        <a:t>Fast Fashion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Boohoo, Shein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Hoodies £18-30</a:t>
                      </a:r>
                      <a:r>
                        <a:t>
</a:t>
                      </a:r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
         Tees £8-15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High risk of greenwashing claims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Fails on quality, durability, and ethics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2475">
                <a:tc>
                  <a:txBody>
                    <a:bodyPr/>
                    <a:lstStyle/>
                    <a:p>
                      <a:pPr algn="l"/>
                      <a:r>
                        <a:rPr sz="1125" b="1" i="0" u="none">
                          <a:solidFill>
                            <a:srgbClr val="334155"/>
                          </a:solidFill>
                          <a:latin typeface="Inter"/>
                        </a:rPr>
                        <a:t>PUSH MONGO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Direct Streetwear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Hoodies £75-85</a:t>
                      </a:r>
                      <a:r>
                        <a:t>
</a:t>
                      </a:r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
         Tees £38-45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100% GOTS Organic / Radical Transparency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125" b="0" i="0" u="none">
                          <a:solidFill>
                            <a:srgbClr val="334155"/>
                          </a:solidFill>
                          <a:latin typeface="Inter"/>
                        </a:rPr>
                        <a:t>Priced perfectly for Gen Z skate enthusiasts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Rectangle 4"/>
          <p:cNvSpPr/>
          <p:nvPr/>
        </p:nvSpPr>
        <p:spPr>
          <a:xfrm>
            <a:off x="576262" y="2409825"/>
            <a:ext cx="1428005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2004268" y="2409825"/>
            <a:ext cx="1623714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3627983" y="2409825"/>
            <a:ext cx="1528167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5156150" y="2409825"/>
            <a:ext cx="308877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8244929" y="2409825"/>
            <a:ext cx="337080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576262" y="3328987"/>
            <a:ext cx="1428005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2004268" y="3328987"/>
            <a:ext cx="1623714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3627983" y="3328987"/>
            <a:ext cx="1528167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5156150" y="3328987"/>
            <a:ext cx="308877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244929" y="3328987"/>
            <a:ext cx="337080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576262" y="4248150"/>
            <a:ext cx="1428005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2004268" y="4248150"/>
            <a:ext cx="1623714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3627983" y="4248150"/>
            <a:ext cx="1528167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5156150" y="4248150"/>
            <a:ext cx="308877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ectangle 18"/>
          <p:cNvSpPr/>
          <p:nvPr/>
        </p:nvSpPr>
        <p:spPr>
          <a:xfrm>
            <a:off x="8244929" y="4248150"/>
            <a:ext cx="337080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576262" y="4953000"/>
            <a:ext cx="1428005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2004268" y="4953000"/>
            <a:ext cx="1623714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3627983" y="4953000"/>
            <a:ext cx="1528167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5156150" y="4953000"/>
            <a:ext cx="308877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Rectangle 23"/>
          <p:cNvSpPr/>
          <p:nvPr/>
        </p:nvSpPr>
        <p:spPr>
          <a:xfrm>
            <a:off x="8244929" y="4953000"/>
            <a:ext cx="3370808" cy="9525"/>
          </a:xfrm>
          <a:prstGeom prst="rect">
            <a:avLst/>
          </a:prstGeom>
          <a:solidFill>
            <a:srgbClr val="E2E0D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121212"/>
                </a:solidFill>
                <a:latin typeface="Space Grotesk"/>
              </a:rPr>
              <a:t>Competitive Landscape Analysis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428875"/>
            <a:ext cx="5334000" cy="2724150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00" y="2428875"/>
            <a:ext cx="5334000" cy="27241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85825" y="2743200"/>
            <a:ext cx="4940617" cy="2952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0B981"/>
                </a:solidFill>
                <a:latin typeface="Space Grotesk"/>
              </a:rPr>
              <a:t>Strengths &amp; Opportunities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85825" y="3152775"/>
            <a:ext cx="4705350" cy="7286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1" i="0" u="none">
                <a:solidFill>
                  <a:srgbClr val="334155"/>
                </a:solidFill>
                <a:latin typeface="Inter"/>
              </a:rPr>
              <a:t>Strengths:</a:t>
            </a:r>
            <a:r>
              <a:rPr sz="1275" b="0" i="0" u="none">
                <a:solidFill>
                  <a:srgbClr val="334155"/>
                </a:solidFill>
                <a:latin typeface="Inter"/>
              </a:rPr>
              <a:t> Genuine skate lineage, 60–75% DTC gross margin, and radical price transparency driving customer trust.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85825" y="3995737"/>
            <a:ext cx="4705350" cy="7286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1" i="0" u="none">
                <a:solidFill>
                  <a:srgbClr val="334155"/>
                </a:solidFill>
                <a:latin typeface="Inter"/>
              </a:rPr>
              <a:t>Opportunities:</a:t>
            </a:r>
            <a:r>
              <a:rPr sz="1275" b="0" i="0" u="none">
                <a:solidFill>
                  <a:srgbClr val="334155"/>
                </a:solidFill>
                <a:latin typeface="Inter"/>
              </a:rPr>
              <a:t> £2B+ UK market; 73% of Gen Z prioritize ethical brands; launch circular garment take-back program by Year 3.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600825" y="2743200"/>
            <a:ext cx="4940617" cy="2952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EF4444"/>
                </a:solidFill>
                <a:latin typeface="Space Grotesk"/>
              </a:rPr>
              <a:t>Weaknesses &amp; Threats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600825" y="3152775"/>
            <a:ext cx="47053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1" i="0" u="none">
                <a:solidFill>
                  <a:srgbClr val="334155"/>
                </a:solidFill>
                <a:latin typeface="Inter"/>
              </a:rPr>
              <a:t>Weaknesses:</a:t>
            </a:r>
            <a:r>
              <a:rPr sz="1275" b="0" i="0" u="none">
                <a:solidFill>
                  <a:srgbClr val="334155"/>
                </a:solidFill>
                <a:latin typeface="Inter"/>
              </a:rPr>
              <a:t> Lean seed capital (£25k); reliance on drop-model validation during early launches.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600825" y="3752850"/>
            <a:ext cx="470535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1" i="0" u="none">
                <a:solidFill>
                  <a:srgbClr val="334155"/>
                </a:solidFill>
                <a:latin typeface="Inter"/>
              </a:rPr>
              <a:t>Threats:</a:t>
            </a:r>
            <a:r>
              <a:rPr sz="1275" b="0" i="0" u="none">
                <a:solidFill>
                  <a:srgbClr val="334155"/>
                </a:solidFill>
                <a:latin typeface="Inter"/>
              </a:rPr>
              <a:t> Organic cotton cost volatility (20–30%); post-Brexit European logistics friction; established legacy ad spend.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121212"/>
                </a:solidFill>
                <a:latin typeface="Space Grotesk"/>
              </a:rPr>
              <a:t>Strategic SWOT Matrix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2667000"/>
            <a:ext cx="5334000" cy="22479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62000" y="3048000"/>
            <a:ext cx="4953000" cy="11144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8775"/>
              </a:lnSpc>
            </a:pPr>
            <a:r>
              <a:rPr sz="9750" b="1" i="0" u="none">
                <a:solidFill>
                  <a:srgbClr val="10B981"/>
                </a:solidFill>
                <a:latin typeface="Space Grotesk"/>
              </a:rPr>
              <a:t>73%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2000" y="4305300"/>
            <a:ext cx="49530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500" b="1" i="0" u="none">
                <a:solidFill>
                  <a:srgbClr val="F8F6F0"/>
                </a:solidFill>
                <a:latin typeface="Inter"/>
              </a:rPr>
              <a:t>Gen Z Ethical Preference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86500" y="2667000"/>
            <a:ext cx="5600700" cy="2952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21212"/>
                </a:solidFill>
                <a:latin typeface="Space Grotesk"/>
              </a:rPr>
              <a:t>Under-30 Skate &amp; Streetwear Market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286500" y="3076575"/>
            <a:ext cx="5334000" cy="7286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0" i="0" u="none">
                <a:solidFill>
                  <a:srgbClr val="334155"/>
                </a:solidFill>
                <a:latin typeface="Inter"/>
              </a:rPr>
              <a:t>UK streetwear is a mainstream category valued at over £2 billion annually, driven by under-30 consumers seeking authentic, ethical apparel.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286500" y="3919537"/>
            <a:ext cx="5334000" cy="7286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0" i="0" u="none">
                <a:solidFill>
                  <a:srgbClr val="334155"/>
                </a:solidFill>
                <a:latin typeface="Inter"/>
              </a:rPr>
              <a:t>Research indicates 73% of Gen Z consumers prioritize ethical supply chains and material origin. PUSH addresses the price gap between disposable fast-fashion and ultra-expensive luxury streetwear labels.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121212"/>
                </a:solidFill>
                <a:latin typeface="Space Grotesk"/>
              </a:rPr>
              <a:t>Target Demographic &amp; Market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1200150"/>
            <a:ext cx="11049000" cy="51816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123950" y="4752975"/>
            <a:ext cx="994410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912"/>
              </a:lnSpc>
            </a:pPr>
            <a:r>
              <a:rPr sz="1275" b="0" i="1" u="none">
                <a:solidFill>
                  <a:srgbClr val="334155"/>
                </a:solidFill>
                <a:latin typeface="Inter"/>
              </a:rPr>
              <a:t>With £25,000 initial funding, PUSH generates £60,000 in Year 1 revenue across 3,500 orders. High DTC gross margins enable full monthly break-even by Month 20.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121212"/>
                </a:solidFill>
                <a:latin typeface="Space Grotesk"/>
              </a:rPr>
              <a:t>Year 1 Financial Forecast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" y="4219575"/>
            <a:ext cx="2541240" cy="100012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7419" y="2743200"/>
            <a:ext cx="2541240" cy="100012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3339" y="4219575"/>
            <a:ext cx="2541240" cy="100012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79259" y="2743200"/>
            <a:ext cx="2541240" cy="100012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71500" y="3962400"/>
            <a:ext cx="11049000" cy="38100"/>
          </a:xfrm>
          <a:prstGeom prst="rect">
            <a:avLst/>
          </a:prstGeom>
          <a:solidFill>
            <a:srgbClr val="10B98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77990" y="4381500"/>
            <a:ext cx="2328259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50" b="1" i="0" u="none">
                <a:solidFill>
                  <a:srgbClr val="121212"/>
                </a:solidFill>
                <a:latin typeface="Space Grotesk"/>
              </a:rPr>
              <a:t>Months 1-3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3425" y="4657725"/>
            <a:ext cx="2217390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575"/>
              </a:lnSpc>
            </a:pPr>
            <a:r>
              <a:rPr sz="1050" b="0" i="0" u="none">
                <a:solidFill>
                  <a:srgbClr val="334155"/>
                </a:solidFill>
                <a:latin typeface="Inter"/>
              </a:rPr>
              <a:t>Secure GOTS suppliers &amp; lock ethical CMT factory in UK/Portugal.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513910" y="2905125"/>
            <a:ext cx="2328259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50" b="1" i="0" u="none">
                <a:solidFill>
                  <a:srgbClr val="121212"/>
                </a:solidFill>
                <a:latin typeface="Space Grotesk"/>
              </a:rPr>
              <a:t>Months 4-6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569344" y="3181350"/>
            <a:ext cx="2217390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575"/>
              </a:lnSpc>
            </a:pPr>
            <a:r>
              <a:rPr sz="1050" b="0" i="0" u="none">
                <a:solidFill>
                  <a:srgbClr val="334155"/>
                </a:solidFill>
                <a:latin typeface="Inter"/>
              </a:rPr>
              <a:t>Build Shopify store &amp; execute £6k pre-launch social marketing.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349830" y="4381500"/>
            <a:ext cx="2328259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50" b="1" i="0" u="none">
                <a:solidFill>
                  <a:srgbClr val="121212"/>
                </a:solidFill>
                <a:latin typeface="Space Grotesk"/>
              </a:rPr>
              <a:t>Months 7-9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5264" y="4657725"/>
            <a:ext cx="2217390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575"/>
              </a:lnSpc>
            </a:pPr>
            <a:r>
              <a:rPr sz="1050" b="0" i="0" u="none">
                <a:solidFill>
                  <a:srgbClr val="334155"/>
                </a:solidFill>
                <a:latin typeface="Inter"/>
              </a:rPr>
              <a:t>Release 12-SKU Drop 1; fulfill 150+ pre-orders &amp; hit 4.5/5 rating.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9185750" y="2905125"/>
            <a:ext cx="2328259" cy="2190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350" b="1" i="0" u="none">
                <a:solidFill>
                  <a:srgbClr val="121212"/>
                </a:solidFill>
                <a:latin typeface="Space Grotesk"/>
              </a:rPr>
              <a:t>Months 10-36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241184" y="3181350"/>
            <a:ext cx="2217390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1575"/>
              </a:lnSpc>
            </a:pPr>
            <a:r>
              <a:rPr sz="1050" b="0" i="0" u="none">
                <a:solidFill>
                  <a:srgbClr val="334155"/>
                </a:solidFill>
                <a:latin typeface="Inter"/>
              </a:rPr>
              <a:t>Achieve Month 20 break-even &amp; launch circular take-back program.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1746870" y="3886200"/>
            <a:ext cx="190500" cy="190500"/>
          </a:xfrm>
          <a:prstGeom prst="roundRect">
            <a:avLst>
              <a:gd name="adj" fmla="val 50000"/>
            </a:avLst>
          </a:prstGeom>
          <a:solidFill>
            <a:srgbClr val="121212"/>
          </a:solidFill>
          <a:ln w="38100">
            <a:solidFill>
              <a:srgbClr val="10B98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4582790" y="3886200"/>
            <a:ext cx="190500" cy="190500"/>
          </a:xfrm>
          <a:prstGeom prst="roundRect">
            <a:avLst>
              <a:gd name="adj" fmla="val 50000"/>
            </a:avLst>
          </a:prstGeom>
          <a:solidFill>
            <a:srgbClr val="121212"/>
          </a:solidFill>
          <a:ln w="38100">
            <a:solidFill>
              <a:srgbClr val="10B98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ounded Rectangle 17"/>
          <p:cNvSpPr/>
          <p:nvPr/>
        </p:nvSpPr>
        <p:spPr>
          <a:xfrm>
            <a:off x="7418709" y="3886200"/>
            <a:ext cx="190500" cy="190500"/>
          </a:xfrm>
          <a:prstGeom prst="roundRect">
            <a:avLst>
              <a:gd name="adj" fmla="val 50000"/>
            </a:avLst>
          </a:prstGeom>
          <a:solidFill>
            <a:srgbClr val="121212"/>
          </a:solidFill>
          <a:ln w="38100">
            <a:solidFill>
              <a:srgbClr val="10B98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ounded Rectangle 18"/>
          <p:cNvSpPr/>
          <p:nvPr/>
        </p:nvSpPr>
        <p:spPr>
          <a:xfrm>
            <a:off x="10254629" y="3886200"/>
            <a:ext cx="190500" cy="190500"/>
          </a:xfrm>
          <a:prstGeom prst="roundRect">
            <a:avLst>
              <a:gd name="adj" fmla="val 50000"/>
            </a:avLst>
          </a:prstGeom>
          <a:solidFill>
            <a:srgbClr val="121212"/>
          </a:solidFill>
          <a:ln w="38100">
            <a:solidFill>
              <a:srgbClr val="10B981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121212"/>
                </a:solidFill>
                <a:latin typeface="Space Grotesk"/>
              </a:rPr>
              <a:t>Key Milestones &amp; Roadmap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71500" y="476250"/>
            <a:ext cx="560070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121212"/>
                </a:solidFill>
                <a:latin typeface="Space Grotesk"/>
              </a:rPr>
              <a:t>Leadership &amp; Governance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1500" y="1200150"/>
            <a:ext cx="5600700" cy="2952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21212"/>
                </a:solidFill>
                <a:latin typeface="Space Grotesk"/>
              </a:rPr>
              <a:t>Stephen Otema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1500" y="1609725"/>
            <a:ext cx="5334000" cy="4857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0" i="0" u="none">
                <a:solidFill>
                  <a:srgbClr val="334155"/>
                </a:solidFill>
                <a:latin typeface="Inter"/>
              </a:rPr>
              <a:t>Founder &amp; Managing Director overseeing strategic direction, supply chain governance, DTC expansion, and financial metrics.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1500" y="2247900"/>
            <a:ext cx="5600700" cy="2952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800" b="1" i="0" u="none">
                <a:solidFill>
                  <a:srgbClr val="121212"/>
                </a:solidFill>
                <a:latin typeface="Space Grotesk"/>
              </a:rPr>
              <a:t>Lean Agile Structure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1500" y="2657475"/>
            <a:ext cx="5334000" cy="7286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912"/>
              </a:lnSpc>
            </a:pPr>
            <a:r>
              <a:rPr sz="1275" b="0" i="0" u="none">
                <a:solidFill>
                  <a:srgbClr val="334155"/>
                </a:solidFill>
                <a:latin typeface="Inter"/>
              </a:rPr>
              <a:t>Supported by freelance creative direction, ethical CMT factory managers, and local skate community ambassadors driving brand authenticity.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D5DAD22-88BD-9887-D1AC-A8F5B0FE17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0145" y="1012785"/>
            <a:ext cx="6484014" cy="431157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121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erson in ripped jeans skateboarding, with one foot on skateboard, and tip of other foot on groun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" y="0"/>
            <a:ext cx="1219165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95275" y="2276475"/>
            <a:ext cx="11601450" cy="781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4800" b="1" i="0" u="none">
                <a:solidFill>
                  <a:srgbClr val="FFFFFF"/>
                </a:solidFill>
                <a:latin typeface="Space Grotesk"/>
              </a:rPr>
              <a:t>Questions &amp; Discussion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71500" y="3248025"/>
            <a:ext cx="11049000" cy="32060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2700"/>
              </a:lnSpc>
            </a:pPr>
            <a:r>
              <a:rPr sz="1800" b="1" i="0" u="none">
                <a:solidFill>
                  <a:srgbClr val="CBD5E1"/>
                </a:solidFill>
                <a:latin typeface="Inter"/>
              </a:rPr>
              <a:t>Thank you for </a:t>
            </a:r>
            <a:r>
              <a:rPr lang="en-US" b="1">
                <a:solidFill>
                  <a:srgbClr val="CBD5E1"/>
                </a:solidFill>
                <a:latin typeface="Inter"/>
              </a:rPr>
              <a:t>your</a:t>
            </a:r>
            <a:r>
              <a:rPr sz="1800" b="1" i="0" u="none">
                <a:solidFill>
                  <a:srgbClr val="CBD5E1"/>
                </a:solidFill>
                <a:latin typeface="Inter"/>
              </a:rPr>
              <a:t> attention.</a:t>
            </a:r>
            <a:endParaRPr lang="en-US" sz="1800" b="1" i="0" u="none">
              <a:solidFill>
                <a:srgbClr val="CBD5E1"/>
              </a:solidFill>
              <a:latin typeface="Inter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71500" y="3971925"/>
            <a:ext cx="11049000" cy="609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>
              <a:lnSpc>
                <a:spcPts val="2400"/>
              </a:lnSpc>
            </a:pPr>
            <a:r>
              <a:rPr sz="1500" b="1" i="0" u="none">
                <a:solidFill>
                  <a:srgbClr val="10B981"/>
                </a:solidFill>
                <a:latin typeface="Inter SemiBold"/>
              </a:rPr>
              <a:t>PUSH MONGO STREETWEAR LTD</a:t>
            </a:r>
            <a:r>
              <a:rPr b="1" dirty="0"/>
              <a:t>
</a:t>
            </a:r>
            <a:r>
              <a:rPr sz="1500" b="1" i="0" u="none">
                <a:solidFill>
                  <a:srgbClr val="10B981"/>
                </a:solidFill>
                <a:latin typeface="Inter SemiBold"/>
              </a:rPr>
              <a:t> Stephen Otema | stephen.otema@pushmongo.co.uk</a:t>
            </a:r>
            <a:endParaRPr lang="en-US" sz="1500" b="1" i="0" u="none">
              <a:solidFill>
                <a:srgbClr val="10B981"/>
              </a:solidFill>
              <a:latin typeface="Inter SemiBold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814512" y="3024187"/>
            <a:ext cx="8562975" cy="771525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1814512" y="3786187"/>
            <a:ext cx="8562975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1814512" y="3786187"/>
            <a:ext cx="8562975" cy="9525"/>
          </a:xfrm>
          <a:prstGeom prst="rect">
            <a:avLst/>
          </a:prstGeom>
          <a:solidFill>
            <a:srgbClr val="75757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512" y="3167062"/>
            <a:ext cx="857250" cy="4762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909887" y="3174206"/>
            <a:ext cx="7467600" cy="1857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334155"/>
                </a:solidFill>
                <a:latin typeface="Inter"/>
              </a:rPr>
              <a:t>https://www.resellzonecesena.com/cdn/shop/collections/felpe-streetwear.jpg?v=1761759600&amp;width=1200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909887" y="3407568"/>
            <a:ext cx="74676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334155"/>
                </a:solidFill>
                <a:latin typeface="Inter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Inter"/>
              </a:rPr>
              <a:t>www.resellzonecesena.com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4512" y="3938587"/>
            <a:ext cx="857250" cy="4762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909887" y="3945731"/>
            <a:ext cx="7467600" cy="1857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334155"/>
                </a:solidFill>
                <a:latin typeface="Inter"/>
              </a:rPr>
              <a:t>https://www.newhavenarts.org/hubfs/Arts%20Paper/July%202026/RNS%20Fashion%20Show/FashionRNS%20-%2039.jpeg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909887" y="4179093"/>
            <a:ext cx="7467600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800"/>
              </a:lnSpc>
            </a:pPr>
            <a:r>
              <a:rPr sz="1200" b="0" i="0" u="none">
                <a:solidFill>
                  <a:srgbClr val="334155"/>
                </a:solidFill>
                <a:latin typeface="Inter"/>
              </a:rPr>
              <a:t>Source: </a:t>
            </a:r>
            <a:r>
              <a:rPr sz="1200" b="0" i="0" u="none">
                <a:solidFill>
                  <a:srgbClr val="4F46E5"/>
                </a:solidFill>
                <a:latin typeface="Inter"/>
              </a:rPr>
              <a:t>www.newhavenarts.org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71500" y="476250"/>
            <a:ext cx="11601450" cy="4381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2700" b="1" i="0" u="none">
                <a:solidFill>
                  <a:srgbClr val="121212"/>
                </a:solidFill>
                <a:latin typeface="Space Grotesk"/>
              </a:rPr>
              <a:t>Image Sources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xis">
  <a:themeElements>
    <a:clrScheme name="Axis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Axi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Axi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626E1DE4-363E-4A1A-A3CD-C79E498A714F}" vid="{3530EF86-100D-4C27-9316-4189EFA98A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Axis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18</cp:revision>
  <dcterms:created xsi:type="dcterms:W3CDTF">2013-01-27T09:14:16Z</dcterms:created>
  <dcterms:modified xsi:type="dcterms:W3CDTF">2026-08-03T08:31:57Z</dcterms:modified>
  <cp:category/>
</cp:coreProperties>
</file>