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94" r:id="rId3"/>
    <p:sldId id="295" r:id="rId4"/>
    <p:sldId id="296" r:id="rId5"/>
    <p:sldId id="298" r:id="rId6"/>
    <p:sldId id="263" r:id="rId7"/>
    <p:sldId id="268" r:id="rId8"/>
    <p:sldId id="300" r:id="rId9"/>
    <p:sldId id="299" r:id="rId10"/>
    <p:sldId id="264" r:id="rId11"/>
    <p:sldId id="270" r:id="rId12"/>
    <p:sldId id="302" r:id="rId13"/>
    <p:sldId id="266" r:id="rId14"/>
    <p:sldId id="303" r:id="rId15"/>
    <p:sldId id="274" r:id="rId16"/>
    <p:sldId id="273" r:id="rId17"/>
    <p:sldId id="275" r:id="rId18"/>
    <p:sldId id="276" r:id="rId19"/>
    <p:sldId id="277" r:id="rId20"/>
    <p:sldId id="304" r:id="rId21"/>
    <p:sldId id="278" r:id="rId22"/>
    <p:sldId id="271" r:id="rId23"/>
    <p:sldId id="279" r:id="rId24"/>
    <p:sldId id="290" r:id="rId25"/>
    <p:sldId id="282" r:id="rId26"/>
    <p:sldId id="280" r:id="rId27"/>
    <p:sldId id="301" r:id="rId28"/>
    <p:sldId id="284" r:id="rId29"/>
    <p:sldId id="305" r:id="rId30"/>
    <p:sldId id="306" r:id="rId31"/>
    <p:sldId id="283" r:id="rId32"/>
    <p:sldId id="281" r:id="rId33"/>
    <p:sldId id="287" r:id="rId34"/>
    <p:sldId id="288"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23753E-E566-45C1-AFD5-5482B9A503E4}" v="124" dt="2026-02-06T13:28:22.3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70" autoAdjust="0"/>
  </p:normalViewPr>
  <p:slideViewPr>
    <p:cSldViewPr>
      <p:cViewPr varScale="1">
        <p:scale>
          <a:sx n="106" d="100"/>
          <a:sy n="106" d="100"/>
        </p:scale>
        <p:origin x="25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82D864-C5DD-4C70-BBB8-68A29A756E98}" type="doc">
      <dgm:prSet loTypeId="urn:microsoft.com/office/officeart/2005/8/layout/venn1" loCatId="relationship" qsTypeId="urn:microsoft.com/office/officeart/2005/8/quickstyle/simple1" qsCatId="simple" csTypeId="urn:microsoft.com/office/officeart/2005/8/colors/colorful4" csCatId="colorful" phldr="1"/>
      <dgm:spPr/>
    </dgm:pt>
    <dgm:pt modelId="{C6604AD1-FC86-48EB-87CF-1B2DE744C54F}">
      <dgm:prSet phldrT="[Text]"/>
      <dgm:spPr/>
      <dgm:t>
        <a:bodyPr/>
        <a:lstStyle/>
        <a:p>
          <a:r>
            <a:rPr lang="en-GB" dirty="0"/>
            <a:t>Hattie</a:t>
          </a:r>
        </a:p>
      </dgm:t>
    </dgm:pt>
    <dgm:pt modelId="{AC8C77C0-A09D-4A9D-86EE-5498A5AB36D5}" type="parTrans" cxnId="{50BA7CBC-8BFD-49CD-A102-8732B576B8E4}">
      <dgm:prSet/>
      <dgm:spPr/>
      <dgm:t>
        <a:bodyPr/>
        <a:lstStyle/>
        <a:p>
          <a:endParaRPr lang="en-GB"/>
        </a:p>
      </dgm:t>
    </dgm:pt>
    <dgm:pt modelId="{A7B5378E-624F-4909-936B-023F6E3E7FE7}" type="sibTrans" cxnId="{50BA7CBC-8BFD-49CD-A102-8732B576B8E4}">
      <dgm:prSet/>
      <dgm:spPr/>
      <dgm:t>
        <a:bodyPr/>
        <a:lstStyle/>
        <a:p>
          <a:endParaRPr lang="en-GB"/>
        </a:p>
      </dgm:t>
    </dgm:pt>
    <dgm:pt modelId="{04074D63-2137-4F1A-AC83-2190F2E8FC44}">
      <dgm:prSet phldrT="[Text]"/>
      <dgm:spPr/>
      <dgm:t>
        <a:bodyPr/>
        <a:lstStyle/>
        <a:p>
          <a:r>
            <a:rPr lang="en-GB" dirty="0"/>
            <a:t>Coe et al</a:t>
          </a:r>
        </a:p>
      </dgm:t>
    </dgm:pt>
    <dgm:pt modelId="{512B8DF2-E2FD-4908-8D94-C0D405D8E5E7}" type="parTrans" cxnId="{27D3C251-B336-466C-8057-7AE0AE01C465}">
      <dgm:prSet/>
      <dgm:spPr/>
      <dgm:t>
        <a:bodyPr/>
        <a:lstStyle/>
        <a:p>
          <a:endParaRPr lang="en-GB"/>
        </a:p>
      </dgm:t>
    </dgm:pt>
    <dgm:pt modelId="{0C036FF8-304A-404D-85EA-30100D40EDA6}" type="sibTrans" cxnId="{27D3C251-B336-466C-8057-7AE0AE01C465}">
      <dgm:prSet/>
      <dgm:spPr/>
      <dgm:t>
        <a:bodyPr/>
        <a:lstStyle/>
        <a:p>
          <a:endParaRPr lang="en-GB"/>
        </a:p>
      </dgm:t>
    </dgm:pt>
    <dgm:pt modelId="{917D5664-3040-4C5C-9B4C-D9956EDC38F5}">
      <dgm:prSet phldrT="[Text]"/>
      <dgm:spPr/>
      <dgm:t>
        <a:bodyPr/>
        <a:lstStyle/>
        <a:p>
          <a:r>
            <a:rPr lang="en-GB" dirty="0"/>
            <a:t>Galton </a:t>
          </a:r>
        </a:p>
      </dgm:t>
    </dgm:pt>
    <dgm:pt modelId="{F4A8686E-A383-473F-8245-E3A75168F3D9}" type="parTrans" cxnId="{481172A1-978B-4B88-B87E-5FEEB6FD0F8A}">
      <dgm:prSet/>
      <dgm:spPr/>
      <dgm:t>
        <a:bodyPr/>
        <a:lstStyle/>
        <a:p>
          <a:endParaRPr lang="en-GB"/>
        </a:p>
      </dgm:t>
    </dgm:pt>
    <dgm:pt modelId="{7BA9139C-FE0A-4131-AA7C-52FB3FEBAF5B}" type="sibTrans" cxnId="{481172A1-978B-4B88-B87E-5FEEB6FD0F8A}">
      <dgm:prSet/>
      <dgm:spPr/>
      <dgm:t>
        <a:bodyPr/>
        <a:lstStyle/>
        <a:p>
          <a:endParaRPr lang="en-GB"/>
        </a:p>
      </dgm:t>
    </dgm:pt>
    <dgm:pt modelId="{CDF741DE-ECB5-41C5-9D97-11865B6D8D8E}" type="pres">
      <dgm:prSet presAssocID="{AE82D864-C5DD-4C70-BBB8-68A29A756E98}" presName="compositeShape" presStyleCnt="0">
        <dgm:presLayoutVars>
          <dgm:chMax val="7"/>
          <dgm:dir/>
          <dgm:resizeHandles val="exact"/>
        </dgm:presLayoutVars>
      </dgm:prSet>
      <dgm:spPr/>
    </dgm:pt>
    <dgm:pt modelId="{EE8A8E92-A7D3-472F-8379-48325F3A4C60}" type="pres">
      <dgm:prSet presAssocID="{C6604AD1-FC86-48EB-87CF-1B2DE744C54F}" presName="circ1" presStyleLbl="vennNode1" presStyleIdx="0" presStyleCnt="3"/>
      <dgm:spPr/>
    </dgm:pt>
    <dgm:pt modelId="{74C6F26C-BFFD-495B-80CD-8BFE1ADD0480}" type="pres">
      <dgm:prSet presAssocID="{C6604AD1-FC86-48EB-87CF-1B2DE744C54F}" presName="circ1Tx" presStyleLbl="revTx" presStyleIdx="0" presStyleCnt="0">
        <dgm:presLayoutVars>
          <dgm:chMax val="0"/>
          <dgm:chPref val="0"/>
          <dgm:bulletEnabled val="1"/>
        </dgm:presLayoutVars>
      </dgm:prSet>
      <dgm:spPr/>
    </dgm:pt>
    <dgm:pt modelId="{60BDA7ED-5C00-480B-9B7D-AB781CE5CC81}" type="pres">
      <dgm:prSet presAssocID="{04074D63-2137-4F1A-AC83-2190F2E8FC44}" presName="circ2" presStyleLbl="vennNode1" presStyleIdx="1" presStyleCnt="3"/>
      <dgm:spPr/>
    </dgm:pt>
    <dgm:pt modelId="{7E2C42F6-51B7-461B-8159-2AD4A9669D8D}" type="pres">
      <dgm:prSet presAssocID="{04074D63-2137-4F1A-AC83-2190F2E8FC44}" presName="circ2Tx" presStyleLbl="revTx" presStyleIdx="0" presStyleCnt="0">
        <dgm:presLayoutVars>
          <dgm:chMax val="0"/>
          <dgm:chPref val="0"/>
          <dgm:bulletEnabled val="1"/>
        </dgm:presLayoutVars>
      </dgm:prSet>
      <dgm:spPr/>
    </dgm:pt>
    <dgm:pt modelId="{560C1508-7622-4EB6-A151-C89AA483F10F}" type="pres">
      <dgm:prSet presAssocID="{917D5664-3040-4C5C-9B4C-D9956EDC38F5}" presName="circ3" presStyleLbl="vennNode1" presStyleIdx="2" presStyleCnt="3"/>
      <dgm:spPr/>
    </dgm:pt>
    <dgm:pt modelId="{95278B4F-6A10-41B4-8A4B-B4200E184B9C}" type="pres">
      <dgm:prSet presAssocID="{917D5664-3040-4C5C-9B4C-D9956EDC38F5}" presName="circ3Tx" presStyleLbl="revTx" presStyleIdx="0" presStyleCnt="0">
        <dgm:presLayoutVars>
          <dgm:chMax val="0"/>
          <dgm:chPref val="0"/>
          <dgm:bulletEnabled val="1"/>
        </dgm:presLayoutVars>
      </dgm:prSet>
      <dgm:spPr/>
    </dgm:pt>
  </dgm:ptLst>
  <dgm:cxnLst>
    <dgm:cxn modelId="{93591303-DB52-4839-A2CD-C011142DA1D9}" type="presOf" srcId="{917D5664-3040-4C5C-9B4C-D9956EDC38F5}" destId="{95278B4F-6A10-41B4-8A4B-B4200E184B9C}" srcOrd="1" destOrd="0" presId="urn:microsoft.com/office/officeart/2005/8/layout/venn1"/>
    <dgm:cxn modelId="{30899843-52CC-48B5-A89B-B40551C104D7}" type="presOf" srcId="{917D5664-3040-4C5C-9B4C-D9956EDC38F5}" destId="{560C1508-7622-4EB6-A151-C89AA483F10F}" srcOrd="0" destOrd="0" presId="urn:microsoft.com/office/officeart/2005/8/layout/venn1"/>
    <dgm:cxn modelId="{CEF4DC45-D637-4CBF-B39F-AAE79401B7AA}" type="presOf" srcId="{C6604AD1-FC86-48EB-87CF-1B2DE744C54F}" destId="{EE8A8E92-A7D3-472F-8379-48325F3A4C60}" srcOrd="0" destOrd="0" presId="urn:microsoft.com/office/officeart/2005/8/layout/venn1"/>
    <dgm:cxn modelId="{27D3C251-B336-466C-8057-7AE0AE01C465}" srcId="{AE82D864-C5DD-4C70-BBB8-68A29A756E98}" destId="{04074D63-2137-4F1A-AC83-2190F2E8FC44}" srcOrd="1" destOrd="0" parTransId="{512B8DF2-E2FD-4908-8D94-C0D405D8E5E7}" sibTransId="{0C036FF8-304A-404D-85EA-30100D40EDA6}"/>
    <dgm:cxn modelId="{FDE00354-0409-4FD2-ADA7-FAAF690329F9}" type="presOf" srcId="{04074D63-2137-4F1A-AC83-2190F2E8FC44}" destId="{7E2C42F6-51B7-461B-8159-2AD4A9669D8D}" srcOrd="1" destOrd="0" presId="urn:microsoft.com/office/officeart/2005/8/layout/venn1"/>
    <dgm:cxn modelId="{481172A1-978B-4B88-B87E-5FEEB6FD0F8A}" srcId="{AE82D864-C5DD-4C70-BBB8-68A29A756E98}" destId="{917D5664-3040-4C5C-9B4C-D9956EDC38F5}" srcOrd="2" destOrd="0" parTransId="{F4A8686E-A383-473F-8245-E3A75168F3D9}" sibTransId="{7BA9139C-FE0A-4131-AA7C-52FB3FEBAF5B}"/>
    <dgm:cxn modelId="{6D22EEAE-E4D9-4060-B6A7-C9A812D43267}" type="presOf" srcId="{C6604AD1-FC86-48EB-87CF-1B2DE744C54F}" destId="{74C6F26C-BFFD-495B-80CD-8BFE1ADD0480}" srcOrd="1" destOrd="0" presId="urn:microsoft.com/office/officeart/2005/8/layout/venn1"/>
    <dgm:cxn modelId="{50BA7CBC-8BFD-49CD-A102-8732B576B8E4}" srcId="{AE82D864-C5DD-4C70-BBB8-68A29A756E98}" destId="{C6604AD1-FC86-48EB-87CF-1B2DE744C54F}" srcOrd="0" destOrd="0" parTransId="{AC8C77C0-A09D-4A9D-86EE-5498A5AB36D5}" sibTransId="{A7B5378E-624F-4909-936B-023F6E3E7FE7}"/>
    <dgm:cxn modelId="{5EC6C0EB-61EA-4EF3-AD38-8D44A1764D44}" type="presOf" srcId="{04074D63-2137-4F1A-AC83-2190F2E8FC44}" destId="{60BDA7ED-5C00-480B-9B7D-AB781CE5CC81}" srcOrd="0" destOrd="0" presId="urn:microsoft.com/office/officeart/2005/8/layout/venn1"/>
    <dgm:cxn modelId="{7899A2FB-7538-40FE-9A50-CFA37D1048AB}" type="presOf" srcId="{AE82D864-C5DD-4C70-BBB8-68A29A756E98}" destId="{CDF741DE-ECB5-41C5-9D97-11865B6D8D8E}" srcOrd="0" destOrd="0" presId="urn:microsoft.com/office/officeart/2005/8/layout/venn1"/>
    <dgm:cxn modelId="{C3B51F07-6F09-406C-989E-77041BF4E106}" type="presParOf" srcId="{CDF741DE-ECB5-41C5-9D97-11865B6D8D8E}" destId="{EE8A8E92-A7D3-472F-8379-48325F3A4C60}" srcOrd="0" destOrd="0" presId="urn:microsoft.com/office/officeart/2005/8/layout/venn1"/>
    <dgm:cxn modelId="{D68E9235-0DB8-46B4-BF9B-94E515834A73}" type="presParOf" srcId="{CDF741DE-ECB5-41C5-9D97-11865B6D8D8E}" destId="{74C6F26C-BFFD-495B-80CD-8BFE1ADD0480}" srcOrd="1" destOrd="0" presId="urn:microsoft.com/office/officeart/2005/8/layout/venn1"/>
    <dgm:cxn modelId="{EAAF4F23-D48B-4537-BDBD-DC5966E8D45E}" type="presParOf" srcId="{CDF741DE-ECB5-41C5-9D97-11865B6D8D8E}" destId="{60BDA7ED-5C00-480B-9B7D-AB781CE5CC81}" srcOrd="2" destOrd="0" presId="urn:microsoft.com/office/officeart/2005/8/layout/venn1"/>
    <dgm:cxn modelId="{85ABFB1C-F842-4694-A8A6-19B3C48D7557}" type="presParOf" srcId="{CDF741DE-ECB5-41C5-9D97-11865B6D8D8E}" destId="{7E2C42F6-51B7-461B-8159-2AD4A9669D8D}" srcOrd="3" destOrd="0" presId="urn:microsoft.com/office/officeart/2005/8/layout/venn1"/>
    <dgm:cxn modelId="{C9FD1E39-1F2C-466B-8F52-18F7982012C4}" type="presParOf" srcId="{CDF741DE-ECB5-41C5-9D97-11865B6D8D8E}" destId="{560C1508-7622-4EB6-A151-C89AA483F10F}" srcOrd="4" destOrd="0" presId="urn:microsoft.com/office/officeart/2005/8/layout/venn1"/>
    <dgm:cxn modelId="{D6E37B67-D611-490B-90C6-446DAEEF2E59}" type="presParOf" srcId="{CDF741DE-ECB5-41C5-9D97-11865B6D8D8E}" destId="{95278B4F-6A10-41B4-8A4B-B4200E184B9C}"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A8E92-A7D3-472F-8379-48325F3A4C60}">
      <dsp:nvSpPr>
        <dsp:cNvPr id="0" name=""/>
        <dsp:cNvSpPr/>
      </dsp:nvSpPr>
      <dsp:spPr>
        <a:xfrm>
          <a:off x="1872106" y="60503"/>
          <a:ext cx="2904187" cy="2904187"/>
        </a:xfrm>
        <a:prstGeom prst="ellipse">
          <a:avLst/>
        </a:prstGeom>
        <a:solidFill>
          <a:schemeClr val="accent4">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222500">
            <a:lnSpc>
              <a:spcPct val="90000"/>
            </a:lnSpc>
            <a:spcBef>
              <a:spcPct val="0"/>
            </a:spcBef>
            <a:spcAft>
              <a:spcPct val="35000"/>
            </a:spcAft>
            <a:buNone/>
          </a:pPr>
          <a:r>
            <a:rPr lang="en-GB" sz="5000" kern="1200" dirty="0"/>
            <a:t>Hattie</a:t>
          </a:r>
        </a:p>
      </dsp:txBody>
      <dsp:txXfrm>
        <a:off x="2259331" y="568736"/>
        <a:ext cx="2129737" cy="1306884"/>
      </dsp:txXfrm>
    </dsp:sp>
    <dsp:sp modelId="{60BDA7ED-5C00-480B-9B7D-AB781CE5CC81}">
      <dsp:nvSpPr>
        <dsp:cNvPr id="0" name=""/>
        <dsp:cNvSpPr/>
      </dsp:nvSpPr>
      <dsp:spPr>
        <a:xfrm>
          <a:off x="2920033" y="1875620"/>
          <a:ext cx="2904187" cy="2904187"/>
        </a:xfrm>
        <a:prstGeom prst="ellipse">
          <a:avLst/>
        </a:prstGeom>
        <a:solidFill>
          <a:schemeClr val="accent4">
            <a:alpha val="50000"/>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222500">
            <a:lnSpc>
              <a:spcPct val="90000"/>
            </a:lnSpc>
            <a:spcBef>
              <a:spcPct val="0"/>
            </a:spcBef>
            <a:spcAft>
              <a:spcPct val="35000"/>
            </a:spcAft>
            <a:buNone/>
          </a:pPr>
          <a:r>
            <a:rPr lang="en-GB" sz="5000" kern="1200" dirty="0"/>
            <a:t>Coe et al</a:t>
          </a:r>
        </a:p>
      </dsp:txBody>
      <dsp:txXfrm>
        <a:off x="3808231" y="2625869"/>
        <a:ext cx="1742512" cy="1597302"/>
      </dsp:txXfrm>
    </dsp:sp>
    <dsp:sp modelId="{560C1508-7622-4EB6-A151-C89AA483F10F}">
      <dsp:nvSpPr>
        <dsp:cNvPr id="0" name=""/>
        <dsp:cNvSpPr/>
      </dsp:nvSpPr>
      <dsp:spPr>
        <a:xfrm>
          <a:off x="824178" y="1875620"/>
          <a:ext cx="2904187" cy="2904187"/>
        </a:xfrm>
        <a:prstGeom prst="ellipse">
          <a:avLst/>
        </a:prstGeom>
        <a:solidFill>
          <a:schemeClr val="accent4">
            <a:alpha val="50000"/>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222500">
            <a:lnSpc>
              <a:spcPct val="90000"/>
            </a:lnSpc>
            <a:spcBef>
              <a:spcPct val="0"/>
            </a:spcBef>
            <a:spcAft>
              <a:spcPct val="35000"/>
            </a:spcAft>
            <a:buNone/>
          </a:pPr>
          <a:r>
            <a:rPr lang="en-GB" sz="5000" kern="1200" dirty="0"/>
            <a:t>Galton </a:t>
          </a:r>
        </a:p>
      </dsp:txBody>
      <dsp:txXfrm>
        <a:off x="1097656" y="2625869"/>
        <a:ext cx="1742512" cy="159730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532A83-9CBA-4CBE-9F91-D702E8590FFE}" type="datetimeFigureOut">
              <a:rPr lang="en-GB" smtClean="0"/>
              <a:t>06/02/2026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A7B83B-0670-4E02-ADF1-7ED5401A5119}" type="slidenum">
              <a:rPr lang="en-GB" smtClean="0"/>
              <a:t>‹#›</a:t>
            </a:fld>
            <a:endParaRPr lang="en-GB"/>
          </a:p>
        </p:txBody>
      </p:sp>
    </p:spTree>
    <p:extLst>
      <p:ext uri="{BB962C8B-B14F-4D97-AF65-F5344CB8AC3E}">
        <p14:creationId xmlns:p14="http://schemas.microsoft.com/office/powerpoint/2010/main" val="1053367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itchFamily="34" charset="0"/>
                <a:cs typeface="Arial" charset="0"/>
              </a:defRPr>
            </a:lvl1pPr>
            <a:lvl2pPr marL="742950" indent="-285750">
              <a:defRPr>
                <a:solidFill>
                  <a:schemeClr val="tx1"/>
                </a:solidFill>
                <a:latin typeface="Century Gothic" pitchFamily="34" charset="0"/>
                <a:cs typeface="Arial" charset="0"/>
              </a:defRPr>
            </a:lvl2pPr>
            <a:lvl3pPr marL="1143000" indent="-228600">
              <a:defRPr>
                <a:solidFill>
                  <a:schemeClr val="tx1"/>
                </a:solidFill>
                <a:latin typeface="Century Gothic" pitchFamily="34" charset="0"/>
                <a:cs typeface="Arial" charset="0"/>
              </a:defRPr>
            </a:lvl3pPr>
            <a:lvl4pPr marL="1600200" indent="-228600">
              <a:defRPr>
                <a:solidFill>
                  <a:schemeClr val="tx1"/>
                </a:solidFill>
                <a:latin typeface="Century Gothic" pitchFamily="34" charset="0"/>
                <a:cs typeface="Arial" charset="0"/>
              </a:defRPr>
            </a:lvl4pPr>
            <a:lvl5pPr marL="2057400" indent="-228600">
              <a:defRPr>
                <a:solidFill>
                  <a:schemeClr val="tx1"/>
                </a:solidFill>
                <a:latin typeface="Century Gothic" pitchFamily="34" charset="0"/>
                <a:cs typeface="Arial" charset="0"/>
              </a:defRPr>
            </a:lvl5pPr>
            <a:lvl6pPr marL="2514600" indent="-228600" eaLnBrk="0" fontAlgn="base" hangingPunct="0">
              <a:spcBef>
                <a:spcPct val="0"/>
              </a:spcBef>
              <a:spcAft>
                <a:spcPct val="0"/>
              </a:spcAft>
              <a:defRPr>
                <a:solidFill>
                  <a:schemeClr val="tx1"/>
                </a:solidFill>
                <a:latin typeface="Century Gothic" pitchFamily="34" charset="0"/>
                <a:cs typeface="Arial" charset="0"/>
              </a:defRPr>
            </a:lvl6pPr>
            <a:lvl7pPr marL="2971800" indent="-228600" eaLnBrk="0" fontAlgn="base" hangingPunct="0">
              <a:spcBef>
                <a:spcPct val="0"/>
              </a:spcBef>
              <a:spcAft>
                <a:spcPct val="0"/>
              </a:spcAft>
              <a:defRPr>
                <a:solidFill>
                  <a:schemeClr val="tx1"/>
                </a:solidFill>
                <a:latin typeface="Century Gothic" pitchFamily="34" charset="0"/>
                <a:cs typeface="Arial" charset="0"/>
              </a:defRPr>
            </a:lvl7pPr>
            <a:lvl8pPr marL="3429000" indent="-228600" eaLnBrk="0" fontAlgn="base" hangingPunct="0">
              <a:spcBef>
                <a:spcPct val="0"/>
              </a:spcBef>
              <a:spcAft>
                <a:spcPct val="0"/>
              </a:spcAft>
              <a:defRPr>
                <a:solidFill>
                  <a:schemeClr val="tx1"/>
                </a:solidFill>
                <a:latin typeface="Century Gothic" pitchFamily="34" charset="0"/>
                <a:cs typeface="Arial" charset="0"/>
              </a:defRPr>
            </a:lvl8pPr>
            <a:lvl9pPr marL="3886200" indent="-228600" eaLnBrk="0" fontAlgn="base" hangingPunct="0">
              <a:spcBef>
                <a:spcPct val="0"/>
              </a:spcBef>
              <a:spcAft>
                <a:spcPct val="0"/>
              </a:spcAft>
              <a:defRPr>
                <a:solidFill>
                  <a:schemeClr val="tx1"/>
                </a:solidFill>
                <a:latin typeface="Century Gothic" pitchFamily="34" charset="0"/>
                <a:cs typeface="Arial" charset="0"/>
              </a:defRPr>
            </a:lvl9pPr>
          </a:lstStyle>
          <a:p>
            <a:fld id="{CEC27075-5326-4C3F-B2D2-0922CEF7F4D3}" type="slidenum">
              <a:rPr lang="en-GB" altLang="en-US">
                <a:latin typeface="Calibri" pitchFamily="34" charset="0"/>
              </a:rPr>
              <a:pPr/>
              <a:t>7</a:t>
            </a:fld>
            <a:endParaRPr lang="en-GB" altLang="en-US">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8</a:t>
            </a:fld>
            <a:endParaRPr lang="en-GB"/>
          </a:p>
        </p:txBody>
      </p:sp>
    </p:spTree>
    <p:extLst>
      <p:ext uri="{BB962C8B-B14F-4D97-AF65-F5344CB8AC3E}">
        <p14:creationId xmlns:p14="http://schemas.microsoft.com/office/powerpoint/2010/main" val="4020765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9</a:t>
            </a:fld>
            <a:endParaRPr lang="en-GB"/>
          </a:p>
        </p:txBody>
      </p:sp>
    </p:spTree>
    <p:extLst>
      <p:ext uri="{BB962C8B-B14F-4D97-AF65-F5344CB8AC3E}">
        <p14:creationId xmlns:p14="http://schemas.microsoft.com/office/powerpoint/2010/main" val="3428209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10</a:t>
            </a:fld>
            <a:endParaRPr lang="en-GB"/>
          </a:p>
        </p:txBody>
      </p:sp>
    </p:spTree>
    <p:extLst>
      <p:ext uri="{BB962C8B-B14F-4D97-AF65-F5344CB8AC3E}">
        <p14:creationId xmlns:p14="http://schemas.microsoft.com/office/powerpoint/2010/main" val="2030106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11</a:t>
            </a:fld>
            <a:endParaRPr lang="en-GB"/>
          </a:p>
        </p:txBody>
      </p:sp>
    </p:spTree>
    <p:extLst>
      <p:ext uri="{BB962C8B-B14F-4D97-AF65-F5344CB8AC3E}">
        <p14:creationId xmlns:p14="http://schemas.microsoft.com/office/powerpoint/2010/main" val="2645528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4EA15B5-3522-42F8-80A1-772FE54EBFE1}" type="slidenum">
              <a:rPr lang="en-US" smtClean="0"/>
              <a:t>13</a:t>
            </a:fld>
            <a:endParaRPr lang="en-US"/>
          </a:p>
        </p:txBody>
      </p:sp>
    </p:spTree>
    <p:extLst>
      <p:ext uri="{BB962C8B-B14F-4D97-AF65-F5344CB8AC3E}">
        <p14:creationId xmlns:p14="http://schemas.microsoft.com/office/powerpoint/2010/main" val="753813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4EA15B5-3522-42F8-80A1-772FE54EBFE1}" type="slidenum">
              <a:rPr lang="en-US" smtClean="0"/>
              <a:t>14</a:t>
            </a:fld>
            <a:endParaRPr lang="en-US"/>
          </a:p>
        </p:txBody>
      </p:sp>
    </p:spTree>
    <p:extLst>
      <p:ext uri="{BB962C8B-B14F-4D97-AF65-F5344CB8AC3E}">
        <p14:creationId xmlns:p14="http://schemas.microsoft.com/office/powerpoint/2010/main" val="753813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17</a:t>
            </a:fld>
            <a:endParaRPr lang="en-GB"/>
          </a:p>
        </p:txBody>
      </p:sp>
    </p:spTree>
    <p:extLst>
      <p:ext uri="{BB962C8B-B14F-4D97-AF65-F5344CB8AC3E}">
        <p14:creationId xmlns:p14="http://schemas.microsoft.com/office/powerpoint/2010/main" val="284428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18</a:t>
            </a:fld>
            <a:endParaRPr lang="en-GB"/>
          </a:p>
        </p:txBody>
      </p:sp>
    </p:spTree>
    <p:extLst>
      <p:ext uri="{BB962C8B-B14F-4D97-AF65-F5344CB8AC3E}">
        <p14:creationId xmlns:p14="http://schemas.microsoft.com/office/powerpoint/2010/main" val="371623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5EB31A-009D-4BB4-A9E3-E90900E318F8}" type="slidenum">
              <a:rPr lang="en-GB" smtClean="0"/>
              <a:t>19</a:t>
            </a:fld>
            <a:endParaRPr lang="en-GB"/>
          </a:p>
        </p:txBody>
      </p:sp>
    </p:spTree>
    <p:extLst>
      <p:ext uri="{BB962C8B-B14F-4D97-AF65-F5344CB8AC3E}">
        <p14:creationId xmlns:p14="http://schemas.microsoft.com/office/powerpoint/2010/main" val="21644361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6E6F40-25A3-4B98-B2A1-0E0B7C9BAF59}" type="slidenum">
              <a:rPr lang="zh-TW" altLang="en-US"/>
              <a:pPr/>
              <a:t>20</a:t>
            </a:fld>
            <a:endParaRPr lang="en-US" altLang="zh-TW"/>
          </a:p>
        </p:txBody>
      </p:sp>
      <p:sp>
        <p:nvSpPr>
          <p:cNvPr id="210946" name="Rectangle 2"/>
          <p:cNvSpPr>
            <a:spLocks noGrp="1" noRot="1" noChangeAspect="1" noChangeArrowheads="1" noTextEdit="1"/>
          </p:cNvSpPr>
          <p:nvPr>
            <p:ph type="sldImg"/>
          </p:nvPr>
        </p:nvSpPr>
        <p:spPr>
          <a:xfrm>
            <a:off x="1143000" y="685800"/>
            <a:ext cx="4572000" cy="3429000"/>
          </a:xfrm>
          <a:ln/>
        </p:spPr>
      </p:sp>
      <p:sp>
        <p:nvSpPr>
          <p:cNvPr id="210947"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1410155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6E6F40-25A3-4B98-B2A1-0E0B7C9BAF59}" type="slidenum">
              <a:rPr lang="zh-TW" altLang="en-US"/>
              <a:pPr/>
              <a:t>21</a:t>
            </a:fld>
            <a:endParaRPr lang="en-US" altLang="zh-TW"/>
          </a:p>
        </p:txBody>
      </p:sp>
      <p:sp>
        <p:nvSpPr>
          <p:cNvPr id="210946" name="Rectangle 2"/>
          <p:cNvSpPr>
            <a:spLocks noGrp="1" noRot="1" noChangeAspect="1" noChangeArrowheads="1" noTextEdit="1"/>
          </p:cNvSpPr>
          <p:nvPr>
            <p:ph type="sldImg"/>
          </p:nvPr>
        </p:nvSpPr>
        <p:spPr>
          <a:xfrm>
            <a:off x="1143000" y="685800"/>
            <a:ext cx="4572000" cy="3429000"/>
          </a:xfrm>
          <a:ln/>
        </p:spPr>
      </p:sp>
      <p:sp>
        <p:nvSpPr>
          <p:cNvPr id="210947"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39524704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22</a:t>
            </a:fld>
            <a:endParaRPr lang="en-GB"/>
          </a:p>
        </p:txBody>
      </p:sp>
    </p:spTree>
    <p:extLst>
      <p:ext uri="{BB962C8B-B14F-4D97-AF65-F5344CB8AC3E}">
        <p14:creationId xmlns:p14="http://schemas.microsoft.com/office/powerpoint/2010/main" val="2513395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24</a:t>
            </a:fld>
            <a:endParaRPr lang="en-GB"/>
          </a:p>
        </p:txBody>
      </p:sp>
    </p:spTree>
    <p:extLst>
      <p:ext uri="{BB962C8B-B14F-4D97-AF65-F5344CB8AC3E}">
        <p14:creationId xmlns:p14="http://schemas.microsoft.com/office/powerpoint/2010/main" val="3948602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25</a:t>
            </a:fld>
            <a:endParaRPr lang="en-GB"/>
          </a:p>
        </p:txBody>
      </p:sp>
    </p:spTree>
    <p:extLst>
      <p:ext uri="{BB962C8B-B14F-4D97-AF65-F5344CB8AC3E}">
        <p14:creationId xmlns:p14="http://schemas.microsoft.com/office/powerpoint/2010/main" val="12579763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26</a:t>
            </a:fld>
            <a:endParaRPr lang="en-GB"/>
          </a:p>
        </p:txBody>
      </p:sp>
    </p:spTree>
    <p:extLst>
      <p:ext uri="{BB962C8B-B14F-4D97-AF65-F5344CB8AC3E}">
        <p14:creationId xmlns:p14="http://schemas.microsoft.com/office/powerpoint/2010/main" val="2645119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2EF432-D0B7-48EF-AECE-F0F3B65B8F8F}" type="slidenum">
              <a:rPr lang="zh-TW" altLang="en-US"/>
              <a:pPr/>
              <a:t>27</a:t>
            </a:fld>
            <a:endParaRPr lang="en-US" altLang="zh-TW"/>
          </a:p>
        </p:txBody>
      </p:sp>
      <p:sp>
        <p:nvSpPr>
          <p:cNvPr id="214018" name="Rectangle 2"/>
          <p:cNvSpPr>
            <a:spLocks noGrp="1" noRot="1" noChangeAspect="1" noChangeArrowheads="1" noTextEdit="1"/>
          </p:cNvSpPr>
          <p:nvPr>
            <p:ph type="sldImg"/>
          </p:nvPr>
        </p:nvSpPr>
        <p:spPr>
          <a:xfrm>
            <a:off x="1143000" y="685800"/>
            <a:ext cx="4572000" cy="3429000"/>
          </a:xfrm>
          <a:ln/>
        </p:spPr>
      </p:sp>
      <p:sp>
        <p:nvSpPr>
          <p:cNvPr id="214019"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15981037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2EF432-D0B7-48EF-AECE-F0F3B65B8F8F}" type="slidenum">
              <a:rPr lang="zh-TW" altLang="en-US"/>
              <a:pPr/>
              <a:t>28</a:t>
            </a:fld>
            <a:endParaRPr lang="en-US" altLang="zh-TW"/>
          </a:p>
        </p:txBody>
      </p:sp>
      <p:sp>
        <p:nvSpPr>
          <p:cNvPr id="214018" name="Rectangle 2"/>
          <p:cNvSpPr>
            <a:spLocks noGrp="1" noRot="1" noChangeAspect="1" noChangeArrowheads="1" noTextEdit="1"/>
          </p:cNvSpPr>
          <p:nvPr>
            <p:ph type="sldImg"/>
          </p:nvPr>
        </p:nvSpPr>
        <p:spPr>
          <a:xfrm>
            <a:off x="1143000" y="685800"/>
            <a:ext cx="4572000" cy="3429000"/>
          </a:xfrm>
          <a:ln/>
        </p:spPr>
      </p:sp>
      <p:sp>
        <p:nvSpPr>
          <p:cNvPr id="214019"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21363427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59E6BD-FE3E-49F7-BF08-6E303983AF16}" type="slidenum">
              <a:rPr lang="zh-TW" altLang="en-US"/>
              <a:pPr/>
              <a:t>29</a:t>
            </a:fld>
            <a:endParaRPr lang="en-US" altLang="zh-TW"/>
          </a:p>
        </p:txBody>
      </p:sp>
      <p:sp>
        <p:nvSpPr>
          <p:cNvPr id="215042" name="Rectangle 2"/>
          <p:cNvSpPr>
            <a:spLocks noGrp="1" noRot="1" noChangeAspect="1" noChangeArrowheads="1" noTextEdit="1"/>
          </p:cNvSpPr>
          <p:nvPr>
            <p:ph type="sldImg"/>
          </p:nvPr>
        </p:nvSpPr>
        <p:spPr>
          <a:xfrm>
            <a:off x="1143000" y="685800"/>
            <a:ext cx="4572000" cy="3429000"/>
          </a:xfrm>
          <a:ln/>
        </p:spPr>
      </p:sp>
      <p:sp>
        <p:nvSpPr>
          <p:cNvPr id="215043" name="Rectangle 3"/>
          <p:cNvSpPr>
            <a:spLocks noGrp="1" noChangeArrowheads="1"/>
          </p:cNvSpPr>
          <p:nvPr>
            <p:ph type="body" idx="1"/>
          </p:nvPr>
        </p:nvSpPr>
        <p:spPr/>
        <p:txBody>
          <a:bodyPr/>
          <a:lstStyle/>
          <a:p>
            <a:endParaRPr lang="zh-TW" altLang="en-US" dirty="0"/>
          </a:p>
        </p:txBody>
      </p:sp>
    </p:spTree>
    <p:extLst>
      <p:ext uri="{BB962C8B-B14F-4D97-AF65-F5344CB8AC3E}">
        <p14:creationId xmlns:p14="http://schemas.microsoft.com/office/powerpoint/2010/main" val="2808783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1F8492-7DF1-413C-AAB5-722E407E529E}" type="slidenum">
              <a:rPr lang="zh-TW" altLang="en-US"/>
              <a:pPr/>
              <a:t>30</a:t>
            </a:fld>
            <a:endParaRPr lang="en-US" altLang="zh-TW"/>
          </a:p>
        </p:txBody>
      </p:sp>
      <p:sp>
        <p:nvSpPr>
          <p:cNvPr id="265218" name="Rectangle 2"/>
          <p:cNvSpPr>
            <a:spLocks noGrp="1" noRot="1" noChangeAspect="1" noChangeArrowheads="1" noTextEdit="1"/>
          </p:cNvSpPr>
          <p:nvPr>
            <p:ph type="sldImg"/>
          </p:nvPr>
        </p:nvSpPr>
        <p:spPr>
          <a:xfrm>
            <a:off x="1143000" y="685800"/>
            <a:ext cx="4572000" cy="3429000"/>
          </a:xfrm>
          <a:ln/>
        </p:spPr>
      </p:sp>
      <p:sp>
        <p:nvSpPr>
          <p:cNvPr id="265219" name="Rectangle 3"/>
          <p:cNvSpPr>
            <a:spLocks noGrp="1" noChangeArrowheads="1"/>
          </p:cNvSpPr>
          <p:nvPr>
            <p:ph type="body" idx="1"/>
          </p:nvPr>
        </p:nvSpPr>
        <p:spPr/>
        <p:txBody>
          <a:bodyPr/>
          <a:lstStyle/>
          <a:p>
            <a:endParaRPr lang="zh-TW" altLang="en-US" dirty="0"/>
          </a:p>
        </p:txBody>
      </p:sp>
    </p:spTree>
    <p:extLst>
      <p:ext uri="{BB962C8B-B14F-4D97-AF65-F5344CB8AC3E}">
        <p14:creationId xmlns:p14="http://schemas.microsoft.com/office/powerpoint/2010/main" val="18359929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31</a:t>
            </a:fld>
            <a:endParaRPr lang="en-GB"/>
          </a:p>
        </p:txBody>
      </p:sp>
    </p:spTree>
    <p:extLst>
      <p:ext uri="{BB962C8B-B14F-4D97-AF65-F5344CB8AC3E}">
        <p14:creationId xmlns:p14="http://schemas.microsoft.com/office/powerpoint/2010/main" val="33396518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32</a:t>
            </a:fld>
            <a:endParaRPr lang="en-GB"/>
          </a:p>
        </p:txBody>
      </p:sp>
    </p:spTree>
    <p:extLst>
      <p:ext uri="{BB962C8B-B14F-4D97-AF65-F5344CB8AC3E}">
        <p14:creationId xmlns:p14="http://schemas.microsoft.com/office/powerpoint/2010/main" val="17961334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33</a:t>
            </a:fld>
            <a:endParaRPr lang="en-GB"/>
          </a:p>
        </p:txBody>
      </p:sp>
    </p:spTree>
    <p:extLst>
      <p:ext uri="{BB962C8B-B14F-4D97-AF65-F5344CB8AC3E}">
        <p14:creationId xmlns:p14="http://schemas.microsoft.com/office/powerpoint/2010/main" val="4131783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970707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773363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B2D59-8310-477E-84D0-C8F080913013}" type="datetimeFigureOut">
              <a:rPr lang="en-GB" smtClean="0"/>
              <a:t>06/02/2026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022710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A7B2D59-8310-477E-84D0-C8F080913013}" type="datetimeFigureOut">
              <a:rPr lang="en-GB" smtClean="0"/>
              <a:t>06/02/2026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89762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A7B2D59-8310-477E-84D0-C8F080913013}" type="datetimeFigureOut">
              <a:rPr lang="en-GB" smtClean="0"/>
              <a:t>06/02/2026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487342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A7B2D59-8310-477E-84D0-C8F080913013}" type="datetimeFigureOut">
              <a:rPr lang="en-GB" smtClean="0"/>
              <a:t>06/02/2026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754238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7B2D59-8310-477E-84D0-C8F080913013}" type="datetimeFigureOut">
              <a:rPr lang="en-GB" smtClean="0"/>
              <a:t>06/02/2026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010617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B2D59-8310-477E-84D0-C8F080913013}" type="datetimeFigureOut">
              <a:rPr lang="en-GB" smtClean="0"/>
              <a:t>06/02/2026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80791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B2D59-8310-477E-84D0-C8F080913013}" type="datetimeFigureOut">
              <a:rPr lang="en-GB" smtClean="0"/>
              <a:t>06/02/2026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2673476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849944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777881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7B2D59-8310-477E-84D0-C8F080913013}" type="datetimeFigureOut">
              <a:rPr lang="en-GB" smtClean="0"/>
              <a:t>06/02/2026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CAA9E7-9F9A-48C5-9E9A-390B7FC5D44E}" type="slidenum">
              <a:rPr lang="en-GB" smtClean="0"/>
              <a:t>‹#›</a:t>
            </a:fld>
            <a:endParaRPr lang="en-GB"/>
          </a:p>
        </p:txBody>
      </p:sp>
    </p:spTree>
    <p:extLst>
      <p:ext uri="{BB962C8B-B14F-4D97-AF65-F5344CB8AC3E}">
        <p14:creationId xmlns:p14="http://schemas.microsoft.com/office/powerpoint/2010/main" val="2002651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orientacionandujar.es/2015/11/06/coleccion-en-unidades-didacticas-de-experiencias-educativas-en-aprendizaje-cooperativo/"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www.orientacionandujar.es/2015/11/06/coleccion-en-unidades-didacticas-de-experiencias-educativas-en-aprendizaje-cooperativo/"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www.orientacionandujar.es/2015/11/06/coleccion-en-unidades-didacticas-de-experiencias-educativas-en-aprendizaje-cooperativo/"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www.orientacionandujar.es/2015/11/06/coleccion-en-unidades-didacticas-de-experiencias-educativas-en-aprendizaje-cooperativo/" TargetMode="External"/><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kQjtK32mGJQ"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creatingrounds.com/uploads/9/6/2/4/96240662/visible_learning_for_teachers_summary_2.pdf"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visible-learning.org/2016/04/hattie-ranking-backup-of-138-effect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hyperlink" Target="https://visible-learning.org/2016/04/hattie-ranking-backup-of-138-effects/"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8diVTAyHxpk"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RQ6KeSzJuPs"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5mnIP2MVq58"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hyperlink" Target="https://www.suttontrust.com/wp-content/uploads/2014/10/What-makes-great-teaching-FINAL-4.11.14.pdf" TargetMode="External"/><Relationship Id="rId2" Type="http://schemas.openxmlformats.org/officeDocument/2006/relationships/hyperlink" Target="https://www-dawsonera-com.ezproxy.uwtsd.ac.uk/readonline/9780203854624" TargetMode="External"/><Relationship Id="rId1" Type="http://schemas.openxmlformats.org/officeDocument/2006/relationships/slideLayout" Target="../slideLayouts/slideLayout2.xml"/><Relationship Id="rId4" Type="http://schemas.openxmlformats.org/officeDocument/2006/relationships/hyperlink" Target="http://www.thersa.org/events/rsaanimate/animate/rsa-animate-changing-paradig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501008"/>
            <a:ext cx="7772400" cy="1470025"/>
          </a:xfrm>
        </p:spPr>
        <p:txBody>
          <a:bodyPr/>
          <a:lstStyle/>
          <a:p>
            <a:r>
              <a:rPr lang="en-GB" dirty="0"/>
              <a:t>ECES6023C</a:t>
            </a:r>
          </a:p>
        </p:txBody>
      </p:sp>
      <p:sp>
        <p:nvSpPr>
          <p:cNvPr id="3" name="Subtitle 2"/>
          <p:cNvSpPr>
            <a:spLocks noGrp="1"/>
          </p:cNvSpPr>
          <p:nvPr>
            <p:ph type="subTitle" idx="1"/>
          </p:nvPr>
        </p:nvSpPr>
        <p:spPr>
          <a:xfrm>
            <a:off x="1403648" y="4941168"/>
            <a:ext cx="6400800" cy="1752600"/>
          </a:xfrm>
        </p:spPr>
        <p:txBody>
          <a:bodyPr/>
          <a:lstStyle/>
          <a:p>
            <a:r>
              <a:rPr lang="en-GB" dirty="0" err="1"/>
              <a:t>Hinsoddau</a:t>
            </a:r>
            <a:r>
              <a:rPr lang="en-GB" dirty="0"/>
              <a:t> </a:t>
            </a:r>
            <a:r>
              <a:rPr lang="en-GB" dirty="0" err="1"/>
              <a:t>Dysgu</a:t>
            </a:r>
            <a:br>
              <a:rPr lang="en-GB" dirty="0"/>
            </a:br>
            <a:r>
              <a:rPr lang="en-GB" dirty="0"/>
              <a:t>Learning Climates </a:t>
            </a:r>
          </a:p>
          <a:p>
            <a:r>
              <a:rPr lang="en-GB" dirty="0"/>
              <a:t>Sesiwn 2 / Session 2</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404664"/>
            <a:ext cx="4825380" cy="3113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18157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err="1"/>
              <a:t>Deilliannau</a:t>
            </a:r>
            <a:r>
              <a:rPr lang="en-GB" dirty="0"/>
              <a:t> Dysgu/ Learning Outcomes </a:t>
            </a:r>
          </a:p>
        </p:txBody>
      </p:sp>
      <p:sp>
        <p:nvSpPr>
          <p:cNvPr id="5" name="Content Placeholder 4"/>
          <p:cNvSpPr>
            <a:spLocks noGrp="1"/>
          </p:cNvSpPr>
          <p:nvPr>
            <p:ph sz="half" idx="1"/>
          </p:nvPr>
        </p:nvSpPr>
        <p:spPr/>
        <p:txBody>
          <a:bodyPr>
            <a:normAutofit/>
          </a:bodyPr>
          <a:lstStyle/>
          <a:p>
            <a:pPr lvl="0" fontAlgn="base" hangingPunct="0"/>
            <a:r>
              <a:rPr lang="cy-GB" dirty="0"/>
              <a:t>Mynd i’r afael yn feirniadol ag ymchwil cyfoes a damcaniaethau seicolegol a dysgu allweddol er mwyn gwerthuso effeithiolrwydd amrywiaeth o strategaethau dysgu ac addysgu</a:t>
            </a:r>
            <a:r>
              <a:rPr lang="en-GB" dirty="0"/>
              <a:t>.</a:t>
            </a:r>
          </a:p>
          <a:p>
            <a:pPr fontAlgn="base" hangingPunct="0"/>
            <a:endParaRPr lang="en-GB" dirty="0">
              <a:effectLst/>
            </a:endParaRPr>
          </a:p>
        </p:txBody>
      </p:sp>
      <p:sp>
        <p:nvSpPr>
          <p:cNvPr id="6" name="Content Placeholder 5"/>
          <p:cNvSpPr>
            <a:spLocks noGrp="1"/>
          </p:cNvSpPr>
          <p:nvPr>
            <p:ph sz="half" idx="2"/>
          </p:nvPr>
        </p:nvSpPr>
        <p:spPr/>
        <p:txBody>
          <a:bodyPr>
            <a:normAutofit/>
          </a:bodyPr>
          <a:lstStyle/>
          <a:p>
            <a:pPr lvl="0" fontAlgn="base" hangingPunct="0"/>
            <a:r>
              <a:rPr lang="en-GB" dirty="0"/>
              <a:t>Critically engage with contemporary research and key psychological and learning theory in order to evaluate the effectiveness of a range of teaching and learning strategies. </a:t>
            </a:r>
          </a:p>
          <a:p>
            <a:pPr fontAlgn="base" hangingPunct="0"/>
            <a:endParaRPr lang="en-GB" dirty="0"/>
          </a:p>
          <a:p>
            <a:endParaRPr lang="en-GB" dirty="0"/>
          </a:p>
        </p:txBody>
      </p:sp>
      <p:sp>
        <p:nvSpPr>
          <p:cNvPr id="2" name="Rectangle 1"/>
          <p:cNvSpPr/>
          <p:nvPr/>
        </p:nvSpPr>
        <p:spPr>
          <a:xfrm>
            <a:off x="4450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pic>
        <p:nvPicPr>
          <p:cNvPr id="7" name="Picture 2" descr="Diagram&#10;&#10;Description automatically generated">
            <a:extLst>
              <a:ext uri="{FF2B5EF4-FFF2-40B4-BE49-F238E27FC236}">
                <a16:creationId xmlns:a16="http://schemas.microsoft.com/office/drawing/2014/main" id="{485EB4F9-F1BF-4729-B8EC-B473C80C132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11897" y="4857531"/>
            <a:ext cx="2448894" cy="1728626"/>
          </a:xfrm>
          <a:prstGeom prst="rect">
            <a:avLst/>
          </a:prstGeom>
        </p:spPr>
      </p:pic>
    </p:spTree>
    <p:extLst>
      <p:ext uri="{BB962C8B-B14F-4D97-AF65-F5344CB8AC3E}">
        <p14:creationId xmlns:p14="http://schemas.microsoft.com/office/powerpoint/2010/main" val="4217825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err="1"/>
              <a:t>Deilliannau</a:t>
            </a:r>
            <a:r>
              <a:rPr lang="en-GB" dirty="0"/>
              <a:t> Dysgu/Learning Outcomes </a:t>
            </a:r>
          </a:p>
        </p:txBody>
      </p:sp>
      <p:sp>
        <p:nvSpPr>
          <p:cNvPr id="6" name="Content Placeholder 5"/>
          <p:cNvSpPr>
            <a:spLocks noGrp="1"/>
          </p:cNvSpPr>
          <p:nvPr>
            <p:ph sz="half" idx="1"/>
          </p:nvPr>
        </p:nvSpPr>
        <p:spPr/>
        <p:txBody>
          <a:bodyPr>
            <a:normAutofit/>
          </a:bodyPr>
          <a:lstStyle/>
          <a:p>
            <a:pPr lvl="0" fontAlgn="base" hangingPunct="0"/>
            <a:r>
              <a:rPr lang="cy-GB" dirty="0"/>
              <a:t>Dangos dealltwriaeth feirniadol o’r sgiliau proffesiynol sydd eu hangen i gynllunio, addysgu ac asesu ar gyfer cynnydd  effeithiol a pharhaus mewn dysgu ac addysgu.</a:t>
            </a:r>
            <a:endParaRPr lang="en-GB" dirty="0"/>
          </a:p>
          <a:p>
            <a:pPr fontAlgn="base" hangingPunct="0"/>
            <a:endParaRPr lang="en-GB" dirty="0">
              <a:effectLst/>
            </a:endParaRPr>
          </a:p>
          <a:p>
            <a:endParaRPr lang="en-GB" dirty="0"/>
          </a:p>
        </p:txBody>
      </p:sp>
      <p:sp>
        <p:nvSpPr>
          <p:cNvPr id="7" name="Content Placeholder 6"/>
          <p:cNvSpPr>
            <a:spLocks noGrp="1"/>
          </p:cNvSpPr>
          <p:nvPr>
            <p:ph sz="half" idx="2"/>
          </p:nvPr>
        </p:nvSpPr>
        <p:spPr/>
        <p:txBody>
          <a:bodyPr>
            <a:normAutofit/>
          </a:bodyPr>
          <a:lstStyle/>
          <a:p>
            <a:pPr lvl="0" fontAlgn="base" hangingPunct="0"/>
            <a:r>
              <a:rPr lang="en-GB" dirty="0"/>
              <a:t>Demonstrate a critical understanding of the professional skills required to plan, teach and assess for effective and sustained progress in teaching and learning.</a:t>
            </a:r>
          </a:p>
          <a:p>
            <a:pPr fontAlgn="base" hangingPunct="0"/>
            <a:endParaRPr lang="en-GB" dirty="0"/>
          </a:p>
        </p:txBody>
      </p:sp>
      <p:pic>
        <p:nvPicPr>
          <p:cNvPr id="8" name="Picture 2" descr="Diagram&#10;&#10;Description automatically generated">
            <a:extLst>
              <a:ext uri="{FF2B5EF4-FFF2-40B4-BE49-F238E27FC236}">
                <a16:creationId xmlns:a16="http://schemas.microsoft.com/office/drawing/2014/main" id="{485EB4F9-F1BF-4729-B8EC-B473C80C132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11897" y="4857531"/>
            <a:ext cx="2448894" cy="1728626"/>
          </a:xfrm>
          <a:prstGeom prst="rect">
            <a:avLst/>
          </a:prstGeom>
        </p:spPr>
      </p:pic>
    </p:spTree>
    <p:extLst>
      <p:ext uri="{BB962C8B-B14F-4D97-AF65-F5344CB8AC3E}">
        <p14:creationId xmlns:p14="http://schemas.microsoft.com/office/powerpoint/2010/main" val="2215899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err="1"/>
              <a:t>Deilliannau</a:t>
            </a:r>
            <a:r>
              <a:rPr lang="en-GB" dirty="0"/>
              <a:t> Dysgu/Learning Outcomes </a:t>
            </a:r>
          </a:p>
        </p:txBody>
      </p:sp>
      <p:sp>
        <p:nvSpPr>
          <p:cNvPr id="6" name="Content Placeholder 5"/>
          <p:cNvSpPr>
            <a:spLocks noGrp="1"/>
          </p:cNvSpPr>
          <p:nvPr>
            <p:ph sz="half" idx="1"/>
          </p:nvPr>
        </p:nvSpPr>
        <p:spPr/>
        <p:txBody>
          <a:bodyPr>
            <a:normAutofit/>
          </a:bodyPr>
          <a:lstStyle/>
          <a:p>
            <a:pPr lvl="0" fontAlgn="base" hangingPunct="0"/>
            <a:r>
              <a:rPr lang="cy-GB" dirty="0"/>
              <a:t>Dadansoddi yn feirniadol elfennau ymddygiad effeithiol ar gyfer dysgu a chymhwyso damcaniaethau rheoli ymddygiad perthnasol mewn amrywiaeth o gyd-destunau addysgol.</a:t>
            </a:r>
            <a:endParaRPr lang="en-GB" dirty="0">
              <a:effectLst/>
            </a:endParaRPr>
          </a:p>
          <a:p>
            <a:pPr fontAlgn="base" hangingPunct="0"/>
            <a:endParaRPr lang="en-GB" dirty="0">
              <a:effectLst/>
            </a:endParaRPr>
          </a:p>
        </p:txBody>
      </p:sp>
      <p:sp>
        <p:nvSpPr>
          <p:cNvPr id="7" name="Content Placeholder 6"/>
          <p:cNvSpPr>
            <a:spLocks noGrp="1"/>
          </p:cNvSpPr>
          <p:nvPr>
            <p:ph sz="half" idx="2"/>
          </p:nvPr>
        </p:nvSpPr>
        <p:spPr/>
        <p:txBody>
          <a:bodyPr>
            <a:normAutofit/>
          </a:bodyPr>
          <a:lstStyle/>
          <a:p>
            <a:pPr lvl="0" fontAlgn="base" hangingPunct="0"/>
            <a:r>
              <a:rPr lang="en-GB" dirty="0"/>
              <a:t>Critically analyse the components of effective behaviour for learning and to apply relevant behaviour management theory in a range of educational contexts.</a:t>
            </a:r>
          </a:p>
          <a:p>
            <a:pPr fontAlgn="base" hangingPunct="0"/>
            <a:endParaRPr lang="en-GB" dirty="0"/>
          </a:p>
          <a:p>
            <a:endParaRPr lang="en-GB" dirty="0"/>
          </a:p>
          <a:p>
            <a:endParaRPr lang="en-GB" dirty="0"/>
          </a:p>
        </p:txBody>
      </p:sp>
      <p:pic>
        <p:nvPicPr>
          <p:cNvPr id="8" name="Picture 2" descr="Diagram&#10;&#10;Description automatically generated">
            <a:extLst>
              <a:ext uri="{FF2B5EF4-FFF2-40B4-BE49-F238E27FC236}">
                <a16:creationId xmlns:a16="http://schemas.microsoft.com/office/drawing/2014/main" id="{485EB4F9-F1BF-4729-B8EC-B473C80C132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11897" y="4857531"/>
            <a:ext cx="2448894" cy="1728626"/>
          </a:xfrm>
          <a:prstGeom prst="rect">
            <a:avLst/>
          </a:prstGeom>
        </p:spPr>
      </p:pic>
    </p:spTree>
    <p:extLst>
      <p:ext uri="{BB962C8B-B14F-4D97-AF65-F5344CB8AC3E}">
        <p14:creationId xmlns:p14="http://schemas.microsoft.com/office/powerpoint/2010/main" val="1587525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Heddiw/Today</a:t>
            </a:r>
          </a:p>
        </p:txBody>
      </p:sp>
      <p:sp>
        <p:nvSpPr>
          <p:cNvPr id="3" name="Content Placeholder 2"/>
          <p:cNvSpPr>
            <a:spLocks noGrp="1"/>
          </p:cNvSpPr>
          <p:nvPr>
            <p:ph sz="half" idx="1"/>
          </p:nvPr>
        </p:nvSpPr>
        <p:spPr/>
        <p:txBody>
          <a:bodyPr/>
          <a:lstStyle/>
          <a:p>
            <a:r>
              <a:rPr lang="en-GB" dirty="0" err="1"/>
              <a:t>Elfen</a:t>
            </a:r>
            <a:r>
              <a:rPr lang="en-GB" dirty="0"/>
              <a:t> </a:t>
            </a:r>
            <a:r>
              <a:rPr lang="en-GB" dirty="0" err="1"/>
              <a:t>holl</a:t>
            </a:r>
            <a:r>
              <a:rPr lang="en-GB" dirty="0"/>
              <a:t> </a:t>
            </a:r>
            <a:r>
              <a:rPr lang="en-GB" dirty="0" err="1"/>
              <a:t>bwysig</a:t>
            </a:r>
            <a:r>
              <a:rPr lang="en-GB" dirty="0"/>
              <a:t> o </a:t>
            </a:r>
            <a:r>
              <a:rPr lang="en-GB" dirty="0" err="1"/>
              <a:t>amgylchedd</a:t>
            </a:r>
            <a:r>
              <a:rPr lang="en-GB" dirty="0"/>
              <a:t> </a:t>
            </a:r>
            <a:r>
              <a:rPr lang="en-GB" dirty="0" err="1"/>
              <a:t>dysgu</a:t>
            </a:r>
            <a:r>
              <a:rPr lang="en-GB" dirty="0"/>
              <a:t> </a:t>
            </a:r>
            <a:r>
              <a:rPr lang="en-GB" dirty="0" err="1"/>
              <a:t>llwyddiannus</a:t>
            </a:r>
            <a:r>
              <a:rPr lang="en-GB" dirty="0"/>
              <a:t>:</a:t>
            </a:r>
          </a:p>
          <a:p>
            <a:r>
              <a:rPr lang="en-GB" dirty="0" err="1"/>
              <a:t>Addysgu’n</a:t>
            </a:r>
            <a:r>
              <a:rPr lang="en-GB" dirty="0"/>
              <a:t> </a:t>
            </a:r>
            <a:r>
              <a:rPr lang="en-GB" dirty="0" err="1"/>
              <a:t>effeithiol</a:t>
            </a:r>
            <a:endParaRPr lang="en-GB" dirty="0"/>
          </a:p>
        </p:txBody>
      </p:sp>
      <p:sp>
        <p:nvSpPr>
          <p:cNvPr id="4" name="Content Placeholder 3"/>
          <p:cNvSpPr>
            <a:spLocks noGrp="1"/>
          </p:cNvSpPr>
          <p:nvPr>
            <p:ph sz="half" idx="2"/>
          </p:nvPr>
        </p:nvSpPr>
        <p:spPr/>
        <p:txBody>
          <a:bodyPr/>
          <a:lstStyle/>
          <a:p>
            <a:r>
              <a:rPr lang="en-GB" dirty="0"/>
              <a:t>A valuable component of a successful learning climate:</a:t>
            </a:r>
          </a:p>
          <a:p>
            <a:r>
              <a:rPr lang="en-GB" dirty="0"/>
              <a:t>Educating effectively</a:t>
            </a:r>
          </a:p>
        </p:txBody>
      </p:sp>
      <p:pic>
        <p:nvPicPr>
          <p:cNvPr id="5" name="Picture 2" descr="Diagram&#10;&#10;Description automatically generated">
            <a:extLst>
              <a:ext uri="{FF2B5EF4-FFF2-40B4-BE49-F238E27FC236}">
                <a16:creationId xmlns:a16="http://schemas.microsoft.com/office/drawing/2014/main" id="{485EB4F9-F1BF-4729-B8EC-B473C80C132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11897" y="4857531"/>
            <a:ext cx="2448894" cy="1728626"/>
          </a:xfrm>
          <a:prstGeom prst="rect">
            <a:avLst/>
          </a:prstGeom>
        </p:spPr>
      </p:pic>
    </p:spTree>
    <p:extLst>
      <p:ext uri="{BB962C8B-B14F-4D97-AF65-F5344CB8AC3E}">
        <p14:creationId xmlns:p14="http://schemas.microsoft.com/office/powerpoint/2010/main" val="316233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Amgylcheddau</a:t>
            </a:r>
            <a:r>
              <a:rPr lang="en-GB" dirty="0"/>
              <a:t> </a:t>
            </a:r>
            <a:r>
              <a:rPr lang="en-GB" dirty="0" err="1"/>
              <a:t>Dysgu</a:t>
            </a:r>
            <a:r>
              <a:rPr lang="en-GB" dirty="0"/>
              <a:t> </a:t>
            </a:r>
            <a:r>
              <a:rPr lang="en-GB" dirty="0" err="1"/>
              <a:t>Effeithiol</a:t>
            </a:r>
            <a:r>
              <a:rPr lang="en-GB" dirty="0"/>
              <a:t> Effective Learning Environments </a:t>
            </a:r>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lnSpcReduction="10000"/>
          </a:bodyPr>
          <a:lstStyle/>
          <a:p>
            <a:r>
              <a:rPr lang="en-GB" dirty="0" err="1"/>
              <a:t>Gwyliwch</a:t>
            </a:r>
            <a:r>
              <a:rPr lang="en-GB" dirty="0"/>
              <a:t> y </a:t>
            </a:r>
            <a:r>
              <a:rPr lang="en-GB" dirty="0" err="1"/>
              <a:t>fideo</a:t>
            </a:r>
            <a:r>
              <a:rPr lang="en-GB" dirty="0"/>
              <a:t>. </a:t>
            </a:r>
          </a:p>
          <a:p>
            <a:endParaRPr lang="en-GB" dirty="0"/>
          </a:p>
          <a:p>
            <a:r>
              <a:rPr lang="en-GB" dirty="0" err="1"/>
              <a:t>Adlewyrchwch</a:t>
            </a:r>
            <a:r>
              <a:rPr lang="en-GB" dirty="0"/>
              <a:t>:</a:t>
            </a:r>
          </a:p>
          <a:p>
            <a:pPr lvl="1"/>
            <a:r>
              <a:rPr lang="en-GB" dirty="0"/>
              <a:t>Pa </a:t>
            </a:r>
            <a:r>
              <a:rPr lang="en-GB" dirty="0" err="1"/>
              <a:t>weledigaeth</a:t>
            </a:r>
            <a:r>
              <a:rPr lang="en-GB" dirty="0"/>
              <a:t> o </a:t>
            </a:r>
            <a:r>
              <a:rPr lang="en-GB" dirty="0" err="1"/>
              <a:t>addysg</a:t>
            </a:r>
            <a:r>
              <a:rPr lang="en-GB" dirty="0"/>
              <a:t> a </a:t>
            </a:r>
            <a:r>
              <a:rPr lang="en-GB" dirty="0" err="1"/>
              <a:t>welir</a:t>
            </a:r>
            <a:r>
              <a:rPr lang="en-GB" dirty="0"/>
              <a:t> yma?</a:t>
            </a:r>
          </a:p>
          <a:p>
            <a:pPr lvl="1"/>
            <a:r>
              <a:rPr lang="en-GB" dirty="0"/>
              <a:t>I </a:t>
            </a:r>
            <a:r>
              <a:rPr lang="en-GB" dirty="0" err="1"/>
              <a:t>ba</a:t>
            </a:r>
            <a:r>
              <a:rPr lang="en-GB" dirty="0"/>
              <a:t> </a:t>
            </a:r>
            <a:r>
              <a:rPr lang="en-GB" dirty="0" err="1"/>
              <a:t>raddau</a:t>
            </a:r>
            <a:r>
              <a:rPr lang="en-GB" dirty="0"/>
              <a:t> </a:t>
            </a:r>
            <a:r>
              <a:rPr lang="en-GB" dirty="0" err="1"/>
              <a:t>rydych</a:t>
            </a:r>
            <a:r>
              <a:rPr lang="en-GB" dirty="0"/>
              <a:t> yn </a:t>
            </a:r>
            <a:r>
              <a:rPr lang="en-GB" dirty="0" err="1"/>
              <a:t>cytuno</a:t>
            </a:r>
            <a:r>
              <a:rPr lang="en-GB" dirty="0"/>
              <a:t> gyda’r </a:t>
            </a:r>
            <a:r>
              <a:rPr lang="en-GB" dirty="0" err="1"/>
              <a:t>portread</a:t>
            </a:r>
            <a:r>
              <a:rPr lang="en-GB" dirty="0"/>
              <a:t> yma?</a:t>
            </a:r>
          </a:p>
          <a:p>
            <a:pPr lvl="1"/>
            <a:r>
              <a:rPr lang="en-GB" dirty="0"/>
              <a:t>Pa </a:t>
            </a:r>
            <a:r>
              <a:rPr lang="en-GB" dirty="0" err="1"/>
              <a:t>gwestiynau</a:t>
            </a:r>
            <a:r>
              <a:rPr lang="en-GB" dirty="0"/>
              <a:t>/</a:t>
            </a:r>
            <a:r>
              <a:rPr lang="en-GB" dirty="0" err="1"/>
              <a:t>materion</a:t>
            </a:r>
            <a:r>
              <a:rPr lang="en-GB" dirty="0"/>
              <a:t> </a:t>
            </a:r>
            <a:r>
              <a:rPr lang="en-GB" dirty="0" err="1"/>
              <a:t>sy’n</a:t>
            </a:r>
            <a:r>
              <a:rPr lang="en-GB" dirty="0"/>
              <a:t> </a:t>
            </a:r>
            <a:r>
              <a:rPr lang="en-GB" dirty="0" err="1"/>
              <a:t>codi</a:t>
            </a:r>
            <a:r>
              <a:rPr lang="en-GB" dirty="0"/>
              <a:t> </a:t>
            </a:r>
            <a:r>
              <a:rPr lang="en-GB" dirty="0" err="1"/>
              <a:t>o’r</a:t>
            </a:r>
            <a:r>
              <a:rPr lang="en-GB" dirty="0"/>
              <a:t> </a:t>
            </a:r>
            <a:r>
              <a:rPr lang="en-GB" dirty="0" err="1"/>
              <a:t>portread</a:t>
            </a:r>
            <a:r>
              <a:rPr lang="en-GB" dirty="0"/>
              <a:t> </a:t>
            </a:r>
            <a:r>
              <a:rPr lang="en-GB" dirty="0" err="1"/>
              <a:t>yma</a:t>
            </a:r>
            <a:r>
              <a:rPr lang="en-GB" dirty="0"/>
              <a:t>?</a:t>
            </a:r>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a:t>Watch </a:t>
            </a:r>
            <a:r>
              <a:rPr lang="en-GB" dirty="0">
                <a:hlinkClick r:id="rId2"/>
              </a:rPr>
              <a:t>this short video</a:t>
            </a:r>
            <a:r>
              <a:rPr lang="en-GB" dirty="0"/>
              <a:t>.</a:t>
            </a:r>
          </a:p>
          <a:p>
            <a:pPr marL="0" indent="0">
              <a:buNone/>
            </a:pPr>
            <a:endParaRPr lang="en-GB" dirty="0"/>
          </a:p>
          <a:p>
            <a:r>
              <a:rPr lang="en-GB" dirty="0"/>
              <a:t>Reflect:</a:t>
            </a:r>
          </a:p>
          <a:p>
            <a:pPr lvl="1"/>
            <a:r>
              <a:rPr lang="en-GB" dirty="0"/>
              <a:t>What vision of education is portrayed here?</a:t>
            </a:r>
          </a:p>
          <a:p>
            <a:pPr lvl="1"/>
            <a:r>
              <a:rPr lang="en-GB" dirty="0"/>
              <a:t>To what extent do you agree with this portrayal? </a:t>
            </a:r>
          </a:p>
          <a:p>
            <a:pPr lvl="1"/>
            <a:r>
              <a:rPr lang="en-GB" dirty="0"/>
              <a:t>What issues/questions around education does this portrayal raise?</a:t>
            </a:r>
          </a:p>
        </p:txBody>
      </p:sp>
    </p:spTree>
    <p:extLst>
      <p:ext uri="{BB962C8B-B14F-4D97-AF65-F5344CB8AC3E}">
        <p14:creationId xmlns:p14="http://schemas.microsoft.com/office/powerpoint/2010/main" val="16386700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377230" y="91470"/>
            <a:ext cx="8229600" cy="1143000"/>
          </a:xfrm>
        </p:spPr>
        <p:txBody>
          <a:bodyPr>
            <a:normAutofit fontScale="90000"/>
          </a:bodyPr>
          <a:lstStyle/>
          <a:p>
            <a:br>
              <a:rPr lang="en-GB" altLang="en-US" sz="3200" dirty="0"/>
            </a:br>
            <a:r>
              <a:rPr lang="en-GB" altLang="en-US" sz="3200" i="1" dirty="0" err="1"/>
              <a:t>Darlun</a:t>
            </a:r>
            <a:r>
              <a:rPr lang="en-GB" altLang="en-US" sz="3200" i="1" dirty="0"/>
              <a:t> </a:t>
            </a:r>
            <a:r>
              <a:rPr lang="en-GB" altLang="en-US" sz="3200" i="1" dirty="0" err="1"/>
              <a:t>traddodiadol</a:t>
            </a:r>
            <a:r>
              <a:rPr lang="en-GB" altLang="en-US" sz="3200" i="1" dirty="0"/>
              <a:t> o </a:t>
            </a:r>
            <a:r>
              <a:rPr lang="en-GB" altLang="en-US" sz="3200" i="1" dirty="0" err="1"/>
              <a:t>addysgu’n</a:t>
            </a:r>
            <a:r>
              <a:rPr lang="en-GB" altLang="en-US" sz="3200" i="1" dirty="0"/>
              <a:t> </a:t>
            </a:r>
            <a:r>
              <a:rPr lang="en-GB" altLang="en-US" sz="3200" i="1" dirty="0" err="1"/>
              <a:t>effeithiol</a:t>
            </a:r>
            <a:br>
              <a:rPr lang="en-GB" altLang="en-US" sz="3200" i="1" dirty="0"/>
            </a:br>
            <a:r>
              <a:rPr lang="en-GB" altLang="en-US" sz="3200" dirty="0"/>
              <a:t>Traditional view of educating effectively</a:t>
            </a:r>
            <a:endParaRPr lang="en-GB" altLang="en-US" sz="3200" i="1" dirty="0"/>
          </a:p>
        </p:txBody>
      </p:sp>
      <p:sp>
        <p:nvSpPr>
          <p:cNvPr id="4" name="Content Placeholder 3"/>
          <p:cNvSpPr>
            <a:spLocks noGrp="1"/>
          </p:cNvSpPr>
          <p:nvPr>
            <p:ph sz="half" idx="1"/>
          </p:nvPr>
        </p:nvSpPr>
        <p:spPr>
          <a:xfrm>
            <a:off x="395536" y="5013176"/>
            <a:ext cx="4038600" cy="1617043"/>
          </a:xfrm>
        </p:spPr>
        <p:style>
          <a:lnRef idx="2">
            <a:schemeClr val="accent4"/>
          </a:lnRef>
          <a:fillRef idx="1">
            <a:schemeClr val="lt1"/>
          </a:fillRef>
          <a:effectRef idx="0">
            <a:schemeClr val="accent4"/>
          </a:effectRef>
          <a:fontRef idx="minor">
            <a:schemeClr val="dk1"/>
          </a:fontRef>
        </p:style>
        <p:txBody>
          <a:bodyPr/>
          <a:lstStyle/>
          <a:p>
            <a:r>
              <a:rPr lang="en-GB" altLang="en-US" dirty="0">
                <a:solidFill>
                  <a:srgbClr val="FF0000"/>
                </a:solidFill>
              </a:rPr>
              <a:t>Pa mor </a:t>
            </a:r>
            <a:r>
              <a:rPr lang="en-GB" altLang="en-US" dirty="0" err="1">
                <a:solidFill>
                  <a:srgbClr val="FF0000"/>
                </a:solidFill>
              </a:rPr>
              <a:t>wir</a:t>
            </a:r>
            <a:r>
              <a:rPr lang="en-GB" altLang="en-US" dirty="0">
                <a:solidFill>
                  <a:srgbClr val="FF0000"/>
                </a:solidFill>
              </a:rPr>
              <a:t> yw’r </a:t>
            </a:r>
            <a:r>
              <a:rPr lang="en-GB" altLang="en-US" dirty="0" err="1">
                <a:solidFill>
                  <a:srgbClr val="FF0000"/>
                </a:solidFill>
              </a:rPr>
              <a:t>farn</a:t>
            </a:r>
            <a:r>
              <a:rPr lang="en-GB" altLang="en-US" dirty="0">
                <a:solidFill>
                  <a:srgbClr val="FF0000"/>
                </a:solidFill>
              </a:rPr>
              <a:t> hon am </a:t>
            </a:r>
            <a:r>
              <a:rPr lang="en-GB" altLang="en-US" dirty="0" err="1">
                <a:solidFill>
                  <a:srgbClr val="FF0000"/>
                </a:solidFill>
              </a:rPr>
              <a:t>addysgu’n</a:t>
            </a:r>
            <a:r>
              <a:rPr lang="en-GB" altLang="en-US" dirty="0">
                <a:solidFill>
                  <a:srgbClr val="FF0000"/>
                </a:solidFill>
              </a:rPr>
              <a:t> </a:t>
            </a:r>
            <a:r>
              <a:rPr lang="en-GB" altLang="en-US" dirty="0" err="1">
                <a:solidFill>
                  <a:srgbClr val="FF0000"/>
                </a:solidFill>
              </a:rPr>
              <a:t>effeithiol</a:t>
            </a:r>
            <a:r>
              <a:rPr lang="en-GB" altLang="en-US" dirty="0">
                <a:solidFill>
                  <a:srgbClr val="FF0000"/>
                </a:solidFill>
              </a:rPr>
              <a:t> heddiw?</a:t>
            </a:r>
          </a:p>
          <a:p>
            <a:endParaRPr lang="en-GB" dirty="0"/>
          </a:p>
        </p:txBody>
      </p:sp>
      <p:sp>
        <p:nvSpPr>
          <p:cNvPr id="5" name="Content Placeholder 4"/>
          <p:cNvSpPr>
            <a:spLocks noGrp="1"/>
          </p:cNvSpPr>
          <p:nvPr>
            <p:ph sz="half" idx="2"/>
          </p:nvPr>
        </p:nvSpPr>
        <p:spPr>
          <a:xfrm>
            <a:off x="4661312" y="5013176"/>
            <a:ext cx="4038600" cy="1584177"/>
          </a:xfrm>
        </p:spPr>
        <p:style>
          <a:lnRef idx="2">
            <a:schemeClr val="accent5"/>
          </a:lnRef>
          <a:fillRef idx="1">
            <a:schemeClr val="lt1"/>
          </a:fillRef>
          <a:effectRef idx="0">
            <a:schemeClr val="accent5"/>
          </a:effectRef>
          <a:fontRef idx="minor">
            <a:schemeClr val="dk1"/>
          </a:fontRef>
        </p:style>
        <p:txBody>
          <a:bodyPr/>
          <a:lstStyle/>
          <a:p>
            <a:r>
              <a:rPr lang="en-GB" altLang="en-US" dirty="0">
                <a:solidFill>
                  <a:srgbClr val="FF0000"/>
                </a:solidFill>
              </a:rPr>
              <a:t>How accurate is this view of educating effectively today?</a:t>
            </a:r>
          </a:p>
          <a:p>
            <a:endParaRPr lang="en-GB" dirty="0"/>
          </a:p>
        </p:txBody>
      </p:sp>
      <p:sp>
        <p:nvSpPr>
          <p:cNvPr id="15363" name="Rectangle 5"/>
          <p:cNvSpPr>
            <a:spLocks noChangeArrowheads="1"/>
          </p:cNvSpPr>
          <p:nvPr/>
        </p:nvSpPr>
        <p:spPr bwMode="auto">
          <a:xfrm>
            <a:off x="609600" y="1981200"/>
            <a:ext cx="807720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6000"/>
              <a:buFont typeface="Wingdings 2" pitchFamily="18" charset="2"/>
              <a:buChar char=""/>
              <a:defRPr sz="2400">
                <a:solidFill>
                  <a:schemeClr val="tx2"/>
                </a:solidFill>
                <a:latin typeface="Century Gothic" pitchFamily="34" charset="0"/>
              </a:defRPr>
            </a:lvl1pPr>
            <a:lvl2pPr marL="742950" indent="-285750">
              <a:spcBef>
                <a:spcPct val="20000"/>
              </a:spcBef>
              <a:buClr>
                <a:schemeClr val="accent1"/>
              </a:buClr>
              <a:buSzPct val="76000"/>
              <a:buFont typeface="Wingdings 2" pitchFamily="18" charset="2"/>
              <a:buChar char=""/>
              <a:defRPr sz="2200">
                <a:solidFill>
                  <a:schemeClr val="tx2"/>
                </a:solidFill>
                <a:latin typeface="Century Gothic" pitchFamily="34" charset="0"/>
              </a:defRPr>
            </a:lvl2pPr>
            <a:lvl3pPr marL="1143000" indent="-228600">
              <a:spcBef>
                <a:spcPct val="20000"/>
              </a:spcBef>
              <a:buClr>
                <a:schemeClr val="accent1"/>
              </a:buClr>
              <a:buSzPct val="76000"/>
              <a:buFont typeface="Wingdings 2" pitchFamily="18" charset="2"/>
              <a:buChar char=""/>
              <a:defRPr sz="2000">
                <a:solidFill>
                  <a:schemeClr val="tx2"/>
                </a:solidFill>
                <a:latin typeface="Century Gothic" pitchFamily="34" charset="0"/>
              </a:defRPr>
            </a:lvl3pPr>
            <a:lvl4pPr marL="1600200" indent="-228600">
              <a:spcBef>
                <a:spcPct val="20000"/>
              </a:spcBef>
              <a:buClr>
                <a:schemeClr val="accent1"/>
              </a:buClr>
              <a:buSzPct val="76000"/>
              <a:buFont typeface="Wingdings 2" pitchFamily="18" charset="2"/>
              <a:buChar char=""/>
              <a:defRPr>
                <a:solidFill>
                  <a:schemeClr val="tx2"/>
                </a:solidFill>
                <a:latin typeface="Century Gothic" pitchFamily="34" charset="0"/>
              </a:defRPr>
            </a:lvl4pPr>
            <a:lvl5pPr marL="2057400" indent="-228600">
              <a:spcBef>
                <a:spcPct val="20000"/>
              </a:spcBef>
              <a:buClr>
                <a:schemeClr val="accent1"/>
              </a:buClr>
              <a:buSzPct val="76000"/>
              <a:buFont typeface="Wingdings 2" pitchFamily="18" charset="2"/>
              <a:buChar char=""/>
              <a:defRPr sz="1600">
                <a:solidFill>
                  <a:schemeClr val="tx2"/>
                </a:solidFill>
                <a:latin typeface="Century Gothic" pitchFamily="34" charset="0"/>
              </a:defRPr>
            </a:lvl5pPr>
            <a:lvl6pPr marL="25146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6pPr>
            <a:lvl7pPr marL="29718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7pPr>
            <a:lvl8pPr marL="34290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8pPr>
            <a:lvl9pPr marL="38862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9pPr>
          </a:lstStyle>
          <a:p>
            <a:pPr eaLnBrk="1" hangingPunct="1">
              <a:spcBef>
                <a:spcPct val="0"/>
              </a:spcBef>
              <a:buClrTx/>
              <a:buSzTx/>
              <a:buFontTx/>
              <a:buNone/>
            </a:pPr>
            <a:endParaRPr lang="en-GB" altLang="en-US" sz="1200" dirty="0">
              <a:solidFill>
                <a:schemeClr val="tx1"/>
              </a:solidFill>
            </a:endParaRPr>
          </a:p>
          <a:p>
            <a:pPr eaLnBrk="1" hangingPunct="1">
              <a:spcBef>
                <a:spcPct val="0"/>
              </a:spcBef>
              <a:buClrTx/>
              <a:buSzTx/>
              <a:buFontTx/>
              <a:buNone/>
            </a:pPr>
            <a:endParaRPr lang="en-GB" altLang="en-US" sz="1200" dirty="0">
              <a:solidFill>
                <a:schemeClr val="tx1"/>
              </a:solidFill>
            </a:endParaRPr>
          </a:p>
          <a:p>
            <a:pPr eaLnBrk="1" hangingPunct="1">
              <a:spcBef>
                <a:spcPct val="0"/>
              </a:spcBef>
              <a:buClrTx/>
              <a:buSzTx/>
              <a:buFontTx/>
              <a:buNone/>
            </a:pPr>
            <a:endParaRPr lang="en-GB" altLang="en-US" sz="1200" dirty="0">
              <a:solidFill>
                <a:schemeClr val="tx1"/>
              </a:solidFill>
            </a:endParaRPr>
          </a:p>
          <a:p>
            <a:pPr algn="ctr" eaLnBrk="1" hangingPunct="1">
              <a:spcBef>
                <a:spcPct val="0"/>
              </a:spcBef>
              <a:buClrTx/>
              <a:buSzTx/>
              <a:buFontTx/>
              <a:buNone/>
            </a:pPr>
            <a:endParaRPr lang="en-GB" altLang="en-US" sz="3200" dirty="0">
              <a:solidFill>
                <a:srgbClr val="FF0000"/>
              </a:solidFill>
            </a:endParaRPr>
          </a:p>
        </p:txBody>
      </p:sp>
      <p:sp>
        <p:nvSpPr>
          <p:cNvPr id="8" name="Rectangle 7"/>
          <p:cNvSpPr/>
          <p:nvPr/>
        </p:nvSpPr>
        <p:spPr>
          <a:xfrm>
            <a:off x="620123" y="1596479"/>
            <a:ext cx="8066677" cy="3046988"/>
          </a:xfrm>
          <a:prstGeom prst="rect">
            <a:avLst/>
          </a:prstGeom>
        </p:spPr>
        <p:txBody>
          <a:bodyPr wrap="square">
            <a:spAutoFit/>
          </a:bodyPr>
          <a:lstStyle/>
          <a:p>
            <a:pPr>
              <a:spcBef>
                <a:spcPct val="0"/>
              </a:spcBef>
            </a:pPr>
            <a:r>
              <a:rPr lang="en-GB" altLang="en-US" sz="2400" dirty="0">
                <a:solidFill>
                  <a:schemeClr val="tx1"/>
                </a:solidFill>
              </a:rPr>
              <a:t>Pupils expect teachers to teach. They value lucid exposition, the clear statement of problems and guidance in their solution. Personal qualities of kindness, sympathy and patience are secondary, appreciated by pupils if they make the teacher more effective in carrying out his primary, intellectual task . . . there appears to be little demand by pupils that teachers shall be friends or temporary mothers and fathers.</a:t>
            </a:r>
          </a:p>
          <a:p>
            <a:pPr algn="r">
              <a:spcBef>
                <a:spcPct val="0"/>
              </a:spcBef>
            </a:pPr>
            <a:r>
              <a:rPr lang="en-GB" altLang="en-US" sz="2400" dirty="0">
                <a:solidFill>
                  <a:schemeClr val="tx1"/>
                </a:solidFill>
              </a:rPr>
              <a:t> </a:t>
            </a:r>
            <a:r>
              <a:rPr lang="en-GB" altLang="en-US" sz="1400" dirty="0">
                <a:solidFill>
                  <a:schemeClr val="tx1"/>
                </a:solidFill>
              </a:rPr>
              <a:t>(Musgrove and Taylor, 1969: 17 cited in Arthur and </a:t>
            </a:r>
            <a:r>
              <a:rPr lang="en-GB" altLang="en-US" sz="1400" dirty="0" err="1">
                <a:solidFill>
                  <a:schemeClr val="tx1"/>
                </a:solidFill>
              </a:rPr>
              <a:t>Cremin</a:t>
            </a:r>
            <a:r>
              <a:rPr lang="en-GB" altLang="en-US" sz="1400" dirty="0">
                <a:solidFill>
                  <a:schemeClr val="tx1"/>
                </a:solidFill>
              </a:rPr>
              <a:t>, 2010 ) </a:t>
            </a:r>
          </a:p>
        </p:txBody>
      </p:sp>
    </p:spTree>
    <p:extLst>
      <p:ext uri="{BB962C8B-B14F-4D97-AF65-F5344CB8AC3E}">
        <p14:creationId xmlns:p14="http://schemas.microsoft.com/office/powerpoint/2010/main" val="4167494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i="1" dirty="0" err="1"/>
              <a:t>Rydym</a:t>
            </a:r>
            <a:r>
              <a:rPr lang="en-GB" i="1" dirty="0"/>
              <a:t> eisiau MWY dros </a:t>
            </a:r>
            <a:r>
              <a:rPr lang="en-GB" i="1" dirty="0" err="1"/>
              <a:t>ein</a:t>
            </a:r>
            <a:r>
              <a:rPr lang="en-GB" i="1"/>
              <a:t> </a:t>
            </a:r>
            <a:r>
              <a:rPr lang="en-GB" i="1" dirty="0" err="1"/>
              <a:t>p</a:t>
            </a:r>
            <a:r>
              <a:rPr lang="en-GB" i="1"/>
              <a:t>lant</a:t>
            </a:r>
            <a:br>
              <a:rPr lang="en-GB" i="1" dirty="0"/>
            </a:br>
            <a:r>
              <a:rPr lang="en-GB" dirty="0"/>
              <a:t>We want MORE for our children </a:t>
            </a:r>
            <a:br>
              <a:rPr lang="en-GB" dirty="0"/>
            </a:br>
            <a:endParaRPr lang="en-GB" i="1" dirty="0"/>
          </a:p>
        </p:txBody>
      </p:sp>
      <p:sp>
        <p:nvSpPr>
          <p:cNvPr id="7" name="TextBox 6"/>
          <p:cNvSpPr txBox="1"/>
          <p:nvPr/>
        </p:nvSpPr>
        <p:spPr>
          <a:xfrm>
            <a:off x="5364088" y="6365324"/>
            <a:ext cx="3697478" cy="369332"/>
          </a:xfrm>
          <a:prstGeom prst="rect">
            <a:avLst/>
          </a:prstGeom>
          <a:noFill/>
        </p:spPr>
        <p:txBody>
          <a:bodyPr wrap="square" rtlCol="0">
            <a:spAutoFit/>
          </a:bodyPr>
          <a:lstStyle/>
          <a:p>
            <a:pPr algn="r"/>
            <a:r>
              <a:rPr lang="en-GB" dirty="0"/>
              <a:t>Donaldson, 2015 </a:t>
            </a:r>
          </a:p>
        </p:txBody>
      </p:sp>
      <p:pic>
        <p:nvPicPr>
          <p:cNvPr id="1028" name="Picture 4" descr="Diweddariad Arloesi Pioneer Update Diwygio cwricwlwm Curriculum Reform. -  ppt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268760"/>
            <a:ext cx="7488832" cy="5054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7743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rmAutofit fontScale="90000"/>
          </a:bodyPr>
          <a:lstStyle/>
          <a:p>
            <a:br>
              <a:rPr lang="en-GB" sz="3600" dirty="0"/>
            </a:br>
            <a:r>
              <a:rPr lang="en-GB" sz="3600" dirty="0" err="1"/>
              <a:t>Os</a:t>
            </a:r>
            <a:r>
              <a:rPr lang="en-GB" sz="3600" dirty="0"/>
              <a:t> </a:t>
            </a:r>
            <a:r>
              <a:rPr lang="en-GB" sz="3600" dirty="0" err="1"/>
              <a:t>mai</a:t>
            </a:r>
            <a:r>
              <a:rPr lang="en-GB" sz="3600" dirty="0"/>
              <a:t> dyna </a:t>
            </a:r>
            <a:r>
              <a:rPr lang="en-GB" sz="3600" dirty="0" err="1"/>
              <a:t>yw</a:t>
            </a:r>
            <a:r>
              <a:rPr lang="en-GB" sz="3600" dirty="0"/>
              <a:t> </a:t>
            </a:r>
            <a:r>
              <a:rPr lang="en-GB" sz="3600" dirty="0" err="1"/>
              <a:t>dysgwr</a:t>
            </a:r>
            <a:r>
              <a:rPr lang="en-GB" sz="3600" dirty="0"/>
              <a:t> </a:t>
            </a:r>
            <a:r>
              <a:rPr lang="en-GB" sz="3600" dirty="0" err="1"/>
              <a:t>effeithiol</a:t>
            </a:r>
            <a:r>
              <a:rPr lang="en-GB" sz="3600" dirty="0"/>
              <a:t>… </a:t>
            </a:r>
          </a:p>
        </p:txBody>
      </p:sp>
      <p:sp>
        <p:nvSpPr>
          <p:cNvPr id="3" name="Content Placeholder 2"/>
          <p:cNvSpPr>
            <a:spLocks noGrp="1"/>
          </p:cNvSpPr>
          <p:nvPr>
            <p:ph sz="half" idx="1"/>
          </p:nvPr>
        </p:nvSpPr>
        <p:spPr>
          <a:xfrm>
            <a:off x="1081803" y="1557070"/>
            <a:ext cx="6131024" cy="1108720"/>
          </a:xfrm>
        </p:spPr>
        <p:style>
          <a:lnRef idx="2">
            <a:schemeClr val="accent4"/>
          </a:lnRef>
          <a:fillRef idx="1">
            <a:schemeClr val="lt1"/>
          </a:fillRef>
          <a:effectRef idx="0">
            <a:schemeClr val="accent4"/>
          </a:effectRef>
          <a:fontRef idx="minor">
            <a:schemeClr val="dk1"/>
          </a:fontRef>
        </p:style>
        <p:txBody>
          <a:bodyPr/>
          <a:lstStyle/>
          <a:p>
            <a:r>
              <a:rPr lang="en-GB" dirty="0"/>
              <a:t>…</a:t>
            </a:r>
            <a:r>
              <a:rPr lang="en-GB" dirty="0" err="1"/>
              <a:t>beth</a:t>
            </a:r>
            <a:r>
              <a:rPr lang="en-GB" dirty="0"/>
              <a:t> </a:t>
            </a:r>
            <a:r>
              <a:rPr lang="en-GB" dirty="0" err="1"/>
              <a:t>yw</a:t>
            </a:r>
            <a:r>
              <a:rPr lang="en-GB" dirty="0"/>
              <a:t> </a:t>
            </a:r>
            <a:r>
              <a:rPr lang="en-GB" dirty="0" err="1"/>
              <a:t>athro</a:t>
            </a:r>
            <a:r>
              <a:rPr lang="en-GB" dirty="0"/>
              <a:t> </a:t>
            </a:r>
            <a:r>
              <a:rPr lang="en-GB" dirty="0" err="1"/>
              <a:t>effeithiol</a:t>
            </a:r>
            <a:r>
              <a:rPr lang="en-GB" dirty="0"/>
              <a:t>?</a:t>
            </a:r>
          </a:p>
        </p:txBody>
      </p:sp>
      <p:sp>
        <p:nvSpPr>
          <p:cNvPr id="5" name="Cloud 4"/>
          <p:cNvSpPr/>
          <p:nvPr/>
        </p:nvSpPr>
        <p:spPr>
          <a:xfrm>
            <a:off x="65810" y="2852936"/>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err="1"/>
              <a:t>Deall</a:t>
            </a:r>
            <a:r>
              <a:rPr lang="en-GB" dirty="0"/>
              <a:t> </a:t>
            </a:r>
            <a:r>
              <a:rPr lang="en-GB" dirty="0" err="1"/>
              <a:t>sut</a:t>
            </a:r>
            <a:r>
              <a:rPr lang="en-GB" dirty="0"/>
              <a:t> </a:t>
            </a:r>
            <a:r>
              <a:rPr lang="en-GB" dirty="0" err="1"/>
              <a:t>mae</a:t>
            </a:r>
            <a:r>
              <a:rPr lang="en-GB" dirty="0"/>
              <a:t> </a:t>
            </a:r>
            <a:r>
              <a:rPr lang="en-GB" dirty="0" err="1"/>
              <a:t>ffactorau</a:t>
            </a:r>
            <a:r>
              <a:rPr lang="en-GB" dirty="0"/>
              <a:t> </a:t>
            </a:r>
            <a:r>
              <a:rPr lang="en-GB" dirty="0" err="1"/>
              <a:t>seicolegol</a:t>
            </a:r>
            <a:r>
              <a:rPr lang="en-GB" dirty="0"/>
              <a:t> a </a:t>
            </a:r>
            <a:r>
              <a:rPr lang="en-GB" dirty="0" err="1"/>
              <a:t>chymdeithasol</a:t>
            </a:r>
            <a:r>
              <a:rPr lang="en-GB" dirty="0"/>
              <a:t> </a:t>
            </a:r>
            <a:r>
              <a:rPr lang="en-GB" dirty="0" err="1"/>
              <a:t>yn</a:t>
            </a:r>
            <a:r>
              <a:rPr lang="en-GB" dirty="0"/>
              <a:t> </a:t>
            </a:r>
            <a:r>
              <a:rPr lang="en-GB" dirty="0" err="1"/>
              <a:t>effeithio</a:t>
            </a:r>
            <a:r>
              <a:rPr lang="en-GB" dirty="0"/>
              <a:t> </a:t>
            </a:r>
            <a:r>
              <a:rPr lang="en-GB" dirty="0" err="1"/>
              <a:t>dysgu</a:t>
            </a:r>
            <a:endParaRPr lang="en-GB" dirty="0"/>
          </a:p>
        </p:txBody>
      </p:sp>
      <p:sp>
        <p:nvSpPr>
          <p:cNvPr id="7" name="Cloud 6"/>
          <p:cNvSpPr/>
          <p:nvPr/>
        </p:nvSpPr>
        <p:spPr>
          <a:xfrm>
            <a:off x="4067944" y="2829079"/>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err="1"/>
              <a:t>Arbenigedd</a:t>
            </a:r>
            <a:r>
              <a:rPr lang="en-GB" dirty="0"/>
              <a:t> pwnc a </a:t>
            </a:r>
            <a:r>
              <a:rPr lang="en-GB" dirty="0" err="1"/>
              <a:t>methodoleg</a:t>
            </a:r>
            <a:endParaRPr lang="en-GB" dirty="0"/>
          </a:p>
        </p:txBody>
      </p:sp>
      <p:sp>
        <p:nvSpPr>
          <p:cNvPr id="8" name="Cloud 7"/>
          <p:cNvSpPr/>
          <p:nvPr/>
        </p:nvSpPr>
        <p:spPr>
          <a:xfrm>
            <a:off x="1549378" y="4653136"/>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Y gallu </a:t>
            </a:r>
            <a:r>
              <a:rPr lang="en-GB" dirty="0" err="1"/>
              <a:t>i</a:t>
            </a:r>
            <a:r>
              <a:rPr lang="en-GB" dirty="0"/>
              <a:t> </a:t>
            </a:r>
            <a:r>
              <a:rPr lang="en-GB" dirty="0" err="1"/>
              <a:t>ddal</a:t>
            </a:r>
            <a:r>
              <a:rPr lang="en-GB" dirty="0"/>
              <a:t> sylw ac </a:t>
            </a:r>
            <a:r>
              <a:rPr lang="en-GB" dirty="0" err="1"/>
              <a:t>ysbrydioli</a:t>
            </a:r>
            <a:r>
              <a:rPr lang="en-GB" dirty="0"/>
              <a:t> plant </a:t>
            </a:r>
            <a:r>
              <a:rPr lang="en-GB" dirty="0" err="1"/>
              <a:t>i</a:t>
            </a:r>
            <a:r>
              <a:rPr lang="en-GB" dirty="0"/>
              <a:t> fod yn </a:t>
            </a:r>
            <a:r>
              <a:rPr lang="en-GB" dirty="0" err="1"/>
              <a:t>ddysgwyr</a:t>
            </a:r>
            <a:r>
              <a:rPr lang="en-GB" dirty="0"/>
              <a:t> </a:t>
            </a:r>
            <a:r>
              <a:rPr lang="en-GB" dirty="0" err="1"/>
              <a:t>annibynnol</a:t>
            </a:r>
            <a:endParaRPr lang="en-GB" dirty="0"/>
          </a:p>
        </p:txBody>
      </p:sp>
      <p:sp>
        <p:nvSpPr>
          <p:cNvPr id="9" name="Cloud 8"/>
          <p:cNvSpPr/>
          <p:nvPr/>
        </p:nvSpPr>
        <p:spPr>
          <a:xfrm>
            <a:off x="6119664" y="4349100"/>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err="1"/>
              <a:t>Sgiliau</a:t>
            </a:r>
            <a:r>
              <a:rPr lang="en-GB" dirty="0"/>
              <a:t> </a:t>
            </a:r>
            <a:r>
              <a:rPr lang="en-GB" dirty="0" err="1"/>
              <a:t>dosbarth</a:t>
            </a:r>
            <a:r>
              <a:rPr lang="en-GB" dirty="0"/>
              <a:t> </a:t>
            </a:r>
            <a:r>
              <a:rPr lang="en-GB" dirty="0" err="1"/>
              <a:t>sefydlog</a:t>
            </a:r>
            <a:r>
              <a:rPr lang="en-GB" dirty="0"/>
              <a:t>. </a:t>
            </a:r>
          </a:p>
        </p:txBody>
      </p:sp>
      <p:sp>
        <p:nvSpPr>
          <p:cNvPr id="10" name="TextBox 9"/>
          <p:cNvSpPr txBox="1"/>
          <p:nvPr/>
        </p:nvSpPr>
        <p:spPr>
          <a:xfrm>
            <a:off x="5364088" y="6365324"/>
            <a:ext cx="3697478" cy="369332"/>
          </a:xfrm>
          <a:prstGeom prst="rect">
            <a:avLst/>
          </a:prstGeom>
          <a:noFill/>
        </p:spPr>
        <p:txBody>
          <a:bodyPr wrap="square" rtlCol="0">
            <a:spAutoFit/>
          </a:bodyPr>
          <a:lstStyle/>
          <a:p>
            <a:pPr algn="r"/>
            <a:r>
              <a:rPr lang="en-GB" dirty="0"/>
              <a:t>Donaldson, 2015 </a:t>
            </a:r>
          </a:p>
        </p:txBody>
      </p:sp>
    </p:spTree>
    <p:extLst>
      <p:ext uri="{BB962C8B-B14F-4D97-AF65-F5344CB8AC3E}">
        <p14:creationId xmlns:p14="http://schemas.microsoft.com/office/powerpoint/2010/main" val="586043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rmAutofit fontScale="90000"/>
          </a:bodyPr>
          <a:lstStyle/>
          <a:p>
            <a:r>
              <a:rPr lang="en-GB" sz="3600" dirty="0"/>
              <a:t>So if that’s what a good learner looks like… </a:t>
            </a:r>
            <a:br>
              <a:rPr lang="en-GB" sz="3600" dirty="0"/>
            </a:br>
            <a:endParaRPr lang="en-GB" sz="3600" dirty="0"/>
          </a:p>
        </p:txBody>
      </p:sp>
      <p:sp>
        <p:nvSpPr>
          <p:cNvPr id="4" name="Content Placeholder 3"/>
          <p:cNvSpPr>
            <a:spLocks noGrp="1"/>
          </p:cNvSpPr>
          <p:nvPr>
            <p:ph sz="half" idx="2"/>
          </p:nvPr>
        </p:nvSpPr>
        <p:spPr>
          <a:xfrm>
            <a:off x="2411760" y="1600201"/>
            <a:ext cx="6275040" cy="1180728"/>
          </a:xfrm>
        </p:spPr>
        <p:style>
          <a:lnRef idx="2">
            <a:schemeClr val="accent5"/>
          </a:lnRef>
          <a:fillRef idx="1">
            <a:schemeClr val="lt1"/>
          </a:fillRef>
          <a:effectRef idx="0">
            <a:schemeClr val="accent5"/>
          </a:effectRef>
          <a:fontRef idx="minor">
            <a:schemeClr val="dk1"/>
          </a:fontRef>
        </p:style>
        <p:txBody>
          <a:bodyPr/>
          <a:lstStyle/>
          <a:p>
            <a:r>
              <a:rPr lang="en-GB" dirty="0"/>
              <a:t>…what does a good teacher look like? </a:t>
            </a:r>
          </a:p>
        </p:txBody>
      </p:sp>
      <p:sp>
        <p:nvSpPr>
          <p:cNvPr id="5" name="Cloud 4"/>
          <p:cNvSpPr/>
          <p:nvPr/>
        </p:nvSpPr>
        <p:spPr>
          <a:xfrm>
            <a:off x="65810" y="2852936"/>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Understanding of how social and psychological factors influence learning. </a:t>
            </a:r>
          </a:p>
        </p:txBody>
      </p:sp>
      <p:sp>
        <p:nvSpPr>
          <p:cNvPr id="7" name="Cloud 6"/>
          <p:cNvSpPr/>
          <p:nvPr/>
        </p:nvSpPr>
        <p:spPr>
          <a:xfrm>
            <a:off x="4067944" y="2829079"/>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Excellent subject and methodological expertise. </a:t>
            </a:r>
          </a:p>
        </p:txBody>
      </p:sp>
      <p:sp>
        <p:nvSpPr>
          <p:cNvPr id="8" name="Cloud 7"/>
          <p:cNvSpPr/>
          <p:nvPr/>
        </p:nvSpPr>
        <p:spPr>
          <a:xfrm>
            <a:off x="1549378" y="4653136"/>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Ability to engage and inspire children to become independent learners. </a:t>
            </a:r>
          </a:p>
        </p:txBody>
      </p:sp>
      <p:sp>
        <p:nvSpPr>
          <p:cNvPr id="9" name="Cloud 8"/>
          <p:cNvSpPr/>
          <p:nvPr/>
        </p:nvSpPr>
        <p:spPr>
          <a:xfrm>
            <a:off x="6119664" y="4349100"/>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Sound classroom craft skills. </a:t>
            </a:r>
          </a:p>
        </p:txBody>
      </p:sp>
      <p:sp>
        <p:nvSpPr>
          <p:cNvPr id="10" name="TextBox 9"/>
          <p:cNvSpPr txBox="1"/>
          <p:nvPr/>
        </p:nvSpPr>
        <p:spPr>
          <a:xfrm>
            <a:off x="5364088" y="6365324"/>
            <a:ext cx="3697478" cy="369332"/>
          </a:xfrm>
          <a:prstGeom prst="rect">
            <a:avLst/>
          </a:prstGeom>
          <a:noFill/>
        </p:spPr>
        <p:txBody>
          <a:bodyPr wrap="square" rtlCol="0">
            <a:spAutoFit/>
          </a:bodyPr>
          <a:lstStyle/>
          <a:p>
            <a:pPr algn="r"/>
            <a:r>
              <a:rPr lang="en-GB" dirty="0"/>
              <a:t>Donaldson, 2015 </a:t>
            </a:r>
          </a:p>
        </p:txBody>
      </p:sp>
    </p:spTree>
    <p:extLst>
      <p:ext uri="{BB962C8B-B14F-4D97-AF65-F5344CB8AC3E}">
        <p14:creationId xmlns:p14="http://schemas.microsoft.com/office/powerpoint/2010/main" val="2756113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278904"/>
            <a:ext cx="8229600" cy="1143000"/>
          </a:xfrm>
        </p:spPr>
        <p:txBody>
          <a:bodyPr>
            <a:normAutofit fontScale="90000"/>
          </a:bodyPr>
          <a:lstStyle/>
          <a:p>
            <a:r>
              <a:rPr lang="en-GB" dirty="0"/>
              <a:t>John Hattie </a:t>
            </a:r>
            <a:br>
              <a:rPr lang="en-GB" dirty="0"/>
            </a:br>
            <a:r>
              <a:rPr lang="en-GB" sz="4000" dirty="0">
                <a:hlinkClick r:id="rId3"/>
              </a:rPr>
              <a:t>Visible Learning / Dysgu </a:t>
            </a:r>
            <a:r>
              <a:rPr lang="en-GB" sz="4000" dirty="0" err="1">
                <a:hlinkClick r:id="rId3"/>
              </a:rPr>
              <a:t>Gweledol</a:t>
            </a:r>
            <a:r>
              <a:rPr lang="en-GB" sz="4000" dirty="0">
                <a:hlinkClick r:id="rId3"/>
              </a:rPr>
              <a:t> (Summary)</a:t>
            </a:r>
            <a:endParaRPr lang="en-GB" i="1" dirty="0"/>
          </a:p>
        </p:txBody>
      </p:sp>
      <p:sp>
        <p:nvSpPr>
          <p:cNvPr id="4" name="Content Placeholder 3"/>
          <p:cNvSpPr>
            <a:spLocks noGrp="1"/>
          </p:cNvSpPr>
          <p:nvPr>
            <p:ph sz="half" idx="1"/>
          </p:nvPr>
        </p:nvSpPr>
        <p:spPr>
          <a:xfrm>
            <a:off x="827584" y="1916832"/>
            <a:ext cx="4038600" cy="4886003"/>
          </a:xfrm>
        </p:spPr>
        <p:style>
          <a:lnRef idx="2">
            <a:schemeClr val="accent4"/>
          </a:lnRef>
          <a:fillRef idx="1">
            <a:schemeClr val="lt1"/>
          </a:fillRef>
          <a:effectRef idx="0">
            <a:schemeClr val="accent4"/>
          </a:effectRef>
          <a:fontRef idx="minor">
            <a:schemeClr val="dk1"/>
          </a:fontRef>
        </p:style>
        <p:txBody>
          <a:bodyPr>
            <a:noAutofit/>
          </a:bodyPr>
          <a:lstStyle/>
          <a:p>
            <a:r>
              <a:rPr lang="en-GB" sz="2000" dirty="0" err="1"/>
              <a:t>Dadansoddiad</a:t>
            </a:r>
            <a:r>
              <a:rPr lang="en-GB" sz="2000" dirty="0"/>
              <a:t> meta o dros 180,000 darn o ymchwil </a:t>
            </a:r>
          </a:p>
          <a:p>
            <a:endParaRPr lang="en-GB" sz="2000" dirty="0"/>
          </a:p>
          <a:p>
            <a:r>
              <a:rPr lang="en-GB" sz="2000" dirty="0" err="1"/>
              <a:t>Prif</a:t>
            </a:r>
            <a:r>
              <a:rPr lang="en-GB" sz="2000" dirty="0"/>
              <a:t> </a:t>
            </a:r>
            <a:r>
              <a:rPr lang="en-GB" sz="2000" dirty="0" err="1"/>
              <a:t>negeseuon</a:t>
            </a:r>
            <a:r>
              <a:rPr lang="en-GB" sz="2000" dirty="0"/>
              <a:t>:</a:t>
            </a:r>
          </a:p>
          <a:p>
            <a:pPr lvl="1"/>
            <a:r>
              <a:rPr lang="en-GB" sz="2000" dirty="0"/>
              <a:t>Mae </a:t>
            </a:r>
            <a:r>
              <a:rPr lang="en-GB" sz="2000" dirty="0" err="1"/>
              <a:t>athrawon</a:t>
            </a:r>
            <a:r>
              <a:rPr lang="en-GB" sz="2000" dirty="0"/>
              <a:t> </a:t>
            </a:r>
            <a:r>
              <a:rPr lang="en-GB" sz="2000" dirty="0" err="1"/>
              <a:t>effeithiol</a:t>
            </a:r>
            <a:r>
              <a:rPr lang="en-GB" sz="2000" dirty="0"/>
              <a:t> </a:t>
            </a:r>
            <a:r>
              <a:rPr lang="en-GB" sz="2000" dirty="0" err="1"/>
              <a:t>yn</a:t>
            </a:r>
            <a:r>
              <a:rPr lang="en-GB" sz="2000" dirty="0"/>
              <a:t> </a:t>
            </a:r>
            <a:r>
              <a:rPr lang="en-GB" sz="2000" dirty="0" err="1"/>
              <a:t>barod</a:t>
            </a:r>
            <a:r>
              <a:rPr lang="en-GB" sz="2000" dirty="0"/>
              <a:t> </a:t>
            </a:r>
            <a:r>
              <a:rPr lang="en-GB" sz="2000" dirty="0" err="1"/>
              <a:t>i</a:t>
            </a:r>
            <a:r>
              <a:rPr lang="en-GB" sz="2000" dirty="0"/>
              <a:t> </a:t>
            </a:r>
            <a:r>
              <a:rPr lang="en-GB" sz="2000" dirty="0" err="1"/>
              <a:t>newid</a:t>
            </a:r>
            <a:r>
              <a:rPr lang="en-GB" sz="2000" dirty="0"/>
              <a:t>. </a:t>
            </a:r>
            <a:r>
              <a:rPr lang="en-GB" sz="2000" dirty="0" err="1"/>
              <a:t>Maent</a:t>
            </a:r>
            <a:r>
              <a:rPr lang="en-GB" sz="2000" dirty="0"/>
              <a:t> </a:t>
            </a:r>
            <a:r>
              <a:rPr lang="en-GB" sz="2000" dirty="0" err="1"/>
              <a:t>yn</a:t>
            </a:r>
            <a:r>
              <a:rPr lang="en-GB" sz="2000" dirty="0"/>
              <a:t> </a:t>
            </a:r>
            <a:r>
              <a:rPr lang="en-GB" sz="2000" dirty="0" err="1"/>
              <a:t>defnyddio</a:t>
            </a:r>
            <a:r>
              <a:rPr lang="en-GB" sz="2000" dirty="0"/>
              <a:t> </a:t>
            </a:r>
            <a:r>
              <a:rPr lang="en-GB" sz="2000" dirty="0" err="1"/>
              <a:t>dulliau</a:t>
            </a:r>
            <a:r>
              <a:rPr lang="en-GB" sz="2000" dirty="0"/>
              <a:t> </a:t>
            </a:r>
            <a:r>
              <a:rPr lang="en-GB" sz="2000" dirty="0" err="1"/>
              <a:t>sy’n</a:t>
            </a:r>
            <a:r>
              <a:rPr lang="en-GB" sz="2000" dirty="0"/>
              <a:t> </a:t>
            </a:r>
            <a:r>
              <a:rPr lang="en-GB" sz="2000" dirty="0" err="1"/>
              <a:t>cael</a:t>
            </a:r>
            <a:r>
              <a:rPr lang="en-GB" sz="2000" dirty="0"/>
              <a:t> </a:t>
            </a:r>
            <a:r>
              <a:rPr lang="en-GB" sz="2000" dirty="0" err="1"/>
              <a:t>effaith</a:t>
            </a:r>
            <a:r>
              <a:rPr lang="en-GB" sz="2000" dirty="0"/>
              <a:t> ac </a:t>
            </a:r>
            <a:r>
              <a:rPr lang="en-GB" sz="2000" dirty="0" err="1"/>
              <a:t>yn</a:t>
            </a:r>
            <a:r>
              <a:rPr lang="en-GB" sz="2000" dirty="0"/>
              <a:t> </a:t>
            </a:r>
            <a:r>
              <a:rPr lang="en-GB" sz="2000" dirty="0" err="1"/>
              <a:t>addasu</a:t>
            </a:r>
            <a:r>
              <a:rPr lang="en-GB" sz="2000" dirty="0"/>
              <a:t> pam </a:t>
            </a:r>
            <a:r>
              <a:rPr lang="en-GB" sz="2000" dirty="0" err="1"/>
              <a:t>nad</a:t>
            </a:r>
            <a:r>
              <a:rPr lang="en-GB" sz="2000" dirty="0"/>
              <a:t> </a:t>
            </a:r>
            <a:r>
              <a:rPr lang="en-GB" sz="2000" dirty="0" err="1"/>
              <a:t>ydynt</a:t>
            </a:r>
            <a:r>
              <a:rPr lang="en-GB" sz="2000" dirty="0"/>
              <a:t> </a:t>
            </a:r>
            <a:r>
              <a:rPr lang="en-GB" sz="2000" dirty="0" err="1"/>
              <a:t>yn</a:t>
            </a:r>
            <a:r>
              <a:rPr lang="en-GB" sz="2000" dirty="0"/>
              <a:t> </a:t>
            </a:r>
            <a:r>
              <a:rPr lang="en-GB" sz="2000" dirty="0" err="1"/>
              <a:t>gweithio</a:t>
            </a:r>
            <a:r>
              <a:rPr lang="en-GB" sz="2000" dirty="0"/>
              <a:t>.</a:t>
            </a:r>
          </a:p>
          <a:p>
            <a:pPr lvl="1"/>
            <a:endParaRPr lang="en-GB" sz="2000" dirty="0"/>
          </a:p>
          <a:p>
            <a:pPr lvl="1"/>
            <a:r>
              <a:rPr lang="en-GB" sz="2000" dirty="0"/>
              <a:t>Mae </a:t>
            </a:r>
            <a:r>
              <a:rPr lang="en-GB" sz="2000" dirty="0" err="1"/>
              <a:t>angen</a:t>
            </a:r>
            <a:r>
              <a:rPr lang="en-GB" sz="2000" dirty="0"/>
              <a:t> </a:t>
            </a:r>
            <a:r>
              <a:rPr lang="en-GB" sz="2000" dirty="0" err="1"/>
              <a:t>i</a:t>
            </a:r>
            <a:r>
              <a:rPr lang="en-GB" sz="2000" dirty="0"/>
              <a:t> </a:t>
            </a:r>
            <a:r>
              <a:rPr lang="en-GB" sz="2000" dirty="0" err="1"/>
              <a:t>dysgu</a:t>
            </a:r>
            <a:r>
              <a:rPr lang="en-GB" sz="2000" dirty="0"/>
              <a:t> </a:t>
            </a:r>
            <a:r>
              <a:rPr lang="en-GB" sz="2000" dirty="0" err="1"/>
              <a:t>i</a:t>
            </a:r>
            <a:r>
              <a:rPr lang="en-GB" sz="2000" dirty="0"/>
              <a:t> </a:t>
            </a:r>
            <a:r>
              <a:rPr lang="en-GB" sz="2000" dirty="0" err="1"/>
              <a:t>fod</a:t>
            </a:r>
            <a:r>
              <a:rPr lang="en-GB" sz="2000" dirty="0"/>
              <a:t> </a:t>
            </a:r>
            <a:r>
              <a:rPr lang="en-GB" sz="2000" dirty="0" err="1"/>
              <a:t>yn</a:t>
            </a:r>
            <a:r>
              <a:rPr lang="en-GB" sz="2000" dirty="0"/>
              <a:t> </a:t>
            </a:r>
            <a:r>
              <a:rPr lang="en-GB" sz="2000" dirty="0" err="1"/>
              <a:t>weledol</a:t>
            </a:r>
            <a:r>
              <a:rPr lang="en-GB" sz="2000" dirty="0"/>
              <a:t>. </a:t>
            </a:r>
            <a:r>
              <a:rPr lang="en-GB" sz="2000" dirty="0" err="1"/>
              <a:t>Ydy</a:t>
            </a:r>
            <a:r>
              <a:rPr lang="en-GB" sz="2000" dirty="0"/>
              <a:t> </a:t>
            </a:r>
            <a:r>
              <a:rPr lang="en-GB" sz="2000" dirty="0" err="1"/>
              <a:t>athrawon</a:t>
            </a:r>
            <a:r>
              <a:rPr lang="en-GB" sz="2000" dirty="0"/>
              <a:t> </a:t>
            </a:r>
            <a:r>
              <a:rPr lang="en-GB" sz="2000" dirty="0" err="1"/>
              <a:t>yn</a:t>
            </a:r>
            <a:r>
              <a:rPr lang="en-GB" sz="2000" dirty="0"/>
              <a:t> </a:t>
            </a:r>
            <a:r>
              <a:rPr lang="en-GB" sz="2000" dirty="0" err="1"/>
              <a:t>glir</a:t>
            </a:r>
            <a:r>
              <a:rPr lang="en-GB" sz="2000" dirty="0"/>
              <a:t> am </a:t>
            </a:r>
            <a:r>
              <a:rPr lang="en-GB" sz="2000" dirty="0" err="1"/>
              <a:t>beth</a:t>
            </a:r>
            <a:r>
              <a:rPr lang="en-GB" sz="2000" dirty="0"/>
              <a:t> </a:t>
            </a:r>
            <a:r>
              <a:rPr lang="en-GB" sz="2000" dirty="0" err="1"/>
              <a:t>maent</a:t>
            </a:r>
            <a:r>
              <a:rPr lang="en-GB" sz="2000" dirty="0"/>
              <a:t> </a:t>
            </a:r>
            <a:r>
              <a:rPr lang="en-GB" sz="2000" dirty="0" err="1"/>
              <a:t>yn</a:t>
            </a:r>
            <a:r>
              <a:rPr lang="en-GB" sz="2000" dirty="0"/>
              <a:t> </a:t>
            </a:r>
            <a:r>
              <a:rPr lang="en-GB" sz="2000" dirty="0" err="1"/>
              <a:t>dysgu</a:t>
            </a:r>
            <a:r>
              <a:rPr lang="en-GB" sz="2000" dirty="0"/>
              <a:t>? </a:t>
            </a:r>
            <a:r>
              <a:rPr lang="en-GB" sz="2000" dirty="0" err="1"/>
              <a:t>Ydy</a:t>
            </a:r>
            <a:r>
              <a:rPr lang="en-GB" sz="2000" dirty="0"/>
              <a:t> </a:t>
            </a:r>
            <a:r>
              <a:rPr lang="en-GB" sz="2000" dirty="0" err="1"/>
              <a:t>disgyblion</a:t>
            </a:r>
            <a:r>
              <a:rPr lang="en-GB" sz="2000" dirty="0"/>
              <a:t> </a:t>
            </a:r>
            <a:r>
              <a:rPr lang="en-GB" sz="2000" dirty="0" err="1"/>
              <a:t>yn</a:t>
            </a:r>
            <a:r>
              <a:rPr lang="en-GB" sz="2000" dirty="0"/>
              <a:t> </a:t>
            </a:r>
            <a:r>
              <a:rPr lang="en-GB" sz="2000" dirty="0" err="1"/>
              <a:t>deall</a:t>
            </a:r>
            <a:r>
              <a:rPr lang="en-GB" sz="2000" dirty="0"/>
              <a:t> </a:t>
            </a:r>
            <a:r>
              <a:rPr lang="en-GB" sz="2000" dirty="0" err="1"/>
              <a:t>beth</a:t>
            </a:r>
            <a:r>
              <a:rPr lang="en-GB" sz="2000" dirty="0"/>
              <a:t> </a:t>
            </a:r>
            <a:r>
              <a:rPr lang="en-GB" sz="2000" dirty="0" err="1"/>
              <a:t>maent</a:t>
            </a:r>
            <a:r>
              <a:rPr lang="en-GB" sz="2000" dirty="0"/>
              <a:t> </a:t>
            </a:r>
            <a:r>
              <a:rPr lang="en-GB" sz="2000" dirty="0" err="1"/>
              <a:t>eu</a:t>
            </a:r>
            <a:r>
              <a:rPr lang="en-GB" sz="2000" dirty="0"/>
              <a:t> </a:t>
            </a:r>
            <a:r>
              <a:rPr lang="en-GB" sz="2000" dirty="0" err="1"/>
              <a:t>fod</a:t>
            </a:r>
            <a:r>
              <a:rPr lang="en-GB" sz="2000" dirty="0"/>
              <a:t> </a:t>
            </a:r>
            <a:r>
              <a:rPr lang="en-GB" sz="2000" dirty="0" err="1"/>
              <a:t>i</a:t>
            </a:r>
            <a:r>
              <a:rPr lang="en-GB" sz="2000" dirty="0"/>
              <a:t> </a:t>
            </a:r>
            <a:r>
              <a:rPr lang="en-GB" sz="2000" dirty="0" err="1"/>
              <a:t>ddysgu</a:t>
            </a:r>
            <a:r>
              <a:rPr lang="en-GB" sz="2000" dirty="0"/>
              <a:t>? </a:t>
            </a:r>
          </a:p>
        </p:txBody>
      </p:sp>
      <p:sp>
        <p:nvSpPr>
          <p:cNvPr id="5" name="Content Placeholder 4"/>
          <p:cNvSpPr>
            <a:spLocks noGrp="1"/>
          </p:cNvSpPr>
          <p:nvPr>
            <p:ph sz="half" idx="2"/>
          </p:nvPr>
        </p:nvSpPr>
        <p:spPr>
          <a:xfrm>
            <a:off x="5004048" y="1911814"/>
            <a:ext cx="4038600" cy="4886003"/>
          </a:xfrm>
        </p:spPr>
        <p:style>
          <a:lnRef idx="2">
            <a:schemeClr val="accent5"/>
          </a:lnRef>
          <a:fillRef idx="1">
            <a:schemeClr val="lt1"/>
          </a:fillRef>
          <a:effectRef idx="0">
            <a:schemeClr val="accent5"/>
          </a:effectRef>
          <a:fontRef idx="minor">
            <a:schemeClr val="dk1"/>
          </a:fontRef>
        </p:style>
        <p:txBody>
          <a:bodyPr>
            <a:normAutofit fontScale="85000" lnSpcReduction="20000"/>
          </a:bodyPr>
          <a:lstStyle/>
          <a:p>
            <a:r>
              <a:rPr lang="en-GB" dirty="0"/>
              <a:t>Meta analysis of 180,000 studies</a:t>
            </a:r>
          </a:p>
          <a:p>
            <a:endParaRPr lang="en-GB" dirty="0"/>
          </a:p>
          <a:p>
            <a:r>
              <a:rPr lang="en-GB" dirty="0"/>
              <a:t>Key messages: </a:t>
            </a:r>
          </a:p>
          <a:p>
            <a:pPr lvl="1"/>
            <a:r>
              <a:rPr lang="en-GB" dirty="0"/>
              <a:t>Effective teachers are ready to adapt. Instead of focusing on the teaching methods they use, they focus on the effects they have on students and change things where needed. </a:t>
            </a:r>
          </a:p>
          <a:p>
            <a:pPr lvl="1"/>
            <a:endParaRPr lang="en-GB" dirty="0"/>
          </a:p>
          <a:p>
            <a:pPr lvl="1"/>
            <a:r>
              <a:rPr lang="en-GB" dirty="0"/>
              <a:t>Teaching and learning need to be made ‘visible’ – are teachers clear about what they are teaching? Do students know whet they are supposed to be learning? </a:t>
            </a:r>
          </a:p>
          <a:p>
            <a:endParaRPr lang="en-GB" dirty="0"/>
          </a:p>
        </p:txBody>
      </p:sp>
      <p:pic>
        <p:nvPicPr>
          <p:cNvPr id="6" name="Picture 5" descr="Claves del aprendizaje, según John Hattie y su Visible Lea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89" y="24725"/>
            <a:ext cx="1633190" cy="1800200"/>
          </a:xfrm>
          <a:prstGeom prst="rect">
            <a:avLst/>
          </a:prstGeom>
        </p:spPr>
      </p:pic>
    </p:spTree>
    <p:extLst>
      <p:ext uri="{BB962C8B-B14F-4D97-AF65-F5344CB8AC3E}">
        <p14:creationId xmlns:p14="http://schemas.microsoft.com/office/powerpoint/2010/main" val="3457751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C7A2F-02FA-411A-B1A4-DDA9E0B20C02}"/>
              </a:ext>
            </a:extLst>
          </p:cNvPr>
          <p:cNvSpPr>
            <a:spLocks noGrp="1"/>
          </p:cNvSpPr>
          <p:nvPr>
            <p:ph type="title"/>
          </p:nvPr>
        </p:nvSpPr>
        <p:spPr/>
        <p:txBody>
          <a:bodyPr/>
          <a:lstStyle/>
          <a:p>
            <a:r>
              <a:rPr lang="cy-GB" dirty="0"/>
              <a:t>Tasg</a:t>
            </a:r>
            <a:r>
              <a:rPr lang="en-GB" dirty="0"/>
              <a:t>/Task</a:t>
            </a:r>
          </a:p>
        </p:txBody>
      </p:sp>
      <p:sp>
        <p:nvSpPr>
          <p:cNvPr id="3" name="Content Placeholder 2">
            <a:extLst>
              <a:ext uri="{FF2B5EF4-FFF2-40B4-BE49-F238E27FC236}">
                <a16:creationId xmlns:a16="http://schemas.microsoft.com/office/drawing/2014/main" id="{FA1EA988-2025-4EBD-B251-8F93B5298C9D}"/>
              </a:ext>
            </a:extLst>
          </p:cNvPr>
          <p:cNvSpPr>
            <a:spLocks noGrp="1"/>
          </p:cNvSpPr>
          <p:nvPr>
            <p:ph sz="half" idx="1"/>
          </p:nvPr>
        </p:nvSpPr>
        <p:spPr>
          <a:xfrm>
            <a:off x="457200" y="1600200"/>
            <a:ext cx="4038600" cy="4061049"/>
          </a:xfrm>
        </p:spPr>
        <p:txBody>
          <a:bodyPr>
            <a:noAutofit/>
          </a:bodyPr>
          <a:lstStyle/>
          <a:p>
            <a:pPr marL="342900" lvl="0" indent="-342900">
              <a:buFont typeface="Arial" panose="020B0604020202020204" pitchFamily="34" charset="0"/>
              <a:buChar char="•"/>
              <a:tabLst>
                <a:tab pos="457200" algn="l"/>
              </a:tabLst>
            </a:pPr>
            <a:r>
              <a:rPr lang="cy-GB" sz="2200" dirty="0">
                <a:effectLst/>
                <a:ea typeface="DengXian" panose="02010600030101010101" pitchFamily="2" charset="-122"/>
                <a:cs typeface="Arial" panose="020B0604020202020204" pitchFamily="34" charset="0"/>
              </a:rPr>
              <a:t>M</a:t>
            </a:r>
            <a:r>
              <a:rPr lang="cy-GB" sz="2200" dirty="0">
                <a:effectLst/>
                <a:ea typeface="Times New Roman" panose="02020603050405020304" pitchFamily="18" charset="0"/>
                <a:cs typeface="Times New Roman" panose="02020603050405020304" pitchFamily="18" charset="0"/>
              </a:rPr>
              <a:t>ewn grwpiau gwnewch restr o 10 dylanwad allweddol ar ddysgu gan blant yn yr ystafell ddosbarth. </a:t>
            </a:r>
          </a:p>
          <a:p>
            <a:pPr marL="342900" lvl="0" indent="-342900">
              <a:buFont typeface="Arial" panose="020B0604020202020204" pitchFamily="34" charset="0"/>
              <a:buChar char="•"/>
              <a:tabLst>
                <a:tab pos="457200" algn="l"/>
              </a:tabLst>
            </a:pPr>
            <a:r>
              <a:rPr lang="cy-GB" sz="2200" dirty="0">
                <a:effectLst/>
                <a:ea typeface="DengXian" panose="02010600030101010101" pitchFamily="2" charset="-122"/>
                <a:cs typeface="Arial" panose="020B0604020202020204" pitchFamily="34" charset="0"/>
              </a:rPr>
              <a:t>E</a:t>
            </a:r>
            <a:r>
              <a:rPr lang="cy-GB" sz="2200" dirty="0">
                <a:effectLst/>
                <a:ea typeface="Times New Roman" panose="02020603050405020304" pitchFamily="18" charset="0"/>
                <a:cs typeface="Times New Roman" panose="02020603050405020304" pitchFamily="18" charset="0"/>
              </a:rPr>
              <a:t>r enghraifft, perthnasoedd cadarnhaol rhwng athrawon a disgyblion </a:t>
            </a:r>
          </a:p>
          <a:p>
            <a:pPr marL="342900" lvl="0" indent="-342900">
              <a:buFont typeface="Arial" panose="020B0604020202020204" pitchFamily="34" charset="0"/>
              <a:buChar char="•"/>
              <a:tabLst>
                <a:tab pos="457200" algn="l"/>
              </a:tabLst>
            </a:pPr>
            <a:r>
              <a:rPr lang="cy-GB" sz="2200" dirty="0">
                <a:effectLst/>
                <a:ea typeface="DengXian" panose="02010600030101010101" pitchFamily="2" charset="-122"/>
                <a:cs typeface="Arial" panose="020B0604020202020204" pitchFamily="34" charset="0"/>
              </a:rPr>
              <a:t>T</a:t>
            </a:r>
            <a:r>
              <a:rPr lang="cy-GB" sz="2200" dirty="0">
                <a:effectLst/>
                <a:ea typeface="Times New Roman" panose="02020603050405020304" pitchFamily="18" charset="0"/>
                <a:cs typeface="Times New Roman" panose="02020603050405020304" pitchFamily="18" charset="0"/>
              </a:rPr>
              <a:t>refnwch eich rhestr gyda’r pwysicaf yn rhif 1</a:t>
            </a:r>
          </a:p>
          <a:p>
            <a:r>
              <a:rPr lang="cy-GB" sz="2200" dirty="0">
                <a:effectLst/>
                <a:ea typeface="DengXian" panose="02010600030101010101" pitchFamily="2" charset="-122"/>
                <a:cs typeface="Arial" panose="020B0604020202020204" pitchFamily="34" charset="0"/>
              </a:rPr>
              <a:t>A wnaethoch i gyd gytuno ar y drefn?</a:t>
            </a:r>
            <a:endParaRPr lang="en-GB" sz="2200" dirty="0"/>
          </a:p>
        </p:txBody>
      </p:sp>
      <p:sp>
        <p:nvSpPr>
          <p:cNvPr id="4" name="Content Placeholder 3">
            <a:extLst>
              <a:ext uri="{FF2B5EF4-FFF2-40B4-BE49-F238E27FC236}">
                <a16:creationId xmlns:a16="http://schemas.microsoft.com/office/drawing/2014/main" id="{D02134E1-A681-46D7-8193-BAFF22C76A52}"/>
              </a:ext>
            </a:extLst>
          </p:cNvPr>
          <p:cNvSpPr>
            <a:spLocks noGrp="1"/>
          </p:cNvSpPr>
          <p:nvPr>
            <p:ph sz="half" idx="2"/>
          </p:nvPr>
        </p:nvSpPr>
        <p:spPr>
          <a:xfrm>
            <a:off x="4648200" y="1600201"/>
            <a:ext cx="4038600" cy="4061048"/>
          </a:xfrm>
        </p:spPr>
        <p:txBody>
          <a:bodyPr>
            <a:normAutofit fontScale="92500" lnSpcReduction="20000"/>
          </a:bodyPr>
          <a:lstStyle/>
          <a:p>
            <a:r>
              <a:rPr lang="en-GB" dirty="0"/>
              <a:t>In groups make a list of 10 key influences on children’s learning in the classroom.</a:t>
            </a:r>
          </a:p>
          <a:p>
            <a:r>
              <a:rPr lang="en-GB" dirty="0"/>
              <a:t>For example, positive teacher pupil relationships</a:t>
            </a:r>
          </a:p>
          <a:p>
            <a:r>
              <a:rPr lang="en-GB" dirty="0"/>
              <a:t>Order your list 1 being most important</a:t>
            </a:r>
          </a:p>
          <a:p>
            <a:r>
              <a:rPr lang="en-GB" dirty="0"/>
              <a:t>Did you all agree on the ordering?</a:t>
            </a:r>
          </a:p>
          <a:p>
            <a:endParaRPr lang="en-GB" dirty="0"/>
          </a:p>
        </p:txBody>
      </p:sp>
    </p:spTree>
    <p:extLst>
      <p:ext uri="{BB962C8B-B14F-4D97-AF65-F5344CB8AC3E}">
        <p14:creationId xmlns:p14="http://schemas.microsoft.com/office/powerpoint/2010/main" val="1366328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371600" y="404664"/>
            <a:ext cx="7772400" cy="1143000"/>
          </a:xfrm>
        </p:spPr>
        <p:txBody>
          <a:bodyPr>
            <a:normAutofit fontScale="90000"/>
          </a:bodyPr>
          <a:lstStyle/>
          <a:p>
            <a:pPr>
              <a:defRPr/>
            </a:pPr>
            <a:r>
              <a:rPr lang="en-GB" dirty="0">
                <a:hlinkClick r:id="rId3"/>
              </a:rPr>
              <a:t>Influences on student learning</a:t>
            </a:r>
            <a:br>
              <a:rPr lang="en-GB" dirty="0">
                <a:hlinkClick r:id="rId3"/>
              </a:rPr>
            </a:br>
            <a:r>
              <a:rPr lang="en-GB" sz="2800" i="1" dirty="0"/>
              <a:t>John Hattie 1999-2009 – research from 180,000 studies covering almost every method of innovation</a:t>
            </a:r>
            <a:endParaRPr lang="en-GB" i="1" dirty="0"/>
          </a:p>
        </p:txBody>
      </p:sp>
      <p:sp>
        <p:nvSpPr>
          <p:cNvPr id="21507" name="Rectangle 3"/>
          <p:cNvSpPr>
            <a:spLocks noGrp="1" noChangeArrowheads="1"/>
          </p:cNvSpPr>
          <p:nvPr>
            <p:ph type="body" idx="1"/>
          </p:nvPr>
        </p:nvSpPr>
        <p:spPr>
          <a:xfrm>
            <a:off x="827584" y="2204864"/>
            <a:ext cx="7772400" cy="4114800"/>
          </a:xfrm>
        </p:spPr>
        <p:txBody>
          <a:bodyPr>
            <a:normAutofit fontScale="92500" lnSpcReduction="20000"/>
          </a:bodyPr>
          <a:lstStyle/>
          <a:p>
            <a:pPr>
              <a:lnSpc>
                <a:spcPct val="90000"/>
              </a:lnSpc>
              <a:buFontTx/>
              <a:buNone/>
              <a:defRPr/>
            </a:pPr>
            <a:r>
              <a:rPr lang="en-GB" sz="2800" dirty="0"/>
              <a:t>							Effect Size</a:t>
            </a:r>
          </a:p>
          <a:p>
            <a:pPr>
              <a:lnSpc>
                <a:spcPct val="90000"/>
              </a:lnSpc>
              <a:defRPr/>
            </a:pPr>
            <a:r>
              <a:rPr lang="en-GB" sz="2800" dirty="0"/>
              <a:t>Feedback 					0.73 	</a:t>
            </a:r>
          </a:p>
          <a:p>
            <a:pPr>
              <a:lnSpc>
                <a:spcPct val="90000"/>
              </a:lnSpc>
              <a:defRPr/>
            </a:pPr>
            <a:r>
              <a:rPr lang="en-GB" sz="2800" dirty="0"/>
              <a:t>Teacher-Student Relationships		0.72</a:t>
            </a:r>
          </a:p>
          <a:p>
            <a:pPr>
              <a:lnSpc>
                <a:spcPct val="90000"/>
              </a:lnSpc>
              <a:defRPr/>
            </a:pPr>
            <a:r>
              <a:rPr lang="en-GB" sz="2800" dirty="0"/>
              <a:t>Mastery Learning				0.58	</a:t>
            </a:r>
          </a:p>
          <a:p>
            <a:pPr>
              <a:lnSpc>
                <a:spcPct val="90000"/>
              </a:lnSpc>
              <a:defRPr/>
            </a:pPr>
            <a:r>
              <a:rPr lang="en-GB" sz="2800" dirty="0"/>
              <a:t>Challenge of Goals			0.56</a:t>
            </a:r>
          </a:p>
          <a:p>
            <a:pPr>
              <a:lnSpc>
                <a:spcPct val="90000"/>
              </a:lnSpc>
              <a:defRPr/>
            </a:pPr>
            <a:r>
              <a:rPr lang="en-GB" sz="2800" dirty="0"/>
              <a:t>Peer Tutoring				0.55</a:t>
            </a:r>
          </a:p>
          <a:p>
            <a:pPr>
              <a:lnSpc>
                <a:spcPct val="90000"/>
              </a:lnSpc>
              <a:defRPr/>
            </a:pPr>
            <a:r>
              <a:rPr lang="en-GB" sz="2800" dirty="0"/>
              <a:t>Expectations				0.43</a:t>
            </a:r>
          </a:p>
          <a:p>
            <a:pPr>
              <a:lnSpc>
                <a:spcPct val="90000"/>
              </a:lnSpc>
              <a:defRPr/>
            </a:pPr>
            <a:r>
              <a:rPr lang="en-GB" sz="2800" dirty="0"/>
              <a:t>Homework					0.29</a:t>
            </a:r>
          </a:p>
          <a:p>
            <a:pPr>
              <a:lnSpc>
                <a:spcPct val="90000"/>
              </a:lnSpc>
              <a:defRPr/>
            </a:pPr>
            <a:r>
              <a:rPr lang="en-GB" sz="2800" dirty="0"/>
              <a:t>Aims &amp; Policies of the School		0.24</a:t>
            </a:r>
          </a:p>
          <a:p>
            <a:pPr>
              <a:lnSpc>
                <a:spcPct val="90000"/>
              </a:lnSpc>
              <a:defRPr/>
            </a:pPr>
            <a:r>
              <a:rPr lang="en-GB" sz="2800" dirty="0"/>
              <a:t>Ability Grouping				0.12 					</a:t>
            </a:r>
          </a:p>
        </p:txBody>
      </p:sp>
      <p:pic>
        <p:nvPicPr>
          <p:cNvPr id="6" name="Picture 5" descr="Claves del aprendizaje, según John Hattie y su Visible Lea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473" y="0"/>
            <a:ext cx="1608346" cy="1988840"/>
          </a:xfrm>
          <a:prstGeom prst="rect">
            <a:avLst/>
          </a:prstGeom>
        </p:spPr>
      </p:pic>
    </p:spTree>
    <p:extLst>
      <p:ext uri="{BB962C8B-B14F-4D97-AF65-F5344CB8AC3E}">
        <p14:creationId xmlns:p14="http://schemas.microsoft.com/office/powerpoint/2010/main" val="19786781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fade">
                                      <p:cBhvr>
                                        <p:cTn id="7" dur="1000"/>
                                        <p:tgtEl>
                                          <p:spTgt spid="21507">
                                            <p:txEl>
                                              <p:pRg st="0" end="0"/>
                                            </p:txEl>
                                          </p:spTgt>
                                        </p:tgtEl>
                                      </p:cBhvr>
                                    </p:animEffect>
                                    <p:anim calcmode="lin" valueType="num">
                                      <p:cBhvr>
                                        <p:cTn id="8" dur="10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50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1507">
                                            <p:txEl>
                                              <p:pRg st="1" end="1"/>
                                            </p:txEl>
                                          </p:spTgt>
                                        </p:tgtEl>
                                        <p:attrNameLst>
                                          <p:attrName>style.visibility</p:attrName>
                                        </p:attrNameLst>
                                      </p:cBhvr>
                                      <p:to>
                                        <p:strVal val="visible"/>
                                      </p:to>
                                    </p:set>
                                    <p:animEffect transition="in" filter="fade">
                                      <p:cBhvr>
                                        <p:cTn id="14" dur="1000"/>
                                        <p:tgtEl>
                                          <p:spTgt spid="21507">
                                            <p:txEl>
                                              <p:pRg st="1" end="1"/>
                                            </p:txEl>
                                          </p:spTgt>
                                        </p:tgtEl>
                                      </p:cBhvr>
                                    </p:animEffect>
                                    <p:anim calcmode="lin" valueType="num">
                                      <p:cBhvr>
                                        <p:cTn id="15" dur="10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150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507">
                                            <p:txEl>
                                              <p:pRg st="2" end="2"/>
                                            </p:txEl>
                                          </p:spTgt>
                                        </p:tgtEl>
                                        <p:attrNameLst>
                                          <p:attrName>style.visibility</p:attrName>
                                        </p:attrNameLst>
                                      </p:cBhvr>
                                      <p:to>
                                        <p:strVal val="visible"/>
                                      </p:to>
                                    </p:set>
                                    <p:animEffect transition="in" filter="fade">
                                      <p:cBhvr>
                                        <p:cTn id="21" dur="1000"/>
                                        <p:tgtEl>
                                          <p:spTgt spid="21507">
                                            <p:txEl>
                                              <p:pRg st="2" end="2"/>
                                            </p:txEl>
                                          </p:spTgt>
                                        </p:tgtEl>
                                      </p:cBhvr>
                                    </p:animEffect>
                                    <p:anim calcmode="lin" valueType="num">
                                      <p:cBhvr>
                                        <p:cTn id="22" dur="10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150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1507">
                                            <p:txEl>
                                              <p:pRg st="3" end="3"/>
                                            </p:txEl>
                                          </p:spTgt>
                                        </p:tgtEl>
                                        <p:attrNameLst>
                                          <p:attrName>style.visibility</p:attrName>
                                        </p:attrNameLst>
                                      </p:cBhvr>
                                      <p:to>
                                        <p:strVal val="visible"/>
                                      </p:to>
                                    </p:set>
                                    <p:animEffect transition="in" filter="fade">
                                      <p:cBhvr>
                                        <p:cTn id="28" dur="1000"/>
                                        <p:tgtEl>
                                          <p:spTgt spid="21507">
                                            <p:txEl>
                                              <p:pRg st="3" end="3"/>
                                            </p:txEl>
                                          </p:spTgt>
                                        </p:tgtEl>
                                      </p:cBhvr>
                                    </p:animEffect>
                                    <p:anim calcmode="lin" valueType="num">
                                      <p:cBhvr>
                                        <p:cTn id="29" dur="10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150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1507">
                                            <p:txEl>
                                              <p:pRg st="4" end="4"/>
                                            </p:txEl>
                                          </p:spTgt>
                                        </p:tgtEl>
                                        <p:attrNameLst>
                                          <p:attrName>style.visibility</p:attrName>
                                        </p:attrNameLst>
                                      </p:cBhvr>
                                      <p:to>
                                        <p:strVal val="visible"/>
                                      </p:to>
                                    </p:set>
                                    <p:animEffect transition="in" filter="fade">
                                      <p:cBhvr>
                                        <p:cTn id="35" dur="1000"/>
                                        <p:tgtEl>
                                          <p:spTgt spid="21507">
                                            <p:txEl>
                                              <p:pRg st="4" end="4"/>
                                            </p:txEl>
                                          </p:spTgt>
                                        </p:tgtEl>
                                      </p:cBhvr>
                                    </p:animEffect>
                                    <p:anim calcmode="lin" valueType="num">
                                      <p:cBhvr>
                                        <p:cTn id="36" dur="10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150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507">
                                            <p:txEl>
                                              <p:pRg st="5" end="5"/>
                                            </p:txEl>
                                          </p:spTgt>
                                        </p:tgtEl>
                                        <p:attrNameLst>
                                          <p:attrName>style.visibility</p:attrName>
                                        </p:attrNameLst>
                                      </p:cBhvr>
                                      <p:to>
                                        <p:strVal val="visible"/>
                                      </p:to>
                                    </p:set>
                                    <p:animEffect transition="in" filter="fade">
                                      <p:cBhvr>
                                        <p:cTn id="42" dur="1000"/>
                                        <p:tgtEl>
                                          <p:spTgt spid="21507">
                                            <p:txEl>
                                              <p:pRg st="5" end="5"/>
                                            </p:txEl>
                                          </p:spTgt>
                                        </p:tgtEl>
                                      </p:cBhvr>
                                    </p:animEffect>
                                    <p:anim calcmode="lin" valueType="num">
                                      <p:cBhvr>
                                        <p:cTn id="43" dur="1000" fill="hold"/>
                                        <p:tgtEl>
                                          <p:spTgt spid="2150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150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1507">
                                            <p:txEl>
                                              <p:pRg st="6" end="6"/>
                                            </p:txEl>
                                          </p:spTgt>
                                        </p:tgtEl>
                                        <p:attrNameLst>
                                          <p:attrName>style.visibility</p:attrName>
                                        </p:attrNameLst>
                                      </p:cBhvr>
                                      <p:to>
                                        <p:strVal val="visible"/>
                                      </p:to>
                                    </p:set>
                                    <p:animEffect transition="in" filter="fade">
                                      <p:cBhvr>
                                        <p:cTn id="49" dur="1000"/>
                                        <p:tgtEl>
                                          <p:spTgt spid="21507">
                                            <p:txEl>
                                              <p:pRg st="6" end="6"/>
                                            </p:txEl>
                                          </p:spTgt>
                                        </p:tgtEl>
                                      </p:cBhvr>
                                    </p:animEffect>
                                    <p:anim calcmode="lin" valueType="num">
                                      <p:cBhvr>
                                        <p:cTn id="50" dur="1000" fill="hold"/>
                                        <p:tgtEl>
                                          <p:spTgt spid="2150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150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1507">
                                            <p:txEl>
                                              <p:pRg st="7" end="7"/>
                                            </p:txEl>
                                          </p:spTgt>
                                        </p:tgtEl>
                                        <p:attrNameLst>
                                          <p:attrName>style.visibility</p:attrName>
                                        </p:attrNameLst>
                                      </p:cBhvr>
                                      <p:to>
                                        <p:strVal val="visible"/>
                                      </p:to>
                                    </p:set>
                                    <p:animEffect transition="in" filter="fade">
                                      <p:cBhvr>
                                        <p:cTn id="56" dur="1000"/>
                                        <p:tgtEl>
                                          <p:spTgt spid="21507">
                                            <p:txEl>
                                              <p:pRg st="7" end="7"/>
                                            </p:txEl>
                                          </p:spTgt>
                                        </p:tgtEl>
                                      </p:cBhvr>
                                    </p:animEffect>
                                    <p:anim calcmode="lin" valueType="num">
                                      <p:cBhvr>
                                        <p:cTn id="57" dur="1000" fill="hold"/>
                                        <p:tgtEl>
                                          <p:spTgt spid="2150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2150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1507">
                                            <p:txEl>
                                              <p:pRg st="8" end="8"/>
                                            </p:txEl>
                                          </p:spTgt>
                                        </p:tgtEl>
                                        <p:attrNameLst>
                                          <p:attrName>style.visibility</p:attrName>
                                        </p:attrNameLst>
                                      </p:cBhvr>
                                      <p:to>
                                        <p:strVal val="visible"/>
                                      </p:to>
                                    </p:set>
                                    <p:animEffect transition="in" filter="fade">
                                      <p:cBhvr>
                                        <p:cTn id="63" dur="1000"/>
                                        <p:tgtEl>
                                          <p:spTgt spid="21507">
                                            <p:txEl>
                                              <p:pRg st="8" end="8"/>
                                            </p:txEl>
                                          </p:spTgt>
                                        </p:tgtEl>
                                      </p:cBhvr>
                                    </p:animEffect>
                                    <p:anim calcmode="lin" valueType="num">
                                      <p:cBhvr>
                                        <p:cTn id="64" dur="1000" fill="hold"/>
                                        <p:tgtEl>
                                          <p:spTgt spid="2150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2150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1507">
                                            <p:txEl>
                                              <p:pRg st="9" end="9"/>
                                            </p:txEl>
                                          </p:spTgt>
                                        </p:tgtEl>
                                        <p:attrNameLst>
                                          <p:attrName>style.visibility</p:attrName>
                                        </p:attrNameLst>
                                      </p:cBhvr>
                                      <p:to>
                                        <p:strVal val="visible"/>
                                      </p:to>
                                    </p:set>
                                    <p:animEffect transition="in" filter="fade">
                                      <p:cBhvr>
                                        <p:cTn id="70" dur="1000"/>
                                        <p:tgtEl>
                                          <p:spTgt spid="21507">
                                            <p:txEl>
                                              <p:pRg st="9" end="9"/>
                                            </p:txEl>
                                          </p:spTgt>
                                        </p:tgtEl>
                                      </p:cBhvr>
                                    </p:animEffect>
                                    <p:anim calcmode="lin" valueType="num">
                                      <p:cBhvr>
                                        <p:cTn id="71" dur="1000" fill="hold"/>
                                        <p:tgtEl>
                                          <p:spTgt spid="2150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2150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33400" y="533400"/>
            <a:ext cx="7772400" cy="1143000"/>
          </a:xfrm>
        </p:spPr>
        <p:txBody>
          <a:bodyPr>
            <a:normAutofit fontScale="90000"/>
          </a:bodyPr>
          <a:lstStyle/>
          <a:p>
            <a:pPr>
              <a:defRPr/>
            </a:pPr>
            <a:r>
              <a:rPr lang="en-GB" dirty="0">
                <a:hlinkClick r:id="rId3"/>
              </a:rPr>
              <a:t>Influences on student learning</a:t>
            </a:r>
            <a:br>
              <a:rPr lang="en-GB" dirty="0">
                <a:hlinkClick r:id="rId3"/>
              </a:rPr>
            </a:br>
            <a:r>
              <a:rPr lang="en-GB" sz="2800" i="1" dirty="0"/>
              <a:t>John Hattie 1999-2009 – research from 180,000 studies covering almost every method of innovation</a:t>
            </a:r>
            <a:endParaRPr lang="en-GB" i="1" dirty="0"/>
          </a:p>
        </p:txBody>
      </p:sp>
      <p:sp>
        <p:nvSpPr>
          <p:cNvPr id="21507" name="Rectangle 3"/>
          <p:cNvSpPr>
            <a:spLocks noGrp="1" noChangeArrowheads="1"/>
          </p:cNvSpPr>
          <p:nvPr>
            <p:ph idx="1"/>
          </p:nvPr>
        </p:nvSpPr>
        <p:spPr>
          <a:xfrm>
            <a:off x="685800" y="2148136"/>
            <a:ext cx="7772400" cy="4176464"/>
          </a:xfrm>
        </p:spPr>
        <p:txBody>
          <a:bodyPr>
            <a:normAutofit fontScale="92500" lnSpcReduction="20000"/>
          </a:bodyPr>
          <a:lstStyle/>
          <a:p>
            <a:pPr>
              <a:lnSpc>
                <a:spcPct val="90000"/>
              </a:lnSpc>
              <a:buFontTx/>
              <a:buNone/>
              <a:defRPr/>
            </a:pPr>
            <a:r>
              <a:rPr lang="en-GB" sz="2800" dirty="0"/>
              <a:t>							Effect Size</a:t>
            </a:r>
          </a:p>
          <a:p>
            <a:pPr>
              <a:lnSpc>
                <a:spcPct val="90000"/>
              </a:lnSpc>
              <a:defRPr/>
            </a:pPr>
            <a:r>
              <a:rPr lang="en-GB" sz="2800" dirty="0"/>
              <a:t>Feedback 					0.73 	</a:t>
            </a:r>
          </a:p>
          <a:p>
            <a:pPr>
              <a:lnSpc>
                <a:spcPct val="90000"/>
              </a:lnSpc>
              <a:defRPr/>
            </a:pPr>
            <a:r>
              <a:rPr lang="en-GB" sz="2800" dirty="0"/>
              <a:t>Teacher-Student Relationships	            0.72</a:t>
            </a:r>
          </a:p>
          <a:p>
            <a:pPr>
              <a:lnSpc>
                <a:spcPct val="90000"/>
              </a:lnSpc>
              <a:defRPr/>
            </a:pPr>
            <a:r>
              <a:rPr lang="en-GB" sz="2800" dirty="0"/>
              <a:t>Mastery Learning				0.58	</a:t>
            </a:r>
          </a:p>
          <a:p>
            <a:pPr>
              <a:lnSpc>
                <a:spcPct val="90000"/>
              </a:lnSpc>
              <a:defRPr/>
            </a:pPr>
            <a:r>
              <a:rPr lang="en-GB" sz="2800" dirty="0"/>
              <a:t>Challenge of Goals			0.56</a:t>
            </a:r>
          </a:p>
          <a:p>
            <a:pPr>
              <a:lnSpc>
                <a:spcPct val="90000"/>
              </a:lnSpc>
              <a:defRPr/>
            </a:pPr>
            <a:r>
              <a:rPr lang="en-GB" sz="2800" dirty="0"/>
              <a:t>Peer Tutoring				0.55</a:t>
            </a:r>
          </a:p>
          <a:p>
            <a:pPr>
              <a:lnSpc>
                <a:spcPct val="90000"/>
              </a:lnSpc>
              <a:defRPr/>
            </a:pPr>
            <a:r>
              <a:rPr lang="en-GB" sz="2800" dirty="0"/>
              <a:t>Expectations				0.43</a:t>
            </a:r>
          </a:p>
          <a:p>
            <a:pPr>
              <a:lnSpc>
                <a:spcPct val="90000"/>
              </a:lnSpc>
              <a:defRPr/>
            </a:pPr>
            <a:r>
              <a:rPr lang="en-GB" sz="2800" dirty="0"/>
              <a:t>Homework					0.29</a:t>
            </a:r>
          </a:p>
          <a:p>
            <a:pPr>
              <a:lnSpc>
                <a:spcPct val="90000"/>
              </a:lnSpc>
              <a:defRPr/>
            </a:pPr>
            <a:r>
              <a:rPr lang="en-GB" sz="2800" dirty="0"/>
              <a:t>Aims &amp; Policies of the School		0.24</a:t>
            </a:r>
          </a:p>
          <a:p>
            <a:pPr>
              <a:lnSpc>
                <a:spcPct val="90000"/>
              </a:lnSpc>
              <a:defRPr/>
            </a:pPr>
            <a:r>
              <a:rPr lang="en-GB" sz="2800" dirty="0"/>
              <a:t>Ability Grouping				0.12 					</a:t>
            </a:r>
          </a:p>
        </p:txBody>
      </p:sp>
      <p:sp>
        <p:nvSpPr>
          <p:cNvPr id="2" name="Cloud 1"/>
          <p:cNvSpPr/>
          <p:nvPr/>
        </p:nvSpPr>
        <p:spPr>
          <a:xfrm>
            <a:off x="791072" y="3212976"/>
            <a:ext cx="8245424" cy="3240360"/>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y-GB" sz="2400" b="1" i="1" dirty="0"/>
              <a:t>  Cymharwch eich rhestr ag un </a:t>
            </a:r>
            <a:r>
              <a:rPr lang="en-GB" sz="2400" b="1" i="1" dirty="0"/>
              <a:t>Hattie</a:t>
            </a:r>
            <a:r>
              <a:rPr lang="cy-GB" sz="2400" b="1" i="1" dirty="0"/>
              <a:t>. Oes unrhyw beth annisgwyl? Pam?  </a:t>
            </a:r>
          </a:p>
          <a:p>
            <a:pPr algn="ctr"/>
            <a:endParaRPr lang="cy-GB" sz="2400" b="1" i="1" dirty="0"/>
          </a:p>
          <a:p>
            <a:pPr algn="ctr"/>
            <a:r>
              <a:rPr lang="en-GB" sz="2400" dirty="0"/>
              <a:t>Compare your list to that created by Hattie. Does anything surprise you? Why?</a:t>
            </a:r>
          </a:p>
          <a:p>
            <a:pPr algn="ctr"/>
            <a:endParaRPr lang="en-GB" sz="2400" dirty="0"/>
          </a:p>
        </p:txBody>
      </p:sp>
    </p:spTree>
    <p:extLst>
      <p:ext uri="{BB962C8B-B14F-4D97-AF65-F5344CB8AC3E}">
        <p14:creationId xmlns:p14="http://schemas.microsoft.com/office/powerpoint/2010/main" val="31197694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fade">
                                      <p:cBhvr>
                                        <p:cTn id="7" dur="1000"/>
                                        <p:tgtEl>
                                          <p:spTgt spid="21507">
                                            <p:txEl>
                                              <p:pRg st="0" end="0"/>
                                            </p:txEl>
                                          </p:spTgt>
                                        </p:tgtEl>
                                      </p:cBhvr>
                                    </p:animEffect>
                                    <p:anim calcmode="lin" valueType="num">
                                      <p:cBhvr>
                                        <p:cTn id="8" dur="10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50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1507">
                                            <p:txEl>
                                              <p:pRg st="1" end="1"/>
                                            </p:txEl>
                                          </p:spTgt>
                                        </p:tgtEl>
                                        <p:attrNameLst>
                                          <p:attrName>style.visibility</p:attrName>
                                        </p:attrNameLst>
                                      </p:cBhvr>
                                      <p:to>
                                        <p:strVal val="visible"/>
                                      </p:to>
                                    </p:set>
                                    <p:animEffect transition="in" filter="fade">
                                      <p:cBhvr>
                                        <p:cTn id="14" dur="1000"/>
                                        <p:tgtEl>
                                          <p:spTgt spid="21507">
                                            <p:txEl>
                                              <p:pRg st="1" end="1"/>
                                            </p:txEl>
                                          </p:spTgt>
                                        </p:tgtEl>
                                      </p:cBhvr>
                                    </p:animEffect>
                                    <p:anim calcmode="lin" valueType="num">
                                      <p:cBhvr>
                                        <p:cTn id="15" dur="10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150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507">
                                            <p:txEl>
                                              <p:pRg st="2" end="2"/>
                                            </p:txEl>
                                          </p:spTgt>
                                        </p:tgtEl>
                                        <p:attrNameLst>
                                          <p:attrName>style.visibility</p:attrName>
                                        </p:attrNameLst>
                                      </p:cBhvr>
                                      <p:to>
                                        <p:strVal val="visible"/>
                                      </p:to>
                                    </p:set>
                                    <p:animEffect transition="in" filter="fade">
                                      <p:cBhvr>
                                        <p:cTn id="21" dur="1000"/>
                                        <p:tgtEl>
                                          <p:spTgt spid="21507">
                                            <p:txEl>
                                              <p:pRg st="2" end="2"/>
                                            </p:txEl>
                                          </p:spTgt>
                                        </p:tgtEl>
                                      </p:cBhvr>
                                    </p:animEffect>
                                    <p:anim calcmode="lin" valueType="num">
                                      <p:cBhvr>
                                        <p:cTn id="22" dur="10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150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1507">
                                            <p:txEl>
                                              <p:pRg st="3" end="3"/>
                                            </p:txEl>
                                          </p:spTgt>
                                        </p:tgtEl>
                                        <p:attrNameLst>
                                          <p:attrName>style.visibility</p:attrName>
                                        </p:attrNameLst>
                                      </p:cBhvr>
                                      <p:to>
                                        <p:strVal val="visible"/>
                                      </p:to>
                                    </p:set>
                                    <p:animEffect transition="in" filter="fade">
                                      <p:cBhvr>
                                        <p:cTn id="28" dur="1000"/>
                                        <p:tgtEl>
                                          <p:spTgt spid="21507">
                                            <p:txEl>
                                              <p:pRg st="3" end="3"/>
                                            </p:txEl>
                                          </p:spTgt>
                                        </p:tgtEl>
                                      </p:cBhvr>
                                    </p:animEffect>
                                    <p:anim calcmode="lin" valueType="num">
                                      <p:cBhvr>
                                        <p:cTn id="29" dur="10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150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1507">
                                            <p:txEl>
                                              <p:pRg st="4" end="4"/>
                                            </p:txEl>
                                          </p:spTgt>
                                        </p:tgtEl>
                                        <p:attrNameLst>
                                          <p:attrName>style.visibility</p:attrName>
                                        </p:attrNameLst>
                                      </p:cBhvr>
                                      <p:to>
                                        <p:strVal val="visible"/>
                                      </p:to>
                                    </p:set>
                                    <p:animEffect transition="in" filter="fade">
                                      <p:cBhvr>
                                        <p:cTn id="35" dur="1000"/>
                                        <p:tgtEl>
                                          <p:spTgt spid="21507">
                                            <p:txEl>
                                              <p:pRg st="4" end="4"/>
                                            </p:txEl>
                                          </p:spTgt>
                                        </p:tgtEl>
                                      </p:cBhvr>
                                    </p:animEffect>
                                    <p:anim calcmode="lin" valueType="num">
                                      <p:cBhvr>
                                        <p:cTn id="36" dur="10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150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507">
                                            <p:txEl>
                                              <p:pRg st="5" end="5"/>
                                            </p:txEl>
                                          </p:spTgt>
                                        </p:tgtEl>
                                        <p:attrNameLst>
                                          <p:attrName>style.visibility</p:attrName>
                                        </p:attrNameLst>
                                      </p:cBhvr>
                                      <p:to>
                                        <p:strVal val="visible"/>
                                      </p:to>
                                    </p:set>
                                    <p:animEffect transition="in" filter="fade">
                                      <p:cBhvr>
                                        <p:cTn id="42" dur="1000"/>
                                        <p:tgtEl>
                                          <p:spTgt spid="21507">
                                            <p:txEl>
                                              <p:pRg st="5" end="5"/>
                                            </p:txEl>
                                          </p:spTgt>
                                        </p:tgtEl>
                                      </p:cBhvr>
                                    </p:animEffect>
                                    <p:anim calcmode="lin" valueType="num">
                                      <p:cBhvr>
                                        <p:cTn id="43" dur="1000" fill="hold"/>
                                        <p:tgtEl>
                                          <p:spTgt spid="2150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150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1507">
                                            <p:txEl>
                                              <p:pRg st="6" end="6"/>
                                            </p:txEl>
                                          </p:spTgt>
                                        </p:tgtEl>
                                        <p:attrNameLst>
                                          <p:attrName>style.visibility</p:attrName>
                                        </p:attrNameLst>
                                      </p:cBhvr>
                                      <p:to>
                                        <p:strVal val="visible"/>
                                      </p:to>
                                    </p:set>
                                    <p:animEffect transition="in" filter="fade">
                                      <p:cBhvr>
                                        <p:cTn id="49" dur="1000"/>
                                        <p:tgtEl>
                                          <p:spTgt spid="21507">
                                            <p:txEl>
                                              <p:pRg st="6" end="6"/>
                                            </p:txEl>
                                          </p:spTgt>
                                        </p:tgtEl>
                                      </p:cBhvr>
                                    </p:animEffect>
                                    <p:anim calcmode="lin" valueType="num">
                                      <p:cBhvr>
                                        <p:cTn id="50" dur="1000" fill="hold"/>
                                        <p:tgtEl>
                                          <p:spTgt spid="2150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150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1507">
                                            <p:txEl>
                                              <p:pRg st="7" end="7"/>
                                            </p:txEl>
                                          </p:spTgt>
                                        </p:tgtEl>
                                        <p:attrNameLst>
                                          <p:attrName>style.visibility</p:attrName>
                                        </p:attrNameLst>
                                      </p:cBhvr>
                                      <p:to>
                                        <p:strVal val="visible"/>
                                      </p:to>
                                    </p:set>
                                    <p:animEffect transition="in" filter="fade">
                                      <p:cBhvr>
                                        <p:cTn id="56" dur="1000"/>
                                        <p:tgtEl>
                                          <p:spTgt spid="21507">
                                            <p:txEl>
                                              <p:pRg st="7" end="7"/>
                                            </p:txEl>
                                          </p:spTgt>
                                        </p:tgtEl>
                                      </p:cBhvr>
                                    </p:animEffect>
                                    <p:anim calcmode="lin" valueType="num">
                                      <p:cBhvr>
                                        <p:cTn id="57" dur="1000" fill="hold"/>
                                        <p:tgtEl>
                                          <p:spTgt spid="2150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2150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1507">
                                            <p:txEl>
                                              <p:pRg st="8" end="8"/>
                                            </p:txEl>
                                          </p:spTgt>
                                        </p:tgtEl>
                                        <p:attrNameLst>
                                          <p:attrName>style.visibility</p:attrName>
                                        </p:attrNameLst>
                                      </p:cBhvr>
                                      <p:to>
                                        <p:strVal val="visible"/>
                                      </p:to>
                                    </p:set>
                                    <p:animEffect transition="in" filter="fade">
                                      <p:cBhvr>
                                        <p:cTn id="63" dur="1000"/>
                                        <p:tgtEl>
                                          <p:spTgt spid="21507">
                                            <p:txEl>
                                              <p:pRg st="8" end="8"/>
                                            </p:txEl>
                                          </p:spTgt>
                                        </p:tgtEl>
                                      </p:cBhvr>
                                    </p:animEffect>
                                    <p:anim calcmode="lin" valueType="num">
                                      <p:cBhvr>
                                        <p:cTn id="64" dur="1000" fill="hold"/>
                                        <p:tgtEl>
                                          <p:spTgt spid="2150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2150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1507">
                                            <p:txEl>
                                              <p:pRg st="9" end="9"/>
                                            </p:txEl>
                                          </p:spTgt>
                                        </p:tgtEl>
                                        <p:attrNameLst>
                                          <p:attrName>style.visibility</p:attrName>
                                        </p:attrNameLst>
                                      </p:cBhvr>
                                      <p:to>
                                        <p:strVal val="visible"/>
                                      </p:to>
                                    </p:set>
                                    <p:animEffect transition="in" filter="fade">
                                      <p:cBhvr>
                                        <p:cTn id="70" dur="1000"/>
                                        <p:tgtEl>
                                          <p:spTgt spid="21507">
                                            <p:txEl>
                                              <p:pRg st="9" end="9"/>
                                            </p:txEl>
                                          </p:spTgt>
                                        </p:tgtEl>
                                      </p:cBhvr>
                                    </p:animEffect>
                                    <p:anim calcmode="lin" valueType="num">
                                      <p:cBhvr>
                                        <p:cTn id="71" dur="1000" fill="hold"/>
                                        <p:tgtEl>
                                          <p:spTgt spid="2150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2150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
                                        </p:tgtEl>
                                        <p:attrNameLst>
                                          <p:attrName>style.visibility</p:attrName>
                                        </p:attrNameLst>
                                      </p:cBhvr>
                                      <p:to>
                                        <p:strVal val="visible"/>
                                      </p:to>
                                    </p:set>
                                    <p:anim calcmode="lin" valueType="num">
                                      <p:cBhvr additive="base">
                                        <p:cTn id="77" dur="500" fill="hold"/>
                                        <p:tgtEl>
                                          <p:spTgt spid="2"/>
                                        </p:tgtEl>
                                        <p:attrNameLst>
                                          <p:attrName>ppt_x</p:attrName>
                                        </p:attrNameLst>
                                      </p:cBhvr>
                                      <p:tavLst>
                                        <p:tav tm="0">
                                          <p:val>
                                            <p:strVal val="#ppt_x"/>
                                          </p:val>
                                        </p:tav>
                                        <p:tav tm="100000">
                                          <p:val>
                                            <p:strVal val="#ppt_x"/>
                                          </p:val>
                                        </p:tav>
                                      </p:tavLst>
                                    </p:anim>
                                    <p:anim calcmode="lin" valueType="num">
                                      <p:cBhvr additive="base">
                                        <p:cTn id="7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48072" y="188640"/>
            <a:ext cx="8229600" cy="1143000"/>
          </a:xfrm>
        </p:spPr>
        <p:txBody>
          <a:bodyPr>
            <a:normAutofit/>
          </a:bodyPr>
          <a:lstStyle/>
          <a:p>
            <a:r>
              <a:rPr lang="en-GB" altLang="en-US" dirty="0" err="1"/>
              <a:t>Addysgwyr</a:t>
            </a:r>
            <a:r>
              <a:rPr lang="en-GB" altLang="en-US" dirty="0"/>
              <a:t> </a:t>
            </a:r>
            <a:r>
              <a:rPr lang="en-GB" altLang="en-US" dirty="0" err="1"/>
              <a:t>Effeithiol</a:t>
            </a:r>
            <a:r>
              <a:rPr lang="en-GB" altLang="en-US" dirty="0"/>
              <a:t> </a:t>
            </a:r>
          </a:p>
        </p:txBody>
      </p:sp>
      <p:sp>
        <p:nvSpPr>
          <p:cNvPr id="19459" name="Content Placeholder 2"/>
          <p:cNvSpPr>
            <a:spLocks noGrp="1"/>
          </p:cNvSpPr>
          <p:nvPr>
            <p:ph idx="1"/>
          </p:nvPr>
        </p:nvSpPr>
        <p:spPr>
          <a:xfrm>
            <a:off x="457200" y="1600200"/>
            <a:ext cx="8229600" cy="4853136"/>
          </a:xfrm>
        </p:spPr>
        <p:style>
          <a:lnRef idx="2">
            <a:schemeClr val="accent4"/>
          </a:lnRef>
          <a:fillRef idx="1">
            <a:schemeClr val="lt1"/>
          </a:fillRef>
          <a:effectRef idx="0">
            <a:schemeClr val="accent4"/>
          </a:effectRef>
          <a:fontRef idx="minor">
            <a:schemeClr val="dk1"/>
          </a:fontRef>
        </p:style>
        <p:txBody>
          <a:bodyPr>
            <a:noAutofit/>
          </a:bodyPr>
          <a:lstStyle/>
          <a:p>
            <a:r>
              <a:rPr lang="en-GB" altLang="en-US" sz="2000" dirty="0" err="1">
                <a:solidFill>
                  <a:schemeClr val="tx1"/>
                </a:solidFill>
              </a:rPr>
              <a:t>Dysgu</a:t>
            </a:r>
            <a:r>
              <a:rPr lang="en-GB" altLang="en-US" sz="2000" dirty="0">
                <a:solidFill>
                  <a:schemeClr val="tx1"/>
                </a:solidFill>
              </a:rPr>
              <a:t> </a:t>
            </a:r>
            <a:r>
              <a:rPr lang="en-GB" altLang="en-US" sz="2000" dirty="0" err="1">
                <a:solidFill>
                  <a:schemeClr val="tx1"/>
                </a:solidFill>
              </a:rPr>
              <a:t>fel</a:t>
            </a:r>
            <a:r>
              <a:rPr lang="en-GB" altLang="en-US" sz="2000" dirty="0">
                <a:solidFill>
                  <a:schemeClr val="tx1"/>
                </a:solidFill>
              </a:rPr>
              <a:t> </a:t>
            </a:r>
            <a:r>
              <a:rPr lang="en-GB" altLang="en-US" sz="2000" dirty="0" err="1">
                <a:solidFill>
                  <a:schemeClr val="tx1"/>
                </a:solidFill>
              </a:rPr>
              <a:t>gweithgaredd</a:t>
            </a:r>
            <a:r>
              <a:rPr lang="en-GB" altLang="en-US" sz="2000" dirty="0">
                <a:solidFill>
                  <a:schemeClr val="tx1"/>
                </a:solidFill>
              </a:rPr>
              <a:t> </a:t>
            </a:r>
            <a:r>
              <a:rPr lang="en-GB" altLang="en-US" sz="2000" dirty="0" err="1">
                <a:solidFill>
                  <a:schemeClr val="tx1"/>
                </a:solidFill>
              </a:rPr>
              <a:t>broffesiynol</a:t>
            </a:r>
            <a:r>
              <a:rPr lang="en-GB" altLang="en-US" sz="2000" dirty="0">
                <a:solidFill>
                  <a:schemeClr val="tx1"/>
                </a:solidFill>
              </a:rPr>
              <a:t>. </a:t>
            </a:r>
          </a:p>
          <a:p>
            <a:r>
              <a:rPr lang="en-GB" altLang="en-US" sz="2000" dirty="0" err="1">
                <a:solidFill>
                  <a:schemeClr val="tx1"/>
                </a:solidFill>
              </a:rPr>
              <a:t>Mae’r</a:t>
            </a:r>
            <a:r>
              <a:rPr lang="en-GB" altLang="en-US" sz="2000" dirty="0">
                <a:solidFill>
                  <a:schemeClr val="tx1"/>
                </a:solidFill>
              </a:rPr>
              <a:t> term </a:t>
            </a:r>
            <a:r>
              <a:rPr lang="en-GB" altLang="en-US" sz="2000" dirty="0" err="1">
                <a:solidFill>
                  <a:schemeClr val="tx1"/>
                </a:solidFill>
              </a:rPr>
              <a:t>yn</a:t>
            </a:r>
            <a:r>
              <a:rPr lang="en-GB" altLang="en-US" sz="2000" dirty="0">
                <a:solidFill>
                  <a:schemeClr val="tx1"/>
                </a:solidFill>
              </a:rPr>
              <a:t> </a:t>
            </a:r>
            <a:r>
              <a:rPr lang="en-GB" altLang="en-US" sz="2000" dirty="0" err="1">
                <a:solidFill>
                  <a:schemeClr val="tx1"/>
                </a:solidFill>
              </a:rPr>
              <a:t>cynnwys</a:t>
            </a:r>
            <a:r>
              <a:rPr lang="en-GB" altLang="en-US" sz="2000" dirty="0">
                <a:solidFill>
                  <a:schemeClr val="tx1"/>
                </a:solidFill>
              </a:rPr>
              <a:t> </a:t>
            </a:r>
            <a:r>
              <a:rPr lang="en-GB" altLang="en-US" sz="2000" dirty="0" err="1">
                <a:solidFill>
                  <a:schemeClr val="tx1"/>
                </a:solidFill>
              </a:rPr>
              <a:t>nifer</a:t>
            </a:r>
            <a:r>
              <a:rPr lang="en-GB" altLang="en-US" sz="2000" dirty="0">
                <a:solidFill>
                  <a:schemeClr val="tx1"/>
                </a:solidFill>
              </a:rPr>
              <a:t> o </a:t>
            </a:r>
            <a:r>
              <a:rPr lang="en-GB" altLang="en-US" sz="2000" dirty="0" err="1">
                <a:solidFill>
                  <a:schemeClr val="tx1"/>
                </a:solidFill>
              </a:rPr>
              <a:t>nodweddion</a:t>
            </a:r>
            <a:r>
              <a:rPr lang="en-GB" altLang="en-US" sz="2000" dirty="0">
                <a:solidFill>
                  <a:schemeClr val="tx1"/>
                </a:solidFill>
              </a:rPr>
              <a:t> a </a:t>
            </a:r>
            <a:r>
              <a:rPr lang="en-GB" altLang="en-US" sz="2000" dirty="0" err="1">
                <a:solidFill>
                  <a:schemeClr val="tx1"/>
                </a:solidFill>
              </a:rPr>
              <a:t>welir</a:t>
            </a:r>
            <a:r>
              <a:rPr lang="en-GB" altLang="en-US" sz="2000" dirty="0">
                <a:solidFill>
                  <a:schemeClr val="tx1"/>
                </a:solidFill>
              </a:rPr>
              <a:t> </a:t>
            </a:r>
            <a:r>
              <a:rPr lang="en-GB" altLang="en-US" sz="2000" dirty="0" err="1">
                <a:solidFill>
                  <a:schemeClr val="tx1"/>
                </a:solidFill>
              </a:rPr>
              <a:t>mewn</a:t>
            </a:r>
            <a:r>
              <a:rPr lang="en-GB" altLang="en-US" sz="2000" dirty="0">
                <a:solidFill>
                  <a:schemeClr val="tx1"/>
                </a:solidFill>
              </a:rPr>
              <a:t> </a:t>
            </a:r>
            <a:r>
              <a:rPr lang="en-GB" altLang="en-US" sz="2000" dirty="0" err="1">
                <a:solidFill>
                  <a:schemeClr val="tx1"/>
                </a:solidFill>
              </a:rPr>
              <a:t>athro</a:t>
            </a:r>
            <a:r>
              <a:rPr lang="en-GB" altLang="en-US" sz="2000" dirty="0">
                <a:solidFill>
                  <a:schemeClr val="tx1"/>
                </a:solidFill>
              </a:rPr>
              <a:t> </a:t>
            </a:r>
            <a:r>
              <a:rPr lang="en-GB" altLang="en-US" sz="2000" dirty="0" err="1">
                <a:solidFill>
                  <a:schemeClr val="tx1"/>
                </a:solidFill>
              </a:rPr>
              <a:t>effeithiol</a:t>
            </a:r>
            <a:r>
              <a:rPr lang="en-GB" altLang="en-US" sz="2000" dirty="0">
                <a:solidFill>
                  <a:schemeClr val="tx1"/>
                </a:solidFill>
              </a:rPr>
              <a:t> : </a:t>
            </a:r>
          </a:p>
          <a:p>
            <a:pPr lvl="1"/>
            <a:r>
              <a:rPr lang="en-GB" altLang="en-US" sz="2000" dirty="0">
                <a:solidFill>
                  <a:schemeClr val="tx1"/>
                </a:solidFill>
              </a:rPr>
              <a:t> </a:t>
            </a:r>
            <a:r>
              <a:rPr lang="en-GB" altLang="en-US" sz="2000" dirty="0" err="1">
                <a:solidFill>
                  <a:schemeClr val="tx1"/>
                </a:solidFill>
              </a:rPr>
              <a:t>Lefelau</a:t>
            </a:r>
            <a:r>
              <a:rPr lang="en-GB" altLang="en-US" sz="2000" dirty="0">
                <a:solidFill>
                  <a:schemeClr val="tx1"/>
                </a:solidFill>
              </a:rPr>
              <a:t> </a:t>
            </a:r>
            <a:r>
              <a:rPr lang="en-GB" altLang="en-US" sz="2000" dirty="0" err="1">
                <a:solidFill>
                  <a:schemeClr val="tx1"/>
                </a:solidFill>
              </a:rPr>
              <a:t>uchel</a:t>
            </a:r>
            <a:r>
              <a:rPr lang="en-GB" altLang="en-US" sz="2000" dirty="0">
                <a:solidFill>
                  <a:schemeClr val="tx1"/>
                </a:solidFill>
              </a:rPr>
              <a:t> o </a:t>
            </a:r>
            <a:r>
              <a:rPr lang="en-GB" altLang="en-US" sz="2000" dirty="0" err="1">
                <a:solidFill>
                  <a:schemeClr val="tx1"/>
                </a:solidFill>
              </a:rPr>
              <a:t>wybodaeth</a:t>
            </a:r>
            <a:r>
              <a:rPr lang="en-GB" altLang="en-US" sz="2000" dirty="0">
                <a:solidFill>
                  <a:schemeClr val="tx1"/>
                </a:solidFill>
              </a:rPr>
              <a:t> </a:t>
            </a:r>
            <a:r>
              <a:rPr lang="en-GB" altLang="en-US" sz="2000" dirty="0" err="1">
                <a:solidFill>
                  <a:schemeClr val="tx1"/>
                </a:solidFill>
              </a:rPr>
              <a:t>berthnasol</a:t>
            </a:r>
            <a:r>
              <a:rPr lang="en-GB" altLang="en-US" sz="2000" dirty="0">
                <a:solidFill>
                  <a:schemeClr val="tx1"/>
                </a:solidFill>
              </a:rPr>
              <a:t> </a:t>
            </a:r>
            <a:r>
              <a:rPr lang="en-GB" altLang="en-US" sz="2000" dirty="0" err="1">
                <a:solidFill>
                  <a:schemeClr val="tx1"/>
                </a:solidFill>
              </a:rPr>
              <a:t>ynglyn</a:t>
            </a:r>
            <a:r>
              <a:rPr lang="en-GB" altLang="en-US" sz="2000" dirty="0">
                <a:solidFill>
                  <a:schemeClr val="tx1"/>
                </a:solidFill>
              </a:rPr>
              <a:t> </a:t>
            </a:r>
            <a:r>
              <a:rPr lang="en-GB" altLang="en-US" sz="2000" dirty="0" err="1">
                <a:solidFill>
                  <a:schemeClr val="tx1"/>
                </a:solidFill>
              </a:rPr>
              <a:t>a’r</a:t>
            </a:r>
            <a:r>
              <a:rPr lang="en-GB" altLang="en-US" sz="2000" dirty="0">
                <a:solidFill>
                  <a:schemeClr val="tx1"/>
                </a:solidFill>
              </a:rPr>
              <a:t> </a:t>
            </a:r>
            <a:r>
              <a:rPr lang="en-GB" altLang="en-US" sz="2000" dirty="0" err="1">
                <a:solidFill>
                  <a:schemeClr val="tx1"/>
                </a:solidFill>
              </a:rPr>
              <a:t>hyn</a:t>
            </a:r>
            <a:r>
              <a:rPr lang="en-GB" altLang="en-US" sz="2000" dirty="0">
                <a:solidFill>
                  <a:schemeClr val="tx1"/>
                </a:solidFill>
              </a:rPr>
              <a:t> </a:t>
            </a:r>
            <a:r>
              <a:rPr lang="en-GB" altLang="en-US" sz="2000" dirty="0" err="1">
                <a:solidFill>
                  <a:schemeClr val="tx1"/>
                </a:solidFill>
              </a:rPr>
              <a:t>sy’n</a:t>
            </a:r>
            <a:r>
              <a:rPr lang="en-GB" altLang="en-US" sz="2000" dirty="0">
                <a:solidFill>
                  <a:schemeClr val="tx1"/>
                </a:solidFill>
              </a:rPr>
              <a:t> </a:t>
            </a:r>
            <a:r>
              <a:rPr lang="en-GB" altLang="en-US" sz="2000" dirty="0" err="1">
                <a:solidFill>
                  <a:schemeClr val="tx1"/>
                </a:solidFill>
              </a:rPr>
              <a:t>cael</a:t>
            </a:r>
            <a:r>
              <a:rPr lang="en-GB" altLang="en-US" sz="2000" dirty="0">
                <a:solidFill>
                  <a:schemeClr val="tx1"/>
                </a:solidFill>
              </a:rPr>
              <a:t> </a:t>
            </a:r>
            <a:r>
              <a:rPr lang="en-GB" altLang="en-US" sz="2000" dirty="0" err="1">
                <a:solidFill>
                  <a:schemeClr val="tx1"/>
                </a:solidFill>
              </a:rPr>
              <a:t>ei</a:t>
            </a:r>
            <a:r>
              <a:rPr lang="en-GB" altLang="en-US" sz="2000" dirty="0">
                <a:solidFill>
                  <a:schemeClr val="tx1"/>
                </a:solidFill>
              </a:rPr>
              <a:t> </a:t>
            </a:r>
            <a:r>
              <a:rPr lang="en-GB" altLang="en-US" sz="2000" dirty="0" err="1">
                <a:solidFill>
                  <a:schemeClr val="tx1"/>
                </a:solidFill>
              </a:rPr>
              <a:t>ddysgu</a:t>
            </a:r>
            <a:r>
              <a:rPr lang="en-GB" altLang="en-US" sz="2000" dirty="0">
                <a:solidFill>
                  <a:schemeClr val="tx1"/>
                </a:solidFill>
              </a:rPr>
              <a:t> </a:t>
            </a:r>
            <a:r>
              <a:rPr lang="en-GB" altLang="en-US" sz="2000" dirty="0" err="1">
                <a:solidFill>
                  <a:schemeClr val="tx1"/>
                </a:solidFill>
              </a:rPr>
              <a:t>a’r</a:t>
            </a:r>
            <a:r>
              <a:rPr lang="en-GB" altLang="en-US" sz="2000" dirty="0">
                <a:solidFill>
                  <a:schemeClr val="tx1"/>
                </a:solidFill>
              </a:rPr>
              <a:t> plant </a:t>
            </a:r>
            <a:r>
              <a:rPr lang="en-GB" altLang="en-US" sz="2000" dirty="0" err="1">
                <a:solidFill>
                  <a:schemeClr val="tx1"/>
                </a:solidFill>
              </a:rPr>
              <a:t>sy’n</a:t>
            </a:r>
            <a:r>
              <a:rPr lang="en-GB" altLang="en-US" sz="2000" dirty="0">
                <a:solidFill>
                  <a:schemeClr val="tx1"/>
                </a:solidFill>
              </a:rPr>
              <a:t> </a:t>
            </a:r>
            <a:r>
              <a:rPr lang="en-GB" altLang="en-US" sz="2000" dirty="0" err="1">
                <a:solidFill>
                  <a:schemeClr val="tx1"/>
                </a:solidFill>
              </a:rPr>
              <a:t>derbyn</a:t>
            </a:r>
            <a:r>
              <a:rPr lang="en-GB" altLang="en-US" sz="2000" dirty="0">
                <a:solidFill>
                  <a:schemeClr val="tx1"/>
                </a:solidFill>
              </a:rPr>
              <a:t> y </a:t>
            </a:r>
            <a:r>
              <a:rPr lang="en-GB" altLang="en-US" sz="2000" dirty="0" err="1">
                <a:solidFill>
                  <a:schemeClr val="tx1"/>
                </a:solidFill>
              </a:rPr>
              <a:t>wybodaeth</a:t>
            </a:r>
            <a:r>
              <a:rPr lang="en-GB" altLang="en-US" sz="2000" dirty="0">
                <a:solidFill>
                  <a:schemeClr val="tx1"/>
                </a:solidFill>
              </a:rPr>
              <a:t>; </a:t>
            </a:r>
          </a:p>
          <a:p>
            <a:pPr lvl="1"/>
            <a:r>
              <a:rPr lang="en-GB" altLang="en-US" sz="2000" dirty="0">
                <a:solidFill>
                  <a:schemeClr val="tx1"/>
                </a:solidFill>
              </a:rPr>
              <a:t> </a:t>
            </a:r>
            <a:r>
              <a:rPr lang="en-GB" altLang="en-US" sz="2000" dirty="0" err="1">
                <a:solidFill>
                  <a:schemeClr val="tx1"/>
                </a:solidFill>
              </a:rPr>
              <a:t>Gwybodaeth</a:t>
            </a:r>
            <a:r>
              <a:rPr lang="en-GB" altLang="en-US" sz="2000" dirty="0">
                <a:solidFill>
                  <a:schemeClr val="tx1"/>
                </a:solidFill>
              </a:rPr>
              <a:t> am, a </a:t>
            </a:r>
            <a:r>
              <a:rPr lang="en-GB" altLang="en-US" sz="2000" dirty="0" err="1">
                <a:solidFill>
                  <a:schemeClr val="tx1"/>
                </a:solidFill>
              </a:rPr>
              <a:t>sgil</a:t>
            </a:r>
            <a:r>
              <a:rPr lang="en-GB" altLang="en-US" sz="2000" dirty="0">
                <a:solidFill>
                  <a:schemeClr val="tx1"/>
                </a:solidFill>
              </a:rPr>
              <a:t> </a:t>
            </a:r>
            <a:r>
              <a:rPr lang="en-GB" altLang="en-US" sz="2000" dirty="0" err="1">
                <a:solidFill>
                  <a:schemeClr val="tx1"/>
                </a:solidFill>
              </a:rPr>
              <a:t>wrth</a:t>
            </a:r>
            <a:r>
              <a:rPr lang="en-GB" altLang="en-US" sz="2000" dirty="0">
                <a:solidFill>
                  <a:schemeClr val="tx1"/>
                </a:solidFill>
              </a:rPr>
              <a:t> </a:t>
            </a:r>
            <a:r>
              <a:rPr lang="en-GB" altLang="en-US" sz="2000" dirty="0" err="1">
                <a:solidFill>
                  <a:schemeClr val="tx1"/>
                </a:solidFill>
              </a:rPr>
              <a:t>ddefnyddio</a:t>
            </a:r>
            <a:r>
              <a:rPr lang="en-GB" altLang="en-US" sz="2000" dirty="0">
                <a:solidFill>
                  <a:schemeClr val="tx1"/>
                </a:solidFill>
              </a:rPr>
              <a:t> </a:t>
            </a:r>
            <a:r>
              <a:rPr lang="en-GB" altLang="en-US" sz="2000" dirty="0" err="1">
                <a:solidFill>
                  <a:schemeClr val="tx1"/>
                </a:solidFill>
              </a:rPr>
              <a:t>amrediad</a:t>
            </a:r>
            <a:r>
              <a:rPr lang="en-GB" altLang="en-US" sz="2000" dirty="0">
                <a:solidFill>
                  <a:schemeClr val="tx1"/>
                </a:solidFill>
              </a:rPr>
              <a:t> o </a:t>
            </a:r>
            <a:r>
              <a:rPr lang="en-GB" altLang="en-US" sz="2000" dirty="0" err="1">
                <a:solidFill>
                  <a:schemeClr val="tx1"/>
                </a:solidFill>
              </a:rPr>
              <a:t>strategaethau</a:t>
            </a:r>
            <a:r>
              <a:rPr lang="en-GB" altLang="en-US" sz="2000" dirty="0">
                <a:solidFill>
                  <a:schemeClr val="tx1"/>
                </a:solidFill>
              </a:rPr>
              <a:t> </a:t>
            </a:r>
            <a:r>
              <a:rPr lang="en-GB" altLang="en-US" sz="2000" dirty="0" err="1">
                <a:solidFill>
                  <a:schemeClr val="tx1"/>
                </a:solidFill>
              </a:rPr>
              <a:t>i</a:t>
            </a:r>
            <a:r>
              <a:rPr lang="en-GB" altLang="en-US" sz="2000" dirty="0">
                <a:solidFill>
                  <a:schemeClr val="tx1"/>
                </a:solidFill>
              </a:rPr>
              <a:t> </a:t>
            </a:r>
            <a:r>
              <a:rPr lang="en-GB" altLang="en-US" sz="2000" dirty="0" err="1">
                <a:solidFill>
                  <a:schemeClr val="tx1"/>
                </a:solidFill>
              </a:rPr>
              <a:t>alluogi</a:t>
            </a:r>
            <a:r>
              <a:rPr lang="en-GB" altLang="en-US" sz="2000" dirty="0">
                <a:solidFill>
                  <a:schemeClr val="tx1"/>
                </a:solidFill>
              </a:rPr>
              <a:t> </a:t>
            </a:r>
            <a:r>
              <a:rPr lang="en-GB" altLang="en-US" sz="2000" dirty="0" err="1">
                <a:solidFill>
                  <a:schemeClr val="tx1"/>
                </a:solidFill>
              </a:rPr>
              <a:t>dysgu</a:t>
            </a:r>
            <a:r>
              <a:rPr lang="en-GB" altLang="en-US" sz="2000" dirty="0">
                <a:solidFill>
                  <a:schemeClr val="tx1"/>
                </a:solidFill>
              </a:rPr>
              <a:t>; </a:t>
            </a:r>
          </a:p>
          <a:p>
            <a:pPr lvl="1"/>
            <a:r>
              <a:rPr lang="en-GB" altLang="en-US" sz="2000" dirty="0">
                <a:solidFill>
                  <a:schemeClr val="tx1"/>
                </a:solidFill>
              </a:rPr>
              <a:t> Y </a:t>
            </a:r>
            <a:r>
              <a:rPr lang="en-GB" altLang="en-US" sz="2000" dirty="0" err="1">
                <a:solidFill>
                  <a:schemeClr val="tx1"/>
                </a:solidFill>
              </a:rPr>
              <a:t>gallu</a:t>
            </a:r>
            <a:r>
              <a:rPr lang="en-GB" altLang="en-US" sz="2000" dirty="0">
                <a:solidFill>
                  <a:schemeClr val="tx1"/>
                </a:solidFill>
              </a:rPr>
              <a:t> </a:t>
            </a:r>
            <a:r>
              <a:rPr lang="en-GB" altLang="en-US" sz="2000" dirty="0" err="1">
                <a:solidFill>
                  <a:schemeClr val="tx1"/>
                </a:solidFill>
              </a:rPr>
              <a:t>i</a:t>
            </a:r>
            <a:r>
              <a:rPr lang="en-GB" altLang="en-US" sz="2000" dirty="0">
                <a:solidFill>
                  <a:schemeClr val="tx1"/>
                </a:solidFill>
              </a:rPr>
              <a:t> </a:t>
            </a:r>
            <a:r>
              <a:rPr lang="en-GB" altLang="en-US" sz="2000" dirty="0" err="1">
                <a:solidFill>
                  <a:schemeClr val="tx1"/>
                </a:solidFill>
              </a:rPr>
              <a:t>fod</a:t>
            </a:r>
            <a:r>
              <a:rPr lang="en-GB" altLang="en-US" sz="2000" dirty="0">
                <a:solidFill>
                  <a:schemeClr val="tx1"/>
                </a:solidFill>
              </a:rPr>
              <a:t> </a:t>
            </a:r>
            <a:r>
              <a:rPr lang="en-GB" altLang="en-US" sz="2000" dirty="0" err="1">
                <a:solidFill>
                  <a:schemeClr val="tx1"/>
                </a:solidFill>
              </a:rPr>
              <a:t>yn</a:t>
            </a:r>
            <a:r>
              <a:rPr lang="en-GB" altLang="en-US" sz="2000" dirty="0">
                <a:solidFill>
                  <a:schemeClr val="tx1"/>
                </a:solidFill>
              </a:rPr>
              <a:t> </a:t>
            </a:r>
            <a:r>
              <a:rPr lang="en-GB" altLang="en-US" sz="2000" dirty="0" err="1">
                <a:solidFill>
                  <a:schemeClr val="tx1"/>
                </a:solidFill>
              </a:rPr>
              <a:t>hyblyg</a:t>
            </a:r>
            <a:r>
              <a:rPr lang="en-GB" altLang="en-US" sz="2000" dirty="0">
                <a:solidFill>
                  <a:schemeClr val="tx1"/>
                </a:solidFill>
              </a:rPr>
              <a:t> a </a:t>
            </a:r>
            <a:r>
              <a:rPr lang="en-GB" altLang="en-US" sz="2000" dirty="0" err="1">
                <a:solidFill>
                  <a:schemeClr val="tx1"/>
                </a:solidFill>
              </a:rPr>
              <a:t>meddylgar</a:t>
            </a:r>
            <a:r>
              <a:rPr lang="en-GB" altLang="en-US" sz="2000" dirty="0">
                <a:solidFill>
                  <a:schemeClr val="tx1"/>
                </a:solidFill>
              </a:rPr>
              <a:t> </a:t>
            </a:r>
            <a:r>
              <a:rPr lang="en-GB" altLang="en-US" sz="2000" dirty="0" err="1">
                <a:solidFill>
                  <a:schemeClr val="tx1"/>
                </a:solidFill>
              </a:rPr>
              <a:t>yn</a:t>
            </a:r>
            <a:r>
              <a:rPr lang="en-GB" altLang="en-US" sz="2000" dirty="0">
                <a:solidFill>
                  <a:schemeClr val="tx1"/>
                </a:solidFill>
              </a:rPr>
              <a:t> y </a:t>
            </a:r>
            <a:r>
              <a:rPr lang="en-GB" altLang="en-US" sz="2000" dirty="0" err="1">
                <a:solidFill>
                  <a:schemeClr val="tx1"/>
                </a:solidFill>
              </a:rPr>
              <a:t>dosbarth</a:t>
            </a:r>
            <a:r>
              <a:rPr lang="en-GB" altLang="en-US" sz="2000" dirty="0">
                <a:solidFill>
                  <a:schemeClr val="tx1"/>
                </a:solidFill>
              </a:rPr>
              <a:t>, </a:t>
            </a:r>
            <a:r>
              <a:rPr lang="en-GB" altLang="en-US" sz="2000" dirty="0" err="1">
                <a:solidFill>
                  <a:schemeClr val="tx1"/>
                </a:solidFill>
              </a:rPr>
              <a:t>gan</a:t>
            </a:r>
            <a:r>
              <a:rPr lang="en-GB" altLang="en-US" sz="2000" dirty="0">
                <a:solidFill>
                  <a:schemeClr val="tx1"/>
                </a:solidFill>
              </a:rPr>
              <a:t> </a:t>
            </a:r>
            <a:r>
              <a:rPr lang="en-GB" altLang="en-US" sz="2000" dirty="0" err="1">
                <a:solidFill>
                  <a:schemeClr val="tx1"/>
                </a:solidFill>
              </a:rPr>
              <a:t>gymryd</a:t>
            </a:r>
            <a:r>
              <a:rPr lang="en-GB" altLang="en-US" sz="2000" dirty="0">
                <a:solidFill>
                  <a:schemeClr val="tx1"/>
                </a:solidFill>
              </a:rPr>
              <a:t> </a:t>
            </a:r>
            <a:r>
              <a:rPr lang="en-GB" altLang="en-US" sz="2000" dirty="0" err="1">
                <a:solidFill>
                  <a:schemeClr val="tx1"/>
                </a:solidFill>
              </a:rPr>
              <a:t>i</a:t>
            </a:r>
            <a:r>
              <a:rPr lang="en-GB" altLang="en-US" sz="2000" dirty="0">
                <a:solidFill>
                  <a:schemeClr val="tx1"/>
                </a:solidFill>
              </a:rPr>
              <a:t> </a:t>
            </a:r>
            <a:r>
              <a:rPr lang="en-GB" altLang="en-US" sz="2000" dirty="0" err="1">
                <a:solidFill>
                  <a:schemeClr val="tx1"/>
                </a:solidFill>
              </a:rPr>
              <a:t>ystyriaeth</a:t>
            </a:r>
            <a:r>
              <a:rPr lang="en-GB" altLang="en-US" sz="2000" dirty="0">
                <a:solidFill>
                  <a:schemeClr val="tx1"/>
                </a:solidFill>
              </a:rPr>
              <a:t>  </a:t>
            </a:r>
            <a:r>
              <a:rPr lang="en-GB" altLang="en-US" sz="2000" dirty="0" err="1">
                <a:solidFill>
                  <a:schemeClr val="tx1"/>
                </a:solidFill>
              </a:rPr>
              <a:t>anghenion</a:t>
            </a:r>
            <a:r>
              <a:rPr lang="en-GB" altLang="en-US" sz="2000" dirty="0">
                <a:solidFill>
                  <a:schemeClr val="tx1"/>
                </a:solidFill>
              </a:rPr>
              <a:t> ac </a:t>
            </a:r>
            <a:r>
              <a:rPr lang="en-GB" altLang="en-US" sz="2000" dirty="0" err="1">
                <a:solidFill>
                  <a:schemeClr val="tx1"/>
                </a:solidFill>
              </a:rPr>
              <a:t>ymatebion</a:t>
            </a:r>
            <a:r>
              <a:rPr lang="en-GB" altLang="en-US" sz="2000" dirty="0">
                <a:solidFill>
                  <a:schemeClr val="tx1"/>
                </a:solidFill>
              </a:rPr>
              <a:t> y </a:t>
            </a:r>
            <a:r>
              <a:rPr lang="en-GB" altLang="en-US" sz="2000" dirty="0" err="1">
                <a:solidFill>
                  <a:schemeClr val="tx1"/>
                </a:solidFill>
              </a:rPr>
              <a:t>dysgwyr</a:t>
            </a:r>
            <a:r>
              <a:rPr lang="en-GB" altLang="en-US" sz="2000" dirty="0">
                <a:solidFill>
                  <a:schemeClr val="tx1"/>
                </a:solidFill>
              </a:rPr>
              <a:t> </a:t>
            </a:r>
            <a:r>
              <a:rPr lang="en-GB" altLang="en-US" sz="2000" dirty="0" err="1">
                <a:solidFill>
                  <a:schemeClr val="tx1"/>
                </a:solidFill>
              </a:rPr>
              <a:t>wrth</a:t>
            </a:r>
            <a:r>
              <a:rPr lang="en-GB" altLang="en-US" sz="2000" dirty="0">
                <a:solidFill>
                  <a:schemeClr val="tx1"/>
                </a:solidFill>
              </a:rPr>
              <a:t> </a:t>
            </a:r>
            <a:r>
              <a:rPr lang="en-GB" altLang="en-US" sz="2000" dirty="0" err="1">
                <a:solidFill>
                  <a:schemeClr val="tx1"/>
                </a:solidFill>
              </a:rPr>
              <a:t>iddynt</a:t>
            </a:r>
            <a:r>
              <a:rPr lang="en-GB" altLang="en-US" sz="2000" dirty="0">
                <a:solidFill>
                  <a:schemeClr val="tx1"/>
                </a:solidFill>
              </a:rPr>
              <a:t> </a:t>
            </a:r>
            <a:r>
              <a:rPr lang="en-GB" altLang="en-US" sz="2000" dirty="0" err="1">
                <a:solidFill>
                  <a:schemeClr val="tx1"/>
                </a:solidFill>
              </a:rPr>
              <a:t>ddatblygu</a:t>
            </a:r>
            <a:r>
              <a:rPr lang="en-GB" altLang="en-US" sz="2000" dirty="0">
                <a:solidFill>
                  <a:schemeClr val="tx1"/>
                </a:solidFill>
              </a:rPr>
              <a:t> </a:t>
            </a:r>
            <a:r>
              <a:rPr lang="en-GB" altLang="en-US" sz="2000" dirty="0" err="1">
                <a:solidFill>
                  <a:schemeClr val="tx1"/>
                </a:solidFill>
              </a:rPr>
              <a:t>eu</a:t>
            </a:r>
            <a:r>
              <a:rPr lang="en-GB" altLang="en-US" sz="2000" dirty="0">
                <a:solidFill>
                  <a:schemeClr val="tx1"/>
                </a:solidFill>
              </a:rPr>
              <a:t> </a:t>
            </a:r>
            <a:r>
              <a:rPr lang="en-GB" altLang="en-US" sz="2000" dirty="0" err="1">
                <a:solidFill>
                  <a:schemeClr val="tx1"/>
                </a:solidFill>
              </a:rPr>
              <a:t>gwybodaeth</a:t>
            </a:r>
            <a:r>
              <a:rPr lang="en-GB" altLang="en-US" sz="2000" dirty="0">
                <a:solidFill>
                  <a:schemeClr val="tx1"/>
                </a:solidFill>
              </a:rPr>
              <a:t>; </a:t>
            </a:r>
          </a:p>
          <a:p>
            <a:pPr lvl="1"/>
            <a:r>
              <a:rPr lang="en-GB" altLang="en-US" sz="2000" dirty="0">
                <a:solidFill>
                  <a:schemeClr val="tx1"/>
                </a:solidFill>
              </a:rPr>
              <a:t> </a:t>
            </a:r>
            <a:r>
              <a:rPr lang="en-GB" altLang="en-US" sz="2000" dirty="0" err="1">
                <a:solidFill>
                  <a:schemeClr val="tx1"/>
                </a:solidFill>
              </a:rPr>
              <a:t>Dealltwriaeth</a:t>
            </a:r>
            <a:r>
              <a:rPr lang="en-GB" altLang="en-US" sz="2000" dirty="0">
                <a:solidFill>
                  <a:schemeClr val="tx1"/>
                </a:solidFill>
              </a:rPr>
              <a:t> o </a:t>
            </a:r>
            <a:r>
              <a:rPr lang="en-GB" altLang="en-US" sz="2000" dirty="0" err="1">
                <a:solidFill>
                  <a:schemeClr val="tx1"/>
                </a:solidFill>
              </a:rPr>
              <a:t>bwysigrwydd</a:t>
            </a:r>
            <a:r>
              <a:rPr lang="en-GB" altLang="en-US" sz="2000" dirty="0">
                <a:solidFill>
                  <a:schemeClr val="tx1"/>
                </a:solidFill>
              </a:rPr>
              <a:t> </a:t>
            </a:r>
            <a:r>
              <a:rPr lang="en-GB" altLang="en-US" sz="2000" dirty="0" err="1">
                <a:solidFill>
                  <a:schemeClr val="tx1"/>
                </a:solidFill>
              </a:rPr>
              <a:t>agweddau</a:t>
            </a:r>
            <a:r>
              <a:rPr lang="en-GB" altLang="en-US" sz="2000" dirty="0">
                <a:solidFill>
                  <a:schemeClr val="tx1"/>
                </a:solidFill>
              </a:rPr>
              <a:t> </a:t>
            </a:r>
            <a:r>
              <a:rPr lang="en-GB" altLang="en-US" sz="2000" dirty="0" err="1">
                <a:solidFill>
                  <a:schemeClr val="tx1"/>
                </a:solidFill>
              </a:rPr>
              <a:t>dysgwyr</a:t>
            </a:r>
            <a:r>
              <a:rPr lang="en-GB" altLang="en-US" sz="2000" dirty="0">
                <a:solidFill>
                  <a:schemeClr val="tx1"/>
                </a:solidFill>
              </a:rPr>
              <a:t> </a:t>
            </a:r>
            <a:r>
              <a:rPr lang="en-GB" altLang="en-US" sz="2000" dirty="0" err="1">
                <a:solidFill>
                  <a:schemeClr val="tx1"/>
                </a:solidFill>
              </a:rPr>
              <a:t>tuag</a:t>
            </a:r>
            <a:r>
              <a:rPr lang="en-GB" altLang="en-US" sz="2000" dirty="0">
                <a:solidFill>
                  <a:schemeClr val="tx1"/>
                </a:solidFill>
              </a:rPr>
              <a:t> at </a:t>
            </a:r>
            <a:r>
              <a:rPr lang="en-GB" altLang="en-US" sz="2000" dirty="0" err="1">
                <a:solidFill>
                  <a:schemeClr val="tx1"/>
                </a:solidFill>
              </a:rPr>
              <a:t>yr</a:t>
            </a:r>
            <a:r>
              <a:rPr lang="en-GB" altLang="en-US" sz="2000" dirty="0">
                <a:solidFill>
                  <a:schemeClr val="tx1"/>
                </a:solidFill>
              </a:rPr>
              <a:t> </a:t>
            </a:r>
            <a:r>
              <a:rPr lang="en-GB" altLang="en-US" sz="2000" dirty="0" err="1">
                <a:solidFill>
                  <a:schemeClr val="tx1"/>
                </a:solidFill>
              </a:rPr>
              <a:t>hyn</a:t>
            </a:r>
            <a:r>
              <a:rPr lang="en-GB" altLang="en-US" sz="2000" dirty="0">
                <a:solidFill>
                  <a:schemeClr val="tx1"/>
                </a:solidFill>
              </a:rPr>
              <a:t> y </a:t>
            </a:r>
            <a:r>
              <a:rPr lang="en-GB" altLang="en-US" sz="2000" dirty="0" err="1">
                <a:solidFill>
                  <a:schemeClr val="tx1"/>
                </a:solidFill>
              </a:rPr>
              <a:t>maent</a:t>
            </a:r>
            <a:r>
              <a:rPr lang="en-GB" altLang="en-US" sz="2000" dirty="0">
                <a:solidFill>
                  <a:schemeClr val="tx1"/>
                </a:solidFill>
              </a:rPr>
              <a:t> </a:t>
            </a:r>
            <a:r>
              <a:rPr lang="en-GB" altLang="en-US" sz="2000" dirty="0" err="1">
                <a:solidFill>
                  <a:schemeClr val="tx1"/>
                </a:solidFill>
              </a:rPr>
              <a:t>yn</a:t>
            </a:r>
            <a:r>
              <a:rPr lang="en-GB" altLang="en-US" sz="2000" dirty="0">
                <a:solidFill>
                  <a:schemeClr val="tx1"/>
                </a:solidFill>
              </a:rPr>
              <a:t> </a:t>
            </a:r>
            <a:r>
              <a:rPr lang="en-GB" altLang="en-US" sz="2000" dirty="0" err="1">
                <a:solidFill>
                  <a:schemeClr val="tx1"/>
                </a:solidFill>
              </a:rPr>
              <a:t>ei</a:t>
            </a:r>
            <a:r>
              <a:rPr lang="en-GB" altLang="en-US" sz="2000" dirty="0">
                <a:solidFill>
                  <a:schemeClr val="tx1"/>
                </a:solidFill>
              </a:rPr>
              <a:t> </a:t>
            </a:r>
            <a:r>
              <a:rPr lang="en-GB" altLang="en-US" sz="2000" dirty="0" err="1">
                <a:solidFill>
                  <a:schemeClr val="tx1"/>
                </a:solidFill>
              </a:rPr>
              <a:t>ddysgu</a:t>
            </a:r>
            <a:r>
              <a:rPr lang="en-GB" altLang="en-US" sz="2000" dirty="0">
                <a:solidFill>
                  <a:schemeClr val="tx1"/>
                </a:solidFill>
              </a:rPr>
              <a:t> </a:t>
            </a:r>
            <a:r>
              <a:rPr lang="en-GB" altLang="en-US" sz="2000" dirty="0" err="1">
                <a:solidFill>
                  <a:schemeClr val="tx1"/>
                </a:solidFill>
              </a:rPr>
              <a:t>a’i</a:t>
            </a:r>
            <a:r>
              <a:rPr lang="en-GB" altLang="en-US" sz="2000" dirty="0">
                <a:solidFill>
                  <a:schemeClr val="tx1"/>
                </a:solidFill>
              </a:rPr>
              <a:t> </a:t>
            </a:r>
            <a:r>
              <a:rPr lang="en-GB" altLang="en-US" sz="2000" dirty="0" err="1">
                <a:solidFill>
                  <a:schemeClr val="tx1"/>
                </a:solidFill>
              </a:rPr>
              <a:t>gallu</a:t>
            </a:r>
            <a:r>
              <a:rPr lang="en-GB" altLang="en-US" sz="2000" dirty="0">
                <a:solidFill>
                  <a:schemeClr val="tx1"/>
                </a:solidFill>
              </a:rPr>
              <a:t> </a:t>
            </a:r>
            <a:r>
              <a:rPr lang="en-GB" altLang="en-US" sz="2000" dirty="0" err="1">
                <a:solidFill>
                  <a:schemeClr val="tx1"/>
                </a:solidFill>
              </a:rPr>
              <a:t>i</a:t>
            </a:r>
            <a:r>
              <a:rPr lang="en-GB" altLang="en-US" sz="2000" dirty="0">
                <a:solidFill>
                  <a:schemeClr val="tx1"/>
                </a:solidFill>
              </a:rPr>
              <a:t> </a:t>
            </a:r>
            <a:r>
              <a:rPr lang="en-GB" altLang="en-US" sz="2000" dirty="0" err="1">
                <a:solidFill>
                  <a:schemeClr val="tx1"/>
                </a:solidFill>
              </a:rPr>
              <a:t>ddylanwadu</a:t>
            </a:r>
            <a:r>
              <a:rPr lang="en-GB" altLang="en-US" sz="2000" dirty="0">
                <a:solidFill>
                  <a:schemeClr val="tx1"/>
                </a:solidFill>
              </a:rPr>
              <a:t> a </a:t>
            </a:r>
            <a:r>
              <a:rPr lang="en-GB" altLang="en-US" sz="2000" dirty="0" err="1">
                <a:solidFill>
                  <a:schemeClr val="tx1"/>
                </a:solidFill>
              </a:rPr>
              <a:t>datblygu’r</a:t>
            </a:r>
            <a:r>
              <a:rPr lang="en-GB" altLang="en-US" sz="2000" dirty="0">
                <a:solidFill>
                  <a:schemeClr val="tx1"/>
                </a:solidFill>
              </a:rPr>
              <a:t> </a:t>
            </a:r>
            <a:r>
              <a:rPr lang="en-GB" altLang="en-US" sz="2000" dirty="0" err="1">
                <a:solidFill>
                  <a:schemeClr val="tx1"/>
                </a:solidFill>
              </a:rPr>
              <a:t>agweddau</a:t>
            </a:r>
            <a:r>
              <a:rPr lang="en-GB" altLang="en-US" sz="2000" dirty="0">
                <a:solidFill>
                  <a:schemeClr val="tx1"/>
                </a:solidFill>
              </a:rPr>
              <a:t> </a:t>
            </a:r>
            <a:r>
              <a:rPr lang="en-GB" altLang="en-US" sz="2000" dirty="0" err="1">
                <a:solidFill>
                  <a:schemeClr val="tx1"/>
                </a:solidFill>
              </a:rPr>
              <a:t>hyn</a:t>
            </a:r>
            <a:r>
              <a:rPr lang="en-GB" altLang="en-US" sz="2000" dirty="0">
                <a:solidFill>
                  <a:schemeClr val="tx1"/>
                </a:solidFill>
              </a:rPr>
              <a:t>; </a:t>
            </a:r>
          </a:p>
          <a:p>
            <a:pPr lvl="1"/>
            <a:r>
              <a:rPr lang="en-GB" altLang="en-US" sz="2000" dirty="0">
                <a:solidFill>
                  <a:schemeClr val="tx1"/>
                </a:solidFill>
              </a:rPr>
              <a:t> Y </a:t>
            </a:r>
            <a:r>
              <a:rPr lang="en-GB" altLang="en-US" sz="2000" dirty="0" err="1">
                <a:solidFill>
                  <a:schemeClr val="tx1"/>
                </a:solidFill>
              </a:rPr>
              <a:t>gallu</a:t>
            </a:r>
            <a:r>
              <a:rPr lang="en-GB" altLang="en-US" sz="2000" dirty="0">
                <a:solidFill>
                  <a:schemeClr val="tx1"/>
                </a:solidFill>
              </a:rPr>
              <a:t> </a:t>
            </a:r>
            <a:r>
              <a:rPr lang="en-GB" altLang="en-US" sz="2000" dirty="0" err="1">
                <a:solidFill>
                  <a:schemeClr val="tx1"/>
                </a:solidFill>
              </a:rPr>
              <a:t>a’r</a:t>
            </a:r>
            <a:r>
              <a:rPr lang="en-GB" altLang="en-US" sz="2000" dirty="0">
                <a:solidFill>
                  <a:schemeClr val="tx1"/>
                </a:solidFill>
              </a:rPr>
              <a:t> </a:t>
            </a:r>
            <a:r>
              <a:rPr lang="en-GB" altLang="en-US" sz="2000" dirty="0" err="1">
                <a:solidFill>
                  <a:schemeClr val="tx1"/>
                </a:solidFill>
              </a:rPr>
              <a:t>parodrwydd</a:t>
            </a:r>
            <a:r>
              <a:rPr lang="en-GB" altLang="en-US" sz="2000" dirty="0">
                <a:solidFill>
                  <a:schemeClr val="tx1"/>
                </a:solidFill>
              </a:rPr>
              <a:t> </a:t>
            </a:r>
            <a:r>
              <a:rPr lang="en-GB" altLang="en-US" sz="2000" dirty="0" err="1">
                <a:solidFill>
                  <a:schemeClr val="tx1"/>
                </a:solidFill>
              </a:rPr>
              <a:t>i</a:t>
            </a:r>
            <a:r>
              <a:rPr lang="en-GB" altLang="en-US" sz="2000" dirty="0">
                <a:solidFill>
                  <a:schemeClr val="tx1"/>
                </a:solidFill>
              </a:rPr>
              <a:t> </a:t>
            </a:r>
            <a:r>
              <a:rPr lang="en-GB" altLang="en-US" sz="2000" dirty="0" err="1">
                <a:solidFill>
                  <a:schemeClr val="tx1"/>
                </a:solidFill>
              </a:rPr>
              <a:t>ddysgu</a:t>
            </a:r>
            <a:r>
              <a:rPr lang="en-GB" altLang="en-US" sz="2000" dirty="0">
                <a:solidFill>
                  <a:schemeClr val="tx1"/>
                </a:solidFill>
              </a:rPr>
              <a:t> </a:t>
            </a:r>
            <a:r>
              <a:rPr lang="en-GB" altLang="en-US" sz="2000" dirty="0" err="1">
                <a:solidFill>
                  <a:schemeClr val="tx1"/>
                </a:solidFill>
              </a:rPr>
              <a:t>wrth</a:t>
            </a:r>
            <a:r>
              <a:rPr lang="en-GB" altLang="en-US" sz="2000" dirty="0">
                <a:solidFill>
                  <a:schemeClr val="tx1"/>
                </a:solidFill>
              </a:rPr>
              <a:t> </a:t>
            </a:r>
            <a:r>
              <a:rPr lang="en-GB" altLang="en-US" sz="2000" dirty="0" err="1">
                <a:solidFill>
                  <a:schemeClr val="tx1"/>
                </a:solidFill>
              </a:rPr>
              <a:t>amrywiaeth</a:t>
            </a:r>
            <a:r>
              <a:rPr lang="en-GB" altLang="en-US" sz="2000" dirty="0">
                <a:solidFill>
                  <a:schemeClr val="tx1"/>
                </a:solidFill>
              </a:rPr>
              <a:t> o </a:t>
            </a:r>
            <a:r>
              <a:rPr lang="en-GB" altLang="en-US" sz="2000" dirty="0" err="1">
                <a:solidFill>
                  <a:schemeClr val="tx1"/>
                </a:solidFill>
              </a:rPr>
              <a:t>ffynonellau</a:t>
            </a:r>
            <a:r>
              <a:rPr lang="en-GB" altLang="en-US" sz="2000" dirty="0">
                <a:solidFill>
                  <a:schemeClr val="tx1"/>
                </a:solidFill>
              </a:rPr>
              <a:t> </a:t>
            </a:r>
            <a:r>
              <a:rPr lang="en-GB" altLang="en-US" sz="2000" dirty="0" err="1">
                <a:solidFill>
                  <a:schemeClr val="tx1"/>
                </a:solidFill>
              </a:rPr>
              <a:t>ynglyn</a:t>
            </a:r>
            <a:r>
              <a:rPr lang="en-GB" altLang="en-US" sz="2000" dirty="0">
                <a:solidFill>
                  <a:schemeClr val="tx1"/>
                </a:solidFill>
              </a:rPr>
              <a:t> </a:t>
            </a:r>
            <a:r>
              <a:rPr lang="en-GB" altLang="en-US" sz="2000" dirty="0" err="1">
                <a:solidFill>
                  <a:schemeClr val="tx1"/>
                </a:solidFill>
              </a:rPr>
              <a:t>a’r</a:t>
            </a:r>
            <a:r>
              <a:rPr lang="en-GB" altLang="en-US" sz="2000" dirty="0">
                <a:solidFill>
                  <a:schemeClr val="tx1"/>
                </a:solidFill>
              </a:rPr>
              <a:t> </a:t>
            </a:r>
            <a:r>
              <a:rPr lang="en-GB" altLang="en-US" sz="2000" dirty="0" err="1">
                <a:solidFill>
                  <a:schemeClr val="tx1"/>
                </a:solidFill>
              </a:rPr>
              <a:t>hyn</a:t>
            </a:r>
            <a:r>
              <a:rPr lang="en-GB" altLang="en-US" sz="2000" dirty="0">
                <a:solidFill>
                  <a:schemeClr val="tx1"/>
                </a:solidFill>
              </a:rPr>
              <a:t> </a:t>
            </a:r>
            <a:r>
              <a:rPr lang="en-GB" altLang="en-US" sz="2000" dirty="0" err="1">
                <a:solidFill>
                  <a:schemeClr val="tx1"/>
                </a:solidFill>
              </a:rPr>
              <a:t>sy’n</a:t>
            </a:r>
            <a:r>
              <a:rPr lang="en-GB" altLang="en-US" sz="2000" dirty="0">
                <a:solidFill>
                  <a:schemeClr val="tx1"/>
                </a:solidFill>
              </a:rPr>
              <a:t> </a:t>
            </a:r>
            <a:r>
              <a:rPr lang="en-GB" altLang="en-US" sz="2000" dirty="0" err="1">
                <a:solidFill>
                  <a:schemeClr val="tx1"/>
                </a:solidFill>
              </a:rPr>
              <a:t>gwneud</a:t>
            </a:r>
            <a:r>
              <a:rPr lang="en-GB" altLang="en-US" sz="2000" dirty="0">
                <a:solidFill>
                  <a:schemeClr val="tx1"/>
                </a:solidFill>
              </a:rPr>
              <a:t> </a:t>
            </a:r>
            <a:r>
              <a:rPr lang="en-GB" altLang="en-US" sz="2000" dirty="0" err="1">
                <a:solidFill>
                  <a:schemeClr val="tx1"/>
                </a:solidFill>
              </a:rPr>
              <a:t>addysgu</a:t>
            </a:r>
            <a:r>
              <a:rPr lang="en-GB" altLang="en-US" sz="2000" dirty="0">
                <a:solidFill>
                  <a:schemeClr val="tx1"/>
                </a:solidFill>
              </a:rPr>
              <a:t> </a:t>
            </a:r>
            <a:r>
              <a:rPr lang="en-GB" altLang="en-US" sz="2000" dirty="0" err="1">
                <a:solidFill>
                  <a:schemeClr val="tx1"/>
                </a:solidFill>
              </a:rPr>
              <a:t>effeithiol</a:t>
            </a:r>
            <a:r>
              <a:rPr lang="en-GB" altLang="en-US" sz="2000" dirty="0">
                <a:solidFill>
                  <a:schemeClr val="tx1"/>
                </a:solidFill>
              </a:rPr>
              <a:t> a </a:t>
            </a:r>
            <a:r>
              <a:rPr lang="en-GB" altLang="en-US" sz="2000" dirty="0" err="1">
                <a:solidFill>
                  <a:schemeClr val="tx1"/>
                </a:solidFill>
              </a:rPr>
              <a:t>gallu</a:t>
            </a:r>
            <a:r>
              <a:rPr lang="en-GB" altLang="en-US" sz="2000" dirty="0">
                <a:solidFill>
                  <a:schemeClr val="tx1"/>
                </a:solidFill>
              </a:rPr>
              <a:t> </a:t>
            </a:r>
            <a:r>
              <a:rPr lang="en-GB" altLang="en-US" sz="2000" dirty="0" err="1">
                <a:solidFill>
                  <a:schemeClr val="tx1"/>
                </a:solidFill>
              </a:rPr>
              <a:t>addasu</a:t>
            </a:r>
            <a:r>
              <a:rPr lang="en-GB" altLang="en-US" sz="2000" dirty="0">
                <a:solidFill>
                  <a:schemeClr val="tx1"/>
                </a:solidFill>
              </a:rPr>
              <a:t> </a:t>
            </a:r>
            <a:r>
              <a:rPr lang="en-GB" altLang="en-US" sz="2000" dirty="0" err="1">
                <a:solidFill>
                  <a:schemeClr val="tx1"/>
                </a:solidFill>
              </a:rPr>
              <a:t>ymarfer</a:t>
            </a:r>
            <a:r>
              <a:rPr lang="en-GB" altLang="en-US" sz="2000" dirty="0">
                <a:solidFill>
                  <a:schemeClr val="tx1"/>
                </a:solidFill>
              </a:rPr>
              <a:t> </a:t>
            </a:r>
            <a:r>
              <a:rPr lang="en-GB" altLang="en-US" sz="2000" dirty="0" err="1">
                <a:solidFill>
                  <a:schemeClr val="tx1"/>
                </a:solidFill>
              </a:rPr>
              <a:t>i</a:t>
            </a:r>
            <a:r>
              <a:rPr lang="en-GB" altLang="en-US" sz="2000" dirty="0">
                <a:solidFill>
                  <a:schemeClr val="tx1"/>
                </a:solidFill>
              </a:rPr>
              <a:t> </a:t>
            </a:r>
            <a:r>
              <a:rPr lang="en-GB" altLang="en-US" sz="2000" dirty="0" err="1">
                <a:solidFill>
                  <a:schemeClr val="tx1"/>
                </a:solidFill>
              </a:rPr>
              <a:t>gydymffurfio</a:t>
            </a:r>
            <a:r>
              <a:rPr lang="en-GB" altLang="en-US" sz="2000" dirty="0">
                <a:solidFill>
                  <a:schemeClr val="tx1"/>
                </a:solidFill>
              </a:rPr>
              <a:t> </a:t>
            </a:r>
            <a:r>
              <a:rPr lang="en-GB" altLang="en-US" sz="2000" dirty="0" err="1">
                <a:solidFill>
                  <a:schemeClr val="tx1"/>
                </a:solidFill>
              </a:rPr>
              <a:t>a’r</a:t>
            </a:r>
            <a:r>
              <a:rPr lang="en-GB" altLang="en-US" sz="2000" dirty="0">
                <a:solidFill>
                  <a:schemeClr val="tx1"/>
                </a:solidFill>
              </a:rPr>
              <a:t> </a:t>
            </a:r>
            <a:r>
              <a:rPr lang="en-GB" altLang="en-US" sz="2000" dirty="0" err="1">
                <a:solidFill>
                  <a:schemeClr val="tx1"/>
                </a:solidFill>
              </a:rPr>
              <a:t>dysgu</a:t>
            </a:r>
            <a:r>
              <a:rPr lang="en-GB" altLang="en-US" sz="2000" dirty="0">
                <a:solidFill>
                  <a:schemeClr val="tx1"/>
                </a:solidFill>
              </a:rPr>
              <a:t> </a:t>
            </a:r>
            <a:r>
              <a:rPr lang="en-GB" altLang="en-US" sz="2000" dirty="0" err="1">
                <a:solidFill>
                  <a:schemeClr val="tx1"/>
                </a:solidFill>
              </a:rPr>
              <a:t>parhaus</a:t>
            </a:r>
            <a:r>
              <a:rPr lang="en-GB" altLang="en-US" sz="2000" dirty="0">
                <a:solidFill>
                  <a:schemeClr val="tx1"/>
                </a:solidFill>
              </a:rPr>
              <a:t> </a:t>
            </a:r>
            <a:r>
              <a:rPr lang="en-GB" altLang="en-US" sz="2000" dirty="0" err="1">
                <a:solidFill>
                  <a:schemeClr val="tx1"/>
                </a:solidFill>
              </a:rPr>
              <a:t>hyn</a:t>
            </a:r>
            <a:r>
              <a:rPr lang="en-GB" altLang="en-US" sz="2000" dirty="0">
                <a:solidFill>
                  <a:schemeClr val="tx1"/>
                </a:solidFill>
              </a:rPr>
              <a:t>. (Arthur and </a:t>
            </a:r>
            <a:r>
              <a:rPr lang="en-GB" altLang="en-US" sz="2000" dirty="0" err="1">
                <a:solidFill>
                  <a:schemeClr val="tx1"/>
                </a:solidFill>
              </a:rPr>
              <a:t>Cremin</a:t>
            </a:r>
            <a:r>
              <a:rPr lang="en-GB" altLang="en-US" sz="2000" dirty="0">
                <a:solidFill>
                  <a:schemeClr val="tx1"/>
                </a:solidFill>
              </a:rPr>
              <a:t>, 2010)</a:t>
            </a:r>
          </a:p>
        </p:txBody>
      </p:sp>
      <p:pic>
        <p:nvPicPr>
          <p:cNvPr id="4" name="Picture 3" descr="c# - How to read zipped xml from file stream - Stack Overflow"/>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116632"/>
            <a:ext cx="1691046" cy="1564115"/>
          </a:xfrm>
          <a:prstGeom prst="rect">
            <a:avLst/>
          </a:prstGeom>
        </p:spPr>
      </p:pic>
    </p:spTree>
    <p:extLst>
      <p:ext uri="{BB962C8B-B14F-4D97-AF65-F5344CB8AC3E}">
        <p14:creationId xmlns:p14="http://schemas.microsoft.com/office/powerpoint/2010/main" val="4129348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24544" y="241312"/>
            <a:ext cx="8229600" cy="1143000"/>
          </a:xfrm>
        </p:spPr>
        <p:txBody>
          <a:bodyPr>
            <a:normAutofit/>
          </a:bodyPr>
          <a:lstStyle/>
          <a:p>
            <a:r>
              <a:rPr lang="en-GB" altLang="en-US" dirty="0"/>
              <a:t>Effective Educators </a:t>
            </a:r>
          </a:p>
        </p:txBody>
      </p:sp>
      <p:sp>
        <p:nvSpPr>
          <p:cNvPr id="18435" name="Content Placeholder 2"/>
          <p:cNvSpPr>
            <a:spLocks noGrp="1"/>
          </p:cNvSpPr>
          <p:nvPr>
            <p:ph idx="1"/>
          </p:nvPr>
        </p:nvSpPr>
        <p:spPr>
          <a:xfrm>
            <a:off x="457200" y="1412776"/>
            <a:ext cx="8229600" cy="5256584"/>
          </a:xfrm>
        </p:spPr>
        <p:style>
          <a:lnRef idx="2">
            <a:schemeClr val="accent5"/>
          </a:lnRef>
          <a:fillRef idx="1">
            <a:schemeClr val="lt1"/>
          </a:fillRef>
          <a:effectRef idx="0">
            <a:schemeClr val="accent5"/>
          </a:effectRef>
          <a:fontRef idx="minor">
            <a:schemeClr val="dk1"/>
          </a:fontRef>
        </p:style>
        <p:txBody>
          <a:bodyPr>
            <a:noAutofit/>
          </a:bodyPr>
          <a:lstStyle/>
          <a:p>
            <a:r>
              <a:rPr lang="en-GB" altLang="en-US" sz="2000" dirty="0">
                <a:solidFill>
                  <a:schemeClr val="tx1"/>
                </a:solidFill>
              </a:rPr>
              <a:t>We can view teaching as a professional activity. </a:t>
            </a:r>
          </a:p>
          <a:p>
            <a:r>
              <a:rPr lang="en-GB" altLang="en-US" sz="2000" dirty="0">
                <a:solidFill>
                  <a:schemeClr val="tx1"/>
                </a:solidFill>
              </a:rPr>
              <a:t>This term implies a number of attributes within the teacher, including: </a:t>
            </a:r>
          </a:p>
          <a:p>
            <a:pPr lvl="1"/>
            <a:r>
              <a:rPr lang="en-GB" altLang="en-US" sz="2000" dirty="0">
                <a:solidFill>
                  <a:schemeClr val="tx1"/>
                </a:solidFill>
              </a:rPr>
              <a:t> high levels of relevant knowledge about what is being taught and the children to whom it is being taught; </a:t>
            </a:r>
          </a:p>
          <a:p>
            <a:pPr lvl="1"/>
            <a:r>
              <a:rPr lang="en-GB" altLang="en-US" sz="2000" dirty="0">
                <a:solidFill>
                  <a:schemeClr val="tx1"/>
                </a:solidFill>
              </a:rPr>
              <a:t> knowledge of, and skill in using, a range of strategies to enable learning; </a:t>
            </a:r>
          </a:p>
          <a:p>
            <a:pPr lvl="1"/>
            <a:r>
              <a:rPr lang="en-GB" altLang="en-US" sz="2000" dirty="0">
                <a:solidFill>
                  <a:schemeClr val="tx1"/>
                </a:solidFill>
              </a:rPr>
              <a:t> the capacity to engage flexibly and thoughtfully in the classroom, taking into account the needs and responses of the learners as they develop and manifest themselves; </a:t>
            </a:r>
          </a:p>
          <a:p>
            <a:pPr lvl="1"/>
            <a:r>
              <a:rPr lang="en-GB" altLang="en-US" sz="2000" dirty="0">
                <a:solidFill>
                  <a:schemeClr val="tx1"/>
                </a:solidFill>
              </a:rPr>
              <a:t> an understanding of the importance of learners’ attitudes towards what they are learning and an ability to influence and develop these attitudes; </a:t>
            </a:r>
          </a:p>
          <a:p>
            <a:pPr lvl="1"/>
            <a:r>
              <a:rPr lang="en-GB" altLang="en-US" sz="2000" dirty="0">
                <a:solidFill>
                  <a:schemeClr val="tx1"/>
                </a:solidFill>
              </a:rPr>
              <a:t> the ability and willingness to learn from a variety of sources about effective teaching and to adapt practices to fit this ongoing learning. </a:t>
            </a:r>
          </a:p>
          <a:p>
            <a:pPr marL="457200" lvl="1" indent="0" algn="r">
              <a:buNone/>
            </a:pPr>
            <a:r>
              <a:rPr lang="en-GB" altLang="en-US" sz="2000" dirty="0">
                <a:solidFill>
                  <a:schemeClr val="tx1"/>
                </a:solidFill>
              </a:rPr>
              <a:t>(Arthur and </a:t>
            </a:r>
            <a:r>
              <a:rPr lang="en-GB" altLang="en-US" sz="2000" dirty="0" err="1">
                <a:solidFill>
                  <a:schemeClr val="tx1"/>
                </a:solidFill>
              </a:rPr>
              <a:t>Cremin</a:t>
            </a:r>
            <a:r>
              <a:rPr lang="en-GB" altLang="en-US" sz="2000" dirty="0">
                <a:solidFill>
                  <a:schemeClr val="tx1"/>
                </a:solidFill>
              </a:rPr>
              <a:t>, 2010)</a:t>
            </a:r>
          </a:p>
        </p:txBody>
      </p:sp>
      <p:pic>
        <p:nvPicPr>
          <p:cNvPr id="2" name="Picture 1" descr="c# - How to read zipped xml from file stream - Stack Overflow"/>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6256" y="64080"/>
            <a:ext cx="1691046" cy="1564115"/>
          </a:xfrm>
          <a:prstGeom prst="rect">
            <a:avLst/>
          </a:prstGeom>
        </p:spPr>
      </p:pic>
    </p:spTree>
    <p:extLst>
      <p:ext uri="{BB962C8B-B14F-4D97-AF65-F5344CB8AC3E}">
        <p14:creationId xmlns:p14="http://schemas.microsoft.com/office/powerpoint/2010/main" val="3964211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600199"/>
            <a:ext cx="8229600" cy="3484983"/>
          </a:xfrm>
        </p:spPr>
        <p:txBody>
          <a:bodyPr>
            <a:normAutofit fontScale="92500" lnSpcReduction="10000"/>
          </a:bodyPr>
          <a:lstStyle/>
          <a:p>
            <a:r>
              <a:rPr lang="en-GB" dirty="0"/>
              <a:t>Pedagogical content knowledge</a:t>
            </a:r>
          </a:p>
          <a:p>
            <a:r>
              <a:rPr lang="en-GB" dirty="0"/>
              <a:t>Quality of instruction</a:t>
            </a:r>
          </a:p>
          <a:p>
            <a:r>
              <a:rPr lang="en-GB" dirty="0">
                <a:solidFill>
                  <a:schemeClr val="tx2"/>
                </a:solidFill>
              </a:rPr>
              <a:t>Classroom climate</a:t>
            </a:r>
          </a:p>
          <a:p>
            <a:r>
              <a:rPr lang="en-GB" dirty="0">
                <a:solidFill>
                  <a:schemeClr val="tx2"/>
                </a:solidFill>
              </a:rPr>
              <a:t>Classroom management</a:t>
            </a:r>
          </a:p>
          <a:p>
            <a:r>
              <a:rPr lang="en-GB" dirty="0">
                <a:solidFill>
                  <a:srgbClr val="7030A0"/>
                </a:solidFill>
              </a:rPr>
              <a:t>Teacher beliefs </a:t>
            </a:r>
          </a:p>
          <a:p>
            <a:r>
              <a:rPr lang="en-GB" dirty="0">
                <a:solidFill>
                  <a:srgbClr val="7030A0"/>
                </a:solidFill>
              </a:rPr>
              <a:t>Professional behaviours</a:t>
            </a:r>
          </a:p>
          <a:p>
            <a:pPr marL="0" indent="0" algn="r">
              <a:buNone/>
            </a:pPr>
            <a:r>
              <a:rPr lang="en-GB" sz="2200" dirty="0"/>
              <a:t>Coe et al, 2014 </a:t>
            </a:r>
          </a:p>
        </p:txBody>
      </p:sp>
      <p:sp>
        <p:nvSpPr>
          <p:cNvPr id="7" name="Rectangle 6"/>
          <p:cNvSpPr/>
          <p:nvPr/>
        </p:nvSpPr>
        <p:spPr>
          <a:xfrm>
            <a:off x="4716016" y="5085183"/>
            <a:ext cx="4283968" cy="148397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r>
              <a:rPr lang="en-GB" dirty="0"/>
              <a:t>Evidence of impact on student outcomes: </a:t>
            </a:r>
          </a:p>
          <a:p>
            <a:r>
              <a:rPr lang="en-GB" dirty="0" err="1">
                <a:solidFill>
                  <a:srgbClr val="92D050"/>
                </a:solidFill>
              </a:rPr>
              <a:t>Cryf</a:t>
            </a:r>
            <a:r>
              <a:rPr lang="en-GB" dirty="0">
                <a:solidFill>
                  <a:srgbClr val="92D050"/>
                </a:solidFill>
              </a:rPr>
              <a:t>/Strong</a:t>
            </a:r>
          </a:p>
          <a:p>
            <a:r>
              <a:rPr lang="en-GB" dirty="0" err="1">
                <a:solidFill>
                  <a:schemeClr val="accent6"/>
                </a:solidFill>
              </a:rPr>
              <a:t>Canolig</a:t>
            </a:r>
            <a:r>
              <a:rPr lang="en-GB" dirty="0">
                <a:solidFill>
                  <a:schemeClr val="accent6"/>
                </a:solidFill>
              </a:rPr>
              <a:t>/Moderate</a:t>
            </a:r>
          </a:p>
          <a:p>
            <a:r>
              <a:rPr lang="en-GB" dirty="0" err="1"/>
              <a:t>Ychydig</a:t>
            </a:r>
            <a:r>
              <a:rPr lang="en-GB" dirty="0"/>
              <a:t>/</a:t>
            </a:r>
            <a:r>
              <a:rPr lang="en-GB" dirty="0">
                <a:solidFill>
                  <a:srgbClr val="7030A0"/>
                </a:solidFill>
              </a:rPr>
              <a:t>Some</a:t>
            </a:r>
            <a:endParaRPr lang="en-GB" dirty="0"/>
          </a:p>
        </p:txBody>
      </p:sp>
      <p:sp>
        <p:nvSpPr>
          <p:cNvPr id="8" name="Title 1"/>
          <p:cNvSpPr txBox="1">
            <a:spLocks/>
          </p:cNvSpPr>
          <p:nvPr/>
        </p:nvSpPr>
        <p:spPr>
          <a:xfrm>
            <a:off x="457200" y="274638"/>
            <a:ext cx="8229600" cy="1143000"/>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err="1"/>
              <a:t>Adroddiad</a:t>
            </a:r>
            <a:r>
              <a:rPr lang="en-GB" dirty="0"/>
              <a:t> – ‘What makes great teaching?’</a:t>
            </a:r>
          </a:p>
          <a:p>
            <a:r>
              <a:rPr lang="en-GB" dirty="0"/>
              <a:t>Report - What makes great teaching? </a:t>
            </a:r>
          </a:p>
        </p:txBody>
      </p:sp>
      <p:sp>
        <p:nvSpPr>
          <p:cNvPr id="2" name="Rounded Rectangular Callout 1"/>
          <p:cNvSpPr/>
          <p:nvPr/>
        </p:nvSpPr>
        <p:spPr>
          <a:xfrm>
            <a:off x="5975648" y="2060848"/>
            <a:ext cx="3024336" cy="1699994"/>
          </a:xfrm>
          <a:prstGeom prst="wedgeRoundRectCallout">
            <a:avLst>
              <a:gd name="adj1" fmla="val -55944"/>
              <a:gd name="adj2" fmla="val 81586"/>
              <a:gd name="adj3" fmla="val 16667"/>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“Great teaching is defined as that which leads to improved student progress”</a:t>
            </a:r>
          </a:p>
        </p:txBody>
      </p:sp>
      <p:pic>
        <p:nvPicPr>
          <p:cNvPr id="9" name="Picture 8" descr="c# - How to read zipped xml from file stream - Stack Overflow"/>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03648" y="4941168"/>
            <a:ext cx="1691046" cy="1564115"/>
          </a:xfrm>
          <a:prstGeom prst="rect">
            <a:avLst/>
          </a:prstGeom>
        </p:spPr>
      </p:pic>
    </p:spTree>
    <p:extLst>
      <p:ext uri="{BB962C8B-B14F-4D97-AF65-F5344CB8AC3E}">
        <p14:creationId xmlns:p14="http://schemas.microsoft.com/office/powerpoint/2010/main" val="15702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421" y="3501008"/>
            <a:ext cx="8229600" cy="2985195"/>
          </a:xfrm>
        </p:spPr>
        <p:txBody>
          <a:bodyPr/>
          <a:lstStyle/>
          <a:p>
            <a:pPr marL="0" indent="0">
              <a:buNone/>
            </a:pPr>
            <a:r>
              <a:rPr lang="en-GB" b="1" i="1" dirty="0"/>
              <a:t>“Good quality teaching will likely involve a combination of these attributes manifested at different times; the very best teachers are those that demonstrate all of these features”.</a:t>
            </a:r>
            <a:r>
              <a:rPr lang="en-GB" b="1" dirty="0"/>
              <a:t> </a:t>
            </a:r>
            <a:r>
              <a:rPr lang="en-GB" dirty="0"/>
              <a:t> </a:t>
            </a:r>
          </a:p>
          <a:p>
            <a:pPr marL="0" indent="0" algn="r">
              <a:buNone/>
            </a:pPr>
            <a:r>
              <a:rPr lang="en-GB" dirty="0"/>
              <a:t>(Coe et al, 2014) </a:t>
            </a:r>
          </a:p>
          <a:p>
            <a:pPr marL="0" indent="0">
              <a:buNone/>
            </a:pPr>
            <a:endParaRPr lang="en-GB" dirty="0"/>
          </a:p>
          <a:p>
            <a:pPr marL="0" indent="0">
              <a:buNone/>
            </a:pPr>
            <a:endParaRPr lang="en-GB" dirty="0"/>
          </a:p>
          <a:p>
            <a:pPr marL="0" indent="0">
              <a:buNone/>
            </a:pPr>
            <a:endParaRPr lang="en-GB" dirty="0"/>
          </a:p>
          <a:p>
            <a:endParaRPr lang="en-GB" dirty="0"/>
          </a:p>
        </p:txBody>
      </p:sp>
      <p:sp>
        <p:nvSpPr>
          <p:cNvPr id="5" name="Title 1"/>
          <p:cNvSpPr txBox="1">
            <a:spLocks/>
          </p:cNvSpPr>
          <p:nvPr/>
        </p:nvSpPr>
        <p:spPr>
          <a:xfrm>
            <a:off x="467544" y="4766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8639" y="836712"/>
            <a:ext cx="3467410" cy="2450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67273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6923112" cy="1143000"/>
          </a:xfrm>
        </p:spPr>
        <p:txBody>
          <a:bodyPr>
            <a:normAutofit fontScale="90000"/>
          </a:bodyPr>
          <a:lstStyle/>
          <a:p>
            <a:r>
              <a:rPr lang="en-GB" dirty="0" err="1"/>
              <a:t>Chwe</a:t>
            </a:r>
            <a:r>
              <a:rPr lang="en-GB" dirty="0"/>
              <a:t> </a:t>
            </a:r>
            <a:r>
              <a:rPr lang="en-GB" dirty="0" err="1"/>
              <a:t>Nodwedd</a:t>
            </a:r>
            <a:r>
              <a:rPr lang="en-GB" dirty="0"/>
              <a:t> Galton</a:t>
            </a:r>
            <a:br>
              <a:rPr lang="en-GB" dirty="0"/>
            </a:br>
            <a:r>
              <a:rPr lang="en-GB" dirty="0"/>
              <a:t>Galton’s Six Principles</a:t>
            </a:r>
          </a:p>
        </p:txBody>
      </p:sp>
      <p:sp>
        <p:nvSpPr>
          <p:cNvPr id="5" name="Content Placeholder 4"/>
          <p:cNvSpPr>
            <a:spLocks noGrp="1"/>
          </p:cNvSpPr>
          <p:nvPr>
            <p:ph idx="1"/>
          </p:nvPr>
        </p:nvSpPr>
        <p:spPr>
          <a:xfrm>
            <a:off x="457200" y="1600200"/>
            <a:ext cx="8229600" cy="4997152"/>
          </a:xfrm>
        </p:spPr>
        <p:txBody>
          <a:bodyPr>
            <a:normAutofit fontScale="85000" lnSpcReduction="20000"/>
          </a:bodyPr>
          <a:lstStyle/>
          <a:p>
            <a:pPr>
              <a:lnSpc>
                <a:spcPct val="90000"/>
              </a:lnSpc>
              <a:defRPr/>
            </a:pPr>
            <a:r>
              <a:rPr lang="en-GB" dirty="0">
                <a:solidFill>
                  <a:schemeClr val="accent1"/>
                </a:solidFill>
              </a:rPr>
              <a:t>Clear statement of learning objectives</a:t>
            </a:r>
            <a:endParaRPr lang="en-US" altLang="zh-TW" dirty="0">
              <a:solidFill>
                <a:schemeClr val="accent1"/>
              </a:solidFill>
              <a:ea typeface="新細明體" pitchFamily="18" charset="-120"/>
            </a:endParaRPr>
          </a:p>
          <a:p>
            <a:pPr>
              <a:lnSpc>
                <a:spcPct val="90000"/>
              </a:lnSpc>
              <a:defRPr/>
            </a:pPr>
            <a:r>
              <a:rPr lang="en-GB" dirty="0"/>
              <a:t>Extended questioning during whole class discussion</a:t>
            </a:r>
          </a:p>
          <a:p>
            <a:pPr>
              <a:lnSpc>
                <a:spcPct val="90000"/>
              </a:lnSpc>
              <a:defRPr/>
            </a:pPr>
            <a:r>
              <a:rPr lang="en-GB" dirty="0">
                <a:solidFill>
                  <a:schemeClr val="accent1"/>
                </a:solidFill>
              </a:rPr>
              <a:t>More active pupil participation</a:t>
            </a:r>
            <a:endParaRPr lang="en-US" altLang="zh-TW" dirty="0">
              <a:solidFill>
                <a:schemeClr val="accent1"/>
              </a:solidFill>
              <a:ea typeface="新細明體" pitchFamily="18" charset="-120"/>
            </a:endParaRPr>
          </a:p>
          <a:p>
            <a:pPr>
              <a:lnSpc>
                <a:spcPct val="90000"/>
              </a:lnSpc>
              <a:defRPr/>
            </a:pPr>
            <a:r>
              <a:rPr lang="en-GB" dirty="0"/>
              <a:t>Increased cooperation between pupils by working in pairs and groups</a:t>
            </a:r>
          </a:p>
          <a:p>
            <a:pPr>
              <a:lnSpc>
                <a:spcPct val="90000"/>
              </a:lnSpc>
              <a:defRPr/>
            </a:pPr>
            <a:r>
              <a:rPr lang="en-GB" dirty="0">
                <a:solidFill>
                  <a:schemeClr val="accent1"/>
                </a:solidFill>
              </a:rPr>
              <a:t>Less use of </a:t>
            </a:r>
            <a:r>
              <a:rPr lang="en-GB" i="1" dirty="0">
                <a:solidFill>
                  <a:schemeClr val="accent1"/>
                </a:solidFill>
              </a:rPr>
              <a:t>corrective</a:t>
            </a:r>
            <a:r>
              <a:rPr lang="en-GB" dirty="0">
                <a:solidFill>
                  <a:schemeClr val="accent1"/>
                </a:solidFill>
              </a:rPr>
              <a:t> and more </a:t>
            </a:r>
            <a:r>
              <a:rPr lang="en-GB" i="1" dirty="0">
                <a:solidFill>
                  <a:schemeClr val="accent1"/>
                </a:solidFill>
              </a:rPr>
              <a:t>informing</a:t>
            </a:r>
            <a:r>
              <a:rPr lang="en-GB" dirty="0">
                <a:solidFill>
                  <a:schemeClr val="accent1"/>
                </a:solidFill>
              </a:rPr>
              <a:t> feedback</a:t>
            </a:r>
          </a:p>
          <a:p>
            <a:pPr>
              <a:lnSpc>
                <a:spcPct val="90000"/>
              </a:lnSpc>
              <a:defRPr/>
            </a:pPr>
            <a:r>
              <a:rPr lang="en-GB" dirty="0"/>
              <a:t>More use of the </a:t>
            </a:r>
            <a:r>
              <a:rPr lang="en-GB" i="1" dirty="0"/>
              <a:t>assessment for learning </a:t>
            </a:r>
            <a:r>
              <a:rPr lang="en-GB" dirty="0"/>
              <a:t>approach</a:t>
            </a:r>
          </a:p>
          <a:p>
            <a:pPr marL="0" indent="0">
              <a:buNone/>
            </a:pPr>
            <a:endParaRPr lang="en-GB" altLang="en-US" i="1" dirty="0"/>
          </a:p>
          <a:p>
            <a:pPr marL="0" indent="0">
              <a:buNone/>
            </a:pPr>
            <a:endParaRPr lang="en-GB" altLang="en-US" i="1" dirty="0"/>
          </a:p>
          <a:p>
            <a:pPr marL="0" indent="0">
              <a:buNone/>
            </a:pPr>
            <a:r>
              <a:rPr lang="en-GB" altLang="en-US" sz="3800" i="1" dirty="0"/>
              <a:t>Whenever possible exploration precedes instruction and examples are situated in contexts that are meaningful to the pupils. </a:t>
            </a:r>
          </a:p>
          <a:p>
            <a:endParaRPr lang="en-GB" dirty="0"/>
          </a:p>
        </p:txBody>
      </p:sp>
      <p:pic>
        <p:nvPicPr>
          <p:cNvPr id="4" name="Picture 3" descr="Amazon.com: Six Principles for Teaching English Language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9306" y="116632"/>
            <a:ext cx="1298844" cy="1872208"/>
          </a:xfrm>
          <a:prstGeom prst="rect">
            <a:avLst/>
          </a:prstGeom>
        </p:spPr>
      </p:pic>
    </p:spTree>
    <p:extLst>
      <p:ext uri="{BB962C8B-B14F-4D97-AF65-F5344CB8AC3E}">
        <p14:creationId xmlns:p14="http://schemas.microsoft.com/office/powerpoint/2010/main" val="41932594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anim calcmode="lin" valueType="num">
                                      <p:cBhvr additive="base">
                                        <p:cTn id="43"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268665" y="365126"/>
            <a:ext cx="8611385" cy="1325563"/>
          </a:xfrm>
        </p:spPr>
        <p:txBody>
          <a:bodyPr anchor="ctr">
            <a:normAutofit/>
          </a:bodyPr>
          <a:lstStyle/>
          <a:p>
            <a:r>
              <a:rPr lang="cy-GB" altLang="zh-TW"/>
              <a:t>Chwe Egwyddor</a:t>
            </a:r>
          </a:p>
        </p:txBody>
      </p:sp>
      <p:sp>
        <p:nvSpPr>
          <p:cNvPr id="21" name="Slide Number Placeholder 5" hidden="1"/>
          <p:cNvSpPr>
            <a:spLocks noGrp="1"/>
          </p:cNvSpPr>
          <p:nvPr>
            <p:ph type="sldNum" sz="quarter" idx="12"/>
          </p:nvPr>
        </p:nvSpPr>
        <p:spPr>
          <a:xfrm>
            <a:off x="3873147" y="6374634"/>
            <a:ext cx="5122862" cy="365125"/>
          </a:xfrm>
        </p:spPr>
        <p:txBody>
          <a:bodyPr/>
          <a:lstStyle/>
          <a:p>
            <a:pPr>
              <a:spcAft>
                <a:spcPts val="600"/>
              </a:spcAft>
            </a:pPr>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a:p>
        </p:txBody>
      </p:sp>
      <p:grpSp>
        <p:nvGrpSpPr>
          <p:cNvPr id="174123" name="Group 43"/>
          <p:cNvGrpSpPr>
            <a:grpSpLocks/>
          </p:cNvGrpSpPr>
          <p:nvPr/>
        </p:nvGrpSpPr>
        <p:grpSpPr bwMode="auto">
          <a:xfrm>
            <a:off x="1126672" y="1825627"/>
            <a:ext cx="6895371" cy="3575939"/>
            <a:chOff x="113" y="935"/>
            <a:chExt cx="5511" cy="2858"/>
          </a:xfrm>
        </p:grpSpPr>
        <p:sp>
          <p:nvSpPr>
            <p:cNvPr id="174100" name="Text Box 20"/>
            <p:cNvSpPr txBox="1">
              <a:spLocks noChangeArrowheads="1"/>
            </p:cNvSpPr>
            <p:nvPr/>
          </p:nvSpPr>
          <p:spPr bwMode="auto">
            <a:xfrm>
              <a:off x="113" y="935"/>
              <a:ext cx="1300"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en-US" altLang="zh-TW" sz="1560" b="1" kern="1200">
                  <a:solidFill>
                    <a:schemeClr val="tx2"/>
                  </a:solidFill>
                  <a:latin typeface="Arial" charset="0"/>
                  <a:ea typeface="標楷體" pitchFamily="65" charset="-120"/>
                  <a:cs typeface="Arial" charset="0"/>
                </a:rPr>
                <a:t>CWRICWLWM</a:t>
              </a:r>
              <a:endParaRPr lang="en-US" altLang="zh-TW" sz="2000" b="1">
                <a:solidFill>
                  <a:schemeClr val="tx2"/>
                </a:solidFill>
                <a:latin typeface="Arial" charset="0"/>
                <a:ea typeface="標楷體" pitchFamily="65" charset="-120"/>
                <a:cs typeface="Arial" charset="0"/>
              </a:endParaRPr>
            </a:p>
          </p:txBody>
        </p:sp>
        <p:sp>
          <p:nvSpPr>
            <p:cNvPr id="174101" name="Text Box 21"/>
            <p:cNvSpPr txBox="1">
              <a:spLocks noChangeArrowheads="1"/>
            </p:cNvSpPr>
            <p:nvPr/>
          </p:nvSpPr>
          <p:spPr bwMode="auto">
            <a:xfrm>
              <a:off x="158" y="1797"/>
              <a:ext cx="1179" cy="446"/>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zh-TW" altLang="en-US" sz="1404" kern="1200">
                  <a:solidFill>
                    <a:schemeClr val="tx1"/>
                  </a:solidFill>
                  <a:latin typeface="Arial" charset="0"/>
                  <a:ea typeface="標楷體" pitchFamily="65" charset="-120"/>
                  <a:cs typeface="Arial" charset="0"/>
                </a:rPr>
                <a:t> </a:t>
              </a:r>
              <a:r>
                <a:rPr lang="en-US" altLang="zh-TW" sz="1560" b="1" kern="1200">
                  <a:solidFill>
                    <a:srgbClr val="CE0098"/>
                  </a:solidFill>
                  <a:latin typeface="Arial" charset="0"/>
                  <a:ea typeface="標楷體" pitchFamily="65" charset="-120"/>
                  <a:cs typeface="Arial" charset="0"/>
                </a:rPr>
                <a:t>AMCANION DYSGU</a:t>
              </a:r>
              <a:endParaRPr lang="en-US" altLang="zh-TW" sz="2000" b="1">
                <a:solidFill>
                  <a:srgbClr val="CE0098"/>
                </a:solidFill>
                <a:latin typeface="Arial" charset="0"/>
                <a:ea typeface="標楷體" pitchFamily="65" charset="-120"/>
                <a:cs typeface="Arial" charset="0"/>
              </a:endParaRPr>
            </a:p>
          </p:txBody>
        </p:sp>
        <p:sp>
          <p:nvSpPr>
            <p:cNvPr id="174102" name="Text Box 22"/>
            <p:cNvSpPr txBox="1">
              <a:spLocks noChangeArrowheads="1"/>
            </p:cNvSpPr>
            <p:nvPr/>
          </p:nvSpPr>
          <p:spPr bwMode="auto">
            <a:xfrm>
              <a:off x="2245" y="935"/>
              <a:ext cx="1155"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en-US" altLang="zh-TW" sz="1560" b="1" kern="1200">
                  <a:solidFill>
                    <a:schemeClr val="tx2"/>
                  </a:solidFill>
                  <a:latin typeface="Arial" charset="0"/>
                  <a:ea typeface="標楷體" pitchFamily="65" charset="-120"/>
                  <a:cs typeface="Arial" charset="0"/>
                </a:rPr>
                <a:t>ADDYSGEG</a:t>
              </a:r>
              <a:endParaRPr lang="en-US" altLang="zh-TW" sz="2000" b="1">
                <a:solidFill>
                  <a:schemeClr val="tx2"/>
                </a:solidFill>
                <a:latin typeface="Arial" charset="0"/>
                <a:ea typeface="標楷體" pitchFamily="65" charset="-120"/>
                <a:cs typeface="Arial" charset="0"/>
              </a:endParaRPr>
            </a:p>
          </p:txBody>
        </p:sp>
        <p:sp>
          <p:nvSpPr>
            <p:cNvPr id="174103" name="Text Box 23"/>
            <p:cNvSpPr txBox="1">
              <a:spLocks noChangeArrowheads="1"/>
            </p:cNvSpPr>
            <p:nvPr/>
          </p:nvSpPr>
          <p:spPr bwMode="auto">
            <a:xfrm>
              <a:off x="2034" y="1920"/>
              <a:ext cx="1541" cy="446"/>
            </a:xfrm>
            <a:prstGeom prst="rect">
              <a:avLst/>
            </a:prstGeom>
            <a:solidFill>
              <a:srgbClr val="99FFCC"/>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en-US" altLang="zh-TW" sz="1560" b="1" kern="1200">
                  <a:solidFill>
                    <a:srgbClr val="CE0098"/>
                  </a:solidFill>
                  <a:latin typeface="Arial" charset="0"/>
                  <a:ea typeface="標楷體" pitchFamily="65" charset="-120"/>
                  <a:cs typeface="Arial" charset="0"/>
                </a:rPr>
                <a:t>CYFRANOGIAD DISGYBLION</a:t>
              </a:r>
              <a:endParaRPr lang="en-US" altLang="zh-TW" sz="2000" b="1">
                <a:solidFill>
                  <a:srgbClr val="CE0098"/>
                </a:solidFill>
                <a:latin typeface="Arial" charset="0"/>
                <a:ea typeface="標楷體" pitchFamily="65" charset="-120"/>
                <a:cs typeface="Arial" charset="0"/>
              </a:endParaRPr>
            </a:p>
          </p:txBody>
        </p:sp>
        <p:sp>
          <p:nvSpPr>
            <p:cNvPr id="174104" name="Text Box 24"/>
            <p:cNvSpPr txBox="1">
              <a:spLocks noChangeArrowheads="1"/>
            </p:cNvSpPr>
            <p:nvPr/>
          </p:nvSpPr>
          <p:spPr bwMode="auto">
            <a:xfrm>
              <a:off x="2034" y="2550"/>
              <a:ext cx="1541" cy="446"/>
            </a:xfrm>
            <a:prstGeom prst="rect">
              <a:avLst/>
            </a:prstGeom>
            <a:solidFill>
              <a:srgbClr val="FFCBB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en-US" altLang="zh-TW" sz="1560" b="1" kern="1200">
                  <a:solidFill>
                    <a:srgbClr val="CE0098"/>
                  </a:solidFill>
                  <a:latin typeface="Arial" charset="0"/>
                  <a:ea typeface="標楷體" pitchFamily="65" charset="-120"/>
                  <a:cs typeface="Arial" charset="0"/>
                </a:rPr>
                <a:t>GWAITH PÂR/GRŴP</a:t>
              </a:r>
              <a:endParaRPr lang="en-US" altLang="zh-TW" sz="2000" b="1">
                <a:solidFill>
                  <a:srgbClr val="CE0098"/>
                </a:solidFill>
                <a:latin typeface="Arial" charset="0"/>
                <a:ea typeface="標楷體" pitchFamily="65" charset="-120"/>
                <a:cs typeface="Arial" charset="0"/>
              </a:endParaRPr>
            </a:p>
          </p:txBody>
        </p:sp>
        <p:sp>
          <p:nvSpPr>
            <p:cNvPr id="174105" name="Text Box 25"/>
            <p:cNvSpPr txBox="1">
              <a:spLocks noChangeArrowheads="1"/>
            </p:cNvSpPr>
            <p:nvPr/>
          </p:nvSpPr>
          <p:spPr bwMode="auto">
            <a:xfrm>
              <a:off x="2026" y="1473"/>
              <a:ext cx="1541" cy="257"/>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en-US" altLang="zh-TW" sz="1560" b="1" kern="1200">
                  <a:solidFill>
                    <a:srgbClr val="CE0098"/>
                  </a:solidFill>
                  <a:latin typeface="Arial" charset="0"/>
                  <a:ea typeface="標楷體" pitchFamily="65" charset="-120"/>
                  <a:cs typeface="Arial" charset="0"/>
                </a:rPr>
                <a:t>CWESTIYNU</a:t>
              </a:r>
              <a:endParaRPr lang="en-US" altLang="zh-TW" sz="2000" b="1">
                <a:solidFill>
                  <a:srgbClr val="CE0098"/>
                </a:solidFill>
                <a:latin typeface="Arial" charset="0"/>
                <a:ea typeface="標楷體" pitchFamily="65" charset="-120"/>
                <a:cs typeface="Arial" charset="0"/>
              </a:endParaRPr>
            </a:p>
          </p:txBody>
        </p:sp>
        <p:sp>
          <p:nvSpPr>
            <p:cNvPr id="174106" name="Text Box 26"/>
            <p:cNvSpPr txBox="1">
              <a:spLocks noChangeArrowheads="1"/>
            </p:cNvSpPr>
            <p:nvPr/>
          </p:nvSpPr>
          <p:spPr bwMode="auto">
            <a:xfrm>
              <a:off x="2034" y="3173"/>
              <a:ext cx="1541" cy="257"/>
            </a:xfrm>
            <a:prstGeom prst="rect">
              <a:avLst/>
            </a:prstGeom>
            <a:solidFill>
              <a:srgbClr val="E7C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en-US" altLang="zh-TW" sz="1560" b="1" kern="1200">
                  <a:solidFill>
                    <a:srgbClr val="CE0098"/>
                  </a:solidFill>
                  <a:latin typeface="Arial" charset="0"/>
                  <a:ea typeface="標楷體" pitchFamily="65" charset="-120"/>
                  <a:cs typeface="Arial" charset="0"/>
                </a:rPr>
                <a:t>ADBORTH</a:t>
              </a:r>
              <a:endParaRPr lang="en-US" altLang="zh-TW" sz="2000" b="1">
                <a:solidFill>
                  <a:srgbClr val="CE0098"/>
                </a:solidFill>
                <a:latin typeface="Arial" charset="0"/>
                <a:ea typeface="標楷體" pitchFamily="65" charset="-120"/>
                <a:cs typeface="Arial" charset="0"/>
              </a:endParaRPr>
            </a:p>
          </p:txBody>
        </p:sp>
        <p:sp>
          <p:nvSpPr>
            <p:cNvPr id="174107" name="Text Box 27"/>
            <p:cNvSpPr txBox="1">
              <a:spLocks noChangeArrowheads="1"/>
            </p:cNvSpPr>
            <p:nvPr/>
          </p:nvSpPr>
          <p:spPr bwMode="auto">
            <a:xfrm>
              <a:off x="4422" y="935"/>
              <a:ext cx="1074"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defTabSz="713232">
                <a:spcBef>
                  <a:spcPct val="50000"/>
                </a:spcBef>
              </a:pPr>
              <a:r>
                <a:rPr lang="en-US" altLang="zh-TW" sz="1560" b="1" kern="1200">
                  <a:solidFill>
                    <a:schemeClr val="tx2"/>
                  </a:solidFill>
                  <a:latin typeface="Arial" charset="0"/>
                  <a:ea typeface="標楷體" pitchFamily="65" charset="-120"/>
                  <a:cs typeface="Arial" charset="0"/>
                </a:rPr>
                <a:t>ASESU</a:t>
              </a:r>
              <a:endParaRPr lang="en-US" altLang="zh-TW" sz="2000" b="1">
                <a:solidFill>
                  <a:schemeClr val="tx2"/>
                </a:solidFill>
                <a:latin typeface="Arial" charset="0"/>
                <a:ea typeface="標楷體" pitchFamily="65" charset="-120"/>
                <a:cs typeface="Arial" charset="0"/>
              </a:endParaRPr>
            </a:p>
          </p:txBody>
        </p:sp>
        <p:sp>
          <p:nvSpPr>
            <p:cNvPr id="174108" name="Text Box 28"/>
            <p:cNvSpPr txBox="1">
              <a:spLocks noChangeArrowheads="1"/>
            </p:cNvSpPr>
            <p:nvPr/>
          </p:nvSpPr>
          <p:spPr bwMode="auto">
            <a:xfrm>
              <a:off x="4286" y="1661"/>
              <a:ext cx="1338" cy="446"/>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713232">
                <a:spcBef>
                  <a:spcPct val="50000"/>
                </a:spcBef>
              </a:pPr>
              <a:r>
                <a:rPr lang="en-US" altLang="zh-TW" sz="1560" b="1" kern="1200">
                  <a:solidFill>
                    <a:srgbClr val="CE0098"/>
                  </a:solidFill>
                  <a:latin typeface="Arial" charset="0"/>
                  <a:ea typeface="標楷體" pitchFamily="65" charset="-120"/>
                  <a:cs typeface="Arial" charset="0"/>
                </a:rPr>
                <a:t>ASESU AR GYFER DYSGU</a:t>
              </a:r>
              <a:endParaRPr lang="en-US" altLang="zh-TW" sz="2000" b="1">
                <a:solidFill>
                  <a:srgbClr val="CE0098"/>
                </a:solidFill>
                <a:latin typeface="Arial" charset="0"/>
                <a:ea typeface="標楷體" pitchFamily="65" charset="-120"/>
                <a:cs typeface="Arial" charset="0"/>
              </a:endParaRPr>
            </a:p>
          </p:txBody>
        </p:sp>
        <p:sp>
          <p:nvSpPr>
            <p:cNvPr id="174109" name="Rectangle 29"/>
            <p:cNvSpPr>
              <a:spLocks noChangeArrowheads="1"/>
            </p:cNvSpPr>
            <p:nvPr/>
          </p:nvSpPr>
          <p:spPr bwMode="auto">
            <a:xfrm>
              <a:off x="1882" y="1294"/>
              <a:ext cx="1876" cy="2318"/>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111" name="Line 31"/>
            <p:cNvSpPr>
              <a:spLocks noChangeShapeType="1"/>
            </p:cNvSpPr>
            <p:nvPr/>
          </p:nvSpPr>
          <p:spPr bwMode="auto">
            <a:xfrm>
              <a:off x="1338" y="2069"/>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2" name="Line 32"/>
            <p:cNvSpPr>
              <a:spLocks noChangeShapeType="1"/>
            </p:cNvSpPr>
            <p:nvPr/>
          </p:nvSpPr>
          <p:spPr bwMode="auto">
            <a:xfrm>
              <a:off x="3742" y="2064"/>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6" name="Line 36"/>
            <p:cNvSpPr>
              <a:spLocks noChangeShapeType="1"/>
            </p:cNvSpPr>
            <p:nvPr/>
          </p:nvSpPr>
          <p:spPr bwMode="auto">
            <a:xfrm>
              <a:off x="884" y="3793"/>
              <a:ext cx="399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cxnSp>
          <p:nvCxnSpPr>
            <p:cNvPr id="174118" name="AutoShape 38"/>
            <p:cNvCxnSpPr>
              <a:cxnSpLocks noChangeShapeType="1"/>
              <a:stCxn id="174116" idx="0"/>
            </p:cNvCxnSpPr>
            <p:nvPr/>
          </p:nvCxnSpPr>
          <p:spPr bwMode="auto">
            <a:xfrm flipV="1">
              <a:off x="884" y="2332"/>
              <a:ext cx="1" cy="1452"/>
            </a:xfrm>
            <a:prstGeom prst="straightConnector1">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4122" name="Line 42"/>
            <p:cNvSpPr>
              <a:spLocks noChangeShapeType="1"/>
            </p:cNvSpPr>
            <p:nvPr/>
          </p:nvSpPr>
          <p:spPr bwMode="auto">
            <a:xfrm flipV="1">
              <a:off x="4876" y="2341"/>
              <a:ext cx="0" cy="1452"/>
            </a:xfrm>
            <a:prstGeom prst="line">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3507756748"/>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sp>
        <p:nvSpPr>
          <p:cNvPr id="174082" name="Rectangle 2"/>
          <p:cNvSpPr>
            <a:spLocks noGrp="1" noChangeArrowheads="1"/>
          </p:cNvSpPr>
          <p:nvPr>
            <p:ph type="title"/>
          </p:nvPr>
        </p:nvSpPr>
        <p:spPr>
          <a:xfrm>
            <a:off x="684213" y="260350"/>
            <a:ext cx="7772400" cy="1143000"/>
          </a:xfrm>
        </p:spPr>
        <p:txBody>
          <a:bodyPr/>
          <a:lstStyle/>
          <a:p>
            <a:r>
              <a:rPr lang="en-US" altLang="zh-TW" dirty="0">
                <a:ea typeface="新細明體" pitchFamily="18" charset="-120"/>
              </a:rPr>
              <a:t>Six Principles</a:t>
            </a:r>
          </a:p>
        </p:txBody>
      </p:sp>
      <p:grpSp>
        <p:nvGrpSpPr>
          <p:cNvPr id="174123" name="Group 43"/>
          <p:cNvGrpSpPr>
            <a:grpSpLocks/>
          </p:cNvGrpSpPr>
          <p:nvPr/>
        </p:nvGrpSpPr>
        <p:grpSpPr bwMode="auto">
          <a:xfrm>
            <a:off x="179388" y="1484313"/>
            <a:ext cx="8748712" cy="4537075"/>
            <a:chOff x="113" y="935"/>
            <a:chExt cx="5511" cy="2858"/>
          </a:xfrm>
        </p:grpSpPr>
        <p:sp>
          <p:nvSpPr>
            <p:cNvPr id="174100" name="Text Box 20"/>
            <p:cNvSpPr txBox="1">
              <a:spLocks noChangeArrowheads="1"/>
            </p:cNvSpPr>
            <p:nvPr/>
          </p:nvSpPr>
          <p:spPr bwMode="auto">
            <a:xfrm>
              <a:off x="113" y="935"/>
              <a:ext cx="1300"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chemeClr val="tx2"/>
                  </a:solidFill>
                  <a:latin typeface="Arial" charset="0"/>
                  <a:ea typeface="標楷體" pitchFamily="65" charset="-120"/>
                  <a:cs typeface="Arial" charset="0"/>
                </a:rPr>
                <a:t>CURRICULUM</a:t>
              </a:r>
            </a:p>
          </p:txBody>
        </p:sp>
        <p:sp>
          <p:nvSpPr>
            <p:cNvPr id="174101" name="Text Box 21"/>
            <p:cNvSpPr txBox="1">
              <a:spLocks noChangeArrowheads="1"/>
            </p:cNvSpPr>
            <p:nvPr/>
          </p:nvSpPr>
          <p:spPr bwMode="auto">
            <a:xfrm>
              <a:off x="158" y="1797"/>
              <a:ext cx="1179" cy="497"/>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TW" altLang="en-US">
                  <a:latin typeface="Arial" charset="0"/>
                  <a:ea typeface="標楷體" pitchFamily="65" charset="-120"/>
                  <a:cs typeface="Arial" charset="0"/>
                </a:rPr>
                <a:t> </a:t>
              </a:r>
              <a:r>
                <a:rPr lang="en-US" altLang="zh-TW" sz="2000" b="1">
                  <a:solidFill>
                    <a:srgbClr val="CE0098"/>
                  </a:solidFill>
                  <a:latin typeface="Arial" charset="0"/>
                  <a:ea typeface="標楷體" pitchFamily="65" charset="-120"/>
                  <a:cs typeface="Arial" charset="0"/>
                </a:rPr>
                <a:t>LEARNING OBJECTIVES</a:t>
              </a:r>
            </a:p>
          </p:txBody>
        </p:sp>
        <p:sp>
          <p:nvSpPr>
            <p:cNvPr id="174102" name="Text Box 22"/>
            <p:cNvSpPr txBox="1">
              <a:spLocks noChangeArrowheads="1"/>
            </p:cNvSpPr>
            <p:nvPr/>
          </p:nvSpPr>
          <p:spPr bwMode="auto">
            <a:xfrm>
              <a:off x="2245" y="935"/>
              <a:ext cx="1155"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chemeClr val="tx2"/>
                  </a:solidFill>
                  <a:latin typeface="Arial" charset="0"/>
                  <a:ea typeface="標楷體" pitchFamily="65" charset="-120"/>
                  <a:cs typeface="Arial" charset="0"/>
                </a:rPr>
                <a:t>PEDAGOGY</a:t>
              </a:r>
            </a:p>
          </p:txBody>
        </p:sp>
        <p:sp>
          <p:nvSpPr>
            <p:cNvPr id="174103" name="Text Box 23"/>
            <p:cNvSpPr txBox="1">
              <a:spLocks noChangeArrowheads="1"/>
            </p:cNvSpPr>
            <p:nvPr/>
          </p:nvSpPr>
          <p:spPr bwMode="auto">
            <a:xfrm>
              <a:off x="2034" y="1920"/>
              <a:ext cx="1541" cy="454"/>
            </a:xfrm>
            <a:prstGeom prst="rect">
              <a:avLst/>
            </a:prstGeom>
            <a:solidFill>
              <a:srgbClr val="99FFCC"/>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PUPIL PARTICIPATION</a:t>
              </a:r>
            </a:p>
          </p:txBody>
        </p:sp>
        <p:sp>
          <p:nvSpPr>
            <p:cNvPr id="174104" name="Text Box 24"/>
            <p:cNvSpPr txBox="1">
              <a:spLocks noChangeArrowheads="1"/>
            </p:cNvSpPr>
            <p:nvPr/>
          </p:nvSpPr>
          <p:spPr bwMode="auto">
            <a:xfrm>
              <a:off x="2034" y="2550"/>
              <a:ext cx="1541" cy="447"/>
            </a:xfrm>
            <a:prstGeom prst="rect">
              <a:avLst/>
            </a:prstGeom>
            <a:solidFill>
              <a:srgbClr val="FFCBB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PAIR/GROUP WORK</a:t>
              </a:r>
            </a:p>
          </p:txBody>
        </p:sp>
        <p:sp>
          <p:nvSpPr>
            <p:cNvPr id="174105" name="Text Box 25"/>
            <p:cNvSpPr txBox="1">
              <a:spLocks noChangeArrowheads="1"/>
            </p:cNvSpPr>
            <p:nvPr/>
          </p:nvSpPr>
          <p:spPr bwMode="auto">
            <a:xfrm>
              <a:off x="2026" y="1473"/>
              <a:ext cx="1541" cy="257"/>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QUESTIONING</a:t>
              </a:r>
            </a:p>
          </p:txBody>
        </p:sp>
        <p:sp>
          <p:nvSpPr>
            <p:cNvPr id="174106" name="Text Box 26"/>
            <p:cNvSpPr txBox="1">
              <a:spLocks noChangeArrowheads="1"/>
            </p:cNvSpPr>
            <p:nvPr/>
          </p:nvSpPr>
          <p:spPr bwMode="auto">
            <a:xfrm>
              <a:off x="2034" y="3173"/>
              <a:ext cx="1541" cy="257"/>
            </a:xfrm>
            <a:prstGeom prst="rect">
              <a:avLst/>
            </a:prstGeom>
            <a:solidFill>
              <a:srgbClr val="E7C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FEEDBACK</a:t>
              </a:r>
            </a:p>
          </p:txBody>
        </p:sp>
        <p:sp>
          <p:nvSpPr>
            <p:cNvPr id="174107" name="Text Box 27"/>
            <p:cNvSpPr txBox="1">
              <a:spLocks noChangeArrowheads="1"/>
            </p:cNvSpPr>
            <p:nvPr/>
          </p:nvSpPr>
          <p:spPr bwMode="auto">
            <a:xfrm>
              <a:off x="4196" y="935"/>
              <a:ext cx="1300"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chemeClr val="tx2"/>
                  </a:solidFill>
                  <a:latin typeface="Arial" charset="0"/>
                  <a:ea typeface="標楷體" pitchFamily="65" charset="-120"/>
                  <a:cs typeface="Arial" charset="0"/>
                </a:rPr>
                <a:t>ASSESSMENT</a:t>
              </a:r>
            </a:p>
          </p:txBody>
        </p:sp>
        <p:sp>
          <p:nvSpPr>
            <p:cNvPr id="174108" name="Text Box 28"/>
            <p:cNvSpPr txBox="1">
              <a:spLocks noChangeArrowheads="1"/>
            </p:cNvSpPr>
            <p:nvPr/>
          </p:nvSpPr>
          <p:spPr bwMode="auto">
            <a:xfrm>
              <a:off x="4286" y="1661"/>
              <a:ext cx="1338" cy="651"/>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ASSESSMENT FOR LEARNING</a:t>
              </a:r>
            </a:p>
          </p:txBody>
        </p:sp>
        <p:sp>
          <p:nvSpPr>
            <p:cNvPr id="174109" name="Rectangle 29"/>
            <p:cNvSpPr>
              <a:spLocks noChangeArrowheads="1"/>
            </p:cNvSpPr>
            <p:nvPr/>
          </p:nvSpPr>
          <p:spPr bwMode="auto">
            <a:xfrm>
              <a:off x="1882" y="1294"/>
              <a:ext cx="1876" cy="2318"/>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111" name="Line 31"/>
            <p:cNvSpPr>
              <a:spLocks noChangeShapeType="1"/>
            </p:cNvSpPr>
            <p:nvPr/>
          </p:nvSpPr>
          <p:spPr bwMode="auto">
            <a:xfrm>
              <a:off x="1338" y="2069"/>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2" name="Line 32"/>
            <p:cNvSpPr>
              <a:spLocks noChangeShapeType="1"/>
            </p:cNvSpPr>
            <p:nvPr/>
          </p:nvSpPr>
          <p:spPr bwMode="auto">
            <a:xfrm>
              <a:off x="3742" y="2064"/>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6" name="Line 36"/>
            <p:cNvSpPr>
              <a:spLocks noChangeShapeType="1"/>
            </p:cNvSpPr>
            <p:nvPr/>
          </p:nvSpPr>
          <p:spPr bwMode="auto">
            <a:xfrm>
              <a:off x="884" y="3793"/>
              <a:ext cx="399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cxnSp>
          <p:nvCxnSpPr>
            <p:cNvPr id="174118" name="AutoShape 38"/>
            <p:cNvCxnSpPr>
              <a:cxnSpLocks noChangeShapeType="1"/>
              <a:stCxn id="174116" idx="0"/>
            </p:cNvCxnSpPr>
            <p:nvPr/>
          </p:nvCxnSpPr>
          <p:spPr bwMode="auto">
            <a:xfrm flipV="1">
              <a:off x="884" y="2332"/>
              <a:ext cx="1" cy="1452"/>
            </a:xfrm>
            <a:prstGeom prst="straightConnector1">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4122" name="Line 42"/>
            <p:cNvSpPr>
              <a:spLocks noChangeShapeType="1"/>
            </p:cNvSpPr>
            <p:nvPr/>
          </p:nvSpPr>
          <p:spPr bwMode="auto">
            <a:xfrm flipV="1">
              <a:off x="4876" y="2341"/>
              <a:ext cx="0" cy="1452"/>
            </a:xfrm>
            <a:prstGeom prst="line">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2883903934"/>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Pause for Thought </a:t>
            </a:r>
            <a:br>
              <a:rPr lang="en-GB" dirty="0"/>
            </a:br>
            <a:r>
              <a:rPr lang="en-GB" i="1" dirty="0" err="1"/>
              <a:t>Munud</a:t>
            </a:r>
            <a:r>
              <a:rPr lang="en-GB" i="1" dirty="0"/>
              <a:t> </a:t>
            </a:r>
            <a:r>
              <a:rPr lang="en-GB" i="1" dirty="0" err="1"/>
              <a:t>i</a:t>
            </a:r>
            <a:r>
              <a:rPr lang="en-GB" i="1" dirty="0"/>
              <a:t> </a:t>
            </a:r>
            <a:r>
              <a:rPr lang="en-GB" i="1" dirty="0" err="1"/>
              <a:t>feddwl</a:t>
            </a:r>
            <a:r>
              <a:rPr lang="en-GB" i="1" dirty="0"/>
              <a:t> </a:t>
            </a:r>
          </a:p>
        </p:txBody>
      </p:sp>
      <p:graphicFrame>
        <p:nvGraphicFramePr>
          <p:cNvPr id="6" name="Diagram 5"/>
          <p:cNvGraphicFramePr/>
          <p:nvPr>
            <p:extLst>
              <p:ext uri="{D42A27DB-BD31-4B8C-83A1-F6EECF244321}">
                <p14:modId xmlns:p14="http://schemas.microsoft.com/office/powerpoint/2010/main" val="909103468"/>
              </p:ext>
            </p:extLst>
          </p:nvPr>
        </p:nvGraphicFramePr>
        <p:xfrm>
          <a:off x="1331640" y="1700808"/>
          <a:ext cx="6648400" cy="4840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65700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err="1"/>
              <a:t>Gweithredu</a:t>
            </a:r>
            <a:r>
              <a:rPr lang="en-GB" dirty="0"/>
              <a:t>/Putting it into Practice </a:t>
            </a:r>
          </a:p>
        </p:txBody>
      </p:sp>
      <p:sp>
        <p:nvSpPr>
          <p:cNvPr id="4" name="Content Placeholder 3"/>
          <p:cNvSpPr>
            <a:spLocks noGrp="1"/>
          </p:cNvSpPr>
          <p:nvPr>
            <p:ph sz="half" idx="1"/>
          </p:nvPr>
        </p:nvSpPr>
        <p:spPr>
          <a:xfrm>
            <a:off x="457200" y="3645024"/>
            <a:ext cx="4038600" cy="2481139"/>
          </a:xfrm>
        </p:spPr>
        <p:txBody>
          <a:bodyPr>
            <a:normAutofit fontScale="92500" lnSpcReduction="20000"/>
          </a:bodyPr>
          <a:lstStyle/>
          <a:p>
            <a:r>
              <a:rPr lang="en-GB" dirty="0"/>
              <a:t>Yn y darn </a:t>
            </a:r>
            <a:r>
              <a:rPr lang="en-GB" dirty="0" err="1"/>
              <a:t>nesaf</a:t>
            </a:r>
            <a:r>
              <a:rPr lang="en-GB" dirty="0"/>
              <a:t>, </a:t>
            </a:r>
            <a:r>
              <a:rPr lang="en-GB" dirty="0" err="1"/>
              <a:t>byddwn</a:t>
            </a:r>
            <a:r>
              <a:rPr lang="en-GB" dirty="0"/>
              <a:t> yn </a:t>
            </a:r>
            <a:r>
              <a:rPr lang="en-GB" dirty="0" err="1"/>
              <a:t>ystyried</a:t>
            </a:r>
            <a:r>
              <a:rPr lang="en-GB" dirty="0"/>
              <a:t> rhai </a:t>
            </a:r>
            <a:r>
              <a:rPr lang="en-GB" dirty="0" err="1"/>
              <a:t>ffyrdd</a:t>
            </a:r>
            <a:r>
              <a:rPr lang="en-GB" dirty="0"/>
              <a:t> </a:t>
            </a:r>
            <a:r>
              <a:rPr lang="en-GB" dirty="0" err="1"/>
              <a:t>ymarferol</a:t>
            </a:r>
            <a:r>
              <a:rPr lang="en-GB" dirty="0"/>
              <a:t> </a:t>
            </a:r>
            <a:r>
              <a:rPr lang="en-GB" dirty="0" err="1"/>
              <a:t>mae</a:t>
            </a:r>
            <a:r>
              <a:rPr lang="en-GB" dirty="0"/>
              <a:t> </a:t>
            </a:r>
            <a:r>
              <a:rPr lang="en-GB" dirty="0" err="1"/>
              <a:t>addysgwyr</a:t>
            </a:r>
            <a:r>
              <a:rPr lang="en-GB" dirty="0"/>
              <a:t> yn medru </a:t>
            </a:r>
            <a:r>
              <a:rPr lang="en-GB" dirty="0" err="1"/>
              <a:t>defnyddio’r</a:t>
            </a:r>
            <a:r>
              <a:rPr lang="en-GB" dirty="0"/>
              <a:t> wybodaeth yma </a:t>
            </a:r>
            <a:r>
              <a:rPr lang="en-GB" dirty="0" err="1"/>
              <a:t>i</a:t>
            </a:r>
            <a:r>
              <a:rPr lang="en-GB" dirty="0"/>
              <a:t> sicrhau dysgu ac addysgu </a:t>
            </a:r>
            <a:r>
              <a:rPr lang="en-GB" dirty="0" err="1"/>
              <a:t>effeithiol</a:t>
            </a:r>
            <a:r>
              <a:rPr lang="en-GB" dirty="0"/>
              <a:t>. </a:t>
            </a:r>
          </a:p>
        </p:txBody>
      </p:sp>
      <p:sp>
        <p:nvSpPr>
          <p:cNvPr id="5" name="Content Placeholder 4"/>
          <p:cNvSpPr>
            <a:spLocks noGrp="1"/>
          </p:cNvSpPr>
          <p:nvPr>
            <p:ph sz="half" idx="2"/>
          </p:nvPr>
        </p:nvSpPr>
        <p:spPr>
          <a:xfrm>
            <a:off x="4932040" y="3573016"/>
            <a:ext cx="4038600" cy="2553147"/>
          </a:xfrm>
        </p:spPr>
        <p:txBody>
          <a:bodyPr>
            <a:normAutofit fontScale="92500" lnSpcReduction="20000"/>
          </a:bodyPr>
          <a:lstStyle/>
          <a:p>
            <a:r>
              <a:rPr lang="en-GB" i="1" dirty="0"/>
              <a:t>Next, we will look at some practical ways that educators can apply concepts about effective teaching and learning to their classroom practice</a:t>
            </a:r>
            <a:r>
              <a:rPr lang="en-GB" dirty="0"/>
              <a:t>.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412776"/>
            <a:ext cx="2968935" cy="19792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1591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Gweithredu</a:t>
            </a:r>
            <a:r>
              <a:rPr lang="en-GB" dirty="0"/>
              <a:t> Gwybodaeth </a:t>
            </a:r>
            <a:r>
              <a:rPr lang="en-GB" dirty="0" err="1"/>
              <a:t>Flaenorol</a:t>
            </a:r>
            <a:br>
              <a:rPr lang="en-GB" dirty="0"/>
            </a:br>
            <a:r>
              <a:rPr lang="en-GB" dirty="0"/>
              <a:t>Activating Prior Knowledge </a:t>
            </a:r>
          </a:p>
        </p:txBody>
      </p:sp>
      <p:sp>
        <p:nvSpPr>
          <p:cNvPr id="3" name="Content Placeholder 2"/>
          <p:cNvSpPr>
            <a:spLocks noGrp="1"/>
          </p:cNvSpPr>
          <p:nvPr>
            <p:ph sz="half" idx="1"/>
          </p:nvPr>
        </p:nvSpPr>
        <p:spPr>
          <a:xfrm>
            <a:off x="457200" y="3212976"/>
            <a:ext cx="4038600" cy="2913187"/>
          </a:xfrm>
        </p:spPr>
        <p:style>
          <a:lnRef idx="2">
            <a:schemeClr val="accent4"/>
          </a:lnRef>
          <a:fillRef idx="1">
            <a:schemeClr val="lt1"/>
          </a:fillRef>
          <a:effectRef idx="0">
            <a:schemeClr val="accent4"/>
          </a:effectRef>
          <a:fontRef idx="minor">
            <a:schemeClr val="dk1"/>
          </a:fontRef>
        </p:style>
        <p:txBody>
          <a:bodyPr>
            <a:normAutofit fontScale="85000" lnSpcReduction="20000"/>
          </a:bodyPr>
          <a:lstStyle/>
          <a:p>
            <a:r>
              <a:rPr lang="en-GB" dirty="0"/>
              <a:t>Mae disgyblion  yn </a:t>
            </a:r>
            <a:r>
              <a:rPr lang="en-GB" dirty="0" err="1"/>
              <a:t>ymddiddori</a:t>
            </a:r>
            <a:r>
              <a:rPr lang="en-GB" dirty="0"/>
              <a:t> yn y pwnc – </a:t>
            </a:r>
            <a:r>
              <a:rPr lang="en-GB" dirty="0" err="1"/>
              <a:t>sbardun</a:t>
            </a:r>
            <a:r>
              <a:rPr lang="en-GB" dirty="0"/>
              <a:t> </a:t>
            </a:r>
            <a:r>
              <a:rPr lang="en-GB" dirty="0" err="1"/>
              <a:t>i</a:t>
            </a:r>
            <a:r>
              <a:rPr lang="en-GB" dirty="0"/>
              <a:t> </a:t>
            </a:r>
            <a:r>
              <a:rPr lang="en-GB" dirty="0" err="1"/>
              <a:t>ddal</a:t>
            </a:r>
            <a:r>
              <a:rPr lang="en-GB" dirty="0"/>
              <a:t> sylw </a:t>
            </a:r>
            <a:r>
              <a:rPr lang="en-GB" dirty="0" err="1"/>
              <a:t>plentyn</a:t>
            </a:r>
            <a:r>
              <a:rPr lang="en-GB" dirty="0"/>
              <a:t>.</a:t>
            </a:r>
          </a:p>
          <a:p>
            <a:r>
              <a:rPr lang="en-GB" dirty="0" err="1"/>
              <a:t>Mae’n</a:t>
            </a:r>
            <a:r>
              <a:rPr lang="en-GB" dirty="0"/>
              <a:t> </a:t>
            </a:r>
            <a:r>
              <a:rPr lang="en-GB" dirty="0" err="1"/>
              <a:t>cefnogi</a:t>
            </a:r>
            <a:r>
              <a:rPr lang="en-GB" dirty="0"/>
              <a:t> </a:t>
            </a:r>
            <a:r>
              <a:rPr lang="en-GB" dirty="0" err="1"/>
              <a:t>dysgwyr</a:t>
            </a:r>
            <a:r>
              <a:rPr lang="en-GB" dirty="0"/>
              <a:t> </a:t>
            </a:r>
            <a:r>
              <a:rPr lang="en-GB" dirty="0" err="1"/>
              <a:t>wrth</a:t>
            </a:r>
            <a:r>
              <a:rPr lang="en-GB" dirty="0"/>
              <a:t> </a:t>
            </a:r>
            <a:r>
              <a:rPr lang="en-GB" dirty="0" err="1"/>
              <a:t>symud</a:t>
            </a:r>
            <a:r>
              <a:rPr lang="en-GB" dirty="0"/>
              <a:t> o </a:t>
            </a:r>
            <a:r>
              <a:rPr lang="en-GB" dirty="0" err="1"/>
              <a:t>beth</a:t>
            </a:r>
            <a:r>
              <a:rPr lang="en-GB" dirty="0"/>
              <a:t> </a:t>
            </a:r>
            <a:r>
              <a:rPr lang="en-GB" dirty="0" err="1"/>
              <a:t>maent</a:t>
            </a:r>
            <a:r>
              <a:rPr lang="en-GB" dirty="0"/>
              <a:t> </a:t>
            </a:r>
            <a:r>
              <a:rPr lang="en-GB" dirty="0" err="1"/>
              <a:t>yn</a:t>
            </a:r>
            <a:r>
              <a:rPr lang="en-GB" dirty="0"/>
              <a:t> </a:t>
            </a:r>
            <a:r>
              <a:rPr lang="en-GB" dirty="0" err="1"/>
              <a:t>gwybod</a:t>
            </a:r>
            <a:r>
              <a:rPr lang="en-GB" dirty="0"/>
              <a:t> </a:t>
            </a:r>
            <a:r>
              <a:rPr lang="en-GB" dirty="0" err="1"/>
              <a:t>yn</a:t>
            </a:r>
            <a:r>
              <a:rPr lang="en-GB" dirty="0"/>
              <a:t> </a:t>
            </a:r>
            <a:r>
              <a:rPr lang="en-GB" dirty="0" err="1"/>
              <a:t>barod</a:t>
            </a:r>
            <a:r>
              <a:rPr lang="en-GB" dirty="0"/>
              <a:t> </a:t>
            </a:r>
            <a:r>
              <a:rPr lang="en-GB" dirty="0" err="1"/>
              <a:t>i</a:t>
            </a:r>
            <a:r>
              <a:rPr lang="en-GB" dirty="0"/>
              <a:t> </a:t>
            </a:r>
            <a:r>
              <a:rPr lang="en-GB" dirty="0" err="1"/>
              <a:t>beth</a:t>
            </a:r>
            <a:r>
              <a:rPr lang="en-GB" dirty="0"/>
              <a:t> </a:t>
            </a:r>
            <a:r>
              <a:rPr lang="en-GB" dirty="0" err="1"/>
              <a:t>sydd</a:t>
            </a:r>
            <a:r>
              <a:rPr lang="en-GB" dirty="0"/>
              <a:t> </a:t>
            </a:r>
            <a:r>
              <a:rPr lang="en-GB" dirty="0" err="1"/>
              <a:t>i</a:t>
            </a:r>
            <a:r>
              <a:rPr lang="en-GB" dirty="0"/>
              <a:t> </a:t>
            </a:r>
            <a:r>
              <a:rPr lang="en-GB" dirty="0" err="1"/>
              <a:t>ddod</a:t>
            </a:r>
            <a:r>
              <a:rPr lang="en-GB" dirty="0"/>
              <a:t>. </a:t>
            </a:r>
          </a:p>
          <a:p>
            <a:r>
              <a:rPr lang="en-GB" b="1" dirty="0"/>
              <a:t>Pa </a:t>
            </a:r>
            <a:r>
              <a:rPr lang="en-GB" b="1" dirty="0" err="1"/>
              <a:t>ddamcaniaethydd</a:t>
            </a:r>
            <a:r>
              <a:rPr lang="en-GB" b="1" dirty="0"/>
              <a:t> sy’n </a:t>
            </a:r>
            <a:r>
              <a:rPr lang="en-GB" b="1" dirty="0" err="1"/>
              <a:t>gysylltiedig</a:t>
            </a:r>
            <a:r>
              <a:rPr lang="en-GB" b="1" dirty="0"/>
              <a:t> a hyn. </a:t>
            </a:r>
          </a:p>
        </p:txBody>
      </p:sp>
      <p:sp>
        <p:nvSpPr>
          <p:cNvPr id="4" name="Content Placeholder 3"/>
          <p:cNvSpPr>
            <a:spLocks noGrp="1"/>
          </p:cNvSpPr>
          <p:nvPr>
            <p:ph sz="half" idx="2"/>
          </p:nvPr>
        </p:nvSpPr>
        <p:spPr>
          <a:xfrm>
            <a:off x="4648200" y="3212976"/>
            <a:ext cx="4038600" cy="2913187"/>
          </a:xfrm>
        </p:spPr>
        <p:style>
          <a:lnRef idx="2">
            <a:schemeClr val="accent5"/>
          </a:lnRef>
          <a:fillRef idx="1">
            <a:schemeClr val="lt1"/>
          </a:fillRef>
          <a:effectRef idx="0">
            <a:schemeClr val="accent5"/>
          </a:effectRef>
          <a:fontRef idx="minor">
            <a:schemeClr val="dk1"/>
          </a:fontRef>
        </p:style>
        <p:txBody>
          <a:bodyPr>
            <a:normAutofit fontScale="85000" lnSpcReduction="20000"/>
          </a:bodyPr>
          <a:lstStyle/>
          <a:p>
            <a:r>
              <a:rPr lang="en-GB" dirty="0"/>
              <a:t>Pupils ‘tune in’ – can also be a hook to engage children’s interest. </a:t>
            </a:r>
          </a:p>
          <a:p>
            <a:r>
              <a:rPr lang="en-GB" dirty="0"/>
              <a:t>Helps learners to connect what they already know to what is to come.</a:t>
            </a:r>
          </a:p>
          <a:p>
            <a:r>
              <a:rPr lang="en-GB" b="1" dirty="0"/>
              <a:t>Can you link this to a theorist? </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750" y="1572357"/>
            <a:ext cx="3086100" cy="1485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01715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5181" y="279476"/>
            <a:ext cx="8229600" cy="1143000"/>
          </a:xfrm>
        </p:spPr>
        <p:txBody>
          <a:bodyPr>
            <a:normAutofit fontScale="90000"/>
          </a:bodyPr>
          <a:lstStyle/>
          <a:p>
            <a:r>
              <a:rPr lang="en-GB" i="1" dirty="0" err="1"/>
              <a:t>Amlygu’r</a:t>
            </a:r>
            <a:r>
              <a:rPr lang="en-GB" i="1" dirty="0"/>
              <a:t> Dysgu</a:t>
            </a:r>
            <a:br>
              <a:rPr lang="en-GB" i="1" dirty="0"/>
            </a:br>
            <a:r>
              <a:rPr lang="en-GB" dirty="0"/>
              <a:t>Making the Learning Explicit</a:t>
            </a:r>
            <a:br>
              <a:rPr lang="en-GB" dirty="0"/>
            </a:br>
            <a:endParaRPr lang="en-GB" i="1" dirty="0"/>
          </a:p>
        </p:txBody>
      </p:sp>
      <p:sp>
        <p:nvSpPr>
          <p:cNvPr id="5" name="Rectangle 4"/>
          <p:cNvSpPr/>
          <p:nvPr/>
        </p:nvSpPr>
        <p:spPr>
          <a:xfrm>
            <a:off x="304421" y="1484784"/>
            <a:ext cx="8568952" cy="518457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300" dirty="0"/>
              <a:t>“Objectives express what we intend the pupils to learn in terms of knowledge, concepts, skills and attitudes. More tangibly, ‘learning outcomes’ may also be used to state what the children will be able to do as a result of the teaching and learning programme. Such statements may be used to formulate sequences or ladders of success criteria on a gradient of complexity or ‘difficulty’. Teachers and children can thus use these to review their progress and to help in understanding the level of challenge in a task. A further refinement could be to specify ‘must’, ‘should’ and ‘could criteria as a bridge between curriculum planning and assessment for learning.”</a:t>
            </a:r>
          </a:p>
          <a:p>
            <a:pPr algn="r"/>
            <a:endParaRPr lang="en-GB" sz="2300" dirty="0"/>
          </a:p>
          <a:p>
            <a:pPr algn="r"/>
            <a:r>
              <a:rPr lang="en-GB" sz="2300" dirty="0"/>
              <a:t>Pollard et al, 2014 </a:t>
            </a:r>
          </a:p>
        </p:txBody>
      </p:sp>
      <p:sp>
        <p:nvSpPr>
          <p:cNvPr id="6" name="Cloud 5"/>
          <p:cNvSpPr/>
          <p:nvPr/>
        </p:nvSpPr>
        <p:spPr>
          <a:xfrm>
            <a:off x="4283968" y="3645024"/>
            <a:ext cx="4355976" cy="2664296"/>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a:t>Pam </a:t>
            </a:r>
            <a:r>
              <a:rPr lang="en-GB" sz="2800" dirty="0" err="1"/>
              <a:t>mae</a:t>
            </a:r>
            <a:r>
              <a:rPr lang="en-GB" sz="2800" dirty="0"/>
              <a:t> </a:t>
            </a:r>
            <a:r>
              <a:rPr lang="en-GB" sz="2800" dirty="0" err="1"/>
              <a:t>angen</a:t>
            </a:r>
            <a:r>
              <a:rPr lang="en-GB" sz="2800" dirty="0"/>
              <a:t> </a:t>
            </a:r>
            <a:r>
              <a:rPr lang="en-GB" sz="2800" dirty="0" err="1"/>
              <a:t>amcanion</a:t>
            </a:r>
            <a:r>
              <a:rPr lang="en-GB" sz="2800" dirty="0"/>
              <a:t> dysgu? Why do we need learning objectives? </a:t>
            </a:r>
          </a:p>
        </p:txBody>
      </p:sp>
      <p:pic>
        <p:nvPicPr>
          <p:cNvPr id="8" name="Picture 7" descr="Instructional Goals and Objectiv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8184" y="44624"/>
            <a:ext cx="2542166" cy="1284835"/>
          </a:xfrm>
          <a:prstGeom prst="rect">
            <a:avLst/>
          </a:prstGeom>
        </p:spPr>
      </p:pic>
    </p:spTree>
    <p:extLst>
      <p:ext uri="{BB962C8B-B14F-4D97-AF65-F5344CB8AC3E}">
        <p14:creationId xmlns:p14="http://schemas.microsoft.com/office/powerpoint/2010/main" val="142968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764704"/>
            <a:ext cx="8229600" cy="1143000"/>
          </a:xfrm>
        </p:spPr>
        <p:txBody>
          <a:bodyPr>
            <a:normAutofit fontScale="90000"/>
          </a:bodyPr>
          <a:lstStyle/>
          <a:p>
            <a:r>
              <a:rPr lang="en-GB" i="1" dirty="0" err="1"/>
              <a:t>Amlygu’r</a:t>
            </a:r>
            <a:r>
              <a:rPr lang="en-GB" i="1" dirty="0"/>
              <a:t> Dysgu </a:t>
            </a:r>
            <a:br>
              <a:rPr lang="en-GB" i="1" dirty="0"/>
            </a:br>
            <a:r>
              <a:rPr lang="en-GB" dirty="0"/>
              <a:t>Making the Learning Explicit </a:t>
            </a:r>
            <a:br>
              <a:rPr lang="en-GB" dirty="0"/>
            </a:br>
            <a:endParaRPr lang="en-GB" i="1" dirty="0"/>
          </a:p>
        </p:txBody>
      </p:sp>
      <p:sp>
        <p:nvSpPr>
          <p:cNvPr id="3" name="Content Placeholder 2"/>
          <p:cNvSpPr>
            <a:spLocks noGrp="1"/>
          </p:cNvSpPr>
          <p:nvPr>
            <p:ph sz="half" idx="1"/>
          </p:nvPr>
        </p:nvSpPr>
        <p:spPr>
          <a:xfrm>
            <a:off x="539552" y="2204864"/>
            <a:ext cx="4038600" cy="3921299"/>
          </a:xfrm>
        </p:spPr>
        <p:style>
          <a:lnRef idx="2">
            <a:schemeClr val="accent4"/>
          </a:lnRef>
          <a:fillRef idx="1">
            <a:schemeClr val="lt1"/>
          </a:fillRef>
          <a:effectRef idx="0">
            <a:schemeClr val="accent4"/>
          </a:effectRef>
          <a:fontRef idx="minor">
            <a:schemeClr val="dk1"/>
          </a:fontRef>
        </p:style>
        <p:txBody>
          <a:bodyPr>
            <a:normAutofit lnSpcReduction="10000"/>
          </a:bodyPr>
          <a:lstStyle/>
          <a:p>
            <a:r>
              <a:rPr lang="en-GB" dirty="0" err="1"/>
              <a:t>Amcanion</a:t>
            </a:r>
            <a:r>
              <a:rPr lang="en-GB" dirty="0"/>
              <a:t> </a:t>
            </a:r>
            <a:r>
              <a:rPr lang="en-GB" dirty="0" err="1"/>
              <a:t>Dysgu</a:t>
            </a:r>
            <a:r>
              <a:rPr lang="en-GB" dirty="0"/>
              <a:t> </a:t>
            </a:r>
          </a:p>
          <a:p>
            <a:pPr lvl="1"/>
            <a:r>
              <a:rPr lang="en-GB" dirty="0" err="1"/>
              <a:t>Rhannwch</a:t>
            </a:r>
            <a:r>
              <a:rPr lang="en-GB" dirty="0"/>
              <a:t> </a:t>
            </a:r>
            <a:r>
              <a:rPr lang="en-GB" dirty="0" err="1"/>
              <a:t>unrhyw</a:t>
            </a:r>
            <a:r>
              <a:rPr lang="en-GB" dirty="0"/>
              <a:t> </a:t>
            </a:r>
            <a:r>
              <a:rPr lang="en-GB" dirty="0" err="1"/>
              <a:t>esiamplau</a:t>
            </a:r>
            <a:r>
              <a:rPr lang="en-GB" dirty="0"/>
              <a:t> </a:t>
            </a:r>
            <a:r>
              <a:rPr lang="en-GB" dirty="0" err="1"/>
              <a:t>rydych</a:t>
            </a:r>
            <a:r>
              <a:rPr lang="en-GB" dirty="0"/>
              <a:t> </a:t>
            </a:r>
            <a:r>
              <a:rPr lang="en-GB" dirty="0" err="1"/>
              <a:t>wedi</a:t>
            </a:r>
            <a:r>
              <a:rPr lang="en-GB" dirty="0"/>
              <a:t> </a:t>
            </a:r>
            <a:r>
              <a:rPr lang="en-GB" dirty="0" err="1"/>
              <a:t>arswyli</a:t>
            </a:r>
            <a:r>
              <a:rPr lang="en-GB" dirty="0"/>
              <a:t>. </a:t>
            </a:r>
          </a:p>
          <a:p>
            <a:pPr marL="457200" lvl="1" indent="0">
              <a:buNone/>
            </a:pPr>
            <a:endParaRPr lang="en-GB" dirty="0"/>
          </a:p>
          <a:p>
            <a:r>
              <a:rPr lang="en-GB" dirty="0" err="1"/>
              <a:t>Gwyliwch</a:t>
            </a:r>
            <a:r>
              <a:rPr lang="en-GB" dirty="0"/>
              <a:t> y clip. Pa more </a:t>
            </a:r>
            <a:r>
              <a:rPr lang="en-GB" dirty="0" err="1"/>
              <a:t>effeithiol</a:t>
            </a:r>
            <a:r>
              <a:rPr lang="en-GB" dirty="0"/>
              <a:t> </a:t>
            </a:r>
            <a:r>
              <a:rPr lang="en-GB" dirty="0" err="1"/>
              <a:t>mae’r</a:t>
            </a:r>
            <a:r>
              <a:rPr lang="en-GB" dirty="0"/>
              <a:t> </a:t>
            </a:r>
            <a:r>
              <a:rPr lang="en-GB" dirty="0" err="1"/>
              <a:t>cyflwyniad</a:t>
            </a:r>
            <a:r>
              <a:rPr lang="en-GB" dirty="0"/>
              <a:t> </a:t>
            </a:r>
            <a:r>
              <a:rPr lang="en-GB" dirty="0" err="1"/>
              <a:t>yma</a:t>
            </a:r>
            <a:r>
              <a:rPr lang="en-GB" dirty="0"/>
              <a:t> o </a:t>
            </a:r>
            <a:r>
              <a:rPr lang="en-GB" dirty="0" err="1"/>
              <a:t>amcanion</a:t>
            </a:r>
            <a:r>
              <a:rPr lang="en-GB" dirty="0"/>
              <a:t>? </a:t>
            </a:r>
          </a:p>
        </p:txBody>
      </p:sp>
      <p:sp>
        <p:nvSpPr>
          <p:cNvPr id="4" name="Content Placeholder 3"/>
          <p:cNvSpPr>
            <a:spLocks noGrp="1"/>
          </p:cNvSpPr>
          <p:nvPr>
            <p:ph sz="half" idx="2"/>
          </p:nvPr>
        </p:nvSpPr>
        <p:spPr>
          <a:xfrm>
            <a:off x="4648200" y="2204864"/>
            <a:ext cx="4038600" cy="3921299"/>
          </a:xfrm>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a:t>Learning Objectives </a:t>
            </a:r>
          </a:p>
          <a:p>
            <a:pPr lvl="1"/>
            <a:r>
              <a:rPr lang="en-GB" dirty="0"/>
              <a:t>With a partner, share any examples of how you may have seen these used. </a:t>
            </a:r>
          </a:p>
          <a:p>
            <a:pPr marL="457200" lvl="1" indent="0">
              <a:buNone/>
            </a:pPr>
            <a:endParaRPr lang="en-GB" dirty="0"/>
          </a:p>
          <a:p>
            <a:r>
              <a:rPr lang="en-GB" dirty="0"/>
              <a:t>Watch </a:t>
            </a:r>
            <a:r>
              <a:rPr lang="en-GB" dirty="0">
                <a:hlinkClick r:id="rId3"/>
              </a:rPr>
              <a:t>the following clip.</a:t>
            </a:r>
            <a:r>
              <a:rPr lang="en-GB" dirty="0"/>
              <a:t> How effective is this presentation of learning objectives?</a:t>
            </a:r>
          </a:p>
        </p:txBody>
      </p:sp>
      <p:pic>
        <p:nvPicPr>
          <p:cNvPr id="5" name="Picture 4" descr="Instructional Goals and Objectiv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84168" y="260648"/>
            <a:ext cx="2542166" cy="1284835"/>
          </a:xfrm>
          <a:prstGeom prst="rect">
            <a:avLst/>
          </a:prstGeom>
        </p:spPr>
      </p:pic>
    </p:spTree>
    <p:extLst>
      <p:ext uri="{BB962C8B-B14F-4D97-AF65-F5344CB8AC3E}">
        <p14:creationId xmlns:p14="http://schemas.microsoft.com/office/powerpoint/2010/main" val="238142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684213" y="188913"/>
            <a:ext cx="7772400" cy="1484312"/>
          </a:xfrm>
        </p:spPr>
        <p:txBody>
          <a:bodyPr>
            <a:normAutofit fontScale="90000"/>
          </a:bodyPr>
          <a:lstStyle/>
          <a:p>
            <a:r>
              <a:rPr lang="en-US" altLang="zh-TW" sz="4000" dirty="0" err="1">
                <a:ea typeface="新細明體" pitchFamily="18" charset="-120"/>
              </a:rPr>
              <a:t>Tuedda</a:t>
            </a:r>
            <a:r>
              <a:rPr lang="en-US" altLang="zh-TW" sz="4000" dirty="0">
                <a:ea typeface="新細明體" pitchFamily="18" charset="-120"/>
              </a:rPr>
              <a:t> </a:t>
            </a:r>
            <a:r>
              <a:rPr lang="en-US" altLang="zh-TW" sz="4000" dirty="0" err="1">
                <a:ea typeface="新細明體" pitchFamily="18" charset="-120"/>
              </a:rPr>
              <a:t>athrawon</a:t>
            </a:r>
            <a:r>
              <a:rPr lang="en-US" altLang="zh-TW" sz="4000" dirty="0">
                <a:ea typeface="新細明體" pitchFamily="18" charset="-120"/>
              </a:rPr>
              <a:t> </a:t>
            </a:r>
            <a:r>
              <a:rPr lang="en-US" altLang="zh-TW" sz="4000" dirty="0" err="1">
                <a:ea typeface="新細明體" pitchFamily="18" charset="-120"/>
              </a:rPr>
              <a:t>i</a:t>
            </a:r>
            <a:r>
              <a:rPr lang="en-US" altLang="zh-TW" sz="4000" dirty="0">
                <a:ea typeface="新細明體" pitchFamily="18" charset="-120"/>
              </a:rPr>
              <a:t> </a:t>
            </a:r>
            <a:r>
              <a:rPr lang="en-US" altLang="zh-TW" sz="4000" dirty="0" err="1">
                <a:ea typeface="新細明體" pitchFamily="18" charset="-120"/>
              </a:rPr>
              <a:t>adnabod</a:t>
            </a:r>
            <a:r>
              <a:rPr lang="en-US" altLang="zh-TW" sz="4000" dirty="0">
                <a:solidFill>
                  <a:srgbClr val="0000FF"/>
                </a:solidFill>
                <a:ea typeface="新細明體" pitchFamily="18" charset="-120"/>
              </a:rPr>
              <a:t> </a:t>
            </a:r>
            <a:r>
              <a:rPr lang="en-US" altLang="zh-TW" sz="4000" dirty="0" err="1">
                <a:solidFill>
                  <a:srgbClr val="0000FF"/>
                </a:solidFill>
                <a:ea typeface="新細明體" pitchFamily="18" charset="-120"/>
              </a:rPr>
              <a:t>yr</a:t>
            </a:r>
            <a:r>
              <a:rPr lang="en-US" altLang="zh-TW" sz="4000" dirty="0">
                <a:solidFill>
                  <a:srgbClr val="0000FF"/>
                </a:solidFill>
                <a:ea typeface="新細明體" pitchFamily="18" charset="-120"/>
              </a:rPr>
              <a:t> </a:t>
            </a:r>
            <a:r>
              <a:rPr lang="en-US" altLang="zh-TW" sz="4000" dirty="0" err="1">
                <a:solidFill>
                  <a:srgbClr val="0000FF"/>
                </a:solidFill>
                <a:ea typeface="新細明體" pitchFamily="18" charset="-120"/>
              </a:rPr>
              <a:t>hyn</a:t>
            </a:r>
            <a:r>
              <a:rPr lang="en-US" altLang="zh-TW" sz="4000" dirty="0">
                <a:solidFill>
                  <a:srgbClr val="0000FF"/>
                </a:solidFill>
                <a:ea typeface="新細明體" pitchFamily="18" charset="-120"/>
              </a:rPr>
              <a:t> y </a:t>
            </a:r>
            <a:r>
              <a:rPr lang="en-US" altLang="zh-TW" sz="4000" dirty="0" err="1">
                <a:solidFill>
                  <a:srgbClr val="0000FF"/>
                </a:solidFill>
                <a:ea typeface="新細明體" pitchFamily="18" charset="-120"/>
              </a:rPr>
              <a:t>disgywlir</a:t>
            </a:r>
            <a:r>
              <a:rPr lang="en-US" altLang="zh-TW" sz="4000" dirty="0">
                <a:solidFill>
                  <a:srgbClr val="0000FF"/>
                </a:solidFill>
                <a:ea typeface="新細明體" pitchFamily="18" charset="-120"/>
              </a:rPr>
              <a:t> </a:t>
            </a:r>
            <a:r>
              <a:rPr lang="en-US" altLang="zh-TW" sz="4000" dirty="0" err="1">
                <a:solidFill>
                  <a:srgbClr val="0000FF"/>
                </a:solidFill>
                <a:ea typeface="新細明體" pitchFamily="18" charset="-120"/>
              </a:rPr>
              <a:t>i</a:t>
            </a:r>
            <a:r>
              <a:rPr lang="en-US" altLang="zh-TW" sz="4000" dirty="0">
                <a:solidFill>
                  <a:srgbClr val="0000FF"/>
                </a:solidFill>
                <a:ea typeface="新細明體" pitchFamily="18" charset="-120"/>
              </a:rPr>
              <a:t> </a:t>
            </a:r>
            <a:r>
              <a:rPr lang="en-US" altLang="zh-TW" sz="4000" dirty="0" err="1">
                <a:solidFill>
                  <a:srgbClr val="0000FF"/>
                </a:solidFill>
                <a:ea typeface="新細明體" pitchFamily="18" charset="-120"/>
              </a:rPr>
              <a:t>blant</a:t>
            </a:r>
            <a:r>
              <a:rPr lang="en-US" altLang="zh-TW" sz="4000" dirty="0">
                <a:solidFill>
                  <a:srgbClr val="0000FF"/>
                </a:solidFill>
                <a:ea typeface="新細明體" pitchFamily="18" charset="-120"/>
              </a:rPr>
              <a:t> </a:t>
            </a:r>
            <a:r>
              <a:rPr lang="en-US" altLang="zh-TW" sz="4000" b="1" dirty="0" err="1">
                <a:solidFill>
                  <a:srgbClr val="0000FF"/>
                </a:solidFill>
                <a:ea typeface="新細明體" pitchFamily="18" charset="-120"/>
              </a:rPr>
              <a:t>wneud</a:t>
            </a:r>
            <a:r>
              <a:rPr lang="en-US" altLang="zh-TW" sz="4000" dirty="0">
                <a:ea typeface="新細明體" pitchFamily="18" charset="-120"/>
              </a:rPr>
              <a:t> </a:t>
            </a:r>
            <a:r>
              <a:rPr lang="en-US" altLang="zh-TW" sz="4000" dirty="0" err="1">
                <a:solidFill>
                  <a:srgbClr val="FF3300"/>
                </a:solidFill>
                <a:ea typeface="新細明體" pitchFamily="18" charset="-120"/>
              </a:rPr>
              <a:t>yn</a:t>
            </a:r>
            <a:r>
              <a:rPr lang="en-US" altLang="zh-TW" sz="4000" dirty="0">
                <a:solidFill>
                  <a:srgbClr val="FF3300"/>
                </a:solidFill>
                <a:ea typeface="新細明體" pitchFamily="18" charset="-120"/>
              </a:rPr>
              <a:t> </a:t>
            </a:r>
            <a:r>
              <a:rPr lang="en-US" altLang="zh-TW" sz="4000" dirty="0" err="1">
                <a:solidFill>
                  <a:srgbClr val="FF3300"/>
                </a:solidFill>
                <a:ea typeface="新細明體" pitchFamily="18" charset="-120"/>
              </a:rPr>
              <a:t>hytrach</a:t>
            </a:r>
            <a:r>
              <a:rPr lang="en-US" altLang="zh-TW" sz="4000" dirty="0">
                <a:solidFill>
                  <a:srgbClr val="FF3300"/>
                </a:solidFill>
                <a:ea typeface="新細明體" pitchFamily="18" charset="-120"/>
              </a:rPr>
              <a:t> </a:t>
            </a:r>
            <a:r>
              <a:rPr lang="en-US" altLang="zh-TW" sz="4000" dirty="0" err="1">
                <a:solidFill>
                  <a:srgbClr val="FF3300"/>
                </a:solidFill>
                <a:ea typeface="新細明體" pitchFamily="18" charset="-120"/>
              </a:rPr>
              <a:t>na’r</a:t>
            </a:r>
            <a:r>
              <a:rPr lang="en-US" altLang="zh-TW" sz="4000" dirty="0">
                <a:solidFill>
                  <a:srgbClr val="FF3300"/>
                </a:solidFill>
                <a:ea typeface="新細明體" pitchFamily="18" charset="-120"/>
              </a:rPr>
              <a:t> </a:t>
            </a:r>
            <a:r>
              <a:rPr lang="en-US" altLang="zh-TW" sz="4000" dirty="0" err="1">
                <a:solidFill>
                  <a:srgbClr val="FF3300"/>
                </a:solidFill>
                <a:ea typeface="新細明體" pitchFamily="18" charset="-120"/>
              </a:rPr>
              <a:t>hyn</a:t>
            </a:r>
            <a:r>
              <a:rPr lang="en-US" altLang="zh-TW" sz="4000" dirty="0">
                <a:solidFill>
                  <a:srgbClr val="FF3300"/>
                </a:solidFill>
                <a:ea typeface="新細明體" pitchFamily="18" charset="-120"/>
              </a:rPr>
              <a:t> y </a:t>
            </a:r>
            <a:r>
              <a:rPr lang="en-US" altLang="zh-TW" sz="4000" dirty="0" err="1">
                <a:solidFill>
                  <a:srgbClr val="FF3300"/>
                </a:solidFill>
                <a:ea typeface="新細明體" pitchFamily="18" charset="-120"/>
              </a:rPr>
              <a:t>disgywlir</a:t>
            </a:r>
            <a:r>
              <a:rPr lang="en-US" altLang="zh-TW" sz="4000" dirty="0">
                <a:solidFill>
                  <a:srgbClr val="FF3300"/>
                </a:solidFill>
                <a:ea typeface="新細明體" pitchFamily="18" charset="-120"/>
              </a:rPr>
              <a:t> </a:t>
            </a:r>
            <a:r>
              <a:rPr lang="en-US" altLang="zh-TW" sz="4000" dirty="0" err="1">
                <a:solidFill>
                  <a:srgbClr val="FF3300"/>
                </a:solidFill>
                <a:ea typeface="新細明體" pitchFamily="18" charset="-120"/>
              </a:rPr>
              <a:t>iddynt</a:t>
            </a:r>
            <a:r>
              <a:rPr lang="en-US" altLang="zh-TW" sz="4000" dirty="0">
                <a:solidFill>
                  <a:srgbClr val="FF3300"/>
                </a:solidFill>
                <a:ea typeface="新細明體" pitchFamily="18" charset="-120"/>
              </a:rPr>
              <a:t> </a:t>
            </a:r>
            <a:r>
              <a:rPr lang="en-US" altLang="zh-TW" sz="4000" b="1" dirty="0" err="1">
                <a:solidFill>
                  <a:srgbClr val="FF3300"/>
                </a:solidFill>
                <a:ea typeface="新細明體" pitchFamily="18" charset="-120"/>
              </a:rPr>
              <a:t>ddysgu</a:t>
            </a:r>
            <a:r>
              <a:rPr lang="en-US" altLang="zh-TW" sz="4000" dirty="0">
                <a:ea typeface="新細明體" pitchFamily="18" charset="-120"/>
              </a:rPr>
              <a:t>.</a:t>
            </a:r>
            <a:r>
              <a:rPr lang="en-US" altLang="zh-TW" sz="2400" dirty="0">
                <a:ea typeface="新細明體" pitchFamily="18" charset="-120"/>
              </a:rPr>
              <a:t> </a:t>
            </a:r>
            <a:endParaRPr lang="zh-TW" altLang="en-US" sz="2400" i="1" dirty="0">
              <a:solidFill>
                <a:srgbClr val="FF3300"/>
              </a:solidFill>
              <a:ea typeface="新細明體" pitchFamily="18" charset="-120"/>
            </a:endParaRPr>
          </a:p>
        </p:txBody>
      </p:sp>
      <p:sp>
        <p:nvSpPr>
          <p:cNvPr id="190467" name="Rectangle 3"/>
          <p:cNvSpPr>
            <a:spLocks noGrp="1" noChangeArrowheads="1"/>
          </p:cNvSpPr>
          <p:nvPr>
            <p:ph type="body" idx="1"/>
          </p:nvPr>
        </p:nvSpPr>
        <p:spPr>
          <a:xfrm>
            <a:off x="395288" y="1981200"/>
            <a:ext cx="8424862" cy="4543425"/>
          </a:xfrm>
        </p:spPr>
        <p:txBody>
          <a:bodyPr>
            <a:normAutofit lnSpcReduction="10000"/>
          </a:bodyPr>
          <a:lstStyle/>
          <a:p>
            <a:pPr>
              <a:buClr>
                <a:schemeClr val="tx1"/>
              </a:buClr>
              <a:buFontTx/>
              <a:buNone/>
            </a:pPr>
            <a:r>
              <a:rPr lang="en-US" altLang="zh-TW" sz="2800" dirty="0">
                <a:ea typeface="新細明體" pitchFamily="18" charset="-120"/>
              </a:rPr>
              <a:t>Pa </a:t>
            </a:r>
            <a:r>
              <a:rPr lang="en-US" altLang="zh-TW" sz="2800" dirty="0" err="1">
                <a:ea typeface="新細明體" pitchFamily="18" charset="-120"/>
              </a:rPr>
              <a:t>nodau</a:t>
            </a:r>
            <a:r>
              <a:rPr lang="en-US" altLang="zh-TW" sz="2800" dirty="0">
                <a:ea typeface="新細明體" pitchFamily="18" charset="-120"/>
              </a:rPr>
              <a:t> </a:t>
            </a:r>
            <a:r>
              <a:rPr lang="en-US" altLang="zh-TW" sz="2800" dirty="0" err="1">
                <a:ea typeface="新細明體" pitchFamily="18" charset="-120"/>
              </a:rPr>
              <a:t>dysgu</a:t>
            </a:r>
            <a:r>
              <a:rPr lang="en-US" altLang="zh-TW" sz="2800" dirty="0">
                <a:ea typeface="新細明體" pitchFamily="18" charset="-120"/>
              </a:rPr>
              <a:t> </a:t>
            </a:r>
            <a:r>
              <a:rPr lang="en-US" altLang="zh-TW" sz="2800" dirty="0" err="1">
                <a:ea typeface="新細明體" pitchFamily="18" charset="-120"/>
              </a:rPr>
              <a:t>isod</a:t>
            </a:r>
            <a:r>
              <a:rPr lang="en-US" altLang="zh-TW" sz="2800" dirty="0">
                <a:ea typeface="新細明體" pitchFamily="18" charset="-120"/>
              </a:rPr>
              <a:t> </a:t>
            </a:r>
            <a:r>
              <a:rPr lang="en-US" altLang="zh-TW" sz="2800" dirty="0" err="1">
                <a:ea typeface="新細明體" pitchFamily="18" charset="-120"/>
              </a:rPr>
              <a:t>sy’n</a:t>
            </a:r>
            <a:r>
              <a:rPr lang="en-US" altLang="zh-TW" sz="2800" dirty="0">
                <a:ea typeface="新細明體" pitchFamily="18" charset="-120"/>
              </a:rPr>
              <a:t> </a:t>
            </a:r>
            <a:r>
              <a:rPr lang="en-US" altLang="zh-TW" sz="2800" dirty="0" err="1">
                <a:ea typeface="新細明體" pitchFamily="18" charset="-120"/>
              </a:rPr>
              <a:t>cyfeirio</a:t>
            </a:r>
            <a:r>
              <a:rPr lang="en-US" altLang="zh-TW" sz="2800" dirty="0">
                <a:ea typeface="新細明體" pitchFamily="18" charset="-120"/>
              </a:rPr>
              <a:t> at </a:t>
            </a:r>
            <a:r>
              <a:rPr lang="en-US" altLang="zh-TW" sz="2800" dirty="0" err="1">
                <a:ea typeface="新細明體" pitchFamily="18" charset="-120"/>
              </a:rPr>
              <a:t>ddysgu</a:t>
            </a:r>
            <a:r>
              <a:rPr lang="en-US" altLang="zh-TW" sz="2800" dirty="0">
                <a:ea typeface="新細明體" pitchFamily="18" charset="-120"/>
              </a:rPr>
              <a:t> </a:t>
            </a:r>
            <a:r>
              <a:rPr lang="en-US" altLang="zh-TW" sz="2800" dirty="0" err="1">
                <a:ea typeface="新細明體" pitchFamily="18" charset="-120"/>
              </a:rPr>
              <a:t>disgyblion</a:t>
            </a:r>
            <a:r>
              <a:rPr lang="en-US" altLang="zh-TW" sz="2800" dirty="0">
                <a:ea typeface="新細明體" pitchFamily="18" charset="-120"/>
              </a:rPr>
              <a:t>?</a:t>
            </a:r>
          </a:p>
          <a:p>
            <a:pPr>
              <a:buClr>
                <a:schemeClr val="tx1"/>
              </a:buClr>
              <a:buFontTx/>
              <a:buNone/>
            </a:pPr>
            <a:endParaRPr lang="en-US" altLang="zh-TW" sz="2800" dirty="0">
              <a:ea typeface="新細明體" pitchFamily="18" charset="-120"/>
            </a:endParaRPr>
          </a:p>
          <a:p>
            <a:pPr>
              <a:buClr>
                <a:schemeClr val="tx1"/>
              </a:buClr>
              <a:buFontTx/>
              <a:buNone/>
            </a:pPr>
            <a:r>
              <a:rPr lang="en-US" altLang="zh-TW" sz="2800" dirty="0">
                <a:ea typeface="新細明體" pitchFamily="18" charset="-120"/>
              </a:rPr>
              <a:t>1  </a:t>
            </a:r>
            <a:r>
              <a:rPr lang="en-US" altLang="zh-TW" sz="2800" dirty="0" err="1">
                <a:ea typeface="新細明體" pitchFamily="18" charset="-120"/>
              </a:rPr>
              <a:t>Creu</a:t>
            </a:r>
            <a:r>
              <a:rPr lang="en-US" altLang="zh-TW" sz="2800" dirty="0">
                <a:ea typeface="新細明體" pitchFamily="18" charset="-120"/>
              </a:rPr>
              <a:t> </a:t>
            </a:r>
            <a:r>
              <a:rPr lang="en-US" altLang="zh-TW" sz="2800" dirty="0" err="1">
                <a:ea typeface="新細明體" pitchFamily="18" charset="-120"/>
              </a:rPr>
              <a:t>addurn</a:t>
            </a:r>
            <a:r>
              <a:rPr lang="en-US" altLang="zh-TW" sz="2800" dirty="0">
                <a:ea typeface="新細明體" pitchFamily="18" charset="-120"/>
              </a:rPr>
              <a:t> </a:t>
            </a:r>
            <a:r>
              <a:rPr lang="en-US" altLang="zh-TW" sz="2800" dirty="0" err="1">
                <a:ea typeface="新細明體" pitchFamily="18" charset="-120"/>
              </a:rPr>
              <a:t>Nadolig</a:t>
            </a:r>
            <a:endParaRPr lang="en-US" altLang="zh-TW" sz="2800" dirty="0">
              <a:ea typeface="新細明體" pitchFamily="18" charset="-120"/>
            </a:endParaRPr>
          </a:p>
          <a:p>
            <a:pPr>
              <a:buClr>
                <a:schemeClr val="tx1"/>
              </a:buClr>
              <a:buFontTx/>
              <a:buChar char="2"/>
            </a:pPr>
            <a:r>
              <a:rPr lang="en-US" altLang="zh-TW" sz="2800" dirty="0" err="1">
                <a:ea typeface="新細明體" pitchFamily="18" charset="-120"/>
              </a:rPr>
              <a:t>Gallu</a:t>
            </a:r>
            <a:r>
              <a:rPr lang="en-US" altLang="zh-TW" sz="2800" dirty="0">
                <a:ea typeface="新細明體" pitchFamily="18" charset="-120"/>
              </a:rPr>
              <a:t> </a:t>
            </a:r>
            <a:r>
              <a:rPr lang="en-US" altLang="zh-TW" sz="2800" dirty="0" err="1">
                <a:ea typeface="新細明體" pitchFamily="18" charset="-120"/>
              </a:rPr>
              <a:t>dehongli</a:t>
            </a:r>
            <a:r>
              <a:rPr lang="en-US" altLang="zh-TW" sz="2800" dirty="0">
                <a:ea typeface="新細明體" pitchFamily="18" charset="-120"/>
              </a:rPr>
              <a:t> </a:t>
            </a:r>
            <a:r>
              <a:rPr lang="en-US" altLang="zh-TW" sz="2800" dirty="0" err="1">
                <a:ea typeface="新細明體" pitchFamily="18" charset="-120"/>
              </a:rPr>
              <a:t>siart</a:t>
            </a:r>
            <a:r>
              <a:rPr lang="en-US" altLang="zh-TW" sz="2800" dirty="0">
                <a:ea typeface="新細明體" pitchFamily="18" charset="-120"/>
              </a:rPr>
              <a:t> </a:t>
            </a:r>
            <a:r>
              <a:rPr lang="en-US" altLang="zh-TW" sz="2800" dirty="0" err="1">
                <a:ea typeface="新細明體" pitchFamily="18" charset="-120"/>
              </a:rPr>
              <a:t>cylch</a:t>
            </a:r>
            <a:endParaRPr lang="en-US" altLang="zh-TW" sz="2800" dirty="0">
              <a:ea typeface="新細明體" pitchFamily="18" charset="-120"/>
            </a:endParaRPr>
          </a:p>
          <a:p>
            <a:pPr>
              <a:buClr>
                <a:schemeClr val="tx1"/>
              </a:buClr>
              <a:buFontTx/>
              <a:buChar char="3"/>
            </a:pPr>
            <a:r>
              <a:rPr lang="en-US" altLang="zh-TW" sz="2800" dirty="0" err="1">
                <a:ea typeface="新細明體" pitchFamily="18" charset="-120"/>
              </a:rPr>
              <a:t>Gwella</a:t>
            </a:r>
            <a:r>
              <a:rPr lang="en-US" altLang="zh-TW" sz="2800" dirty="0">
                <a:ea typeface="新細明體" pitchFamily="18" charset="-120"/>
              </a:rPr>
              <a:t> </a:t>
            </a:r>
            <a:r>
              <a:rPr lang="en-US" altLang="zh-TW" sz="2800" dirty="0" err="1">
                <a:ea typeface="新細明體" pitchFamily="18" charset="-120"/>
              </a:rPr>
              <a:t>sgiliau</a:t>
            </a:r>
            <a:r>
              <a:rPr lang="en-US" altLang="zh-TW" sz="2800" dirty="0">
                <a:ea typeface="新細明體" pitchFamily="18" charset="-120"/>
              </a:rPr>
              <a:t> </a:t>
            </a:r>
            <a:r>
              <a:rPr lang="en-US" altLang="zh-TW" sz="2800" dirty="0" err="1">
                <a:ea typeface="新細明體" pitchFamily="18" charset="-120"/>
              </a:rPr>
              <a:t>taflu</a:t>
            </a:r>
            <a:r>
              <a:rPr lang="en-US" altLang="zh-TW" sz="2800" dirty="0">
                <a:ea typeface="新細明體" pitchFamily="18" charset="-120"/>
              </a:rPr>
              <a:t> </a:t>
            </a:r>
            <a:r>
              <a:rPr lang="en-US" altLang="zh-TW" sz="2800" dirty="0" err="1">
                <a:ea typeface="新細明體" pitchFamily="18" charset="-120"/>
              </a:rPr>
              <a:t>pel</a:t>
            </a:r>
            <a:endParaRPr lang="en-US" altLang="zh-TW" sz="2800" dirty="0">
              <a:ea typeface="新細明體" pitchFamily="18" charset="-120"/>
            </a:endParaRPr>
          </a:p>
          <a:p>
            <a:pPr>
              <a:buClr>
                <a:schemeClr val="tx1"/>
              </a:buClr>
              <a:buFontTx/>
              <a:buChar char="4"/>
            </a:pPr>
            <a:r>
              <a:rPr lang="en-US" altLang="zh-TW" sz="2800" dirty="0" err="1">
                <a:ea typeface="新細明體" pitchFamily="18" charset="-120"/>
              </a:rPr>
              <a:t>Cwblhau</a:t>
            </a:r>
            <a:r>
              <a:rPr lang="en-US" altLang="zh-TW" sz="2800" dirty="0">
                <a:ea typeface="新細明體" pitchFamily="18" charset="-120"/>
              </a:rPr>
              <a:t> </a:t>
            </a:r>
            <a:r>
              <a:rPr lang="en-US" altLang="zh-TW" sz="2800" dirty="0" err="1">
                <a:ea typeface="新細明體" pitchFamily="18" charset="-120"/>
              </a:rPr>
              <a:t>cwestiwn</a:t>
            </a:r>
            <a:r>
              <a:rPr lang="en-US" altLang="zh-TW" sz="2800" dirty="0">
                <a:ea typeface="新細明體" pitchFamily="18" charset="-120"/>
              </a:rPr>
              <a:t> 3 </a:t>
            </a:r>
            <a:r>
              <a:rPr lang="en-US" altLang="zh-TW" sz="2800" dirty="0" err="1">
                <a:ea typeface="新細明體" pitchFamily="18" charset="-120"/>
              </a:rPr>
              <a:t>yn</a:t>
            </a:r>
            <a:r>
              <a:rPr lang="en-US" altLang="zh-TW" sz="2800" dirty="0">
                <a:ea typeface="新細明體" pitchFamily="18" charset="-120"/>
              </a:rPr>
              <a:t> y </a:t>
            </a:r>
            <a:r>
              <a:rPr lang="en-US" altLang="zh-TW" sz="2800" dirty="0" err="1">
                <a:ea typeface="新細明體" pitchFamily="18" charset="-120"/>
              </a:rPr>
              <a:t>llyfr</a:t>
            </a:r>
            <a:r>
              <a:rPr lang="en-US" altLang="zh-TW" sz="2800" dirty="0">
                <a:ea typeface="新細明體" pitchFamily="18" charset="-120"/>
              </a:rPr>
              <a:t> </a:t>
            </a:r>
            <a:r>
              <a:rPr lang="en-US" altLang="zh-TW" sz="2800" dirty="0" err="1">
                <a:ea typeface="新細明體" pitchFamily="18" charset="-120"/>
              </a:rPr>
              <a:t>testun</a:t>
            </a:r>
            <a:r>
              <a:rPr lang="en-US" altLang="zh-TW" sz="2800" dirty="0">
                <a:ea typeface="新細明體" pitchFamily="18" charset="-120"/>
              </a:rPr>
              <a:t> </a:t>
            </a:r>
            <a:r>
              <a:rPr lang="en-US" altLang="zh-TW" sz="2800" dirty="0" err="1">
                <a:ea typeface="新細明體" pitchFamily="18" charset="-120"/>
              </a:rPr>
              <a:t>Mathemateg</a:t>
            </a:r>
            <a:endParaRPr lang="en-US" altLang="zh-TW" sz="2800" dirty="0">
              <a:ea typeface="新細明體" pitchFamily="18" charset="-120"/>
            </a:endParaRPr>
          </a:p>
          <a:p>
            <a:pPr>
              <a:buClr>
                <a:schemeClr val="tx1"/>
              </a:buClr>
              <a:buFontTx/>
              <a:buChar char="5"/>
            </a:pPr>
            <a:r>
              <a:rPr lang="en-US" altLang="zh-TW" sz="2800" dirty="0" err="1">
                <a:ea typeface="新細明體" pitchFamily="18" charset="-120"/>
              </a:rPr>
              <a:t>Trafod</a:t>
            </a:r>
            <a:r>
              <a:rPr lang="en-US" altLang="zh-TW" sz="2800" dirty="0">
                <a:ea typeface="新細明體" pitchFamily="18" charset="-120"/>
              </a:rPr>
              <a:t> pa </a:t>
            </a:r>
            <a:r>
              <a:rPr lang="en-US" altLang="zh-TW" sz="2800" dirty="0" err="1">
                <a:ea typeface="新細明體" pitchFamily="18" charset="-120"/>
              </a:rPr>
              <a:t>fwydydd</a:t>
            </a:r>
            <a:r>
              <a:rPr lang="en-US" altLang="zh-TW" sz="2800" dirty="0">
                <a:ea typeface="新細明體" pitchFamily="18" charset="-120"/>
              </a:rPr>
              <a:t> </a:t>
            </a:r>
            <a:r>
              <a:rPr lang="en-US" altLang="zh-TW" sz="2800" dirty="0" err="1">
                <a:ea typeface="新細明體" pitchFamily="18" charset="-120"/>
              </a:rPr>
              <a:t>sy’n</a:t>
            </a:r>
            <a:r>
              <a:rPr lang="en-US" altLang="zh-TW" sz="2800" dirty="0">
                <a:ea typeface="新細明體" pitchFamily="18" charset="-120"/>
              </a:rPr>
              <a:t> </a:t>
            </a:r>
            <a:r>
              <a:rPr lang="en-US" altLang="zh-TW" sz="2800" dirty="0" err="1">
                <a:ea typeface="新細明體" pitchFamily="18" charset="-120"/>
              </a:rPr>
              <a:t>dda</a:t>
            </a:r>
            <a:r>
              <a:rPr lang="en-US" altLang="zh-TW" sz="2800" dirty="0">
                <a:ea typeface="新細明體" pitchFamily="18" charset="-120"/>
              </a:rPr>
              <a:t> </a:t>
            </a:r>
            <a:r>
              <a:rPr lang="en-US" altLang="zh-TW" sz="2800" dirty="0" err="1">
                <a:ea typeface="新細明體" pitchFamily="18" charset="-120"/>
              </a:rPr>
              <a:t>i</a:t>
            </a:r>
            <a:r>
              <a:rPr lang="en-US" altLang="zh-TW" sz="2800" dirty="0">
                <a:ea typeface="新細明體" pitchFamily="18" charset="-120"/>
              </a:rPr>
              <a:t> </a:t>
            </a:r>
            <a:r>
              <a:rPr lang="en-US" altLang="zh-TW" sz="2800" dirty="0" err="1">
                <a:ea typeface="新細明體" pitchFamily="18" charset="-120"/>
              </a:rPr>
              <a:t>ni</a:t>
            </a:r>
            <a:endParaRPr lang="en-US" altLang="zh-TW" sz="2800" dirty="0">
              <a:ea typeface="新細明體" pitchFamily="18" charset="-120"/>
            </a:endParaRPr>
          </a:p>
          <a:p>
            <a:pPr>
              <a:buClr>
                <a:schemeClr val="tx1"/>
              </a:buClr>
              <a:buFontTx/>
              <a:buChar char="6"/>
            </a:pPr>
            <a:r>
              <a:rPr lang="en-US" altLang="zh-TW" sz="2800" dirty="0" err="1">
                <a:ea typeface="新細明體" pitchFamily="18" charset="-120"/>
              </a:rPr>
              <a:t>Gwybod</a:t>
            </a:r>
            <a:r>
              <a:rPr lang="en-US" altLang="zh-TW" sz="2800" dirty="0">
                <a:ea typeface="新細明體" pitchFamily="18" charset="-120"/>
              </a:rPr>
              <a:t> </a:t>
            </a:r>
            <a:r>
              <a:rPr lang="en-US" altLang="zh-TW" sz="2800" dirty="0" err="1">
                <a:ea typeface="新細明體" pitchFamily="18" charset="-120"/>
              </a:rPr>
              <a:t>pryd</a:t>
            </a:r>
            <a:r>
              <a:rPr lang="en-US" altLang="zh-TW" sz="2800" dirty="0">
                <a:ea typeface="新細明體" pitchFamily="18" charset="-120"/>
              </a:rPr>
              <a:t> </a:t>
            </a:r>
            <a:r>
              <a:rPr lang="en-US" altLang="zh-TW" sz="2800" dirty="0" err="1">
                <a:ea typeface="新細明體" pitchFamily="18" charset="-120"/>
              </a:rPr>
              <a:t>i</a:t>
            </a:r>
            <a:r>
              <a:rPr lang="en-US" altLang="zh-TW" sz="2800" dirty="0">
                <a:ea typeface="新細明體" pitchFamily="18" charset="-120"/>
              </a:rPr>
              <a:t> </a:t>
            </a:r>
            <a:r>
              <a:rPr lang="en-US" altLang="zh-TW" sz="2800" dirty="0" err="1">
                <a:ea typeface="新細明體" pitchFamily="18" charset="-120"/>
              </a:rPr>
              <a:t>ddefnyddio</a:t>
            </a:r>
            <a:r>
              <a:rPr lang="en-US" altLang="zh-TW" sz="2800" dirty="0">
                <a:ea typeface="新細明體" pitchFamily="18" charset="-120"/>
              </a:rPr>
              <a:t> ‘y’ ac ‘</a:t>
            </a:r>
            <a:r>
              <a:rPr lang="en-US" altLang="zh-TW" sz="2800" dirty="0" err="1">
                <a:ea typeface="新細明體" pitchFamily="18" charset="-120"/>
              </a:rPr>
              <a:t>yr</a:t>
            </a:r>
            <a:r>
              <a:rPr lang="en-US" altLang="zh-TW" sz="2800" dirty="0">
                <a:ea typeface="新細明體" pitchFamily="18" charset="-120"/>
              </a:rPr>
              <a:t>’ </a:t>
            </a:r>
            <a:r>
              <a:rPr lang="en-US" altLang="zh-TW" sz="2800" dirty="0" err="1">
                <a:ea typeface="新細明體" pitchFamily="18" charset="-120"/>
              </a:rPr>
              <a:t>yn</a:t>
            </a:r>
            <a:r>
              <a:rPr lang="en-US" altLang="zh-TW" sz="2800" dirty="0">
                <a:ea typeface="新細明體" pitchFamily="18" charset="-120"/>
              </a:rPr>
              <a:t> </a:t>
            </a:r>
            <a:r>
              <a:rPr lang="en-US" altLang="zh-TW" sz="2800" dirty="0" err="1">
                <a:ea typeface="新細明體" pitchFamily="18" charset="-120"/>
              </a:rPr>
              <a:t>gywir</a:t>
            </a:r>
            <a:endParaRPr lang="en-US" altLang="zh-TW" sz="2800" dirty="0">
              <a:ea typeface="新細明體" pitchFamily="18" charset="-120"/>
            </a:endParaRPr>
          </a:p>
          <a:p>
            <a:pPr>
              <a:buClr>
                <a:schemeClr val="tx1"/>
              </a:buClr>
              <a:buFontTx/>
              <a:buChar char="7"/>
            </a:pPr>
            <a:r>
              <a:rPr lang="en-US" altLang="zh-TW" sz="2800" dirty="0" err="1">
                <a:ea typeface="新細明體" pitchFamily="18" charset="-120"/>
              </a:rPr>
              <a:t>Tynnu</a:t>
            </a:r>
            <a:r>
              <a:rPr lang="en-US" altLang="zh-TW" sz="2800" dirty="0">
                <a:ea typeface="新細明體" pitchFamily="18" charset="-120"/>
              </a:rPr>
              <a:t> </a:t>
            </a:r>
            <a:r>
              <a:rPr lang="en-US" altLang="zh-TW" sz="2800" dirty="0" err="1">
                <a:ea typeface="新細明體" pitchFamily="18" charset="-120"/>
              </a:rPr>
              <a:t>llun</a:t>
            </a:r>
            <a:r>
              <a:rPr lang="en-US" altLang="zh-TW" sz="2800" dirty="0">
                <a:ea typeface="新細明體" pitchFamily="18" charset="-120"/>
              </a:rPr>
              <a:t> a </a:t>
            </a:r>
            <a:r>
              <a:rPr lang="en-US" altLang="zh-TW" sz="2800" dirty="0" err="1">
                <a:ea typeface="新細明體" pitchFamily="18" charset="-120"/>
              </a:rPr>
              <a:t>labelu</a:t>
            </a:r>
            <a:r>
              <a:rPr lang="en-US" altLang="zh-TW" sz="2800" dirty="0">
                <a:ea typeface="新細明體" pitchFamily="18" charset="-120"/>
              </a:rPr>
              <a:t> diagram o </a:t>
            </a:r>
            <a:r>
              <a:rPr lang="en-US" altLang="zh-TW" sz="2800" dirty="0" err="1">
                <a:ea typeface="新細明體" pitchFamily="18" charset="-120"/>
              </a:rPr>
              <a:t>gylched</a:t>
            </a:r>
            <a:r>
              <a:rPr lang="en-US" altLang="zh-TW" sz="2800" dirty="0">
                <a:ea typeface="新細明體" pitchFamily="18" charset="-120"/>
              </a:rPr>
              <a:t> </a:t>
            </a:r>
            <a:r>
              <a:rPr lang="en-US" altLang="zh-TW" sz="2800" dirty="0" err="1">
                <a:ea typeface="新細明體" pitchFamily="18" charset="-120"/>
              </a:rPr>
              <a:t>trydan</a:t>
            </a:r>
            <a:r>
              <a:rPr lang="en-US" altLang="zh-TW" sz="2800" dirty="0">
                <a:ea typeface="新細明體" pitchFamily="18" charset="-120"/>
              </a:rPr>
              <a:t> </a:t>
            </a:r>
            <a:r>
              <a:rPr lang="en-US" altLang="zh-TW" sz="2800" dirty="0" err="1">
                <a:ea typeface="新細明體" pitchFamily="18" charset="-120"/>
              </a:rPr>
              <a:t>syml</a:t>
            </a:r>
            <a:endParaRPr lang="zh-TW" altLang="en-US" sz="2800" dirty="0">
              <a:ea typeface="新細明體" pitchFamily="18" charset="-120"/>
            </a:endParaRPr>
          </a:p>
        </p:txBody>
      </p:sp>
      <p:sp>
        <p:nvSpPr>
          <p:cNvPr id="5"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pic>
        <p:nvPicPr>
          <p:cNvPr id="6" name="Picture 5" descr="Instructional Goals and Objectiv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2160" y="2708920"/>
            <a:ext cx="2542166" cy="1284835"/>
          </a:xfrm>
          <a:prstGeom prst="rect">
            <a:avLst/>
          </a:prstGeom>
        </p:spPr>
      </p:pic>
    </p:spTree>
    <p:extLst>
      <p:ext uri="{BB962C8B-B14F-4D97-AF65-F5344CB8AC3E}">
        <p14:creationId xmlns:p14="http://schemas.microsoft.com/office/powerpoint/2010/main" val="4656710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0466"/>
                                        </p:tgtEl>
                                        <p:attrNameLst>
                                          <p:attrName>style.visibility</p:attrName>
                                        </p:attrNameLst>
                                      </p:cBhvr>
                                      <p:to>
                                        <p:strVal val="visible"/>
                                      </p:to>
                                    </p:set>
                                    <p:anim calcmode="lin" valueType="num">
                                      <p:cBhvr additive="base">
                                        <p:cTn id="7" dur="500" fill="hold"/>
                                        <p:tgtEl>
                                          <p:spTgt spid="190466"/>
                                        </p:tgtEl>
                                        <p:attrNameLst>
                                          <p:attrName>ppt_x</p:attrName>
                                        </p:attrNameLst>
                                      </p:cBhvr>
                                      <p:tavLst>
                                        <p:tav tm="0">
                                          <p:val>
                                            <p:strVal val="#ppt_x"/>
                                          </p:val>
                                        </p:tav>
                                        <p:tav tm="100000">
                                          <p:val>
                                            <p:strVal val="#ppt_x"/>
                                          </p:val>
                                        </p:tav>
                                      </p:tavLst>
                                    </p:anim>
                                    <p:anim calcmode="lin" valueType="num">
                                      <p:cBhvr additive="base">
                                        <p:cTn id="8" dur="500" fill="hold"/>
                                        <p:tgtEl>
                                          <p:spTgt spid="1904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684213" y="188913"/>
            <a:ext cx="7772400" cy="1484312"/>
          </a:xfrm>
        </p:spPr>
        <p:txBody>
          <a:bodyPr>
            <a:normAutofit fontScale="90000"/>
          </a:bodyPr>
          <a:lstStyle/>
          <a:p>
            <a:r>
              <a:rPr lang="en-US" altLang="zh-TW" sz="4000" dirty="0">
                <a:ea typeface="新細明體" pitchFamily="18" charset="-120"/>
              </a:rPr>
              <a:t>Teachers tend to identify</a:t>
            </a:r>
            <a:r>
              <a:rPr lang="en-US" altLang="zh-TW" sz="4000" dirty="0">
                <a:solidFill>
                  <a:srgbClr val="0000FF"/>
                </a:solidFill>
                <a:ea typeface="新細明體" pitchFamily="18" charset="-120"/>
              </a:rPr>
              <a:t> what pupils will </a:t>
            </a:r>
            <a:r>
              <a:rPr lang="en-US" altLang="zh-TW" sz="4000" b="1" i="1" dirty="0">
                <a:solidFill>
                  <a:srgbClr val="0000FF"/>
                </a:solidFill>
                <a:ea typeface="新細明體" pitchFamily="18" charset="-120"/>
              </a:rPr>
              <a:t>do</a:t>
            </a:r>
            <a:r>
              <a:rPr lang="en-US" altLang="zh-TW" sz="4000" dirty="0">
                <a:ea typeface="新細明體" pitchFamily="18" charset="-120"/>
              </a:rPr>
              <a:t> </a:t>
            </a:r>
            <a:r>
              <a:rPr lang="en-US" altLang="zh-TW" sz="4000" dirty="0">
                <a:solidFill>
                  <a:srgbClr val="FF3300"/>
                </a:solidFill>
                <a:ea typeface="新細明體" pitchFamily="18" charset="-120"/>
              </a:rPr>
              <a:t>not what they will </a:t>
            </a:r>
            <a:r>
              <a:rPr lang="en-US" altLang="zh-TW" sz="4000" b="1" i="1" dirty="0">
                <a:solidFill>
                  <a:srgbClr val="FF3300"/>
                </a:solidFill>
                <a:ea typeface="新細明體" pitchFamily="18" charset="-120"/>
              </a:rPr>
              <a:t>learn</a:t>
            </a:r>
            <a:r>
              <a:rPr lang="en-US" altLang="zh-TW" sz="4000" dirty="0">
                <a:ea typeface="新細明體" pitchFamily="18" charset="-120"/>
              </a:rPr>
              <a:t>.</a:t>
            </a:r>
            <a:r>
              <a:rPr lang="en-US" altLang="zh-TW" sz="2400" dirty="0">
                <a:ea typeface="新細明體" pitchFamily="18" charset="-120"/>
              </a:rPr>
              <a:t> </a:t>
            </a:r>
            <a:endParaRPr lang="zh-TW" altLang="en-US" sz="2400" i="1" dirty="0">
              <a:solidFill>
                <a:srgbClr val="FF3300"/>
              </a:solidFill>
              <a:ea typeface="新細明體" pitchFamily="18" charset="-120"/>
            </a:endParaRPr>
          </a:p>
        </p:txBody>
      </p:sp>
      <p:sp>
        <p:nvSpPr>
          <p:cNvPr id="190467" name="Rectangle 3"/>
          <p:cNvSpPr>
            <a:spLocks noGrp="1" noChangeArrowheads="1"/>
          </p:cNvSpPr>
          <p:nvPr>
            <p:ph type="body" idx="1"/>
          </p:nvPr>
        </p:nvSpPr>
        <p:spPr>
          <a:xfrm>
            <a:off x="395288" y="1981200"/>
            <a:ext cx="8424862" cy="4543425"/>
          </a:xfrm>
        </p:spPr>
        <p:txBody>
          <a:bodyPr>
            <a:normAutofit lnSpcReduction="10000"/>
          </a:bodyPr>
          <a:lstStyle/>
          <a:p>
            <a:pPr>
              <a:buClr>
                <a:schemeClr val="tx1"/>
              </a:buClr>
              <a:buFontTx/>
              <a:buNone/>
            </a:pPr>
            <a:r>
              <a:rPr lang="en-US" altLang="zh-TW" sz="2800" dirty="0">
                <a:ea typeface="新細明體" pitchFamily="18" charset="-120"/>
              </a:rPr>
              <a:t>Which of the following tell pupils about learning? </a:t>
            </a:r>
          </a:p>
          <a:p>
            <a:pPr>
              <a:buClr>
                <a:schemeClr val="tx1"/>
              </a:buClr>
              <a:buFontTx/>
              <a:buNone/>
            </a:pPr>
            <a:endParaRPr lang="en-US" altLang="zh-TW" sz="2800" dirty="0">
              <a:ea typeface="新細明體" pitchFamily="18" charset="-120"/>
            </a:endParaRPr>
          </a:p>
          <a:p>
            <a:pPr>
              <a:buClr>
                <a:schemeClr val="tx1"/>
              </a:buClr>
              <a:buFontTx/>
              <a:buNone/>
            </a:pPr>
            <a:r>
              <a:rPr lang="en-US" altLang="zh-TW" sz="2800" dirty="0">
                <a:ea typeface="新細明體" pitchFamily="18" charset="-120"/>
              </a:rPr>
              <a:t>1  To make a Christmas decoration</a:t>
            </a:r>
          </a:p>
          <a:p>
            <a:pPr>
              <a:buClr>
                <a:schemeClr val="tx1"/>
              </a:buClr>
              <a:buFontTx/>
              <a:buChar char="2"/>
            </a:pPr>
            <a:r>
              <a:rPr lang="en-US" altLang="zh-TW" sz="2800" dirty="0">
                <a:ea typeface="新細明體" pitchFamily="18" charset="-120"/>
              </a:rPr>
              <a:t>To be able to interpret a pie-chart</a:t>
            </a:r>
          </a:p>
          <a:p>
            <a:pPr>
              <a:buClr>
                <a:schemeClr val="tx1"/>
              </a:buClr>
              <a:buFontTx/>
              <a:buChar char="3"/>
            </a:pPr>
            <a:r>
              <a:rPr lang="en-US" altLang="zh-TW" sz="2800" dirty="0">
                <a:ea typeface="新細明體" pitchFamily="18" charset="-120"/>
              </a:rPr>
              <a:t>To improve ball throwing skills</a:t>
            </a:r>
          </a:p>
          <a:p>
            <a:pPr>
              <a:buClr>
                <a:schemeClr val="tx1"/>
              </a:buClr>
              <a:buFontTx/>
              <a:buChar char="4"/>
            </a:pPr>
            <a:r>
              <a:rPr lang="en-US" altLang="zh-TW" sz="2800" dirty="0">
                <a:ea typeface="新細明體" pitchFamily="18" charset="-120"/>
              </a:rPr>
              <a:t>To complete exercise 3a in your </a:t>
            </a:r>
            <a:r>
              <a:rPr lang="en-US" altLang="zh-TW" sz="2800" dirty="0" err="1">
                <a:ea typeface="新細明體" pitchFamily="18" charset="-120"/>
              </a:rPr>
              <a:t>maths</a:t>
            </a:r>
            <a:r>
              <a:rPr lang="en-US" altLang="zh-TW" sz="2800" dirty="0">
                <a:ea typeface="新細明體" pitchFamily="18" charset="-120"/>
              </a:rPr>
              <a:t> text book</a:t>
            </a:r>
          </a:p>
          <a:p>
            <a:pPr>
              <a:buClr>
                <a:schemeClr val="tx1"/>
              </a:buClr>
              <a:buFontTx/>
              <a:buChar char="5"/>
            </a:pPr>
            <a:r>
              <a:rPr lang="en-US" altLang="zh-TW" sz="2800" dirty="0">
                <a:ea typeface="新細明體" pitchFamily="18" charset="-120"/>
              </a:rPr>
              <a:t>To discuss what foods are good for us</a:t>
            </a:r>
          </a:p>
          <a:p>
            <a:pPr>
              <a:buClr>
                <a:schemeClr val="tx1"/>
              </a:buClr>
              <a:buFontTx/>
              <a:buChar char="6"/>
            </a:pPr>
            <a:r>
              <a:rPr lang="en-US" altLang="zh-TW" sz="2800" dirty="0">
                <a:ea typeface="新細明體" pitchFamily="18" charset="-120"/>
              </a:rPr>
              <a:t>To know when to use ‘a’ and ’the’</a:t>
            </a:r>
          </a:p>
          <a:p>
            <a:pPr>
              <a:buClr>
                <a:schemeClr val="tx1"/>
              </a:buClr>
              <a:buFontTx/>
              <a:buChar char="7"/>
            </a:pPr>
            <a:r>
              <a:rPr lang="en-US" altLang="zh-TW" sz="2800" dirty="0">
                <a:ea typeface="新細明體" pitchFamily="18" charset="-120"/>
              </a:rPr>
              <a:t>To draw and label a diagram of a simple electric circuit</a:t>
            </a:r>
            <a:endParaRPr lang="zh-TW" altLang="en-US" sz="2800" dirty="0">
              <a:ea typeface="新細明體" pitchFamily="18" charset="-120"/>
            </a:endParaRPr>
          </a:p>
        </p:txBody>
      </p:sp>
      <p:sp>
        <p:nvSpPr>
          <p:cNvPr id="5"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pic>
        <p:nvPicPr>
          <p:cNvPr id="6" name="Picture 5" descr="Instructional Goals and Objectiv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7984" y="2564904"/>
            <a:ext cx="2542166" cy="1284835"/>
          </a:xfrm>
          <a:prstGeom prst="rect">
            <a:avLst/>
          </a:prstGeom>
        </p:spPr>
      </p:pic>
    </p:spTree>
    <p:extLst>
      <p:ext uri="{BB962C8B-B14F-4D97-AF65-F5344CB8AC3E}">
        <p14:creationId xmlns:p14="http://schemas.microsoft.com/office/powerpoint/2010/main" val="28634651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0466"/>
                                        </p:tgtEl>
                                        <p:attrNameLst>
                                          <p:attrName>style.visibility</p:attrName>
                                        </p:attrNameLst>
                                      </p:cBhvr>
                                      <p:to>
                                        <p:strVal val="visible"/>
                                      </p:to>
                                    </p:set>
                                    <p:anim calcmode="lin" valueType="num">
                                      <p:cBhvr additive="base">
                                        <p:cTn id="7" dur="500" fill="hold"/>
                                        <p:tgtEl>
                                          <p:spTgt spid="190466"/>
                                        </p:tgtEl>
                                        <p:attrNameLst>
                                          <p:attrName>ppt_x</p:attrName>
                                        </p:attrNameLst>
                                      </p:cBhvr>
                                      <p:tavLst>
                                        <p:tav tm="0">
                                          <p:val>
                                            <p:strVal val="#ppt_x"/>
                                          </p:val>
                                        </p:tav>
                                        <p:tav tm="100000">
                                          <p:val>
                                            <p:strVal val="#ppt_x"/>
                                          </p:val>
                                        </p:tav>
                                      </p:tavLst>
                                    </p:anim>
                                    <p:anim calcmode="lin" valueType="num">
                                      <p:cBhvr additive="base">
                                        <p:cTn id="8" dur="500" fill="hold"/>
                                        <p:tgtEl>
                                          <p:spTgt spid="1904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67544" y="116632"/>
            <a:ext cx="8229600" cy="1143000"/>
          </a:xfrm>
        </p:spPr>
        <p:txBody>
          <a:bodyPr>
            <a:normAutofit fontScale="90000"/>
          </a:bodyPr>
          <a:lstStyle/>
          <a:p>
            <a:br>
              <a:rPr lang="en-US" altLang="zh-TW" i="1" dirty="0">
                <a:ea typeface="新細明體" pitchFamily="18" charset="-120"/>
              </a:rPr>
            </a:br>
            <a:r>
              <a:rPr lang="cy-GB" altLang="zh-TW" i="1" dirty="0">
                <a:ea typeface="新細明體" pitchFamily="18" charset="-120"/>
              </a:rPr>
              <a:t>Iaith Deilliannau Dysgu </a:t>
            </a:r>
            <a:br>
              <a:rPr lang="en-US" altLang="zh-TW" i="1" dirty="0">
                <a:ea typeface="新細明體" pitchFamily="18" charset="-120"/>
              </a:rPr>
            </a:br>
            <a:r>
              <a:rPr lang="en-US" altLang="zh-TW" dirty="0">
                <a:ea typeface="新細明體" pitchFamily="18" charset="-120"/>
              </a:rPr>
              <a:t>Language of Learning Objectives</a:t>
            </a:r>
            <a:br>
              <a:rPr lang="en-US" altLang="zh-TW" dirty="0">
                <a:ea typeface="新細明體" pitchFamily="18" charset="-120"/>
              </a:rPr>
            </a:br>
            <a:endParaRPr lang="en-US" altLang="zh-TW" i="1" dirty="0">
              <a:ea typeface="新細明體" pitchFamily="18" charset="-120"/>
            </a:endParaRPr>
          </a:p>
        </p:txBody>
      </p:sp>
      <p:sp>
        <p:nvSpPr>
          <p:cNvPr id="89091" name="Rectangle 3"/>
          <p:cNvSpPr>
            <a:spLocks noGrp="1" noChangeArrowheads="1"/>
          </p:cNvSpPr>
          <p:nvPr>
            <p:ph idx="1"/>
          </p:nvPr>
        </p:nvSpPr>
        <p:spPr>
          <a:xfrm>
            <a:off x="4788024" y="1259633"/>
            <a:ext cx="3909120" cy="4257600"/>
          </a:xfrm>
        </p:spPr>
        <p:txBody>
          <a:bodyPr>
            <a:noAutofit/>
          </a:bodyPr>
          <a:lstStyle/>
          <a:p>
            <a:pPr marL="0" indent="0">
              <a:lnSpc>
                <a:spcPct val="90000"/>
              </a:lnSpc>
              <a:buFontTx/>
              <a:buNone/>
            </a:pPr>
            <a:r>
              <a:rPr lang="en-GB" altLang="en-US" sz="2600" b="1" i="1" dirty="0"/>
              <a:t>Some key action words when specifying learning objectives:</a:t>
            </a:r>
          </a:p>
          <a:p>
            <a:pPr marL="0" indent="0">
              <a:lnSpc>
                <a:spcPct val="90000"/>
              </a:lnSpc>
              <a:buFontTx/>
              <a:buNone/>
            </a:pPr>
            <a:endParaRPr lang="en-GB" altLang="en-US" sz="2600" b="1" i="1" dirty="0"/>
          </a:p>
          <a:p>
            <a:pPr>
              <a:lnSpc>
                <a:spcPct val="90000"/>
              </a:lnSpc>
            </a:pPr>
            <a:r>
              <a:rPr lang="en-GB" altLang="en-US" sz="2000" i="1" dirty="0"/>
              <a:t>Low level (transmission): </a:t>
            </a:r>
            <a:r>
              <a:rPr lang="en-GB" altLang="en-US" sz="2000" dirty="0"/>
              <a:t>to recall, define, identify, state, recognise, name, list, measure</a:t>
            </a:r>
          </a:p>
          <a:p>
            <a:pPr>
              <a:lnSpc>
                <a:spcPct val="90000"/>
              </a:lnSpc>
            </a:pPr>
            <a:r>
              <a:rPr lang="en-GB" altLang="en-US" sz="2000" b="1" i="1" dirty="0"/>
              <a:t>Medium level (application): </a:t>
            </a:r>
            <a:r>
              <a:rPr lang="en-GB" altLang="en-US" sz="2000" b="1" dirty="0"/>
              <a:t>to use, show, perform</a:t>
            </a:r>
            <a:r>
              <a:rPr lang="en-GB" altLang="zh-TW" sz="2000" b="1" dirty="0">
                <a:ea typeface="新細明體" pitchFamily="18" charset="-120"/>
              </a:rPr>
              <a:t>,</a:t>
            </a:r>
            <a:r>
              <a:rPr lang="en-GB" altLang="en-US" sz="2000" b="1" dirty="0"/>
              <a:t> explain, illustrate, predict, interpret</a:t>
            </a:r>
          </a:p>
          <a:p>
            <a:pPr>
              <a:lnSpc>
                <a:spcPct val="90000"/>
              </a:lnSpc>
            </a:pPr>
            <a:r>
              <a:rPr lang="en-GB" altLang="en-US" sz="2000" i="1" dirty="0"/>
              <a:t>Higher level (understanding): </a:t>
            </a:r>
            <a:r>
              <a:rPr lang="en-GB" altLang="en-US" sz="2000" dirty="0"/>
              <a:t>to</a:t>
            </a:r>
            <a:r>
              <a:rPr lang="en-GB" altLang="en-US" sz="2000" i="1" dirty="0"/>
              <a:t> </a:t>
            </a:r>
            <a:r>
              <a:rPr lang="en-GB" altLang="en-US" sz="2000" dirty="0"/>
              <a:t>classify, design, organise, compose, discover, summarise, conclude, separate</a:t>
            </a:r>
            <a:endParaRPr lang="en-GB" altLang="en-US" sz="2000" i="1" dirty="0"/>
          </a:p>
          <a:p>
            <a:pPr marL="609600" indent="-609600">
              <a:lnSpc>
                <a:spcPct val="90000"/>
              </a:lnSpc>
            </a:pPr>
            <a:endParaRPr lang="en-US" altLang="zh-TW" dirty="0">
              <a:ea typeface="新細明體" pitchFamily="18" charset="-120"/>
            </a:endParaRPr>
          </a:p>
        </p:txBody>
      </p:sp>
      <p:sp>
        <p:nvSpPr>
          <p:cNvPr id="5" name="Slide Number Placeholder 5"/>
          <p:cNvSpPr>
            <a:spLocks noGrp="1"/>
          </p:cNvSpPr>
          <p:nvPr>
            <p:ph type="sldNum" sz="quarter" idx="12"/>
          </p:nvPr>
        </p:nvSpPr>
        <p:spPr>
          <a:xfrm>
            <a:off x="4427984" y="5822642"/>
            <a:ext cx="4248472" cy="1035358"/>
          </a:xfrm>
        </p:spPr>
        <p:txBody>
          <a:bodyPr/>
          <a:lstStyle/>
          <a:p>
            <a:r>
              <a:rPr lang="en-US" altLang="zh-TW" sz="1600" dirty="0">
                <a:solidFill>
                  <a:schemeClr val="tx1"/>
                </a:solidFill>
              </a:rPr>
              <a:t>Galton, 2010</a:t>
            </a:r>
          </a:p>
        </p:txBody>
      </p:sp>
      <p:sp>
        <p:nvSpPr>
          <p:cNvPr id="2" name="Blwch Testun 1">
            <a:extLst>
              <a:ext uri="{FF2B5EF4-FFF2-40B4-BE49-F238E27FC236}">
                <a16:creationId xmlns:a16="http://schemas.microsoft.com/office/drawing/2014/main" id="{E9D972EC-200C-4863-8C5A-B30244F9E37E}"/>
              </a:ext>
            </a:extLst>
          </p:cNvPr>
          <p:cNvSpPr txBox="1"/>
          <p:nvPr/>
        </p:nvSpPr>
        <p:spPr>
          <a:xfrm>
            <a:off x="467544" y="1484784"/>
            <a:ext cx="4176464" cy="4656659"/>
          </a:xfrm>
          <a:prstGeom prst="rect">
            <a:avLst/>
          </a:prstGeom>
          <a:noFill/>
        </p:spPr>
        <p:txBody>
          <a:bodyPr wrap="square" rtlCol="0">
            <a:spAutoFit/>
          </a:bodyPr>
          <a:lstStyle/>
          <a:p>
            <a:pPr>
              <a:lnSpc>
                <a:spcPct val="90000"/>
              </a:lnSpc>
              <a:spcBef>
                <a:spcPts val="625"/>
              </a:spcBef>
            </a:pPr>
            <a:r>
              <a:rPr lang="cy-GB" sz="2600" b="1" i="1" kern="120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Geiriau gweithredu allweddol wrth bennu amcanion dysgu: </a:t>
            </a:r>
          </a:p>
          <a:p>
            <a:pPr>
              <a:lnSpc>
                <a:spcPct val="90000"/>
              </a:lnSpc>
              <a:spcBef>
                <a:spcPts val="625"/>
              </a:spcBef>
            </a:pPr>
            <a:endParaRPr lang="cy-GB" sz="2600" b="1" i="1" kern="1200" dirty="0">
              <a:solidFill>
                <a:srgbClr val="000000"/>
              </a:solidFill>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ct val="90000"/>
              </a:lnSpc>
              <a:buFont typeface="Arial" panose="020B0604020202020204" pitchFamily="34" charset="0"/>
              <a:buChar char="•"/>
              <a:tabLst>
                <a:tab pos="457200" algn="l"/>
              </a:tabLst>
            </a:pPr>
            <a:r>
              <a:rPr lang="cy-GB" sz="2000" i="1" dirty="0">
                <a:effectLst/>
                <a:latin typeface="Times New Roman" panose="02020603050405020304" pitchFamily="18" charset="0"/>
                <a:ea typeface="DengXian" panose="02010600030101010101" pitchFamily="2" charset="-122"/>
                <a:cs typeface="Times New Roman" panose="02020603050405020304" pitchFamily="18" charset="0"/>
              </a:rPr>
              <a:t>L</a:t>
            </a:r>
            <a:r>
              <a:rPr lang="cy-GB" sz="2000" i="1" dirty="0">
                <a:effectLst/>
                <a:latin typeface="Times New Roman" panose="02020603050405020304" pitchFamily="18" charset="0"/>
                <a:ea typeface="Times New Roman" panose="02020603050405020304" pitchFamily="18" charset="0"/>
                <a:cs typeface="Times New Roman" panose="02020603050405020304" pitchFamily="18" charset="0"/>
              </a:rPr>
              <a:t>efel isel (trosglwyddo): </a:t>
            </a:r>
            <a:r>
              <a:rPr lang="cy-GB" sz="2000" dirty="0">
                <a:effectLst/>
                <a:latin typeface="Times New Roman" panose="02020603050405020304" pitchFamily="18" charset="0"/>
                <a:ea typeface="Times New Roman" panose="02020603050405020304" pitchFamily="18" charset="0"/>
                <a:cs typeface="Times New Roman" panose="02020603050405020304" pitchFamily="18" charset="0"/>
              </a:rPr>
              <a:t>adalw, diffinio, dynodi, datgan, adnabod, enwi, rhestru, mesur</a:t>
            </a:r>
          </a:p>
          <a:p>
            <a:pPr marL="342900" lvl="0" indent="-342900">
              <a:lnSpc>
                <a:spcPct val="90000"/>
              </a:lnSpc>
              <a:buFont typeface="Arial" panose="020B0604020202020204" pitchFamily="34" charset="0"/>
              <a:buChar char="•"/>
              <a:tabLst>
                <a:tab pos="457200" algn="l"/>
              </a:tabLst>
            </a:pPr>
            <a:r>
              <a:rPr lang="cy-GB" sz="2000" b="1" i="1" dirty="0">
                <a:effectLst/>
                <a:latin typeface="Calibri" panose="020F0502020204030204" pitchFamily="34" charset="0"/>
                <a:ea typeface="DengXian" panose="02010600030101010101" pitchFamily="2" charset="-122"/>
                <a:cs typeface="Arial" panose="020B0604020202020204" pitchFamily="34" charset="0"/>
              </a:rPr>
              <a:t>L</a:t>
            </a:r>
            <a:r>
              <a:rPr lang="cy-GB" sz="2000" b="1" i="1" dirty="0">
                <a:effectLst/>
                <a:latin typeface="Times New Roman" panose="02020603050405020304" pitchFamily="18" charset="0"/>
                <a:ea typeface="Times New Roman" panose="02020603050405020304" pitchFamily="18" charset="0"/>
                <a:cs typeface="Times New Roman" panose="02020603050405020304" pitchFamily="18" charset="0"/>
              </a:rPr>
              <a:t>efel ganolig (cymhwyso): </a:t>
            </a:r>
            <a:r>
              <a:rPr lang="cy-GB" sz="2000" b="1" dirty="0">
                <a:effectLst/>
                <a:latin typeface="Times New Roman" panose="02020603050405020304" pitchFamily="18" charset="0"/>
                <a:ea typeface="Times New Roman" panose="02020603050405020304" pitchFamily="18" charset="0"/>
                <a:cs typeface="Times New Roman" panose="02020603050405020304" pitchFamily="18" charset="0"/>
              </a:rPr>
              <a:t>defnyddio, dangos, gwneud, esbonio, darlunio, rhagfynegi, dehongli</a:t>
            </a:r>
          </a:p>
          <a:p>
            <a:pPr marL="342900" lvl="0" indent="-342900">
              <a:lnSpc>
                <a:spcPct val="90000"/>
              </a:lnSpc>
              <a:buFont typeface="Arial" panose="020B0604020202020204" pitchFamily="34" charset="0"/>
              <a:buChar char="•"/>
              <a:tabLst>
                <a:tab pos="457200" algn="l"/>
              </a:tabLst>
            </a:pPr>
            <a:r>
              <a:rPr lang="cy-GB" sz="2000" i="1" dirty="0">
                <a:effectLst/>
                <a:latin typeface="Times New Roman" panose="02020603050405020304" pitchFamily="18" charset="0"/>
                <a:ea typeface="DengXian" panose="02010600030101010101" pitchFamily="2" charset="-122"/>
                <a:cs typeface="Times New Roman" panose="02020603050405020304" pitchFamily="18" charset="0"/>
              </a:rPr>
              <a:t>L</a:t>
            </a:r>
            <a:r>
              <a:rPr lang="cy-GB" sz="2000" i="1" dirty="0">
                <a:effectLst/>
                <a:latin typeface="Times New Roman" panose="02020603050405020304" pitchFamily="18" charset="0"/>
                <a:ea typeface="Times New Roman" panose="02020603050405020304" pitchFamily="18" charset="0"/>
                <a:cs typeface="Times New Roman" panose="02020603050405020304" pitchFamily="18" charset="0"/>
              </a:rPr>
              <a:t>efel uwch (deall): </a:t>
            </a:r>
            <a:r>
              <a:rPr lang="cy-GB" sz="2000" dirty="0">
                <a:effectLst/>
                <a:latin typeface="Times New Roman" panose="02020603050405020304" pitchFamily="18" charset="0"/>
                <a:ea typeface="Times New Roman" panose="02020603050405020304" pitchFamily="18" charset="0"/>
                <a:cs typeface="Times New Roman" panose="02020603050405020304" pitchFamily="18" charset="0"/>
              </a:rPr>
              <a:t>dosbarthu, dylunio, trefnu, cyfansoddi, darganfod, crynhoi, gorffen, gwahanu</a:t>
            </a:r>
          </a:p>
        </p:txBody>
      </p:sp>
    </p:spTree>
    <p:extLst>
      <p:ext uri="{BB962C8B-B14F-4D97-AF65-F5344CB8AC3E}">
        <p14:creationId xmlns:p14="http://schemas.microsoft.com/office/powerpoint/2010/main" val="4014421586"/>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p:txBody>
          <a:bodyPr>
            <a:normAutofit fontScale="90000"/>
          </a:bodyPr>
          <a:lstStyle/>
          <a:p>
            <a:br>
              <a:rPr lang="en-GB" altLang="en-US" sz="4000" i="1" dirty="0"/>
            </a:br>
            <a:r>
              <a:rPr lang="cy-GB" altLang="en-US" sz="4000" dirty="0"/>
              <a:t>Defnyddio geiriau gweithredu allweddol</a:t>
            </a:r>
            <a:br>
              <a:rPr lang="en-GB" altLang="en-US" sz="4000" dirty="0"/>
            </a:br>
            <a:r>
              <a:rPr lang="en-GB" altLang="en-US" sz="4000" dirty="0"/>
              <a:t>Using key action words</a:t>
            </a:r>
            <a:br>
              <a:rPr lang="en-GB" altLang="en-US" sz="4000" dirty="0"/>
            </a:br>
            <a:endParaRPr lang="en-US" altLang="zh-TW" sz="4000" i="1" dirty="0">
              <a:ea typeface="新細明體" pitchFamily="18" charset="-120"/>
            </a:endParaRPr>
          </a:p>
        </p:txBody>
      </p:sp>
      <p:sp>
        <p:nvSpPr>
          <p:cNvPr id="264195" name="Rectangle 3"/>
          <p:cNvSpPr>
            <a:spLocks noGrp="1" noChangeArrowheads="1"/>
          </p:cNvSpPr>
          <p:nvPr>
            <p:ph idx="1"/>
          </p:nvPr>
        </p:nvSpPr>
        <p:spPr>
          <a:xfrm>
            <a:off x="4716016" y="1628801"/>
            <a:ext cx="4258816" cy="4104455"/>
          </a:xfrm>
        </p:spPr>
        <p:txBody>
          <a:bodyPr>
            <a:normAutofit fontScale="92500" lnSpcReduction="10000"/>
          </a:bodyPr>
          <a:lstStyle/>
          <a:p>
            <a:pPr marL="609600" indent="-609600">
              <a:buFontTx/>
              <a:buNone/>
            </a:pPr>
            <a:r>
              <a:rPr lang="en-GB" altLang="zh-TW" sz="2600" dirty="0">
                <a:ea typeface="新細明體" pitchFamily="18" charset="-120"/>
              </a:rPr>
              <a:t>e.g.</a:t>
            </a:r>
            <a:r>
              <a:rPr lang="en-GB" altLang="zh-TW" sz="2600" i="1" dirty="0">
                <a:ea typeface="新細明體" pitchFamily="18" charset="-120"/>
              </a:rPr>
              <a:t> </a:t>
            </a:r>
            <a:r>
              <a:rPr lang="en-GB" altLang="en-US" sz="2600" dirty="0"/>
              <a:t>To count up to one hundred in tens and to</a:t>
            </a:r>
            <a:r>
              <a:rPr lang="en-GB" altLang="en-US" sz="2600" i="1" dirty="0"/>
              <a:t> use</a:t>
            </a:r>
            <a:r>
              <a:rPr lang="en-GB" altLang="en-US" sz="2600" dirty="0"/>
              <a:t> this method to </a:t>
            </a:r>
            <a:r>
              <a:rPr lang="en-GB" altLang="en-US" sz="2600" i="1" dirty="0"/>
              <a:t>perform</a:t>
            </a:r>
            <a:r>
              <a:rPr lang="en-GB" altLang="en-US" sz="2600" dirty="0"/>
              <a:t> simple calculations more rapidly. (low to medium level)</a:t>
            </a:r>
          </a:p>
          <a:p>
            <a:pPr marL="609600" indent="-609600">
              <a:buFontTx/>
              <a:buNone/>
            </a:pPr>
            <a:r>
              <a:rPr lang="en-GB" altLang="zh-TW" sz="2600" dirty="0">
                <a:ea typeface="新細明體" pitchFamily="18" charset="-120"/>
              </a:rPr>
              <a:t>e.g. </a:t>
            </a:r>
            <a:r>
              <a:rPr lang="en-GB" altLang="en-US" sz="2600" dirty="0"/>
              <a:t>To memorise a poem and </a:t>
            </a:r>
            <a:r>
              <a:rPr lang="en-GB" altLang="en-US" sz="2600" i="1" dirty="0"/>
              <a:t>demonstrate</a:t>
            </a:r>
            <a:r>
              <a:rPr lang="en-GB" altLang="en-US" sz="2600" dirty="0"/>
              <a:t> comprehension by </a:t>
            </a:r>
            <a:r>
              <a:rPr lang="en-GB" altLang="en-US" sz="2600" i="1" dirty="0"/>
              <a:t>acting</a:t>
            </a:r>
            <a:r>
              <a:rPr lang="en-GB" altLang="en-US" sz="2600" dirty="0"/>
              <a:t> out the parts of various characters in the narrative. (low to medium level)  </a:t>
            </a:r>
          </a:p>
          <a:p>
            <a:pPr marL="609600" indent="-609600"/>
            <a:endParaRPr lang="en-US" altLang="zh-TW" dirty="0">
              <a:ea typeface="新細明體" pitchFamily="18" charset="-120"/>
            </a:endParaRPr>
          </a:p>
        </p:txBody>
      </p:sp>
      <p:sp>
        <p:nvSpPr>
          <p:cNvPr id="5" name="Slide Number Placeholder 5"/>
          <p:cNvSpPr>
            <a:spLocks noGrp="1"/>
          </p:cNvSpPr>
          <p:nvPr>
            <p:ph type="sldNum" sz="quarter" idx="12"/>
          </p:nvPr>
        </p:nvSpPr>
        <p:spPr>
          <a:xfrm>
            <a:off x="3707904" y="6356350"/>
            <a:ext cx="4978896" cy="365125"/>
          </a:xfrm>
        </p:spPr>
        <p:txBody>
          <a:bodyPr/>
          <a:lstStyle/>
          <a:p>
            <a:endParaRPr lang="en-US" altLang="zh-TW" dirty="0"/>
          </a:p>
        </p:txBody>
      </p:sp>
      <p:sp>
        <p:nvSpPr>
          <p:cNvPr id="3" name="Blwch Testun 2">
            <a:extLst>
              <a:ext uri="{FF2B5EF4-FFF2-40B4-BE49-F238E27FC236}">
                <a16:creationId xmlns:a16="http://schemas.microsoft.com/office/drawing/2014/main" id="{8A3BDF77-CE6E-4362-865C-5EAE9567526B}"/>
              </a:ext>
            </a:extLst>
          </p:cNvPr>
          <p:cNvSpPr txBox="1"/>
          <p:nvPr/>
        </p:nvSpPr>
        <p:spPr>
          <a:xfrm>
            <a:off x="323528" y="1700808"/>
            <a:ext cx="4248472" cy="4333494"/>
          </a:xfrm>
          <a:prstGeom prst="rect">
            <a:avLst/>
          </a:prstGeom>
          <a:noFill/>
        </p:spPr>
        <p:txBody>
          <a:bodyPr wrap="square" rtlCol="0">
            <a:spAutoFit/>
          </a:bodyPr>
          <a:lstStyle/>
          <a:p>
            <a:pPr marL="609600" marR="0" lvl="0" indent="-609600" algn="l" defTabSz="914400" rtl="0" eaLnBrk="1" fontAlgn="auto" latinLnBrk="0" hangingPunct="1">
              <a:lnSpc>
                <a:spcPct val="100000"/>
              </a:lnSpc>
              <a:spcBef>
                <a:spcPct val="20000"/>
              </a:spcBef>
              <a:spcAft>
                <a:spcPts val="0"/>
              </a:spcAft>
              <a:buClrTx/>
              <a:buSzTx/>
              <a:buFontTx/>
              <a:buNone/>
              <a:tabLst/>
              <a:defRPr/>
            </a:pPr>
            <a:r>
              <a:rPr kumimoji="0" lang="cy-GB" altLang="zh-TW" sz="2600" b="0" i="0" u="none" strike="noStrike" kern="1200" cap="none" spc="0" normalizeH="0" baseline="0" dirty="0">
                <a:ln>
                  <a:noFill/>
                </a:ln>
                <a:solidFill>
                  <a:prstClr val="black"/>
                </a:solidFill>
                <a:effectLst/>
                <a:uLnTx/>
                <a:uFillTx/>
                <a:latin typeface="Calibri"/>
                <a:ea typeface="新細明體" pitchFamily="18" charset="-120"/>
                <a:cs typeface="+mn-cs"/>
              </a:rPr>
              <a:t>e.e. </a:t>
            </a:r>
            <a:r>
              <a:rPr kumimoji="0" lang="cy-GB" altLang="zh-TW" sz="2400" b="0" i="0" u="none" strike="noStrike" kern="1200" cap="none" spc="0" normalizeH="0" baseline="0" dirty="0">
                <a:ln>
                  <a:noFill/>
                </a:ln>
                <a:solidFill>
                  <a:prstClr val="black"/>
                </a:solidFill>
                <a:effectLst/>
                <a:uLnTx/>
                <a:uFillTx/>
                <a:latin typeface="Calibri"/>
                <a:ea typeface="新細明體" pitchFamily="18" charset="-120"/>
                <a:cs typeface="+mn-cs"/>
              </a:rPr>
              <a:t>Cyfrif hyd at gant mewn degau a </a:t>
            </a:r>
            <a:r>
              <a:rPr kumimoji="0" lang="cy-GB" altLang="zh-TW" sz="2400" b="0" i="1" u="none" strike="noStrike" kern="1200" cap="none" spc="0" normalizeH="0" baseline="0" dirty="0">
                <a:ln>
                  <a:noFill/>
                </a:ln>
                <a:solidFill>
                  <a:prstClr val="black"/>
                </a:solidFill>
                <a:effectLst/>
                <a:uLnTx/>
                <a:uFillTx/>
                <a:latin typeface="Calibri"/>
                <a:ea typeface="新細明體" pitchFamily="18" charset="-120"/>
                <a:cs typeface="+mn-cs"/>
              </a:rPr>
              <a:t>defnyddio’r</a:t>
            </a:r>
            <a:r>
              <a:rPr kumimoji="0" lang="cy-GB" altLang="zh-TW" sz="2400" b="0" i="0" u="none" strike="noStrike" kern="1200" cap="none" spc="0" normalizeH="0" baseline="0" dirty="0">
                <a:ln>
                  <a:noFill/>
                </a:ln>
                <a:solidFill>
                  <a:prstClr val="black"/>
                </a:solidFill>
                <a:effectLst/>
                <a:uLnTx/>
                <a:uFillTx/>
                <a:latin typeface="Calibri"/>
                <a:ea typeface="新細明體" pitchFamily="18" charset="-120"/>
                <a:cs typeface="+mn-cs"/>
              </a:rPr>
              <a:t> dull hwn i </a:t>
            </a:r>
            <a:r>
              <a:rPr kumimoji="0" lang="cy-GB" altLang="zh-TW" sz="2400" b="0" i="1" u="none" strike="noStrike" kern="1200" cap="none" spc="0" normalizeH="0" baseline="0" dirty="0">
                <a:ln>
                  <a:noFill/>
                </a:ln>
                <a:solidFill>
                  <a:prstClr val="black"/>
                </a:solidFill>
                <a:effectLst/>
                <a:uLnTx/>
                <a:uFillTx/>
                <a:latin typeface="Calibri"/>
                <a:ea typeface="新細明體" pitchFamily="18" charset="-120"/>
                <a:cs typeface="+mn-cs"/>
              </a:rPr>
              <a:t>wneud</a:t>
            </a:r>
            <a:r>
              <a:rPr kumimoji="0" lang="cy-GB" altLang="zh-TW" sz="2400" b="0" i="0" u="none" strike="noStrike" kern="1200" cap="none" spc="0" normalizeH="0" baseline="0" dirty="0">
                <a:ln>
                  <a:noFill/>
                </a:ln>
                <a:solidFill>
                  <a:prstClr val="black"/>
                </a:solidFill>
                <a:effectLst/>
                <a:uLnTx/>
                <a:uFillTx/>
                <a:latin typeface="Calibri"/>
                <a:ea typeface="新細明體" pitchFamily="18" charset="-120"/>
                <a:cs typeface="+mn-cs"/>
              </a:rPr>
              <a:t> cyfrifiadau syml yn fwy cyflym.  (lefel isel i ganolig)</a:t>
            </a:r>
          </a:p>
          <a:p>
            <a:pPr marL="609600" marR="0" lvl="0" indent="-609600" algn="l" defTabSz="914400" rtl="0" eaLnBrk="1" fontAlgn="auto" latinLnBrk="0" hangingPunct="1">
              <a:lnSpc>
                <a:spcPct val="100000"/>
              </a:lnSpc>
              <a:spcBef>
                <a:spcPct val="20000"/>
              </a:spcBef>
              <a:spcAft>
                <a:spcPts val="0"/>
              </a:spcAft>
              <a:buClrTx/>
              <a:buSzTx/>
              <a:buFontTx/>
              <a:buNone/>
              <a:tabLst/>
              <a:defRPr/>
            </a:pPr>
            <a:r>
              <a:rPr kumimoji="0" lang="cy-GB" altLang="zh-TW" sz="2400" b="0" i="0" u="none" strike="noStrike" kern="1200" cap="none" spc="0" normalizeH="0" baseline="0" dirty="0">
                <a:ln>
                  <a:noFill/>
                </a:ln>
                <a:solidFill>
                  <a:prstClr val="black"/>
                </a:solidFill>
                <a:effectLst/>
                <a:uLnTx/>
                <a:uFillTx/>
                <a:latin typeface="Calibri"/>
                <a:ea typeface="新細明體" pitchFamily="18" charset="-120"/>
                <a:cs typeface="+mn-cs"/>
              </a:rPr>
              <a:t>e.e. Dysgu cerdd ar y cof a </a:t>
            </a:r>
            <a:r>
              <a:rPr kumimoji="0" lang="cy-GB" altLang="zh-TW" sz="2400" b="0" i="1" u="none" strike="noStrike" kern="1200" cap="none" spc="0" normalizeH="0" baseline="0" dirty="0">
                <a:ln>
                  <a:noFill/>
                </a:ln>
                <a:solidFill>
                  <a:prstClr val="black"/>
                </a:solidFill>
                <a:effectLst/>
                <a:uLnTx/>
                <a:uFillTx/>
                <a:latin typeface="Calibri"/>
                <a:ea typeface="新細明體" pitchFamily="18" charset="-120"/>
                <a:cs typeface="+mn-cs"/>
              </a:rPr>
              <a:t>dangos</a:t>
            </a:r>
            <a:r>
              <a:rPr kumimoji="0" lang="cy-GB" altLang="zh-TW" sz="2400" b="0" i="0" u="none" strike="noStrike" kern="1200" cap="none" spc="0" normalizeH="0" baseline="0" dirty="0">
                <a:ln>
                  <a:noFill/>
                </a:ln>
                <a:solidFill>
                  <a:prstClr val="black"/>
                </a:solidFill>
                <a:effectLst/>
                <a:uLnTx/>
                <a:uFillTx/>
                <a:latin typeface="Calibri"/>
                <a:ea typeface="新細明體" pitchFamily="18" charset="-120"/>
                <a:cs typeface="+mn-cs"/>
              </a:rPr>
              <a:t> dealltwriaeth drwy </a:t>
            </a:r>
            <a:r>
              <a:rPr kumimoji="0" lang="cy-GB" altLang="zh-TW" sz="2400" b="0" i="1" u="none" strike="noStrike" kern="1200" cap="none" spc="0" normalizeH="0" baseline="0" dirty="0">
                <a:ln>
                  <a:noFill/>
                </a:ln>
                <a:solidFill>
                  <a:prstClr val="black"/>
                </a:solidFill>
                <a:effectLst/>
                <a:uLnTx/>
                <a:uFillTx/>
                <a:latin typeface="Calibri"/>
                <a:ea typeface="新細明體" pitchFamily="18" charset="-120"/>
                <a:cs typeface="+mn-cs"/>
              </a:rPr>
              <a:t>actio</a:t>
            </a:r>
            <a:r>
              <a:rPr kumimoji="0" lang="cy-GB" altLang="zh-TW" sz="2400" b="0" i="0" u="none" strike="noStrike" kern="1200" cap="none" spc="0" normalizeH="0" baseline="0" dirty="0">
                <a:ln>
                  <a:noFill/>
                </a:ln>
                <a:solidFill>
                  <a:prstClr val="black"/>
                </a:solidFill>
                <a:effectLst/>
                <a:uLnTx/>
                <a:uFillTx/>
                <a:latin typeface="Calibri"/>
                <a:ea typeface="新細明體" pitchFamily="18" charset="-120"/>
                <a:cs typeface="+mn-cs"/>
              </a:rPr>
              <a:t> rhannau cymeriadau amrywiol yn y naratif.  (lefel isel i ganolig)</a:t>
            </a:r>
          </a:p>
          <a:p>
            <a:pPr marL="609600" marR="0" lvl="0" indent="-609600" algn="l" defTabSz="914400" rtl="0" eaLnBrk="1" fontAlgn="auto" latinLnBrk="0" hangingPunct="1">
              <a:lnSpc>
                <a:spcPct val="100000"/>
              </a:lnSpc>
              <a:spcBef>
                <a:spcPct val="2000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Calibri"/>
                <a:ea typeface="+mn-ea"/>
                <a:cs typeface="+mn-cs"/>
              </a:rPr>
              <a:t>  </a:t>
            </a:r>
          </a:p>
        </p:txBody>
      </p:sp>
    </p:spTree>
    <p:extLst>
      <p:ext uri="{BB962C8B-B14F-4D97-AF65-F5344CB8AC3E}">
        <p14:creationId xmlns:p14="http://schemas.microsoft.com/office/powerpoint/2010/main" val="1730674724"/>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9552" y="6409937"/>
            <a:ext cx="3624454" cy="369332"/>
          </a:xfrm>
          <a:prstGeom prst="rect">
            <a:avLst/>
          </a:prstGeom>
        </p:spPr>
        <p:txBody>
          <a:bodyPr wrap="none">
            <a:spAutoFit/>
          </a:bodyPr>
          <a:lstStyle/>
          <a:p>
            <a:r>
              <a:rPr lang="en-GB" dirty="0"/>
              <a:t>Alford, Herbert &amp; </a:t>
            </a:r>
            <a:r>
              <a:rPr lang="en-GB" dirty="0" err="1"/>
              <a:t>Fragenheim</a:t>
            </a:r>
            <a:r>
              <a:rPr lang="en-GB" dirty="0"/>
              <a:t> 2006).</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90499"/>
            <a:ext cx="8640960" cy="6019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loud 5"/>
          <p:cNvSpPr/>
          <p:nvPr/>
        </p:nvSpPr>
        <p:spPr>
          <a:xfrm>
            <a:off x="3060749" y="2218317"/>
            <a:ext cx="5845762" cy="4376286"/>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GB" dirty="0"/>
          </a:p>
          <a:p>
            <a:endParaRPr lang="en-GB" dirty="0"/>
          </a:p>
          <a:p>
            <a:endParaRPr lang="en-GB" dirty="0"/>
          </a:p>
          <a:p>
            <a:r>
              <a:rPr lang="en-GB" dirty="0" err="1"/>
              <a:t>Tasg</a:t>
            </a:r>
            <a:r>
              <a:rPr lang="en-GB" dirty="0"/>
              <a:t>: </a:t>
            </a:r>
            <a:r>
              <a:rPr lang="en-GB" dirty="0" err="1"/>
              <a:t>Ar</a:t>
            </a:r>
            <a:r>
              <a:rPr lang="en-GB" dirty="0"/>
              <a:t> ddiwedd </a:t>
            </a:r>
            <a:r>
              <a:rPr lang="en-GB" dirty="0" err="1"/>
              <a:t>cyfres</a:t>
            </a:r>
            <a:r>
              <a:rPr lang="en-GB" dirty="0"/>
              <a:t> o </a:t>
            </a:r>
            <a:r>
              <a:rPr lang="en-GB" dirty="0" err="1"/>
              <a:t>wersi</a:t>
            </a:r>
            <a:r>
              <a:rPr lang="en-GB" dirty="0"/>
              <a:t> </a:t>
            </a:r>
            <a:r>
              <a:rPr lang="en-GB" dirty="0" err="1"/>
              <a:t>mae</a:t>
            </a:r>
            <a:r>
              <a:rPr lang="en-GB" dirty="0"/>
              <a:t> eich disgyblion </a:t>
            </a:r>
            <a:r>
              <a:rPr lang="en-GB" dirty="0" err="1"/>
              <a:t>blwyddyn</a:t>
            </a:r>
            <a:r>
              <a:rPr lang="en-GB" dirty="0"/>
              <a:t> 2 yn ysgrifennu </a:t>
            </a:r>
            <a:r>
              <a:rPr lang="en-GB" dirty="0" err="1"/>
              <a:t>disgrifiad</a:t>
            </a:r>
            <a:r>
              <a:rPr lang="en-GB" dirty="0"/>
              <a:t> o d</a:t>
            </a:r>
            <a:r>
              <a:rPr lang="cy-GB" dirty="0"/>
              <a:t>ŷ ysbrydion. Ysgrifennwch y nodau dysgu ar gyfer y wers.</a:t>
            </a:r>
            <a:endParaRPr lang="en-GB" dirty="0"/>
          </a:p>
          <a:p>
            <a:endParaRPr lang="en-GB" dirty="0"/>
          </a:p>
          <a:p>
            <a:r>
              <a:rPr lang="en-GB" dirty="0"/>
              <a:t>Task: At the end of a period of teaching, the children in your year 2 class will be writing a description of a haunted house. Write the learning objectives for the lesson.</a:t>
            </a:r>
          </a:p>
          <a:p>
            <a:endParaRPr lang="en-GB" dirty="0"/>
          </a:p>
          <a:p>
            <a:pPr marL="285750" indent="-285750" algn="ctr">
              <a:buFont typeface="Arial" panose="020B0604020202020204" pitchFamily="34" charset="0"/>
              <a:buChar char="•"/>
            </a:pPr>
            <a:endParaRPr lang="en-GB" dirty="0"/>
          </a:p>
        </p:txBody>
      </p:sp>
    </p:spTree>
    <p:extLst>
      <p:ext uri="{BB962C8B-B14F-4D97-AF65-F5344CB8AC3E}">
        <p14:creationId xmlns:p14="http://schemas.microsoft.com/office/powerpoint/2010/main" val="20417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648" y="260648"/>
            <a:ext cx="8229600" cy="1143000"/>
          </a:xfrm>
        </p:spPr>
        <p:txBody>
          <a:bodyPr>
            <a:normAutofit fontScale="90000"/>
          </a:bodyPr>
          <a:lstStyle/>
          <a:p>
            <a:r>
              <a:rPr lang="en-GB" dirty="0"/>
              <a:t>Talk for Learning</a:t>
            </a:r>
            <a:br>
              <a:rPr lang="en-GB" dirty="0"/>
            </a:br>
            <a:r>
              <a:rPr lang="en-GB" i="1" dirty="0" err="1"/>
              <a:t>Siarad</a:t>
            </a:r>
            <a:r>
              <a:rPr lang="en-GB" i="1" dirty="0"/>
              <a:t> </a:t>
            </a:r>
            <a:r>
              <a:rPr lang="en-GB" i="1" dirty="0" err="1"/>
              <a:t>ar</a:t>
            </a:r>
            <a:r>
              <a:rPr lang="en-GB" i="1" dirty="0"/>
              <a:t> </a:t>
            </a:r>
            <a:r>
              <a:rPr lang="en-GB" i="1" dirty="0" err="1"/>
              <a:t>Gyfer</a:t>
            </a:r>
            <a:r>
              <a:rPr lang="en-GB" i="1" dirty="0"/>
              <a:t> </a:t>
            </a:r>
            <a:r>
              <a:rPr lang="en-GB" i="1" dirty="0" err="1"/>
              <a:t>Dysgu</a:t>
            </a:r>
            <a:r>
              <a:rPr lang="en-GB" i="1" dirty="0"/>
              <a:t> </a:t>
            </a:r>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fontScale="92500"/>
          </a:bodyPr>
          <a:lstStyle/>
          <a:p>
            <a:r>
              <a:rPr lang="en-GB" dirty="0" err="1"/>
              <a:t>Gwyliwch</a:t>
            </a:r>
            <a:r>
              <a:rPr lang="en-GB" dirty="0"/>
              <a:t> y clip. </a:t>
            </a:r>
          </a:p>
          <a:p>
            <a:endParaRPr lang="en-GB" dirty="0"/>
          </a:p>
          <a:p>
            <a:r>
              <a:rPr lang="en-GB" dirty="0" err="1"/>
              <a:t>Adlewyrchwch</a:t>
            </a:r>
            <a:r>
              <a:rPr lang="en-GB" dirty="0"/>
              <a:t> </a:t>
            </a:r>
            <a:r>
              <a:rPr lang="en-GB" dirty="0" err="1"/>
              <a:t>ar</a:t>
            </a:r>
            <a:r>
              <a:rPr lang="en-GB" dirty="0"/>
              <a:t> unrhyw </a:t>
            </a:r>
            <a:r>
              <a:rPr lang="en-GB" dirty="0" err="1"/>
              <a:t>esiamplau</a:t>
            </a:r>
            <a:r>
              <a:rPr lang="en-GB" dirty="0"/>
              <a:t> o </a:t>
            </a:r>
            <a:r>
              <a:rPr lang="en-GB" dirty="0" err="1"/>
              <a:t>ddysgu</a:t>
            </a:r>
            <a:r>
              <a:rPr lang="en-GB" dirty="0"/>
              <a:t> ac addysgu da a </a:t>
            </a:r>
            <a:r>
              <a:rPr lang="en-GB" dirty="0" err="1"/>
              <a:t>arsylwyd</a:t>
            </a:r>
            <a:r>
              <a:rPr lang="en-GB" dirty="0"/>
              <a:t>.</a:t>
            </a:r>
          </a:p>
          <a:p>
            <a:endParaRPr lang="en-GB" dirty="0"/>
          </a:p>
          <a:p>
            <a:r>
              <a:rPr lang="en-GB" dirty="0"/>
              <a:t>Sut mae’r </a:t>
            </a:r>
            <a:r>
              <a:rPr lang="en-GB" dirty="0" err="1"/>
              <a:t>athro</a:t>
            </a:r>
            <a:r>
              <a:rPr lang="en-GB" dirty="0"/>
              <a:t> yn </a:t>
            </a:r>
            <a:r>
              <a:rPr lang="en-GB" dirty="0" err="1"/>
              <a:t>defnyddio</a:t>
            </a:r>
            <a:r>
              <a:rPr lang="en-GB" dirty="0"/>
              <a:t> </a:t>
            </a:r>
            <a:r>
              <a:rPr lang="en-GB" dirty="0" err="1"/>
              <a:t>siarad</a:t>
            </a:r>
            <a:r>
              <a:rPr lang="en-GB" dirty="0"/>
              <a:t> </a:t>
            </a:r>
            <a:r>
              <a:rPr lang="en-GB" dirty="0" err="1"/>
              <a:t>ar</a:t>
            </a:r>
            <a:r>
              <a:rPr lang="en-GB" dirty="0"/>
              <a:t> gyfer dysgu? Beth </a:t>
            </a:r>
            <a:r>
              <a:rPr lang="en-GB" dirty="0" err="1"/>
              <a:t>yw’r</a:t>
            </a:r>
            <a:r>
              <a:rPr lang="en-GB" dirty="0"/>
              <a:t> </a:t>
            </a:r>
            <a:r>
              <a:rPr lang="en-GB" dirty="0" err="1"/>
              <a:t>effaith</a:t>
            </a:r>
            <a:r>
              <a:rPr lang="en-GB" dirty="0"/>
              <a:t>? </a:t>
            </a:r>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fontScale="92500"/>
          </a:bodyPr>
          <a:lstStyle/>
          <a:p>
            <a:r>
              <a:rPr lang="en-GB" dirty="0"/>
              <a:t>Watch </a:t>
            </a:r>
            <a:r>
              <a:rPr lang="en-GB" dirty="0">
                <a:hlinkClick r:id="rId3"/>
              </a:rPr>
              <a:t>the following clip</a:t>
            </a:r>
            <a:endParaRPr lang="en-GB" dirty="0"/>
          </a:p>
          <a:p>
            <a:endParaRPr lang="en-GB" dirty="0"/>
          </a:p>
          <a:p>
            <a:r>
              <a:rPr lang="en-GB" dirty="0"/>
              <a:t>Reflect on any examples of general effective teaching and learning practice noticed.</a:t>
            </a:r>
          </a:p>
          <a:p>
            <a:endParaRPr lang="en-GB" dirty="0"/>
          </a:p>
          <a:p>
            <a:r>
              <a:rPr lang="en-GB" dirty="0"/>
              <a:t>How does the teacher use talk for learning? What is the effect?</a:t>
            </a:r>
          </a:p>
        </p:txBody>
      </p:sp>
      <p:pic>
        <p:nvPicPr>
          <p:cNvPr id="5" name="Picture 4" descr="How medical students are using co-production to improve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12160" y="203249"/>
            <a:ext cx="2208077" cy="1233980"/>
          </a:xfrm>
          <a:prstGeom prst="rect">
            <a:avLst/>
          </a:prstGeom>
        </p:spPr>
      </p:pic>
    </p:spTree>
    <p:extLst>
      <p:ext uri="{BB962C8B-B14F-4D97-AF65-F5344CB8AC3E}">
        <p14:creationId xmlns:p14="http://schemas.microsoft.com/office/powerpoint/2010/main" val="1469495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Effective Questioning</a:t>
            </a:r>
            <a:br>
              <a:rPr lang="en-GB" dirty="0"/>
            </a:br>
            <a:r>
              <a:rPr lang="en-GB" i="1" dirty="0" err="1"/>
              <a:t>Cwestiynu</a:t>
            </a:r>
            <a:r>
              <a:rPr lang="en-GB" i="1" dirty="0"/>
              <a:t> </a:t>
            </a:r>
            <a:r>
              <a:rPr lang="en-GB" i="1" dirty="0" err="1"/>
              <a:t>Effeithiol</a:t>
            </a:r>
            <a:r>
              <a:rPr lang="en-GB" i="1" dirty="0"/>
              <a:t>  </a:t>
            </a:r>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fontScale="92500" lnSpcReduction="10000"/>
          </a:bodyPr>
          <a:lstStyle/>
          <a:p>
            <a:r>
              <a:rPr lang="en-GB" dirty="0"/>
              <a:t>Beth </a:t>
            </a:r>
            <a:r>
              <a:rPr lang="en-GB" dirty="0" err="1"/>
              <a:t>yw</a:t>
            </a:r>
            <a:r>
              <a:rPr lang="en-GB" dirty="0"/>
              <a:t> </a:t>
            </a:r>
            <a:r>
              <a:rPr lang="en-GB" dirty="0" err="1"/>
              <a:t>pwrpas</a:t>
            </a:r>
            <a:r>
              <a:rPr lang="en-GB" dirty="0"/>
              <a:t> </a:t>
            </a:r>
            <a:r>
              <a:rPr lang="en-GB" dirty="0" err="1"/>
              <a:t>cwestiynu</a:t>
            </a:r>
            <a:r>
              <a:rPr lang="en-GB" dirty="0"/>
              <a:t> </a:t>
            </a:r>
            <a:r>
              <a:rPr lang="en-GB" dirty="0" err="1"/>
              <a:t>yn</a:t>
            </a:r>
            <a:r>
              <a:rPr lang="en-GB" dirty="0"/>
              <a:t> y </a:t>
            </a:r>
            <a:r>
              <a:rPr lang="en-GB" dirty="0" err="1"/>
              <a:t>dosbarth</a:t>
            </a:r>
            <a:r>
              <a:rPr lang="en-GB" dirty="0"/>
              <a:t>?</a:t>
            </a:r>
          </a:p>
          <a:p>
            <a:pPr marL="0" indent="0">
              <a:buNone/>
            </a:pPr>
            <a:endParaRPr lang="en-GB" dirty="0"/>
          </a:p>
          <a:p>
            <a:pPr marL="457200" lvl="1" indent="0">
              <a:buNone/>
            </a:pPr>
            <a:endParaRPr lang="en-GB" dirty="0"/>
          </a:p>
          <a:p>
            <a:r>
              <a:rPr lang="en-GB" dirty="0" err="1"/>
              <a:t>Gwyliwch</a:t>
            </a:r>
            <a:r>
              <a:rPr lang="en-GB" dirty="0"/>
              <a:t> y clip. </a:t>
            </a:r>
          </a:p>
          <a:p>
            <a:endParaRPr lang="en-GB" dirty="0"/>
          </a:p>
          <a:p>
            <a:r>
              <a:rPr lang="en-GB" dirty="0" err="1"/>
              <a:t>Ysgrifennwch</a:t>
            </a:r>
            <a:r>
              <a:rPr lang="en-GB" dirty="0"/>
              <a:t> </a:t>
            </a:r>
            <a:r>
              <a:rPr lang="en-GB" dirty="0" err="1"/>
              <a:t>restr</a:t>
            </a:r>
            <a:r>
              <a:rPr lang="en-GB" dirty="0"/>
              <a:t> o’r hyn sy’n gwneud </a:t>
            </a:r>
            <a:r>
              <a:rPr lang="en-GB" dirty="0" err="1"/>
              <a:t>cwestiynu</a:t>
            </a:r>
            <a:r>
              <a:rPr lang="en-GB" dirty="0"/>
              <a:t> </a:t>
            </a:r>
            <a:r>
              <a:rPr lang="en-GB" dirty="0" err="1"/>
              <a:t>effeithiol</a:t>
            </a:r>
            <a:r>
              <a:rPr lang="en-GB" dirty="0"/>
              <a:t>. </a:t>
            </a:r>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fontScale="92500" lnSpcReduction="10000"/>
          </a:bodyPr>
          <a:lstStyle/>
          <a:p>
            <a:r>
              <a:rPr lang="en-GB" dirty="0"/>
              <a:t>What is the purpose of questioning in the classroom?</a:t>
            </a:r>
          </a:p>
          <a:p>
            <a:pPr marL="0" indent="0">
              <a:buNone/>
            </a:pPr>
            <a:r>
              <a:rPr lang="en-GB" dirty="0"/>
              <a:t> </a:t>
            </a:r>
          </a:p>
          <a:p>
            <a:pPr marL="0" indent="0">
              <a:buNone/>
            </a:pPr>
            <a:endParaRPr lang="en-GB" dirty="0"/>
          </a:p>
          <a:p>
            <a:r>
              <a:rPr lang="en-GB" dirty="0"/>
              <a:t>Watch </a:t>
            </a:r>
            <a:r>
              <a:rPr lang="en-GB" dirty="0">
                <a:hlinkClick r:id="rId3"/>
              </a:rPr>
              <a:t>the following clip. </a:t>
            </a:r>
            <a:endParaRPr lang="en-GB" dirty="0"/>
          </a:p>
          <a:p>
            <a:pPr marL="0" indent="0">
              <a:buNone/>
            </a:pPr>
            <a:endParaRPr lang="en-GB" dirty="0"/>
          </a:p>
          <a:p>
            <a:r>
              <a:rPr lang="en-GB" dirty="0"/>
              <a:t>Write a list of what constitutes effective questioning in the classroom. </a:t>
            </a:r>
          </a:p>
        </p:txBody>
      </p:sp>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47082">
            <a:off x="910562" y="134146"/>
            <a:ext cx="917475" cy="1110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681129">
            <a:off x="7470565" y="121009"/>
            <a:ext cx="917475" cy="1110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36996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GB" dirty="0"/>
              <a:t>Bibliography</a:t>
            </a:r>
            <a:br>
              <a:rPr lang="en-GB" dirty="0"/>
            </a:br>
            <a:r>
              <a:rPr lang="en-GB" dirty="0" err="1"/>
              <a:t>Llyfryddiaeth</a:t>
            </a:r>
            <a:r>
              <a:rPr lang="en-GB" dirty="0"/>
              <a:t> </a:t>
            </a:r>
          </a:p>
        </p:txBody>
      </p:sp>
      <p:sp>
        <p:nvSpPr>
          <p:cNvPr id="7" name="Content Placeholder 6"/>
          <p:cNvSpPr>
            <a:spLocks noGrp="1"/>
          </p:cNvSpPr>
          <p:nvPr>
            <p:ph idx="1"/>
          </p:nvPr>
        </p:nvSpPr>
        <p:spPr/>
        <p:txBody>
          <a:bodyPr>
            <a:normAutofit fontScale="70000" lnSpcReduction="20000"/>
          </a:bodyPr>
          <a:lstStyle/>
          <a:p>
            <a:r>
              <a:rPr lang="en-GB" altLang="en-US" dirty="0"/>
              <a:t>Arthur, </a:t>
            </a:r>
            <a:r>
              <a:rPr lang="en-GB" altLang="en-US" dirty="0" err="1"/>
              <a:t>Cremin</a:t>
            </a:r>
            <a:r>
              <a:rPr lang="en-GB" altLang="en-US" dirty="0"/>
              <a:t>, (2010) Learning to teach in the Primary School. Available online at: </a:t>
            </a:r>
            <a:r>
              <a:rPr lang="en-GB" altLang="en-US" dirty="0">
                <a:hlinkClick r:id="rId2"/>
              </a:rPr>
              <a:t>https://www-dawsonera-com.ezproxy.uwtsd.ac.uk/readonline/9780203854624</a:t>
            </a:r>
            <a:r>
              <a:rPr lang="en-GB" altLang="en-US" dirty="0"/>
              <a:t> (accessed 28/10/16)</a:t>
            </a:r>
          </a:p>
          <a:p>
            <a:pPr marL="0" indent="0">
              <a:buNone/>
            </a:pPr>
            <a:endParaRPr lang="en-GB" altLang="en-US" dirty="0"/>
          </a:p>
          <a:p>
            <a:r>
              <a:rPr lang="en-GB" dirty="0"/>
              <a:t>Coe, R., Cesare, A., </a:t>
            </a:r>
            <a:r>
              <a:rPr lang="en-GB" dirty="0" err="1"/>
              <a:t>Higgis</a:t>
            </a:r>
            <a:r>
              <a:rPr lang="en-GB" dirty="0"/>
              <a:t>, S. &amp; Major, L. (2014) </a:t>
            </a:r>
            <a:r>
              <a:rPr lang="en-GB" i="1" dirty="0"/>
              <a:t>What Makes Great Teaching? </a:t>
            </a:r>
            <a:r>
              <a:rPr lang="en-GB" dirty="0"/>
              <a:t>Sutton Trust: Durham University. Available at: </a:t>
            </a:r>
            <a:r>
              <a:rPr lang="en-GB" dirty="0">
                <a:hlinkClick r:id="rId3"/>
              </a:rPr>
              <a:t>https://www.suttontrust.com/wp-content/uploads/2014/10/What-makes-great-teaching-FINAL-4.11.14.pdf</a:t>
            </a:r>
            <a:r>
              <a:rPr lang="en-GB" dirty="0"/>
              <a:t> (Accessed 26/6/17)</a:t>
            </a:r>
          </a:p>
          <a:p>
            <a:pPr marL="0" indent="0">
              <a:buNone/>
            </a:pPr>
            <a:endParaRPr lang="en-GB" altLang="en-US" dirty="0"/>
          </a:p>
          <a:p>
            <a:pPr>
              <a:lnSpc>
                <a:spcPct val="80000"/>
              </a:lnSpc>
              <a:defRPr/>
            </a:pPr>
            <a:r>
              <a:rPr lang="en-GB" altLang="en-US" dirty="0">
                <a:solidFill>
                  <a:schemeClr val="accent1">
                    <a:lumMod val="50000"/>
                  </a:schemeClr>
                </a:solidFill>
                <a:ea typeface="ＭＳ Ｐゴシック" pitchFamily="34" charset="-128"/>
              </a:rPr>
              <a:t>Galton, M. (2010) </a:t>
            </a:r>
            <a:r>
              <a:rPr lang="en-GB" dirty="0">
                <a:solidFill>
                  <a:schemeClr val="accent1">
                    <a:lumMod val="50000"/>
                  </a:schemeClr>
                </a:solidFill>
              </a:rPr>
              <a:t>Using a Framework of 6 Key Principles to Increase the Effectiveness of Smaller Classes Maurice Galton Faculty of Education, University of Cambridge UK. Available online at:</a:t>
            </a:r>
            <a:endParaRPr lang="en-GB" altLang="en-US" dirty="0">
              <a:ea typeface="ＭＳ Ｐゴシック" pitchFamily="34" charset="-128"/>
            </a:endParaRPr>
          </a:p>
          <a:p>
            <a:pPr marL="69850" indent="0">
              <a:lnSpc>
                <a:spcPct val="80000"/>
              </a:lnSpc>
              <a:buNone/>
              <a:defRPr/>
            </a:pPr>
            <a:r>
              <a:rPr lang="en-GB" altLang="en-US" dirty="0">
                <a:ea typeface="ＭＳ Ｐゴシック" pitchFamily="34" charset="-128"/>
                <a:hlinkClick r:id="rId4"/>
              </a:rPr>
              <a:t>http://slideplayer.com/slide/7002004/ </a:t>
            </a:r>
            <a:r>
              <a:rPr lang="en-GB" altLang="en-US" dirty="0">
                <a:ea typeface="ＭＳ Ｐゴシック" pitchFamily="34" charset="-128"/>
              </a:rPr>
              <a:t>(accessed 9/9/16).</a:t>
            </a:r>
          </a:p>
          <a:p>
            <a:pPr marL="69850" indent="0">
              <a:lnSpc>
                <a:spcPct val="80000"/>
              </a:lnSpc>
              <a:buNone/>
              <a:defRPr/>
            </a:pPr>
            <a:endParaRPr lang="en-GB" altLang="en-US" dirty="0">
              <a:ea typeface="ＭＳ Ｐゴシック" pitchFamily="34" charset="-128"/>
            </a:endParaRPr>
          </a:p>
          <a:p>
            <a:pPr marL="527050" indent="-457200">
              <a:lnSpc>
                <a:spcPct val="80000"/>
              </a:lnSpc>
              <a:defRPr/>
            </a:pPr>
            <a:r>
              <a:rPr lang="en-GB" altLang="en-US" dirty="0">
                <a:ea typeface="ＭＳ Ｐゴシック" pitchFamily="34" charset="-128"/>
              </a:rPr>
              <a:t>Hattie, J (2008) </a:t>
            </a:r>
            <a:r>
              <a:rPr lang="en-GB" altLang="en-US" i="1" dirty="0">
                <a:ea typeface="ＭＳ Ｐゴシック" pitchFamily="34" charset="-128"/>
              </a:rPr>
              <a:t>Visible Learning for Teachers, </a:t>
            </a:r>
            <a:r>
              <a:rPr lang="en-GB" altLang="en-US" dirty="0">
                <a:ea typeface="ＭＳ Ｐゴシック" pitchFamily="34" charset="-128"/>
              </a:rPr>
              <a:t>Routledge: Oxon</a:t>
            </a:r>
            <a:r>
              <a:rPr lang="en-GB" altLang="en-US" i="1" dirty="0">
                <a:ea typeface="ＭＳ Ｐゴシック" pitchFamily="34" charset="-128"/>
              </a:rPr>
              <a:t>. </a:t>
            </a:r>
            <a:endParaRPr lang="en-GB" altLang="en-US" dirty="0">
              <a:ea typeface="ＭＳ Ｐゴシック" pitchFamily="34" charset="-128"/>
            </a:endParaRPr>
          </a:p>
          <a:p>
            <a:pPr marL="527050" indent="-457200">
              <a:lnSpc>
                <a:spcPct val="80000"/>
              </a:lnSpc>
              <a:defRPr/>
            </a:pPr>
            <a:endParaRPr lang="en-GB" altLang="en-US" dirty="0">
              <a:ea typeface="ＭＳ Ｐゴシック" pitchFamily="34" charset="-128"/>
              <a:hlinkClick r:id="rId4"/>
            </a:endParaRPr>
          </a:p>
        </p:txBody>
      </p:sp>
    </p:spTree>
    <p:extLst>
      <p:ext uri="{BB962C8B-B14F-4D97-AF65-F5344CB8AC3E}">
        <p14:creationId xmlns:p14="http://schemas.microsoft.com/office/powerpoint/2010/main" val="4226175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481</TotalTime>
  <Words>2767</Words>
  <Application>Microsoft Office PowerPoint</Application>
  <PresentationFormat>On-screen Show (4:3)</PresentationFormat>
  <Paragraphs>300</Paragraphs>
  <Slides>34</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DengXian</vt:lpstr>
      <vt:lpstr>ＭＳ Ｐゴシック</vt:lpstr>
      <vt:lpstr>新細明體</vt:lpstr>
      <vt:lpstr>Arial</vt:lpstr>
      <vt:lpstr>Calibri</vt:lpstr>
      <vt:lpstr>Times New Roman</vt:lpstr>
      <vt:lpstr>Office Theme</vt:lpstr>
      <vt:lpstr>ECES6023C</vt:lpstr>
      <vt:lpstr>Deilliannau Dysgu/ Learning Outcomes </vt:lpstr>
      <vt:lpstr>Deilliannau Dysgu/Learning Outcomes </vt:lpstr>
      <vt:lpstr>Deilliannau Dysgu/Learning Outcomes </vt:lpstr>
      <vt:lpstr>Heddiw/Today</vt:lpstr>
      <vt:lpstr>Amgylcheddau Dysgu Effeithiol Effective Learning Environments </vt:lpstr>
      <vt:lpstr> Darlun traddodiadol o addysgu’n effeithiol Traditional view of educating effectively</vt:lpstr>
      <vt:lpstr>Rydym eisiau MWY dros ein plant We want MORE for our children  </vt:lpstr>
      <vt:lpstr> Os mai dyna yw dysgwr effeithiol… </vt:lpstr>
      <vt:lpstr>So if that’s what a good learner looks like…  </vt:lpstr>
      <vt:lpstr>John Hattie  Visible Learning / Dysgu Gweledol (Summary)</vt:lpstr>
      <vt:lpstr>Tasg/Task</vt:lpstr>
      <vt:lpstr>Influences on student learning John Hattie 1999-2009 – research from 180,000 studies covering almost every method of innovation</vt:lpstr>
      <vt:lpstr>Influences on student learning John Hattie 1999-2009 – research from 180,000 studies covering almost every method of innovation</vt:lpstr>
      <vt:lpstr>Addysgwyr Effeithiol </vt:lpstr>
      <vt:lpstr>Effective Educators </vt:lpstr>
      <vt:lpstr>PowerPoint Presentation</vt:lpstr>
      <vt:lpstr>PowerPoint Presentation</vt:lpstr>
      <vt:lpstr>Chwe Nodwedd Galton Galton’s Six Principles</vt:lpstr>
      <vt:lpstr>Chwe Egwyddor</vt:lpstr>
      <vt:lpstr>Six Principles</vt:lpstr>
      <vt:lpstr>Pause for Thought  Munud i feddwl </vt:lpstr>
      <vt:lpstr>Gweithredu/Putting it into Practice </vt:lpstr>
      <vt:lpstr>Gweithredu Gwybodaeth Flaenorol Activating Prior Knowledge </vt:lpstr>
      <vt:lpstr>Amlygu’r Dysgu Making the Learning Explicit </vt:lpstr>
      <vt:lpstr>Amlygu’r Dysgu  Making the Learning Explicit  </vt:lpstr>
      <vt:lpstr>Tuedda athrawon i adnabod yr hyn y disgywlir i blant wneud yn hytrach na’r hyn y disgywlir iddynt ddysgu. </vt:lpstr>
      <vt:lpstr>Teachers tend to identify what pupils will do not what they will learn. </vt:lpstr>
      <vt:lpstr> Iaith Deilliannau Dysgu  Language of Learning Objectives </vt:lpstr>
      <vt:lpstr> Defnyddio geiriau gweithredu allweddol Using key action words </vt:lpstr>
      <vt:lpstr>PowerPoint Presentation</vt:lpstr>
      <vt:lpstr>Talk for Learning Siarad ar Gyfer Dysgu </vt:lpstr>
      <vt:lpstr>Effective Questioning Cwestiynu Effeithiol  </vt:lpstr>
      <vt:lpstr>Bibliography Llyfryddiaeth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SJPE6005/C</dc:title>
  <dc:creator>Sarah Stewart</dc:creator>
  <cp:lastModifiedBy>Helen A Griffiths</cp:lastModifiedBy>
  <cp:revision>52</cp:revision>
  <dcterms:created xsi:type="dcterms:W3CDTF">2017-06-26T10:38:59Z</dcterms:created>
  <dcterms:modified xsi:type="dcterms:W3CDTF">2026-02-06T13:32:04Z</dcterms:modified>
</cp:coreProperties>
</file>