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9477E9-BB56-4FA1-9D70-7470A9AD481C}" type="datetimeFigureOut">
              <a:rPr lang="en-GB" smtClean="0"/>
              <a:t>18/10/2017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810040D-7FB4-46F5-98A6-57545C652DB9}" type="slidenum">
              <a:rPr lang="en-GB" smtClean="0"/>
              <a:t>‹#›</a:t>
            </a:fld>
            <a:endParaRPr lang="en-GB"/>
          </a:p>
        </p:txBody>
      </p:sp>
    </p:spTree>
    <p:extLst>
      <p:ext uri="{BB962C8B-B14F-4D97-AF65-F5344CB8AC3E}">
        <p14:creationId xmlns:p14="http://schemas.microsoft.com/office/powerpoint/2010/main" val="613939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8917A6AA-3014-4FD3-A17C-2392624551C1}" type="datetime1">
              <a:rPr lang="en-GB" smtClean="0"/>
              <a:t>18/10/2017</a:t>
            </a:fld>
            <a:endParaRPr lang="en-GB"/>
          </a:p>
        </p:txBody>
      </p:sp>
      <p:sp>
        <p:nvSpPr>
          <p:cNvPr id="5" name="Footer Placeholder 4"/>
          <p:cNvSpPr>
            <a:spLocks noGrp="1"/>
          </p:cNvSpPr>
          <p:nvPr>
            <p:ph type="ftr" sz="quarter" idx="11"/>
          </p:nvPr>
        </p:nvSpPr>
        <p:spPr>
          <a:xfrm>
            <a:off x="1174044" y="5357592"/>
            <a:ext cx="5034845" cy="365125"/>
          </a:xfrm>
        </p:spPr>
        <p:txBody>
          <a:bodyPr/>
          <a:lstStyle/>
          <a:p>
            <a:endParaRPr lang="en-GB"/>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031F6B6C-67D7-4AA6-A40B-B66F27D4593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B0FDB7A-4B7F-4C6F-861D-CCBC29E842A4}"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1F6B6C-67D7-4AA6-A40B-B66F27D4593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DD2F3E-EF35-4791-9625-794BF56BC28D}"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1F6B6C-67D7-4AA6-A40B-B66F27D4593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3AF3C7C4-EC62-4F17-845F-40D26CD20EB8}" type="datetime1">
              <a:rPr lang="en-GB" smtClean="0"/>
              <a:t>18/10/2017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1F6B6C-67D7-4AA6-A40B-B66F27D45937}" type="slidenum">
              <a:rPr lang="en-GB" smtClean="0"/>
              <a:t>‹#›</a:t>
            </a:fld>
            <a:endParaRPr lang="en-GB"/>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CA2FB841-EE40-4204-B154-0B1F9ACA70EC}" type="datetime1">
              <a:rPr lang="en-GB" smtClean="0"/>
              <a:t>18/10/2017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1F6B6C-67D7-4AA6-A40B-B66F27D45937}" type="slidenum">
              <a:rPr lang="en-GB" smtClean="0"/>
              <a:t>‹#›</a:t>
            </a:fld>
            <a:endParaRPr lang="en-GB"/>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3DBAB0B-F4CB-40E7-A782-91CE7854DCF9}" type="datetime1">
              <a:rPr lang="en-GB" smtClean="0"/>
              <a:t>18/10/2017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1F6B6C-67D7-4AA6-A40B-B66F27D4593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58EAD3-2159-419C-9990-B82E87F4E1EF}" type="datetime1">
              <a:rPr lang="en-GB" smtClean="0"/>
              <a:t>18/10/2017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1F6B6C-67D7-4AA6-A40B-B66F27D4593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9C8BD31F-4004-4A19-9C43-690A10FD3882}" type="datetime1">
              <a:rPr lang="en-GB" smtClean="0"/>
              <a:t>18/10/2017</a:t>
            </a:fld>
            <a:endParaRPr lang="en-GB"/>
          </a:p>
        </p:txBody>
      </p:sp>
      <p:sp>
        <p:nvSpPr>
          <p:cNvPr id="6" name="Footer Placeholder 5"/>
          <p:cNvSpPr>
            <a:spLocks noGrp="1"/>
          </p:cNvSpPr>
          <p:nvPr>
            <p:ph type="ftr" sz="quarter" idx="11"/>
          </p:nvPr>
        </p:nvSpPr>
        <p:spPr>
          <a:xfrm rot="-60000">
            <a:off x="914554" y="5829261"/>
            <a:ext cx="3522607" cy="365125"/>
          </a:xfrm>
        </p:spPr>
        <p:txBody>
          <a:bodyPr/>
          <a:lstStyle/>
          <a:p>
            <a:endParaRPr lang="en-GB"/>
          </a:p>
        </p:txBody>
      </p:sp>
      <p:sp>
        <p:nvSpPr>
          <p:cNvPr id="7" name="Slide Number Placeholder 6"/>
          <p:cNvSpPr>
            <a:spLocks noGrp="1"/>
          </p:cNvSpPr>
          <p:nvPr>
            <p:ph type="sldNum" sz="quarter" idx="12"/>
          </p:nvPr>
        </p:nvSpPr>
        <p:spPr>
          <a:xfrm rot="60000">
            <a:off x="7557313" y="5896961"/>
            <a:ext cx="554023" cy="365125"/>
          </a:xfrm>
        </p:spPr>
        <p:txBody>
          <a:bodyPr/>
          <a:lstStyle/>
          <a:p>
            <a:fld id="{031F6B6C-67D7-4AA6-A40B-B66F27D4593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C5C195AC-19AE-4CBE-8EB9-2FC0CE6F840B}" type="datetime1">
              <a:rPr lang="en-GB" smtClean="0"/>
              <a:t>18/10/2017</a:t>
            </a:fld>
            <a:endParaRPr lang="en-GB"/>
          </a:p>
        </p:txBody>
      </p:sp>
      <p:sp>
        <p:nvSpPr>
          <p:cNvPr id="6" name="Footer Placeholder 5"/>
          <p:cNvSpPr>
            <a:spLocks noGrp="1"/>
          </p:cNvSpPr>
          <p:nvPr>
            <p:ph type="ftr" sz="quarter" idx="11"/>
          </p:nvPr>
        </p:nvSpPr>
        <p:spPr>
          <a:xfrm rot="-60000">
            <a:off x="914569" y="5831037"/>
            <a:ext cx="3319043" cy="365125"/>
          </a:xfrm>
        </p:spPr>
        <p:txBody>
          <a:bodyPr/>
          <a:lstStyle/>
          <a:p>
            <a:endParaRPr lang="en-GB"/>
          </a:p>
        </p:txBody>
      </p:sp>
      <p:sp>
        <p:nvSpPr>
          <p:cNvPr id="7" name="Slide Number Placeholder 6"/>
          <p:cNvSpPr>
            <a:spLocks noGrp="1"/>
          </p:cNvSpPr>
          <p:nvPr>
            <p:ph type="sldNum" sz="quarter" idx="12"/>
          </p:nvPr>
        </p:nvSpPr>
        <p:spPr>
          <a:xfrm rot="60000">
            <a:off x="7562089" y="5900026"/>
            <a:ext cx="554023" cy="365125"/>
          </a:xfrm>
        </p:spPr>
        <p:txBody>
          <a:bodyPr/>
          <a:lstStyle/>
          <a:p>
            <a:fld id="{031F6B6C-67D7-4AA6-A40B-B66F27D4593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04B9C50-9D9B-42FB-8215-D7D1E462A364}"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1F6B6C-67D7-4AA6-A40B-B66F27D4593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B6A52D4-D93A-4DCC-951F-EAD33A7D56BE}" type="datetime1">
              <a:rPr lang="en-GB" smtClean="0"/>
              <a:t>18/10/2017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1F6B6C-67D7-4AA6-A40B-B66F27D4593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4A207C01-7113-4226-9787-1FEF589170DA}" type="datetime1">
              <a:rPr lang="en-GB" smtClean="0"/>
              <a:t>18/10/2017</a:t>
            </a:fld>
            <a:endParaRPr lang="en-GB"/>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GB"/>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031F6B6C-67D7-4AA6-A40B-B66F27D4593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620688"/>
            <a:ext cx="6965245" cy="864097"/>
          </a:xfrm>
        </p:spPr>
        <p:txBody>
          <a:bodyPr>
            <a:normAutofit fontScale="90000"/>
          </a:bodyPr>
          <a:lstStyle/>
          <a:p>
            <a:r>
              <a:rPr lang="en-GB" sz="3600" dirty="0" smtClean="0"/>
              <a:t>Heidegger</a:t>
            </a:r>
            <a:br>
              <a:rPr lang="en-GB" sz="3600" dirty="0" smtClean="0"/>
            </a:br>
            <a:r>
              <a:rPr lang="en-GB" sz="3600" i="1" dirty="0" smtClean="0"/>
              <a:t>Being and Time</a:t>
            </a:r>
            <a:endParaRPr lang="en-GB" sz="3600" i="1" dirty="0"/>
          </a:p>
        </p:txBody>
      </p:sp>
      <p:sp>
        <p:nvSpPr>
          <p:cNvPr id="8" name="Slide Number Placeholder 7"/>
          <p:cNvSpPr>
            <a:spLocks noGrp="1"/>
          </p:cNvSpPr>
          <p:nvPr>
            <p:ph type="sldNum" sz="quarter" idx="12"/>
          </p:nvPr>
        </p:nvSpPr>
        <p:spPr/>
        <p:txBody>
          <a:bodyPr/>
          <a:lstStyle/>
          <a:p>
            <a:fld id="{031F6B6C-67D7-4AA6-A40B-B66F27D45937}" type="slidenum">
              <a:rPr lang="en-GB" smtClean="0"/>
              <a:t>1</a:t>
            </a:fld>
            <a:endParaRPr lang="en-GB"/>
          </a:p>
        </p:txBody>
      </p:sp>
      <p:sp>
        <p:nvSpPr>
          <p:cNvPr id="3" name="Subtitle 2"/>
          <p:cNvSpPr>
            <a:spLocks noGrp="1"/>
          </p:cNvSpPr>
          <p:nvPr>
            <p:ph sz="quarter" idx="13"/>
          </p:nvPr>
        </p:nvSpPr>
        <p:spPr>
          <a:xfrm>
            <a:off x="755575" y="1484784"/>
            <a:ext cx="3816425" cy="4752528"/>
          </a:xfrm>
        </p:spPr>
        <p:txBody>
          <a:bodyPr>
            <a:normAutofit fontScale="92500" lnSpcReduction="10000"/>
          </a:bodyPr>
          <a:lstStyle/>
          <a:p>
            <a:pPr marL="457200" indent="-457200" algn="l">
              <a:buFont typeface="Arial" panose="020B0604020202020204" pitchFamily="34" charset="0"/>
              <a:buChar char="•"/>
            </a:pPr>
            <a:r>
              <a:rPr lang="en-GB" sz="3200" dirty="0" smtClean="0"/>
              <a:t>“Phenomenology is the way of access to what is to… that which is to become the theme of  ontology” (</a:t>
            </a:r>
            <a:r>
              <a:rPr lang="en-GB" sz="3200" i="1" dirty="0" smtClean="0"/>
              <a:t>BT</a:t>
            </a:r>
            <a:r>
              <a:rPr lang="en-GB" sz="3200" dirty="0" smtClean="0"/>
              <a:t>, Int. II, 35).</a:t>
            </a:r>
          </a:p>
          <a:p>
            <a:pPr marL="457200" indent="-457200" algn="l">
              <a:buFont typeface="Arial" panose="020B0604020202020204" pitchFamily="34" charset="0"/>
              <a:buChar char="•"/>
            </a:pPr>
            <a:r>
              <a:rPr lang="en-GB" sz="3200" dirty="0" smtClean="0"/>
              <a:t>Hermeneutics</a:t>
            </a:r>
            <a:endParaRPr lang="en-GB" sz="3200" dirty="0"/>
          </a:p>
          <a:p>
            <a:pPr marL="457200" indent="-457200" algn="l">
              <a:buFont typeface="Arial" panose="020B0604020202020204" pitchFamily="34" charset="0"/>
              <a:buChar char="•"/>
            </a:pPr>
            <a:r>
              <a:rPr lang="en-GB" sz="3200" dirty="0" smtClean="0"/>
              <a:t>Problem of incommensurability</a:t>
            </a:r>
          </a:p>
          <a:p>
            <a:pPr algn="l"/>
            <a:endParaRPr lang="en-GB" dirty="0" smtClean="0"/>
          </a:p>
          <a:p>
            <a:pPr algn="l"/>
            <a:endParaRPr lang="en-GB" dirty="0"/>
          </a:p>
        </p:txBody>
      </p:sp>
      <p:pic>
        <p:nvPicPr>
          <p:cNvPr id="1026" name="Picture 2" descr="U:\HEIDEGGER.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1772816"/>
            <a:ext cx="3588195"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04562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err="1" smtClean="0"/>
              <a:t>Dasein</a:t>
            </a:r>
            <a:endParaRPr lang="en-GB" dirty="0"/>
          </a:p>
        </p:txBody>
      </p:sp>
      <p:sp>
        <p:nvSpPr>
          <p:cNvPr id="3" name="Content Placeholder 2"/>
          <p:cNvSpPr>
            <a:spLocks noGrp="1"/>
          </p:cNvSpPr>
          <p:nvPr>
            <p:ph idx="1"/>
          </p:nvPr>
        </p:nvSpPr>
        <p:spPr/>
        <p:txBody>
          <a:bodyPr>
            <a:noAutofit/>
          </a:bodyPr>
          <a:lstStyle/>
          <a:p>
            <a:r>
              <a:rPr lang="en-GB" sz="3200" dirty="0" smtClean="0"/>
              <a:t>Trans.: </a:t>
            </a:r>
            <a:r>
              <a:rPr lang="en-GB" sz="3200" i="1" dirty="0" smtClean="0"/>
              <a:t>Being there…</a:t>
            </a:r>
          </a:p>
          <a:p>
            <a:pPr marL="0" indent="0">
              <a:buNone/>
            </a:pPr>
            <a:endParaRPr lang="en-GB" sz="3200" i="1" dirty="0"/>
          </a:p>
          <a:p>
            <a:pPr marL="0" indent="0">
              <a:buNone/>
            </a:pPr>
            <a:r>
              <a:rPr lang="en-GB" sz="3200" dirty="0" smtClean="0"/>
              <a:t>1. </a:t>
            </a:r>
            <a:r>
              <a:rPr lang="en-GB" sz="3200" dirty="0" smtClean="0"/>
              <a:t>The </a:t>
            </a:r>
            <a:r>
              <a:rPr lang="en-GB" sz="3200" dirty="0" smtClean="0"/>
              <a:t>being of </a:t>
            </a:r>
            <a:r>
              <a:rPr lang="en-GB" sz="3200" dirty="0" smtClean="0"/>
              <a:t>humans</a:t>
            </a:r>
          </a:p>
          <a:p>
            <a:pPr marL="0" indent="0">
              <a:buNone/>
            </a:pPr>
            <a:endParaRPr lang="en-GB" sz="3200" dirty="0" smtClean="0"/>
          </a:p>
          <a:p>
            <a:pPr marL="0" indent="0">
              <a:buNone/>
            </a:pPr>
            <a:r>
              <a:rPr lang="en-GB" sz="3200" dirty="0" smtClean="0"/>
              <a:t>2. The </a:t>
            </a:r>
            <a:r>
              <a:rPr lang="en-GB" sz="3200" dirty="0" smtClean="0"/>
              <a:t>entity or person who has </a:t>
            </a:r>
            <a:r>
              <a:rPr lang="en-GB" sz="3200" dirty="0" smtClean="0"/>
              <a:t>this being </a:t>
            </a:r>
            <a:endParaRPr lang="en-GB" sz="3200" dirty="0" smtClean="0"/>
          </a:p>
          <a:p>
            <a:pPr marL="0" indent="0">
              <a:buNone/>
            </a:pPr>
            <a:r>
              <a:rPr lang="en-GB" sz="3200" dirty="0" smtClean="0"/>
              <a:t>(</a:t>
            </a:r>
            <a:r>
              <a:rPr lang="en-GB" sz="3200" dirty="0" err="1" smtClean="0"/>
              <a:t>Inwood</a:t>
            </a:r>
            <a:r>
              <a:rPr lang="en-GB" sz="3200" dirty="0" smtClean="0"/>
              <a:t>, p.42).</a:t>
            </a:r>
            <a:endParaRPr lang="en-GB" sz="3200" dirty="0"/>
          </a:p>
        </p:txBody>
      </p:sp>
      <p:sp>
        <p:nvSpPr>
          <p:cNvPr id="4" name="Slide Number Placeholder 3"/>
          <p:cNvSpPr>
            <a:spLocks noGrp="1"/>
          </p:cNvSpPr>
          <p:nvPr>
            <p:ph type="sldNum" sz="quarter" idx="12"/>
          </p:nvPr>
        </p:nvSpPr>
        <p:spPr/>
        <p:txBody>
          <a:bodyPr/>
          <a:lstStyle/>
          <a:p>
            <a:fld id="{031F6B6C-67D7-4AA6-A40B-B66F27D45937}" type="slidenum">
              <a:rPr lang="en-GB" smtClean="0"/>
              <a:t>2</a:t>
            </a:fld>
            <a:endParaRPr lang="en-GB"/>
          </a:p>
        </p:txBody>
      </p:sp>
    </p:spTree>
    <p:extLst>
      <p:ext uri="{BB962C8B-B14F-4D97-AF65-F5344CB8AC3E}">
        <p14:creationId xmlns:p14="http://schemas.microsoft.com/office/powerpoint/2010/main" val="38955597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err="1" smtClean="0"/>
              <a:t>Dasein</a:t>
            </a:r>
            <a:endParaRPr lang="en-GB" dirty="0"/>
          </a:p>
        </p:txBody>
      </p:sp>
      <p:sp>
        <p:nvSpPr>
          <p:cNvPr id="3" name="Content Placeholder 2"/>
          <p:cNvSpPr>
            <a:spLocks noGrp="1"/>
          </p:cNvSpPr>
          <p:nvPr>
            <p:ph idx="1"/>
          </p:nvPr>
        </p:nvSpPr>
        <p:spPr>
          <a:xfrm>
            <a:off x="1463040" y="1700808"/>
            <a:ext cx="6196405" cy="4392487"/>
          </a:xfrm>
        </p:spPr>
        <p:txBody>
          <a:bodyPr>
            <a:noAutofit/>
          </a:bodyPr>
          <a:lstStyle/>
          <a:p>
            <a:r>
              <a:rPr lang="en-GB" sz="3200" dirty="0" smtClean="0"/>
              <a:t>Can choose ‘to be itself or not itself’ (see </a:t>
            </a:r>
            <a:r>
              <a:rPr lang="en-GB" sz="3200" i="1" dirty="0" smtClean="0"/>
              <a:t>BT</a:t>
            </a:r>
            <a:r>
              <a:rPr lang="en-GB" sz="3200" dirty="0" smtClean="0"/>
              <a:t>, in </a:t>
            </a:r>
            <a:r>
              <a:rPr lang="en-GB" sz="3200" dirty="0" err="1" smtClean="0"/>
              <a:t>Cottingham</a:t>
            </a:r>
            <a:r>
              <a:rPr lang="en-GB" sz="3200" dirty="0" smtClean="0"/>
              <a:t> (ed.), pp.116-17).</a:t>
            </a:r>
          </a:p>
          <a:p>
            <a:r>
              <a:rPr lang="en-GB" sz="3200" dirty="0" smtClean="0"/>
              <a:t>‘Ability-to-be’ → choice →channelled into concrete possibilities. </a:t>
            </a:r>
          </a:p>
          <a:p>
            <a:r>
              <a:rPr lang="en-GB" sz="3200" dirty="0" smtClean="0"/>
              <a:t>Facticity </a:t>
            </a:r>
          </a:p>
          <a:p>
            <a:r>
              <a:rPr lang="en-GB" sz="3200" dirty="0" err="1" smtClean="0"/>
              <a:t>Thrownness</a:t>
            </a:r>
            <a:r>
              <a:rPr lang="en-GB" sz="3200" dirty="0" smtClean="0"/>
              <a:t> </a:t>
            </a:r>
            <a:endParaRPr lang="en-GB" sz="3200" dirty="0"/>
          </a:p>
        </p:txBody>
      </p:sp>
      <p:sp>
        <p:nvSpPr>
          <p:cNvPr id="4" name="Slide Number Placeholder 3"/>
          <p:cNvSpPr>
            <a:spLocks noGrp="1"/>
          </p:cNvSpPr>
          <p:nvPr>
            <p:ph type="sldNum" sz="quarter" idx="12"/>
          </p:nvPr>
        </p:nvSpPr>
        <p:spPr/>
        <p:txBody>
          <a:bodyPr/>
          <a:lstStyle/>
          <a:p>
            <a:fld id="{031F6B6C-67D7-4AA6-A40B-B66F27D45937}" type="slidenum">
              <a:rPr lang="en-GB" smtClean="0"/>
              <a:t>3</a:t>
            </a:fld>
            <a:endParaRPr lang="en-GB"/>
          </a:p>
        </p:txBody>
      </p:sp>
    </p:spTree>
    <p:extLst>
      <p:ext uri="{BB962C8B-B14F-4D97-AF65-F5344CB8AC3E}">
        <p14:creationId xmlns:p14="http://schemas.microsoft.com/office/powerpoint/2010/main" val="36004769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3200" dirty="0" smtClean="0"/>
              <a:t>Authenticity and inauthenticity</a:t>
            </a:r>
            <a:r>
              <a:rPr lang="en-GB" sz="3200" dirty="0"/>
              <a:t> </a:t>
            </a:r>
            <a:r>
              <a:rPr lang="en-GB" sz="3200" dirty="0" smtClean="0"/>
              <a:t>→ </a:t>
            </a:r>
          </a:p>
          <a:p>
            <a:pPr marL="0" indent="0">
              <a:buNone/>
            </a:pPr>
            <a:endParaRPr lang="en-GB" sz="3200" dirty="0" smtClean="0"/>
          </a:p>
          <a:p>
            <a:r>
              <a:rPr lang="en-GB" sz="3200" dirty="0"/>
              <a:t>T</a:t>
            </a:r>
            <a:r>
              <a:rPr lang="en-GB" sz="3200" dirty="0" smtClean="0"/>
              <a:t>he latter – conformance to the ‘They’. </a:t>
            </a:r>
          </a:p>
        </p:txBody>
      </p:sp>
      <p:sp>
        <p:nvSpPr>
          <p:cNvPr id="4" name="Slide Number Placeholder 3"/>
          <p:cNvSpPr>
            <a:spLocks noGrp="1"/>
          </p:cNvSpPr>
          <p:nvPr>
            <p:ph type="sldNum" sz="quarter" idx="12"/>
          </p:nvPr>
        </p:nvSpPr>
        <p:spPr/>
        <p:txBody>
          <a:bodyPr/>
          <a:lstStyle/>
          <a:p>
            <a:fld id="{031F6B6C-67D7-4AA6-A40B-B66F27D45937}" type="slidenum">
              <a:rPr lang="en-GB" smtClean="0"/>
              <a:t>4</a:t>
            </a:fld>
            <a:endParaRPr lang="en-GB"/>
          </a:p>
        </p:txBody>
      </p:sp>
    </p:spTree>
    <p:extLst>
      <p:ext uri="{BB962C8B-B14F-4D97-AF65-F5344CB8AC3E}">
        <p14:creationId xmlns:p14="http://schemas.microsoft.com/office/powerpoint/2010/main" val="12044154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47664" y="1124744"/>
            <a:ext cx="6196405" cy="4680520"/>
          </a:xfrm>
        </p:spPr>
        <p:txBody>
          <a:bodyPr>
            <a:noAutofit/>
          </a:bodyPr>
          <a:lstStyle/>
          <a:p>
            <a:r>
              <a:rPr lang="en-GB" sz="3200" dirty="0" smtClean="0"/>
              <a:t>‘The self of everyday </a:t>
            </a:r>
            <a:r>
              <a:rPr lang="en-GB" sz="3200" dirty="0" err="1" smtClean="0"/>
              <a:t>Dasein</a:t>
            </a:r>
            <a:r>
              <a:rPr lang="en-GB" sz="3200" dirty="0" smtClean="0"/>
              <a:t> is the </a:t>
            </a:r>
            <a:r>
              <a:rPr lang="en-GB" sz="3200" i="1" dirty="0" smtClean="0"/>
              <a:t>they-self</a:t>
            </a:r>
            <a:r>
              <a:rPr lang="en-GB" sz="3200" dirty="0" smtClean="0"/>
              <a:t>, which we distinguish from the </a:t>
            </a:r>
            <a:r>
              <a:rPr lang="en-GB" sz="3200" i="1" dirty="0" smtClean="0"/>
              <a:t>authentic Self</a:t>
            </a:r>
            <a:r>
              <a:rPr lang="en-GB" sz="3200" dirty="0" smtClean="0"/>
              <a:t>’ (</a:t>
            </a:r>
            <a:r>
              <a:rPr lang="en-GB" sz="3200" i="1" dirty="0" smtClean="0"/>
              <a:t>BT</a:t>
            </a:r>
            <a:r>
              <a:rPr lang="en-GB" sz="3200" dirty="0" smtClean="0"/>
              <a:t>, p.167</a:t>
            </a:r>
            <a:r>
              <a:rPr lang="en-GB" sz="3200" dirty="0" smtClean="0"/>
              <a:t>).</a:t>
            </a:r>
          </a:p>
          <a:p>
            <a:pPr marL="0" indent="0">
              <a:buNone/>
            </a:pPr>
            <a:endParaRPr lang="en-GB" sz="3200" dirty="0" smtClean="0"/>
          </a:p>
          <a:p>
            <a:r>
              <a:rPr lang="en-GB" sz="3200" dirty="0" smtClean="0"/>
              <a:t>‘</a:t>
            </a:r>
            <a:r>
              <a:rPr lang="en-GB" sz="3200" dirty="0" err="1" smtClean="0"/>
              <a:t>Dasein</a:t>
            </a:r>
            <a:r>
              <a:rPr lang="en-GB" sz="3200" dirty="0" smtClean="0"/>
              <a:t> has, in the first instance, always already fallen away from itself as an authentic ability to be its Self, and has fallen into the world’ (</a:t>
            </a:r>
            <a:r>
              <a:rPr lang="en-GB" sz="3200" i="1" dirty="0" smtClean="0"/>
              <a:t>BT</a:t>
            </a:r>
            <a:r>
              <a:rPr lang="en-GB" sz="3200" dirty="0" smtClean="0"/>
              <a:t>, p.220) </a:t>
            </a:r>
            <a:endParaRPr lang="en-GB" sz="3200" dirty="0"/>
          </a:p>
        </p:txBody>
      </p:sp>
      <p:sp>
        <p:nvSpPr>
          <p:cNvPr id="4" name="Slide Number Placeholder 3"/>
          <p:cNvSpPr>
            <a:spLocks noGrp="1"/>
          </p:cNvSpPr>
          <p:nvPr>
            <p:ph type="sldNum" sz="quarter" idx="12"/>
          </p:nvPr>
        </p:nvSpPr>
        <p:spPr/>
        <p:txBody>
          <a:bodyPr/>
          <a:lstStyle/>
          <a:p>
            <a:fld id="{031F6B6C-67D7-4AA6-A40B-B66F27D45937}" type="slidenum">
              <a:rPr lang="en-GB" smtClean="0"/>
              <a:t>5</a:t>
            </a:fld>
            <a:endParaRPr lang="en-GB"/>
          </a:p>
        </p:txBody>
      </p:sp>
    </p:spTree>
    <p:extLst>
      <p:ext uri="{BB962C8B-B14F-4D97-AF65-F5344CB8AC3E}">
        <p14:creationId xmlns:p14="http://schemas.microsoft.com/office/powerpoint/2010/main" val="331840012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Death</a:t>
            </a:r>
            <a:endParaRPr lang="en-GB" dirty="0"/>
          </a:p>
        </p:txBody>
      </p:sp>
      <p:sp>
        <p:nvSpPr>
          <p:cNvPr id="7" name="Slide Number Placeholder 6"/>
          <p:cNvSpPr>
            <a:spLocks noGrp="1"/>
          </p:cNvSpPr>
          <p:nvPr>
            <p:ph type="sldNum" sz="quarter" idx="12"/>
          </p:nvPr>
        </p:nvSpPr>
        <p:spPr/>
        <p:txBody>
          <a:bodyPr/>
          <a:lstStyle/>
          <a:p>
            <a:fld id="{031F6B6C-67D7-4AA6-A40B-B66F27D45937}" type="slidenum">
              <a:rPr lang="en-GB" smtClean="0"/>
              <a:t>6</a:t>
            </a:fld>
            <a:endParaRPr lang="en-GB"/>
          </a:p>
        </p:txBody>
      </p:sp>
      <p:sp>
        <p:nvSpPr>
          <p:cNvPr id="4" name="Content Placeholder 3"/>
          <p:cNvSpPr>
            <a:spLocks noGrp="1"/>
          </p:cNvSpPr>
          <p:nvPr>
            <p:ph sz="quarter" idx="13"/>
          </p:nvPr>
        </p:nvSpPr>
        <p:spPr>
          <a:xfrm>
            <a:off x="1403648" y="2204864"/>
            <a:ext cx="3174504" cy="3417243"/>
          </a:xfrm>
        </p:spPr>
        <p:txBody>
          <a:bodyPr/>
          <a:lstStyle/>
          <a:p>
            <a:r>
              <a:rPr lang="en-GB" dirty="0" smtClean="0"/>
              <a:t>Homelessness</a:t>
            </a:r>
          </a:p>
          <a:p>
            <a:pPr marL="0" indent="0">
              <a:buNone/>
            </a:pPr>
            <a:endParaRPr lang="en-GB" dirty="0" smtClean="0"/>
          </a:p>
          <a:p>
            <a:r>
              <a:rPr lang="en-GB" dirty="0" smtClean="0"/>
              <a:t>Anxiety </a:t>
            </a:r>
            <a:endParaRPr lang="en-GB" dirty="0"/>
          </a:p>
        </p:txBody>
      </p:sp>
      <p:pic>
        <p:nvPicPr>
          <p:cNvPr id="6" name="Picture 2" descr="U:\skeleton.png"/>
          <p:cNvPicPr>
            <a:picLocks noGrp="1" noChangeAspect="1" noChangeArrowheads="1"/>
          </p:cNvPicPr>
          <p:nvPr>
            <p:ph sz="quarter" idx="14"/>
          </p:nvPr>
        </p:nvPicPr>
        <p:blipFill>
          <a:blip r:embed="rId2" cstate="print">
            <a:extLst>
              <a:ext uri="{28A0092B-C50C-407E-A947-70E740481C1C}">
                <a14:useLocalDpi xmlns:a14="http://schemas.microsoft.com/office/drawing/2010/main" val="0"/>
              </a:ext>
            </a:extLst>
          </a:blip>
          <a:stretch>
            <a:fillRect/>
          </a:stretch>
        </p:blipFill>
        <p:spPr bwMode="auto">
          <a:xfrm>
            <a:off x="5039895" y="2119313"/>
            <a:ext cx="2448760" cy="3605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83593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Critics</a:t>
            </a:r>
            <a:endParaRPr lang="en-GB" dirty="0"/>
          </a:p>
        </p:txBody>
      </p:sp>
      <p:sp>
        <p:nvSpPr>
          <p:cNvPr id="3" name="Content Placeholder 2"/>
          <p:cNvSpPr>
            <a:spLocks noGrp="1"/>
          </p:cNvSpPr>
          <p:nvPr>
            <p:ph idx="1"/>
          </p:nvPr>
        </p:nvSpPr>
        <p:spPr>
          <a:xfrm>
            <a:off x="1187624" y="1844824"/>
            <a:ext cx="6471821" cy="3878245"/>
          </a:xfrm>
        </p:spPr>
        <p:txBody>
          <a:bodyPr>
            <a:noAutofit/>
          </a:bodyPr>
          <a:lstStyle/>
          <a:p>
            <a:pPr marL="0" indent="0">
              <a:buNone/>
            </a:pPr>
            <a:r>
              <a:rPr lang="en-GB" sz="3200" i="1" dirty="0" smtClean="0"/>
              <a:t>Ayer</a:t>
            </a:r>
            <a:r>
              <a:rPr lang="en-GB" sz="3200" dirty="0" smtClean="0"/>
              <a:t>:  </a:t>
            </a:r>
            <a:endParaRPr lang="en-GB" sz="3200" dirty="0" smtClean="0"/>
          </a:p>
          <a:p>
            <a:pPr marL="0" indent="0">
              <a:buNone/>
            </a:pPr>
            <a:endParaRPr lang="en-GB" sz="3200" dirty="0" smtClean="0"/>
          </a:p>
          <a:p>
            <a:r>
              <a:rPr lang="en-GB" sz="3200" dirty="0" smtClean="0"/>
              <a:t>Vast, overarching theories, which are completely unverifiable.</a:t>
            </a:r>
          </a:p>
          <a:p>
            <a:r>
              <a:rPr lang="en-GB" sz="3200" dirty="0" smtClean="0"/>
              <a:t>This sort of philosophy → poisonous strain in modern thought. </a:t>
            </a:r>
          </a:p>
          <a:p>
            <a:r>
              <a:rPr lang="en-GB" sz="3200" dirty="0" smtClean="0"/>
              <a:t>Useless philosophy.</a:t>
            </a:r>
            <a:endParaRPr lang="en-GB" sz="3200" dirty="0"/>
          </a:p>
        </p:txBody>
      </p:sp>
      <p:sp>
        <p:nvSpPr>
          <p:cNvPr id="4" name="Slide Number Placeholder 3"/>
          <p:cNvSpPr>
            <a:spLocks noGrp="1"/>
          </p:cNvSpPr>
          <p:nvPr>
            <p:ph type="sldNum" sz="quarter" idx="12"/>
          </p:nvPr>
        </p:nvSpPr>
        <p:spPr/>
        <p:txBody>
          <a:bodyPr/>
          <a:lstStyle/>
          <a:p>
            <a:fld id="{031F6B6C-67D7-4AA6-A40B-B66F27D45937}" type="slidenum">
              <a:rPr lang="en-GB" smtClean="0"/>
              <a:t>7</a:t>
            </a:fld>
            <a:endParaRPr lang="en-GB"/>
          </a:p>
        </p:txBody>
      </p:sp>
    </p:spTree>
    <p:extLst>
      <p:ext uri="{BB962C8B-B14F-4D97-AF65-F5344CB8AC3E}">
        <p14:creationId xmlns:p14="http://schemas.microsoft.com/office/powerpoint/2010/main" val="42938237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404664"/>
            <a:ext cx="5957133" cy="1202485"/>
          </a:xfrm>
        </p:spPr>
        <p:txBody>
          <a:bodyPr/>
          <a:lstStyle/>
          <a:p>
            <a:pPr algn="l"/>
            <a:r>
              <a:rPr lang="en-GB" i="1" dirty="0" smtClean="0"/>
              <a:t>Russell</a:t>
            </a:r>
            <a:endParaRPr lang="en-GB" i="1" dirty="0"/>
          </a:p>
        </p:txBody>
      </p:sp>
      <p:sp>
        <p:nvSpPr>
          <p:cNvPr id="4" name="Slide Number Placeholder 3"/>
          <p:cNvSpPr>
            <a:spLocks noGrp="1"/>
          </p:cNvSpPr>
          <p:nvPr>
            <p:ph type="sldNum" sz="quarter" idx="12"/>
          </p:nvPr>
        </p:nvSpPr>
        <p:spPr/>
        <p:txBody>
          <a:bodyPr/>
          <a:lstStyle/>
          <a:p>
            <a:fld id="{031F6B6C-67D7-4AA6-A40B-B66F27D45937}" type="slidenum">
              <a:rPr lang="en-GB" smtClean="0"/>
              <a:t>8</a:t>
            </a:fld>
            <a:endParaRPr lang="en-GB"/>
          </a:p>
        </p:txBody>
      </p:sp>
      <p:sp>
        <p:nvSpPr>
          <p:cNvPr id="3" name="Content Placeholder 2"/>
          <p:cNvSpPr>
            <a:spLocks noGrp="1"/>
          </p:cNvSpPr>
          <p:nvPr>
            <p:ph sz="quarter" idx="13"/>
          </p:nvPr>
        </p:nvSpPr>
        <p:spPr>
          <a:xfrm>
            <a:off x="827584" y="1340768"/>
            <a:ext cx="3671264" cy="4896544"/>
          </a:xfrm>
        </p:spPr>
        <p:txBody>
          <a:bodyPr>
            <a:normAutofit fontScale="92500"/>
          </a:bodyPr>
          <a:lstStyle/>
          <a:p>
            <a:r>
              <a:rPr lang="en-GB" dirty="0" smtClean="0"/>
              <a:t>‘Highly eccentric in its terminology, his philosophy is extremely obscure. One cannot help suspecting that language is here running riot. An interesting point in his speculations is the insistence that nothingness is something positive. As with much else in Existentialism, this is a psychological observation made to pass for logic’ (1989, p. 303).</a:t>
            </a:r>
            <a:endParaRPr lang="en-GB" dirty="0"/>
          </a:p>
        </p:txBody>
      </p:sp>
      <p:pic>
        <p:nvPicPr>
          <p:cNvPr id="3074" name="Picture 2" descr="U:\RUSSEL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9992" y="1039349"/>
            <a:ext cx="3600400" cy="4752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56919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817583"/>
            <a:ext cx="6965245" cy="811218"/>
          </a:xfrm>
        </p:spPr>
        <p:txBody>
          <a:bodyPr/>
          <a:lstStyle/>
          <a:p>
            <a:pPr algn="l"/>
            <a:r>
              <a:rPr lang="en-GB" dirty="0" err="1" smtClean="0"/>
              <a:t>Scruton</a:t>
            </a:r>
            <a:endParaRPr lang="en-GB" dirty="0"/>
          </a:p>
        </p:txBody>
      </p:sp>
      <p:sp>
        <p:nvSpPr>
          <p:cNvPr id="4" name="Slide Number Placeholder 3"/>
          <p:cNvSpPr>
            <a:spLocks noGrp="1"/>
          </p:cNvSpPr>
          <p:nvPr>
            <p:ph type="sldNum" sz="quarter" idx="12"/>
          </p:nvPr>
        </p:nvSpPr>
        <p:spPr/>
        <p:txBody>
          <a:bodyPr/>
          <a:lstStyle/>
          <a:p>
            <a:fld id="{031F6B6C-67D7-4AA6-A40B-B66F27D45937}" type="slidenum">
              <a:rPr lang="en-GB" smtClean="0"/>
              <a:t>9</a:t>
            </a:fld>
            <a:endParaRPr lang="en-GB"/>
          </a:p>
        </p:txBody>
      </p:sp>
      <p:sp>
        <p:nvSpPr>
          <p:cNvPr id="3" name="Content Placeholder 2"/>
          <p:cNvSpPr>
            <a:spLocks noGrp="1"/>
          </p:cNvSpPr>
          <p:nvPr>
            <p:ph sz="quarter" idx="13"/>
          </p:nvPr>
        </p:nvSpPr>
        <p:spPr>
          <a:xfrm>
            <a:off x="827584" y="1628800"/>
            <a:ext cx="3671264" cy="4680519"/>
          </a:xfrm>
        </p:spPr>
        <p:txBody>
          <a:bodyPr>
            <a:normAutofit/>
          </a:bodyPr>
          <a:lstStyle/>
          <a:p>
            <a:r>
              <a:rPr lang="en-GB" dirty="0" smtClean="0"/>
              <a:t>‘His major work… is formidably difficult—unless it is utter nonsense, in which case it is laughably easy. I am not sure how to judge it, and have read no commentator who even begins to make sense of it’ (</a:t>
            </a:r>
            <a:r>
              <a:rPr lang="en-GB" dirty="0" err="1" smtClean="0"/>
              <a:t>Scruton</a:t>
            </a:r>
            <a:r>
              <a:rPr lang="en-GB" dirty="0" smtClean="0"/>
              <a:t> quoted in Collins, 1998, p. 7).</a:t>
            </a:r>
          </a:p>
          <a:p>
            <a:endParaRPr lang="en-GB" dirty="0"/>
          </a:p>
        </p:txBody>
      </p:sp>
      <p:pic>
        <p:nvPicPr>
          <p:cNvPr id="4098" name="Picture 2" descr="U:\SCRUT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1844824"/>
            <a:ext cx="3168352" cy="3672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60398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63040" y="1268760"/>
            <a:ext cx="6196405" cy="4454309"/>
          </a:xfrm>
        </p:spPr>
        <p:txBody>
          <a:bodyPr>
            <a:normAutofit fontScale="92500" lnSpcReduction="20000"/>
          </a:bodyPr>
          <a:lstStyle/>
          <a:p>
            <a:pPr marL="0" indent="0">
              <a:buNone/>
            </a:pPr>
            <a:r>
              <a:rPr lang="en-GB" dirty="0" smtClean="0"/>
              <a:t>Bibliography</a:t>
            </a:r>
          </a:p>
          <a:p>
            <a:r>
              <a:rPr lang="en-GB" dirty="0" smtClean="0"/>
              <a:t>Heidegger </a:t>
            </a:r>
            <a:r>
              <a:rPr lang="en-GB" dirty="0" smtClean="0"/>
              <a:t>(1927/1962), </a:t>
            </a:r>
            <a:r>
              <a:rPr lang="en-GB" i="1" dirty="0" smtClean="0"/>
              <a:t>Being and Time</a:t>
            </a:r>
            <a:r>
              <a:rPr lang="en-GB" dirty="0"/>
              <a:t> </a:t>
            </a:r>
            <a:r>
              <a:rPr lang="en-GB" dirty="0" smtClean="0"/>
              <a:t>(Trans. J. </a:t>
            </a:r>
            <a:r>
              <a:rPr lang="en-GB" dirty="0" err="1" smtClean="0"/>
              <a:t>Macquarrie</a:t>
            </a:r>
            <a:r>
              <a:rPr lang="en-GB" dirty="0" smtClean="0"/>
              <a:t> &amp; E. Robinson, San Francisco: Harper Collins). </a:t>
            </a:r>
          </a:p>
          <a:p>
            <a:r>
              <a:rPr lang="en-GB" dirty="0" smtClean="0"/>
              <a:t>Jeff Collins, </a:t>
            </a:r>
            <a:r>
              <a:rPr lang="en-GB" i="1" dirty="0" smtClean="0"/>
              <a:t>Introducing Heidegger</a:t>
            </a:r>
            <a:r>
              <a:rPr lang="en-GB" dirty="0" smtClean="0"/>
              <a:t>(Cambridge: Icon Books, 1998).</a:t>
            </a:r>
          </a:p>
          <a:p>
            <a:r>
              <a:rPr lang="en-GB" dirty="0" smtClean="0"/>
              <a:t>Russell, </a:t>
            </a:r>
            <a:r>
              <a:rPr lang="en-GB" i="1" dirty="0" smtClean="0"/>
              <a:t>Wisdom of the West</a:t>
            </a:r>
            <a:r>
              <a:rPr lang="en-GB" dirty="0"/>
              <a:t> </a:t>
            </a:r>
            <a:r>
              <a:rPr lang="en-GB" dirty="0" smtClean="0"/>
              <a:t>(New York: Crescent Books, 1989).</a:t>
            </a:r>
          </a:p>
          <a:p>
            <a:r>
              <a:rPr lang="en-GB" dirty="0" smtClean="0"/>
              <a:t>Mark </a:t>
            </a:r>
            <a:r>
              <a:rPr lang="en-GB" dirty="0" err="1" smtClean="0"/>
              <a:t>Inwood</a:t>
            </a:r>
            <a:r>
              <a:rPr lang="en-GB" dirty="0" smtClean="0"/>
              <a:t>, </a:t>
            </a:r>
            <a:r>
              <a:rPr lang="en-GB" i="1" dirty="0" smtClean="0"/>
              <a:t>A Heidegger Dictionary </a:t>
            </a:r>
            <a:r>
              <a:rPr lang="en-GB" dirty="0" smtClean="0"/>
              <a:t>(Oxford: Blackwell, 1999).</a:t>
            </a:r>
          </a:p>
          <a:p>
            <a:r>
              <a:rPr lang="en-GB" dirty="0" err="1" smtClean="0"/>
              <a:t>Cottingham</a:t>
            </a:r>
            <a:r>
              <a:rPr lang="en-GB" dirty="0" smtClean="0"/>
              <a:t> (ed.), </a:t>
            </a:r>
            <a:r>
              <a:rPr lang="en-GB" i="1" dirty="0" smtClean="0"/>
              <a:t>Western Philosophy: An Anthology</a:t>
            </a:r>
            <a:r>
              <a:rPr lang="en-GB" dirty="0" smtClean="0"/>
              <a:t>, second </a:t>
            </a:r>
            <a:r>
              <a:rPr lang="en-GB" dirty="0" err="1" smtClean="0"/>
              <a:t>edn</a:t>
            </a:r>
            <a:r>
              <a:rPr lang="en-GB" dirty="0" smtClean="0"/>
              <a:t>. (Oxford: Blackwell Publishing, 2008),  ‘Being and Involvement: Martin Heidegger, Being and Time’. 	</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031F6B6C-67D7-4AA6-A40B-B66F27D45937}" type="slidenum">
              <a:rPr lang="en-GB" smtClean="0"/>
              <a:t>10</a:t>
            </a:fld>
            <a:endParaRPr lang="en-GB"/>
          </a:p>
        </p:txBody>
      </p:sp>
    </p:spTree>
    <p:extLst>
      <p:ext uri="{BB962C8B-B14F-4D97-AF65-F5344CB8AC3E}">
        <p14:creationId xmlns:p14="http://schemas.microsoft.com/office/powerpoint/2010/main" val="337390849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124</TotalTime>
  <Words>429</Words>
  <Application>Microsoft Office PowerPoint</Application>
  <PresentationFormat>On-screen Show (4:3)</PresentationFormat>
  <Paragraphs>52</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Pushpin</vt:lpstr>
      <vt:lpstr>Heidegger Being and Time</vt:lpstr>
      <vt:lpstr>Dasein</vt:lpstr>
      <vt:lpstr>Dasein</vt:lpstr>
      <vt:lpstr>PowerPoint Presentation</vt:lpstr>
      <vt:lpstr>PowerPoint Presentation</vt:lpstr>
      <vt:lpstr>Death</vt:lpstr>
      <vt:lpstr>Critics</vt:lpstr>
      <vt:lpstr>Russell</vt:lpstr>
      <vt:lpstr>Scruton</vt:lpstr>
      <vt:lpstr>PowerPoint Presentation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Rebekah Humphreys</dc:creator>
  <cp:lastModifiedBy>Rebekah Humphreys</cp:lastModifiedBy>
  <cp:revision>11</cp:revision>
  <dcterms:created xsi:type="dcterms:W3CDTF">2017-10-18T12:01:09Z</dcterms:created>
  <dcterms:modified xsi:type="dcterms:W3CDTF">2017-10-18T16:17:40Z</dcterms:modified>
</cp:coreProperties>
</file>