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1" r:id="rId1"/>
  </p:sldMasterIdLst>
  <p:sldIdLst>
    <p:sldId id="256" r:id="rId2"/>
    <p:sldId id="257" r:id="rId3"/>
    <p:sldId id="258" r:id="rId4"/>
    <p:sldId id="259" r:id="rId5"/>
    <p:sldId id="260" r:id="rId6"/>
    <p:sldId id="262" r:id="rId7"/>
    <p:sldId id="263" r:id="rId8"/>
    <p:sldId id="264" r:id="rId9"/>
    <p:sldId id="265" r:id="rId10"/>
    <p:sldId id="266" r:id="rId11"/>
    <p:sldId id="267" r:id="rId12"/>
    <p:sldId id="268" r:id="rId13"/>
    <p:sldId id="269" r:id="rId14"/>
    <p:sldId id="270" r:id="rId1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7A290EF-82FA-E00B-DF49-B93468421767}" v="90" dt="2025-12-17T17:11:32.482"/>
    <p1510:client id="{591BC720-50C8-3F7F-1E30-F585914E9A71}" v="227" dt="2025-12-18T09:17:04.29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25" d="100"/>
          <a:sy n="25" d="100"/>
        </p:scale>
        <p:origin x="420" y="39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D6FC8E9-8DE5-487F-ADFA-70A528961523}" type="doc">
      <dgm:prSet loTypeId="urn:microsoft.com/office/officeart/2005/8/layout/process1" loCatId="process" qsTypeId="urn:microsoft.com/office/officeart/2005/8/quickstyle/simple1" qsCatId="simple" csTypeId="urn:microsoft.com/office/officeart/2005/8/colors/colorful2" csCatId="colorful"/>
      <dgm:spPr/>
      <dgm:t>
        <a:bodyPr/>
        <a:lstStyle/>
        <a:p>
          <a:endParaRPr lang="en-US"/>
        </a:p>
      </dgm:t>
    </dgm:pt>
    <dgm:pt modelId="{0A45A9F1-842F-49E4-B2BE-FDC3CB8D13C5}">
      <dgm:prSet/>
      <dgm:spPr/>
      <dgm:t>
        <a:bodyPr/>
        <a:lstStyle/>
        <a:p>
          <a:r>
            <a:rPr lang="en-US" b="1"/>
            <a:t>3. Zero Trust Security Architecture for VTAM</a:t>
          </a:r>
          <a:endParaRPr lang="en-US"/>
        </a:p>
      </dgm:t>
    </dgm:pt>
    <dgm:pt modelId="{1087C039-843A-4B50-A677-C044241EDDA4}" type="parTrans" cxnId="{9DE920CA-B156-4A56-8FB1-E9AE090057E6}">
      <dgm:prSet/>
      <dgm:spPr/>
      <dgm:t>
        <a:bodyPr/>
        <a:lstStyle/>
        <a:p>
          <a:endParaRPr lang="en-US"/>
        </a:p>
      </dgm:t>
    </dgm:pt>
    <dgm:pt modelId="{3010CCB7-366A-49C2-9A4C-0BFE68B97FCE}" type="sibTrans" cxnId="{9DE920CA-B156-4A56-8FB1-E9AE090057E6}">
      <dgm:prSet/>
      <dgm:spPr/>
      <dgm:t>
        <a:bodyPr/>
        <a:lstStyle/>
        <a:p>
          <a:endParaRPr lang="en-US"/>
        </a:p>
      </dgm:t>
    </dgm:pt>
    <dgm:pt modelId="{1BBB7F3F-8C78-41F4-85CC-C345B080C93A}">
      <dgm:prSet/>
      <dgm:spPr/>
      <dgm:t>
        <a:bodyPr/>
        <a:lstStyle/>
        <a:p>
          <a:r>
            <a:rPr lang="en-US" b="1"/>
            <a:t>3.1 Zero Trust Principles</a:t>
          </a:r>
          <a:endParaRPr lang="en-US"/>
        </a:p>
      </dgm:t>
    </dgm:pt>
    <dgm:pt modelId="{0A7FDD46-1A4C-4693-A407-4F8E5CEA68E4}" type="parTrans" cxnId="{42CB980E-5B8B-4798-AFFC-42CCC7E7317E}">
      <dgm:prSet/>
      <dgm:spPr/>
      <dgm:t>
        <a:bodyPr/>
        <a:lstStyle/>
        <a:p>
          <a:endParaRPr lang="en-US"/>
        </a:p>
      </dgm:t>
    </dgm:pt>
    <dgm:pt modelId="{72D313F3-427E-4C0B-86E2-182CD5C2AA10}" type="sibTrans" cxnId="{42CB980E-5B8B-4798-AFFC-42CCC7E7317E}">
      <dgm:prSet/>
      <dgm:spPr/>
      <dgm:t>
        <a:bodyPr/>
        <a:lstStyle/>
        <a:p>
          <a:endParaRPr lang="en-US"/>
        </a:p>
      </dgm:t>
    </dgm:pt>
    <dgm:pt modelId="{E1341A98-AAF5-46D3-A0DD-BB781B31FAC4}">
      <dgm:prSet/>
      <dgm:spPr/>
      <dgm:t>
        <a:bodyPr/>
        <a:lstStyle/>
        <a:p>
          <a:r>
            <a:rPr lang="en-US"/>
            <a:t>Zero Trust is based on the assumption that </a:t>
          </a:r>
          <a:r>
            <a:rPr lang="en-US" b="1"/>
            <a:t>no user, device, or system should be trusted by default</a:t>
          </a:r>
          <a:r>
            <a:rPr lang="en-US"/>
            <a:t>, regardless of location. Core principles include:</a:t>
          </a:r>
        </a:p>
      </dgm:t>
    </dgm:pt>
    <dgm:pt modelId="{B5D69D79-0DB9-4308-8AD5-6F0FD8B1B59C}" type="parTrans" cxnId="{FA2285E2-9AF1-46BE-9AFF-8720D3C65641}">
      <dgm:prSet/>
      <dgm:spPr/>
      <dgm:t>
        <a:bodyPr/>
        <a:lstStyle/>
        <a:p>
          <a:endParaRPr lang="en-US"/>
        </a:p>
      </dgm:t>
    </dgm:pt>
    <dgm:pt modelId="{DE589E42-3718-492C-9297-35927007D6A2}" type="sibTrans" cxnId="{FA2285E2-9AF1-46BE-9AFF-8720D3C65641}">
      <dgm:prSet/>
      <dgm:spPr/>
      <dgm:t>
        <a:bodyPr/>
        <a:lstStyle/>
        <a:p>
          <a:endParaRPr lang="en-US"/>
        </a:p>
      </dgm:t>
    </dgm:pt>
    <dgm:pt modelId="{E49F40E2-A0BA-442D-A2F0-7F19DC18B316}">
      <dgm:prSet/>
      <dgm:spPr/>
      <dgm:t>
        <a:bodyPr/>
        <a:lstStyle/>
        <a:p>
          <a:r>
            <a:rPr lang="en-US"/>
            <a:t>Verify explicitly</a:t>
          </a:r>
        </a:p>
      </dgm:t>
    </dgm:pt>
    <dgm:pt modelId="{DF63BB9A-08FF-4A1B-A5AD-AF76823B72C5}" type="parTrans" cxnId="{213070C3-2969-4C89-96E7-B1F5C6070CAC}">
      <dgm:prSet/>
      <dgm:spPr/>
      <dgm:t>
        <a:bodyPr/>
        <a:lstStyle/>
        <a:p>
          <a:endParaRPr lang="en-US"/>
        </a:p>
      </dgm:t>
    </dgm:pt>
    <dgm:pt modelId="{750A8FCC-D9F3-42AA-BCFF-2982C9DFBC60}" type="sibTrans" cxnId="{213070C3-2969-4C89-96E7-B1F5C6070CAC}">
      <dgm:prSet/>
      <dgm:spPr/>
      <dgm:t>
        <a:bodyPr/>
        <a:lstStyle/>
        <a:p>
          <a:endParaRPr lang="en-US"/>
        </a:p>
      </dgm:t>
    </dgm:pt>
    <dgm:pt modelId="{B191A550-C9F4-44FC-9E33-C7338CC956C6}">
      <dgm:prSet/>
      <dgm:spPr/>
      <dgm:t>
        <a:bodyPr/>
        <a:lstStyle/>
        <a:p>
          <a:r>
            <a:rPr lang="en-US"/>
            <a:t>Least privilege access</a:t>
          </a:r>
        </a:p>
      </dgm:t>
    </dgm:pt>
    <dgm:pt modelId="{7E7CFD98-1EE4-453D-B90D-9DD33EA3EF22}" type="parTrans" cxnId="{074EE6C9-3093-4A96-8C0E-995EB980712B}">
      <dgm:prSet/>
      <dgm:spPr/>
      <dgm:t>
        <a:bodyPr/>
        <a:lstStyle/>
        <a:p>
          <a:endParaRPr lang="en-US"/>
        </a:p>
      </dgm:t>
    </dgm:pt>
    <dgm:pt modelId="{9DCC6170-814B-41F9-8793-1DE214B784B4}" type="sibTrans" cxnId="{074EE6C9-3093-4A96-8C0E-995EB980712B}">
      <dgm:prSet/>
      <dgm:spPr/>
      <dgm:t>
        <a:bodyPr/>
        <a:lstStyle/>
        <a:p>
          <a:endParaRPr lang="en-US"/>
        </a:p>
      </dgm:t>
    </dgm:pt>
    <dgm:pt modelId="{003C2780-C93D-4288-87E8-1A14290C3549}">
      <dgm:prSet/>
      <dgm:spPr/>
      <dgm:t>
        <a:bodyPr/>
        <a:lstStyle/>
        <a:p>
          <a:r>
            <a:rPr lang="en-US"/>
            <a:t>Assume breach</a:t>
          </a:r>
        </a:p>
      </dgm:t>
    </dgm:pt>
    <dgm:pt modelId="{3F9DA128-538E-4F67-89BC-12D7C5D324EC}" type="parTrans" cxnId="{2E0B8DD7-4611-4EE5-9C83-E4D9A9DBE02F}">
      <dgm:prSet/>
      <dgm:spPr/>
      <dgm:t>
        <a:bodyPr/>
        <a:lstStyle/>
        <a:p>
          <a:endParaRPr lang="en-US"/>
        </a:p>
      </dgm:t>
    </dgm:pt>
    <dgm:pt modelId="{9DFF0A84-01D6-47F9-B778-D572465AF32D}" type="sibTrans" cxnId="{2E0B8DD7-4611-4EE5-9C83-E4D9A9DBE02F}">
      <dgm:prSet/>
      <dgm:spPr/>
      <dgm:t>
        <a:bodyPr/>
        <a:lstStyle/>
        <a:p>
          <a:endParaRPr lang="en-US"/>
        </a:p>
      </dgm:t>
    </dgm:pt>
    <dgm:pt modelId="{82501206-CCA5-4448-A403-63AA34D05817}">
      <dgm:prSet/>
      <dgm:spPr/>
      <dgm:t>
        <a:bodyPr/>
        <a:lstStyle/>
        <a:p>
          <a:r>
            <a:rPr lang="en-US" b="1"/>
            <a:t>3.2 Zero Trust Architecture Diagram</a:t>
          </a:r>
          <a:endParaRPr lang="en-US"/>
        </a:p>
      </dgm:t>
    </dgm:pt>
    <dgm:pt modelId="{F2E6DF39-0450-423F-8637-A577F760867E}" type="parTrans" cxnId="{2F0DC51D-ABD9-48F8-9AD6-DBB93B581F5D}">
      <dgm:prSet/>
      <dgm:spPr/>
      <dgm:t>
        <a:bodyPr/>
        <a:lstStyle/>
        <a:p>
          <a:endParaRPr lang="en-US"/>
        </a:p>
      </dgm:t>
    </dgm:pt>
    <dgm:pt modelId="{08EFBD8B-77E2-4CEB-BB2A-34EE575B4BAE}" type="sibTrans" cxnId="{2F0DC51D-ABD9-48F8-9AD6-DBB93B581F5D}">
      <dgm:prSet/>
      <dgm:spPr/>
      <dgm:t>
        <a:bodyPr/>
        <a:lstStyle/>
        <a:p>
          <a:endParaRPr lang="en-US"/>
        </a:p>
      </dgm:t>
    </dgm:pt>
    <dgm:pt modelId="{A2E21D17-6C5C-4233-842B-F9EBBB6A32D4}">
      <dgm:prSet/>
      <dgm:spPr/>
      <dgm:t>
        <a:bodyPr/>
        <a:lstStyle/>
        <a:p>
          <a:r>
            <a:rPr lang="en-US"/>
            <a:t>+-------------------+ | Users &amp; Devices | | (Employees, BYOD) | +---------+---------+ | v +-------------------------+ | Identity &amp; Access Mgmt | | (MFA, IAM, RBAC) | +-----------+-------------+ | v +-----------------------------+ | Zero Trust Policy Engine | | (Context, Risk, Compliance)| +-----------+-----------------+ | v +-----------------------------+ | Secure Access Gateway | | (ZTNA, CASB, Firewall) | +-----------+-----------------+ | v +-----------------------------+ | Applications &amp; Data | | (On-Prem, Cloud, SaaS) | +-----------------------------+ </a:t>
          </a:r>
        </a:p>
      </dgm:t>
    </dgm:pt>
    <dgm:pt modelId="{E5D069E5-DF78-4118-8CFB-D6719DA30B5B}" type="parTrans" cxnId="{A07AEB88-7880-4436-BB4D-B3B26981A729}">
      <dgm:prSet/>
      <dgm:spPr/>
      <dgm:t>
        <a:bodyPr/>
        <a:lstStyle/>
        <a:p>
          <a:endParaRPr lang="en-US"/>
        </a:p>
      </dgm:t>
    </dgm:pt>
    <dgm:pt modelId="{AEA72776-6EDB-4653-A38E-A7DA4EBA2FFC}" type="sibTrans" cxnId="{A07AEB88-7880-4436-BB4D-B3B26981A729}">
      <dgm:prSet/>
      <dgm:spPr/>
      <dgm:t>
        <a:bodyPr/>
        <a:lstStyle/>
        <a:p>
          <a:endParaRPr lang="en-US"/>
        </a:p>
      </dgm:t>
    </dgm:pt>
    <dgm:pt modelId="{4D71A081-6774-44BF-91F7-08B90F12C4BB}">
      <dgm:prSet/>
      <dgm:spPr/>
      <dgm:t>
        <a:bodyPr/>
        <a:lstStyle/>
        <a:p>
          <a:r>
            <a:rPr lang="en-US"/>
            <a:t>This architecture eliminates implicit trust and continuously validates identity, device posture, and behavior.</a:t>
          </a:r>
        </a:p>
      </dgm:t>
    </dgm:pt>
    <dgm:pt modelId="{28D54115-3205-4644-ABC6-2D5E21AC9CCF}" type="parTrans" cxnId="{EE7EC845-7010-4910-BB92-F8B2E665E270}">
      <dgm:prSet/>
      <dgm:spPr/>
      <dgm:t>
        <a:bodyPr/>
        <a:lstStyle/>
        <a:p>
          <a:endParaRPr lang="en-US"/>
        </a:p>
      </dgm:t>
    </dgm:pt>
    <dgm:pt modelId="{DFBDDC1D-86A4-41EC-987B-D3A3AA8185E9}" type="sibTrans" cxnId="{EE7EC845-7010-4910-BB92-F8B2E665E270}">
      <dgm:prSet/>
      <dgm:spPr/>
      <dgm:t>
        <a:bodyPr/>
        <a:lstStyle/>
        <a:p>
          <a:endParaRPr lang="en-US"/>
        </a:p>
      </dgm:t>
    </dgm:pt>
    <dgm:pt modelId="{71F0F7C2-4729-4141-93A3-B32F46D73BEA}" type="pres">
      <dgm:prSet presAssocID="{3D6FC8E9-8DE5-487F-ADFA-70A528961523}" presName="Name0" presStyleCnt="0">
        <dgm:presLayoutVars>
          <dgm:dir/>
          <dgm:resizeHandles val="exact"/>
        </dgm:presLayoutVars>
      </dgm:prSet>
      <dgm:spPr/>
    </dgm:pt>
    <dgm:pt modelId="{39F351AD-FF1B-49F1-ABEC-B65F95BBB524}" type="pres">
      <dgm:prSet presAssocID="{0A45A9F1-842F-49E4-B2BE-FDC3CB8D13C5}" presName="node" presStyleLbl="node1" presStyleIdx="0" presStyleCnt="6">
        <dgm:presLayoutVars>
          <dgm:bulletEnabled val="1"/>
        </dgm:presLayoutVars>
      </dgm:prSet>
      <dgm:spPr/>
    </dgm:pt>
    <dgm:pt modelId="{00F4DF18-70D6-42BD-9261-A34E8726AFD1}" type="pres">
      <dgm:prSet presAssocID="{3010CCB7-366A-49C2-9A4C-0BFE68B97FCE}" presName="sibTrans" presStyleLbl="sibTrans2D1" presStyleIdx="0" presStyleCnt="5"/>
      <dgm:spPr/>
    </dgm:pt>
    <dgm:pt modelId="{C337043A-A9B5-4DC8-A104-2EFAB8DED62F}" type="pres">
      <dgm:prSet presAssocID="{3010CCB7-366A-49C2-9A4C-0BFE68B97FCE}" presName="connectorText" presStyleLbl="sibTrans2D1" presStyleIdx="0" presStyleCnt="5"/>
      <dgm:spPr/>
    </dgm:pt>
    <dgm:pt modelId="{F3821095-F372-4B6E-80A3-04157268FE29}" type="pres">
      <dgm:prSet presAssocID="{1BBB7F3F-8C78-41F4-85CC-C345B080C93A}" presName="node" presStyleLbl="node1" presStyleIdx="1" presStyleCnt="6">
        <dgm:presLayoutVars>
          <dgm:bulletEnabled val="1"/>
        </dgm:presLayoutVars>
      </dgm:prSet>
      <dgm:spPr/>
    </dgm:pt>
    <dgm:pt modelId="{C8542E56-534D-4602-9ABE-4497284F7768}" type="pres">
      <dgm:prSet presAssocID="{72D313F3-427E-4C0B-86E2-182CD5C2AA10}" presName="sibTrans" presStyleLbl="sibTrans2D1" presStyleIdx="1" presStyleCnt="5"/>
      <dgm:spPr/>
    </dgm:pt>
    <dgm:pt modelId="{C84E3EC9-1A1E-4CD9-9385-87CE422D19E9}" type="pres">
      <dgm:prSet presAssocID="{72D313F3-427E-4C0B-86E2-182CD5C2AA10}" presName="connectorText" presStyleLbl="sibTrans2D1" presStyleIdx="1" presStyleCnt="5"/>
      <dgm:spPr/>
    </dgm:pt>
    <dgm:pt modelId="{92E7EBF0-F01E-43E9-8520-3F55D1DEB050}" type="pres">
      <dgm:prSet presAssocID="{E1341A98-AAF5-46D3-A0DD-BB781B31FAC4}" presName="node" presStyleLbl="node1" presStyleIdx="2" presStyleCnt="6">
        <dgm:presLayoutVars>
          <dgm:bulletEnabled val="1"/>
        </dgm:presLayoutVars>
      </dgm:prSet>
      <dgm:spPr/>
    </dgm:pt>
    <dgm:pt modelId="{BE4C87B3-0CDE-42D7-80C7-E10579A37819}" type="pres">
      <dgm:prSet presAssocID="{DE589E42-3718-492C-9297-35927007D6A2}" presName="sibTrans" presStyleLbl="sibTrans2D1" presStyleIdx="2" presStyleCnt="5"/>
      <dgm:spPr/>
    </dgm:pt>
    <dgm:pt modelId="{F574BF33-D739-4B1F-B684-77477FF18D40}" type="pres">
      <dgm:prSet presAssocID="{DE589E42-3718-492C-9297-35927007D6A2}" presName="connectorText" presStyleLbl="sibTrans2D1" presStyleIdx="2" presStyleCnt="5"/>
      <dgm:spPr/>
    </dgm:pt>
    <dgm:pt modelId="{E4C3C7C7-D392-4670-86E8-369B1AE7453C}" type="pres">
      <dgm:prSet presAssocID="{82501206-CCA5-4448-A403-63AA34D05817}" presName="node" presStyleLbl="node1" presStyleIdx="3" presStyleCnt="6">
        <dgm:presLayoutVars>
          <dgm:bulletEnabled val="1"/>
        </dgm:presLayoutVars>
      </dgm:prSet>
      <dgm:spPr/>
    </dgm:pt>
    <dgm:pt modelId="{B0C8CA71-E4A4-4359-BA1A-60DDD0480E3F}" type="pres">
      <dgm:prSet presAssocID="{08EFBD8B-77E2-4CEB-BB2A-34EE575B4BAE}" presName="sibTrans" presStyleLbl="sibTrans2D1" presStyleIdx="3" presStyleCnt="5"/>
      <dgm:spPr/>
    </dgm:pt>
    <dgm:pt modelId="{2766A781-CD39-4A82-9BAE-9402164B3FEB}" type="pres">
      <dgm:prSet presAssocID="{08EFBD8B-77E2-4CEB-BB2A-34EE575B4BAE}" presName="connectorText" presStyleLbl="sibTrans2D1" presStyleIdx="3" presStyleCnt="5"/>
      <dgm:spPr/>
    </dgm:pt>
    <dgm:pt modelId="{CE46B489-5A30-48B4-86E2-575804A6C9C7}" type="pres">
      <dgm:prSet presAssocID="{A2E21D17-6C5C-4233-842B-F9EBBB6A32D4}" presName="node" presStyleLbl="node1" presStyleIdx="4" presStyleCnt="6">
        <dgm:presLayoutVars>
          <dgm:bulletEnabled val="1"/>
        </dgm:presLayoutVars>
      </dgm:prSet>
      <dgm:spPr/>
    </dgm:pt>
    <dgm:pt modelId="{E478B008-8F93-4EC1-BDBB-85B6A27B2645}" type="pres">
      <dgm:prSet presAssocID="{AEA72776-6EDB-4653-A38E-A7DA4EBA2FFC}" presName="sibTrans" presStyleLbl="sibTrans2D1" presStyleIdx="4" presStyleCnt="5"/>
      <dgm:spPr/>
    </dgm:pt>
    <dgm:pt modelId="{77BADEAA-E15A-4ADC-ADC0-3DF132818773}" type="pres">
      <dgm:prSet presAssocID="{AEA72776-6EDB-4653-A38E-A7DA4EBA2FFC}" presName="connectorText" presStyleLbl="sibTrans2D1" presStyleIdx="4" presStyleCnt="5"/>
      <dgm:spPr/>
    </dgm:pt>
    <dgm:pt modelId="{EC802EEA-3759-4AB9-AECA-2D9017217388}" type="pres">
      <dgm:prSet presAssocID="{4D71A081-6774-44BF-91F7-08B90F12C4BB}" presName="node" presStyleLbl="node1" presStyleIdx="5" presStyleCnt="6">
        <dgm:presLayoutVars>
          <dgm:bulletEnabled val="1"/>
        </dgm:presLayoutVars>
      </dgm:prSet>
      <dgm:spPr/>
    </dgm:pt>
  </dgm:ptLst>
  <dgm:cxnLst>
    <dgm:cxn modelId="{C1509E05-3625-4A11-924E-017E7BD24CFD}" type="presOf" srcId="{E49F40E2-A0BA-442D-A2F0-7F19DC18B316}" destId="{92E7EBF0-F01E-43E9-8520-3F55D1DEB050}" srcOrd="0" destOrd="1" presId="urn:microsoft.com/office/officeart/2005/8/layout/process1"/>
    <dgm:cxn modelId="{42CB980E-5B8B-4798-AFFC-42CCC7E7317E}" srcId="{3D6FC8E9-8DE5-487F-ADFA-70A528961523}" destId="{1BBB7F3F-8C78-41F4-85CC-C345B080C93A}" srcOrd="1" destOrd="0" parTransId="{0A7FDD46-1A4C-4693-A407-4F8E5CEA68E4}" sibTransId="{72D313F3-427E-4C0B-86E2-182CD5C2AA10}"/>
    <dgm:cxn modelId="{2F0DC51D-ABD9-48F8-9AD6-DBB93B581F5D}" srcId="{3D6FC8E9-8DE5-487F-ADFA-70A528961523}" destId="{82501206-CCA5-4448-A403-63AA34D05817}" srcOrd="3" destOrd="0" parTransId="{F2E6DF39-0450-423F-8637-A577F760867E}" sibTransId="{08EFBD8B-77E2-4CEB-BB2A-34EE575B4BAE}"/>
    <dgm:cxn modelId="{D2C86928-B947-4A31-A368-DF84D778437A}" type="presOf" srcId="{AEA72776-6EDB-4653-A38E-A7DA4EBA2FFC}" destId="{E478B008-8F93-4EC1-BDBB-85B6A27B2645}" srcOrd="0" destOrd="0" presId="urn:microsoft.com/office/officeart/2005/8/layout/process1"/>
    <dgm:cxn modelId="{F7FC4129-7514-4E6D-95E5-D79C28A897DE}" type="presOf" srcId="{72D313F3-427E-4C0B-86E2-182CD5C2AA10}" destId="{C8542E56-534D-4602-9ABE-4497284F7768}" srcOrd="0" destOrd="0" presId="urn:microsoft.com/office/officeart/2005/8/layout/process1"/>
    <dgm:cxn modelId="{893C612A-BE29-43BC-B13A-048B3945921E}" type="presOf" srcId="{DE589E42-3718-492C-9297-35927007D6A2}" destId="{BE4C87B3-0CDE-42D7-80C7-E10579A37819}" srcOrd="0" destOrd="0" presId="urn:microsoft.com/office/officeart/2005/8/layout/process1"/>
    <dgm:cxn modelId="{BDBC102E-9728-4389-96A2-CC1AB49D3BD3}" type="presOf" srcId="{1BBB7F3F-8C78-41F4-85CC-C345B080C93A}" destId="{F3821095-F372-4B6E-80A3-04157268FE29}" srcOrd="0" destOrd="0" presId="urn:microsoft.com/office/officeart/2005/8/layout/process1"/>
    <dgm:cxn modelId="{D24A0835-4936-4155-A600-FD33CDDC6FDA}" type="presOf" srcId="{A2E21D17-6C5C-4233-842B-F9EBBB6A32D4}" destId="{CE46B489-5A30-48B4-86E2-575804A6C9C7}" srcOrd="0" destOrd="0" presId="urn:microsoft.com/office/officeart/2005/8/layout/process1"/>
    <dgm:cxn modelId="{38C75F62-A7F8-4EB1-A897-1FCF66F8883D}" type="presOf" srcId="{3010CCB7-366A-49C2-9A4C-0BFE68B97FCE}" destId="{C337043A-A9B5-4DC8-A104-2EFAB8DED62F}" srcOrd="1" destOrd="0" presId="urn:microsoft.com/office/officeart/2005/8/layout/process1"/>
    <dgm:cxn modelId="{EE7EC845-7010-4910-BB92-F8B2E665E270}" srcId="{3D6FC8E9-8DE5-487F-ADFA-70A528961523}" destId="{4D71A081-6774-44BF-91F7-08B90F12C4BB}" srcOrd="5" destOrd="0" parTransId="{28D54115-3205-4644-ABC6-2D5E21AC9CCF}" sibTransId="{DFBDDC1D-86A4-41EC-987B-D3A3AA8185E9}"/>
    <dgm:cxn modelId="{F1CEB369-D9B4-415E-BD5E-DC5561D55B19}" type="presOf" srcId="{E1341A98-AAF5-46D3-A0DD-BB781B31FAC4}" destId="{92E7EBF0-F01E-43E9-8520-3F55D1DEB050}" srcOrd="0" destOrd="0" presId="urn:microsoft.com/office/officeart/2005/8/layout/process1"/>
    <dgm:cxn modelId="{A672046B-7761-46C6-BE7F-C9EDB994C20D}" type="presOf" srcId="{DE589E42-3718-492C-9297-35927007D6A2}" destId="{F574BF33-D739-4B1F-B684-77477FF18D40}" srcOrd="1" destOrd="0" presId="urn:microsoft.com/office/officeart/2005/8/layout/process1"/>
    <dgm:cxn modelId="{C6B1BD78-00F1-479A-9AAE-683B2317AF5C}" type="presOf" srcId="{3D6FC8E9-8DE5-487F-ADFA-70A528961523}" destId="{71F0F7C2-4729-4141-93A3-B32F46D73BEA}" srcOrd="0" destOrd="0" presId="urn:microsoft.com/office/officeart/2005/8/layout/process1"/>
    <dgm:cxn modelId="{C1784C79-5D53-48B8-B1FC-47E08DBED96C}" type="presOf" srcId="{4D71A081-6774-44BF-91F7-08B90F12C4BB}" destId="{EC802EEA-3759-4AB9-AECA-2D9017217388}" srcOrd="0" destOrd="0" presId="urn:microsoft.com/office/officeart/2005/8/layout/process1"/>
    <dgm:cxn modelId="{A07AEB88-7880-4436-BB4D-B3B26981A729}" srcId="{3D6FC8E9-8DE5-487F-ADFA-70A528961523}" destId="{A2E21D17-6C5C-4233-842B-F9EBBB6A32D4}" srcOrd="4" destOrd="0" parTransId="{E5D069E5-DF78-4118-8CFB-D6719DA30B5B}" sibTransId="{AEA72776-6EDB-4653-A38E-A7DA4EBA2FFC}"/>
    <dgm:cxn modelId="{AD3DF48E-BFF0-497B-944C-3F52C3B73560}" type="presOf" srcId="{B191A550-C9F4-44FC-9E33-C7338CC956C6}" destId="{92E7EBF0-F01E-43E9-8520-3F55D1DEB050}" srcOrd="0" destOrd="2" presId="urn:microsoft.com/office/officeart/2005/8/layout/process1"/>
    <dgm:cxn modelId="{3EA10F9D-867C-4D23-A239-86F7CA1B2982}" type="presOf" srcId="{3010CCB7-366A-49C2-9A4C-0BFE68B97FCE}" destId="{00F4DF18-70D6-42BD-9261-A34E8726AFD1}" srcOrd="0" destOrd="0" presId="urn:microsoft.com/office/officeart/2005/8/layout/process1"/>
    <dgm:cxn modelId="{703B74A0-E6DC-4069-9AD0-5808F10AA756}" type="presOf" srcId="{08EFBD8B-77E2-4CEB-BB2A-34EE575B4BAE}" destId="{2766A781-CD39-4A82-9BAE-9402164B3FEB}" srcOrd="1" destOrd="0" presId="urn:microsoft.com/office/officeart/2005/8/layout/process1"/>
    <dgm:cxn modelId="{737D74A2-5D97-4756-9E5B-313A7E3EBCD0}" type="presOf" srcId="{72D313F3-427E-4C0B-86E2-182CD5C2AA10}" destId="{C84E3EC9-1A1E-4CD9-9385-87CE422D19E9}" srcOrd="1" destOrd="0" presId="urn:microsoft.com/office/officeart/2005/8/layout/process1"/>
    <dgm:cxn modelId="{02FFB0B1-6B9E-4B84-91DA-25B5C4CD722E}" type="presOf" srcId="{0A45A9F1-842F-49E4-B2BE-FDC3CB8D13C5}" destId="{39F351AD-FF1B-49F1-ABEC-B65F95BBB524}" srcOrd="0" destOrd="0" presId="urn:microsoft.com/office/officeart/2005/8/layout/process1"/>
    <dgm:cxn modelId="{213070C3-2969-4C89-96E7-B1F5C6070CAC}" srcId="{E1341A98-AAF5-46D3-A0DD-BB781B31FAC4}" destId="{E49F40E2-A0BA-442D-A2F0-7F19DC18B316}" srcOrd="0" destOrd="0" parTransId="{DF63BB9A-08FF-4A1B-A5AD-AF76823B72C5}" sibTransId="{750A8FCC-D9F3-42AA-BCFF-2982C9DFBC60}"/>
    <dgm:cxn modelId="{074EE6C9-3093-4A96-8C0E-995EB980712B}" srcId="{E1341A98-AAF5-46D3-A0DD-BB781B31FAC4}" destId="{B191A550-C9F4-44FC-9E33-C7338CC956C6}" srcOrd="1" destOrd="0" parTransId="{7E7CFD98-1EE4-453D-B90D-9DD33EA3EF22}" sibTransId="{9DCC6170-814B-41F9-8793-1DE214B784B4}"/>
    <dgm:cxn modelId="{9DE920CA-B156-4A56-8FB1-E9AE090057E6}" srcId="{3D6FC8E9-8DE5-487F-ADFA-70A528961523}" destId="{0A45A9F1-842F-49E4-B2BE-FDC3CB8D13C5}" srcOrd="0" destOrd="0" parTransId="{1087C039-843A-4B50-A677-C044241EDDA4}" sibTransId="{3010CCB7-366A-49C2-9A4C-0BFE68B97FCE}"/>
    <dgm:cxn modelId="{40537FD1-3356-4817-8907-CC03D773FC80}" type="presOf" srcId="{82501206-CCA5-4448-A403-63AA34D05817}" destId="{E4C3C7C7-D392-4670-86E8-369B1AE7453C}" srcOrd="0" destOrd="0" presId="urn:microsoft.com/office/officeart/2005/8/layout/process1"/>
    <dgm:cxn modelId="{CC53ADD1-6E6F-4114-87A4-D1EA5D40E0C9}" type="presOf" srcId="{AEA72776-6EDB-4653-A38E-A7DA4EBA2FFC}" destId="{77BADEAA-E15A-4ADC-ADC0-3DF132818773}" srcOrd="1" destOrd="0" presId="urn:microsoft.com/office/officeart/2005/8/layout/process1"/>
    <dgm:cxn modelId="{2E0B8DD7-4611-4EE5-9C83-E4D9A9DBE02F}" srcId="{E1341A98-AAF5-46D3-A0DD-BB781B31FAC4}" destId="{003C2780-C93D-4288-87E8-1A14290C3549}" srcOrd="2" destOrd="0" parTransId="{3F9DA128-538E-4F67-89BC-12D7C5D324EC}" sibTransId="{9DFF0A84-01D6-47F9-B778-D572465AF32D}"/>
    <dgm:cxn modelId="{35917DDA-C486-4673-AA26-8CC12B1BC43F}" type="presOf" srcId="{003C2780-C93D-4288-87E8-1A14290C3549}" destId="{92E7EBF0-F01E-43E9-8520-3F55D1DEB050}" srcOrd="0" destOrd="3" presId="urn:microsoft.com/office/officeart/2005/8/layout/process1"/>
    <dgm:cxn modelId="{FA2285E2-9AF1-46BE-9AFF-8720D3C65641}" srcId="{3D6FC8E9-8DE5-487F-ADFA-70A528961523}" destId="{E1341A98-AAF5-46D3-A0DD-BB781B31FAC4}" srcOrd="2" destOrd="0" parTransId="{B5D69D79-0DB9-4308-8AD5-6F0FD8B1B59C}" sibTransId="{DE589E42-3718-492C-9297-35927007D6A2}"/>
    <dgm:cxn modelId="{D74A7CF7-6726-47C3-9B8D-C43C25B9E908}" type="presOf" srcId="{08EFBD8B-77E2-4CEB-BB2A-34EE575B4BAE}" destId="{B0C8CA71-E4A4-4359-BA1A-60DDD0480E3F}" srcOrd="0" destOrd="0" presId="urn:microsoft.com/office/officeart/2005/8/layout/process1"/>
    <dgm:cxn modelId="{B423CE0E-2609-476C-AD3D-99F4C3A2F4C9}" type="presParOf" srcId="{71F0F7C2-4729-4141-93A3-B32F46D73BEA}" destId="{39F351AD-FF1B-49F1-ABEC-B65F95BBB524}" srcOrd="0" destOrd="0" presId="urn:microsoft.com/office/officeart/2005/8/layout/process1"/>
    <dgm:cxn modelId="{9367DDB4-F8BC-47C3-B833-4931CE0E94C6}" type="presParOf" srcId="{71F0F7C2-4729-4141-93A3-B32F46D73BEA}" destId="{00F4DF18-70D6-42BD-9261-A34E8726AFD1}" srcOrd="1" destOrd="0" presId="urn:microsoft.com/office/officeart/2005/8/layout/process1"/>
    <dgm:cxn modelId="{E8777400-867D-4A6A-B052-81C5DC7143A6}" type="presParOf" srcId="{00F4DF18-70D6-42BD-9261-A34E8726AFD1}" destId="{C337043A-A9B5-4DC8-A104-2EFAB8DED62F}" srcOrd="0" destOrd="0" presId="urn:microsoft.com/office/officeart/2005/8/layout/process1"/>
    <dgm:cxn modelId="{7E649DC6-3727-46ED-9703-382B8FA8C48E}" type="presParOf" srcId="{71F0F7C2-4729-4141-93A3-B32F46D73BEA}" destId="{F3821095-F372-4B6E-80A3-04157268FE29}" srcOrd="2" destOrd="0" presId="urn:microsoft.com/office/officeart/2005/8/layout/process1"/>
    <dgm:cxn modelId="{88D3D87B-203C-445C-9105-620812B931B3}" type="presParOf" srcId="{71F0F7C2-4729-4141-93A3-B32F46D73BEA}" destId="{C8542E56-534D-4602-9ABE-4497284F7768}" srcOrd="3" destOrd="0" presId="urn:microsoft.com/office/officeart/2005/8/layout/process1"/>
    <dgm:cxn modelId="{48A0523D-6D8C-416B-A94B-A4590919177E}" type="presParOf" srcId="{C8542E56-534D-4602-9ABE-4497284F7768}" destId="{C84E3EC9-1A1E-4CD9-9385-87CE422D19E9}" srcOrd="0" destOrd="0" presId="urn:microsoft.com/office/officeart/2005/8/layout/process1"/>
    <dgm:cxn modelId="{78D55D07-45F8-4604-A59A-790FAEF2E5C5}" type="presParOf" srcId="{71F0F7C2-4729-4141-93A3-B32F46D73BEA}" destId="{92E7EBF0-F01E-43E9-8520-3F55D1DEB050}" srcOrd="4" destOrd="0" presId="urn:microsoft.com/office/officeart/2005/8/layout/process1"/>
    <dgm:cxn modelId="{4978A0B3-42FF-4B73-9627-24B669F472C4}" type="presParOf" srcId="{71F0F7C2-4729-4141-93A3-B32F46D73BEA}" destId="{BE4C87B3-0CDE-42D7-80C7-E10579A37819}" srcOrd="5" destOrd="0" presId="urn:microsoft.com/office/officeart/2005/8/layout/process1"/>
    <dgm:cxn modelId="{DCC44881-8297-477F-9828-9BE4BC86BFBE}" type="presParOf" srcId="{BE4C87B3-0CDE-42D7-80C7-E10579A37819}" destId="{F574BF33-D739-4B1F-B684-77477FF18D40}" srcOrd="0" destOrd="0" presId="urn:microsoft.com/office/officeart/2005/8/layout/process1"/>
    <dgm:cxn modelId="{3DBB7F58-93C0-4650-8585-D838161D5C39}" type="presParOf" srcId="{71F0F7C2-4729-4141-93A3-B32F46D73BEA}" destId="{E4C3C7C7-D392-4670-86E8-369B1AE7453C}" srcOrd="6" destOrd="0" presId="urn:microsoft.com/office/officeart/2005/8/layout/process1"/>
    <dgm:cxn modelId="{9DF850D9-88CC-4A3E-890C-92010F97A087}" type="presParOf" srcId="{71F0F7C2-4729-4141-93A3-B32F46D73BEA}" destId="{B0C8CA71-E4A4-4359-BA1A-60DDD0480E3F}" srcOrd="7" destOrd="0" presId="urn:microsoft.com/office/officeart/2005/8/layout/process1"/>
    <dgm:cxn modelId="{3708F42B-77E0-420E-B5FA-6DDBE6C691B4}" type="presParOf" srcId="{B0C8CA71-E4A4-4359-BA1A-60DDD0480E3F}" destId="{2766A781-CD39-4A82-9BAE-9402164B3FEB}" srcOrd="0" destOrd="0" presId="urn:microsoft.com/office/officeart/2005/8/layout/process1"/>
    <dgm:cxn modelId="{559B5608-E05A-42B0-8499-1832A1517C7F}" type="presParOf" srcId="{71F0F7C2-4729-4141-93A3-B32F46D73BEA}" destId="{CE46B489-5A30-48B4-86E2-575804A6C9C7}" srcOrd="8" destOrd="0" presId="urn:microsoft.com/office/officeart/2005/8/layout/process1"/>
    <dgm:cxn modelId="{1ADFE519-EF88-4C35-AB99-084147C1279B}" type="presParOf" srcId="{71F0F7C2-4729-4141-93A3-B32F46D73BEA}" destId="{E478B008-8F93-4EC1-BDBB-85B6A27B2645}" srcOrd="9" destOrd="0" presId="urn:microsoft.com/office/officeart/2005/8/layout/process1"/>
    <dgm:cxn modelId="{7F7DFA94-C4E3-4373-9E9C-12AC434AA5C2}" type="presParOf" srcId="{E478B008-8F93-4EC1-BDBB-85B6A27B2645}" destId="{77BADEAA-E15A-4ADC-ADC0-3DF132818773}" srcOrd="0" destOrd="0" presId="urn:microsoft.com/office/officeart/2005/8/layout/process1"/>
    <dgm:cxn modelId="{9D1CBF2D-652F-4638-9B12-1F2A07047A43}" type="presParOf" srcId="{71F0F7C2-4729-4141-93A3-B32F46D73BEA}" destId="{EC802EEA-3759-4AB9-AECA-2D9017217388}" srcOrd="10"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2833CA6-F57C-4E79-9022-6DF31AFDBE04}"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B1297E4E-F1DB-45C1-8386-D15951582750}">
      <dgm:prSet/>
      <dgm:spPr/>
      <dgm:t>
        <a:bodyPr/>
        <a:lstStyle/>
        <a:p>
          <a:r>
            <a:rPr lang="en-US" b="1"/>
            <a:t>5. Technical and Administrative Mitigation Measures</a:t>
          </a:r>
          <a:endParaRPr lang="en-US"/>
        </a:p>
      </dgm:t>
    </dgm:pt>
    <dgm:pt modelId="{86B57EEB-19BC-4BA5-82B5-85B11AAE0CDF}" type="parTrans" cxnId="{F6E4ED08-BD94-4139-8C66-98F924C5D1E1}">
      <dgm:prSet/>
      <dgm:spPr/>
      <dgm:t>
        <a:bodyPr/>
        <a:lstStyle/>
        <a:p>
          <a:endParaRPr lang="en-US"/>
        </a:p>
      </dgm:t>
    </dgm:pt>
    <dgm:pt modelId="{1822FCDC-90B3-4E35-86AE-4A1416054DF9}" type="sibTrans" cxnId="{F6E4ED08-BD94-4139-8C66-98F924C5D1E1}">
      <dgm:prSet/>
      <dgm:spPr/>
      <dgm:t>
        <a:bodyPr/>
        <a:lstStyle/>
        <a:p>
          <a:endParaRPr lang="en-US"/>
        </a:p>
      </dgm:t>
    </dgm:pt>
    <dgm:pt modelId="{98345FB1-1267-4216-8C22-ACAA476CCB69}">
      <dgm:prSet/>
      <dgm:spPr/>
      <dgm:t>
        <a:bodyPr/>
        <a:lstStyle/>
        <a:p>
          <a:r>
            <a:rPr lang="en-US" b="1"/>
            <a:t>5.1 Identity Security</a:t>
          </a:r>
          <a:endParaRPr lang="en-US"/>
        </a:p>
      </dgm:t>
    </dgm:pt>
    <dgm:pt modelId="{5D562899-D9F7-49C3-98C8-ABCA52C037C8}" type="parTrans" cxnId="{5756DEA3-98B6-443C-8222-A9455D0D6BF0}">
      <dgm:prSet/>
      <dgm:spPr/>
      <dgm:t>
        <a:bodyPr/>
        <a:lstStyle/>
        <a:p>
          <a:endParaRPr lang="en-US"/>
        </a:p>
      </dgm:t>
    </dgm:pt>
    <dgm:pt modelId="{5290BB70-D9CB-4C29-B44E-49E074588AEE}" type="sibTrans" cxnId="{5756DEA3-98B6-443C-8222-A9455D0D6BF0}">
      <dgm:prSet/>
      <dgm:spPr/>
      <dgm:t>
        <a:bodyPr/>
        <a:lstStyle/>
        <a:p>
          <a:endParaRPr lang="en-US"/>
        </a:p>
      </dgm:t>
    </dgm:pt>
    <dgm:pt modelId="{E85AE347-6FBB-4763-905A-F8527EC8DC9B}">
      <dgm:prSet/>
      <dgm:spPr/>
      <dgm:t>
        <a:bodyPr/>
        <a:lstStyle/>
        <a:p>
          <a:r>
            <a:rPr lang="en-US"/>
            <a:t>MFA with phishing-resistant methods (FIDO2)</a:t>
          </a:r>
        </a:p>
      </dgm:t>
    </dgm:pt>
    <dgm:pt modelId="{A1EFD3CD-32F0-4CB1-A556-B9A8D8B1F147}" type="parTrans" cxnId="{90E26799-D0B5-49D5-A276-2A866964F9F8}">
      <dgm:prSet/>
      <dgm:spPr/>
      <dgm:t>
        <a:bodyPr/>
        <a:lstStyle/>
        <a:p>
          <a:endParaRPr lang="en-US"/>
        </a:p>
      </dgm:t>
    </dgm:pt>
    <dgm:pt modelId="{76E1F552-B967-4C8A-AE8C-23CB64A7041D}" type="sibTrans" cxnId="{90E26799-D0B5-49D5-A276-2A866964F9F8}">
      <dgm:prSet/>
      <dgm:spPr/>
      <dgm:t>
        <a:bodyPr/>
        <a:lstStyle/>
        <a:p>
          <a:endParaRPr lang="en-US"/>
        </a:p>
      </dgm:t>
    </dgm:pt>
    <dgm:pt modelId="{82358478-8ED5-4B87-9808-3D7A2B476E1E}">
      <dgm:prSet/>
      <dgm:spPr/>
      <dgm:t>
        <a:bodyPr/>
        <a:lstStyle/>
        <a:p>
          <a:r>
            <a:rPr lang="en-US"/>
            <a:t>Conditional access based on device health and location</a:t>
          </a:r>
        </a:p>
      </dgm:t>
    </dgm:pt>
    <dgm:pt modelId="{708D007D-8C5D-4797-BEB0-5B1A8FE41250}" type="parTrans" cxnId="{F66296D5-A794-4AD1-8D6C-BDD27C4C69E0}">
      <dgm:prSet/>
      <dgm:spPr/>
      <dgm:t>
        <a:bodyPr/>
        <a:lstStyle/>
        <a:p>
          <a:endParaRPr lang="en-US"/>
        </a:p>
      </dgm:t>
    </dgm:pt>
    <dgm:pt modelId="{00ADB340-DE6B-4653-BFA5-F3F7756681C2}" type="sibTrans" cxnId="{F66296D5-A794-4AD1-8D6C-BDD27C4C69E0}">
      <dgm:prSet/>
      <dgm:spPr/>
      <dgm:t>
        <a:bodyPr/>
        <a:lstStyle/>
        <a:p>
          <a:endParaRPr lang="en-US"/>
        </a:p>
      </dgm:t>
    </dgm:pt>
    <dgm:pt modelId="{22D00A85-F527-41FD-A559-2182BB78F55B}">
      <dgm:prSet/>
      <dgm:spPr/>
      <dgm:t>
        <a:bodyPr/>
        <a:lstStyle/>
        <a:p>
          <a:r>
            <a:rPr lang="en-US" b="1"/>
            <a:t>5.2 Endpoint and Network Security</a:t>
          </a:r>
          <a:endParaRPr lang="en-US"/>
        </a:p>
      </dgm:t>
    </dgm:pt>
    <dgm:pt modelId="{0EDABDED-7461-4836-9A62-0654A46C2710}" type="parTrans" cxnId="{3F1D1679-6DB3-4D22-8CF3-76BBB3828B6E}">
      <dgm:prSet/>
      <dgm:spPr/>
      <dgm:t>
        <a:bodyPr/>
        <a:lstStyle/>
        <a:p>
          <a:endParaRPr lang="en-US"/>
        </a:p>
      </dgm:t>
    </dgm:pt>
    <dgm:pt modelId="{54E21E05-0B08-41B0-8413-684756D905F7}" type="sibTrans" cxnId="{3F1D1679-6DB3-4D22-8CF3-76BBB3828B6E}">
      <dgm:prSet/>
      <dgm:spPr/>
      <dgm:t>
        <a:bodyPr/>
        <a:lstStyle/>
        <a:p>
          <a:endParaRPr lang="en-US"/>
        </a:p>
      </dgm:t>
    </dgm:pt>
    <dgm:pt modelId="{D8A0D24E-112C-4D41-95B0-76DAB97CC2AA}">
      <dgm:prSet/>
      <dgm:spPr/>
      <dgm:t>
        <a:bodyPr/>
        <a:lstStyle/>
        <a:p>
          <a:r>
            <a:rPr lang="en-US"/>
            <a:t>Endpoint Detection and Response (EDR)</a:t>
          </a:r>
        </a:p>
      </dgm:t>
    </dgm:pt>
    <dgm:pt modelId="{A82C6FAC-7BC1-4FC0-A89D-30ACC2008948}" type="parTrans" cxnId="{A2521BD4-4704-47BC-82D2-4D5E78085338}">
      <dgm:prSet/>
      <dgm:spPr/>
      <dgm:t>
        <a:bodyPr/>
        <a:lstStyle/>
        <a:p>
          <a:endParaRPr lang="en-US"/>
        </a:p>
      </dgm:t>
    </dgm:pt>
    <dgm:pt modelId="{DC5DCA09-2C7F-4389-8166-5005D6BF5E8E}" type="sibTrans" cxnId="{A2521BD4-4704-47BC-82D2-4D5E78085338}">
      <dgm:prSet/>
      <dgm:spPr/>
      <dgm:t>
        <a:bodyPr/>
        <a:lstStyle/>
        <a:p>
          <a:endParaRPr lang="en-US"/>
        </a:p>
      </dgm:t>
    </dgm:pt>
    <dgm:pt modelId="{8E1DE819-697C-4C03-BDE4-D59640A908BD}">
      <dgm:prSet/>
      <dgm:spPr/>
      <dgm:t>
        <a:bodyPr/>
        <a:lstStyle/>
        <a:p>
          <a:r>
            <a:rPr lang="en-US"/>
            <a:t>Network segmentation and micro-segmentation</a:t>
          </a:r>
        </a:p>
      </dgm:t>
    </dgm:pt>
    <dgm:pt modelId="{1914B71F-95EC-4108-A81E-63E7495B94B2}" type="parTrans" cxnId="{3AD8BEFC-0895-4D3E-910A-D8B92AD6997D}">
      <dgm:prSet/>
      <dgm:spPr/>
      <dgm:t>
        <a:bodyPr/>
        <a:lstStyle/>
        <a:p>
          <a:endParaRPr lang="en-US"/>
        </a:p>
      </dgm:t>
    </dgm:pt>
    <dgm:pt modelId="{22AA16F8-B9EA-409B-A760-F8E719C94B83}" type="sibTrans" cxnId="{3AD8BEFC-0895-4D3E-910A-D8B92AD6997D}">
      <dgm:prSet/>
      <dgm:spPr/>
      <dgm:t>
        <a:bodyPr/>
        <a:lstStyle/>
        <a:p>
          <a:endParaRPr lang="en-US"/>
        </a:p>
      </dgm:t>
    </dgm:pt>
    <dgm:pt modelId="{015DDDC5-3390-425F-BFDD-B16CD2A37774}">
      <dgm:prSet/>
      <dgm:spPr/>
      <dgm:t>
        <a:bodyPr/>
        <a:lstStyle/>
        <a:p>
          <a:r>
            <a:rPr lang="en-US"/>
            <a:t>Zero Trust Network Access (ZTNA)</a:t>
          </a:r>
        </a:p>
      </dgm:t>
    </dgm:pt>
    <dgm:pt modelId="{C85CB837-5B14-4A3C-BA06-B7BAAAC526D6}" type="parTrans" cxnId="{C429A30C-77FE-491A-AAFE-D106EAD57A1C}">
      <dgm:prSet/>
      <dgm:spPr/>
      <dgm:t>
        <a:bodyPr/>
        <a:lstStyle/>
        <a:p>
          <a:endParaRPr lang="en-US"/>
        </a:p>
      </dgm:t>
    </dgm:pt>
    <dgm:pt modelId="{0A79CC90-D1FE-4C66-BE34-41E27149074F}" type="sibTrans" cxnId="{C429A30C-77FE-491A-AAFE-D106EAD57A1C}">
      <dgm:prSet/>
      <dgm:spPr/>
      <dgm:t>
        <a:bodyPr/>
        <a:lstStyle/>
        <a:p>
          <a:endParaRPr lang="en-US"/>
        </a:p>
      </dgm:t>
    </dgm:pt>
    <dgm:pt modelId="{4DADA9AD-E0B9-4ABD-B6F5-4F262DDB2D9C}">
      <dgm:prSet/>
      <dgm:spPr/>
      <dgm:t>
        <a:bodyPr/>
        <a:lstStyle/>
        <a:p>
          <a:r>
            <a:rPr lang="en-US" b="1"/>
            <a:t>5.3 Cloud Security</a:t>
          </a:r>
          <a:endParaRPr lang="en-US"/>
        </a:p>
      </dgm:t>
    </dgm:pt>
    <dgm:pt modelId="{5CE6183A-1BF4-463D-A885-27AD6505CC46}" type="parTrans" cxnId="{DB394E76-33C1-4959-9CA6-CF5D63CF731B}">
      <dgm:prSet/>
      <dgm:spPr/>
      <dgm:t>
        <a:bodyPr/>
        <a:lstStyle/>
        <a:p>
          <a:endParaRPr lang="en-US"/>
        </a:p>
      </dgm:t>
    </dgm:pt>
    <dgm:pt modelId="{A1641B8A-745B-4D0E-95BE-3F47B957BFC7}" type="sibTrans" cxnId="{DB394E76-33C1-4959-9CA6-CF5D63CF731B}">
      <dgm:prSet/>
      <dgm:spPr/>
      <dgm:t>
        <a:bodyPr/>
        <a:lstStyle/>
        <a:p>
          <a:endParaRPr lang="en-US"/>
        </a:p>
      </dgm:t>
    </dgm:pt>
    <dgm:pt modelId="{7C3C74A1-E5FC-4AD6-B295-AABB60FE1B80}">
      <dgm:prSet/>
      <dgm:spPr/>
      <dgm:t>
        <a:bodyPr/>
        <a:lstStyle/>
        <a:p>
          <a:r>
            <a:rPr lang="en-US"/>
            <a:t>Cloud Security Posture Management (CSPM)</a:t>
          </a:r>
        </a:p>
      </dgm:t>
    </dgm:pt>
    <dgm:pt modelId="{A789A036-803A-4F0A-8611-3473E399D866}" type="parTrans" cxnId="{6B07D37D-75D4-4F84-999E-4D350284DC74}">
      <dgm:prSet/>
      <dgm:spPr/>
      <dgm:t>
        <a:bodyPr/>
        <a:lstStyle/>
        <a:p>
          <a:endParaRPr lang="en-US"/>
        </a:p>
      </dgm:t>
    </dgm:pt>
    <dgm:pt modelId="{10B7FD76-35A3-406D-B4A0-270A66FECBFE}" type="sibTrans" cxnId="{6B07D37D-75D4-4F84-999E-4D350284DC74}">
      <dgm:prSet/>
      <dgm:spPr/>
      <dgm:t>
        <a:bodyPr/>
        <a:lstStyle/>
        <a:p>
          <a:endParaRPr lang="en-US"/>
        </a:p>
      </dgm:t>
    </dgm:pt>
    <dgm:pt modelId="{8DE5A4FA-1912-4070-96E2-A5478416F203}">
      <dgm:prSet/>
      <dgm:spPr/>
      <dgm:t>
        <a:bodyPr/>
        <a:lstStyle/>
        <a:p>
          <a:r>
            <a:rPr lang="en-US"/>
            <a:t>Secure API gateways</a:t>
          </a:r>
        </a:p>
      </dgm:t>
    </dgm:pt>
    <dgm:pt modelId="{CC29AECB-B356-4402-B702-B6C78F27140A}" type="parTrans" cxnId="{A29CE1AE-240D-4ED2-A862-6FEAB7C6BEBA}">
      <dgm:prSet/>
      <dgm:spPr/>
      <dgm:t>
        <a:bodyPr/>
        <a:lstStyle/>
        <a:p>
          <a:endParaRPr lang="en-US"/>
        </a:p>
      </dgm:t>
    </dgm:pt>
    <dgm:pt modelId="{560A8F14-722A-478A-B4AC-45E471CFCDF0}" type="sibTrans" cxnId="{A29CE1AE-240D-4ED2-A862-6FEAB7C6BEBA}">
      <dgm:prSet/>
      <dgm:spPr/>
      <dgm:t>
        <a:bodyPr/>
        <a:lstStyle/>
        <a:p>
          <a:endParaRPr lang="en-US"/>
        </a:p>
      </dgm:t>
    </dgm:pt>
    <dgm:pt modelId="{3A14FB80-0751-417E-B78A-39A29A32F3C1}">
      <dgm:prSet/>
      <dgm:spPr/>
      <dgm:t>
        <a:bodyPr/>
        <a:lstStyle/>
        <a:p>
          <a:r>
            <a:rPr lang="en-US"/>
            <a:t>CASB for SaaS visibility and control</a:t>
          </a:r>
        </a:p>
      </dgm:t>
    </dgm:pt>
    <dgm:pt modelId="{C95EFDD3-EC85-4BC3-82EE-BB11719DBD3A}" type="parTrans" cxnId="{06C3BEC5-C342-459E-BA4A-1ED4838FF22C}">
      <dgm:prSet/>
      <dgm:spPr/>
      <dgm:t>
        <a:bodyPr/>
        <a:lstStyle/>
        <a:p>
          <a:endParaRPr lang="en-US"/>
        </a:p>
      </dgm:t>
    </dgm:pt>
    <dgm:pt modelId="{843F1C00-EBF5-4451-825A-0938BFEE1EA3}" type="sibTrans" cxnId="{06C3BEC5-C342-459E-BA4A-1ED4838FF22C}">
      <dgm:prSet/>
      <dgm:spPr/>
      <dgm:t>
        <a:bodyPr/>
        <a:lstStyle/>
        <a:p>
          <a:endParaRPr lang="en-US"/>
        </a:p>
      </dgm:t>
    </dgm:pt>
    <dgm:pt modelId="{C505CE73-0E75-4591-8356-E338B0AED48E}">
      <dgm:prSet/>
      <dgm:spPr/>
      <dgm:t>
        <a:bodyPr/>
        <a:lstStyle/>
        <a:p>
          <a:r>
            <a:rPr lang="en-US" b="1"/>
            <a:t>5.4 Backup and Recovery</a:t>
          </a:r>
          <a:endParaRPr lang="en-US"/>
        </a:p>
      </dgm:t>
    </dgm:pt>
    <dgm:pt modelId="{CC989183-9A7A-4836-BF05-CAD33F408632}" type="parTrans" cxnId="{95F58566-4779-4B10-8ED7-CA0136A7BF96}">
      <dgm:prSet/>
      <dgm:spPr/>
      <dgm:t>
        <a:bodyPr/>
        <a:lstStyle/>
        <a:p>
          <a:endParaRPr lang="en-US"/>
        </a:p>
      </dgm:t>
    </dgm:pt>
    <dgm:pt modelId="{B14877A6-996A-4C8C-8659-24F7AE7E4344}" type="sibTrans" cxnId="{95F58566-4779-4B10-8ED7-CA0136A7BF96}">
      <dgm:prSet/>
      <dgm:spPr/>
      <dgm:t>
        <a:bodyPr/>
        <a:lstStyle/>
        <a:p>
          <a:endParaRPr lang="en-US"/>
        </a:p>
      </dgm:t>
    </dgm:pt>
    <dgm:pt modelId="{DD6492E0-4DFF-4361-A601-FE13D3E66021}">
      <dgm:prSet/>
      <dgm:spPr/>
      <dgm:t>
        <a:bodyPr/>
        <a:lstStyle/>
        <a:p>
          <a:r>
            <a:rPr lang="en-US"/>
            <a:t>Immutable, offline backups</a:t>
          </a:r>
        </a:p>
      </dgm:t>
    </dgm:pt>
    <dgm:pt modelId="{127F67E4-F61F-4EB5-95B7-46BE097E3995}" type="parTrans" cxnId="{5AF33150-175E-49CC-84C8-6BC9845D8B46}">
      <dgm:prSet/>
      <dgm:spPr/>
      <dgm:t>
        <a:bodyPr/>
        <a:lstStyle/>
        <a:p>
          <a:endParaRPr lang="en-US"/>
        </a:p>
      </dgm:t>
    </dgm:pt>
    <dgm:pt modelId="{7192A0D4-E639-471A-8C92-727CDABE51EB}" type="sibTrans" cxnId="{5AF33150-175E-49CC-84C8-6BC9845D8B46}">
      <dgm:prSet/>
      <dgm:spPr/>
      <dgm:t>
        <a:bodyPr/>
        <a:lstStyle/>
        <a:p>
          <a:endParaRPr lang="en-US"/>
        </a:p>
      </dgm:t>
    </dgm:pt>
    <dgm:pt modelId="{AE8A2608-8EE9-4D2D-8A50-C02A26716C90}">
      <dgm:prSet/>
      <dgm:spPr/>
      <dgm:t>
        <a:bodyPr/>
        <a:lstStyle/>
        <a:p>
          <a:r>
            <a:rPr lang="en-US"/>
            <a:t>Regular ransomware recovery testing</a:t>
          </a:r>
        </a:p>
      </dgm:t>
    </dgm:pt>
    <dgm:pt modelId="{7A7F055A-C87D-4B76-99FB-DC68415FF687}" type="parTrans" cxnId="{1F8EA1C1-2B40-4FF2-9277-FD83C344C173}">
      <dgm:prSet/>
      <dgm:spPr/>
      <dgm:t>
        <a:bodyPr/>
        <a:lstStyle/>
        <a:p>
          <a:endParaRPr lang="en-US"/>
        </a:p>
      </dgm:t>
    </dgm:pt>
    <dgm:pt modelId="{C3E72767-0A8F-4B58-8C04-95C6D9DD72E5}" type="sibTrans" cxnId="{1F8EA1C1-2B40-4FF2-9277-FD83C344C173}">
      <dgm:prSet/>
      <dgm:spPr/>
      <dgm:t>
        <a:bodyPr/>
        <a:lstStyle/>
        <a:p>
          <a:endParaRPr lang="en-US"/>
        </a:p>
      </dgm:t>
    </dgm:pt>
    <dgm:pt modelId="{BE2DA640-4600-452A-8C62-37720D3D6191}" type="pres">
      <dgm:prSet presAssocID="{12833CA6-F57C-4E79-9022-6DF31AFDBE04}" presName="diagram" presStyleCnt="0">
        <dgm:presLayoutVars>
          <dgm:dir/>
          <dgm:resizeHandles val="exact"/>
        </dgm:presLayoutVars>
      </dgm:prSet>
      <dgm:spPr/>
    </dgm:pt>
    <dgm:pt modelId="{C79F95A6-0D43-41E2-A623-CD8B32AC0971}" type="pres">
      <dgm:prSet presAssocID="{B1297E4E-F1DB-45C1-8386-D15951582750}" presName="node" presStyleLbl="node1" presStyleIdx="0" presStyleCnt="5">
        <dgm:presLayoutVars>
          <dgm:bulletEnabled val="1"/>
        </dgm:presLayoutVars>
      </dgm:prSet>
      <dgm:spPr/>
    </dgm:pt>
    <dgm:pt modelId="{EDDD617E-B34C-418C-AC10-759BD50FFC26}" type="pres">
      <dgm:prSet presAssocID="{1822FCDC-90B3-4E35-86AE-4A1416054DF9}" presName="sibTrans" presStyleCnt="0"/>
      <dgm:spPr/>
    </dgm:pt>
    <dgm:pt modelId="{0E4476CB-444E-4D22-B6E8-C3A95461CBCB}" type="pres">
      <dgm:prSet presAssocID="{98345FB1-1267-4216-8C22-ACAA476CCB69}" presName="node" presStyleLbl="node1" presStyleIdx="1" presStyleCnt="5">
        <dgm:presLayoutVars>
          <dgm:bulletEnabled val="1"/>
        </dgm:presLayoutVars>
      </dgm:prSet>
      <dgm:spPr/>
    </dgm:pt>
    <dgm:pt modelId="{89445AB1-4531-48FA-BF4D-970F86F360FF}" type="pres">
      <dgm:prSet presAssocID="{5290BB70-D9CB-4C29-B44E-49E074588AEE}" presName="sibTrans" presStyleCnt="0"/>
      <dgm:spPr/>
    </dgm:pt>
    <dgm:pt modelId="{41B06143-F311-4A13-89B2-FEFBDD445519}" type="pres">
      <dgm:prSet presAssocID="{22D00A85-F527-41FD-A559-2182BB78F55B}" presName="node" presStyleLbl="node1" presStyleIdx="2" presStyleCnt="5">
        <dgm:presLayoutVars>
          <dgm:bulletEnabled val="1"/>
        </dgm:presLayoutVars>
      </dgm:prSet>
      <dgm:spPr/>
    </dgm:pt>
    <dgm:pt modelId="{69FDC36E-342B-4511-A4B4-BCEBBDCE01BB}" type="pres">
      <dgm:prSet presAssocID="{54E21E05-0B08-41B0-8413-684756D905F7}" presName="sibTrans" presStyleCnt="0"/>
      <dgm:spPr/>
    </dgm:pt>
    <dgm:pt modelId="{18438668-2711-4A7E-B27B-A035C84F0F1F}" type="pres">
      <dgm:prSet presAssocID="{4DADA9AD-E0B9-4ABD-B6F5-4F262DDB2D9C}" presName="node" presStyleLbl="node1" presStyleIdx="3" presStyleCnt="5">
        <dgm:presLayoutVars>
          <dgm:bulletEnabled val="1"/>
        </dgm:presLayoutVars>
      </dgm:prSet>
      <dgm:spPr/>
    </dgm:pt>
    <dgm:pt modelId="{062F3CED-046D-4B52-AA3F-EBF9DF33E3A2}" type="pres">
      <dgm:prSet presAssocID="{A1641B8A-745B-4D0E-95BE-3F47B957BFC7}" presName="sibTrans" presStyleCnt="0"/>
      <dgm:spPr/>
    </dgm:pt>
    <dgm:pt modelId="{C2E8AA87-11CE-476D-8DB6-65F67B0E6053}" type="pres">
      <dgm:prSet presAssocID="{C505CE73-0E75-4591-8356-E338B0AED48E}" presName="node" presStyleLbl="node1" presStyleIdx="4" presStyleCnt="5">
        <dgm:presLayoutVars>
          <dgm:bulletEnabled val="1"/>
        </dgm:presLayoutVars>
      </dgm:prSet>
      <dgm:spPr/>
    </dgm:pt>
  </dgm:ptLst>
  <dgm:cxnLst>
    <dgm:cxn modelId="{421EFD05-F469-460D-9C14-7BF817A4640A}" type="presOf" srcId="{8E1DE819-697C-4C03-BDE4-D59640A908BD}" destId="{41B06143-F311-4A13-89B2-FEFBDD445519}" srcOrd="0" destOrd="2" presId="urn:microsoft.com/office/officeart/2005/8/layout/default"/>
    <dgm:cxn modelId="{96F43208-930F-4ABC-A757-048C907BE5E2}" type="presOf" srcId="{7C3C74A1-E5FC-4AD6-B295-AABB60FE1B80}" destId="{18438668-2711-4A7E-B27B-A035C84F0F1F}" srcOrd="0" destOrd="1" presId="urn:microsoft.com/office/officeart/2005/8/layout/default"/>
    <dgm:cxn modelId="{F6E4ED08-BD94-4139-8C66-98F924C5D1E1}" srcId="{12833CA6-F57C-4E79-9022-6DF31AFDBE04}" destId="{B1297E4E-F1DB-45C1-8386-D15951582750}" srcOrd="0" destOrd="0" parTransId="{86B57EEB-19BC-4BA5-82B5-85B11AAE0CDF}" sibTransId="{1822FCDC-90B3-4E35-86AE-4A1416054DF9}"/>
    <dgm:cxn modelId="{C429A30C-77FE-491A-AAFE-D106EAD57A1C}" srcId="{22D00A85-F527-41FD-A559-2182BB78F55B}" destId="{015DDDC5-3390-425F-BFDD-B16CD2A37774}" srcOrd="2" destOrd="0" parTransId="{C85CB837-5B14-4A3C-BA06-B7BAAAC526D6}" sibTransId="{0A79CC90-D1FE-4C66-BE34-41E27149074F}"/>
    <dgm:cxn modelId="{B379862B-14BE-4E50-9CB0-236664CC06D6}" type="presOf" srcId="{4DADA9AD-E0B9-4ABD-B6F5-4F262DDB2D9C}" destId="{18438668-2711-4A7E-B27B-A035C84F0F1F}" srcOrd="0" destOrd="0" presId="urn:microsoft.com/office/officeart/2005/8/layout/default"/>
    <dgm:cxn modelId="{61DC142D-0C9E-45D1-8639-0694CCDE9E8D}" type="presOf" srcId="{98345FB1-1267-4216-8C22-ACAA476CCB69}" destId="{0E4476CB-444E-4D22-B6E8-C3A95461CBCB}" srcOrd="0" destOrd="0" presId="urn:microsoft.com/office/officeart/2005/8/layout/default"/>
    <dgm:cxn modelId="{B318132F-AC1A-4A4F-8560-8D7C6AA7B590}" type="presOf" srcId="{12833CA6-F57C-4E79-9022-6DF31AFDBE04}" destId="{BE2DA640-4600-452A-8C62-37720D3D6191}" srcOrd="0" destOrd="0" presId="urn:microsoft.com/office/officeart/2005/8/layout/default"/>
    <dgm:cxn modelId="{16E2853A-DA56-4E56-AB84-1C82CD684903}" type="presOf" srcId="{DD6492E0-4DFF-4361-A601-FE13D3E66021}" destId="{C2E8AA87-11CE-476D-8DB6-65F67B0E6053}" srcOrd="0" destOrd="1" presId="urn:microsoft.com/office/officeart/2005/8/layout/default"/>
    <dgm:cxn modelId="{3D94F05C-DD06-4789-8AF9-D513D646AD10}" type="presOf" srcId="{8DE5A4FA-1912-4070-96E2-A5478416F203}" destId="{18438668-2711-4A7E-B27B-A035C84F0F1F}" srcOrd="0" destOrd="2" presId="urn:microsoft.com/office/officeart/2005/8/layout/default"/>
    <dgm:cxn modelId="{95F58566-4779-4B10-8ED7-CA0136A7BF96}" srcId="{12833CA6-F57C-4E79-9022-6DF31AFDBE04}" destId="{C505CE73-0E75-4591-8356-E338B0AED48E}" srcOrd="4" destOrd="0" parTransId="{CC989183-9A7A-4836-BF05-CAD33F408632}" sibTransId="{B14877A6-996A-4C8C-8659-24F7AE7E4344}"/>
    <dgm:cxn modelId="{5AF33150-175E-49CC-84C8-6BC9845D8B46}" srcId="{C505CE73-0E75-4591-8356-E338B0AED48E}" destId="{DD6492E0-4DFF-4361-A601-FE13D3E66021}" srcOrd="0" destOrd="0" parTransId="{127F67E4-F61F-4EB5-95B7-46BE097E3995}" sibTransId="{7192A0D4-E639-471A-8C92-727CDABE51EB}"/>
    <dgm:cxn modelId="{10076056-1018-4F5C-96C7-15E5DA958E36}" type="presOf" srcId="{015DDDC5-3390-425F-BFDD-B16CD2A37774}" destId="{41B06143-F311-4A13-89B2-FEFBDD445519}" srcOrd="0" destOrd="3" presId="urn:microsoft.com/office/officeart/2005/8/layout/default"/>
    <dgm:cxn modelId="{DB394E76-33C1-4959-9CA6-CF5D63CF731B}" srcId="{12833CA6-F57C-4E79-9022-6DF31AFDBE04}" destId="{4DADA9AD-E0B9-4ABD-B6F5-4F262DDB2D9C}" srcOrd="3" destOrd="0" parTransId="{5CE6183A-1BF4-463D-A885-27AD6505CC46}" sibTransId="{A1641B8A-745B-4D0E-95BE-3F47B957BFC7}"/>
    <dgm:cxn modelId="{3F1D1679-6DB3-4D22-8CF3-76BBB3828B6E}" srcId="{12833CA6-F57C-4E79-9022-6DF31AFDBE04}" destId="{22D00A85-F527-41FD-A559-2182BB78F55B}" srcOrd="2" destOrd="0" parTransId="{0EDABDED-7461-4836-9A62-0654A46C2710}" sibTransId="{54E21E05-0B08-41B0-8413-684756D905F7}"/>
    <dgm:cxn modelId="{6B07D37D-75D4-4F84-999E-4D350284DC74}" srcId="{4DADA9AD-E0B9-4ABD-B6F5-4F262DDB2D9C}" destId="{7C3C74A1-E5FC-4AD6-B295-AABB60FE1B80}" srcOrd="0" destOrd="0" parTransId="{A789A036-803A-4F0A-8611-3473E399D866}" sibTransId="{10B7FD76-35A3-406D-B4A0-270A66FECBFE}"/>
    <dgm:cxn modelId="{DEAEE588-C87D-4F90-903B-44CBFA23E52F}" type="presOf" srcId="{82358478-8ED5-4B87-9808-3D7A2B476E1E}" destId="{0E4476CB-444E-4D22-B6E8-C3A95461CBCB}" srcOrd="0" destOrd="2" presId="urn:microsoft.com/office/officeart/2005/8/layout/default"/>
    <dgm:cxn modelId="{90E26799-D0B5-49D5-A276-2A866964F9F8}" srcId="{98345FB1-1267-4216-8C22-ACAA476CCB69}" destId="{E85AE347-6FBB-4763-905A-F8527EC8DC9B}" srcOrd="0" destOrd="0" parTransId="{A1EFD3CD-32F0-4CB1-A556-B9A8D8B1F147}" sibTransId="{76E1F552-B967-4C8A-AE8C-23CB64A7041D}"/>
    <dgm:cxn modelId="{5756DEA3-98B6-443C-8222-A9455D0D6BF0}" srcId="{12833CA6-F57C-4E79-9022-6DF31AFDBE04}" destId="{98345FB1-1267-4216-8C22-ACAA476CCB69}" srcOrd="1" destOrd="0" parTransId="{5D562899-D9F7-49C3-98C8-ABCA52C037C8}" sibTransId="{5290BB70-D9CB-4C29-B44E-49E074588AEE}"/>
    <dgm:cxn modelId="{FF765CA4-8D61-4CEC-8D8C-C979C3224892}" type="presOf" srcId="{22D00A85-F527-41FD-A559-2182BB78F55B}" destId="{41B06143-F311-4A13-89B2-FEFBDD445519}" srcOrd="0" destOrd="0" presId="urn:microsoft.com/office/officeart/2005/8/layout/default"/>
    <dgm:cxn modelId="{A29CE1AE-240D-4ED2-A862-6FEAB7C6BEBA}" srcId="{4DADA9AD-E0B9-4ABD-B6F5-4F262DDB2D9C}" destId="{8DE5A4FA-1912-4070-96E2-A5478416F203}" srcOrd="1" destOrd="0" parTransId="{CC29AECB-B356-4402-B702-B6C78F27140A}" sibTransId="{560A8F14-722A-478A-B4AC-45E471CFCDF0}"/>
    <dgm:cxn modelId="{2AD426BB-1272-4AC9-9711-EF59C9F9AD5D}" type="presOf" srcId="{3A14FB80-0751-417E-B78A-39A29A32F3C1}" destId="{18438668-2711-4A7E-B27B-A035C84F0F1F}" srcOrd="0" destOrd="3" presId="urn:microsoft.com/office/officeart/2005/8/layout/default"/>
    <dgm:cxn modelId="{1F8EA1C1-2B40-4FF2-9277-FD83C344C173}" srcId="{C505CE73-0E75-4591-8356-E338B0AED48E}" destId="{AE8A2608-8EE9-4D2D-8A50-C02A26716C90}" srcOrd="1" destOrd="0" parTransId="{7A7F055A-C87D-4B76-99FB-DC68415FF687}" sibTransId="{C3E72767-0A8F-4B58-8C04-95C6D9DD72E5}"/>
    <dgm:cxn modelId="{AB7C1EC3-2CEF-4C3F-93E3-ACF763FB87EA}" type="presOf" srcId="{C505CE73-0E75-4591-8356-E338B0AED48E}" destId="{C2E8AA87-11CE-476D-8DB6-65F67B0E6053}" srcOrd="0" destOrd="0" presId="urn:microsoft.com/office/officeart/2005/8/layout/default"/>
    <dgm:cxn modelId="{06C3BEC5-C342-459E-BA4A-1ED4838FF22C}" srcId="{4DADA9AD-E0B9-4ABD-B6F5-4F262DDB2D9C}" destId="{3A14FB80-0751-417E-B78A-39A29A32F3C1}" srcOrd="2" destOrd="0" parTransId="{C95EFDD3-EC85-4BC3-82EE-BB11719DBD3A}" sibTransId="{843F1C00-EBF5-4451-825A-0938BFEE1EA3}"/>
    <dgm:cxn modelId="{F00B06D2-33C4-4DDB-AC31-54149536893E}" type="presOf" srcId="{B1297E4E-F1DB-45C1-8386-D15951582750}" destId="{C79F95A6-0D43-41E2-A623-CD8B32AC0971}" srcOrd="0" destOrd="0" presId="urn:microsoft.com/office/officeart/2005/8/layout/default"/>
    <dgm:cxn modelId="{A2521BD4-4704-47BC-82D2-4D5E78085338}" srcId="{22D00A85-F527-41FD-A559-2182BB78F55B}" destId="{D8A0D24E-112C-4D41-95B0-76DAB97CC2AA}" srcOrd="0" destOrd="0" parTransId="{A82C6FAC-7BC1-4FC0-A89D-30ACC2008948}" sibTransId="{DC5DCA09-2C7F-4389-8166-5005D6BF5E8E}"/>
    <dgm:cxn modelId="{F66296D5-A794-4AD1-8D6C-BDD27C4C69E0}" srcId="{98345FB1-1267-4216-8C22-ACAA476CCB69}" destId="{82358478-8ED5-4B87-9808-3D7A2B476E1E}" srcOrd="1" destOrd="0" parTransId="{708D007D-8C5D-4797-BEB0-5B1A8FE41250}" sibTransId="{00ADB340-DE6B-4653-BFA5-F3F7756681C2}"/>
    <dgm:cxn modelId="{C2B343EB-1CE0-4310-9969-C3554902232D}" type="presOf" srcId="{E85AE347-6FBB-4763-905A-F8527EC8DC9B}" destId="{0E4476CB-444E-4D22-B6E8-C3A95461CBCB}" srcOrd="0" destOrd="1" presId="urn:microsoft.com/office/officeart/2005/8/layout/default"/>
    <dgm:cxn modelId="{3A38B6EF-01DC-45DB-A584-D65E00D76587}" type="presOf" srcId="{AE8A2608-8EE9-4D2D-8A50-C02A26716C90}" destId="{C2E8AA87-11CE-476D-8DB6-65F67B0E6053}" srcOrd="0" destOrd="2" presId="urn:microsoft.com/office/officeart/2005/8/layout/default"/>
    <dgm:cxn modelId="{3AD8BEFC-0895-4D3E-910A-D8B92AD6997D}" srcId="{22D00A85-F527-41FD-A559-2182BB78F55B}" destId="{8E1DE819-697C-4C03-BDE4-D59640A908BD}" srcOrd="1" destOrd="0" parTransId="{1914B71F-95EC-4108-A81E-63E7495B94B2}" sibTransId="{22AA16F8-B9EA-409B-A760-F8E719C94B83}"/>
    <dgm:cxn modelId="{C8F3ABFD-4C4B-4C4E-82A3-33EEA69B14C5}" type="presOf" srcId="{D8A0D24E-112C-4D41-95B0-76DAB97CC2AA}" destId="{41B06143-F311-4A13-89B2-FEFBDD445519}" srcOrd="0" destOrd="1" presId="urn:microsoft.com/office/officeart/2005/8/layout/default"/>
    <dgm:cxn modelId="{DEC3D7E6-F624-436E-A66F-D0C4A01F9EFE}" type="presParOf" srcId="{BE2DA640-4600-452A-8C62-37720D3D6191}" destId="{C79F95A6-0D43-41E2-A623-CD8B32AC0971}" srcOrd="0" destOrd="0" presId="urn:microsoft.com/office/officeart/2005/8/layout/default"/>
    <dgm:cxn modelId="{300071CA-764E-4AE3-9EE0-4BAC875DEB5C}" type="presParOf" srcId="{BE2DA640-4600-452A-8C62-37720D3D6191}" destId="{EDDD617E-B34C-418C-AC10-759BD50FFC26}" srcOrd="1" destOrd="0" presId="urn:microsoft.com/office/officeart/2005/8/layout/default"/>
    <dgm:cxn modelId="{CBECD5AE-4E80-4D4B-B69B-1BBFAB681E8F}" type="presParOf" srcId="{BE2DA640-4600-452A-8C62-37720D3D6191}" destId="{0E4476CB-444E-4D22-B6E8-C3A95461CBCB}" srcOrd="2" destOrd="0" presId="urn:microsoft.com/office/officeart/2005/8/layout/default"/>
    <dgm:cxn modelId="{6E2E3CD7-B883-43B8-811B-EA3C3478DCCE}" type="presParOf" srcId="{BE2DA640-4600-452A-8C62-37720D3D6191}" destId="{89445AB1-4531-48FA-BF4D-970F86F360FF}" srcOrd="3" destOrd="0" presId="urn:microsoft.com/office/officeart/2005/8/layout/default"/>
    <dgm:cxn modelId="{19FBFEE9-72C8-4FC8-AEE1-D21758994986}" type="presParOf" srcId="{BE2DA640-4600-452A-8C62-37720D3D6191}" destId="{41B06143-F311-4A13-89B2-FEFBDD445519}" srcOrd="4" destOrd="0" presId="urn:microsoft.com/office/officeart/2005/8/layout/default"/>
    <dgm:cxn modelId="{AAD84D2F-0D82-4B94-B863-D5A8F630788F}" type="presParOf" srcId="{BE2DA640-4600-452A-8C62-37720D3D6191}" destId="{69FDC36E-342B-4511-A4B4-BCEBBDCE01BB}" srcOrd="5" destOrd="0" presId="urn:microsoft.com/office/officeart/2005/8/layout/default"/>
    <dgm:cxn modelId="{DB95D3C1-E444-4C73-91A8-71F37CBDBECA}" type="presParOf" srcId="{BE2DA640-4600-452A-8C62-37720D3D6191}" destId="{18438668-2711-4A7E-B27B-A035C84F0F1F}" srcOrd="6" destOrd="0" presId="urn:microsoft.com/office/officeart/2005/8/layout/default"/>
    <dgm:cxn modelId="{F02E6ABD-98FB-4233-8662-ADB0F7BB0512}" type="presParOf" srcId="{BE2DA640-4600-452A-8C62-37720D3D6191}" destId="{062F3CED-046D-4B52-AA3F-EBF9DF33E3A2}" srcOrd="7" destOrd="0" presId="urn:microsoft.com/office/officeart/2005/8/layout/default"/>
    <dgm:cxn modelId="{B12228F6-AD0D-473A-8FD0-FC1A3BDC5113}" type="presParOf" srcId="{BE2DA640-4600-452A-8C62-37720D3D6191}" destId="{C2E8AA87-11CE-476D-8DB6-65F67B0E6053}"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E12CCBB-DC8F-4FE7-BE2C-FF30411ECE92}" type="doc">
      <dgm:prSet loTypeId="urn:microsoft.com/office/officeart/2005/8/layout/default" loCatId="list" qsTypeId="urn:microsoft.com/office/officeart/2005/8/quickstyle/simple2" qsCatId="simple" csTypeId="urn:microsoft.com/office/officeart/2005/8/colors/colorful1" csCatId="colorful"/>
      <dgm:spPr/>
      <dgm:t>
        <a:bodyPr/>
        <a:lstStyle/>
        <a:p>
          <a:endParaRPr lang="en-US"/>
        </a:p>
      </dgm:t>
    </dgm:pt>
    <dgm:pt modelId="{D24B48EC-A5A8-4F4E-BC4E-31E96B862F51}">
      <dgm:prSet/>
      <dgm:spPr/>
      <dgm:t>
        <a:bodyPr/>
        <a:lstStyle/>
        <a:p>
          <a:r>
            <a:rPr lang="en-US" b="1"/>
            <a:t>7. Continuous Training and Security Awareness Program</a:t>
          </a:r>
          <a:endParaRPr lang="en-US"/>
        </a:p>
      </dgm:t>
    </dgm:pt>
    <dgm:pt modelId="{10699DD1-C071-42B9-98DE-844B85093776}" type="parTrans" cxnId="{B62B3669-2E58-44CA-9A33-935E6E0DD5FD}">
      <dgm:prSet/>
      <dgm:spPr/>
      <dgm:t>
        <a:bodyPr/>
        <a:lstStyle/>
        <a:p>
          <a:endParaRPr lang="en-US"/>
        </a:p>
      </dgm:t>
    </dgm:pt>
    <dgm:pt modelId="{517D0955-37BC-4857-835F-CAFE16293CAF}" type="sibTrans" cxnId="{B62B3669-2E58-44CA-9A33-935E6E0DD5FD}">
      <dgm:prSet/>
      <dgm:spPr/>
      <dgm:t>
        <a:bodyPr/>
        <a:lstStyle/>
        <a:p>
          <a:endParaRPr lang="en-US"/>
        </a:p>
      </dgm:t>
    </dgm:pt>
    <dgm:pt modelId="{22035DAD-C94B-4031-B2CE-8CD2B062C05D}">
      <dgm:prSet/>
      <dgm:spPr/>
      <dgm:t>
        <a:bodyPr/>
        <a:lstStyle/>
        <a:p>
          <a:r>
            <a:rPr lang="en-US" b="1"/>
            <a:t>7.1 Program Design</a:t>
          </a:r>
          <a:endParaRPr lang="en-US"/>
        </a:p>
      </dgm:t>
    </dgm:pt>
    <dgm:pt modelId="{67200AA9-A289-40D6-AFAF-1C3DF5A06B45}" type="parTrans" cxnId="{C773EDB0-468E-453C-A021-3F363B4B2235}">
      <dgm:prSet/>
      <dgm:spPr/>
      <dgm:t>
        <a:bodyPr/>
        <a:lstStyle/>
        <a:p>
          <a:endParaRPr lang="en-US"/>
        </a:p>
      </dgm:t>
    </dgm:pt>
    <dgm:pt modelId="{9313AB96-7568-41CA-8021-EF85AC0D2746}" type="sibTrans" cxnId="{C773EDB0-468E-453C-A021-3F363B4B2235}">
      <dgm:prSet/>
      <dgm:spPr/>
      <dgm:t>
        <a:bodyPr/>
        <a:lstStyle/>
        <a:p>
          <a:endParaRPr lang="en-US"/>
        </a:p>
      </dgm:t>
    </dgm:pt>
    <dgm:pt modelId="{A58C1A54-44A5-4022-AB7D-98882C00CBB3}">
      <dgm:prSet/>
      <dgm:spPr/>
      <dgm:t>
        <a:bodyPr/>
        <a:lstStyle/>
        <a:p>
          <a:r>
            <a:rPr lang="en-US"/>
            <a:t>VTAM will implement an </a:t>
          </a:r>
          <a:r>
            <a:rPr lang="en-US" b="1"/>
            <a:t>ongoing, role-based training program</a:t>
          </a:r>
          <a:r>
            <a:rPr lang="en-US"/>
            <a:t>, replacing annual compliance-only training.</a:t>
          </a:r>
        </a:p>
      </dgm:t>
    </dgm:pt>
    <dgm:pt modelId="{CD92D1CF-6B85-43E5-8F41-0187AEA6CCDD}" type="parTrans" cxnId="{478FC03E-AA9D-4122-A212-3D96DD5B06B6}">
      <dgm:prSet/>
      <dgm:spPr/>
      <dgm:t>
        <a:bodyPr/>
        <a:lstStyle/>
        <a:p>
          <a:endParaRPr lang="en-US"/>
        </a:p>
      </dgm:t>
    </dgm:pt>
    <dgm:pt modelId="{6F550227-5467-4E38-8CDB-E562EDCEA596}" type="sibTrans" cxnId="{478FC03E-AA9D-4122-A212-3D96DD5B06B6}">
      <dgm:prSet/>
      <dgm:spPr/>
      <dgm:t>
        <a:bodyPr/>
        <a:lstStyle/>
        <a:p>
          <a:endParaRPr lang="en-US"/>
        </a:p>
      </dgm:t>
    </dgm:pt>
    <dgm:pt modelId="{85A90248-CAE5-43A1-8B9E-AAA5D6F7E0BD}">
      <dgm:prSet/>
      <dgm:spPr/>
      <dgm:t>
        <a:bodyPr/>
        <a:lstStyle/>
        <a:p>
          <a:r>
            <a:rPr lang="en-US" b="1"/>
            <a:t>7.2 Key Components</a:t>
          </a:r>
          <a:endParaRPr lang="en-US"/>
        </a:p>
      </dgm:t>
    </dgm:pt>
    <dgm:pt modelId="{FADE4CD4-78EA-4C32-A7EC-74D30E203DA6}" type="parTrans" cxnId="{4CC7B94B-336B-4491-A875-F168AC178149}">
      <dgm:prSet/>
      <dgm:spPr/>
      <dgm:t>
        <a:bodyPr/>
        <a:lstStyle/>
        <a:p>
          <a:endParaRPr lang="en-US"/>
        </a:p>
      </dgm:t>
    </dgm:pt>
    <dgm:pt modelId="{1F33AE74-71CA-44E6-9E1D-6A2ACE7C60D6}" type="sibTrans" cxnId="{4CC7B94B-336B-4491-A875-F168AC178149}">
      <dgm:prSet/>
      <dgm:spPr/>
      <dgm:t>
        <a:bodyPr/>
        <a:lstStyle/>
        <a:p>
          <a:endParaRPr lang="en-US"/>
        </a:p>
      </dgm:t>
    </dgm:pt>
    <dgm:pt modelId="{861619F0-504D-481D-A20E-10F13D91A177}">
      <dgm:prSet/>
      <dgm:spPr/>
      <dgm:t>
        <a:bodyPr/>
        <a:lstStyle/>
        <a:p>
          <a:r>
            <a:rPr lang="en-US"/>
            <a:t>Monthly phishing and vishing simulations</a:t>
          </a:r>
        </a:p>
      </dgm:t>
    </dgm:pt>
    <dgm:pt modelId="{39191220-4568-4273-AE0F-C8817F62214F}" type="parTrans" cxnId="{052AEDB7-6557-45CE-8230-0D37066C3AF9}">
      <dgm:prSet/>
      <dgm:spPr/>
      <dgm:t>
        <a:bodyPr/>
        <a:lstStyle/>
        <a:p>
          <a:endParaRPr lang="en-US"/>
        </a:p>
      </dgm:t>
    </dgm:pt>
    <dgm:pt modelId="{33754049-7DAA-4855-B1FB-984B5872C5C1}" type="sibTrans" cxnId="{052AEDB7-6557-45CE-8230-0D37066C3AF9}">
      <dgm:prSet/>
      <dgm:spPr/>
      <dgm:t>
        <a:bodyPr/>
        <a:lstStyle/>
        <a:p>
          <a:endParaRPr lang="en-US"/>
        </a:p>
      </dgm:t>
    </dgm:pt>
    <dgm:pt modelId="{4E0E7F43-A442-4AF2-BA51-B3ADAF8F6BB1}">
      <dgm:prSet/>
      <dgm:spPr/>
      <dgm:t>
        <a:bodyPr/>
        <a:lstStyle/>
        <a:p>
          <a:r>
            <a:rPr lang="en-US"/>
            <a:t>Executive-specific social engineering training</a:t>
          </a:r>
        </a:p>
      </dgm:t>
    </dgm:pt>
    <dgm:pt modelId="{A339854A-2673-4368-864E-C672E84E9950}" type="parTrans" cxnId="{45DFC8DB-3D39-4936-B5A0-A34D45AE9763}">
      <dgm:prSet/>
      <dgm:spPr/>
      <dgm:t>
        <a:bodyPr/>
        <a:lstStyle/>
        <a:p>
          <a:endParaRPr lang="en-US"/>
        </a:p>
      </dgm:t>
    </dgm:pt>
    <dgm:pt modelId="{B220B8B9-03AE-4DC3-9AE9-C87CA5BD2DD7}" type="sibTrans" cxnId="{45DFC8DB-3D39-4936-B5A0-A34D45AE9763}">
      <dgm:prSet/>
      <dgm:spPr/>
      <dgm:t>
        <a:bodyPr/>
        <a:lstStyle/>
        <a:p>
          <a:endParaRPr lang="en-US"/>
        </a:p>
      </dgm:t>
    </dgm:pt>
    <dgm:pt modelId="{57E59654-30F3-42FC-B34C-987BBBDE064C}">
      <dgm:prSet/>
      <dgm:spPr/>
      <dgm:t>
        <a:bodyPr/>
        <a:lstStyle/>
        <a:p>
          <a:r>
            <a:rPr lang="en-US"/>
            <a:t>Gamified learning and metrics-driven improvement</a:t>
          </a:r>
        </a:p>
      </dgm:t>
    </dgm:pt>
    <dgm:pt modelId="{E824E6C8-0F01-43E3-8B9B-E668AA5D6C05}" type="parTrans" cxnId="{BA497704-E536-41BC-8D04-9921094B731D}">
      <dgm:prSet/>
      <dgm:spPr/>
      <dgm:t>
        <a:bodyPr/>
        <a:lstStyle/>
        <a:p>
          <a:endParaRPr lang="en-US"/>
        </a:p>
      </dgm:t>
    </dgm:pt>
    <dgm:pt modelId="{7037B09D-53E9-411A-B19A-52EEF3C216AA}" type="sibTrans" cxnId="{BA497704-E536-41BC-8D04-9921094B731D}">
      <dgm:prSet/>
      <dgm:spPr/>
      <dgm:t>
        <a:bodyPr/>
        <a:lstStyle/>
        <a:p>
          <a:endParaRPr lang="en-US"/>
        </a:p>
      </dgm:t>
    </dgm:pt>
    <dgm:pt modelId="{4DC606C3-312D-40BF-B8B1-B0C17ED70EEB}">
      <dgm:prSet/>
      <dgm:spPr/>
      <dgm:t>
        <a:bodyPr/>
        <a:lstStyle/>
        <a:p>
          <a:r>
            <a:rPr lang="en-US"/>
            <a:t>Just-in-time training after simulated failures</a:t>
          </a:r>
        </a:p>
      </dgm:t>
    </dgm:pt>
    <dgm:pt modelId="{AD0AFF66-0F8E-4C78-B092-DC13E8F578D4}" type="parTrans" cxnId="{2C369D99-C533-45FC-A77C-10B5950AE9ED}">
      <dgm:prSet/>
      <dgm:spPr/>
      <dgm:t>
        <a:bodyPr/>
        <a:lstStyle/>
        <a:p>
          <a:endParaRPr lang="en-US"/>
        </a:p>
      </dgm:t>
    </dgm:pt>
    <dgm:pt modelId="{E7872955-6DAF-4B31-BE77-AEF1E41E31A6}" type="sibTrans" cxnId="{2C369D99-C533-45FC-A77C-10B5950AE9ED}">
      <dgm:prSet/>
      <dgm:spPr/>
      <dgm:t>
        <a:bodyPr/>
        <a:lstStyle/>
        <a:p>
          <a:endParaRPr lang="en-US"/>
        </a:p>
      </dgm:t>
    </dgm:pt>
    <dgm:pt modelId="{1B978478-E791-4F38-AC04-3C7534813F1C}">
      <dgm:prSet/>
      <dgm:spPr/>
      <dgm:t>
        <a:bodyPr/>
        <a:lstStyle/>
        <a:p>
          <a:r>
            <a:rPr lang="en-US" b="1"/>
            <a:t>7.3 Culture of Security</a:t>
          </a:r>
          <a:endParaRPr lang="en-US"/>
        </a:p>
      </dgm:t>
    </dgm:pt>
    <dgm:pt modelId="{5F215253-96F5-48E4-BCB0-760652C87EA2}" type="parTrans" cxnId="{8F1D44F4-3704-426C-932E-B0CD2DD69AB5}">
      <dgm:prSet/>
      <dgm:spPr/>
      <dgm:t>
        <a:bodyPr/>
        <a:lstStyle/>
        <a:p>
          <a:endParaRPr lang="en-US"/>
        </a:p>
      </dgm:t>
    </dgm:pt>
    <dgm:pt modelId="{432FA319-97D8-4D22-B49E-D4EB9F841EE0}" type="sibTrans" cxnId="{8F1D44F4-3704-426C-932E-B0CD2DD69AB5}">
      <dgm:prSet/>
      <dgm:spPr/>
      <dgm:t>
        <a:bodyPr/>
        <a:lstStyle/>
        <a:p>
          <a:endParaRPr lang="en-US"/>
        </a:p>
      </dgm:t>
    </dgm:pt>
    <dgm:pt modelId="{2AD0D88E-CFAA-4592-AA38-9B4F2B3D3D20}">
      <dgm:prSet/>
      <dgm:spPr/>
      <dgm:t>
        <a:bodyPr/>
        <a:lstStyle/>
        <a:p>
          <a:r>
            <a:rPr lang="en-US"/>
            <a:t>Employees are treated as a </a:t>
          </a:r>
          <a:r>
            <a:rPr lang="en-US" b="1"/>
            <a:t>human firewall</a:t>
          </a:r>
          <a:r>
            <a:rPr lang="en-US"/>
            <a:t>, encouraged to report suspicious activity without fear of blame.</a:t>
          </a:r>
        </a:p>
      </dgm:t>
    </dgm:pt>
    <dgm:pt modelId="{986940F6-54D8-4D25-BFC7-7F2DC8F3BF4D}" type="parTrans" cxnId="{EC49F26F-A146-4195-8D7C-A27BFD51FF6A}">
      <dgm:prSet/>
      <dgm:spPr/>
      <dgm:t>
        <a:bodyPr/>
        <a:lstStyle/>
        <a:p>
          <a:endParaRPr lang="en-US"/>
        </a:p>
      </dgm:t>
    </dgm:pt>
    <dgm:pt modelId="{89BA5661-58E3-493E-81DE-0D503E36F5C9}" type="sibTrans" cxnId="{EC49F26F-A146-4195-8D7C-A27BFD51FF6A}">
      <dgm:prSet/>
      <dgm:spPr/>
      <dgm:t>
        <a:bodyPr/>
        <a:lstStyle/>
        <a:p>
          <a:endParaRPr lang="en-US"/>
        </a:p>
      </dgm:t>
    </dgm:pt>
    <dgm:pt modelId="{C9A7DA68-877E-4204-A8C2-649F524AB65D}" type="pres">
      <dgm:prSet presAssocID="{6E12CCBB-DC8F-4FE7-BE2C-FF30411ECE92}" presName="diagram" presStyleCnt="0">
        <dgm:presLayoutVars>
          <dgm:dir/>
          <dgm:resizeHandles val="exact"/>
        </dgm:presLayoutVars>
      </dgm:prSet>
      <dgm:spPr/>
    </dgm:pt>
    <dgm:pt modelId="{6C647D2A-099B-4DD7-AA77-8E773FB93AC3}" type="pres">
      <dgm:prSet presAssocID="{D24B48EC-A5A8-4F4E-BC4E-31E96B862F51}" presName="node" presStyleLbl="node1" presStyleIdx="0" presStyleCnt="6">
        <dgm:presLayoutVars>
          <dgm:bulletEnabled val="1"/>
        </dgm:presLayoutVars>
      </dgm:prSet>
      <dgm:spPr/>
    </dgm:pt>
    <dgm:pt modelId="{8C4FD1B0-0CD3-4E2E-9889-772041CCCE36}" type="pres">
      <dgm:prSet presAssocID="{517D0955-37BC-4857-835F-CAFE16293CAF}" presName="sibTrans" presStyleCnt="0"/>
      <dgm:spPr/>
    </dgm:pt>
    <dgm:pt modelId="{193F0312-7AC2-419C-9C9F-DE0F6A351B34}" type="pres">
      <dgm:prSet presAssocID="{22035DAD-C94B-4031-B2CE-8CD2B062C05D}" presName="node" presStyleLbl="node1" presStyleIdx="1" presStyleCnt="6">
        <dgm:presLayoutVars>
          <dgm:bulletEnabled val="1"/>
        </dgm:presLayoutVars>
      </dgm:prSet>
      <dgm:spPr/>
    </dgm:pt>
    <dgm:pt modelId="{BBCA48F4-C378-45FD-884B-E3F6B2A9F663}" type="pres">
      <dgm:prSet presAssocID="{9313AB96-7568-41CA-8021-EF85AC0D2746}" presName="sibTrans" presStyleCnt="0"/>
      <dgm:spPr/>
    </dgm:pt>
    <dgm:pt modelId="{B1AA76ED-5144-4E89-A36F-85D3A41E36EC}" type="pres">
      <dgm:prSet presAssocID="{A58C1A54-44A5-4022-AB7D-98882C00CBB3}" presName="node" presStyleLbl="node1" presStyleIdx="2" presStyleCnt="6">
        <dgm:presLayoutVars>
          <dgm:bulletEnabled val="1"/>
        </dgm:presLayoutVars>
      </dgm:prSet>
      <dgm:spPr/>
    </dgm:pt>
    <dgm:pt modelId="{A4C0FEB2-2587-4159-952C-39BED1C6CE9F}" type="pres">
      <dgm:prSet presAssocID="{6F550227-5467-4E38-8CDB-E562EDCEA596}" presName="sibTrans" presStyleCnt="0"/>
      <dgm:spPr/>
    </dgm:pt>
    <dgm:pt modelId="{6A5BF5DB-AEF3-45AD-80A1-DF2FE4629CC5}" type="pres">
      <dgm:prSet presAssocID="{85A90248-CAE5-43A1-8B9E-AAA5D6F7E0BD}" presName="node" presStyleLbl="node1" presStyleIdx="3" presStyleCnt="6">
        <dgm:presLayoutVars>
          <dgm:bulletEnabled val="1"/>
        </dgm:presLayoutVars>
      </dgm:prSet>
      <dgm:spPr/>
    </dgm:pt>
    <dgm:pt modelId="{B0D550BF-528E-4F69-8006-5756DC6ED28B}" type="pres">
      <dgm:prSet presAssocID="{1F33AE74-71CA-44E6-9E1D-6A2ACE7C60D6}" presName="sibTrans" presStyleCnt="0"/>
      <dgm:spPr/>
    </dgm:pt>
    <dgm:pt modelId="{A44DD5F7-6053-4544-B5DD-4FC1DC566F3B}" type="pres">
      <dgm:prSet presAssocID="{1B978478-E791-4F38-AC04-3C7534813F1C}" presName="node" presStyleLbl="node1" presStyleIdx="4" presStyleCnt="6">
        <dgm:presLayoutVars>
          <dgm:bulletEnabled val="1"/>
        </dgm:presLayoutVars>
      </dgm:prSet>
      <dgm:spPr/>
    </dgm:pt>
    <dgm:pt modelId="{9B7287D2-C5A9-46A3-AA3F-4FBE17B94097}" type="pres">
      <dgm:prSet presAssocID="{432FA319-97D8-4D22-B49E-D4EB9F841EE0}" presName="sibTrans" presStyleCnt="0"/>
      <dgm:spPr/>
    </dgm:pt>
    <dgm:pt modelId="{55BE11AF-7EDE-4D2A-B597-A43FF9659F4E}" type="pres">
      <dgm:prSet presAssocID="{2AD0D88E-CFAA-4592-AA38-9B4F2B3D3D20}" presName="node" presStyleLbl="node1" presStyleIdx="5" presStyleCnt="6">
        <dgm:presLayoutVars>
          <dgm:bulletEnabled val="1"/>
        </dgm:presLayoutVars>
      </dgm:prSet>
      <dgm:spPr/>
    </dgm:pt>
  </dgm:ptLst>
  <dgm:cxnLst>
    <dgm:cxn modelId="{C0637800-4199-47EB-A3F0-59DB5F179FCA}" type="presOf" srcId="{861619F0-504D-481D-A20E-10F13D91A177}" destId="{6A5BF5DB-AEF3-45AD-80A1-DF2FE4629CC5}" srcOrd="0" destOrd="1" presId="urn:microsoft.com/office/officeart/2005/8/layout/default"/>
    <dgm:cxn modelId="{BA497704-E536-41BC-8D04-9921094B731D}" srcId="{85A90248-CAE5-43A1-8B9E-AAA5D6F7E0BD}" destId="{57E59654-30F3-42FC-B34C-987BBBDE064C}" srcOrd="2" destOrd="0" parTransId="{E824E6C8-0F01-43E3-8B9B-E668AA5D6C05}" sibTransId="{7037B09D-53E9-411A-B19A-52EEF3C216AA}"/>
    <dgm:cxn modelId="{80F49118-BF82-4A99-B3FA-52B1FF3730A5}" type="presOf" srcId="{4DC606C3-312D-40BF-B8B1-B0C17ED70EEB}" destId="{6A5BF5DB-AEF3-45AD-80A1-DF2FE4629CC5}" srcOrd="0" destOrd="4" presId="urn:microsoft.com/office/officeart/2005/8/layout/default"/>
    <dgm:cxn modelId="{96B9AF19-6D04-4555-875F-CA120C02DF51}" type="presOf" srcId="{2AD0D88E-CFAA-4592-AA38-9B4F2B3D3D20}" destId="{55BE11AF-7EDE-4D2A-B597-A43FF9659F4E}" srcOrd="0" destOrd="0" presId="urn:microsoft.com/office/officeart/2005/8/layout/default"/>
    <dgm:cxn modelId="{ED5D571B-9D29-4EF7-9321-541B1D645728}" type="presOf" srcId="{85A90248-CAE5-43A1-8B9E-AAA5D6F7E0BD}" destId="{6A5BF5DB-AEF3-45AD-80A1-DF2FE4629CC5}" srcOrd="0" destOrd="0" presId="urn:microsoft.com/office/officeart/2005/8/layout/default"/>
    <dgm:cxn modelId="{478FC03E-AA9D-4122-A212-3D96DD5B06B6}" srcId="{6E12CCBB-DC8F-4FE7-BE2C-FF30411ECE92}" destId="{A58C1A54-44A5-4022-AB7D-98882C00CBB3}" srcOrd="2" destOrd="0" parTransId="{CD92D1CF-6B85-43E5-8F41-0187AEA6CCDD}" sibTransId="{6F550227-5467-4E38-8CDB-E562EDCEA596}"/>
    <dgm:cxn modelId="{0C482D66-F6B1-4F40-B99C-668B467BC44C}" type="presOf" srcId="{4E0E7F43-A442-4AF2-BA51-B3ADAF8F6BB1}" destId="{6A5BF5DB-AEF3-45AD-80A1-DF2FE4629CC5}" srcOrd="0" destOrd="2" presId="urn:microsoft.com/office/officeart/2005/8/layout/default"/>
    <dgm:cxn modelId="{B62B3669-2E58-44CA-9A33-935E6E0DD5FD}" srcId="{6E12CCBB-DC8F-4FE7-BE2C-FF30411ECE92}" destId="{D24B48EC-A5A8-4F4E-BC4E-31E96B862F51}" srcOrd="0" destOrd="0" parTransId="{10699DD1-C071-42B9-98DE-844B85093776}" sibTransId="{517D0955-37BC-4857-835F-CAFE16293CAF}"/>
    <dgm:cxn modelId="{4CC7B94B-336B-4491-A875-F168AC178149}" srcId="{6E12CCBB-DC8F-4FE7-BE2C-FF30411ECE92}" destId="{85A90248-CAE5-43A1-8B9E-AAA5D6F7E0BD}" srcOrd="3" destOrd="0" parTransId="{FADE4CD4-78EA-4C32-A7EC-74D30E203DA6}" sibTransId="{1F33AE74-71CA-44E6-9E1D-6A2ACE7C60D6}"/>
    <dgm:cxn modelId="{EC49F26F-A146-4195-8D7C-A27BFD51FF6A}" srcId="{6E12CCBB-DC8F-4FE7-BE2C-FF30411ECE92}" destId="{2AD0D88E-CFAA-4592-AA38-9B4F2B3D3D20}" srcOrd="5" destOrd="0" parTransId="{986940F6-54D8-4D25-BFC7-7F2DC8F3BF4D}" sibTransId="{89BA5661-58E3-493E-81DE-0D503E36F5C9}"/>
    <dgm:cxn modelId="{7B363B5A-B86C-4BFE-9E4B-7339E376357C}" type="presOf" srcId="{1B978478-E791-4F38-AC04-3C7534813F1C}" destId="{A44DD5F7-6053-4544-B5DD-4FC1DC566F3B}" srcOrd="0" destOrd="0" presId="urn:microsoft.com/office/officeart/2005/8/layout/default"/>
    <dgm:cxn modelId="{85640185-242B-4008-A05C-2FC74B6FC9BB}" type="presOf" srcId="{D24B48EC-A5A8-4F4E-BC4E-31E96B862F51}" destId="{6C647D2A-099B-4DD7-AA77-8E773FB93AC3}" srcOrd="0" destOrd="0" presId="urn:microsoft.com/office/officeart/2005/8/layout/default"/>
    <dgm:cxn modelId="{145A2C89-D1E8-4548-8DC6-1F9318E45EFD}" type="presOf" srcId="{22035DAD-C94B-4031-B2CE-8CD2B062C05D}" destId="{193F0312-7AC2-419C-9C9F-DE0F6A351B34}" srcOrd="0" destOrd="0" presId="urn:microsoft.com/office/officeart/2005/8/layout/default"/>
    <dgm:cxn modelId="{5B214F89-F76E-4CC1-BB12-2B8683A65696}" type="presOf" srcId="{6E12CCBB-DC8F-4FE7-BE2C-FF30411ECE92}" destId="{C9A7DA68-877E-4204-A8C2-649F524AB65D}" srcOrd="0" destOrd="0" presId="urn:microsoft.com/office/officeart/2005/8/layout/default"/>
    <dgm:cxn modelId="{2C369D99-C533-45FC-A77C-10B5950AE9ED}" srcId="{85A90248-CAE5-43A1-8B9E-AAA5D6F7E0BD}" destId="{4DC606C3-312D-40BF-B8B1-B0C17ED70EEB}" srcOrd="3" destOrd="0" parTransId="{AD0AFF66-0F8E-4C78-B092-DC13E8F578D4}" sibTransId="{E7872955-6DAF-4B31-BE77-AEF1E41E31A6}"/>
    <dgm:cxn modelId="{0C60849D-AFDC-4AC4-A5E8-15671337766F}" type="presOf" srcId="{57E59654-30F3-42FC-B34C-987BBBDE064C}" destId="{6A5BF5DB-AEF3-45AD-80A1-DF2FE4629CC5}" srcOrd="0" destOrd="3" presId="urn:microsoft.com/office/officeart/2005/8/layout/default"/>
    <dgm:cxn modelId="{749978A5-EC73-4D0B-BA46-A153C6816D64}" type="presOf" srcId="{A58C1A54-44A5-4022-AB7D-98882C00CBB3}" destId="{B1AA76ED-5144-4E89-A36F-85D3A41E36EC}" srcOrd="0" destOrd="0" presId="urn:microsoft.com/office/officeart/2005/8/layout/default"/>
    <dgm:cxn modelId="{C773EDB0-468E-453C-A021-3F363B4B2235}" srcId="{6E12CCBB-DC8F-4FE7-BE2C-FF30411ECE92}" destId="{22035DAD-C94B-4031-B2CE-8CD2B062C05D}" srcOrd="1" destOrd="0" parTransId="{67200AA9-A289-40D6-AFAF-1C3DF5A06B45}" sibTransId="{9313AB96-7568-41CA-8021-EF85AC0D2746}"/>
    <dgm:cxn modelId="{052AEDB7-6557-45CE-8230-0D37066C3AF9}" srcId="{85A90248-CAE5-43A1-8B9E-AAA5D6F7E0BD}" destId="{861619F0-504D-481D-A20E-10F13D91A177}" srcOrd="0" destOrd="0" parTransId="{39191220-4568-4273-AE0F-C8817F62214F}" sibTransId="{33754049-7DAA-4855-B1FB-984B5872C5C1}"/>
    <dgm:cxn modelId="{45DFC8DB-3D39-4936-B5A0-A34D45AE9763}" srcId="{85A90248-CAE5-43A1-8B9E-AAA5D6F7E0BD}" destId="{4E0E7F43-A442-4AF2-BA51-B3ADAF8F6BB1}" srcOrd="1" destOrd="0" parTransId="{A339854A-2673-4368-864E-C672E84E9950}" sibTransId="{B220B8B9-03AE-4DC3-9AE9-C87CA5BD2DD7}"/>
    <dgm:cxn modelId="{8F1D44F4-3704-426C-932E-B0CD2DD69AB5}" srcId="{6E12CCBB-DC8F-4FE7-BE2C-FF30411ECE92}" destId="{1B978478-E791-4F38-AC04-3C7534813F1C}" srcOrd="4" destOrd="0" parTransId="{5F215253-96F5-48E4-BCB0-760652C87EA2}" sibTransId="{432FA319-97D8-4D22-B49E-D4EB9F841EE0}"/>
    <dgm:cxn modelId="{179AAB00-B513-4136-BAF4-B614B41DE4E4}" type="presParOf" srcId="{C9A7DA68-877E-4204-A8C2-649F524AB65D}" destId="{6C647D2A-099B-4DD7-AA77-8E773FB93AC3}" srcOrd="0" destOrd="0" presId="urn:microsoft.com/office/officeart/2005/8/layout/default"/>
    <dgm:cxn modelId="{FD1435F0-BC61-4D5C-AC30-4C2D2A603A2C}" type="presParOf" srcId="{C9A7DA68-877E-4204-A8C2-649F524AB65D}" destId="{8C4FD1B0-0CD3-4E2E-9889-772041CCCE36}" srcOrd="1" destOrd="0" presId="urn:microsoft.com/office/officeart/2005/8/layout/default"/>
    <dgm:cxn modelId="{7EF8A565-B84D-4557-98E7-78F3A60BB1BE}" type="presParOf" srcId="{C9A7DA68-877E-4204-A8C2-649F524AB65D}" destId="{193F0312-7AC2-419C-9C9F-DE0F6A351B34}" srcOrd="2" destOrd="0" presId="urn:microsoft.com/office/officeart/2005/8/layout/default"/>
    <dgm:cxn modelId="{5963EB1D-051B-401C-9312-08E0092B4CA9}" type="presParOf" srcId="{C9A7DA68-877E-4204-A8C2-649F524AB65D}" destId="{BBCA48F4-C378-45FD-884B-E3F6B2A9F663}" srcOrd="3" destOrd="0" presId="urn:microsoft.com/office/officeart/2005/8/layout/default"/>
    <dgm:cxn modelId="{A886CD7D-CD9E-4414-8F6A-3932B7220A4C}" type="presParOf" srcId="{C9A7DA68-877E-4204-A8C2-649F524AB65D}" destId="{B1AA76ED-5144-4E89-A36F-85D3A41E36EC}" srcOrd="4" destOrd="0" presId="urn:microsoft.com/office/officeart/2005/8/layout/default"/>
    <dgm:cxn modelId="{3E4AF146-17B7-4FB7-93AF-E2A0B808FCD7}" type="presParOf" srcId="{C9A7DA68-877E-4204-A8C2-649F524AB65D}" destId="{A4C0FEB2-2587-4159-952C-39BED1C6CE9F}" srcOrd="5" destOrd="0" presId="urn:microsoft.com/office/officeart/2005/8/layout/default"/>
    <dgm:cxn modelId="{C333A57A-4288-44A2-B350-9A48A42EA21B}" type="presParOf" srcId="{C9A7DA68-877E-4204-A8C2-649F524AB65D}" destId="{6A5BF5DB-AEF3-45AD-80A1-DF2FE4629CC5}" srcOrd="6" destOrd="0" presId="urn:microsoft.com/office/officeart/2005/8/layout/default"/>
    <dgm:cxn modelId="{0906474A-D3C3-4E98-BE97-70E3701119AA}" type="presParOf" srcId="{C9A7DA68-877E-4204-A8C2-649F524AB65D}" destId="{B0D550BF-528E-4F69-8006-5756DC6ED28B}" srcOrd="7" destOrd="0" presId="urn:microsoft.com/office/officeart/2005/8/layout/default"/>
    <dgm:cxn modelId="{5D0DCC9A-DE8F-4B85-83D1-76A3537A02D8}" type="presParOf" srcId="{C9A7DA68-877E-4204-A8C2-649F524AB65D}" destId="{A44DD5F7-6053-4544-B5DD-4FC1DC566F3B}" srcOrd="8" destOrd="0" presId="urn:microsoft.com/office/officeart/2005/8/layout/default"/>
    <dgm:cxn modelId="{CE008DB3-A0A3-4556-8973-BBF93D202CFE}" type="presParOf" srcId="{C9A7DA68-877E-4204-A8C2-649F524AB65D}" destId="{9B7287D2-C5A9-46A3-AA3F-4FBE17B94097}" srcOrd="9" destOrd="0" presId="urn:microsoft.com/office/officeart/2005/8/layout/default"/>
    <dgm:cxn modelId="{87B1CCCD-1D51-4F8E-AA48-D2167F711430}" type="presParOf" srcId="{C9A7DA68-877E-4204-A8C2-649F524AB65D}" destId="{55BE11AF-7EDE-4D2A-B597-A43FF9659F4E}"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F351AD-FF1B-49F1-ABEC-B65F95BBB524}">
      <dsp:nvSpPr>
        <dsp:cNvPr id="0" name=""/>
        <dsp:cNvSpPr/>
      </dsp:nvSpPr>
      <dsp:spPr>
        <a:xfrm>
          <a:off x="0" y="2519530"/>
          <a:ext cx="1269566" cy="1516040"/>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US" sz="600" b="1" kern="1200"/>
            <a:t>3. Zero Trust Security Architecture for VTAM</a:t>
          </a:r>
          <a:endParaRPr lang="en-US" sz="600" kern="1200"/>
        </a:p>
      </dsp:txBody>
      <dsp:txXfrm>
        <a:off x="37184" y="2556714"/>
        <a:ext cx="1195198" cy="1441672"/>
      </dsp:txXfrm>
    </dsp:sp>
    <dsp:sp modelId="{00F4DF18-70D6-42BD-9261-A34E8726AFD1}">
      <dsp:nvSpPr>
        <dsp:cNvPr id="0" name=""/>
        <dsp:cNvSpPr/>
      </dsp:nvSpPr>
      <dsp:spPr>
        <a:xfrm>
          <a:off x="1396523" y="3120124"/>
          <a:ext cx="269148" cy="314852"/>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396523" y="3183094"/>
        <a:ext cx="188404" cy="188912"/>
      </dsp:txXfrm>
    </dsp:sp>
    <dsp:sp modelId="{F3821095-F372-4B6E-80A3-04157268FE29}">
      <dsp:nvSpPr>
        <dsp:cNvPr id="0" name=""/>
        <dsp:cNvSpPr/>
      </dsp:nvSpPr>
      <dsp:spPr>
        <a:xfrm>
          <a:off x="1777392" y="2519530"/>
          <a:ext cx="1269566" cy="1516040"/>
        </a:xfrm>
        <a:prstGeom prst="roundRect">
          <a:avLst>
            <a:gd name="adj" fmla="val 10000"/>
          </a:avLst>
        </a:prstGeom>
        <a:solidFill>
          <a:schemeClr val="accent2">
            <a:hueOff val="-264675"/>
            <a:satOff val="298"/>
            <a:lumOff val="706"/>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US" sz="600" b="1" kern="1200"/>
            <a:t>3.1 Zero Trust Principles</a:t>
          </a:r>
          <a:endParaRPr lang="en-US" sz="600" kern="1200"/>
        </a:p>
      </dsp:txBody>
      <dsp:txXfrm>
        <a:off x="1814576" y="2556714"/>
        <a:ext cx="1195198" cy="1441672"/>
      </dsp:txXfrm>
    </dsp:sp>
    <dsp:sp modelId="{C8542E56-534D-4602-9ABE-4497284F7768}">
      <dsp:nvSpPr>
        <dsp:cNvPr id="0" name=""/>
        <dsp:cNvSpPr/>
      </dsp:nvSpPr>
      <dsp:spPr>
        <a:xfrm>
          <a:off x="3173915" y="3120124"/>
          <a:ext cx="269148" cy="314852"/>
        </a:xfrm>
        <a:prstGeom prst="rightArrow">
          <a:avLst>
            <a:gd name="adj1" fmla="val 60000"/>
            <a:gd name="adj2" fmla="val 50000"/>
          </a:avLst>
        </a:prstGeom>
        <a:solidFill>
          <a:schemeClr val="accent2">
            <a:hueOff val="-330843"/>
            <a:satOff val="373"/>
            <a:lumOff val="882"/>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73915" y="3183094"/>
        <a:ext cx="188404" cy="188912"/>
      </dsp:txXfrm>
    </dsp:sp>
    <dsp:sp modelId="{92E7EBF0-F01E-43E9-8520-3F55D1DEB050}">
      <dsp:nvSpPr>
        <dsp:cNvPr id="0" name=""/>
        <dsp:cNvSpPr/>
      </dsp:nvSpPr>
      <dsp:spPr>
        <a:xfrm>
          <a:off x="3554785" y="2519530"/>
          <a:ext cx="1269566" cy="1516040"/>
        </a:xfrm>
        <a:prstGeom prst="roundRect">
          <a:avLst>
            <a:gd name="adj" fmla="val 10000"/>
          </a:avLst>
        </a:prstGeom>
        <a:solidFill>
          <a:schemeClr val="accent2">
            <a:hueOff val="-529349"/>
            <a:satOff val="597"/>
            <a:lumOff val="141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t" anchorCtr="0">
          <a:noAutofit/>
        </a:bodyPr>
        <a:lstStyle/>
        <a:p>
          <a:pPr marL="0" lvl="0" indent="0" algn="l" defTabSz="266700">
            <a:lnSpc>
              <a:spcPct val="90000"/>
            </a:lnSpc>
            <a:spcBef>
              <a:spcPct val="0"/>
            </a:spcBef>
            <a:spcAft>
              <a:spcPct val="35000"/>
            </a:spcAft>
            <a:buNone/>
          </a:pPr>
          <a:r>
            <a:rPr lang="en-US" sz="600" kern="1200"/>
            <a:t>Zero Trust is based on the assumption that </a:t>
          </a:r>
          <a:r>
            <a:rPr lang="en-US" sz="600" b="1" kern="1200"/>
            <a:t>no user, device, or system should be trusted by default</a:t>
          </a:r>
          <a:r>
            <a:rPr lang="en-US" sz="600" kern="1200"/>
            <a:t>, regardless of location. Core principles include:</a:t>
          </a:r>
        </a:p>
        <a:p>
          <a:pPr marL="57150" lvl="1" indent="-57150" algn="l" defTabSz="222250">
            <a:lnSpc>
              <a:spcPct val="90000"/>
            </a:lnSpc>
            <a:spcBef>
              <a:spcPct val="0"/>
            </a:spcBef>
            <a:spcAft>
              <a:spcPct val="15000"/>
            </a:spcAft>
            <a:buChar char="•"/>
          </a:pPr>
          <a:r>
            <a:rPr lang="en-US" sz="500" kern="1200"/>
            <a:t>Verify explicitly</a:t>
          </a:r>
        </a:p>
        <a:p>
          <a:pPr marL="57150" lvl="1" indent="-57150" algn="l" defTabSz="222250">
            <a:lnSpc>
              <a:spcPct val="90000"/>
            </a:lnSpc>
            <a:spcBef>
              <a:spcPct val="0"/>
            </a:spcBef>
            <a:spcAft>
              <a:spcPct val="15000"/>
            </a:spcAft>
            <a:buChar char="•"/>
          </a:pPr>
          <a:r>
            <a:rPr lang="en-US" sz="500" kern="1200"/>
            <a:t>Least privilege access</a:t>
          </a:r>
        </a:p>
        <a:p>
          <a:pPr marL="57150" lvl="1" indent="-57150" algn="l" defTabSz="222250">
            <a:lnSpc>
              <a:spcPct val="90000"/>
            </a:lnSpc>
            <a:spcBef>
              <a:spcPct val="0"/>
            </a:spcBef>
            <a:spcAft>
              <a:spcPct val="15000"/>
            </a:spcAft>
            <a:buChar char="•"/>
          </a:pPr>
          <a:r>
            <a:rPr lang="en-US" sz="500" kern="1200"/>
            <a:t>Assume breach</a:t>
          </a:r>
        </a:p>
      </dsp:txBody>
      <dsp:txXfrm>
        <a:off x="3591969" y="2556714"/>
        <a:ext cx="1195198" cy="1441672"/>
      </dsp:txXfrm>
    </dsp:sp>
    <dsp:sp modelId="{BE4C87B3-0CDE-42D7-80C7-E10579A37819}">
      <dsp:nvSpPr>
        <dsp:cNvPr id="0" name=""/>
        <dsp:cNvSpPr/>
      </dsp:nvSpPr>
      <dsp:spPr>
        <a:xfrm>
          <a:off x="4951308" y="3120124"/>
          <a:ext cx="269148" cy="314852"/>
        </a:xfrm>
        <a:prstGeom prst="rightArrow">
          <a:avLst>
            <a:gd name="adj1" fmla="val 60000"/>
            <a:gd name="adj2" fmla="val 50000"/>
          </a:avLst>
        </a:prstGeom>
        <a:solidFill>
          <a:schemeClr val="accent2">
            <a:hueOff val="-661686"/>
            <a:satOff val="746"/>
            <a:lumOff val="176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951308" y="3183094"/>
        <a:ext cx="188404" cy="188912"/>
      </dsp:txXfrm>
    </dsp:sp>
    <dsp:sp modelId="{E4C3C7C7-D392-4670-86E8-369B1AE7453C}">
      <dsp:nvSpPr>
        <dsp:cNvPr id="0" name=""/>
        <dsp:cNvSpPr/>
      </dsp:nvSpPr>
      <dsp:spPr>
        <a:xfrm>
          <a:off x="5332178" y="2519530"/>
          <a:ext cx="1269566" cy="1516040"/>
        </a:xfrm>
        <a:prstGeom prst="roundRect">
          <a:avLst>
            <a:gd name="adj" fmla="val 10000"/>
          </a:avLst>
        </a:prstGeom>
        <a:solidFill>
          <a:schemeClr val="accent2">
            <a:hueOff val="-794024"/>
            <a:satOff val="895"/>
            <a:lumOff val="2118"/>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US" sz="600" b="1" kern="1200"/>
            <a:t>3.2 Zero Trust Architecture Diagram</a:t>
          </a:r>
          <a:endParaRPr lang="en-US" sz="600" kern="1200"/>
        </a:p>
      </dsp:txBody>
      <dsp:txXfrm>
        <a:off x="5369362" y="2556714"/>
        <a:ext cx="1195198" cy="1441672"/>
      </dsp:txXfrm>
    </dsp:sp>
    <dsp:sp modelId="{B0C8CA71-E4A4-4359-BA1A-60DDD0480E3F}">
      <dsp:nvSpPr>
        <dsp:cNvPr id="0" name=""/>
        <dsp:cNvSpPr/>
      </dsp:nvSpPr>
      <dsp:spPr>
        <a:xfrm>
          <a:off x="6728701" y="3120124"/>
          <a:ext cx="269148" cy="314852"/>
        </a:xfrm>
        <a:prstGeom prst="rightArrow">
          <a:avLst>
            <a:gd name="adj1" fmla="val 60000"/>
            <a:gd name="adj2" fmla="val 50000"/>
          </a:avLst>
        </a:prstGeom>
        <a:solidFill>
          <a:schemeClr val="accent2">
            <a:hueOff val="-992530"/>
            <a:satOff val="1119"/>
            <a:lumOff val="2647"/>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728701" y="3183094"/>
        <a:ext cx="188404" cy="188912"/>
      </dsp:txXfrm>
    </dsp:sp>
    <dsp:sp modelId="{CE46B489-5A30-48B4-86E2-575804A6C9C7}">
      <dsp:nvSpPr>
        <dsp:cNvPr id="0" name=""/>
        <dsp:cNvSpPr/>
      </dsp:nvSpPr>
      <dsp:spPr>
        <a:xfrm>
          <a:off x="7109571" y="2519530"/>
          <a:ext cx="1269566" cy="1516040"/>
        </a:xfrm>
        <a:prstGeom prst="roundRect">
          <a:avLst>
            <a:gd name="adj" fmla="val 10000"/>
          </a:avLst>
        </a:prstGeom>
        <a:solidFill>
          <a:schemeClr val="accent2">
            <a:hueOff val="-1058698"/>
            <a:satOff val="1194"/>
            <a:lumOff val="2824"/>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US" sz="600" kern="1200"/>
            <a:t>+-------------------+ | Users &amp; Devices | | (Employees, BYOD) | +---------+---------+ | v +-------------------------+ | Identity &amp; Access Mgmt | | (MFA, IAM, RBAC) | +-----------+-------------+ | v +-----------------------------+ | Zero Trust Policy Engine | | (Context, Risk, Compliance)| +-----------+-----------------+ | v +-----------------------------+ | Secure Access Gateway | | (ZTNA, CASB, Firewall) | +-----------+-----------------+ | v +-----------------------------+ | Applications &amp; Data | | (On-Prem, Cloud, SaaS) | +-----------------------------+ </a:t>
          </a:r>
        </a:p>
      </dsp:txBody>
      <dsp:txXfrm>
        <a:off x="7146755" y="2556714"/>
        <a:ext cx="1195198" cy="1441672"/>
      </dsp:txXfrm>
    </dsp:sp>
    <dsp:sp modelId="{E478B008-8F93-4EC1-BDBB-85B6A27B2645}">
      <dsp:nvSpPr>
        <dsp:cNvPr id="0" name=""/>
        <dsp:cNvSpPr/>
      </dsp:nvSpPr>
      <dsp:spPr>
        <a:xfrm>
          <a:off x="8506094" y="3120124"/>
          <a:ext cx="269148" cy="314852"/>
        </a:xfrm>
        <a:prstGeom prst="rightArrow">
          <a:avLst>
            <a:gd name="adj1" fmla="val 60000"/>
            <a:gd name="adj2" fmla="val 50000"/>
          </a:avLst>
        </a:prstGeom>
        <a:solidFill>
          <a:schemeClr val="accent2">
            <a:hueOff val="-1323373"/>
            <a:satOff val="1492"/>
            <a:lumOff val="353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506094" y="3183094"/>
        <a:ext cx="188404" cy="188912"/>
      </dsp:txXfrm>
    </dsp:sp>
    <dsp:sp modelId="{EC802EEA-3759-4AB9-AECA-2D9017217388}">
      <dsp:nvSpPr>
        <dsp:cNvPr id="0" name=""/>
        <dsp:cNvSpPr/>
      </dsp:nvSpPr>
      <dsp:spPr>
        <a:xfrm>
          <a:off x="8886964" y="2519530"/>
          <a:ext cx="1269566" cy="1516040"/>
        </a:xfrm>
        <a:prstGeom prst="roundRect">
          <a:avLst>
            <a:gd name="adj" fmla="val 10000"/>
          </a:avLst>
        </a:prstGeom>
        <a:solidFill>
          <a:schemeClr val="accent2">
            <a:hueOff val="-1323373"/>
            <a:satOff val="1492"/>
            <a:lumOff val="353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US" sz="600" kern="1200"/>
            <a:t>This architecture eliminates implicit trust and continuously validates identity, device posture, and behavior.</a:t>
          </a:r>
        </a:p>
      </dsp:txBody>
      <dsp:txXfrm>
        <a:off x="8924148" y="2556714"/>
        <a:ext cx="1195198" cy="144167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9F95A6-0D43-41E2-A623-CD8B32AC0971}">
      <dsp:nvSpPr>
        <dsp:cNvPr id="0" name=""/>
        <dsp:cNvSpPr/>
      </dsp:nvSpPr>
      <dsp:spPr>
        <a:xfrm>
          <a:off x="61512" y="2391"/>
          <a:ext cx="3476563" cy="208593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b="1" kern="1200"/>
            <a:t>5. Technical and Administrative Mitigation Measures</a:t>
          </a:r>
          <a:endParaRPr lang="en-US" sz="1900" kern="1200"/>
        </a:p>
      </dsp:txBody>
      <dsp:txXfrm>
        <a:off x="61512" y="2391"/>
        <a:ext cx="3476563" cy="2085938"/>
      </dsp:txXfrm>
    </dsp:sp>
    <dsp:sp modelId="{0E4476CB-444E-4D22-B6E8-C3A95461CBCB}">
      <dsp:nvSpPr>
        <dsp:cNvPr id="0" name=""/>
        <dsp:cNvSpPr/>
      </dsp:nvSpPr>
      <dsp:spPr>
        <a:xfrm>
          <a:off x="3885732" y="2391"/>
          <a:ext cx="3476563" cy="208593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b="1" kern="1200"/>
            <a:t>5.1 Identity Security</a:t>
          </a:r>
          <a:endParaRPr lang="en-US" sz="1900" kern="1200"/>
        </a:p>
        <a:p>
          <a:pPr marL="114300" lvl="1" indent="-114300" algn="l" defTabSz="666750">
            <a:lnSpc>
              <a:spcPct val="90000"/>
            </a:lnSpc>
            <a:spcBef>
              <a:spcPct val="0"/>
            </a:spcBef>
            <a:spcAft>
              <a:spcPct val="15000"/>
            </a:spcAft>
            <a:buChar char="•"/>
          </a:pPr>
          <a:r>
            <a:rPr lang="en-US" sz="1500" kern="1200"/>
            <a:t>MFA with phishing-resistant methods (FIDO2)</a:t>
          </a:r>
        </a:p>
        <a:p>
          <a:pPr marL="114300" lvl="1" indent="-114300" algn="l" defTabSz="666750">
            <a:lnSpc>
              <a:spcPct val="90000"/>
            </a:lnSpc>
            <a:spcBef>
              <a:spcPct val="0"/>
            </a:spcBef>
            <a:spcAft>
              <a:spcPct val="15000"/>
            </a:spcAft>
            <a:buChar char="•"/>
          </a:pPr>
          <a:r>
            <a:rPr lang="en-US" sz="1500" kern="1200"/>
            <a:t>Conditional access based on device health and location</a:t>
          </a:r>
        </a:p>
      </dsp:txBody>
      <dsp:txXfrm>
        <a:off x="3885732" y="2391"/>
        <a:ext cx="3476563" cy="2085938"/>
      </dsp:txXfrm>
    </dsp:sp>
    <dsp:sp modelId="{41B06143-F311-4A13-89B2-FEFBDD445519}">
      <dsp:nvSpPr>
        <dsp:cNvPr id="0" name=""/>
        <dsp:cNvSpPr/>
      </dsp:nvSpPr>
      <dsp:spPr>
        <a:xfrm>
          <a:off x="7709952" y="2391"/>
          <a:ext cx="3476563" cy="208593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b="1" kern="1200"/>
            <a:t>5.2 Endpoint and Network Security</a:t>
          </a:r>
          <a:endParaRPr lang="en-US" sz="1900" kern="1200"/>
        </a:p>
        <a:p>
          <a:pPr marL="114300" lvl="1" indent="-114300" algn="l" defTabSz="666750">
            <a:lnSpc>
              <a:spcPct val="90000"/>
            </a:lnSpc>
            <a:spcBef>
              <a:spcPct val="0"/>
            </a:spcBef>
            <a:spcAft>
              <a:spcPct val="15000"/>
            </a:spcAft>
            <a:buChar char="•"/>
          </a:pPr>
          <a:r>
            <a:rPr lang="en-US" sz="1500" kern="1200"/>
            <a:t>Endpoint Detection and Response (EDR)</a:t>
          </a:r>
        </a:p>
        <a:p>
          <a:pPr marL="114300" lvl="1" indent="-114300" algn="l" defTabSz="666750">
            <a:lnSpc>
              <a:spcPct val="90000"/>
            </a:lnSpc>
            <a:spcBef>
              <a:spcPct val="0"/>
            </a:spcBef>
            <a:spcAft>
              <a:spcPct val="15000"/>
            </a:spcAft>
            <a:buChar char="•"/>
          </a:pPr>
          <a:r>
            <a:rPr lang="en-US" sz="1500" kern="1200"/>
            <a:t>Network segmentation and micro-segmentation</a:t>
          </a:r>
        </a:p>
        <a:p>
          <a:pPr marL="114300" lvl="1" indent="-114300" algn="l" defTabSz="666750">
            <a:lnSpc>
              <a:spcPct val="90000"/>
            </a:lnSpc>
            <a:spcBef>
              <a:spcPct val="0"/>
            </a:spcBef>
            <a:spcAft>
              <a:spcPct val="15000"/>
            </a:spcAft>
            <a:buChar char="•"/>
          </a:pPr>
          <a:r>
            <a:rPr lang="en-US" sz="1500" kern="1200"/>
            <a:t>Zero Trust Network Access (ZTNA)</a:t>
          </a:r>
        </a:p>
      </dsp:txBody>
      <dsp:txXfrm>
        <a:off x="7709952" y="2391"/>
        <a:ext cx="3476563" cy="2085938"/>
      </dsp:txXfrm>
    </dsp:sp>
    <dsp:sp modelId="{18438668-2711-4A7E-B27B-A035C84F0F1F}">
      <dsp:nvSpPr>
        <dsp:cNvPr id="0" name=""/>
        <dsp:cNvSpPr/>
      </dsp:nvSpPr>
      <dsp:spPr>
        <a:xfrm>
          <a:off x="1973622" y="2435985"/>
          <a:ext cx="3476563" cy="208593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b="1" kern="1200"/>
            <a:t>5.3 Cloud Security</a:t>
          </a:r>
          <a:endParaRPr lang="en-US" sz="1900" kern="1200"/>
        </a:p>
        <a:p>
          <a:pPr marL="114300" lvl="1" indent="-114300" algn="l" defTabSz="666750">
            <a:lnSpc>
              <a:spcPct val="90000"/>
            </a:lnSpc>
            <a:spcBef>
              <a:spcPct val="0"/>
            </a:spcBef>
            <a:spcAft>
              <a:spcPct val="15000"/>
            </a:spcAft>
            <a:buChar char="•"/>
          </a:pPr>
          <a:r>
            <a:rPr lang="en-US" sz="1500" kern="1200"/>
            <a:t>Cloud Security Posture Management (CSPM)</a:t>
          </a:r>
        </a:p>
        <a:p>
          <a:pPr marL="114300" lvl="1" indent="-114300" algn="l" defTabSz="666750">
            <a:lnSpc>
              <a:spcPct val="90000"/>
            </a:lnSpc>
            <a:spcBef>
              <a:spcPct val="0"/>
            </a:spcBef>
            <a:spcAft>
              <a:spcPct val="15000"/>
            </a:spcAft>
            <a:buChar char="•"/>
          </a:pPr>
          <a:r>
            <a:rPr lang="en-US" sz="1500" kern="1200"/>
            <a:t>Secure API gateways</a:t>
          </a:r>
        </a:p>
        <a:p>
          <a:pPr marL="114300" lvl="1" indent="-114300" algn="l" defTabSz="666750">
            <a:lnSpc>
              <a:spcPct val="90000"/>
            </a:lnSpc>
            <a:spcBef>
              <a:spcPct val="0"/>
            </a:spcBef>
            <a:spcAft>
              <a:spcPct val="15000"/>
            </a:spcAft>
            <a:buChar char="•"/>
          </a:pPr>
          <a:r>
            <a:rPr lang="en-US" sz="1500" kern="1200"/>
            <a:t>CASB for SaaS visibility and control</a:t>
          </a:r>
        </a:p>
      </dsp:txBody>
      <dsp:txXfrm>
        <a:off x="1973622" y="2435985"/>
        <a:ext cx="3476563" cy="2085938"/>
      </dsp:txXfrm>
    </dsp:sp>
    <dsp:sp modelId="{C2E8AA87-11CE-476D-8DB6-65F67B0E6053}">
      <dsp:nvSpPr>
        <dsp:cNvPr id="0" name=""/>
        <dsp:cNvSpPr/>
      </dsp:nvSpPr>
      <dsp:spPr>
        <a:xfrm>
          <a:off x="5797842" y="2435985"/>
          <a:ext cx="3476563" cy="208593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b="1" kern="1200"/>
            <a:t>5.4 Backup and Recovery</a:t>
          </a:r>
          <a:endParaRPr lang="en-US" sz="1900" kern="1200"/>
        </a:p>
        <a:p>
          <a:pPr marL="114300" lvl="1" indent="-114300" algn="l" defTabSz="666750">
            <a:lnSpc>
              <a:spcPct val="90000"/>
            </a:lnSpc>
            <a:spcBef>
              <a:spcPct val="0"/>
            </a:spcBef>
            <a:spcAft>
              <a:spcPct val="15000"/>
            </a:spcAft>
            <a:buChar char="•"/>
          </a:pPr>
          <a:r>
            <a:rPr lang="en-US" sz="1500" kern="1200"/>
            <a:t>Immutable, offline backups</a:t>
          </a:r>
        </a:p>
        <a:p>
          <a:pPr marL="114300" lvl="1" indent="-114300" algn="l" defTabSz="666750">
            <a:lnSpc>
              <a:spcPct val="90000"/>
            </a:lnSpc>
            <a:spcBef>
              <a:spcPct val="0"/>
            </a:spcBef>
            <a:spcAft>
              <a:spcPct val="15000"/>
            </a:spcAft>
            <a:buChar char="•"/>
          </a:pPr>
          <a:r>
            <a:rPr lang="en-US" sz="1500" kern="1200"/>
            <a:t>Regular ransomware recovery testing</a:t>
          </a:r>
        </a:p>
      </dsp:txBody>
      <dsp:txXfrm>
        <a:off x="5797842" y="2435985"/>
        <a:ext cx="3476563" cy="208593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647D2A-099B-4DD7-AA77-8E773FB93AC3}">
      <dsp:nvSpPr>
        <dsp:cNvPr id="0" name=""/>
        <dsp:cNvSpPr/>
      </dsp:nvSpPr>
      <dsp:spPr>
        <a:xfrm>
          <a:off x="447913" y="1658"/>
          <a:ext cx="2863304" cy="1717982"/>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kern="1200"/>
            <a:t>7. Continuous Training and Security Awareness Program</a:t>
          </a:r>
          <a:endParaRPr lang="en-US" sz="1400" kern="1200"/>
        </a:p>
      </dsp:txBody>
      <dsp:txXfrm>
        <a:off x="447913" y="1658"/>
        <a:ext cx="2863304" cy="1717982"/>
      </dsp:txXfrm>
    </dsp:sp>
    <dsp:sp modelId="{193F0312-7AC2-419C-9C9F-DE0F6A351B34}">
      <dsp:nvSpPr>
        <dsp:cNvPr id="0" name=""/>
        <dsp:cNvSpPr/>
      </dsp:nvSpPr>
      <dsp:spPr>
        <a:xfrm>
          <a:off x="3597547" y="1658"/>
          <a:ext cx="2863304" cy="1717982"/>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kern="1200"/>
            <a:t>7.1 Program Design</a:t>
          </a:r>
          <a:endParaRPr lang="en-US" sz="1400" kern="1200"/>
        </a:p>
      </dsp:txBody>
      <dsp:txXfrm>
        <a:off x="3597547" y="1658"/>
        <a:ext cx="2863304" cy="1717982"/>
      </dsp:txXfrm>
    </dsp:sp>
    <dsp:sp modelId="{B1AA76ED-5144-4E89-A36F-85D3A41E36EC}">
      <dsp:nvSpPr>
        <dsp:cNvPr id="0" name=""/>
        <dsp:cNvSpPr/>
      </dsp:nvSpPr>
      <dsp:spPr>
        <a:xfrm>
          <a:off x="6747182" y="1658"/>
          <a:ext cx="2863304" cy="1717982"/>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VTAM will implement an </a:t>
          </a:r>
          <a:r>
            <a:rPr lang="en-US" sz="1400" b="1" kern="1200"/>
            <a:t>ongoing, role-based training program</a:t>
          </a:r>
          <a:r>
            <a:rPr lang="en-US" sz="1400" kern="1200"/>
            <a:t>, replacing annual compliance-only training.</a:t>
          </a:r>
        </a:p>
      </dsp:txBody>
      <dsp:txXfrm>
        <a:off x="6747182" y="1658"/>
        <a:ext cx="2863304" cy="1717982"/>
      </dsp:txXfrm>
    </dsp:sp>
    <dsp:sp modelId="{6A5BF5DB-AEF3-45AD-80A1-DF2FE4629CC5}">
      <dsp:nvSpPr>
        <dsp:cNvPr id="0" name=""/>
        <dsp:cNvSpPr/>
      </dsp:nvSpPr>
      <dsp:spPr>
        <a:xfrm>
          <a:off x="447913" y="2005971"/>
          <a:ext cx="2863304" cy="1717982"/>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b="1" kern="1200"/>
            <a:t>7.2 Key Components</a:t>
          </a:r>
          <a:endParaRPr lang="en-US" sz="1400" kern="1200"/>
        </a:p>
        <a:p>
          <a:pPr marL="57150" lvl="1" indent="-57150" algn="l" defTabSz="488950">
            <a:lnSpc>
              <a:spcPct val="90000"/>
            </a:lnSpc>
            <a:spcBef>
              <a:spcPct val="0"/>
            </a:spcBef>
            <a:spcAft>
              <a:spcPct val="15000"/>
            </a:spcAft>
            <a:buChar char="•"/>
          </a:pPr>
          <a:r>
            <a:rPr lang="en-US" sz="1100" kern="1200"/>
            <a:t>Monthly phishing and vishing simulations</a:t>
          </a:r>
        </a:p>
        <a:p>
          <a:pPr marL="57150" lvl="1" indent="-57150" algn="l" defTabSz="488950">
            <a:lnSpc>
              <a:spcPct val="90000"/>
            </a:lnSpc>
            <a:spcBef>
              <a:spcPct val="0"/>
            </a:spcBef>
            <a:spcAft>
              <a:spcPct val="15000"/>
            </a:spcAft>
            <a:buChar char="•"/>
          </a:pPr>
          <a:r>
            <a:rPr lang="en-US" sz="1100" kern="1200"/>
            <a:t>Executive-specific social engineering training</a:t>
          </a:r>
        </a:p>
        <a:p>
          <a:pPr marL="57150" lvl="1" indent="-57150" algn="l" defTabSz="488950">
            <a:lnSpc>
              <a:spcPct val="90000"/>
            </a:lnSpc>
            <a:spcBef>
              <a:spcPct val="0"/>
            </a:spcBef>
            <a:spcAft>
              <a:spcPct val="15000"/>
            </a:spcAft>
            <a:buChar char="•"/>
          </a:pPr>
          <a:r>
            <a:rPr lang="en-US" sz="1100" kern="1200"/>
            <a:t>Gamified learning and metrics-driven improvement</a:t>
          </a:r>
        </a:p>
        <a:p>
          <a:pPr marL="57150" lvl="1" indent="-57150" algn="l" defTabSz="488950">
            <a:lnSpc>
              <a:spcPct val="90000"/>
            </a:lnSpc>
            <a:spcBef>
              <a:spcPct val="0"/>
            </a:spcBef>
            <a:spcAft>
              <a:spcPct val="15000"/>
            </a:spcAft>
            <a:buChar char="•"/>
          </a:pPr>
          <a:r>
            <a:rPr lang="en-US" sz="1100" kern="1200"/>
            <a:t>Just-in-time training after simulated failures</a:t>
          </a:r>
        </a:p>
      </dsp:txBody>
      <dsp:txXfrm>
        <a:off x="447913" y="2005971"/>
        <a:ext cx="2863304" cy="1717982"/>
      </dsp:txXfrm>
    </dsp:sp>
    <dsp:sp modelId="{A44DD5F7-6053-4544-B5DD-4FC1DC566F3B}">
      <dsp:nvSpPr>
        <dsp:cNvPr id="0" name=""/>
        <dsp:cNvSpPr/>
      </dsp:nvSpPr>
      <dsp:spPr>
        <a:xfrm>
          <a:off x="3597547" y="2005971"/>
          <a:ext cx="2863304" cy="1717982"/>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kern="1200"/>
            <a:t>7.3 Culture of Security</a:t>
          </a:r>
          <a:endParaRPr lang="en-US" sz="1400" kern="1200"/>
        </a:p>
      </dsp:txBody>
      <dsp:txXfrm>
        <a:off x="3597547" y="2005971"/>
        <a:ext cx="2863304" cy="1717982"/>
      </dsp:txXfrm>
    </dsp:sp>
    <dsp:sp modelId="{55BE11AF-7EDE-4D2A-B597-A43FF9659F4E}">
      <dsp:nvSpPr>
        <dsp:cNvPr id="0" name=""/>
        <dsp:cNvSpPr/>
      </dsp:nvSpPr>
      <dsp:spPr>
        <a:xfrm>
          <a:off x="6747182" y="2005971"/>
          <a:ext cx="2863304" cy="1717982"/>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Employees are treated as a </a:t>
          </a:r>
          <a:r>
            <a:rPr lang="en-US" sz="1400" b="1" kern="1200"/>
            <a:t>human firewall</a:t>
          </a:r>
          <a:r>
            <a:rPr lang="en-US" sz="1400" kern="1200"/>
            <a:t>, encouraged to report suspicious activity without fear of blame.</a:t>
          </a:r>
        </a:p>
      </dsp:txBody>
      <dsp:txXfrm>
        <a:off x="6747182" y="2005971"/>
        <a:ext cx="2863304" cy="1717982"/>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dirty="0"/>
              <a:t>Click to edit Master title style</a:t>
            </a:r>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DDA51639-B2D6-4652-B8C3-1B4C224A7BAF}" type="datetimeFigureOut">
              <a:rPr lang="en-US" dirty="0"/>
              <a:t>12/18/2025</a:t>
            </a:fld>
            <a:endParaRPr lang="en-US" dirty="0"/>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US" dirty="0"/>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897882439"/>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82FF5DD9-2C52-442D-92E2-8072C0C3D7CD}" type="datetimeFigureOut">
              <a:rPr lang="en-US" dirty="0"/>
              <a:t>12/18/2025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29816735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dirty="0"/>
              <a:t>Click to edit Master title style</a:t>
            </a:r>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C44961B7-6B89-48AB-966F-622E2788EECC}" type="datetimeFigureOut">
              <a:rPr lang="en-US" dirty="0"/>
              <a:t>12/18/2025</a:t>
            </a:fld>
            <a:endParaRPr lang="en-US" dirty="0"/>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US" dirty="0"/>
          </a:p>
        </p:txBody>
      </p:sp>
      <p:sp>
        <p:nvSpPr>
          <p:cNvPr id="6" name="Slide Number Placeholder 5"/>
          <p:cNvSpPr>
            <a:spLocks noGrp="1"/>
          </p:cNvSpPr>
          <p:nvPr>
            <p:ph type="sldNum" sz="quarter" idx="12"/>
          </p:nvPr>
        </p:nvSpPr>
        <p:spPr>
          <a:xfrm>
            <a:off x="8604504" y="5211060"/>
            <a:ext cx="2112264" cy="228600"/>
          </a:xfrm>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889758640"/>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DBD3D6FB-79CC-4683-A046-BBE785BA1BED}" type="datetimeFigureOut">
              <a:rPr lang="en-US" dirty="0"/>
              <a:t>12/18/2025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7689244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9512B3E8-48F1-4B23-8498-D8A04A81EC9C}" type="datetimeFigureOut">
              <a:rPr lang="en-US" dirty="0"/>
              <a:t>12/18/2025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4760521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10B90D90-AA62-404D-A741-635B4370F9CB}" type="datetimeFigureOut">
              <a:rPr lang="en-US" dirty="0"/>
              <a:t>12/18/2025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2793990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7002E4-6836-46D1-9DBB-3C27C0DD3A89}" type="datetimeFigureOut">
              <a:rPr lang="en-US" dirty="0"/>
              <a:t>12/18/2025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0718327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dirty="0"/>
              <a:t>Click to edit Master title style</a:t>
            </a:r>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8" name="Date Placeholder 7"/>
          <p:cNvSpPr>
            <a:spLocks noGrp="1"/>
          </p:cNvSpPr>
          <p:nvPr>
            <p:ph type="dt" sz="half" idx="10"/>
          </p:nvPr>
        </p:nvSpPr>
        <p:spPr/>
        <p:txBody>
          <a:bodyPr/>
          <a:lstStyle/>
          <a:p>
            <a:fld id="{1CF131DD-A141-4471-BCF9-C6073EDD7E20}" type="datetimeFigureOut">
              <a:rPr lang="en-US" dirty="0"/>
              <a:t>12/18/2025</a:t>
            </a:fld>
            <a:endParaRPr lang="en-US" dirty="0"/>
          </a:p>
        </p:txBody>
      </p:sp>
      <p:sp>
        <p:nvSpPr>
          <p:cNvPr id="9" name="Footer Placeholder 8"/>
          <p:cNvSpPr>
            <a:spLocks noGrp="1"/>
          </p:cNvSpPr>
          <p:nvPr>
            <p:ph type="ftr" sz="quarter" idx="11"/>
          </p:nvPr>
        </p:nvSpPr>
        <p:spPr/>
        <p:txBody>
          <a:bodyPr/>
          <a:lstStyle>
            <a:lvl1pPr algn="r">
              <a:defRPr/>
            </a:lvl1pPr>
          </a:lstStyle>
          <a:p>
            <a:endParaRPr lang="en-US" dirty="0"/>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4FAB73BC-B049-4115-A692-8D63A059BFB8}" type="slidenum">
              <a:rPr lang="en-US" dirty="0"/>
              <a:pPr/>
              <a:t>‹#›</a:t>
            </a:fld>
            <a:endParaRPr lang="en-US" dirty="0"/>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9283069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dirty="0"/>
              <a:t>Click to edit Master title style</a:t>
            </a:r>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AB334A90-EB03-42F3-8859-2C2B2724C058}" type="datetimeFigureOut">
              <a:rPr lang="en-US" dirty="0"/>
              <a:t>12/18/2025</a:t>
            </a:fld>
            <a:endParaRPr lang="en-US" dirty="0"/>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dirty="0"/>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4FAB73BC-B049-4115-A692-8D63A059BFB8}" type="slidenum">
              <a:rPr lang="en-US" dirty="0"/>
              <a:pPr/>
              <a:t>‹#›</a:t>
            </a:fld>
            <a:endParaRPr lang="en-US" dirty="0"/>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3167379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D11A6AA8-A04B-4104-9AE2-BD48D340E27F}" type="datetimeFigureOut">
              <a:rPr lang="en-US" dirty="0"/>
              <a:t>12/18/2025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40064570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4E0BF79-FAC6-4A96-8DE1-F7B82E2E1652}" type="datetimeFigureOut">
              <a:rPr lang="en-US" dirty="0"/>
              <a:t>12/18/2025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150714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txBody>
          <a:bodyPr/>
          <a:lstStyle/>
          <a:p>
            <a:endParaRPr lang="en-GB"/>
          </a:p>
        </p:txBody>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CBC48EC7-AF6A-48D3-8284-14BACBEBDD84}" type="datetimeFigureOut">
              <a:rPr lang="en-US" dirty="0"/>
              <a:t>12/18/2025</a:t>
            </a:fld>
            <a:endParaRPr lang="en-US" dirty="0"/>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3636221028"/>
      </p:ext>
    </p:extLst>
  </p:cSld>
  <p:clrMap bg1="lt1" tx1="dk1" bg2="lt2" tx2="dk2" accent1="accent1" accent2="accent2" accent3="accent3" accent4="accent4" accent5="accent5" accent6="accent6" hlink="hlink" folHlink="folHlink"/>
  <p:sldLayoutIdLst>
    <p:sldLayoutId id="2147483772" r:id="rId1"/>
    <p:sldLayoutId id="2147483773" r:id="rId2"/>
    <p:sldLayoutId id="2147483774" r:id="rId3"/>
    <p:sldLayoutId id="2147483775" r:id="rId4"/>
    <p:sldLayoutId id="2147483776" r:id="rId5"/>
    <p:sldLayoutId id="2147483777" r:id="rId6"/>
    <p:sldLayoutId id="2147483778" r:id="rId7"/>
    <p:sldLayoutId id="2147483779" r:id="rId8"/>
    <p:sldLayoutId id="2147483780" r:id="rId9"/>
    <p:sldLayoutId id="2147483781" r:id="rId10"/>
    <p:sldLayoutId id="2147483782" r:id="rId11"/>
  </p:sldLayoutIdLst>
  <p:hf sldNum="0" hdr="0" ftr="0" dt="0"/>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www.ibm.com/security/data-breach" TargetMode="External"/><Relationship Id="rId2" Type="http://schemas.openxmlformats.org/officeDocument/2006/relationships/image" Target="../media/image2.jpg"/><Relationship Id="rId1" Type="http://schemas.openxmlformats.org/officeDocument/2006/relationships/slideLayout" Target="../slideLayouts/slideLayout7.xml"/><Relationship Id="rId5" Type="http://schemas.openxmlformats.org/officeDocument/2006/relationships/hyperlink" Target="https://www.ibm.com/reports/data-breach." TargetMode="External"/><Relationship Id="rId4" Type="http://schemas.openxmlformats.org/officeDocument/2006/relationships/hyperlink" Target="http://www.cisa.gov/known-exploited-vulnerabilities-catalog,"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10.tmp"/><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1.tmp"/><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838200" y="513189"/>
            <a:ext cx="5797883" cy="2667000"/>
          </a:xfrm>
        </p:spPr>
        <p:txBody>
          <a:bodyPr anchor="b">
            <a:normAutofit fontScale="90000"/>
          </a:bodyPr>
          <a:lstStyle/>
          <a:p>
            <a:pPr algn="l"/>
            <a:r>
              <a:rPr lang="en-GB">
                <a:solidFill>
                  <a:schemeClr val="tx2"/>
                </a:solidFill>
              </a:rPr>
              <a:t>Networks and Cyber Security Essentials</a:t>
            </a:r>
          </a:p>
        </p:txBody>
      </p:sp>
      <p:sp>
        <p:nvSpPr>
          <p:cNvPr id="3" name="Subtitle 2"/>
          <p:cNvSpPr>
            <a:spLocks noGrp="1"/>
          </p:cNvSpPr>
          <p:nvPr>
            <p:ph type="subTitle" idx="1"/>
          </p:nvPr>
        </p:nvSpPr>
        <p:spPr>
          <a:xfrm>
            <a:off x="838200" y="3408788"/>
            <a:ext cx="5797882" cy="1785690"/>
          </a:xfrm>
        </p:spPr>
        <p:txBody>
          <a:bodyPr vert="horz" lIns="91440" tIns="45720" rIns="91440" bIns="45720" rtlCol="0" anchor="t">
            <a:normAutofit/>
          </a:bodyPr>
          <a:lstStyle/>
          <a:p>
            <a:pPr algn="l"/>
            <a:r>
              <a:rPr lang="en-GB" sz="2200">
                <a:solidFill>
                  <a:schemeClr val="tx2"/>
                </a:solidFill>
              </a:rPr>
              <a:t>Tutor:        Amit Naik</a:t>
            </a:r>
          </a:p>
          <a:p>
            <a:pPr algn="l"/>
            <a:r>
              <a:rPr lang="en-GB" sz="2200">
                <a:solidFill>
                  <a:schemeClr val="tx2"/>
                </a:solidFill>
              </a:rPr>
              <a:t>Student :                    Jesus Mercedes Coronado Mendoza </a:t>
            </a:r>
          </a:p>
          <a:p>
            <a:pPr algn="l"/>
            <a:endParaRPr lang="en-GB" sz="2200">
              <a:solidFill>
                <a:schemeClr val="tx2"/>
              </a:solidFill>
            </a:endParaRPr>
          </a:p>
        </p:txBody>
      </p:sp>
      <p:pic>
        <p:nvPicPr>
          <p:cNvPr id="4" name="Picture 3">
            <a:extLst>
              <a:ext uri="{FF2B5EF4-FFF2-40B4-BE49-F238E27FC236}">
                <a16:creationId xmlns:a16="http://schemas.microsoft.com/office/drawing/2014/main" id="{A2133A9C-1C96-EAAC-3705-F8F87F07030A}"/>
              </a:ext>
            </a:extLst>
          </p:cNvPr>
          <p:cNvPicPr>
            <a:picLocks noChangeAspect="1"/>
          </p:cNvPicPr>
          <p:nvPr/>
        </p:nvPicPr>
        <p:blipFill>
          <a:blip r:embed="rId2"/>
          <a:srcRect r="11667" b="-6"/>
          <a:stretch>
            <a:fillRect/>
          </a:stretch>
        </p:blipFill>
        <p:spPr>
          <a:xfrm>
            <a:off x="7162800" y="10"/>
            <a:ext cx="5029200" cy="5693802"/>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A0D70C8A-A50E-4B41-86A2-E2F8558124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txBody>
          <a:bodyPr/>
          <a:lstStyle/>
          <a:p>
            <a:endParaRPr lang="en-GB"/>
          </a:p>
        </p:txBody>
      </p:sp>
      <p:sp>
        <p:nvSpPr>
          <p:cNvPr id="9" name="Rectangle 8">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Rectangle 10">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5" name="Rectangle 14">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en-GB"/>
          </a:p>
        </p:txBody>
      </p:sp>
      <p:sp>
        <p:nvSpPr>
          <p:cNvPr id="2" name="TextBox 1">
            <a:extLst>
              <a:ext uri="{FF2B5EF4-FFF2-40B4-BE49-F238E27FC236}">
                <a16:creationId xmlns:a16="http://schemas.microsoft.com/office/drawing/2014/main" id="{4CEF0B49-A167-80A5-C7D2-F10066A285B2}"/>
              </a:ext>
            </a:extLst>
          </p:cNvPr>
          <p:cNvSpPr txBox="1"/>
          <p:nvPr/>
        </p:nvSpPr>
        <p:spPr>
          <a:xfrm>
            <a:off x="1440519" y="1420706"/>
            <a:ext cx="9738046" cy="4016587"/>
          </a:xfrm>
          <a:prstGeom prst="rect">
            <a:avLst/>
          </a:prstGeom>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indent="-182880">
              <a:lnSpc>
                <a:spcPct val="90000"/>
              </a:lnSpc>
              <a:spcAft>
                <a:spcPts val="600"/>
              </a:spcAft>
              <a:buClr>
                <a:schemeClr val="tx1">
                  <a:lumMod val="85000"/>
                  <a:lumOff val="15000"/>
                </a:schemeClr>
              </a:buClr>
              <a:buFont typeface="Garamond" pitchFamily="18" charset="0"/>
              <a:buChar char="◦"/>
            </a:pPr>
            <a:r>
              <a:rPr lang="en-US" sz="1600" b="1" dirty="0">
                <a:solidFill>
                  <a:schemeClr val="tx1">
                    <a:lumMod val="75000"/>
                    <a:lumOff val="25000"/>
                  </a:schemeClr>
                </a:solidFill>
              </a:rPr>
              <a:t>A Modern Zero Trust Cyber Security Framework for Vigilant Trust &amp; Asset Management (VTAM)</a:t>
            </a:r>
          </a:p>
          <a:p>
            <a:pPr indent="-182880">
              <a:lnSpc>
                <a:spcPct val="90000"/>
              </a:lnSpc>
              <a:spcAft>
                <a:spcPts val="600"/>
              </a:spcAft>
              <a:buClr>
                <a:schemeClr val="tx1">
                  <a:lumMod val="85000"/>
                  <a:lumOff val="15000"/>
                </a:schemeClr>
              </a:buClr>
              <a:buFont typeface="Garamond" pitchFamily="18" charset="0"/>
              <a:buChar char="◦"/>
            </a:pPr>
            <a:r>
              <a:rPr lang="en-US" sz="1600" b="1" dirty="0">
                <a:solidFill>
                  <a:schemeClr val="tx1">
                    <a:lumMod val="75000"/>
                    <a:lumOff val="25000"/>
                  </a:schemeClr>
                </a:solidFill>
              </a:rPr>
              <a:t>1. Introduction</a:t>
            </a:r>
          </a:p>
          <a:p>
            <a:pPr indent="-182880">
              <a:lnSpc>
                <a:spcPct val="90000"/>
              </a:lnSpc>
              <a:spcAft>
                <a:spcPts val="600"/>
              </a:spcAft>
              <a:buClr>
                <a:schemeClr val="tx1">
                  <a:lumMod val="85000"/>
                  <a:lumOff val="15000"/>
                </a:schemeClr>
              </a:buClr>
              <a:buFont typeface="Garamond" pitchFamily="18" charset="0"/>
              <a:buChar char="◦"/>
            </a:pPr>
            <a:r>
              <a:rPr lang="en-US" sz="1600" dirty="0">
                <a:solidFill>
                  <a:schemeClr val="tx1">
                    <a:lumMod val="75000"/>
                    <a:lumOff val="25000"/>
                  </a:schemeClr>
                </a:solidFill>
              </a:rPr>
              <a:t>Cybersecurity has become one of the most critical risk domains facing the global financial services sector. Financial institutions are prime targets for cybercriminals due to the direct monetization opportunities provided by access to customer funds, sensitive financial data, and trading systems. For organizations such as </a:t>
            </a:r>
            <a:r>
              <a:rPr lang="en-US" sz="1600" b="1" dirty="0">
                <a:solidFill>
                  <a:schemeClr val="tx1">
                    <a:lumMod val="75000"/>
                    <a:lumOff val="25000"/>
                  </a:schemeClr>
                </a:solidFill>
              </a:rPr>
              <a:t>Vigilant Trust &amp; Asset Management (VTAM)</a:t>
            </a:r>
            <a:r>
              <a:rPr lang="en-US" sz="1600" dirty="0">
                <a:solidFill>
                  <a:schemeClr val="tx1">
                    <a:lumMod val="75000"/>
                    <a:lumOff val="25000"/>
                  </a:schemeClr>
                </a:solidFill>
              </a:rPr>
              <a:t>, the evolving threat landscape presents not only technical risks but also </a:t>
            </a:r>
            <a:r>
              <a:rPr lang="en-US" sz="1600" b="1" dirty="0">
                <a:solidFill>
                  <a:schemeClr val="tx1">
                    <a:lumMod val="75000"/>
                    <a:lumOff val="25000"/>
                  </a:schemeClr>
                </a:solidFill>
              </a:rPr>
              <a:t>significant regulatory, operational, and reputational consequences</a:t>
            </a:r>
            <a:r>
              <a:rPr lang="en-US" sz="1600" dirty="0">
                <a:solidFill>
                  <a:schemeClr val="tx1">
                    <a:lumMod val="75000"/>
                    <a:lumOff val="25000"/>
                  </a:schemeClr>
                </a:solidFill>
              </a:rPr>
              <a:t>.</a:t>
            </a:r>
          </a:p>
          <a:p>
            <a:pPr indent="-182880">
              <a:lnSpc>
                <a:spcPct val="90000"/>
              </a:lnSpc>
              <a:spcAft>
                <a:spcPts val="600"/>
              </a:spcAft>
              <a:buClr>
                <a:schemeClr val="tx1">
                  <a:lumMod val="85000"/>
                  <a:lumOff val="15000"/>
                </a:schemeClr>
              </a:buClr>
              <a:buFont typeface="Garamond" pitchFamily="18" charset="0"/>
              <a:buChar char="◦"/>
            </a:pPr>
            <a:r>
              <a:rPr lang="en-US" sz="1600" dirty="0">
                <a:solidFill>
                  <a:schemeClr val="tx1">
                    <a:lumMod val="75000"/>
                    <a:lumOff val="25000"/>
                  </a:schemeClr>
                </a:solidFill>
              </a:rPr>
              <a:t>The rapid adoption of </a:t>
            </a:r>
            <a:r>
              <a:rPr lang="en-US" sz="1600" b="1" dirty="0">
                <a:solidFill>
                  <a:schemeClr val="tx1">
                    <a:lumMod val="75000"/>
                    <a:lumOff val="25000"/>
                  </a:schemeClr>
                </a:solidFill>
              </a:rPr>
              <a:t>cloud services</a:t>
            </a:r>
            <a:r>
              <a:rPr lang="en-US" sz="1600" dirty="0">
                <a:solidFill>
                  <a:schemeClr val="tx1">
                    <a:lumMod val="75000"/>
                    <a:lumOff val="25000"/>
                  </a:schemeClr>
                </a:solidFill>
              </a:rPr>
              <a:t>, </a:t>
            </a:r>
            <a:r>
              <a:rPr lang="en-US" sz="1600" b="1" dirty="0">
                <a:solidFill>
                  <a:schemeClr val="tx1">
                    <a:lumMod val="75000"/>
                    <a:lumOff val="25000"/>
                  </a:schemeClr>
                </a:solidFill>
              </a:rPr>
              <a:t>Software-as-a-Service (SaaS)</a:t>
            </a:r>
            <a:r>
              <a:rPr lang="en-US" sz="1600" dirty="0">
                <a:solidFill>
                  <a:schemeClr val="tx1">
                    <a:lumMod val="75000"/>
                    <a:lumOff val="25000"/>
                  </a:schemeClr>
                </a:solidFill>
              </a:rPr>
              <a:t> platforms, and </a:t>
            </a:r>
            <a:r>
              <a:rPr lang="en-US" sz="1600" b="1" dirty="0">
                <a:solidFill>
                  <a:schemeClr val="tx1">
                    <a:lumMod val="75000"/>
                    <a:lumOff val="25000"/>
                  </a:schemeClr>
                </a:solidFill>
              </a:rPr>
              <a:t>hybrid work models</a:t>
            </a:r>
            <a:r>
              <a:rPr lang="en-US" sz="1600" dirty="0">
                <a:solidFill>
                  <a:schemeClr val="tx1">
                    <a:lumMod val="75000"/>
                    <a:lumOff val="25000"/>
                  </a:schemeClr>
                </a:solidFill>
              </a:rPr>
              <a:t> has fundamentally changed enterprise IT architectures. Traditional perimeter-based security models are no longer sufficient. Attackers increasingly exploit </a:t>
            </a:r>
            <a:r>
              <a:rPr lang="en-US" sz="1600" b="1" dirty="0">
                <a:solidFill>
                  <a:schemeClr val="tx1">
                    <a:lumMod val="75000"/>
                    <a:lumOff val="25000"/>
                  </a:schemeClr>
                </a:solidFill>
              </a:rPr>
              <a:t>phishing, ransomware-as-a-service (RaaS), AI-powered social engineering, and supply chain vulnerabilities</a:t>
            </a:r>
            <a:r>
              <a:rPr lang="en-US" sz="1600" dirty="0">
                <a:solidFill>
                  <a:schemeClr val="tx1">
                    <a:lumMod val="75000"/>
                    <a:lumOff val="25000"/>
                  </a:schemeClr>
                </a:solidFill>
              </a:rPr>
              <a:t> to bypass legacy defenses.</a:t>
            </a:r>
          </a:p>
          <a:p>
            <a:pPr indent="-182880">
              <a:lnSpc>
                <a:spcPct val="90000"/>
              </a:lnSpc>
              <a:spcAft>
                <a:spcPts val="600"/>
              </a:spcAft>
              <a:buClr>
                <a:schemeClr val="tx1">
                  <a:lumMod val="85000"/>
                  <a:lumOff val="15000"/>
                </a:schemeClr>
              </a:buClr>
              <a:buFont typeface="Garamond" pitchFamily="18" charset="0"/>
              <a:buChar char="◦"/>
            </a:pPr>
            <a:r>
              <a:rPr lang="en-US" sz="1600" dirty="0">
                <a:solidFill>
                  <a:schemeClr val="tx1">
                    <a:lumMod val="75000"/>
                    <a:lumOff val="25000"/>
                  </a:schemeClr>
                </a:solidFill>
              </a:rPr>
              <a:t>Following recent incidents at VTAM—including a sophisticated phishing campaign and a blocked ransomware attempt—the Board of Directors has mandated the development of a </a:t>
            </a:r>
            <a:r>
              <a:rPr lang="en-US" sz="1600" b="1" dirty="0">
                <a:solidFill>
                  <a:schemeClr val="tx1">
                    <a:lumMod val="75000"/>
                    <a:lumOff val="25000"/>
                  </a:schemeClr>
                </a:solidFill>
              </a:rPr>
              <a:t>comprehensive, modern cybersecurity framework</a:t>
            </a:r>
            <a:r>
              <a:rPr lang="en-US" sz="1600" dirty="0">
                <a:solidFill>
                  <a:schemeClr val="tx1">
                    <a:lumMod val="75000"/>
                    <a:lumOff val="25000"/>
                  </a:schemeClr>
                </a:solidFill>
              </a:rPr>
              <a:t>. This report proposes a </a:t>
            </a:r>
            <a:r>
              <a:rPr lang="en-US" sz="1600" b="1" dirty="0">
                <a:solidFill>
                  <a:schemeClr val="tx1">
                    <a:lumMod val="75000"/>
                    <a:lumOff val="25000"/>
                  </a:schemeClr>
                </a:solidFill>
              </a:rPr>
              <a:t>Zero Trust–based security architecture</a:t>
            </a:r>
            <a:r>
              <a:rPr lang="en-US" sz="1600" dirty="0">
                <a:solidFill>
                  <a:schemeClr val="tx1">
                    <a:lumMod val="75000"/>
                    <a:lumOff val="25000"/>
                  </a:schemeClr>
                </a:solidFill>
              </a:rPr>
              <a:t>, grounded in </a:t>
            </a:r>
            <a:r>
              <a:rPr lang="en-US" sz="1600" b="1" dirty="0">
                <a:solidFill>
                  <a:schemeClr val="tx1">
                    <a:lumMod val="75000"/>
                    <a:lumOff val="25000"/>
                  </a:schemeClr>
                </a:solidFill>
              </a:rPr>
              <a:t>NIST Cybersecurity Framework (CSF)</a:t>
            </a:r>
            <a:r>
              <a:rPr lang="en-US" sz="1600" dirty="0">
                <a:solidFill>
                  <a:schemeClr val="tx1">
                    <a:lumMod val="75000"/>
                    <a:lumOff val="25000"/>
                  </a:schemeClr>
                </a:solidFill>
              </a:rPr>
              <a:t>, </a:t>
            </a:r>
            <a:r>
              <a:rPr lang="en-US" sz="1600" b="1" dirty="0">
                <a:solidFill>
                  <a:schemeClr val="tx1">
                    <a:lumMod val="75000"/>
                    <a:lumOff val="25000"/>
                  </a:schemeClr>
                </a:solidFill>
              </a:rPr>
              <a:t>ISO/IEC 27001</a:t>
            </a:r>
            <a:r>
              <a:rPr lang="en-US" sz="1600" dirty="0">
                <a:solidFill>
                  <a:schemeClr val="tx1">
                    <a:lumMod val="75000"/>
                    <a:lumOff val="25000"/>
                  </a:schemeClr>
                </a:solidFill>
              </a:rPr>
              <a:t>, and </a:t>
            </a:r>
            <a:r>
              <a:rPr lang="en-US" sz="1600" b="1" dirty="0">
                <a:solidFill>
                  <a:schemeClr val="tx1">
                    <a:lumMod val="75000"/>
                    <a:lumOff val="25000"/>
                  </a:schemeClr>
                </a:solidFill>
              </a:rPr>
              <a:t>CISA threat intelligence</a:t>
            </a:r>
            <a:r>
              <a:rPr lang="en-US" sz="1600" dirty="0">
                <a:solidFill>
                  <a:schemeClr val="tx1">
                    <a:lumMod val="75000"/>
                    <a:lumOff val="25000"/>
                  </a:schemeClr>
                </a:solidFill>
              </a:rPr>
              <a:t>, to strengthen VTAM’s resilience against contemporary cyber threats</a:t>
            </a:r>
            <a:r>
              <a:rPr lang="en-US" dirty="0">
                <a:solidFill>
                  <a:schemeClr val="tx1">
                    <a:lumMod val="75000"/>
                    <a:lumOff val="25000"/>
                  </a:schemeClr>
                </a:solidFill>
              </a:rPr>
              <a:t>.</a:t>
            </a:r>
          </a:p>
          <a:p>
            <a:pPr indent="-182880">
              <a:lnSpc>
                <a:spcPct val="90000"/>
              </a:lnSpc>
              <a:spcAft>
                <a:spcPts val="600"/>
              </a:spcAft>
              <a:buClr>
                <a:schemeClr val="tx1">
                  <a:lumMod val="85000"/>
                  <a:lumOff val="15000"/>
                </a:schemeClr>
              </a:buClr>
              <a:buFont typeface="Garamond" pitchFamily="18" charset="0"/>
              <a:buChar char="◦"/>
            </a:pPr>
            <a:endParaRPr lang="en-US" sz="1100">
              <a:solidFill>
                <a:schemeClr val="tx1">
                  <a:lumMod val="75000"/>
                  <a:lumOff val="25000"/>
                </a:schemeClr>
              </a:solidFill>
            </a:endParaRPr>
          </a:p>
        </p:txBody>
      </p:sp>
      <p:cxnSp>
        <p:nvCxnSpPr>
          <p:cNvPr id="17" name="Straight Connector 16">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888472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A0D70C8A-A50E-4B41-86A2-E2F8558124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txBody>
          <a:bodyPr/>
          <a:lstStyle/>
          <a:p>
            <a:endParaRPr lang="en-GB"/>
          </a:p>
        </p:txBody>
      </p:sp>
      <p:sp>
        <p:nvSpPr>
          <p:cNvPr id="9" name="Rectangle 8">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Rectangle 10">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5" name="Rectangle 14">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2" name="TextBox 1">
            <a:extLst>
              <a:ext uri="{FF2B5EF4-FFF2-40B4-BE49-F238E27FC236}">
                <a16:creationId xmlns:a16="http://schemas.microsoft.com/office/drawing/2014/main" id="{A0D4344B-E45C-F5D3-B82C-3FBEA4F4F85D}"/>
              </a:ext>
            </a:extLst>
          </p:cNvPr>
          <p:cNvSpPr txBox="1"/>
          <p:nvPr/>
        </p:nvSpPr>
        <p:spPr>
          <a:xfrm>
            <a:off x="3386800" y="844535"/>
            <a:ext cx="8180590" cy="491408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indent="-182880">
              <a:lnSpc>
                <a:spcPct val="90000"/>
              </a:lnSpc>
              <a:spcAft>
                <a:spcPts val="600"/>
              </a:spcAft>
              <a:buClr>
                <a:schemeClr val="tx1">
                  <a:lumMod val="85000"/>
                  <a:lumOff val="15000"/>
                </a:schemeClr>
              </a:buClr>
              <a:buFont typeface="Garamond" pitchFamily="18" charset="0"/>
              <a:buChar char="◦"/>
            </a:pPr>
            <a:r>
              <a:rPr lang="en-US" sz="1200" b="1" dirty="0">
                <a:solidFill>
                  <a:schemeClr val="tx1">
                    <a:lumMod val="75000"/>
                    <a:lumOff val="25000"/>
                  </a:schemeClr>
                </a:solidFill>
              </a:rPr>
              <a:t>2. Identification of Modern Cyber Threats</a:t>
            </a:r>
          </a:p>
          <a:p>
            <a:pPr indent="-182880">
              <a:lnSpc>
                <a:spcPct val="90000"/>
              </a:lnSpc>
              <a:spcAft>
                <a:spcPts val="600"/>
              </a:spcAft>
              <a:buClr>
                <a:schemeClr val="tx1">
                  <a:lumMod val="85000"/>
                  <a:lumOff val="15000"/>
                </a:schemeClr>
              </a:buClr>
              <a:buFont typeface="Garamond" pitchFamily="18" charset="0"/>
              <a:buChar char="◦"/>
            </a:pPr>
            <a:r>
              <a:rPr lang="en-US" sz="1200" b="1" dirty="0">
                <a:solidFill>
                  <a:schemeClr val="tx1">
                    <a:lumMod val="75000"/>
                    <a:lumOff val="25000"/>
                  </a:schemeClr>
                </a:solidFill>
              </a:rPr>
              <a:t>2.1 External Threats</a:t>
            </a:r>
          </a:p>
          <a:p>
            <a:pPr indent="-182880">
              <a:lnSpc>
                <a:spcPct val="90000"/>
              </a:lnSpc>
              <a:spcAft>
                <a:spcPts val="600"/>
              </a:spcAft>
              <a:buClr>
                <a:schemeClr val="tx1">
                  <a:lumMod val="85000"/>
                  <a:lumOff val="15000"/>
                </a:schemeClr>
              </a:buClr>
              <a:buFont typeface="Garamond" pitchFamily="18" charset="0"/>
              <a:buChar char="◦"/>
            </a:pPr>
            <a:r>
              <a:rPr lang="en-US" sz="1200" b="1" dirty="0">
                <a:solidFill>
                  <a:schemeClr val="tx1">
                    <a:lumMod val="75000"/>
                    <a:lumOff val="25000"/>
                  </a:schemeClr>
                </a:solidFill>
              </a:rPr>
              <a:t>2.1.1 Ransomware-as-a-Service (RaaS)</a:t>
            </a:r>
          </a:p>
          <a:p>
            <a:pPr indent="-182880">
              <a:lnSpc>
                <a:spcPct val="90000"/>
              </a:lnSpc>
              <a:spcAft>
                <a:spcPts val="600"/>
              </a:spcAft>
              <a:buClr>
                <a:schemeClr val="tx1">
                  <a:lumMod val="85000"/>
                  <a:lumOff val="15000"/>
                </a:schemeClr>
              </a:buClr>
              <a:buFont typeface="Garamond" pitchFamily="18" charset="0"/>
              <a:buChar char="◦"/>
            </a:pPr>
            <a:r>
              <a:rPr lang="en-US" sz="1200" dirty="0">
                <a:solidFill>
                  <a:schemeClr val="tx1">
                    <a:lumMod val="75000"/>
                    <a:lumOff val="25000"/>
                  </a:schemeClr>
                </a:solidFill>
              </a:rPr>
              <a:t>RaaS enables cybercriminals with minimal technical skills to deploy highly sophisticated ransomware. Affiliates gain access to ransomware kits, encryption tools, and payment infrastructure in exchange for a revenue share. Financial firms are attractive targets due to:</a:t>
            </a:r>
          </a:p>
          <a:p>
            <a:pPr marL="228600" indent="-182880">
              <a:lnSpc>
                <a:spcPct val="90000"/>
              </a:lnSpc>
              <a:spcAft>
                <a:spcPts val="600"/>
              </a:spcAft>
              <a:buClr>
                <a:schemeClr val="tx1">
                  <a:lumMod val="85000"/>
                  <a:lumOff val="15000"/>
                </a:schemeClr>
              </a:buClr>
              <a:buFont typeface="Garamond" pitchFamily="18" charset="0"/>
              <a:buChar char="◦"/>
            </a:pPr>
            <a:r>
              <a:rPr lang="en-US" sz="1200" dirty="0">
                <a:solidFill>
                  <a:schemeClr val="tx1">
                    <a:lumMod val="75000"/>
                    <a:lumOff val="25000"/>
                  </a:schemeClr>
                </a:solidFill>
              </a:rPr>
              <a:t>High tolerance for ransom payments</a:t>
            </a:r>
          </a:p>
          <a:p>
            <a:pPr marL="228600" indent="-182880">
              <a:lnSpc>
                <a:spcPct val="90000"/>
              </a:lnSpc>
              <a:spcAft>
                <a:spcPts val="600"/>
              </a:spcAft>
              <a:buClr>
                <a:schemeClr val="tx1">
                  <a:lumMod val="85000"/>
                  <a:lumOff val="15000"/>
                </a:schemeClr>
              </a:buClr>
              <a:buFont typeface="Garamond" pitchFamily="18" charset="0"/>
              <a:buChar char="◦"/>
            </a:pPr>
            <a:r>
              <a:rPr lang="en-US" sz="1200" dirty="0">
                <a:solidFill>
                  <a:schemeClr val="tx1">
                    <a:lumMod val="75000"/>
                    <a:lumOff val="25000"/>
                  </a:schemeClr>
                </a:solidFill>
              </a:rPr>
              <a:t>Time-critical operations</a:t>
            </a:r>
          </a:p>
          <a:p>
            <a:pPr marL="228600" indent="-182880">
              <a:lnSpc>
                <a:spcPct val="90000"/>
              </a:lnSpc>
              <a:spcAft>
                <a:spcPts val="600"/>
              </a:spcAft>
              <a:buClr>
                <a:schemeClr val="tx1">
                  <a:lumMod val="85000"/>
                  <a:lumOff val="15000"/>
                </a:schemeClr>
              </a:buClr>
              <a:buFont typeface="Garamond" pitchFamily="18" charset="0"/>
              <a:buChar char="◦"/>
            </a:pPr>
            <a:r>
              <a:rPr lang="en-US" sz="1200" dirty="0">
                <a:solidFill>
                  <a:schemeClr val="tx1">
                    <a:lumMod val="75000"/>
                    <a:lumOff val="25000"/>
                  </a:schemeClr>
                </a:solidFill>
              </a:rPr>
              <a:t>Sensitive regulatory data</a:t>
            </a:r>
          </a:p>
          <a:p>
            <a:pPr indent="-182880">
              <a:lnSpc>
                <a:spcPct val="90000"/>
              </a:lnSpc>
              <a:spcAft>
                <a:spcPts val="600"/>
              </a:spcAft>
              <a:buClr>
                <a:schemeClr val="tx1">
                  <a:lumMod val="85000"/>
                  <a:lumOff val="15000"/>
                </a:schemeClr>
              </a:buClr>
              <a:buFont typeface="Garamond" pitchFamily="18" charset="0"/>
              <a:buChar char="◦"/>
            </a:pPr>
            <a:r>
              <a:rPr lang="en-US" sz="1200" dirty="0">
                <a:solidFill>
                  <a:schemeClr val="tx1">
                    <a:lumMod val="75000"/>
                    <a:lumOff val="25000"/>
                  </a:schemeClr>
                </a:solidFill>
              </a:rPr>
              <a:t>Recent attacks such as </a:t>
            </a:r>
            <a:r>
              <a:rPr lang="en-US" sz="1200" b="1" err="1">
                <a:solidFill>
                  <a:schemeClr val="tx1">
                    <a:lumMod val="75000"/>
                    <a:lumOff val="25000"/>
                  </a:schemeClr>
                </a:solidFill>
              </a:rPr>
              <a:t>MOVEit</a:t>
            </a:r>
            <a:r>
              <a:rPr lang="en-US" sz="1200" b="1" dirty="0">
                <a:solidFill>
                  <a:schemeClr val="tx1">
                    <a:lumMod val="75000"/>
                    <a:lumOff val="25000"/>
                  </a:schemeClr>
                </a:solidFill>
              </a:rPr>
              <a:t> Transfer breaches</a:t>
            </a:r>
            <a:r>
              <a:rPr lang="en-US" sz="1200" dirty="0">
                <a:solidFill>
                  <a:schemeClr val="tx1">
                    <a:lumMod val="75000"/>
                    <a:lumOff val="25000"/>
                  </a:schemeClr>
                </a:solidFill>
              </a:rPr>
              <a:t> demonstrate how ransomware operators exploit zero-day vulnerabilities in trusted software.</a:t>
            </a:r>
          </a:p>
          <a:p>
            <a:pPr indent="-182880">
              <a:lnSpc>
                <a:spcPct val="90000"/>
              </a:lnSpc>
              <a:spcAft>
                <a:spcPts val="600"/>
              </a:spcAft>
              <a:buClr>
                <a:schemeClr val="tx1">
                  <a:lumMod val="85000"/>
                  <a:lumOff val="15000"/>
                </a:schemeClr>
              </a:buClr>
              <a:buFont typeface="Garamond" pitchFamily="18" charset="0"/>
              <a:buChar char="◦"/>
            </a:pPr>
            <a:r>
              <a:rPr lang="en-US" sz="1200" b="1" dirty="0">
                <a:solidFill>
                  <a:schemeClr val="tx1">
                    <a:lumMod val="75000"/>
                    <a:lumOff val="25000"/>
                  </a:schemeClr>
                </a:solidFill>
              </a:rPr>
              <a:t>2.1.2 AI-Powered Social Engineering (Phishing &amp; Vishing)</a:t>
            </a:r>
          </a:p>
          <a:p>
            <a:pPr indent="-182880">
              <a:lnSpc>
                <a:spcPct val="90000"/>
              </a:lnSpc>
              <a:spcAft>
                <a:spcPts val="600"/>
              </a:spcAft>
              <a:buClr>
                <a:schemeClr val="tx1">
                  <a:lumMod val="85000"/>
                  <a:lumOff val="15000"/>
                </a:schemeClr>
              </a:buClr>
              <a:buFont typeface="Garamond" pitchFamily="18" charset="0"/>
              <a:buChar char="◦"/>
            </a:pPr>
            <a:r>
              <a:rPr lang="en-US" sz="1200" dirty="0">
                <a:solidFill>
                  <a:schemeClr val="tx1">
                    <a:lumMod val="75000"/>
                    <a:lumOff val="25000"/>
                  </a:schemeClr>
                </a:solidFill>
              </a:rPr>
              <a:t>Modern phishing attacks leverage </a:t>
            </a:r>
            <a:r>
              <a:rPr lang="en-US" sz="1200" b="1" dirty="0">
                <a:solidFill>
                  <a:schemeClr val="tx1">
                    <a:lumMod val="75000"/>
                    <a:lumOff val="25000"/>
                  </a:schemeClr>
                </a:solidFill>
              </a:rPr>
              <a:t>AI-generated emails</a:t>
            </a:r>
            <a:r>
              <a:rPr lang="en-US" sz="1200" dirty="0">
                <a:solidFill>
                  <a:schemeClr val="tx1">
                    <a:lumMod val="75000"/>
                    <a:lumOff val="25000"/>
                  </a:schemeClr>
                </a:solidFill>
              </a:rPr>
              <a:t>, voice cloning, and deepfake technology. Vishing attacks impersonating executives or IT support staff can bypass traditional email filters and exploit human trust, particularly in remote work environments.</a:t>
            </a:r>
          </a:p>
          <a:p>
            <a:pPr indent="-182880">
              <a:lnSpc>
                <a:spcPct val="90000"/>
              </a:lnSpc>
              <a:spcAft>
                <a:spcPts val="600"/>
              </a:spcAft>
              <a:buClr>
                <a:schemeClr val="tx1">
                  <a:lumMod val="85000"/>
                  <a:lumOff val="15000"/>
                </a:schemeClr>
              </a:buClr>
              <a:buFont typeface="Garamond" pitchFamily="18" charset="0"/>
              <a:buChar char="◦"/>
            </a:pPr>
            <a:r>
              <a:rPr lang="en-US" sz="1200" b="1" dirty="0">
                <a:solidFill>
                  <a:schemeClr val="tx1">
                    <a:lumMod val="75000"/>
                    <a:lumOff val="25000"/>
                  </a:schemeClr>
                </a:solidFill>
              </a:rPr>
              <a:t>2.1.3 Supply Chain Compromises</a:t>
            </a:r>
          </a:p>
          <a:p>
            <a:pPr indent="-182880">
              <a:lnSpc>
                <a:spcPct val="90000"/>
              </a:lnSpc>
              <a:spcAft>
                <a:spcPts val="600"/>
              </a:spcAft>
              <a:buClr>
                <a:schemeClr val="tx1">
                  <a:lumMod val="85000"/>
                  <a:lumOff val="15000"/>
                </a:schemeClr>
              </a:buClr>
              <a:buFont typeface="Garamond" pitchFamily="18" charset="0"/>
              <a:buChar char="◦"/>
            </a:pPr>
            <a:r>
              <a:rPr lang="en-US" sz="1200" dirty="0">
                <a:solidFill>
                  <a:schemeClr val="tx1">
                    <a:lumMod val="75000"/>
                    <a:lumOff val="25000"/>
                  </a:schemeClr>
                </a:solidFill>
              </a:rPr>
              <a:t>Threat actors increasingly compromise trusted vendors, software updates, or managed service providers. Once inside the supply chain, attackers inherit implicit trust, allowing lateral movement into financial institutions.</a:t>
            </a:r>
          </a:p>
          <a:p>
            <a:pPr indent="-182880">
              <a:lnSpc>
                <a:spcPct val="90000"/>
              </a:lnSpc>
              <a:spcAft>
                <a:spcPts val="600"/>
              </a:spcAft>
              <a:buClr>
                <a:schemeClr val="tx1">
                  <a:lumMod val="85000"/>
                  <a:lumOff val="15000"/>
                </a:schemeClr>
              </a:buClr>
              <a:buFont typeface="Garamond" pitchFamily="18" charset="0"/>
              <a:buChar char="◦"/>
            </a:pPr>
            <a:r>
              <a:rPr lang="en-US" sz="1200" b="1" dirty="0">
                <a:solidFill>
                  <a:schemeClr val="tx1">
                    <a:lumMod val="75000"/>
                    <a:lumOff val="25000"/>
                  </a:schemeClr>
                </a:solidFill>
              </a:rPr>
              <a:t>2.1.4 Cloud and SaaS Misconfigurations</a:t>
            </a:r>
          </a:p>
          <a:p>
            <a:pPr indent="-182880">
              <a:lnSpc>
                <a:spcPct val="90000"/>
              </a:lnSpc>
              <a:spcAft>
                <a:spcPts val="600"/>
              </a:spcAft>
              <a:buClr>
                <a:schemeClr val="tx1">
                  <a:lumMod val="85000"/>
                  <a:lumOff val="15000"/>
                </a:schemeClr>
              </a:buClr>
              <a:buFont typeface="Garamond" pitchFamily="18" charset="0"/>
              <a:buChar char="◦"/>
            </a:pPr>
            <a:r>
              <a:rPr lang="en-US" sz="1200" dirty="0">
                <a:solidFill>
                  <a:schemeClr val="tx1">
                    <a:lumMod val="75000"/>
                    <a:lumOff val="25000"/>
                  </a:schemeClr>
                </a:solidFill>
              </a:rPr>
              <a:t>Misconfigured cloud storage, overly permissive IAM roles, and exposed APIs are among the most exploited weaknesses in cloud environments. According to ENISA, cloud misconfigurations remain a leading cause of data breaches.</a:t>
            </a:r>
          </a:p>
          <a:p>
            <a:pPr indent="-182880">
              <a:lnSpc>
                <a:spcPct val="90000"/>
              </a:lnSpc>
              <a:spcAft>
                <a:spcPts val="600"/>
              </a:spcAft>
              <a:buClr>
                <a:schemeClr val="tx1">
                  <a:lumMod val="85000"/>
                  <a:lumOff val="15000"/>
                </a:schemeClr>
              </a:buClr>
              <a:buFont typeface="Garamond" pitchFamily="18" charset="0"/>
              <a:buChar char="◦"/>
            </a:pPr>
            <a:endParaRPr lang="en-US" sz="1600" dirty="0">
              <a:solidFill>
                <a:schemeClr val="tx1">
                  <a:lumMod val="75000"/>
                  <a:lumOff val="25000"/>
                </a:schemeClr>
              </a:solidFill>
            </a:endParaRPr>
          </a:p>
        </p:txBody>
      </p:sp>
    </p:spTree>
    <p:extLst>
      <p:ext uri="{BB962C8B-B14F-4D97-AF65-F5344CB8AC3E}">
        <p14:creationId xmlns:p14="http://schemas.microsoft.com/office/powerpoint/2010/main" val="42857014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4999FE9C-D8F9-4F9B-B95B-608C3EF6B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txBody>
          <a:bodyPr/>
          <a:lstStyle/>
          <a:p>
            <a:endParaRPr lang="en-GB"/>
          </a:p>
        </p:txBody>
      </p:sp>
      <p:sp>
        <p:nvSpPr>
          <p:cNvPr id="25" name="Rectangle 24">
            <a:extLst>
              <a:ext uri="{FF2B5EF4-FFF2-40B4-BE49-F238E27FC236}">
                <a16:creationId xmlns:a16="http://schemas.microsoft.com/office/drawing/2014/main" id="{0E9B969E-CD96-4162-BA90-449BBDA95E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23162" cy="6858000"/>
          </a:xfrm>
          <a:prstGeom prst="rect">
            <a:avLst/>
          </a:prstGeom>
          <a:solidFill>
            <a:schemeClr val="accent1"/>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useBgFill="1">
        <p:nvSpPr>
          <p:cNvPr id="26" name="Rectangle 25">
            <a:extLst>
              <a:ext uri="{FF2B5EF4-FFF2-40B4-BE49-F238E27FC236}">
                <a16:creationId xmlns:a16="http://schemas.microsoft.com/office/drawing/2014/main" id="{6B6401A4-FEE5-4976-857C-1FD0CDB2E2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23162" y="0"/>
            <a:ext cx="816874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047AF1DF-6993-45FB-92A5-C36B1A680F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25029" cy="6858000"/>
          </a:xfrm>
          <a:prstGeom prst="rect">
            <a:avLst/>
          </a:prstGeom>
          <a:blipFill dpi="0" rotWithShape="1">
            <a:blip r:embed="rId2">
              <a:alphaModFix amt="6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 name="TextBox 3">
            <a:extLst>
              <a:ext uri="{FF2B5EF4-FFF2-40B4-BE49-F238E27FC236}">
                <a16:creationId xmlns:a16="http://schemas.microsoft.com/office/drawing/2014/main" id="{148EB5C6-152C-D866-8356-346FB7D9BFFA}"/>
              </a:ext>
            </a:extLst>
          </p:cNvPr>
          <p:cNvSpPr txBox="1"/>
          <p:nvPr/>
        </p:nvSpPr>
        <p:spPr>
          <a:xfrm>
            <a:off x="643337" y="2184036"/>
            <a:ext cx="2888439" cy="3869634"/>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182880">
              <a:lnSpc>
                <a:spcPct val="90000"/>
              </a:lnSpc>
              <a:spcAft>
                <a:spcPts val="600"/>
              </a:spcAft>
              <a:buClr>
                <a:schemeClr val="tx1">
                  <a:lumMod val="85000"/>
                  <a:lumOff val="15000"/>
                </a:schemeClr>
              </a:buClr>
              <a:buFont typeface="Garamond" pitchFamily="18" charset="0"/>
              <a:buChar char="◦"/>
            </a:pPr>
            <a:r>
              <a:rPr lang="en-US" sz="1200" b="1">
                <a:solidFill>
                  <a:srgbClr val="FFFFFF"/>
                </a:solidFill>
              </a:rPr>
              <a:t>2.2 Internal Threats</a:t>
            </a:r>
          </a:p>
          <a:p>
            <a:pPr indent="-182880">
              <a:lnSpc>
                <a:spcPct val="90000"/>
              </a:lnSpc>
              <a:spcAft>
                <a:spcPts val="600"/>
              </a:spcAft>
              <a:buClr>
                <a:schemeClr val="tx1">
                  <a:lumMod val="85000"/>
                  <a:lumOff val="15000"/>
                </a:schemeClr>
              </a:buClr>
              <a:buFont typeface="Garamond" pitchFamily="18" charset="0"/>
              <a:buChar char="◦"/>
            </a:pPr>
            <a:r>
              <a:rPr lang="en-US" sz="1200" b="1">
                <a:solidFill>
                  <a:srgbClr val="FFFFFF"/>
                </a:solidFill>
              </a:rPr>
              <a:t>2.2.1 Insider Threats (Malicious or Negligent)</a:t>
            </a:r>
          </a:p>
          <a:p>
            <a:pPr indent="-182880">
              <a:lnSpc>
                <a:spcPct val="90000"/>
              </a:lnSpc>
              <a:spcAft>
                <a:spcPts val="600"/>
              </a:spcAft>
              <a:buClr>
                <a:schemeClr val="tx1">
                  <a:lumMod val="85000"/>
                  <a:lumOff val="15000"/>
                </a:schemeClr>
              </a:buClr>
              <a:buFont typeface="Garamond" pitchFamily="18" charset="0"/>
              <a:buChar char="◦"/>
            </a:pPr>
            <a:r>
              <a:rPr lang="en-US" sz="1200">
                <a:solidFill>
                  <a:srgbClr val="FFFFFF"/>
                </a:solidFill>
              </a:rPr>
              <a:t>Employees may intentionally exfiltrate data or unintentionally expose systems through weak passwords, reused credentials, or insecure personal devices.</a:t>
            </a:r>
          </a:p>
          <a:p>
            <a:pPr indent="-182880">
              <a:lnSpc>
                <a:spcPct val="90000"/>
              </a:lnSpc>
              <a:spcAft>
                <a:spcPts val="600"/>
              </a:spcAft>
              <a:buClr>
                <a:schemeClr val="tx1">
                  <a:lumMod val="85000"/>
                  <a:lumOff val="15000"/>
                </a:schemeClr>
              </a:buClr>
              <a:buFont typeface="Garamond" pitchFamily="18" charset="0"/>
              <a:buChar char="◦"/>
            </a:pPr>
            <a:r>
              <a:rPr lang="en-US" sz="1200" b="1">
                <a:solidFill>
                  <a:srgbClr val="FFFFFF"/>
                </a:solidFill>
              </a:rPr>
              <a:t>2.2.2 Compromised Credentials</a:t>
            </a:r>
          </a:p>
          <a:p>
            <a:pPr indent="-182880">
              <a:lnSpc>
                <a:spcPct val="90000"/>
              </a:lnSpc>
              <a:spcAft>
                <a:spcPts val="600"/>
              </a:spcAft>
              <a:buClr>
                <a:schemeClr val="tx1">
                  <a:lumMod val="85000"/>
                  <a:lumOff val="15000"/>
                </a:schemeClr>
              </a:buClr>
              <a:buFont typeface="Garamond" pitchFamily="18" charset="0"/>
              <a:buChar char="◦"/>
            </a:pPr>
            <a:r>
              <a:rPr lang="en-US" sz="1200">
                <a:solidFill>
                  <a:srgbClr val="FFFFFF"/>
                </a:solidFill>
              </a:rPr>
              <a:t>Credential theft via phishing or malware remains the primary entry vector for attackers. Hybrid work increases exposure through unmanaged home networks and personal devices.</a:t>
            </a:r>
          </a:p>
          <a:p>
            <a:pPr indent="-182880">
              <a:lnSpc>
                <a:spcPct val="90000"/>
              </a:lnSpc>
              <a:spcAft>
                <a:spcPts val="600"/>
              </a:spcAft>
              <a:buClr>
                <a:schemeClr val="tx1">
                  <a:lumMod val="85000"/>
                  <a:lumOff val="15000"/>
                </a:schemeClr>
              </a:buClr>
              <a:buFont typeface="Garamond" pitchFamily="18" charset="0"/>
              <a:buChar char="◦"/>
            </a:pPr>
            <a:r>
              <a:rPr lang="en-US" sz="1200" b="1">
                <a:solidFill>
                  <a:srgbClr val="FFFFFF"/>
                </a:solidFill>
              </a:rPr>
              <a:t>2.3 Threat Mapping to NIST CSF</a:t>
            </a:r>
          </a:p>
          <a:p>
            <a:pPr indent="-182880">
              <a:lnSpc>
                <a:spcPct val="90000"/>
              </a:lnSpc>
              <a:spcAft>
                <a:spcPts val="600"/>
              </a:spcAft>
              <a:buClr>
                <a:schemeClr val="tx1">
                  <a:lumMod val="85000"/>
                  <a:lumOff val="15000"/>
                </a:schemeClr>
              </a:buClr>
              <a:buFont typeface="Garamond" pitchFamily="18" charset="0"/>
              <a:buChar char="◦"/>
            </a:pPr>
            <a:endParaRPr lang="en-US" sz="1200">
              <a:solidFill>
                <a:srgbClr val="FFFFFF"/>
              </a:solidFill>
            </a:endParaRPr>
          </a:p>
          <a:p>
            <a:pPr indent="-182880">
              <a:lnSpc>
                <a:spcPct val="90000"/>
              </a:lnSpc>
              <a:spcAft>
                <a:spcPts val="600"/>
              </a:spcAft>
              <a:buClr>
                <a:schemeClr val="tx1">
                  <a:lumMod val="85000"/>
                  <a:lumOff val="15000"/>
                </a:schemeClr>
              </a:buClr>
              <a:buFont typeface="Garamond" pitchFamily="18" charset="0"/>
              <a:buChar char="◦"/>
            </a:pPr>
            <a:endParaRPr lang="en-US" sz="1200">
              <a:solidFill>
                <a:srgbClr val="FFFFFF"/>
              </a:solidFill>
            </a:endParaRPr>
          </a:p>
        </p:txBody>
      </p:sp>
      <p:graphicFrame>
        <p:nvGraphicFramePr>
          <p:cNvPr id="3" name="Table 2">
            <a:extLst>
              <a:ext uri="{FF2B5EF4-FFF2-40B4-BE49-F238E27FC236}">
                <a16:creationId xmlns:a16="http://schemas.microsoft.com/office/drawing/2014/main" id="{F569862F-9604-BB55-98FF-D9D392F68818}"/>
              </a:ext>
            </a:extLst>
          </p:cNvPr>
          <p:cNvGraphicFramePr>
            <a:graphicFrameLocks noGrp="1"/>
          </p:cNvGraphicFramePr>
          <p:nvPr>
            <p:extLst>
              <p:ext uri="{D42A27DB-BD31-4B8C-83A1-F6EECF244321}">
                <p14:modId xmlns:p14="http://schemas.microsoft.com/office/powerpoint/2010/main" val="907603046"/>
              </p:ext>
            </p:extLst>
          </p:nvPr>
        </p:nvGraphicFramePr>
        <p:xfrm>
          <a:off x="4667497" y="1874534"/>
          <a:ext cx="6880073" cy="3529844"/>
        </p:xfrm>
        <a:graphic>
          <a:graphicData uri="http://schemas.openxmlformats.org/drawingml/2006/table">
            <a:tbl>
              <a:tblPr bandRow="1">
                <a:tableStyleId>{5C22544A-7EE6-4342-B048-85BDC9FD1C3A}</a:tableStyleId>
              </a:tblPr>
              <a:tblGrid>
                <a:gridCol w="3222902">
                  <a:extLst>
                    <a:ext uri="{9D8B030D-6E8A-4147-A177-3AD203B41FA5}">
                      <a16:colId xmlns:a16="http://schemas.microsoft.com/office/drawing/2014/main" val="2288224574"/>
                    </a:ext>
                  </a:extLst>
                </a:gridCol>
                <a:gridCol w="3657171">
                  <a:extLst>
                    <a:ext uri="{9D8B030D-6E8A-4147-A177-3AD203B41FA5}">
                      <a16:colId xmlns:a16="http://schemas.microsoft.com/office/drawing/2014/main" val="2688192457"/>
                    </a:ext>
                  </a:extLst>
                </a:gridCol>
              </a:tblGrid>
              <a:tr h="491346">
                <a:tc>
                  <a:txBody>
                    <a:bodyPr/>
                    <a:lstStyle/>
                    <a:p>
                      <a:pPr>
                        <a:buNone/>
                      </a:pPr>
                      <a:r>
                        <a:rPr lang="en-GB" sz="2200"/>
                        <a:t>Threat</a:t>
                      </a:r>
                    </a:p>
                  </a:txBody>
                  <a:tcPr marL="111669" marR="111669" marT="55835" marB="55835" anchor="ctr">
                    <a:lnL>
                      <a:noFill/>
                    </a:lnL>
                    <a:lnR>
                      <a:noFill/>
                    </a:lnR>
                    <a:lnT>
                      <a:noFill/>
                    </a:lnT>
                    <a:lnB>
                      <a:noFill/>
                    </a:lnB>
                    <a:noFill/>
                  </a:tcPr>
                </a:tc>
                <a:tc>
                  <a:txBody>
                    <a:bodyPr/>
                    <a:lstStyle/>
                    <a:p>
                      <a:pPr>
                        <a:buNone/>
                      </a:pPr>
                      <a:r>
                        <a:rPr lang="en-GB" sz="2200"/>
                        <a:t>NIST CSF Function</a:t>
                      </a:r>
                    </a:p>
                  </a:txBody>
                  <a:tcPr marL="111669" marR="111669" marT="55835" marB="55835" anchor="ctr">
                    <a:lnL>
                      <a:noFill/>
                    </a:lnL>
                    <a:lnR>
                      <a:noFill/>
                    </a:lnR>
                    <a:lnT>
                      <a:noFill/>
                    </a:lnT>
                    <a:lnB>
                      <a:noFill/>
                    </a:lnB>
                    <a:noFill/>
                  </a:tcPr>
                </a:tc>
                <a:extLst>
                  <a:ext uri="{0D108BD9-81ED-4DB2-BD59-A6C34878D82A}">
                    <a16:rowId xmlns:a16="http://schemas.microsoft.com/office/drawing/2014/main" val="3908996065"/>
                  </a:ext>
                </a:extLst>
              </a:tr>
              <a:tr h="491346">
                <a:tc>
                  <a:txBody>
                    <a:bodyPr/>
                    <a:lstStyle/>
                    <a:p>
                      <a:pPr>
                        <a:buNone/>
                      </a:pPr>
                      <a:r>
                        <a:rPr lang="en-GB" sz="2200"/>
                        <a:t>Ransomware</a:t>
                      </a:r>
                    </a:p>
                  </a:txBody>
                  <a:tcPr marL="111669" marR="111669" marT="55835" marB="55835" anchor="ctr">
                    <a:lnL>
                      <a:noFill/>
                    </a:lnL>
                    <a:lnR>
                      <a:noFill/>
                    </a:lnR>
                    <a:lnT>
                      <a:noFill/>
                    </a:lnT>
                    <a:lnB>
                      <a:noFill/>
                    </a:lnB>
                    <a:noFill/>
                  </a:tcPr>
                </a:tc>
                <a:tc>
                  <a:txBody>
                    <a:bodyPr/>
                    <a:lstStyle/>
                    <a:p>
                      <a:pPr>
                        <a:buNone/>
                      </a:pPr>
                      <a:r>
                        <a:rPr lang="en-GB" sz="2200"/>
                        <a:t>Detect, Respond, Recover</a:t>
                      </a:r>
                    </a:p>
                  </a:txBody>
                  <a:tcPr marL="111669" marR="111669" marT="55835" marB="55835" anchor="ctr">
                    <a:lnL>
                      <a:noFill/>
                    </a:lnL>
                    <a:lnR>
                      <a:noFill/>
                    </a:lnR>
                    <a:lnT>
                      <a:noFill/>
                    </a:lnT>
                    <a:lnB>
                      <a:noFill/>
                    </a:lnB>
                    <a:noFill/>
                  </a:tcPr>
                </a:tc>
                <a:extLst>
                  <a:ext uri="{0D108BD9-81ED-4DB2-BD59-A6C34878D82A}">
                    <a16:rowId xmlns:a16="http://schemas.microsoft.com/office/drawing/2014/main" val="3805836564"/>
                  </a:ext>
                </a:extLst>
              </a:tr>
              <a:tr h="491346">
                <a:tc>
                  <a:txBody>
                    <a:bodyPr/>
                    <a:lstStyle/>
                    <a:p>
                      <a:pPr>
                        <a:buNone/>
                      </a:pPr>
                      <a:r>
                        <a:rPr lang="en-GB" sz="2200"/>
                        <a:t>Phishing/Vishing</a:t>
                      </a:r>
                    </a:p>
                  </a:txBody>
                  <a:tcPr marL="111669" marR="111669" marT="55835" marB="55835" anchor="ctr">
                    <a:lnL>
                      <a:noFill/>
                    </a:lnL>
                    <a:lnR>
                      <a:noFill/>
                    </a:lnR>
                    <a:lnT>
                      <a:noFill/>
                    </a:lnT>
                    <a:lnB>
                      <a:noFill/>
                    </a:lnB>
                    <a:noFill/>
                  </a:tcPr>
                </a:tc>
                <a:tc>
                  <a:txBody>
                    <a:bodyPr/>
                    <a:lstStyle/>
                    <a:p>
                      <a:pPr>
                        <a:buNone/>
                      </a:pPr>
                      <a:r>
                        <a:rPr lang="en-GB" sz="2200"/>
                        <a:t>Protect, Detect</a:t>
                      </a:r>
                    </a:p>
                  </a:txBody>
                  <a:tcPr marL="111669" marR="111669" marT="55835" marB="55835" anchor="ctr">
                    <a:lnL>
                      <a:noFill/>
                    </a:lnL>
                    <a:lnR>
                      <a:noFill/>
                    </a:lnR>
                    <a:lnT>
                      <a:noFill/>
                    </a:lnT>
                    <a:lnB>
                      <a:noFill/>
                    </a:lnB>
                    <a:noFill/>
                  </a:tcPr>
                </a:tc>
                <a:extLst>
                  <a:ext uri="{0D108BD9-81ED-4DB2-BD59-A6C34878D82A}">
                    <a16:rowId xmlns:a16="http://schemas.microsoft.com/office/drawing/2014/main" val="3067485896"/>
                  </a:ext>
                </a:extLst>
              </a:tr>
              <a:tr h="491346">
                <a:tc>
                  <a:txBody>
                    <a:bodyPr/>
                    <a:lstStyle/>
                    <a:p>
                      <a:pPr>
                        <a:buNone/>
                      </a:pPr>
                      <a:r>
                        <a:rPr lang="en-GB" sz="2200"/>
                        <a:t>Supply Chain Attacks</a:t>
                      </a:r>
                    </a:p>
                  </a:txBody>
                  <a:tcPr marL="111669" marR="111669" marT="55835" marB="55835" anchor="ctr">
                    <a:lnL>
                      <a:noFill/>
                    </a:lnL>
                    <a:lnR>
                      <a:noFill/>
                    </a:lnR>
                    <a:lnT>
                      <a:noFill/>
                    </a:lnT>
                    <a:lnB>
                      <a:noFill/>
                    </a:lnB>
                    <a:noFill/>
                  </a:tcPr>
                </a:tc>
                <a:tc>
                  <a:txBody>
                    <a:bodyPr/>
                    <a:lstStyle/>
                    <a:p>
                      <a:pPr>
                        <a:buNone/>
                      </a:pPr>
                      <a:r>
                        <a:rPr lang="en-GB" sz="2200"/>
                        <a:t>Identify, Protect</a:t>
                      </a:r>
                    </a:p>
                  </a:txBody>
                  <a:tcPr marL="111669" marR="111669" marT="55835" marB="55835" anchor="ctr">
                    <a:lnL>
                      <a:noFill/>
                    </a:lnL>
                    <a:lnR>
                      <a:noFill/>
                    </a:lnR>
                    <a:lnT>
                      <a:noFill/>
                    </a:lnT>
                    <a:lnB>
                      <a:noFill/>
                    </a:lnB>
                    <a:noFill/>
                  </a:tcPr>
                </a:tc>
                <a:extLst>
                  <a:ext uri="{0D108BD9-81ED-4DB2-BD59-A6C34878D82A}">
                    <a16:rowId xmlns:a16="http://schemas.microsoft.com/office/drawing/2014/main" val="2784588209"/>
                  </a:ext>
                </a:extLst>
              </a:tr>
              <a:tr h="491346">
                <a:tc>
                  <a:txBody>
                    <a:bodyPr/>
                    <a:lstStyle/>
                    <a:p>
                      <a:pPr>
                        <a:buNone/>
                      </a:pPr>
                      <a:r>
                        <a:rPr lang="en-GB" sz="2200"/>
                        <a:t>Cloud Misconfiguration</a:t>
                      </a:r>
                    </a:p>
                  </a:txBody>
                  <a:tcPr marL="111669" marR="111669" marT="55835" marB="55835" anchor="ctr">
                    <a:lnL>
                      <a:noFill/>
                    </a:lnL>
                    <a:lnR>
                      <a:noFill/>
                    </a:lnR>
                    <a:lnT>
                      <a:noFill/>
                    </a:lnT>
                    <a:lnB>
                      <a:noFill/>
                    </a:lnB>
                    <a:noFill/>
                  </a:tcPr>
                </a:tc>
                <a:tc>
                  <a:txBody>
                    <a:bodyPr/>
                    <a:lstStyle/>
                    <a:p>
                      <a:pPr>
                        <a:buNone/>
                      </a:pPr>
                      <a:r>
                        <a:rPr lang="en-GB" sz="2200"/>
                        <a:t>Identify, Protect</a:t>
                      </a:r>
                    </a:p>
                  </a:txBody>
                  <a:tcPr marL="111669" marR="111669" marT="55835" marB="55835" anchor="ctr">
                    <a:lnL>
                      <a:noFill/>
                    </a:lnL>
                    <a:lnR>
                      <a:noFill/>
                    </a:lnR>
                    <a:lnT>
                      <a:noFill/>
                    </a:lnT>
                    <a:lnB>
                      <a:noFill/>
                    </a:lnB>
                    <a:noFill/>
                  </a:tcPr>
                </a:tc>
                <a:extLst>
                  <a:ext uri="{0D108BD9-81ED-4DB2-BD59-A6C34878D82A}">
                    <a16:rowId xmlns:a16="http://schemas.microsoft.com/office/drawing/2014/main" val="1445145413"/>
                  </a:ext>
                </a:extLst>
              </a:tr>
              <a:tr h="491346">
                <a:tc>
                  <a:txBody>
                    <a:bodyPr/>
                    <a:lstStyle/>
                    <a:p>
                      <a:pPr>
                        <a:buNone/>
                      </a:pPr>
                      <a:r>
                        <a:rPr lang="en-GB" sz="2200"/>
                        <a:t>Insider Threats</a:t>
                      </a:r>
                    </a:p>
                  </a:txBody>
                  <a:tcPr marL="111669" marR="111669" marT="55835" marB="55835" anchor="ctr">
                    <a:lnL>
                      <a:noFill/>
                    </a:lnL>
                    <a:lnR>
                      <a:noFill/>
                    </a:lnR>
                    <a:lnT>
                      <a:noFill/>
                    </a:lnT>
                    <a:lnB>
                      <a:noFill/>
                    </a:lnB>
                    <a:noFill/>
                  </a:tcPr>
                </a:tc>
                <a:tc>
                  <a:txBody>
                    <a:bodyPr/>
                    <a:lstStyle/>
                    <a:p>
                      <a:pPr>
                        <a:buNone/>
                      </a:pPr>
                      <a:r>
                        <a:rPr lang="en-GB" sz="2200"/>
                        <a:t>Protect, Detect</a:t>
                      </a:r>
                    </a:p>
                  </a:txBody>
                  <a:tcPr marL="111669" marR="111669" marT="55835" marB="55835" anchor="ctr">
                    <a:lnL>
                      <a:noFill/>
                    </a:lnL>
                    <a:lnR>
                      <a:noFill/>
                    </a:lnR>
                    <a:lnT>
                      <a:noFill/>
                    </a:lnT>
                    <a:lnB>
                      <a:noFill/>
                    </a:lnB>
                    <a:noFill/>
                  </a:tcPr>
                </a:tc>
                <a:extLst>
                  <a:ext uri="{0D108BD9-81ED-4DB2-BD59-A6C34878D82A}">
                    <a16:rowId xmlns:a16="http://schemas.microsoft.com/office/drawing/2014/main" val="1591747037"/>
                  </a:ext>
                </a:extLst>
              </a:tr>
            </a:tbl>
          </a:graphicData>
        </a:graphic>
      </p:graphicFrame>
    </p:spTree>
    <p:extLst>
      <p:ext uri="{BB962C8B-B14F-4D97-AF65-F5344CB8AC3E}">
        <p14:creationId xmlns:p14="http://schemas.microsoft.com/office/powerpoint/2010/main" val="36123879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26" name="TextBox 1">
            <a:extLst>
              <a:ext uri="{FF2B5EF4-FFF2-40B4-BE49-F238E27FC236}">
                <a16:creationId xmlns:a16="http://schemas.microsoft.com/office/drawing/2014/main" id="{968A6B9E-E76B-4FF4-087A-523E870DC06B}"/>
              </a:ext>
            </a:extLst>
          </p:cNvPr>
          <p:cNvGraphicFramePr/>
          <p:nvPr>
            <p:extLst>
              <p:ext uri="{D42A27DB-BD31-4B8C-83A1-F6EECF244321}">
                <p14:modId xmlns:p14="http://schemas.microsoft.com/office/powerpoint/2010/main" val="3361958065"/>
              </p:ext>
            </p:extLst>
          </p:nvPr>
        </p:nvGraphicFramePr>
        <p:xfrm>
          <a:off x="1016454" y="1262098"/>
          <a:ext cx="10156531" cy="65551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759535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Graphic 5" descr="Key">
            <a:extLst>
              <a:ext uri="{FF2B5EF4-FFF2-40B4-BE49-F238E27FC236}">
                <a16:creationId xmlns:a16="http://schemas.microsoft.com/office/drawing/2014/main" id="{CD6C05AB-E1CA-3B5E-CF32-04EF9D66C45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06552" y="1109972"/>
            <a:ext cx="4724400" cy="4724400"/>
          </a:xfrm>
          <a:prstGeom prst="rect">
            <a:avLst/>
          </a:prstGeom>
        </p:spPr>
      </p:pic>
      <p:sp>
        <p:nvSpPr>
          <p:cNvPr id="2" name="TextBox 1">
            <a:extLst>
              <a:ext uri="{FF2B5EF4-FFF2-40B4-BE49-F238E27FC236}">
                <a16:creationId xmlns:a16="http://schemas.microsoft.com/office/drawing/2014/main" id="{65DF2044-3ED6-36F4-C3B5-754C4386B7A1}"/>
              </a:ext>
            </a:extLst>
          </p:cNvPr>
          <p:cNvSpPr txBox="1"/>
          <p:nvPr/>
        </p:nvSpPr>
        <p:spPr>
          <a:xfrm>
            <a:off x="6553200" y="383959"/>
            <a:ext cx="5262647" cy="6117934"/>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spcAft>
                <a:spcPts val="600"/>
              </a:spcAft>
              <a:buClr>
                <a:schemeClr val="accent1"/>
              </a:buClr>
              <a:buFont typeface="Arial" panose="020B0604020202020204" pitchFamily="34" charset="0"/>
              <a:buChar char="•"/>
            </a:pPr>
            <a:r>
              <a:rPr lang="en-US" sz="900" b="1" dirty="0">
                <a:solidFill>
                  <a:schemeClr val="tx2"/>
                </a:solidFill>
              </a:rPr>
              <a:t>4. Modern Security Policies (Aligned to NIST CSF &amp; ISO 27001)</a:t>
            </a:r>
          </a:p>
          <a:p>
            <a:pPr indent="-228600">
              <a:spcAft>
                <a:spcPts val="600"/>
              </a:spcAft>
              <a:buClr>
                <a:schemeClr val="accent1"/>
              </a:buClr>
              <a:buFont typeface="Arial" panose="020B0604020202020204" pitchFamily="34" charset="0"/>
              <a:buChar char="•"/>
            </a:pPr>
            <a:r>
              <a:rPr lang="en-US" sz="900" b="1" dirty="0">
                <a:solidFill>
                  <a:schemeClr val="tx2"/>
                </a:solidFill>
              </a:rPr>
              <a:t>4.1 Identity and Access Management Policy</a:t>
            </a:r>
          </a:p>
          <a:p>
            <a:pPr marL="228600" indent="-228600">
              <a:spcAft>
                <a:spcPts val="600"/>
              </a:spcAft>
              <a:buClr>
                <a:schemeClr val="accent1"/>
              </a:buClr>
              <a:buFont typeface="Arial" panose="020B0604020202020204" pitchFamily="34" charset="0"/>
              <a:buChar char="•"/>
            </a:pPr>
            <a:r>
              <a:rPr lang="en-US" sz="900" dirty="0">
                <a:solidFill>
                  <a:schemeClr val="tx2"/>
                </a:solidFill>
              </a:rPr>
              <a:t>Mandatory </a:t>
            </a:r>
            <a:r>
              <a:rPr lang="en-US" sz="900" b="1" dirty="0">
                <a:solidFill>
                  <a:schemeClr val="tx2"/>
                </a:solidFill>
              </a:rPr>
              <a:t>Multi-Factor Authentication (MFA)</a:t>
            </a:r>
            <a:r>
              <a:rPr lang="en-US" sz="900" dirty="0">
                <a:solidFill>
                  <a:schemeClr val="tx2"/>
                </a:solidFill>
              </a:rPr>
              <a:t> for all users</a:t>
            </a:r>
          </a:p>
          <a:p>
            <a:pPr marL="228600" indent="-228600">
              <a:spcAft>
                <a:spcPts val="600"/>
              </a:spcAft>
              <a:buClr>
                <a:schemeClr val="accent1"/>
              </a:buClr>
              <a:buFont typeface="Arial" panose="020B0604020202020204" pitchFamily="34" charset="0"/>
              <a:buChar char="•"/>
            </a:pPr>
            <a:r>
              <a:rPr lang="en-US" sz="900" dirty="0">
                <a:solidFill>
                  <a:schemeClr val="tx2"/>
                </a:solidFill>
              </a:rPr>
              <a:t>Role-Based Access Control (RBAC)</a:t>
            </a:r>
          </a:p>
          <a:p>
            <a:pPr marL="228600" indent="-228600">
              <a:spcAft>
                <a:spcPts val="600"/>
              </a:spcAft>
              <a:buClr>
                <a:schemeClr val="accent1"/>
              </a:buClr>
              <a:buFont typeface="Arial" panose="020B0604020202020204" pitchFamily="34" charset="0"/>
              <a:buChar char="•"/>
            </a:pPr>
            <a:r>
              <a:rPr lang="en-US" sz="900" dirty="0">
                <a:solidFill>
                  <a:schemeClr val="tx2"/>
                </a:solidFill>
              </a:rPr>
              <a:t>Just-in-Time (JIT) privileged access</a:t>
            </a:r>
          </a:p>
          <a:p>
            <a:pPr indent="-228600">
              <a:spcAft>
                <a:spcPts val="600"/>
              </a:spcAft>
              <a:buClr>
                <a:schemeClr val="accent1"/>
              </a:buClr>
              <a:buFont typeface="Arial" panose="020B0604020202020204" pitchFamily="34" charset="0"/>
              <a:buChar char="•"/>
            </a:pPr>
            <a:r>
              <a:rPr lang="en-US" sz="900" b="1" dirty="0">
                <a:solidFill>
                  <a:schemeClr val="tx2"/>
                </a:solidFill>
              </a:rPr>
              <a:t>Standards Alignment:</a:t>
            </a:r>
          </a:p>
          <a:p>
            <a:pPr marL="228600" indent="-228600">
              <a:spcAft>
                <a:spcPts val="600"/>
              </a:spcAft>
              <a:buClr>
                <a:schemeClr val="accent1"/>
              </a:buClr>
              <a:buFont typeface="Arial" panose="020B0604020202020204" pitchFamily="34" charset="0"/>
              <a:buChar char="•"/>
            </a:pPr>
            <a:r>
              <a:rPr lang="en-US" sz="900" dirty="0">
                <a:solidFill>
                  <a:schemeClr val="tx2"/>
                </a:solidFill>
              </a:rPr>
              <a:t>NIST CSF: Protect</a:t>
            </a:r>
          </a:p>
          <a:p>
            <a:pPr marL="228600" indent="-228600">
              <a:spcAft>
                <a:spcPts val="600"/>
              </a:spcAft>
              <a:buClr>
                <a:schemeClr val="accent1"/>
              </a:buClr>
              <a:buFont typeface="Arial" panose="020B0604020202020204" pitchFamily="34" charset="0"/>
              <a:buChar char="•"/>
            </a:pPr>
            <a:r>
              <a:rPr lang="en-US" sz="900" dirty="0">
                <a:solidFill>
                  <a:schemeClr val="tx2"/>
                </a:solidFill>
              </a:rPr>
              <a:t>ISO 27001: A.9 Access Control</a:t>
            </a:r>
          </a:p>
          <a:p>
            <a:pPr indent="-228600">
              <a:spcAft>
                <a:spcPts val="600"/>
              </a:spcAft>
              <a:buClr>
                <a:schemeClr val="accent1"/>
              </a:buClr>
              <a:buFont typeface="Arial" panose="020B0604020202020204" pitchFamily="34" charset="0"/>
              <a:buChar char="•"/>
            </a:pPr>
            <a:r>
              <a:rPr lang="en-US" sz="900" b="1" dirty="0">
                <a:solidFill>
                  <a:schemeClr val="tx2"/>
                </a:solidFill>
              </a:rPr>
              <a:t>4.2 Data Protection and Classification Policy</a:t>
            </a:r>
          </a:p>
          <a:p>
            <a:pPr marL="228600" indent="-228600">
              <a:spcAft>
                <a:spcPts val="600"/>
              </a:spcAft>
              <a:buClr>
                <a:schemeClr val="accent1"/>
              </a:buClr>
              <a:buFont typeface="Arial" panose="020B0604020202020204" pitchFamily="34" charset="0"/>
              <a:buChar char="•"/>
            </a:pPr>
            <a:r>
              <a:rPr lang="en-US" sz="900" dirty="0">
                <a:solidFill>
                  <a:schemeClr val="tx2"/>
                </a:solidFill>
              </a:rPr>
              <a:t>Classify data (Public, Internal, Confidential, Regulated)</a:t>
            </a:r>
          </a:p>
          <a:p>
            <a:pPr marL="228600" indent="-228600">
              <a:spcAft>
                <a:spcPts val="600"/>
              </a:spcAft>
              <a:buClr>
                <a:schemeClr val="accent1"/>
              </a:buClr>
              <a:buFont typeface="Arial" panose="020B0604020202020204" pitchFamily="34" charset="0"/>
              <a:buChar char="•"/>
            </a:pPr>
            <a:r>
              <a:rPr lang="en-US" sz="900" dirty="0">
                <a:solidFill>
                  <a:schemeClr val="tx2"/>
                </a:solidFill>
              </a:rPr>
              <a:t>Encryption at rest and in transit</a:t>
            </a:r>
          </a:p>
          <a:p>
            <a:pPr marL="228600" indent="-228600">
              <a:spcAft>
                <a:spcPts val="600"/>
              </a:spcAft>
              <a:buClr>
                <a:schemeClr val="accent1"/>
              </a:buClr>
              <a:buFont typeface="Arial" panose="020B0604020202020204" pitchFamily="34" charset="0"/>
              <a:buChar char="•"/>
            </a:pPr>
            <a:r>
              <a:rPr lang="en-US" sz="900" dirty="0">
                <a:solidFill>
                  <a:schemeClr val="tx2"/>
                </a:solidFill>
              </a:rPr>
              <a:t>Data Loss Prevention (DLP) for SaaS platforms</a:t>
            </a:r>
          </a:p>
          <a:p>
            <a:pPr indent="-228600">
              <a:spcAft>
                <a:spcPts val="600"/>
              </a:spcAft>
              <a:buClr>
                <a:schemeClr val="accent1"/>
              </a:buClr>
              <a:buFont typeface="Arial" panose="020B0604020202020204" pitchFamily="34" charset="0"/>
              <a:buChar char="•"/>
            </a:pPr>
            <a:r>
              <a:rPr lang="en-US" sz="900" b="1" dirty="0">
                <a:solidFill>
                  <a:schemeClr val="tx2"/>
                </a:solidFill>
              </a:rPr>
              <a:t>Standards Alignment:</a:t>
            </a:r>
          </a:p>
          <a:p>
            <a:pPr marL="228600" indent="-228600">
              <a:spcAft>
                <a:spcPts val="600"/>
              </a:spcAft>
              <a:buClr>
                <a:schemeClr val="accent1"/>
              </a:buClr>
              <a:buFont typeface="Arial" panose="020B0604020202020204" pitchFamily="34" charset="0"/>
              <a:buChar char="•"/>
            </a:pPr>
            <a:r>
              <a:rPr lang="en-US" sz="900" dirty="0">
                <a:solidFill>
                  <a:schemeClr val="tx2"/>
                </a:solidFill>
              </a:rPr>
              <a:t>NIST CSF: Protect</a:t>
            </a:r>
          </a:p>
          <a:p>
            <a:pPr marL="228600" indent="-228600">
              <a:spcAft>
                <a:spcPts val="600"/>
              </a:spcAft>
              <a:buClr>
                <a:schemeClr val="accent1"/>
              </a:buClr>
              <a:buFont typeface="Arial" panose="020B0604020202020204" pitchFamily="34" charset="0"/>
              <a:buChar char="•"/>
            </a:pPr>
            <a:r>
              <a:rPr lang="en-US" sz="900" dirty="0">
                <a:solidFill>
                  <a:schemeClr val="tx2"/>
                </a:solidFill>
              </a:rPr>
              <a:t>ISO 27001: A.8 Asset Management</a:t>
            </a:r>
          </a:p>
          <a:p>
            <a:pPr indent="-228600">
              <a:spcAft>
                <a:spcPts val="600"/>
              </a:spcAft>
              <a:buClr>
                <a:schemeClr val="accent1"/>
              </a:buClr>
              <a:buFont typeface="Arial" panose="020B0604020202020204" pitchFamily="34" charset="0"/>
              <a:buChar char="•"/>
            </a:pPr>
            <a:r>
              <a:rPr lang="en-US" sz="900" b="1" dirty="0">
                <a:solidFill>
                  <a:schemeClr val="tx2"/>
                </a:solidFill>
              </a:rPr>
              <a:t>4.3 Patch and Vulnerability Management Policy</a:t>
            </a:r>
          </a:p>
          <a:p>
            <a:pPr marL="228600" indent="-228600">
              <a:spcAft>
                <a:spcPts val="600"/>
              </a:spcAft>
              <a:buClr>
                <a:schemeClr val="accent1"/>
              </a:buClr>
              <a:buFont typeface="Arial" panose="020B0604020202020204" pitchFamily="34" charset="0"/>
              <a:buChar char="•"/>
            </a:pPr>
            <a:r>
              <a:rPr lang="en-US" sz="900" dirty="0">
                <a:solidFill>
                  <a:schemeClr val="tx2"/>
                </a:solidFill>
              </a:rPr>
              <a:t>Weekly vulnerability scanning</a:t>
            </a:r>
          </a:p>
          <a:p>
            <a:pPr marL="228600" indent="-228600">
              <a:spcAft>
                <a:spcPts val="600"/>
              </a:spcAft>
              <a:buClr>
                <a:schemeClr val="accent1"/>
              </a:buClr>
              <a:buFont typeface="Arial" panose="020B0604020202020204" pitchFamily="34" charset="0"/>
              <a:buChar char="•"/>
            </a:pPr>
            <a:r>
              <a:rPr lang="en-US" sz="900" dirty="0">
                <a:solidFill>
                  <a:schemeClr val="tx2"/>
                </a:solidFill>
              </a:rPr>
              <a:t>Prioritized remediation using </a:t>
            </a:r>
            <a:r>
              <a:rPr lang="en-US" sz="900" b="1" dirty="0">
                <a:solidFill>
                  <a:schemeClr val="tx2"/>
                </a:solidFill>
              </a:rPr>
              <a:t>CISA Known Exploited Vulnerabilities (KEV) Catalog</a:t>
            </a:r>
          </a:p>
          <a:p>
            <a:pPr marL="228600" indent="-228600">
              <a:spcAft>
                <a:spcPts val="600"/>
              </a:spcAft>
              <a:buClr>
                <a:schemeClr val="accent1"/>
              </a:buClr>
              <a:buFont typeface="Arial" panose="020B0604020202020204" pitchFamily="34" charset="0"/>
              <a:buChar char="•"/>
            </a:pPr>
            <a:r>
              <a:rPr lang="en-US" sz="900" dirty="0">
                <a:solidFill>
                  <a:schemeClr val="tx2"/>
                </a:solidFill>
              </a:rPr>
              <a:t>Emergency patching SLA for critical vulnerabilities</a:t>
            </a:r>
          </a:p>
          <a:p>
            <a:pPr indent="-228600">
              <a:spcAft>
                <a:spcPts val="600"/>
              </a:spcAft>
              <a:buClr>
                <a:schemeClr val="accent1"/>
              </a:buClr>
              <a:buFont typeface="Arial" panose="020B0604020202020204" pitchFamily="34" charset="0"/>
              <a:buChar char="•"/>
            </a:pPr>
            <a:r>
              <a:rPr lang="en-US" sz="900" b="1" dirty="0">
                <a:solidFill>
                  <a:schemeClr val="tx2"/>
                </a:solidFill>
              </a:rPr>
              <a:t>Standards Alignment:</a:t>
            </a:r>
          </a:p>
          <a:p>
            <a:pPr marL="228600" indent="-228600">
              <a:spcAft>
                <a:spcPts val="600"/>
              </a:spcAft>
              <a:buClr>
                <a:schemeClr val="accent1"/>
              </a:buClr>
              <a:buFont typeface="Arial" panose="020B0604020202020204" pitchFamily="34" charset="0"/>
              <a:buChar char="•"/>
            </a:pPr>
            <a:r>
              <a:rPr lang="en-US" sz="900" dirty="0">
                <a:solidFill>
                  <a:schemeClr val="tx2"/>
                </a:solidFill>
              </a:rPr>
              <a:t>NIST CSF: Identify, Protect</a:t>
            </a:r>
          </a:p>
          <a:p>
            <a:pPr indent="-228600">
              <a:spcAft>
                <a:spcPts val="600"/>
              </a:spcAft>
              <a:buClr>
                <a:schemeClr val="accent1"/>
              </a:buClr>
              <a:buFont typeface="Arial" panose="020B0604020202020204" pitchFamily="34" charset="0"/>
              <a:buChar char="•"/>
            </a:pPr>
            <a:r>
              <a:rPr lang="en-US" sz="900" b="1" dirty="0">
                <a:solidFill>
                  <a:schemeClr val="tx2"/>
                </a:solidFill>
              </a:rPr>
              <a:t>4.4 Incident Response Policy</a:t>
            </a:r>
          </a:p>
          <a:p>
            <a:pPr marL="228600" indent="-228600">
              <a:spcAft>
                <a:spcPts val="600"/>
              </a:spcAft>
              <a:buClr>
                <a:schemeClr val="accent1"/>
              </a:buClr>
              <a:buFont typeface="Arial" panose="020B0604020202020204" pitchFamily="34" charset="0"/>
              <a:buChar char="•"/>
            </a:pPr>
            <a:r>
              <a:rPr lang="en-US" sz="900" dirty="0">
                <a:solidFill>
                  <a:schemeClr val="tx2"/>
                </a:solidFill>
              </a:rPr>
              <a:t>Defined ransomware and data breach playbooks</a:t>
            </a:r>
          </a:p>
          <a:p>
            <a:pPr marL="228600" indent="-228600">
              <a:spcAft>
                <a:spcPts val="600"/>
              </a:spcAft>
              <a:buClr>
                <a:schemeClr val="accent1"/>
              </a:buClr>
              <a:buFont typeface="Arial" panose="020B0604020202020204" pitchFamily="34" charset="0"/>
              <a:buChar char="•"/>
            </a:pPr>
            <a:r>
              <a:rPr lang="en-US" sz="900" dirty="0">
                <a:solidFill>
                  <a:schemeClr val="tx2"/>
                </a:solidFill>
              </a:rPr>
              <a:t>Mandatory incident reporting timelines</a:t>
            </a:r>
          </a:p>
          <a:p>
            <a:pPr marL="228600" indent="-228600">
              <a:spcAft>
                <a:spcPts val="600"/>
              </a:spcAft>
              <a:buClr>
                <a:schemeClr val="accent1"/>
              </a:buClr>
              <a:buFont typeface="Arial" panose="020B0604020202020204" pitchFamily="34" charset="0"/>
              <a:buChar char="•"/>
            </a:pPr>
            <a:r>
              <a:rPr lang="en-US" sz="900" dirty="0">
                <a:solidFill>
                  <a:schemeClr val="tx2"/>
                </a:solidFill>
              </a:rPr>
              <a:t>Integration with legal and compliance teams</a:t>
            </a:r>
          </a:p>
          <a:p>
            <a:pPr indent="-228600">
              <a:spcAft>
                <a:spcPts val="600"/>
              </a:spcAft>
              <a:buClr>
                <a:schemeClr val="accent1"/>
              </a:buClr>
              <a:buFont typeface="Arial" panose="020B0604020202020204" pitchFamily="34" charset="0"/>
              <a:buChar char="•"/>
            </a:pPr>
            <a:r>
              <a:rPr lang="en-US" sz="900" b="1" dirty="0">
                <a:solidFill>
                  <a:schemeClr val="tx2"/>
                </a:solidFill>
              </a:rPr>
              <a:t>Standards Alignment:</a:t>
            </a:r>
          </a:p>
          <a:p>
            <a:pPr marL="228600" indent="-228600">
              <a:spcAft>
                <a:spcPts val="600"/>
              </a:spcAft>
              <a:buClr>
                <a:schemeClr val="accent1"/>
              </a:buClr>
              <a:buFont typeface="Arial" panose="020B0604020202020204" pitchFamily="34" charset="0"/>
              <a:buChar char="•"/>
            </a:pPr>
            <a:r>
              <a:rPr lang="en-US" sz="900" dirty="0">
                <a:solidFill>
                  <a:schemeClr val="tx2"/>
                </a:solidFill>
              </a:rPr>
              <a:t>NIST CSF: Respond, Recover</a:t>
            </a:r>
          </a:p>
          <a:p>
            <a:pPr indent="-228600">
              <a:spcAft>
                <a:spcPts val="600"/>
              </a:spcAft>
              <a:buClr>
                <a:schemeClr val="accent1"/>
              </a:buClr>
              <a:buFont typeface="Arial" panose="020B0604020202020204" pitchFamily="34" charset="0"/>
              <a:buChar char="•"/>
            </a:pPr>
            <a:endParaRPr lang="en-US" sz="900" dirty="0">
              <a:solidFill>
                <a:schemeClr val="tx2"/>
              </a:solidFill>
            </a:endParaRPr>
          </a:p>
        </p:txBody>
      </p:sp>
    </p:spTree>
    <p:extLst>
      <p:ext uri="{BB962C8B-B14F-4D97-AF65-F5344CB8AC3E}">
        <p14:creationId xmlns:p14="http://schemas.microsoft.com/office/powerpoint/2010/main" val="20858114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extBox 1">
            <a:extLst>
              <a:ext uri="{FF2B5EF4-FFF2-40B4-BE49-F238E27FC236}">
                <a16:creationId xmlns:a16="http://schemas.microsoft.com/office/drawing/2014/main" id="{6F4805DB-289F-27DA-2172-F2DDDEBC61EF}"/>
              </a:ext>
            </a:extLst>
          </p:cNvPr>
          <p:cNvGraphicFramePr/>
          <p:nvPr>
            <p:extLst>
              <p:ext uri="{D42A27DB-BD31-4B8C-83A1-F6EECF244321}">
                <p14:modId xmlns:p14="http://schemas.microsoft.com/office/powerpoint/2010/main" val="1951146443"/>
              </p:ext>
            </p:extLst>
          </p:nvPr>
        </p:nvGraphicFramePr>
        <p:xfrm>
          <a:off x="605861" y="1383764"/>
          <a:ext cx="11248029" cy="45243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751608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A0D70C8A-A50E-4B41-86A2-E2F8558124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txBody>
          <a:bodyPr/>
          <a:lstStyle/>
          <a:p>
            <a:endParaRPr lang="en-GB"/>
          </a:p>
        </p:txBody>
      </p:sp>
      <p:sp>
        <p:nvSpPr>
          <p:cNvPr id="9" name="Rectangle 8">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Rectangle 10">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5" name="Rectangle 14">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2" name="TextBox 1">
            <a:extLst>
              <a:ext uri="{FF2B5EF4-FFF2-40B4-BE49-F238E27FC236}">
                <a16:creationId xmlns:a16="http://schemas.microsoft.com/office/drawing/2014/main" id="{6EC7C0FB-5444-81C9-2FB2-AD87C55509B6}"/>
              </a:ext>
            </a:extLst>
          </p:cNvPr>
          <p:cNvSpPr txBox="1"/>
          <p:nvPr/>
        </p:nvSpPr>
        <p:spPr>
          <a:xfrm>
            <a:off x="3637972" y="1012434"/>
            <a:ext cx="7451747" cy="4746183"/>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indent="-182880">
              <a:lnSpc>
                <a:spcPct val="90000"/>
              </a:lnSpc>
              <a:spcAft>
                <a:spcPts val="600"/>
              </a:spcAft>
              <a:buClr>
                <a:schemeClr val="tx1">
                  <a:lumMod val="85000"/>
                  <a:lumOff val="15000"/>
                </a:schemeClr>
              </a:buClr>
              <a:buFont typeface="Garamond" pitchFamily="18" charset="0"/>
              <a:buChar char="◦"/>
            </a:pPr>
            <a:r>
              <a:rPr lang="en-US" b="1" dirty="0">
                <a:solidFill>
                  <a:schemeClr val="tx1">
                    <a:lumMod val="75000"/>
                    <a:lumOff val="25000"/>
                  </a:schemeClr>
                </a:solidFill>
              </a:rPr>
              <a:t>6. Proactive Monitoring and Incident Response</a:t>
            </a:r>
          </a:p>
          <a:p>
            <a:pPr indent="-182880">
              <a:lnSpc>
                <a:spcPct val="90000"/>
              </a:lnSpc>
              <a:spcAft>
                <a:spcPts val="600"/>
              </a:spcAft>
              <a:buClr>
                <a:schemeClr val="tx1">
                  <a:lumMod val="85000"/>
                  <a:lumOff val="15000"/>
                </a:schemeClr>
              </a:buClr>
              <a:buFont typeface="Garamond" pitchFamily="18" charset="0"/>
              <a:buChar char="◦"/>
            </a:pPr>
            <a:r>
              <a:rPr lang="en-US" b="1" dirty="0">
                <a:solidFill>
                  <a:schemeClr val="tx1">
                    <a:lumMod val="75000"/>
                    <a:lumOff val="25000"/>
                  </a:schemeClr>
                </a:solidFill>
              </a:rPr>
              <a:t>6.1 SIEM and SOAR Integration</a:t>
            </a:r>
          </a:p>
          <a:p>
            <a:pPr indent="-182880">
              <a:lnSpc>
                <a:spcPct val="90000"/>
              </a:lnSpc>
              <a:spcAft>
                <a:spcPts val="600"/>
              </a:spcAft>
              <a:buClr>
                <a:schemeClr val="tx1">
                  <a:lumMod val="85000"/>
                  <a:lumOff val="15000"/>
                </a:schemeClr>
              </a:buClr>
              <a:buFont typeface="Garamond" pitchFamily="18" charset="0"/>
              <a:buChar char="◦"/>
            </a:pPr>
            <a:r>
              <a:rPr lang="en-US" dirty="0">
                <a:solidFill>
                  <a:schemeClr val="tx1">
                    <a:lumMod val="75000"/>
                    <a:lumOff val="25000"/>
                  </a:schemeClr>
                </a:solidFill>
              </a:rPr>
              <a:t>A centralized </a:t>
            </a:r>
            <a:r>
              <a:rPr lang="en-US" b="1" dirty="0">
                <a:solidFill>
                  <a:schemeClr val="tx1">
                    <a:lumMod val="75000"/>
                    <a:lumOff val="25000"/>
                  </a:schemeClr>
                </a:solidFill>
              </a:rPr>
              <a:t>Security Information and Event Management (SIEM)</a:t>
            </a:r>
            <a:r>
              <a:rPr lang="en-US" dirty="0">
                <a:solidFill>
                  <a:schemeClr val="tx1">
                    <a:lumMod val="75000"/>
                    <a:lumOff val="25000"/>
                  </a:schemeClr>
                </a:solidFill>
              </a:rPr>
              <a:t> platform aggregates logs from endpoints, cloud platforms, firewalls, and identity systems. </a:t>
            </a:r>
            <a:r>
              <a:rPr lang="en-US" b="1" dirty="0">
                <a:solidFill>
                  <a:schemeClr val="tx1">
                    <a:lumMod val="75000"/>
                    <a:lumOff val="25000"/>
                  </a:schemeClr>
                </a:solidFill>
              </a:rPr>
              <a:t>SOAR</a:t>
            </a:r>
            <a:r>
              <a:rPr lang="en-US" dirty="0">
                <a:solidFill>
                  <a:schemeClr val="tx1">
                    <a:lumMod val="75000"/>
                    <a:lumOff val="25000"/>
                  </a:schemeClr>
                </a:solidFill>
              </a:rPr>
              <a:t> automates response actions.</a:t>
            </a:r>
          </a:p>
          <a:p>
            <a:pPr indent="-182880">
              <a:lnSpc>
                <a:spcPct val="90000"/>
              </a:lnSpc>
              <a:spcAft>
                <a:spcPts val="600"/>
              </a:spcAft>
              <a:buClr>
                <a:schemeClr val="tx1">
                  <a:lumMod val="85000"/>
                  <a:lumOff val="15000"/>
                </a:schemeClr>
              </a:buClr>
              <a:buFont typeface="Garamond" pitchFamily="18" charset="0"/>
              <a:buChar char="◦"/>
            </a:pPr>
            <a:r>
              <a:rPr lang="en-US" b="1" dirty="0">
                <a:solidFill>
                  <a:schemeClr val="tx1">
                    <a:lumMod val="75000"/>
                    <a:lumOff val="25000"/>
                  </a:schemeClr>
                </a:solidFill>
              </a:rPr>
              <a:t>6.2 SIEM–SOAR Process Flow Chart</a:t>
            </a:r>
          </a:p>
          <a:p>
            <a:pPr indent="-182880">
              <a:lnSpc>
                <a:spcPct val="90000"/>
              </a:lnSpc>
              <a:spcAft>
                <a:spcPts val="600"/>
              </a:spcAft>
              <a:buClr>
                <a:schemeClr val="tx1">
                  <a:lumMod val="85000"/>
                  <a:lumOff val="15000"/>
                </a:schemeClr>
              </a:buClr>
              <a:buFont typeface="Garamond" pitchFamily="18" charset="0"/>
              <a:buChar char="◦"/>
            </a:pPr>
            <a:endParaRPr lang="en-US" dirty="0">
              <a:solidFill>
                <a:schemeClr val="tx1">
                  <a:lumMod val="75000"/>
                  <a:lumOff val="25000"/>
                </a:schemeClr>
              </a:solidFill>
            </a:endParaRPr>
          </a:p>
          <a:p>
            <a:pPr indent="-182880">
              <a:lnSpc>
                <a:spcPct val="90000"/>
              </a:lnSpc>
              <a:spcAft>
                <a:spcPts val="600"/>
              </a:spcAft>
              <a:buClr>
                <a:schemeClr val="tx1">
                  <a:lumMod val="85000"/>
                  <a:lumOff val="15000"/>
                </a:schemeClr>
              </a:buClr>
              <a:buFont typeface="Garamond" pitchFamily="18" charset="0"/>
              <a:buChar char="◦"/>
            </a:pPr>
            <a:r>
              <a:rPr lang="en-US" dirty="0">
                <a:solidFill>
                  <a:schemeClr val="tx1">
                    <a:lumMod val="75000"/>
                    <a:lumOff val="25000"/>
                  </a:schemeClr>
                </a:solidFill>
              </a:rPr>
              <a:t>[ Log Sources ] | v [ SIEM Platform ] | v [ Correlation &amp; Alerts ] | v [ SOAR Playbooks ] | +--&gt; Isolate Endpoint +--&gt; Disable Account +--&gt; Block IP / Domain | v [ Incident Response Team ] | v [ Recovery &amp; Lessons Learned ] </a:t>
            </a:r>
          </a:p>
          <a:p>
            <a:pPr indent="-182880">
              <a:lnSpc>
                <a:spcPct val="90000"/>
              </a:lnSpc>
              <a:spcAft>
                <a:spcPts val="600"/>
              </a:spcAft>
              <a:buClr>
                <a:schemeClr val="tx1">
                  <a:lumMod val="85000"/>
                  <a:lumOff val="15000"/>
                </a:schemeClr>
              </a:buClr>
              <a:buFont typeface="Garamond" pitchFamily="18" charset="0"/>
              <a:buChar char="◦"/>
            </a:pPr>
            <a:endParaRPr lang="en-US" dirty="0">
              <a:solidFill>
                <a:schemeClr val="tx1">
                  <a:lumMod val="75000"/>
                  <a:lumOff val="25000"/>
                </a:schemeClr>
              </a:solidFill>
            </a:endParaRPr>
          </a:p>
          <a:p>
            <a:pPr indent="-182880">
              <a:lnSpc>
                <a:spcPct val="90000"/>
              </a:lnSpc>
              <a:spcAft>
                <a:spcPts val="600"/>
              </a:spcAft>
              <a:buClr>
                <a:schemeClr val="tx1">
                  <a:lumMod val="85000"/>
                  <a:lumOff val="15000"/>
                </a:schemeClr>
              </a:buClr>
              <a:buFont typeface="Garamond" pitchFamily="18" charset="0"/>
              <a:buChar char="◦"/>
            </a:pPr>
            <a:r>
              <a:rPr lang="en-US" b="1" dirty="0">
                <a:solidFill>
                  <a:schemeClr val="tx1">
                    <a:lumMod val="75000"/>
                    <a:lumOff val="25000"/>
                  </a:schemeClr>
                </a:solidFill>
              </a:rPr>
              <a:t>6.3 24/7 Security Operations</a:t>
            </a:r>
          </a:p>
          <a:p>
            <a:pPr marL="228600" indent="-182880">
              <a:lnSpc>
                <a:spcPct val="90000"/>
              </a:lnSpc>
              <a:spcAft>
                <a:spcPts val="600"/>
              </a:spcAft>
              <a:buClr>
                <a:schemeClr val="tx1">
                  <a:lumMod val="85000"/>
                  <a:lumOff val="15000"/>
                </a:schemeClr>
              </a:buClr>
              <a:buFont typeface="Garamond" pitchFamily="18" charset="0"/>
              <a:buChar char="◦"/>
            </a:pPr>
            <a:r>
              <a:rPr lang="en-US" dirty="0">
                <a:solidFill>
                  <a:schemeClr val="tx1">
                    <a:lumMod val="75000"/>
                    <a:lumOff val="25000"/>
                  </a:schemeClr>
                </a:solidFill>
              </a:rPr>
              <a:t>Internal SOC or Managed Detection &amp; Response (MDR)</a:t>
            </a:r>
          </a:p>
          <a:p>
            <a:pPr marL="228600" indent="-182880">
              <a:lnSpc>
                <a:spcPct val="90000"/>
              </a:lnSpc>
              <a:spcAft>
                <a:spcPts val="600"/>
              </a:spcAft>
              <a:buClr>
                <a:schemeClr val="tx1">
                  <a:lumMod val="85000"/>
                  <a:lumOff val="15000"/>
                </a:schemeClr>
              </a:buClr>
              <a:buFont typeface="Garamond" pitchFamily="18" charset="0"/>
              <a:buChar char="◦"/>
            </a:pPr>
            <a:r>
              <a:rPr lang="en-US" dirty="0">
                <a:solidFill>
                  <a:schemeClr val="tx1">
                    <a:lumMod val="75000"/>
                    <a:lumOff val="25000"/>
                  </a:schemeClr>
                </a:solidFill>
              </a:rPr>
              <a:t>Threat intelligence feeds (CISA, FS-ISAC)</a:t>
            </a:r>
          </a:p>
          <a:p>
            <a:pPr marL="228600" indent="-182880">
              <a:lnSpc>
                <a:spcPct val="90000"/>
              </a:lnSpc>
              <a:spcAft>
                <a:spcPts val="600"/>
              </a:spcAft>
              <a:buClr>
                <a:schemeClr val="tx1">
                  <a:lumMod val="85000"/>
                  <a:lumOff val="15000"/>
                </a:schemeClr>
              </a:buClr>
              <a:buFont typeface="Garamond" pitchFamily="18" charset="0"/>
              <a:buChar char="◦"/>
            </a:pPr>
            <a:r>
              <a:rPr lang="en-US" dirty="0">
                <a:solidFill>
                  <a:schemeClr val="tx1">
                    <a:lumMod val="75000"/>
                    <a:lumOff val="25000"/>
                  </a:schemeClr>
                </a:solidFill>
              </a:rPr>
              <a:t>Continuous behavioral analytics</a:t>
            </a:r>
          </a:p>
          <a:p>
            <a:pPr indent="-182880">
              <a:lnSpc>
                <a:spcPct val="90000"/>
              </a:lnSpc>
              <a:spcAft>
                <a:spcPts val="600"/>
              </a:spcAft>
              <a:buClr>
                <a:schemeClr val="tx1">
                  <a:lumMod val="85000"/>
                  <a:lumOff val="15000"/>
                </a:schemeClr>
              </a:buClr>
              <a:buFont typeface="Garamond" pitchFamily="18" charset="0"/>
              <a:buChar char="◦"/>
            </a:pPr>
            <a:endParaRPr lang="en-US" sz="1100">
              <a:solidFill>
                <a:schemeClr val="tx1">
                  <a:lumMod val="75000"/>
                  <a:lumOff val="25000"/>
                </a:schemeClr>
              </a:solidFill>
            </a:endParaRPr>
          </a:p>
        </p:txBody>
      </p:sp>
    </p:spTree>
    <p:extLst>
      <p:ext uri="{BB962C8B-B14F-4D97-AF65-F5344CB8AC3E}">
        <p14:creationId xmlns:p14="http://schemas.microsoft.com/office/powerpoint/2010/main" val="36981110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2C9F0CC-9F30-4B99-AC35-5A6C416A05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txBody>
          <a:bodyPr/>
          <a:lstStyle/>
          <a:p>
            <a:endParaRPr lang="en-GB"/>
          </a:p>
        </p:txBody>
      </p:sp>
      <p:graphicFrame>
        <p:nvGraphicFramePr>
          <p:cNvPr id="4" name="TextBox 1">
            <a:extLst>
              <a:ext uri="{FF2B5EF4-FFF2-40B4-BE49-F238E27FC236}">
                <a16:creationId xmlns:a16="http://schemas.microsoft.com/office/drawing/2014/main" id="{A4750729-0F07-00B4-CE15-7B5365E25431}"/>
              </a:ext>
            </a:extLst>
          </p:cNvPr>
          <p:cNvGraphicFramePr/>
          <p:nvPr>
            <p:extLst>
              <p:ext uri="{D42A27DB-BD31-4B8C-83A1-F6EECF244321}">
                <p14:modId xmlns:p14="http://schemas.microsoft.com/office/powerpoint/2010/main" val="2595386522"/>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345921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999FE9C-D8F9-4F9B-B95B-608C3EF6B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txBody>
          <a:bodyPr/>
          <a:lstStyle/>
          <a:p>
            <a:endParaRPr lang="en-GB"/>
          </a:p>
        </p:txBody>
      </p:sp>
      <p:sp>
        <p:nvSpPr>
          <p:cNvPr id="2" name="TextBox 1">
            <a:extLst>
              <a:ext uri="{FF2B5EF4-FFF2-40B4-BE49-F238E27FC236}">
                <a16:creationId xmlns:a16="http://schemas.microsoft.com/office/drawing/2014/main" id="{F212F404-DEA6-7386-B8BF-612FD9D2A7A3}"/>
              </a:ext>
            </a:extLst>
          </p:cNvPr>
          <p:cNvSpPr txBox="1"/>
          <p:nvPr/>
        </p:nvSpPr>
        <p:spPr>
          <a:xfrm>
            <a:off x="408123" y="540375"/>
            <a:ext cx="7144144" cy="5494665"/>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182880">
              <a:lnSpc>
                <a:spcPct val="90000"/>
              </a:lnSpc>
              <a:spcAft>
                <a:spcPts val="600"/>
              </a:spcAft>
              <a:buClr>
                <a:schemeClr val="tx1">
                  <a:lumMod val="85000"/>
                  <a:lumOff val="15000"/>
                </a:schemeClr>
              </a:buClr>
              <a:buFont typeface="Garamond" pitchFamily="18" charset="0"/>
              <a:buChar char="◦"/>
            </a:pPr>
            <a:r>
              <a:rPr lang="en-US" sz="2000" b="1" dirty="0"/>
              <a:t>8. Business Impact and Strategic Value</a:t>
            </a:r>
          </a:p>
          <a:p>
            <a:pPr indent="-182880">
              <a:lnSpc>
                <a:spcPct val="90000"/>
              </a:lnSpc>
              <a:spcAft>
                <a:spcPts val="600"/>
              </a:spcAft>
              <a:buClr>
                <a:schemeClr val="tx1">
                  <a:lumMod val="85000"/>
                  <a:lumOff val="15000"/>
                </a:schemeClr>
              </a:buClr>
              <a:buFont typeface="Garamond" pitchFamily="18" charset="0"/>
              <a:buChar char="◦"/>
            </a:pPr>
            <a:r>
              <a:rPr lang="en-US" sz="2000" b="1" dirty="0"/>
              <a:t>8.1 Financial Impact</a:t>
            </a:r>
          </a:p>
          <a:p>
            <a:pPr marL="228600" indent="-182880">
              <a:lnSpc>
                <a:spcPct val="90000"/>
              </a:lnSpc>
              <a:spcAft>
                <a:spcPts val="600"/>
              </a:spcAft>
              <a:buClr>
                <a:schemeClr val="tx1">
                  <a:lumMod val="85000"/>
                  <a:lumOff val="15000"/>
                </a:schemeClr>
              </a:buClr>
              <a:buFont typeface="Garamond" pitchFamily="18" charset="0"/>
              <a:buChar char="◦"/>
            </a:pPr>
            <a:r>
              <a:rPr lang="en-US" sz="2000" dirty="0"/>
              <a:t>Reduced likelihood of ransom payments</a:t>
            </a:r>
          </a:p>
          <a:p>
            <a:pPr marL="228600" indent="-182880">
              <a:lnSpc>
                <a:spcPct val="90000"/>
              </a:lnSpc>
              <a:spcAft>
                <a:spcPts val="600"/>
              </a:spcAft>
              <a:buClr>
                <a:schemeClr val="tx1">
                  <a:lumMod val="85000"/>
                  <a:lumOff val="15000"/>
                </a:schemeClr>
              </a:buClr>
              <a:buFont typeface="Garamond" pitchFamily="18" charset="0"/>
              <a:buChar char="◦"/>
            </a:pPr>
            <a:r>
              <a:rPr lang="en-US" sz="2000" dirty="0"/>
              <a:t>Lower regulatory fines</a:t>
            </a:r>
          </a:p>
          <a:p>
            <a:pPr marL="228600" indent="-182880">
              <a:lnSpc>
                <a:spcPct val="90000"/>
              </a:lnSpc>
              <a:spcAft>
                <a:spcPts val="600"/>
              </a:spcAft>
              <a:buClr>
                <a:schemeClr val="tx1">
                  <a:lumMod val="85000"/>
                  <a:lumOff val="15000"/>
                </a:schemeClr>
              </a:buClr>
              <a:buFont typeface="Garamond" pitchFamily="18" charset="0"/>
              <a:buChar char="◦"/>
            </a:pPr>
            <a:r>
              <a:rPr lang="en-US" sz="2000" dirty="0"/>
              <a:t>Reduced downtime costs</a:t>
            </a:r>
          </a:p>
          <a:p>
            <a:pPr marL="228600" indent="-182880">
              <a:lnSpc>
                <a:spcPct val="90000"/>
              </a:lnSpc>
              <a:spcAft>
                <a:spcPts val="600"/>
              </a:spcAft>
              <a:buClr>
                <a:srgbClr val="262626"/>
              </a:buClr>
              <a:buFont typeface="Garamond" pitchFamily="18" charset="0"/>
              <a:buChar char="◦"/>
            </a:pPr>
            <a:endParaRPr lang="en-US" sz="2000" dirty="0"/>
          </a:p>
          <a:p>
            <a:pPr indent="-182880">
              <a:lnSpc>
                <a:spcPct val="90000"/>
              </a:lnSpc>
              <a:spcAft>
                <a:spcPts val="600"/>
              </a:spcAft>
              <a:buClr>
                <a:schemeClr val="tx1">
                  <a:lumMod val="85000"/>
                  <a:lumOff val="15000"/>
                </a:schemeClr>
              </a:buClr>
              <a:buFont typeface="Garamond" pitchFamily="18" charset="0"/>
              <a:buChar char="◦"/>
            </a:pPr>
            <a:r>
              <a:rPr lang="en-US" sz="2000" b="1" dirty="0"/>
              <a:t>8.2 Operational Resilience</a:t>
            </a:r>
          </a:p>
          <a:p>
            <a:pPr marL="228600" indent="-182880">
              <a:lnSpc>
                <a:spcPct val="90000"/>
              </a:lnSpc>
              <a:spcAft>
                <a:spcPts val="600"/>
              </a:spcAft>
              <a:buClr>
                <a:schemeClr val="tx1">
                  <a:lumMod val="85000"/>
                  <a:lumOff val="15000"/>
                </a:schemeClr>
              </a:buClr>
              <a:buFont typeface="Garamond" pitchFamily="18" charset="0"/>
              <a:buChar char="◦"/>
            </a:pPr>
            <a:r>
              <a:rPr lang="en-US" sz="2000" dirty="0"/>
              <a:t>Faster incident containment</a:t>
            </a:r>
          </a:p>
          <a:p>
            <a:pPr marL="228600" indent="-182880">
              <a:lnSpc>
                <a:spcPct val="90000"/>
              </a:lnSpc>
              <a:spcAft>
                <a:spcPts val="600"/>
              </a:spcAft>
              <a:buClr>
                <a:schemeClr val="tx1">
                  <a:lumMod val="85000"/>
                  <a:lumOff val="15000"/>
                </a:schemeClr>
              </a:buClr>
              <a:buFont typeface="Garamond" pitchFamily="18" charset="0"/>
              <a:buChar char="◦"/>
            </a:pPr>
            <a:r>
              <a:rPr lang="en-US" sz="2000" dirty="0"/>
              <a:t>Improved recovery times</a:t>
            </a:r>
          </a:p>
          <a:p>
            <a:pPr marL="228600" indent="-182880">
              <a:lnSpc>
                <a:spcPct val="90000"/>
              </a:lnSpc>
              <a:spcAft>
                <a:spcPts val="600"/>
              </a:spcAft>
              <a:buClr>
                <a:schemeClr val="tx1">
                  <a:lumMod val="85000"/>
                  <a:lumOff val="15000"/>
                </a:schemeClr>
              </a:buClr>
              <a:buFont typeface="Garamond" pitchFamily="18" charset="0"/>
              <a:buChar char="◦"/>
            </a:pPr>
            <a:r>
              <a:rPr lang="en-US" sz="2000" dirty="0"/>
              <a:t>Continuous service availability</a:t>
            </a:r>
          </a:p>
          <a:p>
            <a:pPr marL="228600" indent="-182880">
              <a:lnSpc>
                <a:spcPct val="90000"/>
              </a:lnSpc>
              <a:spcAft>
                <a:spcPts val="600"/>
              </a:spcAft>
              <a:buClr>
                <a:srgbClr val="262626"/>
              </a:buClr>
              <a:buFont typeface="Garamond" pitchFamily="18" charset="0"/>
              <a:buChar char="◦"/>
            </a:pPr>
            <a:endParaRPr lang="en-US" sz="2000" dirty="0"/>
          </a:p>
          <a:p>
            <a:pPr indent="-182880">
              <a:lnSpc>
                <a:spcPct val="90000"/>
              </a:lnSpc>
              <a:spcAft>
                <a:spcPts val="600"/>
              </a:spcAft>
              <a:buClr>
                <a:schemeClr val="tx1">
                  <a:lumMod val="85000"/>
                  <a:lumOff val="15000"/>
                </a:schemeClr>
              </a:buClr>
              <a:buFont typeface="Garamond" pitchFamily="18" charset="0"/>
              <a:buChar char="◦"/>
            </a:pPr>
            <a:r>
              <a:rPr lang="en-US" sz="2000" b="1" dirty="0"/>
              <a:t>8.3 Reputational Trust</a:t>
            </a:r>
          </a:p>
          <a:p>
            <a:pPr marL="228600" indent="-182880">
              <a:lnSpc>
                <a:spcPct val="90000"/>
              </a:lnSpc>
              <a:spcAft>
                <a:spcPts val="600"/>
              </a:spcAft>
              <a:buClr>
                <a:schemeClr val="tx1">
                  <a:lumMod val="85000"/>
                  <a:lumOff val="15000"/>
                </a:schemeClr>
              </a:buClr>
              <a:buFont typeface="Garamond" pitchFamily="18" charset="0"/>
              <a:buChar char="◦"/>
            </a:pPr>
            <a:r>
              <a:rPr lang="en-US" sz="2000" dirty="0"/>
              <a:t>Strong customer confidence</a:t>
            </a:r>
          </a:p>
          <a:p>
            <a:pPr marL="228600" indent="-182880">
              <a:lnSpc>
                <a:spcPct val="90000"/>
              </a:lnSpc>
              <a:spcAft>
                <a:spcPts val="600"/>
              </a:spcAft>
              <a:buClr>
                <a:schemeClr val="tx1">
                  <a:lumMod val="85000"/>
                  <a:lumOff val="15000"/>
                </a:schemeClr>
              </a:buClr>
              <a:buFont typeface="Garamond" pitchFamily="18" charset="0"/>
              <a:buChar char="◦"/>
            </a:pPr>
            <a:r>
              <a:rPr lang="en-US" sz="2000" dirty="0"/>
              <a:t>Regulatory compliance (GDPR, financial regulators)</a:t>
            </a:r>
          </a:p>
          <a:p>
            <a:pPr marL="228600" indent="-182880">
              <a:lnSpc>
                <a:spcPct val="90000"/>
              </a:lnSpc>
              <a:spcAft>
                <a:spcPts val="600"/>
              </a:spcAft>
              <a:buClr>
                <a:schemeClr val="tx1">
                  <a:lumMod val="85000"/>
                  <a:lumOff val="15000"/>
                </a:schemeClr>
              </a:buClr>
              <a:buFont typeface="Garamond" pitchFamily="18" charset="0"/>
              <a:buChar char="◦"/>
            </a:pPr>
            <a:r>
              <a:rPr lang="en-US" sz="2000" dirty="0"/>
              <a:t>Board-level risk transparency</a:t>
            </a:r>
          </a:p>
          <a:p>
            <a:pPr indent="-182880">
              <a:lnSpc>
                <a:spcPct val="90000"/>
              </a:lnSpc>
              <a:spcAft>
                <a:spcPts val="600"/>
              </a:spcAft>
              <a:buClr>
                <a:schemeClr val="tx1">
                  <a:lumMod val="85000"/>
                  <a:lumOff val="15000"/>
                </a:schemeClr>
              </a:buClr>
              <a:buFont typeface="Garamond" pitchFamily="18" charset="0"/>
              <a:buChar char="◦"/>
            </a:pPr>
            <a:endParaRPr lang="en-US" sz="2000" dirty="0"/>
          </a:p>
        </p:txBody>
      </p:sp>
      <p:pic>
        <p:nvPicPr>
          <p:cNvPr id="6" name="Graphic 5" descr="Money">
            <a:extLst>
              <a:ext uri="{FF2B5EF4-FFF2-40B4-BE49-F238E27FC236}">
                <a16:creationId xmlns:a16="http://schemas.microsoft.com/office/drawing/2014/main" id="{DE78A56F-8A9A-838E-1926-C8E37BB83C7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426661" y="227479"/>
            <a:ext cx="6613556" cy="5260153"/>
          </a:xfrm>
          <a:prstGeom prst="rect">
            <a:avLst/>
          </a:prstGeom>
        </p:spPr>
      </p:pic>
    </p:spTree>
    <p:extLst>
      <p:ext uri="{BB962C8B-B14F-4D97-AF65-F5344CB8AC3E}">
        <p14:creationId xmlns:p14="http://schemas.microsoft.com/office/powerpoint/2010/main" val="26736339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999FE9C-D8F9-4F9B-B95B-608C3EF6B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txBody>
          <a:bodyPr/>
          <a:lstStyle/>
          <a:p>
            <a:endParaRPr lang="en-GB"/>
          </a:p>
        </p:txBody>
      </p:sp>
      <p:sp>
        <p:nvSpPr>
          <p:cNvPr id="11" name="Rectangle 10">
            <a:extLst>
              <a:ext uri="{FF2B5EF4-FFF2-40B4-BE49-F238E27FC236}">
                <a16:creationId xmlns:a16="http://schemas.microsoft.com/office/drawing/2014/main" id="{CD000060-D06D-4A48-BD8E-978966CC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654" y="727628"/>
            <a:ext cx="5367164" cy="5415552"/>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3" name="Rectangle 12">
            <a:extLst>
              <a:ext uri="{FF2B5EF4-FFF2-40B4-BE49-F238E27FC236}">
                <a16:creationId xmlns:a16="http://schemas.microsoft.com/office/drawing/2014/main" id="{DE4E5113-B3D0-40F8-9F39-B2C2BF92AE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3978" y="886862"/>
            <a:ext cx="5054517" cy="5097085"/>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pic>
        <p:nvPicPr>
          <p:cNvPr id="6" name="Graphic 5" descr="Lock">
            <a:extLst>
              <a:ext uri="{FF2B5EF4-FFF2-40B4-BE49-F238E27FC236}">
                <a16:creationId xmlns:a16="http://schemas.microsoft.com/office/drawing/2014/main" id="{EF72307E-5A1D-13C7-DEC4-D26C51462B7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204017" y="1228185"/>
            <a:ext cx="4414438" cy="4414438"/>
          </a:xfrm>
          <a:prstGeom prst="rect">
            <a:avLst/>
          </a:prstGeom>
        </p:spPr>
      </p:pic>
      <p:sp>
        <p:nvSpPr>
          <p:cNvPr id="2" name="TextBox 1">
            <a:extLst>
              <a:ext uri="{FF2B5EF4-FFF2-40B4-BE49-F238E27FC236}">
                <a16:creationId xmlns:a16="http://schemas.microsoft.com/office/drawing/2014/main" id="{FD90D8AD-7539-19DE-B968-524CD0ABB892}"/>
              </a:ext>
            </a:extLst>
          </p:cNvPr>
          <p:cNvSpPr txBox="1"/>
          <p:nvPr/>
        </p:nvSpPr>
        <p:spPr>
          <a:xfrm>
            <a:off x="6128381" y="1101470"/>
            <a:ext cx="5408623" cy="4883451"/>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182880">
              <a:lnSpc>
                <a:spcPct val="90000"/>
              </a:lnSpc>
              <a:spcAft>
                <a:spcPts val="600"/>
              </a:spcAft>
              <a:buClr>
                <a:schemeClr val="tx1">
                  <a:lumMod val="85000"/>
                  <a:lumOff val="15000"/>
                </a:schemeClr>
              </a:buClr>
              <a:buFont typeface="Garamond" pitchFamily="18" charset="0"/>
              <a:buChar char="◦"/>
            </a:pPr>
            <a:r>
              <a:rPr lang="en-US" sz="2000" b="1" dirty="0"/>
              <a:t>9. Conclusion</a:t>
            </a:r>
          </a:p>
          <a:p>
            <a:pPr indent="-182880">
              <a:lnSpc>
                <a:spcPct val="90000"/>
              </a:lnSpc>
              <a:spcAft>
                <a:spcPts val="600"/>
              </a:spcAft>
              <a:buClr>
                <a:schemeClr val="tx1">
                  <a:lumMod val="85000"/>
                  <a:lumOff val="15000"/>
                </a:schemeClr>
              </a:buClr>
              <a:buFont typeface="Garamond" pitchFamily="18" charset="0"/>
              <a:buChar char="◦"/>
            </a:pPr>
            <a:r>
              <a:rPr lang="en-US" sz="2000" dirty="0"/>
              <a:t>The evolving cyber threat landscape demands a </a:t>
            </a:r>
            <a:r>
              <a:rPr lang="en-US" sz="2000" b="1" dirty="0"/>
              <a:t>strategic, Zero Trust–based approach</a:t>
            </a:r>
            <a:r>
              <a:rPr lang="en-US" sz="2000" dirty="0"/>
              <a:t> to security. By aligning VTAM’s security posture with </a:t>
            </a:r>
            <a:r>
              <a:rPr lang="en-US" sz="2000" b="1" dirty="0"/>
              <a:t>NIST CSF</a:t>
            </a:r>
            <a:r>
              <a:rPr lang="en-US" sz="2000" dirty="0"/>
              <a:t>, </a:t>
            </a:r>
            <a:r>
              <a:rPr lang="en-US" sz="2000" b="1" dirty="0"/>
              <a:t>ISO 27001</a:t>
            </a:r>
            <a:r>
              <a:rPr lang="en-US" sz="2000" dirty="0"/>
              <a:t>, and </a:t>
            </a:r>
            <a:r>
              <a:rPr lang="en-US" sz="2000" b="1" dirty="0"/>
              <a:t>CISA threat intelligence</a:t>
            </a:r>
            <a:r>
              <a:rPr lang="en-US" sz="2000" dirty="0"/>
              <a:t>, the organization can significantly reduce risk while enabling secure digital transformation.</a:t>
            </a:r>
            <a:endParaRPr lang="en-US" sz="2000"/>
          </a:p>
          <a:p>
            <a:pPr indent="-182880">
              <a:lnSpc>
                <a:spcPct val="90000"/>
              </a:lnSpc>
              <a:spcAft>
                <a:spcPts val="600"/>
              </a:spcAft>
              <a:buClr>
                <a:schemeClr val="tx1">
                  <a:lumMod val="85000"/>
                  <a:lumOff val="15000"/>
                </a:schemeClr>
              </a:buClr>
              <a:buFont typeface="Garamond" pitchFamily="18" charset="0"/>
              <a:buChar char="◦"/>
            </a:pPr>
            <a:r>
              <a:rPr lang="en-US" sz="2000" dirty="0"/>
              <a:t>This framework not only addresses immediate threats such as ransomware and phishing but also establishes a </a:t>
            </a:r>
            <a:r>
              <a:rPr lang="en-US" sz="2000" b="1" dirty="0"/>
              <a:t>sustainable culture of security awareness and resilience</a:t>
            </a:r>
            <a:r>
              <a:rPr lang="en-US" sz="2000" dirty="0"/>
              <a:t>, ensuring VTAM remains prepared for future challenges in an increasingly hostile cyber environment.</a:t>
            </a:r>
          </a:p>
          <a:p>
            <a:pPr indent="-182880">
              <a:lnSpc>
                <a:spcPct val="90000"/>
              </a:lnSpc>
              <a:spcAft>
                <a:spcPts val="600"/>
              </a:spcAft>
              <a:buClr>
                <a:schemeClr val="tx1">
                  <a:lumMod val="85000"/>
                  <a:lumOff val="15000"/>
                </a:schemeClr>
              </a:buClr>
              <a:buFont typeface="Garamond" pitchFamily="18" charset="0"/>
              <a:buChar char="◦"/>
            </a:pPr>
            <a:endParaRPr lang="en-US" sz="1500"/>
          </a:p>
        </p:txBody>
      </p:sp>
    </p:spTree>
    <p:extLst>
      <p:ext uri="{BB962C8B-B14F-4D97-AF65-F5344CB8AC3E}">
        <p14:creationId xmlns:p14="http://schemas.microsoft.com/office/powerpoint/2010/main" val="30618117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A0D70C8A-A50E-4B41-86A2-E2F8558124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txBody>
          <a:bodyPr/>
          <a:lstStyle/>
          <a:p>
            <a:endParaRPr lang="en-GB"/>
          </a:p>
        </p:txBody>
      </p:sp>
      <p:sp>
        <p:nvSpPr>
          <p:cNvPr id="16" name="Rectangle 15">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7" name="Rectangle 16">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5" name="Rectangle 14">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2" name="TextBox 1">
            <a:extLst>
              <a:ext uri="{FF2B5EF4-FFF2-40B4-BE49-F238E27FC236}">
                <a16:creationId xmlns:a16="http://schemas.microsoft.com/office/drawing/2014/main" id="{A3B2478A-7748-ECE5-CA79-4E1148D89A56}"/>
              </a:ext>
            </a:extLst>
          </p:cNvPr>
          <p:cNvSpPr txBox="1"/>
          <p:nvPr/>
        </p:nvSpPr>
        <p:spPr>
          <a:xfrm>
            <a:off x="3844616" y="2626840"/>
            <a:ext cx="7245103" cy="3131777"/>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182880">
              <a:lnSpc>
                <a:spcPct val="90000"/>
              </a:lnSpc>
              <a:spcAft>
                <a:spcPts val="600"/>
              </a:spcAft>
              <a:buClr>
                <a:schemeClr val="tx1">
                  <a:lumMod val="85000"/>
                  <a:lumOff val="15000"/>
                </a:schemeClr>
              </a:buClr>
              <a:buFont typeface="Garamond" pitchFamily="18" charset="0"/>
              <a:buChar char="◦"/>
            </a:pPr>
            <a:r>
              <a:rPr lang="en-US" sz="1100">
                <a:solidFill>
                  <a:schemeClr val="tx1">
                    <a:lumMod val="75000"/>
                    <a:lumOff val="25000"/>
                  </a:schemeClr>
                </a:solidFill>
              </a:rPr>
              <a:t>References</a:t>
            </a:r>
          </a:p>
          <a:p>
            <a:pPr indent="-182880">
              <a:lnSpc>
                <a:spcPct val="90000"/>
              </a:lnSpc>
              <a:spcAft>
                <a:spcPts val="600"/>
              </a:spcAft>
              <a:buClr>
                <a:schemeClr val="tx1">
                  <a:lumMod val="85000"/>
                  <a:lumOff val="15000"/>
                </a:schemeClr>
              </a:buClr>
              <a:buFont typeface="Garamond" pitchFamily="18" charset="0"/>
              <a:buChar char="◦"/>
            </a:pPr>
            <a:r>
              <a:rPr lang="en-US" sz="1100">
                <a:solidFill>
                  <a:schemeClr val="tx1">
                    <a:lumMod val="75000"/>
                    <a:lumOff val="25000"/>
                  </a:schemeClr>
                </a:solidFill>
              </a:rPr>
              <a:t>[1] IBM Security, "Cost of a data breach report," 2023, Available at: </a:t>
            </a:r>
            <a:r>
              <a:rPr lang="en-US" sz="1100" u="none" strike="noStrike">
                <a:solidFill>
                  <a:schemeClr val="tx1">
                    <a:lumMod val="75000"/>
                    <a:lumOff val="25000"/>
                  </a:schemeClr>
                </a:solidFill>
                <a:hlinkClick r:id="rId3"/>
              </a:rPr>
              <a:t>http://www.ibm.com/security/data-breach</a:t>
            </a:r>
            <a:r>
              <a:rPr lang="en-US" sz="1100">
                <a:solidFill>
                  <a:schemeClr val="tx1">
                    <a:lumMod val="75000"/>
                    <a:lumOff val="25000"/>
                  </a:schemeClr>
                </a:solidFill>
              </a:rPr>
              <a:t>.</a:t>
            </a:r>
          </a:p>
          <a:p>
            <a:pPr indent="-182880">
              <a:lnSpc>
                <a:spcPct val="90000"/>
              </a:lnSpc>
              <a:spcAft>
                <a:spcPts val="600"/>
              </a:spcAft>
              <a:buClr>
                <a:schemeClr val="tx1">
                  <a:lumMod val="85000"/>
                  <a:lumOff val="15000"/>
                </a:schemeClr>
              </a:buClr>
              <a:buFont typeface="Garamond" pitchFamily="18" charset="0"/>
              <a:buChar char="◦"/>
            </a:pPr>
            <a:r>
              <a:rPr lang="en-US" sz="1100">
                <a:solidFill>
                  <a:schemeClr val="tx1">
                    <a:lumMod val="75000"/>
                    <a:lumOff val="25000"/>
                  </a:schemeClr>
                </a:solidFill>
              </a:rPr>
              <a:t>[2] ENISA, </a:t>
            </a:r>
            <a:r>
              <a:rPr lang="en-US" sz="1100" i="1">
                <a:solidFill>
                  <a:schemeClr val="tx1">
                    <a:lumMod val="75000"/>
                    <a:lumOff val="25000"/>
                  </a:schemeClr>
                </a:solidFill>
              </a:rPr>
              <a:t>Treat Landscapefor financial sector. European union Agency for Cybersecurity. </a:t>
            </a:r>
            <a:r>
              <a:rPr lang="en-US" sz="1100">
                <a:solidFill>
                  <a:schemeClr val="tx1">
                    <a:lumMod val="75000"/>
                    <a:lumOff val="25000"/>
                  </a:schemeClr>
                </a:solidFill>
              </a:rPr>
              <a:t>(2023.</a:t>
            </a:r>
          </a:p>
          <a:p>
            <a:pPr indent="-182880">
              <a:lnSpc>
                <a:spcPct val="90000"/>
              </a:lnSpc>
              <a:spcAft>
                <a:spcPts val="600"/>
              </a:spcAft>
              <a:buClr>
                <a:schemeClr val="tx1">
                  <a:lumMod val="85000"/>
                  <a:lumOff val="15000"/>
                </a:schemeClr>
              </a:buClr>
              <a:buFont typeface="Garamond" pitchFamily="18" charset="0"/>
              <a:buChar char="◦"/>
            </a:pPr>
            <a:r>
              <a:rPr lang="en-US" sz="1100">
                <a:solidFill>
                  <a:schemeClr val="tx1">
                    <a:lumMod val="75000"/>
                    <a:lumOff val="25000"/>
                  </a:schemeClr>
                </a:solidFill>
              </a:rPr>
              <a:t>[3] </a:t>
            </a:r>
            <a:r>
              <a:rPr lang="en-US" sz="1100" u="none" strike="noStrike">
                <a:solidFill>
                  <a:schemeClr val="tx1">
                    <a:lumMod val="75000"/>
                    <a:lumOff val="25000"/>
                  </a:schemeClr>
                </a:solidFill>
                <a:hlinkClick r:id="rId4"/>
              </a:rPr>
              <a:t>http://www.cisa.gov/known-exploited-vulnerabilities-catalog,</a:t>
            </a:r>
            <a:r>
              <a:rPr lang="en-US" sz="1100">
                <a:solidFill>
                  <a:schemeClr val="tx1">
                    <a:lumMod val="75000"/>
                    <a:lumOff val="25000"/>
                  </a:schemeClr>
                </a:solidFill>
              </a:rPr>
              <a:t> </a:t>
            </a:r>
            <a:r>
              <a:rPr lang="en-US" sz="1100" i="1">
                <a:solidFill>
                  <a:schemeClr val="tx1">
                    <a:lumMod val="75000"/>
                    <a:lumOff val="25000"/>
                  </a:schemeClr>
                </a:solidFill>
              </a:rPr>
              <a:t>Zero trust maturity model  (version 2.0). </a:t>
            </a:r>
            <a:r>
              <a:rPr lang="en-US" sz="1100">
                <a:solidFill>
                  <a:schemeClr val="tx1">
                    <a:lumMod val="75000"/>
                    <a:lumOff val="25000"/>
                  </a:schemeClr>
                </a:solidFill>
              </a:rPr>
              <a:t>(2023.</a:t>
            </a:r>
          </a:p>
          <a:p>
            <a:pPr indent="-182880">
              <a:lnSpc>
                <a:spcPct val="90000"/>
              </a:lnSpc>
              <a:spcAft>
                <a:spcPts val="600"/>
              </a:spcAft>
              <a:buClr>
                <a:schemeClr val="tx1">
                  <a:lumMod val="85000"/>
                  <a:lumOff val="15000"/>
                </a:schemeClr>
              </a:buClr>
              <a:buFont typeface="Garamond" pitchFamily="18" charset="0"/>
              <a:buChar char="◦"/>
            </a:pPr>
            <a:r>
              <a:rPr lang="en-US" sz="1100">
                <a:solidFill>
                  <a:schemeClr val="tx1">
                    <a:lumMod val="75000"/>
                    <a:lumOff val="25000"/>
                  </a:schemeClr>
                </a:solidFill>
              </a:rPr>
              <a:t>[4] Paloalto Networks, "Palo Alto Networks Announces Agreement to Acquire  Cyber Ark, the Identity Security Leader," July 30 2025.</a:t>
            </a:r>
          </a:p>
          <a:p>
            <a:pPr indent="-182880">
              <a:lnSpc>
                <a:spcPct val="90000"/>
              </a:lnSpc>
              <a:spcAft>
                <a:spcPts val="600"/>
              </a:spcAft>
              <a:buClr>
                <a:schemeClr val="tx1">
                  <a:lumMod val="85000"/>
                  <a:lumOff val="15000"/>
                </a:schemeClr>
              </a:buClr>
              <a:buFont typeface="Garamond" pitchFamily="18" charset="0"/>
              <a:buChar char="◦"/>
            </a:pPr>
            <a:r>
              <a:rPr lang="en-US" sz="1100">
                <a:solidFill>
                  <a:schemeClr val="tx1">
                    <a:lumMod val="75000"/>
                    <a:lumOff val="25000"/>
                  </a:schemeClr>
                </a:solidFill>
              </a:rPr>
              <a:t>[5] By Andrew Pattison, </a:t>
            </a:r>
            <a:r>
              <a:rPr lang="en-US" sz="1100" i="1">
                <a:solidFill>
                  <a:schemeClr val="tx1">
                    <a:lumMod val="75000"/>
                    <a:lumOff val="25000"/>
                  </a:schemeClr>
                </a:solidFill>
              </a:rPr>
              <a:t>NIST Cybersecurity Framework(CSF), </a:t>
            </a:r>
            <a:r>
              <a:rPr lang="en-US" sz="1100">
                <a:solidFill>
                  <a:schemeClr val="tx1">
                    <a:lumMod val="75000"/>
                    <a:lumOff val="25000"/>
                  </a:schemeClr>
                </a:solidFill>
              </a:rPr>
              <a:t>Publication (CSWP 29) Ed. 2022.</a:t>
            </a:r>
          </a:p>
          <a:p>
            <a:pPr indent="-182880">
              <a:lnSpc>
                <a:spcPct val="90000"/>
              </a:lnSpc>
              <a:spcAft>
                <a:spcPts val="600"/>
              </a:spcAft>
              <a:buClr>
                <a:schemeClr val="tx1">
                  <a:lumMod val="85000"/>
                  <a:lumOff val="15000"/>
                </a:schemeClr>
              </a:buClr>
              <a:buFont typeface="Garamond" pitchFamily="18" charset="0"/>
              <a:buChar char="◦"/>
            </a:pPr>
            <a:r>
              <a:rPr lang="en-US" sz="1100">
                <a:solidFill>
                  <a:schemeClr val="tx1">
                    <a:lumMod val="75000"/>
                    <a:lumOff val="25000"/>
                  </a:schemeClr>
                </a:solidFill>
              </a:rPr>
              <a:t>[6] Ponemon Institute. "Cost of a Data Breach  Report." </a:t>
            </a:r>
            <a:r>
              <a:rPr lang="en-US" sz="1100" u="none" strike="noStrike">
                <a:solidFill>
                  <a:schemeClr val="tx1">
                    <a:lumMod val="75000"/>
                    <a:lumOff val="25000"/>
                  </a:schemeClr>
                </a:solidFill>
                <a:hlinkClick r:id="rId5"/>
              </a:rPr>
              <a:t>https://www.ibm.com/reports/data-breach.</a:t>
            </a:r>
          </a:p>
          <a:p>
            <a:pPr indent="-182880">
              <a:lnSpc>
                <a:spcPct val="90000"/>
              </a:lnSpc>
              <a:spcAft>
                <a:spcPts val="600"/>
              </a:spcAft>
              <a:buClr>
                <a:schemeClr val="tx1">
                  <a:lumMod val="85000"/>
                  <a:lumOff val="15000"/>
                </a:schemeClr>
              </a:buClr>
              <a:buFont typeface="Garamond" pitchFamily="18" charset="0"/>
              <a:buChar char="◦"/>
            </a:pPr>
            <a:r>
              <a:rPr lang="en-US" sz="1100">
                <a:solidFill>
                  <a:schemeClr val="tx1">
                    <a:lumMod val="75000"/>
                    <a:lumOff val="25000"/>
                  </a:schemeClr>
                </a:solidFill>
              </a:rPr>
              <a:t>[7] </a:t>
            </a:r>
            <a:r>
              <a:rPr lang="en-US" sz="1100" i="1">
                <a:solidFill>
                  <a:schemeClr val="tx1">
                    <a:lumMod val="75000"/>
                    <a:lumOff val="25000"/>
                  </a:schemeClr>
                </a:solidFill>
              </a:rPr>
              <a:t>Cybersecurity Best Practices, </a:t>
            </a:r>
            <a:r>
              <a:rPr lang="en-US" sz="1100">
                <a:solidFill>
                  <a:schemeClr val="tx1">
                    <a:lumMod val="75000"/>
                    <a:lumOff val="25000"/>
                  </a:schemeClr>
                </a:solidFill>
              </a:rPr>
              <a:t>The Cybersecurity and Infrastructure Security Agency (CISA). 2021.</a:t>
            </a:r>
          </a:p>
          <a:p>
            <a:pPr indent="-182880">
              <a:lnSpc>
                <a:spcPct val="90000"/>
              </a:lnSpc>
              <a:spcAft>
                <a:spcPts val="600"/>
              </a:spcAft>
              <a:buClr>
                <a:schemeClr val="tx1">
                  <a:lumMod val="85000"/>
                  <a:lumOff val="15000"/>
                </a:schemeClr>
              </a:buClr>
              <a:buFont typeface="Garamond" pitchFamily="18" charset="0"/>
              <a:buChar char="◦"/>
            </a:pPr>
            <a:r>
              <a:rPr lang="en-US" sz="1100">
                <a:solidFill>
                  <a:schemeClr val="tx1">
                    <a:lumMod val="75000"/>
                    <a:lumOff val="25000"/>
                  </a:schemeClr>
                </a:solidFill>
              </a:rPr>
              <a:t>[8] </a:t>
            </a:r>
            <a:r>
              <a:rPr lang="en-US" sz="1100" i="1">
                <a:solidFill>
                  <a:schemeClr val="tx1">
                    <a:lumMod val="75000"/>
                    <a:lumOff val="25000"/>
                  </a:schemeClr>
                </a:solidFill>
              </a:rPr>
              <a:t>NIST Cybersecurity Framework (CSF), </a:t>
            </a:r>
            <a:r>
              <a:rPr lang="en-US" sz="1100">
                <a:solidFill>
                  <a:schemeClr val="tx1">
                    <a:lumMod val="75000"/>
                    <a:lumOff val="25000"/>
                  </a:schemeClr>
                </a:solidFill>
              </a:rPr>
              <a:t>National Institute of Standards and Technology (NIST), &amp;nbsp and CyberSecurity Framework CSF),. 2018.</a:t>
            </a:r>
          </a:p>
          <a:p>
            <a:pPr indent="-182880">
              <a:lnSpc>
                <a:spcPct val="90000"/>
              </a:lnSpc>
              <a:spcAft>
                <a:spcPts val="600"/>
              </a:spcAft>
              <a:buClr>
                <a:schemeClr val="tx1">
                  <a:lumMod val="85000"/>
                  <a:lumOff val="15000"/>
                </a:schemeClr>
              </a:buClr>
              <a:buFont typeface="Garamond" pitchFamily="18" charset="0"/>
              <a:buChar char="◦"/>
            </a:pPr>
            <a:r>
              <a:rPr lang="en-US" sz="1100">
                <a:solidFill>
                  <a:schemeClr val="tx1">
                    <a:lumMod val="75000"/>
                    <a:lumOff val="25000"/>
                  </a:schemeClr>
                </a:solidFill>
              </a:rPr>
              <a:t>[9] </a:t>
            </a:r>
            <a:r>
              <a:rPr lang="en-US" sz="1100" i="1">
                <a:solidFill>
                  <a:schemeClr val="tx1">
                    <a:lumMod val="75000"/>
                    <a:lumOff val="25000"/>
                  </a:schemeClr>
                </a:solidFill>
              </a:rPr>
              <a:t>ISO/IEC 27001:Information Security Management Systems - Requirements (ISMS), </a:t>
            </a:r>
            <a:r>
              <a:rPr lang="en-US" sz="1100">
                <a:solidFill>
                  <a:schemeClr val="tx1">
                    <a:lumMod val="75000"/>
                    <a:lumOff val="25000"/>
                  </a:schemeClr>
                </a:solidFill>
              </a:rPr>
              <a:t>International organization for Standardization (ISO). 2013.</a:t>
            </a:r>
          </a:p>
          <a:p>
            <a:pPr indent="-182880">
              <a:lnSpc>
                <a:spcPct val="90000"/>
              </a:lnSpc>
              <a:spcAft>
                <a:spcPts val="600"/>
              </a:spcAft>
              <a:buClr>
                <a:schemeClr val="tx1">
                  <a:lumMod val="85000"/>
                  <a:lumOff val="15000"/>
                </a:schemeClr>
              </a:buClr>
              <a:buFont typeface="Garamond" pitchFamily="18" charset="0"/>
              <a:buChar char="◦"/>
            </a:pPr>
            <a:endParaRPr lang="en-US" sz="1100">
              <a:solidFill>
                <a:schemeClr val="tx1">
                  <a:lumMod val="75000"/>
                  <a:lumOff val="25000"/>
                </a:schemeClr>
              </a:solidFill>
            </a:endParaRPr>
          </a:p>
        </p:txBody>
      </p:sp>
    </p:spTree>
    <p:extLst>
      <p:ext uri="{BB962C8B-B14F-4D97-AF65-F5344CB8AC3E}">
        <p14:creationId xmlns:p14="http://schemas.microsoft.com/office/powerpoint/2010/main" val="85459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omputer&#10;&#10;AI-generated content may be incorrect.">
            <a:extLst>
              <a:ext uri="{FF2B5EF4-FFF2-40B4-BE49-F238E27FC236}">
                <a16:creationId xmlns:a16="http://schemas.microsoft.com/office/drawing/2014/main" id="{A5841074-592A-ED40-ED5E-64005A58BBF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59000" y="-1244600"/>
            <a:ext cx="16789400" cy="8839200"/>
          </a:xfrm>
          <a:prstGeom prst="rect">
            <a:avLst/>
          </a:prstGeom>
        </p:spPr>
      </p:pic>
    </p:spTree>
    <p:extLst>
      <p:ext uri="{BB962C8B-B14F-4D97-AF65-F5344CB8AC3E}">
        <p14:creationId xmlns:p14="http://schemas.microsoft.com/office/powerpoint/2010/main" val="30395654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omputer screen shot of a computer screen&#10;&#10;AI-generated content may be incorrect.">
            <a:extLst>
              <a:ext uri="{FF2B5EF4-FFF2-40B4-BE49-F238E27FC236}">
                <a16:creationId xmlns:a16="http://schemas.microsoft.com/office/drawing/2014/main" id="{1FE8DBCB-1642-1DE8-18AE-706EEB9D036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336800" y="-1346200"/>
            <a:ext cx="15621000" cy="8204200"/>
          </a:xfrm>
          <a:prstGeom prst="rect">
            <a:avLst/>
          </a:prstGeom>
        </p:spPr>
      </p:pic>
    </p:spTree>
    <p:extLst>
      <p:ext uri="{BB962C8B-B14F-4D97-AF65-F5344CB8AC3E}">
        <p14:creationId xmlns:p14="http://schemas.microsoft.com/office/powerpoint/2010/main" val="109883431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docProps/app.xml><?xml version="1.0" encoding="utf-8"?>
<Properties xmlns="http://schemas.openxmlformats.org/officeDocument/2006/extended-properties" xmlns:vt="http://schemas.openxmlformats.org/officeDocument/2006/docPropsVTypes">
  <Template>office theme</Template>
  <TotalTime>1</TotalTime>
  <Words>1498</Words>
  <Application>Microsoft Office PowerPoint</Application>
  <PresentationFormat>Widescreen</PresentationFormat>
  <Paragraphs>140</Paragraphs>
  <Slides>14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Century Gothic</vt:lpstr>
      <vt:lpstr>Garamond</vt:lpstr>
      <vt:lpstr>Savon</vt:lpstr>
      <vt:lpstr>Networks and Cyber Security Essentials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User</dc:creator>
  <cp:lastModifiedBy>Jesus Mercedes Coronado Mendoza</cp:lastModifiedBy>
  <cp:revision>205</cp:revision>
  <dcterms:created xsi:type="dcterms:W3CDTF">2025-12-17T17:05:19Z</dcterms:created>
  <dcterms:modified xsi:type="dcterms:W3CDTF">2025-12-18T11:52:05Z</dcterms:modified>
</cp:coreProperties>
</file>