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6"/>
  </p:notesMasterIdLst>
  <p:handoutMasterIdLst>
    <p:handoutMasterId r:id="rId17"/>
  </p:handoutMasterIdLst>
  <p:sldIdLst>
    <p:sldId id="312" r:id="rId5"/>
    <p:sldId id="304" r:id="rId6"/>
    <p:sldId id="307" r:id="rId7"/>
    <p:sldId id="281" r:id="rId8"/>
    <p:sldId id="282" r:id="rId9"/>
    <p:sldId id="315" r:id="rId10"/>
    <p:sldId id="317" r:id="rId11"/>
    <p:sldId id="318" r:id="rId12"/>
    <p:sldId id="322" r:id="rId13"/>
    <p:sldId id="321" r:id="rId14"/>
    <p:sldId id="297" r:id="rId1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FF1AE6A-7103-4004-B2D7-ABC8AC96FBB0}">
          <p14:sldIdLst>
            <p14:sldId id="312"/>
            <p14:sldId id="304"/>
            <p14:sldId id="307"/>
            <p14:sldId id="281"/>
            <p14:sldId id="282"/>
          </p14:sldIdLst>
        </p14:section>
        <p14:section name="Untitled Section" id="{0045CEEE-EE70-4D7F-9B09-8A1434DE4F1D}">
          <p14:sldIdLst>
            <p14:sldId id="315"/>
            <p14:sldId id="317"/>
            <p14:sldId id="318"/>
            <p14:sldId id="322"/>
            <p14:sldId id="321"/>
            <p14:sldId id="297"/>
          </p14:sldIdLst>
        </p14:section>
      </p14:sectionLst>
    </p:ex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BB5B66-F5FC-419C-BB96-915ACF343C7B}" v="43" dt="2024-04-10T16:27:19.636"/>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44" autoAdjust="0"/>
    <p:restoredTop sz="93792" autoAdjust="0"/>
  </p:normalViewPr>
  <p:slideViewPr>
    <p:cSldViewPr snapToGrid="0" snapToObjects="1">
      <p:cViewPr>
        <p:scale>
          <a:sx n="81" d="100"/>
          <a:sy n="81" d="100"/>
        </p:scale>
        <p:origin x="200" y="-680"/>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5412"/>
    </p:cViewPr>
  </p:outlineViewPr>
  <p:notesTextViewPr>
    <p:cViewPr>
      <p:scale>
        <a:sx n="1" d="1"/>
        <a:sy n="1" d="1"/>
      </p:scale>
      <p:origin x="0" y="0"/>
    </p:cViewPr>
  </p:notesTextViewPr>
  <p:sorterViewPr>
    <p:cViewPr>
      <p:scale>
        <a:sx n="100" d="100"/>
        <a:sy n="100" d="100"/>
      </p:scale>
      <p:origin x="0" y="-2740"/>
    </p:cViewPr>
  </p:sorterViewPr>
  <p:notesViewPr>
    <p:cSldViewPr snapToGrid="0" snapToObjects="1">
      <p:cViewPr varScale="1">
        <p:scale>
          <a:sx n="25" d="100"/>
          <a:sy n="25" d="100"/>
        </p:scale>
        <p:origin x="348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2024</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294931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68653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84541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47668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99790" y="810227"/>
            <a:ext cx="6392421" cy="3831221"/>
          </a:xfrm>
        </p:spPr>
        <p:txBody>
          <a:bodyPr anchor="ctr"/>
          <a:lstStyle/>
          <a:p>
            <a:r>
              <a:rPr lang="en-US" sz="2000" dirty="0">
                <a:latin typeface="Abadi" panose="020B0604020104020204" pitchFamily="34" charset="0"/>
              </a:rPr>
              <a:t>analysis of Transformational leadership</a:t>
            </a:r>
            <a:br>
              <a:rPr lang="en-US" sz="2000" dirty="0">
                <a:latin typeface="Abadi" panose="020B0604020104020204" pitchFamily="34" charset="0"/>
              </a:rPr>
            </a:br>
            <a:endParaRPr lang="en-US" sz="2000" dirty="0">
              <a:latin typeface="Abadi" panose="020B0604020104020204" pitchFamily="34" charset="0"/>
            </a:endParaRP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914400" y="1057274"/>
            <a:ext cx="6583680" cy="1531357"/>
          </a:xfrm>
        </p:spPr>
        <p:txBody>
          <a:bodyPr/>
          <a:lstStyle/>
          <a:p>
            <a:r>
              <a:rPr lang="en-US" dirty="0"/>
              <a:t>Introduction and aims.</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914400" y="2834640"/>
            <a:ext cx="6583680" cy="3207344"/>
          </a:xfrm>
        </p:spPr>
        <p:txBody>
          <a:bodyPr vert="horz" lIns="91440" tIns="0" rIns="91440" bIns="0" rtlCol="0" anchor="t">
            <a:normAutofit fontScale="70000" lnSpcReduction="20000"/>
          </a:bodyPr>
          <a:lstStyle/>
          <a:p>
            <a:pPr marL="342900" indent="-342900">
              <a:buFont typeface="Calibri" panose="020B0604020202020204" pitchFamily="34" charset="0"/>
              <a:buChar char="-"/>
            </a:pPr>
            <a:r>
              <a:rPr lang="en-US" dirty="0">
                <a:cs typeface="Sabon Next LT"/>
              </a:rPr>
              <a:t>Transformational Leadership</a:t>
            </a:r>
          </a:p>
          <a:p>
            <a:pPr marL="342900" indent="-342900">
              <a:buFont typeface="Calibri" panose="020B0604020202020204" pitchFamily="34" charset="0"/>
              <a:buChar char="-"/>
            </a:pPr>
            <a:r>
              <a:rPr lang="en-US" dirty="0">
                <a:cs typeface="Sabon Next LT"/>
              </a:rPr>
              <a:t>Discuss the motives of transformational Leadership</a:t>
            </a:r>
          </a:p>
          <a:p>
            <a:pPr marL="342900" indent="-342900">
              <a:buFont typeface="Calibri" panose="020B0604020202020204" pitchFamily="34" charset="0"/>
              <a:buChar char="-"/>
            </a:pPr>
            <a:r>
              <a:rPr lang="en-US" dirty="0">
                <a:cs typeface="Sabon Next LT"/>
              </a:rPr>
              <a:t>Consider the benefits and drawbacks of Transformational leaderships </a:t>
            </a:r>
          </a:p>
          <a:p>
            <a:pPr marL="342900" indent="-342900">
              <a:buFont typeface="Calibri" panose="020B0604020202020204" pitchFamily="34" charset="0"/>
              <a:buChar char="-"/>
            </a:pPr>
            <a:r>
              <a:rPr lang="en-US" dirty="0">
                <a:cs typeface="Sabon Next LT"/>
              </a:rPr>
              <a:t>Transactional leadership overview</a:t>
            </a:r>
          </a:p>
          <a:p>
            <a:pPr marL="342900" indent="-342900">
              <a:buFont typeface="Calibri" panose="020B0604020202020204" pitchFamily="34" charset="0"/>
              <a:buChar char="-"/>
            </a:pPr>
            <a:endParaRPr lang="en-US" dirty="0">
              <a:cs typeface="Sabon Next LT"/>
            </a:endParaRPr>
          </a:p>
          <a:p>
            <a:pPr marL="342900" indent="-342900">
              <a:buFont typeface="Calibri" panose="020B0604020202020204" pitchFamily="34" charset="0"/>
              <a:buChar char="-"/>
            </a:pPr>
            <a:r>
              <a:rPr lang="en-US" dirty="0">
                <a:cs typeface="Sabon Next LT"/>
              </a:rPr>
              <a:t>Research methods via; Google Scholar, Open access journals, Business databases.</a:t>
            </a:r>
          </a:p>
          <a:p>
            <a:pPr marL="342900" indent="-342900">
              <a:buFont typeface="Calibri" panose="020B0604020202020204" pitchFamily="34" charset="0"/>
              <a:buChar char="-"/>
            </a:pPr>
            <a:r>
              <a:rPr lang="en-US" dirty="0">
                <a:cs typeface="Sabon Next LT"/>
              </a:rPr>
              <a:t>Referencing method, Harvard. </a:t>
            </a:r>
          </a:p>
          <a:p>
            <a:endParaRPr lang="en-US" dirty="0"/>
          </a:p>
          <a:p>
            <a:pPr marL="342900" indent="-342900">
              <a:buFont typeface="Calibri" panose="020B0604020202020204" pitchFamily="34" charset="0"/>
              <a:buChar char="-"/>
            </a:pPr>
            <a:endParaRPr lang="en-US" dirty="0">
              <a:cs typeface="Sabon Next LT"/>
            </a:endParaRPr>
          </a:p>
          <a:p>
            <a:pPr marL="342900" indent="-342900">
              <a:buFont typeface="Calibri" panose="020B0604020202020204" pitchFamily="34" charset="0"/>
              <a:buChar char="-"/>
            </a:pPr>
            <a:endParaRPr lang="en-US" dirty="0">
              <a:cs typeface="Sabon Next LT"/>
            </a:endParaRPr>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2</a:t>
            </a:fld>
            <a:endParaRPr lang="en-US" dirty="0"/>
          </a:p>
        </p:txBody>
      </p:sp>
      <p:sp>
        <p:nvSpPr>
          <p:cNvPr id="5" name="TextBox 4">
            <a:extLst>
              <a:ext uri="{FF2B5EF4-FFF2-40B4-BE49-F238E27FC236}">
                <a16:creationId xmlns:a16="http://schemas.microsoft.com/office/drawing/2014/main" id="{ABF646E1-170C-51AE-26E9-FBF3A613A36A}"/>
              </a:ext>
            </a:extLst>
          </p:cNvPr>
          <p:cNvSpPr txBox="1"/>
          <p:nvPr/>
        </p:nvSpPr>
        <p:spPr>
          <a:xfrm>
            <a:off x="7719848" y="6957847"/>
            <a:ext cx="312419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200" dirty="0">
              <a:latin typeface="Candara"/>
              <a:cs typeface="Segoe UI"/>
            </a:endParaRPr>
          </a:p>
          <a:p>
            <a:r>
              <a:rPr lang="en-US" sz="2800" dirty="0">
                <a:solidFill>
                  <a:srgbClr val="404040"/>
                </a:solidFill>
                <a:latin typeface="Corbel"/>
                <a:cs typeface="Arial"/>
              </a:rPr>
              <a:t>.</a:t>
            </a:r>
          </a:p>
        </p:txBody>
      </p:sp>
    </p:spTree>
    <p:extLst>
      <p:ext uri="{BB962C8B-B14F-4D97-AF65-F5344CB8AC3E}">
        <p14:creationId xmlns:p14="http://schemas.microsoft.com/office/powerpoint/2010/main" val="3913219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760938" y="755372"/>
            <a:ext cx="3931920" cy="1527048"/>
          </a:xfrm>
        </p:spPr>
        <p:txBody>
          <a:bodyPr anchor="b">
            <a:normAutofit/>
          </a:bodyPr>
          <a:lstStyle/>
          <a:p>
            <a:br>
              <a:rPr lang="en-US" dirty="0"/>
            </a:br>
            <a:endParaRPr lang="en-US" dirty="0"/>
          </a:p>
        </p:txBody>
      </p:sp>
      <p:sp>
        <p:nvSpPr>
          <p:cNvPr id="9" name="Slide Number Placeholder 2">
            <a:extLst>
              <a:ext uri="{FF2B5EF4-FFF2-40B4-BE49-F238E27FC236}">
                <a16:creationId xmlns:a16="http://schemas.microsoft.com/office/drawing/2014/main" id="{A46956F3-18ED-45F0-0D8C-73B09C8E3A3D}"/>
              </a:ext>
            </a:extLst>
          </p:cNvPr>
          <p:cNvSpPr>
            <a:spLocks noGrp="1"/>
          </p:cNvSpPr>
          <p:nvPr>
            <p:ph type="sldNum" sz="quarter" idx="12"/>
          </p:nvPr>
        </p:nvSpPr>
        <p:spPr>
          <a:xfrm>
            <a:off x="10438475" y="457199"/>
            <a:ext cx="987552" cy="244503"/>
          </a:xfrm>
        </p:spPr>
        <p:txBody>
          <a:bodyPr/>
          <a:lstStyle/>
          <a:p>
            <a:pPr>
              <a:spcAft>
                <a:spcPts val="600"/>
              </a:spcAft>
            </a:pPr>
            <a:fld id="{48F63A3B-78C7-47BE-AE5E-E10140E04643}" type="slidenum">
              <a:rPr lang="en-US" smtClean="0"/>
              <a:pPr>
                <a:spcAft>
                  <a:spcPts val="600"/>
                </a:spcAft>
              </a:pPr>
              <a:t>3</a:t>
            </a:fld>
            <a:endParaRPr lang="en-US"/>
          </a:p>
        </p:txBody>
      </p:sp>
      <p:sp>
        <p:nvSpPr>
          <p:cNvPr id="14" name="Text Placeholder 3">
            <a:extLst>
              <a:ext uri="{FF2B5EF4-FFF2-40B4-BE49-F238E27FC236}">
                <a16:creationId xmlns:a16="http://schemas.microsoft.com/office/drawing/2014/main" id="{1692E41C-DE0E-EC13-66F7-071BF83114BD}"/>
              </a:ext>
            </a:extLst>
          </p:cNvPr>
          <p:cNvSpPr>
            <a:spLocks noGrp="1"/>
          </p:cNvSpPr>
          <p:nvPr>
            <p:ph type="body" sz="half" idx="2"/>
          </p:nvPr>
        </p:nvSpPr>
        <p:spPr>
          <a:xfrm>
            <a:off x="760938" y="2286000"/>
            <a:ext cx="3931920" cy="4422227"/>
          </a:xfrm>
        </p:spPr>
        <p:txBody>
          <a:bodyPr>
            <a:normAutofit fontScale="77500" lnSpcReduction="20000"/>
          </a:bodyPr>
          <a:lstStyle/>
          <a:p>
            <a:pPr algn="ctr"/>
            <a:r>
              <a:rPr lang="en-US" sz="2300" dirty="0">
                <a:latin typeface="Abadi" panose="020B0604020104020204" pitchFamily="34" charset="0"/>
              </a:rPr>
              <a:t>Transformational Leadership</a:t>
            </a:r>
            <a:r>
              <a:rPr lang="en-US" sz="2100" dirty="0">
                <a:latin typeface="Abadi" panose="020B0604020104020204" pitchFamily="34" charset="0"/>
              </a:rPr>
              <a:t>.</a:t>
            </a:r>
          </a:p>
          <a:p>
            <a:endParaRPr lang="en-US" sz="1800" dirty="0">
              <a:latin typeface="Abadi" panose="020B0604020104020204" pitchFamily="34" charset="0"/>
            </a:endParaRPr>
          </a:p>
          <a:p>
            <a:r>
              <a:rPr lang="en-GB" sz="2100" kern="100" dirty="0">
                <a:effectLst/>
                <a:latin typeface="Abadi" panose="020B0604020104020204" pitchFamily="34" charset="0"/>
                <a:ea typeface="Aptos" panose="020B0004020202020204" pitchFamily="34" charset="0"/>
                <a:cs typeface="Times New Roman" panose="02020603050405020304" pitchFamily="18" charset="0"/>
              </a:rPr>
              <a:t>Johnson, (2012) suggests a successful leader firstly requires credibility and trust in the implementation of transformational leadership (TL), this style is commonly determined as the inclusive, contemporary leadership style, driving growth and innovation, by use of ‘’</a:t>
            </a:r>
            <a:r>
              <a:rPr lang="en-GB" sz="2100" i="1" kern="100" dirty="0">
                <a:effectLst/>
                <a:latin typeface="Abadi" panose="020B0604020104020204" pitchFamily="34" charset="0"/>
                <a:ea typeface="Aptos" panose="020B0004020202020204" pitchFamily="34" charset="0"/>
                <a:cs typeface="Times New Roman" panose="02020603050405020304" pitchFamily="18" charset="0"/>
              </a:rPr>
              <a:t>informal influence’’</a:t>
            </a:r>
            <a:r>
              <a:rPr lang="en-GB" sz="2100" kern="100" dirty="0">
                <a:effectLst/>
                <a:latin typeface="Abadi" panose="020B0604020104020204" pitchFamily="34" charset="0"/>
                <a:ea typeface="Aptos" panose="020B0004020202020204" pitchFamily="34" charset="0"/>
                <a:cs typeface="Times New Roman" panose="02020603050405020304" pitchFamily="18" charset="0"/>
              </a:rPr>
              <a:t> at every level of a team or organisation,  although, (TL) has its own limitations and risks, in relation to leadership stress transfer to a subordinate groups (Harms, </a:t>
            </a:r>
            <a:r>
              <a:rPr lang="en-GB" sz="2100" i="1" kern="100" dirty="0">
                <a:effectLst/>
                <a:latin typeface="Abadi" panose="020B0604020104020204" pitchFamily="34" charset="0"/>
                <a:ea typeface="Aptos" panose="020B0004020202020204" pitchFamily="34" charset="0"/>
                <a:cs typeface="Times New Roman" panose="02020603050405020304" pitchFamily="18" charset="0"/>
              </a:rPr>
              <a:t>et al,</a:t>
            </a:r>
            <a:r>
              <a:rPr lang="en-GB" sz="2100" kern="100" dirty="0">
                <a:effectLst/>
                <a:latin typeface="Abadi" panose="020B0604020104020204" pitchFamily="34" charset="0"/>
                <a:ea typeface="Aptos" panose="020B0004020202020204" pitchFamily="34" charset="0"/>
                <a:cs typeface="Times New Roman" panose="02020603050405020304" pitchFamily="18" charset="0"/>
              </a:rPr>
              <a:t> 2017) </a:t>
            </a:r>
          </a:p>
          <a:p>
            <a:endParaRPr lang="en-GB" sz="2100" kern="100" dirty="0">
              <a:effectLst/>
              <a:latin typeface="Abadi" panose="020B0604020104020204" pitchFamily="34" charset="0"/>
              <a:ea typeface="Aptos" panose="020B0004020202020204" pitchFamily="34" charset="0"/>
              <a:cs typeface="Times New Roman" panose="02020603050405020304" pitchFamily="18" charset="0"/>
            </a:endParaRPr>
          </a:p>
          <a:p>
            <a:r>
              <a:rPr lang="en-GB" sz="2100" kern="100" dirty="0">
                <a:latin typeface="Abadi" panose="020B0604020104020204" pitchFamily="34" charset="0"/>
                <a:ea typeface="Aptos" panose="020B0004020202020204" pitchFamily="34" charset="0"/>
                <a:cs typeface="Times New Roman" panose="02020603050405020304" pitchFamily="18" charset="0"/>
              </a:rPr>
              <a:t>Transformational leadership is not, however, the silver bullet for organizational change, highlighting that despite advances in methodology, 70% still end in failure (Kotter, 1995)</a:t>
            </a:r>
            <a:endParaRPr lang="en-GB" sz="2100" kern="100" dirty="0">
              <a:effectLst/>
              <a:latin typeface="Abadi" panose="020B0604020104020204" pitchFamily="34" charset="0"/>
              <a:ea typeface="Aptos" panose="020B0004020202020204" pitchFamily="34" charset="0"/>
              <a:cs typeface="Times New Roman" panose="02020603050405020304" pitchFamily="18" charset="0"/>
            </a:endParaRPr>
          </a:p>
          <a:p>
            <a:pPr algn="ctr"/>
            <a:endParaRPr lang="en-US" dirty="0"/>
          </a:p>
          <a:p>
            <a:pPr marL="285750" indent="-285750">
              <a:buFontTx/>
              <a:buChar char="-"/>
            </a:pPr>
            <a:endParaRPr lang="en-US" dirty="0"/>
          </a:p>
        </p:txBody>
      </p:sp>
      <p:pic>
        <p:nvPicPr>
          <p:cNvPr id="7" name="Picture Placeholder 6" descr="A person standing in front of a whiteboard">
            <a:extLst>
              <a:ext uri="{FF2B5EF4-FFF2-40B4-BE49-F238E27FC236}">
                <a16:creationId xmlns:a16="http://schemas.microsoft.com/office/drawing/2014/main" id="{DD186EAB-37C7-E7E6-AE8D-F077D02804F9}"/>
              </a:ext>
            </a:extLst>
          </p:cNvPr>
          <p:cNvPicPr>
            <a:picLocks noGrp="1" noChangeAspect="1"/>
          </p:cNvPicPr>
          <p:nvPr>
            <p:ph type="pic" idx="1"/>
          </p:nvPr>
        </p:nvPicPr>
        <p:blipFill rotWithShape="1">
          <a:blip r:embed="rId3"/>
          <a:srcRect l="7239" r="8224" b="-2"/>
          <a:stretch/>
        </p:blipFill>
        <p:spPr>
          <a:xfrm>
            <a:off x="5262700" y="987425"/>
            <a:ext cx="6172200" cy="4873625"/>
          </a:xfrm>
          <a:noFill/>
        </p:spPr>
      </p:pic>
    </p:spTree>
    <p:extLst>
      <p:ext uri="{BB962C8B-B14F-4D97-AF65-F5344CB8AC3E}">
        <p14:creationId xmlns:p14="http://schemas.microsoft.com/office/powerpoint/2010/main" val="290649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770562" y="1057275"/>
            <a:ext cx="5403392" cy="689332"/>
          </a:xfrm>
        </p:spPr>
        <p:txBody>
          <a:bodyPr/>
          <a:lstStyle/>
          <a:p>
            <a:r>
              <a:rPr lang="en-US" sz="1800" dirty="0">
                <a:latin typeface="Abadi" panose="020B0604020104020204" pitchFamily="34" charset="0"/>
              </a:rPr>
              <a:t>The driving force of leadership.</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idx="1"/>
          </p:nvPr>
        </p:nvSpPr>
        <p:spPr>
          <a:xfrm>
            <a:off x="770562" y="1820917"/>
            <a:ext cx="3339101" cy="2167759"/>
          </a:xfrm>
        </p:spPr>
        <p:txBody>
          <a:bodyPr>
            <a:normAutofit fontScale="40000" lnSpcReduction="20000"/>
          </a:bodyPr>
          <a:lstStyle/>
          <a:p>
            <a:endParaRPr lang="en-US" sz="4000" dirty="0">
              <a:latin typeface="Abadi" panose="020B0604020104020204" pitchFamily="34" charset="0"/>
            </a:endParaRPr>
          </a:p>
          <a:p>
            <a:r>
              <a:rPr lang="en-US" sz="4000" dirty="0">
                <a:latin typeface="Abadi" panose="020B0604020104020204" pitchFamily="34" charset="0"/>
              </a:rPr>
              <a:t>Maslow's Hierarchical theory. </a:t>
            </a:r>
          </a:p>
          <a:p>
            <a:endParaRPr lang="en-US" sz="4000" dirty="0">
              <a:latin typeface="Abadi" panose="020B0604020104020204" pitchFamily="34" charset="0"/>
            </a:endParaRPr>
          </a:p>
          <a:p>
            <a:pPr marL="342900" indent="-342900">
              <a:buFontTx/>
              <a:buChar char="-"/>
            </a:pPr>
            <a:r>
              <a:rPr lang="en-US" sz="4000" dirty="0">
                <a:latin typeface="Abadi" panose="020B0604020104020204" pitchFamily="34" charset="0"/>
              </a:rPr>
              <a:t>Transactional </a:t>
            </a:r>
          </a:p>
          <a:p>
            <a:r>
              <a:rPr lang="en-US" sz="4000" dirty="0">
                <a:latin typeface="Abadi" panose="020B0604020104020204" pitchFamily="34" charset="0"/>
              </a:rPr>
              <a:t>       (Bottom 3 tiers) </a:t>
            </a:r>
          </a:p>
          <a:p>
            <a:r>
              <a:rPr lang="en-US" sz="4000" dirty="0">
                <a:latin typeface="Abadi" panose="020B0604020104020204" pitchFamily="34" charset="0"/>
              </a:rPr>
              <a:t>              v</a:t>
            </a:r>
          </a:p>
          <a:p>
            <a:pPr marL="342900" indent="-342900">
              <a:buFontTx/>
              <a:buChar char="-"/>
            </a:pPr>
            <a:r>
              <a:rPr lang="en-US" sz="4000" dirty="0">
                <a:latin typeface="Abadi" panose="020B0604020104020204" pitchFamily="34" charset="0"/>
              </a:rPr>
              <a:t>Transformational </a:t>
            </a:r>
          </a:p>
          <a:p>
            <a:r>
              <a:rPr lang="en-US" sz="4000" dirty="0">
                <a:latin typeface="Abadi" panose="020B0604020104020204" pitchFamily="34" charset="0"/>
              </a:rPr>
              <a:t>       (All 5 tiers)</a:t>
            </a:r>
          </a:p>
          <a:p>
            <a:endParaRPr lang="en-US" sz="4000" dirty="0">
              <a:latin typeface="Abadi" panose="020B0604020104020204" pitchFamily="34" charset="0"/>
            </a:endParaRPr>
          </a:p>
          <a:p>
            <a:endParaRPr lang="en-US" sz="4000" dirty="0">
              <a:latin typeface="Abadi" panose="020B0604020104020204" pitchFamily="34" charset="0"/>
            </a:endParaRPr>
          </a:p>
          <a:p>
            <a:r>
              <a:rPr lang="en-US" sz="4000" dirty="0">
                <a:latin typeface="Abadi" panose="020B0604020104020204" pitchFamily="34" charset="0"/>
              </a:rPr>
              <a:t>Burns, (1978)</a:t>
            </a:r>
          </a:p>
          <a:p>
            <a:pPr marL="342900" indent="-342900">
              <a:buFontTx/>
              <a:buChar char="-"/>
            </a:pPr>
            <a:endParaRPr lang="en-US" dirty="0"/>
          </a:p>
          <a:p>
            <a:endParaRPr lang="en-US" dirty="0"/>
          </a:p>
        </p:txBody>
      </p:sp>
      <p:pic>
        <p:nvPicPr>
          <p:cNvPr id="6" name="Picture Placeholder 5" descr="A person holding a microphone and standing in front of a group of people">
            <a:extLst>
              <a:ext uri="{FF2B5EF4-FFF2-40B4-BE49-F238E27FC236}">
                <a16:creationId xmlns:a16="http://schemas.microsoft.com/office/drawing/2014/main" id="{FECDA901-DD88-89EB-E10E-A2994D0A92DB}"/>
              </a:ext>
            </a:extLst>
          </p:cNvPr>
          <p:cNvPicPr>
            <a:picLocks noGrp="1" noChangeAspect="1"/>
          </p:cNvPicPr>
          <p:nvPr>
            <p:ph type="pic" sz="quarter" idx="11"/>
          </p:nvPr>
        </p:nvPicPr>
        <p:blipFill rotWithShape="1">
          <a:blip r:embed="rId3">
            <a:duotone>
              <a:prstClr val="black"/>
              <a:schemeClr val="accent3">
                <a:tint val="45000"/>
                <a:satMod val="400000"/>
              </a:schemeClr>
            </a:duotone>
          </a:blip>
          <a:srcRect l="27745" r="27745"/>
          <a:stretch/>
        </p:blipFill>
        <p:spPr>
          <a:xfrm>
            <a:off x="7414194" y="410780"/>
            <a:ext cx="4344695" cy="6447220"/>
          </a:xfrm>
        </p:spPr>
      </p:pic>
      <p:pic>
        <p:nvPicPr>
          <p:cNvPr id="2050" name="Picture 2" descr="maslow needs3">
            <a:extLst>
              <a:ext uri="{FF2B5EF4-FFF2-40B4-BE49-F238E27FC236}">
                <a16:creationId xmlns:a16="http://schemas.microsoft.com/office/drawing/2014/main" id="{F111F924-1AD8-5C29-1F15-0DED59D241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0632" y="2159876"/>
            <a:ext cx="4733563" cy="4431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460565" y="1057274"/>
            <a:ext cx="7965461" cy="994164"/>
          </a:xfrm>
        </p:spPr>
        <p:txBody>
          <a:bodyPr/>
          <a:lstStyle/>
          <a:p>
            <a:r>
              <a:rPr lang="en-US" sz="2400" dirty="0">
                <a:latin typeface="Abadi" panose="020B0604020104020204" pitchFamily="34" charset="0"/>
              </a:rPr>
              <a:t>transformational leadership</a:t>
            </a: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3460565" y="2303028"/>
            <a:ext cx="7965460" cy="4342137"/>
          </a:xfrm>
        </p:spPr>
        <p:txBody>
          <a:bodyPr>
            <a:normAutofit fontScale="70000" lnSpcReduction="20000"/>
          </a:bodyPr>
          <a:lstStyle/>
          <a:p>
            <a:r>
              <a:rPr lang="en-US" sz="2300" dirty="0">
                <a:latin typeface="Abadi" panose="020B0604020104020204" pitchFamily="34" charset="0"/>
              </a:rPr>
              <a:t>Brown, (1994) describes transformation as a near constant factor in the history of human evolution. This is a quest to improve and modify, now and for infinity! </a:t>
            </a:r>
          </a:p>
          <a:p>
            <a:r>
              <a:rPr lang="en-US" sz="2300" dirty="0">
                <a:latin typeface="Abadi" panose="020B0604020104020204" pitchFamily="34" charset="0"/>
              </a:rPr>
              <a:t>It’s suggested the common goal of Transformational leadership is to convert followers, into leaders themselves, encouraging creativity, challenging accepted norms, using two-way dialogue and interaction (Johnson and Hackman, 2018)</a:t>
            </a:r>
          </a:p>
          <a:p>
            <a:r>
              <a:rPr lang="en-US" sz="2300" dirty="0">
                <a:latin typeface="Abadi" panose="020B0604020104020204" pitchFamily="34" charset="0"/>
              </a:rPr>
              <a:t>Northouse, (2001) suggests transformational leaders encourage, influence and motivate team members to reach common goals or targets. If these skills are absent, the theory is merely a name, suggesting a manager is not necessarily a leader. </a:t>
            </a:r>
          </a:p>
          <a:p>
            <a:r>
              <a:rPr lang="en-US" sz="2300" dirty="0">
                <a:latin typeface="Abadi" panose="020B0604020104020204" pitchFamily="34" charset="0"/>
              </a:rPr>
              <a:t>It’s highlighted how Transformational leadership has an important role throughout industry, non more than correctional facilities and military organizations', however, transactional leadership tends to be dominant given the power gap within such professions (Baker, </a:t>
            </a:r>
            <a:r>
              <a:rPr lang="en-US" sz="2300" i="1" dirty="0">
                <a:latin typeface="Abadi" panose="020B0604020104020204" pitchFamily="34" charset="0"/>
              </a:rPr>
              <a:t>et al </a:t>
            </a:r>
            <a:r>
              <a:rPr lang="en-US" sz="2300" dirty="0">
                <a:latin typeface="Abadi" panose="020B0604020104020204" pitchFamily="34" charset="0"/>
              </a:rPr>
              <a:t>2015)</a:t>
            </a:r>
          </a:p>
          <a:p>
            <a:r>
              <a:rPr lang="en-US" sz="2300" dirty="0">
                <a:latin typeface="Abadi" panose="020B0604020104020204" pitchFamily="34" charset="0"/>
              </a:rPr>
              <a:t>Burns (1978) discussed variances in transactional v transformational leadership and their primary goals, suggesting transactional satisfied short-term objectives, whilst transformational </a:t>
            </a:r>
            <a:r>
              <a:rPr lang="en-US" sz="2300" i="1" dirty="0">
                <a:latin typeface="Abadi" panose="020B0604020104020204" pitchFamily="34" charset="0"/>
              </a:rPr>
              <a:t>‘sought to make changes to the hearts and minds of followers’</a:t>
            </a:r>
          </a:p>
          <a:p>
            <a:r>
              <a:rPr lang="en-US" sz="2300" dirty="0">
                <a:latin typeface="Abadi" panose="020B0604020104020204" pitchFamily="34" charset="0"/>
              </a:rPr>
              <a:t>The transformational theory incorporates all five tiers of Maslow's hierocracy pyramid,  releasing individual innovation, team ethics and therefore productivity, due to task ownership and common purpose. (Deng. </a:t>
            </a:r>
            <a:r>
              <a:rPr lang="en-US" sz="2300" i="1" dirty="0">
                <a:latin typeface="Abadi" panose="020B0604020104020204" pitchFamily="34" charset="0"/>
              </a:rPr>
              <a:t>Et al</a:t>
            </a:r>
            <a:r>
              <a:rPr lang="en-US" sz="2300" dirty="0">
                <a:latin typeface="Abadi" panose="020B0604020104020204" pitchFamily="34" charset="0"/>
              </a:rPr>
              <a:t>, 2022)</a:t>
            </a:r>
          </a:p>
          <a:p>
            <a:endParaRPr lang="en-US" i="1" dirty="0"/>
          </a:p>
          <a:p>
            <a:endParaRPr lang="en-US" dirty="0"/>
          </a:p>
          <a:p>
            <a:endParaRPr lang="en-US" dirty="0"/>
          </a:p>
          <a:p>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5</a:t>
            </a:fld>
            <a:endParaRPr lang="en-US" dirty="0"/>
          </a:p>
        </p:txBody>
      </p:sp>
    </p:spTree>
    <p:extLst>
      <p:ext uri="{BB962C8B-B14F-4D97-AF65-F5344CB8AC3E}">
        <p14:creationId xmlns:p14="http://schemas.microsoft.com/office/powerpoint/2010/main" val="685681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2443655" y="834635"/>
            <a:ext cx="6267207" cy="1222385"/>
          </a:xfrm>
        </p:spPr>
        <p:txBody>
          <a:bodyPr anchor="b">
            <a:normAutofit/>
          </a:bodyPr>
          <a:lstStyle/>
          <a:p>
            <a:pPr>
              <a:lnSpc>
                <a:spcPct val="90000"/>
              </a:lnSpc>
            </a:pPr>
            <a:r>
              <a:rPr lang="en-US" sz="2700" dirty="0">
                <a:latin typeface="Abadi" panose="020B0604020104020204" pitchFamily="34" charset="0"/>
              </a:rPr>
              <a:t>Transformational leader,</a:t>
            </a:r>
            <a:br>
              <a:rPr lang="en-US" sz="2700" dirty="0">
                <a:latin typeface="Abadi" panose="020B0604020104020204" pitchFamily="34" charset="0"/>
              </a:rPr>
            </a:br>
            <a:r>
              <a:rPr lang="en-US" sz="2700" dirty="0">
                <a:latin typeface="Abadi" panose="020B0604020104020204" pitchFamily="34" charset="0"/>
              </a:rPr>
              <a:t>four I’s. </a:t>
            </a:r>
            <a:r>
              <a:rPr lang="en-US" sz="1600" dirty="0">
                <a:latin typeface="Abadi" panose="020B0604020104020204" pitchFamily="34" charset="0"/>
              </a:rPr>
              <a:t>Bass, (1985)</a:t>
            </a:r>
            <a:br>
              <a:rPr lang="en-US" sz="3300" dirty="0"/>
            </a:br>
            <a:endParaRPr lang="en-US" sz="3300" dirty="0"/>
          </a:p>
        </p:txBody>
      </p:sp>
      <p:sp>
        <p:nvSpPr>
          <p:cNvPr id="3" name="Slide Number Placeholder 2" hidden="1">
            <a:extLst>
              <a:ext uri="{FF2B5EF4-FFF2-40B4-BE49-F238E27FC236}">
                <a16:creationId xmlns:a16="http://schemas.microsoft.com/office/drawing/2014/main" id="{7267C004-8B72-C872-98FB-00A2A584D055}"/>
              </a:ext>
            </a:extLst>
          </p:cNvPr>
          <p:cNvSpPr>
            <a:spLocks noGrp="1"/>
          </p:cNvSpPr>
          <p:nvPr>
            <p:ph type="sldNum" sz="quarter" idx="10"/>
          </p:nvPr>
        </p:nvSpPr>
        <p:spPr/>
        <p:txBody>
          <a:bodyPr/>
          <a:lstStyle/>
          <a:p>
            <a:pPr>
              <a:spcAft>
                <a:spcPts val="600"/>
              </a:spcAft>
            </a:pPr>
            <a:fld id="{48F63A3B-78C7-47BE-AE5E-E10140E04643}" type="slidenum">
              <a:rPr lang="en-US" smtClean="0"/>
              <a:pPr>
                <a:spcAft>
                  <a:spcPts val="600"/>
                </a:spcAft>
              </a:pPr>
              <a:t>6</a:t>
            </a:fld>
            <a:endParaRPr lang="en-US"/>
          </a:p>
        </p:txBody>
      </p:sp>
      <p:sp>
        <p:nvSpPr>
          <p:cNvPr id="6" name="Text Placeholder 5">
            <a:extLst>
              <a:ext uri="{FF2B5EF4-FFF2-40B4-BE49-F238E27FC236}">
                <a16:creationId xmlns:a16="http://schemas.microsoft.com/office/drawing/2014/main" id="{EBB30DD6-8BDD-DBB2-8F42-80F5A011097E}"/>
              </a:ext>
            </a:extLst>
          </p:cNvPr>
          <p:cNvSpPr>
            <a:spLocks noGrp="1"/>
          </p:cNvSpPr>
          <p:nvPr>
            <p:ph sz="half" idx="2"/>
          </p:nvPr>
        </p:nvSpPr>
        <p:spPr>
          <a:xfrm>
            <a:off x="409902" y="2057020"/>
            <a:ext cx="8623739" cy="4596028"/>
          </a:xfrm>
        </p:spPr>
        <p:txBody>
          <a:bodyPr>
            <a:normAutofit fontScale="77500" lnSpcReduction="20000"/>
          </a:bodyPr>
          <a:lstStyle/>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endParaRPr lang="en-GB" sz="1600" dirty="0">
              <a:latin typeface="Abadi" panose="020B0604020104020204" pitchFamily="34" charset="0"/>
            </a:endParaRPr>
          </a:p>
          <a:p>
            <a:pPr>
              <a:spcAft>
                <a:spcPts val="600"/>
              </a:spcAft>
            </a:pPr>
            <a:r>
              <a:rPr lang="en-GB" sz="2100" dirty="0">
                <a:latin typeface="Abadi" panose="020B0604020104020204" pitchFamily="34" charset="0"/>
              </a:rPr>
              <a:t>Pillai, </a:t>
            </a:r>
            <a:r>
              <a:rPr lang="en-GB" sz="2100" dirty="0" err="1">
                <a:latin typeface="Abadi" panose="020B0604020104020204" pitchFamily="34" charset="0"/>
              </a:rPr>
              <a:t>Schriesheim</a:t>
            </a:r>
            <a:r>
              <a:rPr lang="en-GB" sz="2100" dirty="0">
                <a:latin typeface="Abadi" panose="020B0604020104020204" pitchFamily="34" charset="0"/>
              </a:rPr>
              <a:t>, </a:t>
            </a:r>
            <a:r>
              <a:rPr lang="en-GB" sz="2100" i="1" dirty="0">
                <a:latin typeface="Abadi" panose="020B0604020104020204" pitchFamily="34" charset="0"/>
              </a:rPr>
              <a:t>et al </a:t>
            </a:r>
            <a:r>
              <a:rPr lang="en-GB" sz="2100" dirty="0">
                <a:latin typeface="Abadi" panose="020B0604020104020204" pitchFamily="34" charset="0"/>
              </a:rPr>
              <a:t>(1999) described  Transformational Leaders, by nature, as commonly charismatic, this can potentially negatively project their own ideas onto others, swaying better judgement. </a:t>
            </a:r>
          </a:p>
        </p:txBody>
      </p:sp>
      <p:pic>
        <p:nvPicPr>
          <p:cNvPr id="5" name="Content Placeholder 4" descr="Transformational Leadership">
            <a:extLst>
              <a:ext uri="{FF2B5EF4-FFF2-40B4-BE49-F238E27FC236}">
                <a16:creationId xmlns:a16="http://schemas.microsoft.com/office/drawing/2014/main" id="{860C58B9-646D-7A53-E507-C506A2A6C05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tretch/>
        </p:blipFill>
        <p:spPr bwMode="auto">
          <a:xfrm>
            <a:off x="2624959" y="2057020"/>
            <a:ext cx="4769069" cy="378515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2" name="Slide Number Placeholder 3" hidden="1">
            <a:extLst>
              <a:ext uri="{FF2B5EF4-FFF2-40B4-BE49-F238E27FC236}">
                <a16:creationId xmlns:a16="http://schemas.microsoft.com/office/drawing/2014/main" id="{418979A1-F7CF-F3AA-EDBD-1FD601EFB1C8}"/>
              </a:ext>
            </a:extLst>
          </p:cNvPr>
          <p:cNvSpPr>
            <a:spLocks noGrp="1"/>
          </p:cNvSpPr>
          <p:nvPr>
            <p:ph type="sldNum" sz="quarter" idx="4294967295"/>
          </p:nvPr>
        </p:nvSpPr>
        <p:spPr>
          <a:xfrm>
            <a:off x="11204575" y="457200"/>
            <a:ext cx="987425" cy="244475"/>
          </a:xfrm>
        </p:spPr>
        <p:txBody>
          <a:bodyPr/>
          <a:lstStyle/>
          <a:p>
            <a:pPr>
              <a:spcAft>
                <a:spcPts val="600"/>
              </a:spcAft>
            </a:pPr>
            <a:fld id="{48F63A3B-78C7-47BE-AE5E-E10140E04643}" type="slidenum">
              <a:rPr lang="en-US" smtClean="0"/>
              <a:pPr>
                <a:spcAft>
                  <a:spcPts val="600"/>
                </a:spcAft>
              </a:pPr>
              <a:t>6</a:t>
            </a:fld>
            <a:endParaRPr lang="en-US"/>
          </a:p>
        </p:txBody>
      </p:sp>
    </p:spTree>
    <p:extLst>
      <p:ext uri="{BB962C8B-B14F-4D97-AF65-F5344CB8AC3E}">
        <p14:creationId xmlns:p14="http://schemas.microsoft.com/office/powerpoint/2010/main" val="2468595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1550564" y="1057274"/>
            <a:ext cx="9875463" cy="999746"/>
          </a:xfrm>
        </p:spPr>
        <p:txBody>
          <a:bodyPr anchor="b">
            <a:normAutofit/>
          </a:bodyPr>
          <a:lstStyle/>
          <a:p>
            <a:pPr>
              <a:lnSpc>
                <a:spcPct val="90000"/>
              </a:lnSpc>
            </a:pPr>
            <a:r>
              <a:rPr lang="en-US" sz="1800" dirty="0">
                <a:latin typeface="Abadi" panose="020B0604020104020204" pitchFamily="34" charset="0"/>
              </a:rPr>
              <a:t>five qualities of Transformational leaders</a:t>
            </a:r>
          </a:p>
        </p:txBody>
      </p:sp>
      <p:sp>
        <p:nvSpPr>
          <p:cNvPr id="13" name="Content Placeholder 5">
            <a:extLst>
              <a:ext uri="{FF2B5EF4-FFF2-40B4-BE49-F238E27FC236}">
                <a16:creationId xmlns:a16="http://schemas.microsoft.com/office/drawing/2014/main" id="{58AC0C8B-8A7A-9FAE-2D0F-4D1C3A8C3FA5}"/>
              </a:ext>
            </a:extLst>
          </p:cNvPr>
          <p:cNvSpPr>
            <a:spLocks noGrp="1"/>
          </p:cNvSpPr>
          <p:nvPr>
            <p:ph sz="half" idx="2"/>
          </p:nvPr>
        </p:nvSpPr>
        <p:spPr>
          <a:xfrm>
            <a:off x="1615966" y="2057020"/>
            <a:ext cx="5763745" cy="4800980"/>
          </a:xfrm>
        </p:spPr>
        <p:txBody>
          <a:bodyPr>
            <a:normAutofit/>
          </a:bodyPr>
          <a:lstStyle/>
          <a:p>
            <a:pPr marL="0" indent="0">
              <a:buNone/>
            </a:pPr>
            <a:endParaRPr lang="en-US" sz="1600" dirty="0">
              <a:latin typeface="Abadi" panose="020B0604020104020204" pitchFamily="34" charset="0"/>
            </a:endParaRPr>
          </a:p>
          <a:p>
            <a:pPr marL="0" indent="0">
              <a:buNone/>
            </a:pPr>
            <a:r>
              <a:rPr lang="en-US" sz="1600" dirty="0">
                <a:latin typeface="Abadi" panose="020B0604020104020204" pitchFamily="34" charset="0"/>
              </a:rPr>
              <a:t>According to </a:t>
            </a:r>
            <a:r>
              <a:rPr lang="en-GB" sz="1600" dirty="0">
                <a:latin typeface="Abadi" panose="020B0604020104020204" pitchFamily="34" charset="0"/>
              </a:rPr>
              <a:t>Bass, Avolio, </a:t>
            </a:r>
            <a:r>
              <a:rPr lang="en-GB" sz="1600" i="1" dirty="0">
                <a:latin typeface="Abadi" panose="020B0604020104020204" pitchFamily="34" charset="0"/>
              </a:rPr>
              <a:t>et al </a:t>
            </a:r>
            <a:r>
              <a:rPr lang="en-GB" sz="1600" dirty="0">
                <a:latin typeface="Abadi" panose="020B0604020104020204" pitchFamily="34" charset="0"/>
              </a:rPr>
              <a:t>(1985) there are an infinite number of important transformational leadership characteristics, however, fundamentally, these are driven down into five key areas.</a:t>
            </a:r>
            <a:endParaRPr lang="en-US" sz="1600" dirty="0">
              <a:latin typeface="Abadi" panose="020B0604020104020204" pitchFamily="34" charset="0"/>
            </a:endParaRPr>
          </a:p>
          <a:p>
            <a:pPr marL="0" indent="0">
              <a:buNone/>
            </a:pPr>
            <a:r>
              <a:rPr lang="en-US" sz="1600" dirty="0"/>
              <a:t>-      </a:t>
            </a:r>
            <a:r>
              <a:rPr lang="en-US" sz="1600" dirty="0">
                <a:latin typeface="Abadi" panose="020B0604020104020204" pitchFamily="34" charset="0"/>
              </a:rPr>
              <a:t>Creative </a:t>
            </a:r>
          </a:p>
          <a:p>
            <a:pPr>
              <a:buFontTx/>
              <a:buChar char="-"/>
            </a:pPr>
            <a:r>
              <a:rPr lang="en-US" sz="1600" dirty="0">
                <a:latin typeface="Abadi" panose="020B0604020104020204" pitchFamily="34" charset="0"/>
              </a:rPr>
              <a:t>Interactive </a:t>
            </a:r>
          </a:p>
          <a:p>
            <a:pPr>
              <a:buFontTx/>
              <a:buChar char="-"/>
            </a:pPr>
            <a:r>
              <a:rPr lang="en-US" sz="1600" dirty="0">
                <a:latin typeface="Abadi" panose="020B0604020104020204" pitchFamily="34" charset="0"/>
              </a:rPr>
              <a:t>Visionary </a:t>
            </a:r>
          </a:p>
          <a:p>
            <a:pPr>
              <a:buFontTx/>
              <a:buChar char="-"/>
            </a:pPr>
            <a:r>
              <a:rPr lang="en-US" sz="1600" dirty="0">
                <a:latin typeface="Abadi" panose="020B0604020104020204" pitchFamily="34" charset="0"/>
              </a:rPr>
              <a:t>Empowering </a:t>
            </a:r>
          </a:p>
          <a:p>
            <a:pPr>
              <a:buFontTx/>
              <a:buChar char="-"/>
            </a:pPr>
            <a:r>
              <a:rPr lang="en-US" sz="1600" dirty="0">
                <a:latin typeface="Abadi" panose="020B0604020104020204" pitchFamily="34" charset="0"/>
              </a:rPr>
              <a:t>Passionate </a:t>
            </a:r>
          </a:p>
          <a:p>
            <a:pPr marL="0" indent="0">
              <a:buNone/>
            </a:pPr>
            <a:r>
              <a:rPr lang="en-US" sz="1600" dirty="0">
                <a:latin typeface="Abadi" panose="020B0604020104020204" pitchFamily="34" charset="0"/>
              </a:rPr>
              <a:t>Transformational Leaders include</a:t>
            </a:r>
            <a:r>
              <a:rPr lang="en-US" dirty="0">
                <a:latin typeface="Abadi" panose="020B0604020104020204" pitchFamily="34" charset="0"/>
              </a:rPr>
              <a:t>;</a:t>
            </a:r>
          </a:p>
          <a:p>
            <a:pPr marL="0" indent="0">
              <a:buNone/>
            </a:pPr>
            <a:r>
              <a:rPr lang="en-US" sz="1600" dirty="0">
                <a:latin typeface="Abadi" panose="020B0604020104020204" pitchFamily="34" charset="0"/>
              </a:rPr>
              <a:t>Mother Theresa </a:t>
            </a:r>
            <a:r>
              <a:rPr lang="en-US" dirty="0">
                <a:latin typeface="Abadi" panose="020B0604020104020204" pitchFamily="34" charset="0"/>
              </a:rPr>
              <a:t>– </a:t>
            </a:r>
            <a:r>
              <a:rPr lang="en-US" sz="1900" i="1" dirty="0">
                <a:latin typeface="Abadi" panose="020B0604020104020204" pitchFamily="34" charset="0"/>
              </a:rPr>
              <a:t>‘ I can do things you cannot, you can do things I cannot; Together we can do great things’ </a:t>
            </a:r>
          </a:p>
          <a:p>
            <a:pPr marL="0" indent="0">
              <a:buNone/>
            </a:pPr>
            <a:r>
              <a:rPr lang="en-US" sz="1600" dirty="0">
                <a:latin typeface="Abadi" panose="020B0604020104020204" pitchFamily="34" charset="0"/>
              </a:rPr>
              <a:t>Dr. Martin Luther King </a:t>
            </a:r>
            <a:r>
              <a:rPr lang="en-US" dirty="0">
                <a:latin typeface="Abadi" panose="020B0604020104020204" pitchFamily="34" charset="0"/>
              </a:rPr>
              <a:t>–</a:t>
            </a:r>
            <a:r>
              <a:rPr lang="en-US" i="1" dirty="0">
                <a:latin typeface="Abadi" panose="020B0604020104020204" pitchFamily="34" charset="0"/>
              </a:rPr>
              <a:t> </a:t>
            </a:r>
            <a:r>
              <a:rPr lang="en-US" sz="1900" i="1" dirty="0">
                <a:latin typeface="Abadi" panose="020B0604020104020204" pitchFamily="34" charset="0"/>
              </a:rPr>
              <a:t>‘I have a dream’</a:t>
            </a:r>
          </a:p>
        </p:txBody>
      </p:sp>
      <p:pic>
        <p:nvPicPr>
          <p:cNvPr id="10" name="Picture Placeholder 9" descr="A person wearing a blue suit and headphones pointing at a computer">
            <a:extLst>
              <a:ext uri="{FF2B5EF4-FFF2-40B4-BE49-F238E27FC236}">
                <a16:creationId xmlns:a16="http://schemas.microsoft.com/office/drawing/2014/main" id="{DD0A0899-5B02-CEB5-E5DD-448B169C2377}"/>
              </a:ext>
            </a:extLst>
          </p:cNvPr>
          <p:cNvPicPr>
            <a:picLocks noGrp="1" noChangeAspect="1"/>
          </p:cNvPicPr>
          <p:nvPr>
            <p:ph sz="half" idx="15"/>
          </p:nvPr>
        </p:nvPicPr>
        <p:blipFill rotWithShape="1">
          <a:blip r:embed="rId3"/>
          <a:srcRect l="28889" r="12386" b="-3"/>
          <a:stretch/>
        </p:blipFill>
        <p:spPr>
          <a:xfrm>
            <a:off x="7940842" y="2303028"/>
            <a:ext cx="3485184" cy="3961593"/>
          </a:xfrm>
          <a:noFill/>
        </p:spPr>
      </p:pic>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7</a:t>
            </a:fld>
            <a:endParaRPr lang="en-US"/>
          </a:p>
        </p:txBody>
      </p:sp>
    </p:spTree>
    <p:extLst>
      <p:ext uri="{BB962C8B-B14F-4D97-AF65-F5344CB8AC3E}">
        <p14:creationId xmlns:p14="http://schemas.microsoft.com/office/powerpoint/2010/main" val="1941619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914400" y="1057274"/>
            <a:ext cx="7843837" cy="1012782"/>
          </a:xfrm>
        </p:spPr>
        <p:txBody>
          <a:bodyPr/>
          <a:lstStyle/>
          <a:p>
            <a:pPr algn="ctr"/>
            <a:r>
              <a:rPr lang="en-US" sz="2800" dirty="0">
                <a:latin typeface="Abadi" panose="020B0604020104020204" pitchFamily="34" charset="0"/>
              </a:rPr>
              <a:t>Transactional leadership </a:t>
            </a:r>
            <a:br>
              <a:rPr lang="en-US" sz="2800" dirty="0">
                <a:latin typeface="Abadi" panose="020B0604020104020204" pitchFamily="34" charset="0"/>
              </a:rPr>
            </a:br>
            <a:r>
              <a:rPr lang="en-US" sz="2800" dirty="0">
                <a:latin typeface="Abadi" panose="020B0604020104020204" pitchFamily="34" charset="0"/>
              </a:rPr>
              <a:t>                       v </a:t>
            </a:r>
            <a:br>
              <a:rPr lang="en-US" sz="2800" dirty="0">
                <a:latin typeface="Abadi" panose="020B0604020104020204" pitchFamily="34" charset="0"/>
              </a:rPr>
            </a:br>
            <a:r>
              <a:rPr lang="en-US" sz="2800" dirty="0">
                <a:latin typeface="Abadi" panose="020B0604020104020204" pitchFamily="34" charset="0"/>
              </a:rPr>
              <a:t>transformational leadership</a:t>
            </a:r>
            <a:br>
              <a:rPr lang="en-US" sz="3200" dirty="0">
                <a:latin typeface="Abadi" panose="020B0604020104020204" pitchFamily="34" charset="0"/>
              </a:rPr>
            </a:br>
            <a:endParaRPr lang="en-US" sz="3200" dirty="0">
              <a:latin typeface="Abadi" panose="020B0604020104020204" pitchFamily="34" charset="0"/>
            </a:endParaRPr>
          </a:p>
        </p:txBody>
      </p:sp>
      <p:sp>
        <p:nvSpPr>
          <p:cNvPr id="4" name="Content Placeholder 3">
            <a:extLst>
              <a:ext uri="{FF2B5EF4-FFF2-40B4-BE49-F238E27FC236}">
                <a16:creationId xmlns:a16="http://schemas.microsoft.com/office/drawing/2014/main" id="{ACE55D3D-AA24-CF53-6679-29B3C83F7646}"/>
              </a:ext>
            </a:extLst>
          </p:cNvPr>
          <p:cNvSpPr>
            <a:spLocks noGrp="1"/>
          </p:cNvSpPr>
          <p:nvPr>
            <p:ph idx="13"/>
          </p:nvPr>
        </p:nvSpPr>
        <p:spPr>
          <a:xfrm>
            <a:off x="914400" y="2331791"/>
            <a:ext cx="6903076" cy="3721817"/>
          </a:xfrm>
        </p:spPr>
        <p:txBody>
          <a:bodyPr/>
          <a:lstStyle/>
          <a:p>
            <a:pPr marL="285750" indent="-285750">
              <a:buFontTx/>
              <a:buChar char="-"/>
            </a:pPr>
            <a:r>
              <a:rPr lang="en-US" sz="1600" dirty="0">
                <a:latin typeface="Abadi" panose="020B0604020104020204" pitchFamily="34" charset="0"/>
              </a:rPr>
              <a:t>Burns, (1978) suggested transactional and transformational leadership come hand in hand, both intertwined in Maslow’s hierarchal pyramid, all be it at different levels.</a:t>
            </a:r>
          </a:p>
          <a:p>
            <a:pPr marL="285750" indent="-285750">
              <a:buFontTx/>
              <a:buChar char="-"/>
            </a:pPr>
            <a:r>
              <a:rPr lang="en-US" sz="1600" kern="100" dirty="0">
                <a:effectLst/>
                <a:latin typeface="Abadi" panose="020B0604020104020204" pitchFamily="34" charset="0"/>
                <a:ea typeface="Aptos" panose="020B0004020202020204" pitchFamily="34" charset="0"/>
                <a:cs typeface="Times New Roman" panose="02020603050405020304" pitchFamily="18" charset="0"/>
              </a:rPr>
              <a:t>Bass, (1985) highlighted Transactional leadership, although primitive, can be affective, in delivering targets and results, although repressive in as far as punishing those who have not met targets. It could be argued this is a more autocratic approach to leadership.</a:t>
            </a:r>
          </a:p>
          <a:p>
            <a:pPr marL="285750" indent="-285750">
              <a:buFontTx/>
              <a:buChar char="-"/>
            </a:pPr>
            <a:r>
              <a:rPr lang="en-US" sz="1600" kern="100" dirty="0">
                <a:effectLst/>
                <a:latin typeface="Abadi" panose="020B0604020104020204" pitchFamily="34" charset="0"/>
                <a:ea typeface="Aptos" panose="020B0004020202020204" pitchFamily="34" charset="0"/>
                <a:cs typeface="Times New Roman" panose="02020603050405020304" pitchFamily="18" charset="0"/>
              </a:rPr>
              <a:t>1) Contingent reward, tied to performance. </a:t>
            </a:r>
          </a:p>
          <a:p>
            <a:pPr marL="285750" indent="-285750">
              <a:buFontTx/>
              <a:buChar char="-"/>
            </a:pPr>
            <a:r>
              <a:rPr lang="en-US" sz="1600" kern="100" dirty="0">
                <a:effectLst/>
                <a:latin typeface="Abadi" panose="020B0604020104020204" pitchFamily="34" charset="0"/>
                <a:ea typeface="Aptos" panose="020B0004020202020204" pitchFamily="34" charset="0"/>
                <a:cs typeface="Times New Roman" panose="02020603050405020304" pitchFamily="18" charset="0"/>
              </a:rPr>
              <a:t>2) management by exception, meaning punishment. </a:t>
            </a:r>
          </a:p>
          <a:p>
            <a:pPr marL="285750" indent="-285750">
              <a:buFontTx/>
              <a:buChar char="-"/>
            </a:pPr>
            <a:endParaRPr lang="en-US" sz="1600" kern="100" dirty="0">
              <a:latin typeface="Abadi" panose="020B0604020104020204" pitchFamily="34" charset="0"/>
              <a:ea typeface="Aptos" panose="020B0004020202020204" pitchFamily="34" charset="0"/>
              <a:cs typeface="Times New Roman" panose="02020603050405020304" pitchFamily="18" charset="0"/>
            </a:endParaRPr>
          </a:p>
          <a:p>
            <a:pPr marL="285750" indent="-285750">
              <a:buFontTx/>
              <a:buChar char="-"/>
            </a:pPr>
            <a:r>
              <a:rPr lang="en-US" sz="1600" kern="100" dirty="0">
                <a:effectLst/>
                <a:latin typeface="Abadi" panose="020B0604020104020204" pitchFamily="34" charset="0"/>
                <a:ea typeface="Aptos" panose="020B0004020202020204" pitchFamily="34" charset="0"/>
                <a:cs typeface="Times New Roman" panose="02020603050405020304" pitchFamily="18" charset="0"/>
              </a:rPr>
              <a:t>Transformational leadership is far more empowering, much more democratic and encourages free thinking, innovation and </a:t>
            </a:r>
            <a:r>
              <a:rPr lang="en-US" sz="1800" i="1" kern="100" dirty="0">
                <a:effectLst/>
                <a:latin typeface="Abadi" panose="020B0604020104020204" pitchFamily="34" charset="0"/>
                <a:ea typeface="Aptos" panose="020B0004020202020204" pitchFamily="34" charset="0"/>
                <a:cs typeface="Times New Roman" panose="02020603050405020304" pitchFamily="18" charset="0"/>
              </a:rPr>
              <a:t>‘bottom up’ </a:t>
            </a:r>
            <a:r>
              <a:rPr lang="en-US" sz="1600" kern="100" dirty="0">
                <a:effectLst/>
                <a:latin typeface="Abadi" panose="020B0604020104020204" pitchFamily="34" charset="0"/>
                <a:ea typeface="Aptos" panose="020B0004020202020204" pitchFamily="34" charset="0"/>
                <a:cs typeface="Times New Roman" panose="02020603050405020304" pitchFamily="18" charset="0"/>
              </a:rPr>
              <a:t>ideas, using self actualization (</a:t>
            </a:r>
            <a:r>
              <a:rPr lang="en-GB" sz="1600" kern="100" dirty="0">
                <a:effectLst/>
                <a:latin typeface="Abadi" panose="020B0604020104020204" pitchFamily="34" charset="0"/>
                <a:ea typeface="Aptos" panose="020B0004020202020204" pitchFamily="34" charset="0"/>
                <a:cs typeface="Times New Roman" panose="02020603050405020304" pitchFamily="18" charset="0"/>
              </a:rPr>
              <a:t>Johnson and Hackman, 2018)</a:t>
            </a:r>
            <a:r>
              <a:rPr lang="en-US" sz="1600" dirty="0">
                <a:latin typeface="Abadi" panose="020B0604020104020204" pitchFamily="34" charset="0"/>
              </a:rPr>
              <a:t> </a:t>
            </a:r>
          </a:p>
        </p:txBody>
      </p:sp>
      <p:pic>
        <p:nvPicPr>
          <p:cNvPr id="7" name="Picture Placeholder 6" descr="A person wearing glasses and a blue shirt">
            <a:extLst>
              <a:ext uri="{FF2B5EF4-FFF2-40B4-BE49-F238E27FC236}">
                <a16:creationId xmlns:a16="http://schemas.microsoft.com/office/drawing/2014/main" id="{C570EB79-053B-0283-9D2D-6266701EEDDD}"/>
              </a:ext>
            </a:extLst>
          </p:cNvPr>
          <p:cNvPicPr>
            <a:picLocks noGrp="1" noChangeAspect="1"/>
          </p:cNvPicPr>
          <p:nvPr>
            <p:ph type="pic" sz="quarter" idx="14"/>
          </p:nvPr>
        </p:nvPicPr>
        <p:blipFill rotWithShape="1">
          <a:blip r:embed="rId3">
            <a:duotone>
              <a:prstClr val="black"/>
              <a:schemeClr val="accent4">
                <a:tint val="45000"/>
                <a:satMod val="400000"/>
              </a:schemeClr>
            </a:duotone>
          </a:blip>
          <a:srcRect l="19088" r="19088"/>
          <a:stretch/>
        </p:blipFill>
        <p:spPr>
          <a:xfrm>
            <a:off x="8989454" y="3405189"/>
            <a:ext cx="3202546" cy="3452811"/>
          </a:xfrm>
        </p:spPr>
      </p:pic>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8</a:t>
            </a:fld>
            <a:endParaRPr lang="en-US" dirty="0"/>
          </a:p>
        </p:txBody>
      </p:sp>
    </p:spTree>
    <p:extLst>
      <p:ext uri="{BB962C8B-B14F-4D97-AF65-F5344CB8AC3E}">
        <p14:creationId xmlns:p14="http://schemas.microsoft.com/office/powerpoint/2010/main" val="4072101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DBB9F-B35C-881F-0624-B5434A322A32}"/>
              </a:ext>
            </a:extLst>
          </p:cNvPr>
          <p:cNvSpPr>
            <a:spLocks noGrp="1"/>
          </p:cNvSpPr>
          <p:nvPr>
            <p:ph type="title"/>
          </p:nvPr>
        </p:nvSpPr>
        <p:spPr/>
        <p:txBody>
          <a:bodyPr/>
          <a:lstStyle/>
          <a:p>
            <a:pPr algn="ctr"/>
            <a:r>
              <a:rPr lang="en-GB" dirty="0">
                <a:latin typeface="Abadi" panose="020B0604020104020204" pitchFamily="34" charset="0"/>
              </a:rPr>
              <a:t>Summary</a:t>
            </a:r>
          </a:p>
        </p:txBody>
      </p:sp>
      <p:sp>
        <p:nvSpPr>
          <p:cNvPr id="3" name="Content Placeholder 2">
            <a:extLst>
              <a:ext uri="{FF2B5EF4-FFF2-40B4-BE49-F238E27FC236}">
                <a16:creationId xmlns:a16="http://schemas.microsoft.com/office/drawing/2014/main" id="{2EA8EFD5-64C2-E20C-8109-D05333569955}"/>
              </a:ext>
            </a:extLst>
          </p:cNvPr>
          <p:cNvSpPr>
            <a:spLocks noGrp="1"/>
          </p:cNvSpPr>
          <p:nvPr>
            <p:ph idx="13"/>
          </p:nvPr>
        </p:nvSpPr>
        <p:spPr/>
        <p:txBody>
          <a:bodyPr/>
          <a:lstStyle/>
          <a:p>
            <a:r>
              <a:rPr lang="en-GB" sz="1600" dirty="0">
                <a:latin typeface="Abadi" panose="020B0604020104020204" pitchFamily="34" charset="0"/>
              </a:rPr>
              <a:t>Transformational leadership is embraced by some of the most innovative companies in the world, none more than Google, Nike and Apple. The ‘edge’ is maintained by fertile minds, free thinking and innovative concepts, with the flexibility and confidence to invert the triangle, and feed ideas up the chain, without fear of punitive measures, this in return breeds loyalty, increased production, cost savings and reduced sickness levels, as well as assured staff retention. </a:t>
            </a:r>
          </a:p>
          <a:p>
            <a:endParaRPr lang="en-GB" sz="1600" dirty="0">
              <a:latin typeface="Abadi" panose="020B0604020104020204" pitchFamily="34" charset="0"/>
            </a:endParaRPr>
          </a:p>
          <a:p>
            <a:r>
              <a:rPr lang="en-GB" sz="1600" dirty="0">
                <a:latin typeface="Abadi" panose="020B0604020104020204" pitchFamily="34" charset="0"/>
              </a:rPr>
              <a:t>Transactional leadership on the other hand is less free thinking, arguably dated and meets follower’s absolute basic needs. There is little to no room for innovation, due to fear of punitive measures being applied, and as a result, could, increase absenteeism, negatively affect moral and cause staff retention issues.</a:t>
            </a:r>
            <a:endParaRPr lang="en-GB" dirty="0"/>
          </a:p>
        </p:txBody>
      </p:sp>
      <p:sp>
        <p:nvSpPr>
          <p:cNvPr id="4" name="Picture Placeholder 3">
            <a:extLst>
              <a:ext uri="{FF2B5EF4-FFF2-40B4-BE49-F238E27FC236}">
                <a16:creationId xmlns:a16="http://schemas.microsoft.com/office/drawing/2014/main" id="{8F61F8A9-641E-CB92-8B60-DABB6822B4C0}"/>
              </a:ext>
            </a:extLst>
          </p:cNvPr>
          <p:cNvSpPr>
            <a:spLocks noGrp="1"/>
          </p:cNvSpPr>
          <p:nvPr>
            <p:ph type="pic" sz="quarter" idx="14"/>
          </p:nvPr>
        </p:nvSpPr>
        <p:spPr/>
        <p:txBody>
          <a:bodyPr/>
          <a:lstStyle/>
          <a:p>
            <a:endParaRPr lang="en-GB" dirty="0"/>
          </a:p>
        </p:txBody>
      </p:sp>
      <p:sp>
        <p:nvSpPr>
          <p:cNvPr id="5" name="Slide Number Placeholder 4">
            <a:extLst>
              <a:ext uri="{FF2B5EF4-FFF2-40B4-BE49-F238E27FC236}">
                <a16:creationId xmlns:a16="http://schemas.microsoft.com/office/drawing/2014/main" id="{F94AEE1B-6BED-E541-A7C6-3C54A9C790A3}"/>
              </a:ext>
            </a:extLst>
          </p:cNvPr>
          <p:cNvSpPr>
            <a:spLocks noGrp="1"/>
          </p:cNvSpPr>
          <p:nvPr>
            <p:ph type="sldNum" sz="quarter" idx="10"/>
          </p:nvPr>
        </p:nvSpPr>
        <p:spPr/>
        <p:txBody>
          <a:bodyPr/>
          <a:lstStyle/>
          <a:p>
            <a:fld id="{48F63A3B-78C7-47BE-AE5E-E10140E04643}" type="slidenum">
              <a:rPr lang="en-US" smtClean="0"/>
              <a:pPr/>
              <a:t>9</a:t>
            </a:fld>
            <a:endParaRPr lang="en-US" dirty="0"/>
          </a:p>
        </p:txBody>
      </p:sp>
    </p:spTree>
    <p:extLst>
      <p:ext uri="{BB962C8B-B14F-4D97-AF65-F5344CB8AC3E}">
        <p14:creationId xmlns:p14="http://schemas.microsoft.com/office/powerpoint/2010/main" val="2032712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D62608-F5E4-7EC0-5EF0-4F988DDDEC5B}"/>
              </a:ext>
            </a:extLst>
          </p:cNvPr>
          <p:cNvSpPr>
            <a:spLocks noGrp="1"/>
          </p:cNvSpPr>
          <p:nvPr>
            <p:ph type="title"/>
          </p:nvPr>
        </p:nvSpPr>
        <p:spPr>
          <a:xfrm>
            <a:off x="914400" y="1057274"/>
            <a:ext cx="7843837" cy="1012782"/>
          </a:xfrm>
        </p:spPr>
        <p:txBody>
          <a:bodyPr anchor="b">
            <a:normAutofit/>
          </a:bodyPr>
          <a:lstStyle/>
          <a:p>
            <a:r>
              <a:rPr lang="en-US" dirty="0"/>
              <a:t>References </a:t>
            </a:r>
          </a:p>
        </p:txBody>
      </p:sp>
      <p:sp>
        <p:nvSpPr>
          <p:cNvPr id="18" name="Content Placeholder 2">
            <a:extLst>
              <a:ext uri="{FF2B5EF4-FFF2-40B4-BE49-F238E27FC236}">
                <a16:creationId xmlns:a16="http://schemas.microsoft.com/office/drawing/2014/main" id="{01791571-3FB2-D4A0-158F-08F1C3AB841C}"/>
              </a:ext>
            </a:extLst>
          </p:cNvPr>
          <p:cNvSpPr>
            <a:spLocks noGrp="1"/>
          </p:cNvSpPr>
          <p:nvPr>
            <p:ph idx="13"/>
          </p:nvPr>
        </p:nvSpPr>
        <p:spPr>
          <a:xfrm>
            <a:off x="914400" y="1954924"/>
            <a:ext cx="6903076" cy="4098685"/>
          </a:xfrm>
        </p:spPr>
        <p:txBody>
          <a:bodyPr>
            <a:noAutofit/>
          </a:bodyPr>
          <a:lstStyle/>
          <a:p>
            <a:pPr algn="just">
              <a:lnSpc>
                <a:spcPct val="115000"/>
              </a:lnSpc>
              <a:spcAft>
                <a:spcPts val="800"/>
              </a:spcAft>
            </a:pPr>
            <a:r>
              <a:rPr lang="en-GB" sz="1000" dirty="0">
                <a:latin typeface="Abadi" panose="020B0604020104020204" pitchFamily="34" charset="0"/>
              </a:rPr>
              <a:t>Bass, Avolio and Binghamton (1985) Transformational leadership and Organisational culture. Journal article. Sage Publications. </a:t>
            </a:r>
          </a:p>
          <a:p>
            <a:pPr algn="just">
              <a:lnSpc>
                <a:spcPct val="115000"/>
              </a:lnSpc>
              <a:spcAft>
                <a:spcPts val="800"/>
              </a:spcAft>
            </a:pPr>
            <a:r>
              <a:rPr lang="en-GB" sz="1000" dirty="0">
                <a:latin typeface="Abadi" panose="020B0604020104020204" pitchFamily="34" charset="0"/>
              </a:rPr>
              <a:t>Burns (1978) The Power to Lead. Simon and Shuster. New York.</a:t>
            </a:r>
          </a:p>
          <a:p>
            <a:pPr algn="just">
              <a:lnSpc>
                <a:spcPct val="115000"/>
              </a:lnSpc>
              <a:spcAft>
                <a:spcPts val="800"/>
              </a:spcAft>
            </a:pPr>
            <a:r>
              <a:rPr lang="en-GB" sz="1000" dirty="0">
                <a:latin typeface="Abadi" panose="020B0604020104020204" pitchFamily="34" charset="0"/>
              </a:rPr>
              <a:t>Deng, </a:t>
            </a:r>
            <a:r>
              <a:rPr lang="en-GB" sz="1000" dirty="0" err="1">
                <a:latin typeface="Abadi" panose="020B0604020104020204" pitchFamily="34" charset="0"/>
              </a:rPr>
              <a:t>Gulserern</a:t>
            </a:r>
            <a:r>
              <a:rPr lang="en-GB" sz="1000" dirty="0">
                <a:latin typeface="Abadi" panose="020B0604020104020204" pitchFamily="34" charset="0"/>
              </a:rPr>
              <a:t>, </a:t>
            </a:r>
            <a:r>
              <a:rPr lang="en-GB" sz="1000" dirty="0" err="1">
                <a:latin typeface="Abadi" panose="020B0604020104020204" pitchFamily="34" charset="0"/>
              </a:rPr>
              <a:t>isola</a:t>
            </a:r>
            <a:r>
              <a:rPr lang="en-GB" sz="1000" dirty="0">
                <a:latin typeface="Abadi" panose="020B0604020104020204" pitchFamily="34" charset="0"/>
              </a:rPr>
              <a:t>, </a:t>
            </a:r>
            <a:r>
              <a:rPr lang="en-GB" sz="1000" dirty="0" err="1">
                <a:latin typeface="Abadi" panose="020B0604020104020204" pitchFamily="34" charset="0"/>
              </a:rPr>
              <a:t>Grocuttd</a:t>
            </a:r>
            <a:r>
              <a:rPr lang="en-GB" sz="1000" dirty="0">
                <a:latin typeface="Abadi" panose="020B0604020104020204" pitchFamily="34" charset="0"/>
              </a:rPr>
              <a:t> and Turner (2022) Transformational leadership effectiveness: Routledge. Taylor and Francis Group</a:t>
            </a:r>
          </a:p>
          <a:p>
            <a:pPr algn="just">
              <a:lnSpc>
                <a:spcPct val="115000"/>
              </a:lnSpc>
              <a:spcAft>
                <a:spcPts val="800"/>
              </a:spcAft>
            </a:pPr>
            <a:r>
              <a:rPr lang="en-GB" sz="1000" dirty="0">
                <a:latin typeface="Abadi" panose="020B0604020104020204" pitchFamily="34" charset="0"/>
              </a:rPr>
              <a:t>Baker, Gordon and Taxman (2014) A Hierarchical Analysis of Correctional Officers’ Procedural Justice Judgments of Correctional Institutions: Examining the Influence of Transformational Leadership</a:t>
            </a:r>
          </a:p>
          <a:p>
            <a:pPr algn="just">
              <a:lnSpc>
                <a:spcPct val="115000"/>
              </a:lnSpc>
              <a:spcAft>
                <a:spcPts val="800"/>
              </a:spcAft>
            </a:pPr>
            <a:r>
              <a:rPr lang="en-GB" sz="1000" dirty="0">
                <a:latin typeface="Abadi" panose="020B0604020104020204" pitchFamily="34" charset="0"/>
              </a:rPr>
              <a:t>Brown, (1994) Transformational leadership in tackling technical change. Journal of General Management, 19 (4), p 1-12. </a:t>
            </a:r>
          </a:p>
          <a:p>
            <a:pPr algn="just">
              <a:lnSpc>
                <a:spcPct val="115000"/>
              </a:lnSpc>
              <a:spcAft>
                <a:spcPts val="800"/>
              </a:spcAft>
            </a:pPr>
            <a:r>
              <a:rPr lang="en-GB" sz="1000" kern="100" dirty="0">
                <a:effectLst/>
                <a:latin typeface="Abadi" panose="020B0604020104020204" pitchFamily="34" charset="0"/>
                <a:ea typeface="Aptos" panose="020B0004020202020204" pitchFamily="34" charset="0"/>
                <a:cs typeface="Times New Roman" panose="02020603050405020304" pitchFamily="18" charset="0"/>
              </a:rPr>
              <a:t>Crawford (2023) Leadership – Advancing Great Leaders and Leadership. Business management and Economics. Intech open. </a:t>
            </a:r>
          </a:p>
          <a:p>
            <a:pPr algn="just">
              <a:lnSpc>
                <a:spcPct val="115000"/>
              </a:lnSpc>
              <a:spcAft>
                <a:spcPts val="800"/>
              </a:spcAft>
            </a:pPr>
            <a:r>
              <a:rPr lang="en-GB" sz="1000" kern="100" dirty="0">
                <a:effectLst/>
                <a:latin typeface="Abadi" panose="020B0604020104020204" pitchFamily="34" charset="0"/>
                <a:ea typeface="Aptos" panose="020B0004020202020204" pitchFamily="34" charset="0"/>
                <a:cs typeface="Times New Roman" panose="02020603050405020304" pitchFamily="18" charset="0"/>
              </a:rPr>
              <a:t>Harms, </a:t>
            </a:r>
            <a:r>
              <a:rPr lang="en-GB" sz="1000" kern="100" dirty="0" err="1">
                <a:effectLst/>
                <a:latin typeface="Abadi" panose="020B0604020104020204" pitchFamily="34" charset="0"/>
                <a:ea typeface="Aptos" panose="020B0004020202020204" pitchFamily="34" charset="0"/>
                <a:cs typeface="Times New Roman" panose="02020603050405020304" pitchFamily="18" charset="0"/>
              </a:rPr>
              <a:t>Cred</a:t>
            </a:r>
            <a:r>
              <a:rPr lang="en-GB" sz="1000" kern="100" dirty="0" err="1">
                <a:effectLst/>
                <a:latin typeface="Abadi" panose="020B0604020104020204" pitchFamily="34" charset="0"/>
                <a:ea typeface="Aptos" panose="020B0004020202020204" pitchFamily="34" charset="0"/>
                <a:cs typeface="Aptos" panose="020B0004020202020204" pitchFamily="34" charset="0"/>
              </a:rPr>
              <a:t>é</a:t>
            </a:r>
            <a:r>
              <a:rPr lang="en-GB" sz="1000" kern="100" dirty="0">
                <a:effectLst/>
                <a:latin typeface="Abadi" panose="020B0604020104020204" pitchFamily="34" charset="0"/>
                <a:ea typeface="Aptos" panose="020B0004020202020204" pitchFamily="34" charset="0"/>
                <a:cs typeface="Times New Roman" panose="02020603050405020304" pitchFamily="18" charset="0"/>
              </a:rPr>
              <a:t>, Tynan, Leon and </a:t>
            </a:r>
            <a:r>
              <a:rPr lang="en-GB" sz="1000" kern="100" dirty="0" err="1">
                <a:effectLst/>
                <a:latin typeface="Abadi" panose="020B0604020104020204" pitchFamily="34" charset="0"/>
                <a:ea typeface="Aptos" panose="020B0004020202020204" pitchFamily="34" charset="0"/>
                <a:cs typeface="Times New Roman" panose="02020603050405020304" pitchFamily="18" charset="0"/>
              </a:rPr>
              <a:t>Jeung</a:t>
            </a:r>
            <a:r>
              <a:rPr lang="en-GB" sz="1000" kern="100" dirty="0">
                <a:effectLst/>
                <a:latin typeface="Abadi" panose="020B0604020104020204" pitchFamily="34" charset="0"/>
                <a:ea typeface="Aptos" panose="020B0004020202020204" pitchFamily="34" charset="0"/>
                <a:cs typeface="Times New Roman" panose="02020603050405020304" pitchFamily="18" charset="0"/>
              </a:rPr>
              <a:t> (2017) Leadership and stress: A meta-analytic review. The Leadership Quarterly p 178–194. Elsevier </a:t>
            </a:r>
          </a:p>
          <a:p>
            <a:pPr algn="just">
              <a:lnSpc>
                <a:spcPct val="115000"/>
              </a:lnSpc>
              <a:spcAft>
                <a:spcPts val="800"/>
              </a:spcAft>
            </a:pPr>
            <a:r>
              <a:rPr lang="en-GB" sz="1000" kern="100" dirty="0" err="1">
                <a:latin typeface="Abadi" panose="020B0604020104020204" pitchFamily="34" charset="0"/>
                <a:ea typeface="Aptos" panose="020B0004020202020204" pitchFamily="34" charset="0"/>
                <a:cs typeface="Times New Roman" panose="02020603050405020304" pitchFamily="18" charset="0"/>
              </a:rPr>
              <a:t>Hesselbein</a:t>
            </a:r>
            <a:r>
              <a:rPr lang="en-GB" sz="1000" kern="100" dirty="0">
                <a:latin typeface="Abadi" panose="020B0604020104020204" pitchFamily="34" charset="0"/>
                <a:ea typeface="Aptos" panose="020B0004020202020204" pitchFamily="34" charset="0"/>
                <a:cs typeface="Times New Roman" panose="02020603050405020304" pitchFamily="18" charset="0"/>
              </a:rPr>
              <a:t> and Cohen (1999) Leader to Leader. </a:t>
            </a:r>
            <a:r>
              <a:rPr lang="en-GB" sz="1000" kern="100" dirty="0" err="1">
                <a:latin typeface="Abadi" panose="020B0604020104020204" pitchFamily="34" charset="0"/>
                <a:ea typeface="Aptos" panose="020B0004020202020204" pitchFamily="34" charset="0"/>
                <a:cs typeface="Times New Roman" panose="02020603050405020304" pitchFamily="18" charset="0"/>
              </a:rPr>
              <a:t>Sanfrancisco</a:t>
            </a:r>
            <a:r>
              <a:rPr lang="en-GB" sz="1000" kern="100" dirty="0">
                <a:latin typeface="Abadi" panose="020B0604020104020204" pitchFamily="34" charset="0"/>
                <a:ea typeface="Aptos" panose="020B0004020202020204" pitchFamily="34" charset="0"/>
                <a:cs typeface="Times New Roman" panose="02020603050405020304" pitchFamily="18" charset="0"/>
              </a:rPr>
              <a:t>. Jossey-Bass Publishers.</a:t>
            </a:r>
          </a:p>
          <a:p>
            <a:pPr algn="just">
              <a:lnSpc>
                <a:spcPct val="115000"/>
              </a:lnSpc>
              <a:spcAft>
                <a:spcPts val="800"/>
              </a:spcAft>
            </a:pPr>
            <a:r>
              <a:rPr lang="en-GB" sz="1000" dirty="0">
                <a:latin typeface="Abadi" panose="020B0604020104020204" pitchFamily="34" charset="0"/>
              </a:rPr>
              <a:t>Kotter, (1995) Leading Change. Why Transformation Efforts Fail. Harvard Business Review, 73(2), pp 59-67</a:t>
            </a:r>
            <a:endParaRPr lang="en-GB" sz="1000" kern="100" dirty="0">
              <a:latin typeface="Abadi" panose="020B0604020104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000" dirty="0">
                <a:latin typeface="Abadi" panose="020B0604020104020204" pitchFamily="34" charset="0"/>
              </a:rPr>
              <a:t>Pillai, </a:t>
            </a:r>
            <a:r>
              <a:rPr lang="en-GB" sz="1000" dirty="0" err="1">
                <a:latin typeface="Abadi" panose="020B0604020104020204" pitchFamily="34" charset="0"/>
              </a:rPr>
              <a:t>Schriesheim</a:t>
            </a:r>
            <a:r>
              <a:rPr lang="en-GB" sz="1000" dirty="0">
                <a:latin typeface="Abadi" panose="020B0604020104020204" pitchFamily="34" charset="0"/>
              </a:rPr>
              <a:t>, Williams, (1999). Fairness perceptions and trust as mediators for transformational and transactional leadership: A two-sample study. Journal of Management, 25, 897–933.</a:t>
            </a:r>
            <a:endParaRPr lang="en-GB" sz="1000" kern="100" dirty="0">
              <a:latin typeface="Abadi" panose="020B0604020104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000" kern="100" dirty="0">
                <a:effectLst/>
                <a:latin typeface="Abadi" panose="020B0604020104020204" pitchFamily="34" charset="0"/>
                <a:ea typeface="Aptos" panose="020B0004020202020204" pitchFamily="34" charset="0"/>
                <a:cs typeface="Times New Roman" panose="02020603050405020304" pitchFamily="18" charset="0"/>
              </a:rPr>
              <a:t>Johnson (2012) Meeting the Ethical Challenges of Leadership. Casting light or shadow. 7</a:t>
            </a:r>
            <a:r>
              <a:rPr lang="en-GB" sz="1000" kern="100" baseline="30000" dirty="0">
                <a:effectLst/>
                <a:latin typeface="Abadi" panose="020B0604020104020204" pitchFamily="34" charset="0"/>
                <a:ea typeface="Aptos" panose="020B0004020202020204" pitchFamily="34" charset="0"/>
                <a:cs typeface="Times New Roman" panose="02020603050405020304" pitchFamily="18" charset="0"/>
              </a:rPr>
              <a:t>th</a:t>
            </a:r>
            <a:r>
              <a:rPr lang="en-GB" sz="1000" kern="100" dirty="0">
                <a:effectLst/>
                <a:latin typeface="Abadi" panose="020B0604020104020204" pitchFamily="34" charset="0"/>
                <a:ea typeface="Aptos" panose="020B0004020202020204" pitchFamily="34" charset="0"/>
                <a:cs typeface="Times New Roman" panose="02020603050405020304" pitchFamily="18" charset="0"/>
              </a:rPr>
              <a:t> Edition. Sage Publications </a:t>
            </a:r>
          </a:p>
          <a:p>
            <a:pPr algn="just">
              <a:lnSpc>
                <a:spcPct val="115000"/>
              </a:lnSpc>
              <a:spcAft>
                <a:spcPts val="800"/>
              </a:spcAft>
            </a:pPr>
            <a:r>
              <a:rPr lang="en-GB" sz="1000" kern="100" dirty="0">
                <a:effectLst/>
                <a:latin typeface="Abadi" panose="020B0604020104020204" pitchFamily="34" charset="0"/>
                <a:ea typeface="Aptos" panose="020B0004020202020204" pitchFamily="34" charset="0"/>
                <a:cs typeface="Times New Roman" panose="02020603050405020304" pitchFamily="18" charset="0"/>
              </a:rPr>
              <a:t>Johnson and Hackman (2018) Leadership. A communication Perspective. Seventh Edition. Waveland</a:t>
            </a:r>
          </a:p>
          <a:p>
            <a:pPr algn="just">
              <a:lnSpc>
                <a:spcPct val="115000"/>
              </a:lnSpc>
              <a:spcAft>
                <a:spcPts val="800"/>
              </a:spcAft>
            </a:pPr>
            <a:r>
              <a:rPr lang="en-GB" sz="1000" kern="100" dirty="0">
                <a:latin typeface="Abadi" panose="020B0604020104020204" pitchFamily="34" charset="0"/>
                <a:ea typeface="Aptos" panose="020B0004020202020204" pitchFamily="34" charset="0"/>
                <a:cs typeface="Times New Roman" panose="02020603050405020304" pitchFamily="18" charset="0"/>
              </a:rPr>
              <a:t>Northouse, (2001) Leadership Theory and Practice. Second edition. Thousand Oaks. Sage Publications.</a:t>
            </a:r>
            <a:endParaRPr lang="en-GB" sz="1000" kern="100" dirty="0">
              <a:effectLst/>
              <a:latin typeface="Abadi" panose="020B0604020104020204" pitchFamily="34" charset="0"/>
              <a:ea typeface="Aptos" panose="020B0004020202020204" pitchFamily="34" charset="0"/>
              <a:cs typeface="Times New Roman" panose="02020603050405020304" pitchFamily="18" charset="0"/>
            </a:endParaRPr>
          </a:p>
        </p:txBody>
      </p:sp>
      <p:sp>
        <p:nvSpPr>
          <p:cNvPr id="20" name="Picture Placeholder 3">
            <a:extLst>
              <a:ext uri="{FF2B5EF4-FFF2-40B4-BE49-F238E27FC236}">
                <a16:creationId xmlns:a16="http://schemas.microsoft.com/office/drawing/2014/main" id="{66742E71-3606-8885-6E04-793062330468}"/>
              </a:ext>
            </a:extLst>
          </p:cNvPr>
          <p:cNvSpPr>
            <a:spLocks noGrp="1"/>
          </p:cNvSpPr>
          <p:nvPr>
            <p:ph type="pic" sz="quarter" idx="14"/>
          </p:nvPr>
        </p:nvSpPr>
        <p:spPr>
          <a:xfrm>
            <a:off x="8989454" y="3405189"/>
            <a:ext cx="3202546" cy="3452811"/>
          </a:xfrm>
        </p:spPr>
        <p:txBody>
          <a:bodyPr/>
          <a:lstStyle/>
          <a:p>
            <a:endParaRPr lang="en-GB"/>
          </a:p>
        </p:txBody>
      </p:sp>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10</a:t>
            </a:fld>
            <a:endParaRPr lang="en-US"/>
          </a:p>
        </p:txBody>
      </p:sp>
    </p:spTree>
    <p:extLst>
      <p:ext uri="{BB962C8B-B14F-4D97-AF65-F5344CB8AC3E}">
        <p14:creationId xmlns:p14="http://schemas.microsoft.com/office/powerpoint/2010/main" val="2498021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ctrTitle"/>
          </p:nvPr>
        </p:nvSpPr>
        <p:spPr>
          <a:xfrm>
            <a:off x="914401" y="849782"/>
            <a:ext cx="5715000" cy="2727709"/>
          </a:xfrm>
        </p:spPr>
        <p:txBody>
          <a:bodyPr/>
          <a:lstStyle/>
          <a:p>
            <a:r>
              <a:rPr lang="en-US" dirty="0"/>
              <a:t>Thank </a:t>
            </a:r>
            <a:br>
              <a:rPr lang="en-US" dirty="0"/>
            </a:br>
            <a:r>
              <a:rPr lang="en-US" dirty="0"/>
              <a:t>you</a:t>
            </a:r>
          </a:p>
        </p:txBody>
      </p:sp>
      <p:sp>
        <p:nvSpPr>
          <p:cNvPr id="3" name="Subtitle 2">
            <a:extLst>
              <a:ext uri="{FF2B5EF4-FFF2-40B4-BE49-F238E27FC236}">
                <a16:creationId xmlns:a16="http://schemas.microsoft.com/office/drawing/2014/main" id="{D8B5CEF2-E667-BBB5-2EA6-C06F93B6DE12}"/>
              </a:ext>
            </a:extLst>
          </p:cNvPr>
          <p:cNvSpPr>
            <a:spLocks noGrp="1"/>
          </p:cNvSpPr>
          <p:nvPr>
            <p:ph type="subTitle" idx="1"/>
          </p:nvPr>
        </p:nvSpPr>
        <p:spPr>
          <a:xfrm>
            <a:off x="914401" y="3813606"/>
            <a:ext cx="5715000" cy="2234642"/>
          </a:xfrm>
        </p:spPr>
        <p:txBody>
          <a:bodyPr/>
          <a:lstStyle/>
          <a:p>
            <a:r>
              <a:rPr lang="en-US" dirty="0"/>
              <a:t>Sean O’Connor</a:t>
            </a:r>
          </a:p>
          <a:p>
            <a:r>
              <a:rPr lang="en-US" dirty="0"/>
              <a:t>2331105@student.uwtsd.ac.uk</a:t>
            </a:r>
          </a:p>
        </p:txBody>
      </p:sp>
    </p:spTree>
    <p:extLst>
      <p:ext uri="{BB962C8B-B14F-4D97-AF65-F5344CB8AC3E}">
        <p14:creationId xmlns:p14="http://schemas.microsoft.com/office/powerpoint/2010/main" val="1973173046"/>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2.xml><?xml version="1.0" encoding="utf-8"?>
<ds:datastoreItem xmlns:ds="http://schemas.openxmlformats.org/officeDocument/2006/customXml" ds:itemID="{5D7B7F6F-2C08-4296-B7AB-C2C3F42192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FA76D1-3C6D-40BC-A42D-496B6EDE8B8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6102</TotalTime>
  <Words>1158</Words>
  <Application>Microsoft Office PowerPoint</Application>
  <PresentationFormat>Widescreen</PresentationFormat>
  <Paragraphs>100</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Abadi</vt:lpstr>
      <vt:lpstr>Arial</vt:lpstr>
      <vt:lpstr>Arial Black</vt:lpstr>
      <vt:lpstr>Calibri</vt:lpstr>
      <vt:lpstr>Candara</vt:lpstr>
      <vt:lpstr>Corbel</vt:lpstr>
      <vt:lpstr>Sabon Next LT</vt:lpstr>
      <vt:lpstr>Custom</vt:lpstr>
      <vt:lpstr>analysis of Transformational leadership </vt:lpstr>
      <vt:lpstr>Introduction and aims.</vt:lpstr>
      <vt:lpstr> </vt:lpstr>
      <vt:lpstr>The driving force of leadership.</vt:lpstr>
      <vt:lpstr>transformational leadership</vt:lpstr>
      <vt:lpstr>Transformational leader, four I’s. Bass, (1985) </vt:lpstr>
      <vt:lpstr>five qualities of Transformational leaders</vt:lpstr>
      <vt:lpstr>Transactional leadership                         v  transformational leadership </vt:lpstr>
      <vt:lpstr>Summary</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subject/>
  <dc:creator/>
  <cp:lastModifiedBy>Sean OConnor  (Welsh Ambulance Service NHS Trust)</cp:lastModifiedBy>
  <cp:revision>104</cp:revision>
  <dcterms:created xsi:type="dcterms:W3CDTF">2024-03-25T12:35:22Z</dcterms:created>
  <dcterms:modified xsi:type="dcterms:W3CDTF">2024-04-10T19:49:08Z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