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1"/>
  </p:notesMasterIdLst>
  <p:handoutMasterIdLst>
    <p:handoutMasterId r:id="rId52"/>
  </p:handoutMasterIdLst>
  <p:sldIdLst>
    <p:sldId id="257" r:id="rId2"/>
    <p:sldId id="730" r:id="rId3"/>
    <p:sldId id="731" r:id="rId4"/>
    <p:sldId id="291" r:id="rId5"/>
    <p:sldId id="741" r:id="rId6"/>
    <p:sldId id="742" r:id="rId7"/>
    <p:sldId id="760" r:id="rId8"/>
    <p:sldId id="761" r:id="rId9"/>
    <p:sldId id="397" r:id="rId10"/>
    <p:sldId id="699" r:id="rId11"/>
    <p:sldId id="701" r:id="rId12"/>
    <p:sldId id="335" r:id="rId13"/>
    <p:sldId id="744" r:id="rId14"/>
    <p:sldId id="726" r:id="rId15"/>
    <p:sldId id="275" r:id="rId16"/>
    <p:sldId id="756" r:id="rId17"/>
    <p:sldId id="745" r:id="rId18"/>
    <p:sldId id="757" r:id="rId19"/>
    <p:sldId id="758" r:id="rId20"/>
    <p:sldId id="272" r:id="rId21"/>
    <p:sldId id="282" r:id="rId22"/>
    <p:sldId id="712" r:id="rId23"/>
    <p:sldId id="714" r:id="rId24"/>
    <p:sldId id="715" r:id="rId25"/>
    <p:sldId id="764" r:id="rId26"/>
    <p:sldId id="759" r:id="rId27"/>
    <p:sldId id="735" r:id="rId28"/>
    <p:sldId id="338" r:id="rId29"/>
    <p:sldId id="749" r:id="rId30"/>
    <p:sldId id="747" r:id="rId31"/>
    <p:sldId id="762" r:id="rId32"/>
    <p:sldId id="661" r:id="rId33"/>
    <p:sldId id="283" r:id="rId34"/>
    <p:sldId id="716" r:id="rId35"/>
    <p:sldId id="285" r:id="rId36"/>
    <p:sldId id="765" r:id="rId37"/>
    <p:sldId id="766" r:id="rId38"/>
    <p:sldId id="313" r:id="rId39"/>
    <p:sldId id="720" r:id="rId40"/>
    <p:sldId id="719" r:id="rId41"/>
    <p:sldId id="347" r:id="rId42"/>
    <p:sldId id="279" r:id="rId43"/>
    <p:sldId id="348" r:id="rId44"/>
    <p:sldId id="763" r:id="rId45"/>
    <p:sldId id="374" r:id="rId46"/>
    <p:sldId id="386" r:id="rId47"/>
    <p:sldId id="375" r:id="rId48"/>
    <p:sldId id="722" r:id="rId49"/>
    <p:sldId id="767" r:id="rId5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rah McSweeney" initials="SM" lastIdx="3" clrIdx="0">
    <p:extLst>
      <p:ext uri="{19B8F6BF-5375-455C-9EA6-DF929625EA0E}">
        <p15:presenceInfo xmlns:p15="http://schemas.microsoft.com/office/powerpoint/2012/main" userId="Sarah McSweeney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5050"/>
    <a:srgbClr val="2F3290"/>
    <a:srgbClr val="FEF9C1"/>
    <a:srgbClr val="9EBBD5"/>
    <a:srgbClr val="D0CECE"/>
    <a:srgbClr val="D2CD00"/>
    <a:srgbClr val="D4CF0B"/>
    <a:srgbClr val="FAF9E0"/>
    <a:srgbClr val="000B29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2A753D-1DBA-4A99-85B5-F8343C1E422F}" v="111" dt="2024-09-09T10:41:08.6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17" autoAdjust="0"/>
    <p:restoredTop sz="79142" autoAdjust="0"/>
  </p:normalViewPr>
  <p:slideViewPr>
    <p:cSldViewPr snapToGrid="0">
      <p:cViewPr varScale="1">
        <p:scale>
          <a:sx n="83" d="100"/>
          <a:sy n="83" d="100"/>
        </p:scale>
        <p:origin x="1140" y="7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25" d="100"/>
        <a:sy n="125" d="100"/>
      </p:scale>
      <p:origin x="0" y="-16698"/>
    </p:cViewPr>
  </p:sorterViewPr>
  <p:notesViewPr>
    <p:cSldViewPr snapToGrid="0">
      <p:cViewPr varScale="1">
        <p:scale>
          <a:sx n="90" d="100"/>
          <a:sy n="90" d="100"/>
        </p:scale>
        <p:origin x="2923" y="5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commentAuthors" Target="commentAuthors.xml"/><Relationship Id="rId58" Type="http://schemas.microsoft.com/office/2015/10/relationships/revisionInfo" Target="revisionInfo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EB064C-0428-467A-891D-C5BCA4DD8715}" type="datetimeFigureOut">
              <a:rPr lang="de-DE" smtClean="0"/>
              <a:t>09.09.2024</a:t>
            </a:fld>
            <a:endParaRPr lang="de-D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498A2B-6335-4060-AB71-EF771A15E860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906888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632D2A-1B4B-4842-812A-FB201337E844}" type="datetimeFigureOut">
              <a:rPr lang="en-AU" smtClean="0"/>
              <a:t>9/09/2024</a:t>
            </a:fld>
            <a:endParaRPr lang="en-A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44D06B-42BC-440C-8303-6991E8D52368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7388230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8726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-</a:t>
            </a:r>
            <a:r>
              <a:rPr lang="en-AU" baseline="0" dirty="0"/>
              <a:t> Key themes in course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578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B39CB1-3C69-4419-A1C4-DD4381343072}" type="slidenum">
              <a:rPr lang="en-AU" smtClean="0"/>
              <a:pPr/>
              <a:t>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8351959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B220EBE-3467-48DD-8094-47F6580E561B}" type="slidenum">
              <a:rPr lang="de-DE"/>
              <a:pPr eaLnBrk="1" hangingPunct="1"/>
              <a:t>6</a:t>
            </a:fld>
            <a:endParaRPr lang="de-DE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338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9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497279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Highlight the role of the independent learning – need to do more than come to class. </a:t>
            </a:r>
          </a:p>
          <a:p>
            <a:r>
              <a:rPr lang="en-GB" dirty="0"/>
              <a:t>Independent learning – papers, class reading, suggested videos- all open access.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10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8675858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2179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exception of using wiki in this case.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13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856157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– explain this is how we are describing these things. Tell them this is a great diagram for revision!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16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317384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17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7424710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18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8903437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19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1565118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Write what this notation means on the board. </a:t>
            </a:r>
          </a:p>
          <a:p>
            <a:r>
              <a:rPr lang="en-GB" dirty="0"/>
              <a:t>Get them to work out an example.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25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8338989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9970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Open v closed systems.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30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1016032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32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9782099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5232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87559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60104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6489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Recap concept of baselevel.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37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89507225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89428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59447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10136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07181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54246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63550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59678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24031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888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49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97173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9/09/2024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61991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9/09/2024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744867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9/09/2024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474097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9/09/2024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560266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9/09/2024</a:t>
            </a:fld>
            <a:endParaRPr lang="en-A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55794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9/09/2024</a:t>
            </a:fld>
            <a:endParaRPr lang="en-A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081086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9/09/2024</a:t>
            </a:fld>
            <a:endParaRPr lang="en-A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88484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9/09/2024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264052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9/09/2024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94461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9/09/2024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57702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9/09/2024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89717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2D537-CBDE-422B-BA42-FD5C390CF46D}" type="datetimeFigureOut">
              <a:rPr lang="en-AU" smtClean="0"/>
              <a:t>9/09/2024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56062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a1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jpe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56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6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6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4" Type="http://schemas.microsoft.com/office/2007/relationships/hdphoto" Target="../media/hdphoto3.wdp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2.jpeg"/><Relationship Id="rId5" Type="http://schemas.openxmlformats.org/officeDocument/2006/relationships/image" Target="../media/image81.png"/><Relationship Id="rId4" Type="http://schemas.openxmlformats.org/officeDocument/2006/relationships/image" Target="../media/image80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9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4" Type="http://schemas.microsoft.com/office/2007/relationships/hdphoto" Target="../media/hdphoto4.wdp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earthobservatory.nasa.gov/images/79044/horton-river-delta-arctic-canada" TargetMode="External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2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8DCF12-CC73-4808-95D2-525F065F9DC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6F6E396-9C19-4414-83DE-ECF65DF96A0A}"/>
              </a:ext>
            </a:extLst>
          </p:cNvPr>
          <p:cNvSpPr/>
          <p:nvPr/>
        </p:nvSpPr>
        <p:spPr>
          <a:xfrm>
            <a:off x="251520" y="76200"/>
            <a:ext cx="86409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600"/>
              </a:spcAft>
              <a:defRPr/>
            </a:pPr>
            <a:r>
              <a:rPr lang="en-US" sz="48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Physical Landscape and the Geosphere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6F6E396-9C19-4414-83DE-ECF65DF96A0A}"/>
              </a:ext>
            </a:extLst>
          </p:cNvPr>
          <p:cNvSpPr/>
          <p:nvPr/>
        </p:nvSpPr>
        <p:spPr>
          <a:xfrm>
            <a:off x="377279" y="6057781"/>
            <a:ext cx="864096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US" sz="4000" dirty="0">
                <a:solidFill>
                  <a:schemeClr val="bg1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Course 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B7CEFF-4289-5F9A-EEBF-D9CB6956F109}"/>
              </a:ext>
            </a:extLst>
          </p:cNvPr>
          <p:cNvSpPr txBox="1"/>
          <p:nvPr/>
        </p:nvSpPr>
        <p:spPr>
          <a:xfrm>
            <a:off x="3387297" y="1722060"/>
            <a:ext cx="49705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ACNA4007</a:t>
            </a:r>
            <a:endParaRPr lang="en-GB" sz="3200" dirty="0"/>
          </a:p>
        </p:txBody>
      </p:sp>
      <p:pic>
        <p:nvPicPr>
          <p:cNvPr id="9" name="Picture 8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FBD68358-6025-FDF5-FBB6-FC09BC889D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092" y="4907311"/>
            <a:ext cx="2745259" cy="1269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705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27031" y="4672786"/>
            <a:ext cx="2956781" cy="2185214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2</a:t>
            </a:fld>
            <a:endParaRPr lang="en-AU"/>
          </a:p>
        </p:txBody>
      </p:sp>
      <p:pic>
        <p:nvPicPr>
          <p:cNvPr id="3" name="Picture 2" descr="http://www.himalaya-info.org/images/Images%20Landkarten/Garhwal%20O%20Nanda%20Devi%20from%20Birjeganj%20Dhura.jpg">
            <a:extLst>
              <a:ext uri="{FF2B5EF4-FFF2-40B4-BE49-F238E27FC236}">
                <a16:creationId xmlns:a16="http://schemas.microsoft.com/office/drawing/2014/main" id="{71BAE2E3-2867-4324-BBFE-2F16C4D9C3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393051" y="1838404"/>
            <a:ext cx="1923309" cy="2853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587" y="4670326"/>
            <a:ext cx="2918645" cy="2187673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83812" y="1640243"/>
            <a:ext cx="1360188" cy="52177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60816" y="1615"/>
            <a:ext cx="2783183" cy="18384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026" y="1838404"/>
            <a:ext cx="1439056" cy="284550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15801" y="-3871"/>
            <a:ext cx="2505985" cy="18439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872"/>
            <a:ext cx="1915801" cy="18644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38030" y="1838404"/>
            <a:ext cx="1979366" cy="28455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83779" y="-3871"/>
            <a:ext cx="1985038" cy="18439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16362" y="1840064"/>
            <a:ext cx="2476716" cy="2843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96071" y="4683912"/>
            <a:ext cx="1936320" cy="2174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295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27031" y="4672786"/>
            <a:ext cx="2956781" cy="2185214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3</a:t>
            </a:fld>
            <a:endParaRPr lang="en-AU"/>
          </a:p>
        </p:txBody>
      </p:sp>
      <p:pic>
        <p:nvPicPr>
          <p:cNvPr id="3" name="Picture 2" descr="http://www.himalaya-info.org/images/Images%20Landkarten/Garhwal%20O%20Nanda%20Devi%20from%20Birjeganj%20Dhura.jpg">
            <a:extLst>
              <a:ext uri="{FF2B5EF4-FFF2-40B4-BE49-F238E27FC236}">
                <a16:creationId xmlns:a16="http://schemas.microsoft.com/office/drawing/2014/main" id="{71BAE2E3-2867-4324-BBFE-2F16C4D9C3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393051" y="1838404"/>
            <a:ext cx="1923309" cy="2853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587" y="4670326"/>
            <a:ext cx="2918645" cy="218767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83812" y="1640243"/>
            <a:ext cx="1360188" cy="52177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60816" y="1615"/>
            <a:ext cx="2783183" cy="18384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026" y="1838404"/>
            <a:ext cx="1439056" cy="284550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15801" y="-3871"/>
            <a:ext cx="2505985" cy="18439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9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872"/>
            <a:ext cx="1915801" cy="18644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0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38030" y="1838404"/>
            <a:ext cx="1979366" cy="28455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1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83779" y="-3871"/>
            <a:ext cx="1985038" cy="18439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2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16362" y="1840064"/>
            <a:ext cx="2476716" cy="2843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96071" y="4683912"/>
            <a:ext cx="1936320" cy="2174088"/>
          </a:xfrm>
          <a:prstGeom prst="rect">
            <a:avLst/>
          </a:prstGeom>
        </p:spPr>
      </p:pic>
      <p:grpSp>
        <p:nvGrpSpPr>
          <p:cNvPr id="45" name="Group 44"/>
          <p:cNvGrpSpPr/>
          <p:nvPr/>
        </p:nvGrpSpPr>
        <p:grpSpPr>
          <a:xfrm>
            <a:off x="605281" y="1286250"/>
            <a:ext cx="3083045" cy="3951476"/>
            <a:chOff x="565541" y="1293468"/>
            <a:chExt cx="3083045" cy="3951476"/>
          </a:xfrm>
        </p:grpSpPr>
        <p:sp>
          <p:nvSpPr>
            <p:cNvPr id="14" name="Freeform 13"/>
            <p:cNvSpPr/>
            <p:nvPr/>
          </p:nvSpPr>
          <p:spPr>
            <a:xfrm rot="2377118" flipV="1">
              <a:off x="738323" y="4653876"/>
              <a:ext cx="2910263" cy="591068"/>
            </a:xfrm>
            <a:custGeom>
              <a:avLst/>
              <a:gdLst>
                <a:gd name="connsiteX0" fmla="*/ 0 w 4868333"/>
                <a:gd name="connsiteY0" fmla="*/ 0 h 2099734"/>
                <a:gd name="connsiteX1" fmla="*/ 1905000 w 4868333"/>
                <a:gd name="connsiteY1" fmla="*/ 1574800 h 2099734"/>
                <a:gd name="connsiteX2" fmla="*/ 4868333 w 4868333"/>
                <a:gd name="connsiteY2" fmla="*/ 2099734 h 2099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68333" h="2099734">
                  <a:moveTo>
                    <a:pt x="0" y="0"/>
                  </a:moveTo>
                  <a:cubicBezTo>
                    <a:pt x="546805" y="612422"/>
                    <a:pt x="1093611" y="1224844"/>
                    <a:pt x="1905000" y="1574800"/>
                  </a:cubicBezTo>
                  <a:cubicBezTo>
                    <a:pt x="2716389" y="1924756"/>
                    <a:pt x="3792361" y="2012245"/>
                    <a:pt x="4868333" y="2099734"/>
                  </a:cubicBezTo>
                </a:path>
              </a:pathLst>
            </a:custGeom>
            <a:noFill/>
            <a:ln w="47625">
              <a:solidFill>
                <a:srgbClr val="002060"/>
              </a:solidFill>
              <a:headEnd type="arrow" w="lg" len="lg"/>
              <a:tailEnd type="arrow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65541" y="3147246"/>
              <a:ext cx="294201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Interaction between processes</a:t>
              </a:r>
            </a:p>
          </p:txBody>
        </p:sp>
        <p:sp>
          <p:nvSpPr>
            <p:cNvPr id="23" name="Freeform 22"/>
            <p:cNvSpPr/>
            <p:nvPr/>
          </p:nvSpPr>
          <p:spPr>
            <a:xfrm rot="871498" flipH="1">
              <a:off x="845815" y="1293468"/>
              <a:ext cx="1440160" cy="1211000"/>
            </a:xfrm>
            <a:custGeom>
              <a:avLst/>
              <a:gdLst>
                <a:gd name="connsiteX0" fmla="*/ 0 w 4868333"/>
                <a:gd name="connsiteY0" fmla="*/ 0 h 2099734"/>
                <a:gd name="connsiteX1" fmla="*/ 1905000 w 4868333"/>
                <a:gd name="connsiteY1" fmla="*/ 1574800 h 2099734"/>
                <a:gd name="connsiteX2" fmla="*/ 4868333 w 4868333"/>
                <a:gd name="connsiteY2" fmla="*/ 2099734 h 2099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68333" h="2099734">
                  <a:moveTo>
                    <a:pt x="0" y="0"/>
                  </a:moveTo>
                  <a:cubicBezTo>
                    <a:pt x="546805" y="612422"/>
                    <a:pt x="1093611" y="1224844"/>
                    <a:pt x="1905000" y="1574800"/>
                  </a:cubicBezTo>
                  <a:cubicBezTo>
                    <a:pt x="2716389" y="1924756"/>
                    <a:pt x="3792361" y="2012245"/>
                    <a:pt x="4868333" y="2099734"/>
                  </a:cubicBezTo>
                </a:path>
              </a:pathLst>
            </a:custGeom>
            <a:noFill/>
            <a:ln w="47625">
              <a:solidFill>
                <a:srgbClr val="002060"/>
              </a:solidFill>
              <a:headEnd type="arrow" w="lg" len="lg"/>
              <a:tailEnd type="arrow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1565895" y="2518611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4090092" y="2555252"/>
            <a:ext cx="3507816" cy="1231107"/>
            <a:chOff x="4090092" y="2555252"/>
            <a:chExt cx="3507816" cy="1231107"/>
          </a:xfrm>
        </p:grpSpPr>
        <p:sp>
          <p:nvSpPr>
            <p:cNvPr id="31" name="TextBox 30"/>
            <p:cNvSpPr txBox="1"/>
            <p:nvPr/>
          </p:nvSpPr>
          <p:spPr>
            <a:xfrm>
              <a:off x="4090092" y="3140028"/>
              <a:ext cx="350781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How do climate </a:t>
              </a:r>
              <a:r>
                <a:rPr lang="de-DE" b="1" u="sng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and</a:t>
              </a:r>
              <a:r>
                <a:rPr lang="de-DE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people affect the Earth‘s surface</a:t>
              </a:r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5762430" y="2555252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73307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37C0BFDD-B8C6-4E09-9872-C9579AF87620}"/>
              </a:ext>
            </a:extLst>
          </p:cNvPr>
          <p:cNvSpPr txBox="1"/>
          <p:nvPr/>
        </p:nvSpPr>
        <p:spPr>
          <a:xfrm>
            <a:off x="176149" y="3928867"/>
            <a:ext cx="4429386" cy="243143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II: Geomorphic theory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landscapes?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geomorphology?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Spatial &amp; temporal scales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Unifying concepts in geomorphology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6149" y="923111"/>
            <a:ext cx="456656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I: Introduction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 aims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 readings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 and 2 min activity</a:t>
            </a:r>
            <a:endParaRPr lang="en-AU" sz="2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Today’s class…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253A8ED7-9193-42F5-9579-072C250C108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87694" y="0"/>
            <a:ext cx="4656306" cy="68576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611FB27-17D1-4B7E-A18B-725A50B09FEF}"/>
              </a:ext>
            </a:extLst>
          </p:cNvPr>
          <p:cNvSpPr txBox="1"/>
          <p:nvPr/>
        </p:nvSpPr>
        <p:spPr>
          <a:xfrm>
            <a:off x="7749158" y="6604476"/>
            <a:ext cx="1215397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b="1" dirty="0">
                <a:solidFill>
                  <a:schemeClr val="bg1"/>
                </a:solidFill>
              </a:rPr>
              <a:t>Horton River delta (NASA, 2018)</a:t>
            </a:r>
          </a:p>
        </p:txBody>
      </p:sp>
    </p:spTree>
    <p:extLst>
      <p:ext uri="{BB962C8B-B14F-4D97-AF65-F5344CB8AC3E}">
        <p14:creationId xmlns:p14="http://schemas.microsoft.com/office/powerpoint/2010/main" val="1649239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7" descr="C:\Users\henne\Desktop\earth.pn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50579" y="2423227"/>
            <a:ext cx="3735897" cy="3754281"/>
          </a:xfrm>
          <a:prstGeom prst="rect">
            <a:avLst/>
          </a:prstGeom>
          <a:noFill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Course aims…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76251" y="709539"/>
            <a:ext cx="8667749" cy="1510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Aim: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Upon the successful completion of this module, you should be able to: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e</a:t>
            </a:r>
            <a:r>
              <a:rPr lang="en-GB" sz="1400" dirty="0">
                <a:effectLst/>
                <a:ea typeface="Times New Roman" panose="02020603050405020304" pitchFamily="18" charset="0"/>
              </a:rPr>
              <a:t>xpress an understanding of Earth systems and their influence on the environment, establish an understanding of the physical processes that influence the environment &amp;</a:t>
            </a:r>
            <a:r>
              <a:rPr lang="en-GB" sz="1400" dirty="0">
                <a:ea typeface="Times New Roman" panose="02020603050405020304" pitchFamily="18" charset="0"/>
              </a:rPr>
              <a:t> c</a:t>
            </a:r>
            <a:r>
              <a:rPr lang="en-GB" sz="1400" dirty="0">
                <a:effectLst/>
                <a:ea typeface="Times New Roman" panose="02020603050405020304" pitchFamily="18" charset="0"/>
              </a:rPr>
              <a:t>omplete practical fieldwork on a selected physical landscape.</a:t>
            </a:r>
          </a:p>
          <a:p>
            <a:pPr algn="just">
              <a:spcAft>
                <a:spcPts val="600"/>
              </a:spcAft>
            </a:pPr>
            <a:endParaRPr lang="en-AU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76251" y="1690246"/>
            <a:ext cx="36199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02060"/>
                </a:solidFill>
              </a:rPr>
              <a:t>Why</a:t>
            </a:r>
            <a:r>
              <a:rPr lang="de-DE" sz="2400" dirty="0">
                <a:solidFill>
                  <a:srgbClr val="002060"/>
                </a:solidFill>
              </a:rPr>
              <a:t> is that important... ?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309056" y="2275113"/>
            <a:ext cx="5410455" cy="4458592"/>
            <a:chOff x="309056" y="2275113"/>
            <a:chExt cx="5410455" cy="4458592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01169" y="2275113"/>
              <a:ext cx="3495917" cy="3924167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134002" y="3685495"/>
              <a:ext cx="59503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09056" y="6333595"/>
              <a:ext cx="54104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000" dirty="0">
                  <a:solidFill>
                    <a:srgbClr val="002060"/>
                  </a:solidFill>
                </a:rPr>
                <a:t>Landscapes are „great“ – global and diverse !!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850579" y="1951856"/>
            <a:ext cx="3745452" cy="4225652"/>
            <a:chOff x="4850579" y="1951856"/>
            <a:chExt cx="3745452" cy="4225652"/>
          </a:xfrm>
        </p:grpSpPr>
        <p:grpSp>
          <p:nvGrpSpPr>
            <p:cNvPr id="30" name="Group 14"/>
            <p:cNvGrpSpPr/>
            <p:nvPr/>
          </p:nvGrpSpPr>
          <p:grpSpPr>
            <a:xfrm>
              <a:off x="4850579" y="2423227"/>
              <a:ext cx="3745452" cy="3754281"/>
              <a:chOff x="4714876" y="4929198"/>
              <a:chExt cx="1928826" cy="1928802"/>
            </a:xfrm>
            <a:effectLst/>
          </p:grpSpPr>
          <p:sp>
            <p:nvSpPr>
              <p:cNvPr id="31" name="Oval 30"/>
              <p:cNvSpPr/>
              <p:nvPr/>
            </p:nvSpPr>
            <p:spPr>
              <a:xfrm>
                <a:off x="4714876" y="4929198"/>
                <a:ext cx="1928826" cy="1928802"/>
              </a:xfrm>
              <a:prstGeom prst="ellipse">
                <a:avLst/>
              </a:prstGeom>
              <a:solidFill>
                <a:schemeClr val="bg1"/>
              </a:solidFill>
              <a:ln w="12700"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  <p:pic>
            <p:nvPicPr>
              <p:cNvPr id="32" name="Picture 12"/>
              <p:cNvPicPr>
                <a:picLocks noChangeAspect="1" noChangeArrowheads="1"/>
              </p:cNvPicPr>
              <p:nvPr/>
            </p:nvPicPr>
            <p:blipFill>
              <a:blip r:embed="rId5" cstate="screen">
                <a:lum bright="20000" contrast="-20000"/>
                <a:grayscl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b="5000"/>
              <a:stretch>
                <a:fillRect/>
              </a:stretch>
            </p:blipFill>
            <p:spPr bwMode="auto">
              <a:xfrm>
                <a:off x="5072066" y="5214950"/>
                <a:ext cx="1179082" cy="135732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</p:grpSp>
        <p:sp>
          <p:nvSpPr>
            <p:cNvPr id="17" name="TextBox 16"/>
            <p:cNvSpPr txBox="1"/>
            <p:nvPr/>
          </p:nvSpPr>
          <p:spPr>
            <a:xfrm>
              <a:off x="6901820" y="5209088"/>
              <a:ext cx="59503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4850579" y="1951856"/>
              <a:ext cx="351108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000" dirty="0">
                  <a:solidFill>
                    <a:srgbClr val="002060"/>
                  </a:solidFill>
                </a:rPr>
                <a:t>We all live on Earth surface...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10971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88555" y="1614279"/>
            <a:ext cx="4179290" cy="2462792"/>
          </a:xfrm>
          <a:prstGeom prst="rect">
            <a:avLst/>
          </a:prstGeom>
        </p:spPr>
      </p:pic>
      <p:pic>
        <p:nvPicPr>
          <p:cNvPr id="15363" name="Picture 9" descr="RG0906_ 057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95536" y="1614279"/>
            <a:ext cx="4049005" cy="2462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4588556" y="1593236"/>
            <a:ext cx="4179289" cy="2483836"/>
            <a:chOff x="4617468" y="2025284"/>
            <a:chExt cx="4179289" cy="2483836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617468" y="2046327"/>
              <a:ext cx="4179289" cy="2462793"/>
            </a:xfrm>
            <a:prstGeom prst="rect">
              <a:avLst/>
            </a:prstGeom>
          </p:spPr>
        </p:pic>
        <p:sp>
          <p:nvSpPr>
            <p:cNvPr id="4" name="Rectangle 3"/>
            <p:cNvSpPr/>
            <p:nvPr/>
          </p:nvSpPr>
          <p:spPr>
            <a:xfrm>
              <a:off x="6435213" y="2025284"/>
              <a:ext cx="2361544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1600" dirty="0" err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Braunsbach</a:t>
              </a:r>
              <a:r>
                <a:rPr lang="en-GB" sz="16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30.05.2016</a:t>
              </a:r>
            </a:p>
          </p:txBody>
        </p:sp>
      </p:grpSp>
      <p:sp>
        <p:nvSpPr>
          <p:cNvPr id="13" name="Rectangle 12"/>
          <p:cNvSpPr/>
          <p:nvPr/>
        </p:nvSpPr>
        <p:spPr>
          <a:xfrm>
            <a:off x="395536" y="1593236"/>
            <a:ext cx="247535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Río Grande, Bolivia 2006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47829" y="4667639"/>
            <a:ext cx="8048341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relationship between these (recent) dynamic processes, and the longer-term dynamics of changing climates and landscapes</a:t>
            </a:r>
          </a:p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i.e. Do we understand enough to predict and protect?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95535" y="778300"/>
            <a:ext cx="8372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Human settlements in relation to geomorphic processes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Key Issues (1)…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2838171" y="4168325"/>
            <a:ext cx="3212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>
                <a:solidFill>
                  <a:srgbClr val="002060"/>
                </a:solidFill>
              </a:rPr>
              <a:t>e.g. Natural hazards...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9E32A2B-2ACD-72AC-1024-C0F55C83FCFF}"/>
              </a:ext>
            </a:extLst>
          </p:cNvPr>
          <p:cNvSpPr/>
          <p:nvPr/>
        </p:nvSpPr>
        <p:spPr>
          <a:xfrm>
            <a:off x="0" y="6013640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Forman, S. and </a:t>
            </a:r>
            <a:r>
              <a:rPr lang="en-US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Stinchcomb</a:t>
            </a: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E. 2015. Views on grand research challenges for Quaternary geology, geomorphology and environments. Frontiers in Earth Sciences 3: Article 47</a:t>
            </a:r>
          </a:p>
        </p:txBody>
      </p:sp>
    </p:spTree>
    <p:extLst>
      <p:ext uri="{BB962C8B-B14F-4D97-AF65-F5344CB8AC3E}">
        <p14:creationId xmlns:p14="http://schemas.microsoft.com/office/powerpoint/2010/main" val="2571843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7" descr="150277117_071dd09793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95536" y="1615611"/>
            <a:ext cx="2968150" cy="2482504"/>
          </a:xfrm>
          <a:prstGeom prst="rect">
            <a:avLst/>
          </a:prstGeom>
          <a:noFill/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37857" y="1615611"/>
            <a:ext cx="2786743" cy="246279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64384" y="4964502"/>
            <a:ext cx="8312916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are we changing geomorphic proceses (e.g. erosion, sediment transport)?</a:t>
            </a:r>
          </a:p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i.e. which significance does this have for our environment?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95535" y="778300"/>
            <a:ext cx="8372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Human effects on geomorphic processes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Key Issues (2)…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2838171" y="4251041"/>
            <a:ext cx="2784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>
                <a:solidFill>
                  <a:srgbClr val="002060"/>
                </a:solidFill>
              </a:rPr>
              <a:t>e.g. Human Impact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66604" y="1615611"/>
            <a:ext cx="2301241" cy="248250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651AA4A-38E7-36F6-D48B-3D65B31A9421}"/>
              </a:ext>
            </a:extLst>
          </p:cNvPr>
          <p:cNvSpPr/>
          <p:nvPr/>
        </p:nvSpPr>
        <p:spPr>
          <a:xfrm>
            <a:off x="0" y="6013640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Forman, S. and </a:t>
            </a:r>
            <a:r>
              <a:rPr lang="en-US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Stinchcomb</a:t>
            </a: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E. 2015. Views on grand research challenges for Quaternary geology, geomorphology and environments. Frontiers in Earth Sciences 3: Article 47</a:t>
            </a:r>
          </a:p>
        </p:txBody>
      </p:sp>
    </p:spTree>
    <p:extLst>
      <p:ext uri="{BB962C8B-B14F-4D97-AF65-F5344CB8AC3E}">
        <p14:creationId xmlns:p14="http://schemas.microsoft.com/office/powerpoint/2010/main" val="2904791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95535" y="778300"/>
            <a:ext cx="8372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Humans, a key component of the Earth system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Key Issues (3)…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2630829" y="4135765"/>
            <a:ext cx="42594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>
                <a:solidFill>
                  <a:srgbClr val="002060"/>
                </a:solidFill>
              </a:rPr>
              <a:t>e.g. Global &amp; Climate Change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30829" y="1500189"/>
            <a:ext cx="3878828" cy="259326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1" name="Group 5"/>
          <p:cNvGrpSpPr>
            <a:grpSpLocks/>
          </p:cNvGrpSpPr>
          <p:nvPr/>
        </p:nvGrpSpPr>
        <p:grpSpPr bwMode="auto">
          <a:xfrm>
            <a:off x="395288" y="1491761"/>
            <a:ext cx="8482013" cy="3749676"/>
            <a:chOff x="234" y="1026"/>
            <a:chExt cx="5343" cy="2362"/>
          </a:xfrm>
        </p:grpSpPr>
        <p:pic>
          <p:nvPicPr>
            <p:cNvPr id="12" name="Picture 6" descr="An Inconvenient truth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290" y="1026"/>
              <a:ext cx="1169" cy="1647"/>
            </a:xfrm>
            <a:prstGeom prst="rect">
              <a:avLst/>
            </a:prstGeom>
            <a:noFill/>
          </p:spPr>
        </p:pic>
        <p:pic>
          <p:nvPicPr>
            <p:cNvPr id="13" name="Picture 7" descr="Ice_Age-fron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34" y="1032"/>
              <a:ext cx="1207" cy="1647"/>
            </a:xfrm>
            <a:prstGeom prst="rect">
              <a:avLst/>
            </a:prstGeom>
            <a:noFill/>
          </p:spPr>
        </p:pic>
        <p:sp>
          <p:nvSpPr>
            <p:cNvPr id="14" name="Text Box 8"/>
            <p:cNvSpPr txBox="1">
              <a:spLocks noChangeArrowheads="1"/>
            </p:cNvSpPr>
            <p:nvPr/>
          </p:nvSpPr>
          <p:spPr bwMode="auto">
            <a:xfrm>
              <a:off x="234" y="2959"/>
              <a:ext cx="1126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de-CH" dirty="0">
                  <a:solidFill>
                    <a:srgbClr val="002060"/>
                  </a:solidFill>
                </a:rPr>
                <a:t>Reconstruction </a:t>
              </a:r>
            </a:p>
            <a:p>
              <a:pPr eaLnBrk="0" hangingPunct="0"/>
              <a:r>
                <a:rPr lang="de-CH" dirty="0">
                  <a:solidFill>
                    <a:srgbClr val="002060"/>
                  </a:solidFill>
                </a:rPr>
                <a:t>of the past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sp>
          <p:nvSpPr>
            <p:cNvPr id="15" name="Text Box 9"/>
            <p:cNvSpPr txBox="1">
              <a:spLocks noChangeArrowheads="1"/>
            </p:cNvSpPr>
            <p:nvPr/>
          </p:nvSpPr>
          <p:spPr bwMode="auto">
            <a:xfrm>
              <a:off x="4493" y="2981"/>
              <a:ext cx="1084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r" eaLnBrk="0" hangingPunct="0"/>
              <a:r>
                <a:rPr lang="de-CH" dirty="0">
                  <a:solidFill>
                    <a:srgbClr val="002060"/>
                  </a:solidFill>
                </a:rPr>
                <a:t>Prognosing </a:t>
              </a:r>
            </a:p>
            <a:p>
              <a:pPr algn="r" eaLnBrk="0" hangingPunct="0"/>
              <a:r>
                <a:rPr lang="de-CH" dirty="0">
                  <a:solidFill>
                    <a:srgbClr val="002060"/>
                  </a:solidFill>
                </a:rPr>
                <a:t>the future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sp>
          <p:nvSpPr>
            <p:cNvPr id="16" name="Line 10"/>
            <p:cNvSpPr>
              <a:spLocks noChangeShapeType="1"/>
            </p:cNvSpPr>
            <p:nvPr/>
          </p:nvSpPr>
          <p:spPr bwMode="auto">
            <a:xfrm flipH="1">
              <a:off x="1494" y="3162"/>
              <a:ext cx="590" cy="0"/>
            </a:xfrm>
            <a:prstGeom prst="line">
              <a:avLst/>
            </a:prstGeom>
            <a:noFill/>
            <a:ln w="38100">
              <a:solidFill>
                <a:srgbClr val="002060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AU">
                <a:solidFill>
                  <a:srgbClr val="002060"/>
                </a:solidFill>
              </a:endParaRPr>
            </a:p>
          </p:txBody>
        </p:sp>
        <p:sp>
          <p:nvSpPr>
            <p:cNvPr id="17" name="Line 11"/>
            <p:cNvSpPr>
              <a:spLocks noChangeShapeType="1"/>
            </p:cNvSpPr>
            <p:nvPr/>
          </p:nvSpPr>
          <p:spPr bwMode="auto">
            <a:xfrm flipV="1">
              <a:off x="3873" y="3162"/>
              <a:ext cx="725" cy="0"/>
            </a:xfrm>
            <a:prstGeom prst="line">
              <a:avLst/>
            </a:prstGeom>
            <a:noFill/>
            <a:ln w="38100">
              <a:solidFill>
                <a:srgbClr val="002060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AU">
                <a:solidFill>
                  <a:srgbClr val="002060"/>
                </a:solidFill>
              </a:endParaRPr>
            </a:p>
          </p:txBody>
        </p:sp>
      </p:grpSp>
      <p:sp>
        <p:nvSpPr>
          <p:cNvPr id="18" name="Text Box 3"/>
          <p:cNvSpPr txBox="1">
            <a:spLocks noChangeArrowheads="1"/>
          </p:cNvSpPr>
          <p:nvPr/>
        </p:nvSpPr>
        <p:spPr bwMode="auto">
          <a:xfrm>
            <a:off x="3481388" y="4595781"/>
            <a:ext cx="260840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de-CH" dirty="0">
                <a:solidFill>
                  <a:srgbClr val="002060"/>
                </a:solidFill>
              </a:rPr>
              <a:t>Where are we and </a:t>
            </a:r>
          </a:p>
          <a:p>
            <a:pPr algn="ctr" eaLnBrk="0" hangingPunct="0"/>
            <a:r>
              <a:rPr lang="de-CH" dirty="0">
                <a:solidFill>
                  <a:srgbClr val="002060"/>
                </a:solidFill>
              </a:rPr>
              <a:t>where are we going…?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557519" y="5269110"/>
            <a:ext cx="80483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are we changing the Earth system, i.e. which significance does this have for the future on this planet?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0E37770-6E26-AC53-15E3-616305C076D7}"/>
              </a:ext>
            </a:extLst>
          </p:cNvPr>
          <p:cNvSpPr/>
          <p:nvPr/>
        </p:nvSpPr>
        <p:spPr>
          <a:xfrm>
            <a:off x="0" y="6013640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Forman, S. and </a:t>
            </a:r>
            <a:r>
              <a:rPr lang="en-US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Stinchcomb</a:t>
            </a: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E. 2015. Views on grand research challenges for Quaternary geology, geomorphology and environments. Frontiers in Earth Sciences 3: Article 47</a:t>
            </a:r>
          </a:p>
        </p:txBody>
      </p:sp>
    </p:spTree>
    <p:extLst>
      <p:ext uri="{BB962C8B-B14F-4D97-AF65-F5344CB8AC3E}">
        <p14:creationId xmlns:p14="http://schemas.microsoft.com/office/powerpoint/2010/main" val="2144973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2" descr="C:\Users\henne\Desktop\Presentation Lecturer\catchmentsepia.png"/>
          <p:cNvPicPr>
            <a:picLocks noChangeAspect="1" noChangeArrowheads="1"/>
          </p:cNvPicPr>
          <p:nvPr/>
        </p:nvPicPr>
        <p:blipFill>
          <a:blip r:embed="rId3" cstate="screen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20684" y="2632105"/>
            <a:ext cx="3483373" cy="2821808"/>
          </a:xfrm>
          <a:prstGeom prst="rect">
            <a:avLst/>
          </a:prstGeom>
          <a:noFill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Course themes…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/>
          <p:cNvGrpSpPr/>
          <p:nvPr/>
        </p:nvGrpSpPr>
        <p:grpSpPr>
          <a:xfrm>
            <a:off x="4259587" y="4701850"/>
            <a:ext cx="3503331" cy="1075576"/>
            <a:chOff x="4259587" y="4701850"/>
            <a:chExt cx="3503331" cy="1075576"/>
          </a:xfrm>
        </p:grpSpPr>
        <p:sp>
          <p:nvSpPr>
            <p:cNvPr id="28" name="Down Arrow 27"/>
            <p:cNvSpPr/>
            <p:nvPr/>
          </p:nvSpPr>
          <p:spPr>
            <a:xfrm rot="10800000">
              <a:off x="5700407" y="4701850"/>
              <a:ext cx="636204" cy="525740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4259587" y="5377316"/>
              <a:ext cx="350333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Tectonics and Interior Drivers</a:t>
              </a:r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-345944" y="2835101"/>
            <a:ext cx="5403803" cy="2015886"/>
            <a:chOff x="-1949246" y="1735313"/>
            <a:chExt cx="5397402" cy="2015886"/>
          </a:xfrm>
        </p:grpSpPr>
        <p:sp>
          <p:nvSpPr>
            <p:cNvPr id="32" name="TextBox 31"/>
            <p:cNvSpPr txBox="1"/>
            <p:nvPr/>
          </p:nvSpPr>
          <p:spPr>
            <a:xfrm>
              <a:off x="1813105" y="1735313"/>
              <a:ext cx="864829" cy="3379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b="1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Erosion</a:t>
              </a: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1628958" y="3413249"/>
              <a:ext cx="1145729" cy="3379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b="1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Deposition</a:t>
              </a: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-1949246" y="2541800"/>
              <a:ext cx="419476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Source-to-sink </a:t>
              </a:r>
            </a:p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(sediment cycles)</a:t>
              </a:r>
            </a:p>
          </p:txBody>
        </p:sp>
        <p:sp>
          <p:nvSpPr>
            <p:cNvPr id="36" name="Freeform 35"/>
            <p:cNvSpPr/>
            <p:nvPr/>
          </p:nvSpPr>
          <p:spPr>
            <a:xfrm>
              <a:off x="2192077" y="2208931"/>
              <a:ext cx="1256079" cy="1219200"/>
            </a:xfrm>
            <a:custGeom>
              <a:avLst/>
              <a:gdLst>
                <a:gd name="connsiteX0" fmla="*/ 0 w 1256079"/>
                <a:gd name="connsiteY0" fmla="*/ 0 h 1219200"/>
                <a:gd name="connsiteX1" fmla="*/ 167640 w 1256079"/>
                <a:gd name="connsiteY1" fmla="*/ 205740 h 1219200"/>
                <a:gd name="connsiteX2" fmla="*/ 198120 w 1256079"/>
                <a:gd name="connsiteY2" fmla="*/ 426720 h 1219200"/>
                <a:gd name="connsiteX3" fmla="*/ 396240 w 1256079"/>
                <a:gd name="connsiteY3" fmla="*/ 502920 h 1219200"/>
                <a:gd name="connsiteX4" fmla="*/ 845820 w 1256079"/>
                <a:gd name="connsiteY4" fmla="*/ 457200 h 1219200"/>
                <a:gd name="connsiteX5" fmla="*/ 1097280 w 1256079"/>
                <a:gd name="connsiteY5" fmla="*/ 434340 h 1219200"/>
                <a:gd name="connsiteX6" fmla="*/ 1249680 w 1256079"/>
                <a:gd name="connsiteY6" fmla="*/ 525780 h 1219200"/>
                <a:gd name="connsiteX7" fmla="*/ 1211580 w 1256079"/>
                <a:gd name="connsiteY7" fmla="*/ 647700 h 1219200"/>
                <a:gd name="connsiteX8" fmla="*/ 1066800 w 1256079"/>
                <a:gd name="connsiteY8" fmla="*/ 830580 h 1219200"/>
                <a:gd name="connsiteX9" fmla="*/ 1043940 w 1256079"/>
                <a:gd name="connsiteY9" fmla="*/ 990600 h 1219200"/>
                <a:gd name="connsiteX10" fmla="*/ 1242060 w 1256079"/>
                <a:gd name="connsiteY10" fmla="*/ 1219200 h 121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6079" h="1219200">
                  <a:moveTo>
                    <a:pt x="0" y="0"/>
                  </a:moveTo>
                  <a:cubicBezTo>
                    <a:pt x="67310" y="67310"/>
                    <a:pt x="134620" y="134620"/>
                    <a:pt x="167640" y="205740"/>
                  </a:cubicBezTo>
                  <a:cubicBezTo>
                    <a:pt x="200660" y="276860"/>
                    <a:pt x="160020" y="377190"/>
                    <a:pt x="198120" y="426720"/>
                  </a:cubicBezTo>
                  <a:cubicBezTo>
                    <a:pt x="236220" y="476250"/>
                    <a:pt x="288290" y="497840"/>
                    <a:pt x="396240" y="502920"/>
                  </a:cubicBezTo>
                  <a:cubicBezTo>
                    <a:pt x="504190" y="508000"/>
                    <a:pt x="845820" y="457200"/>
                    <a:pt x="845820" y="457200"/>
                  </a:cubicBezTo>
                  <a:cubicBezTo>
                    <a:pt x="962660" y="445770"/>
                    <a:pt x="1029970" y="422910"/>
                    <a:pt x="1097280" y="434340"/>
                  </a:cubicBezTo>
                  <a:cubicBezTo>
                    <a:pt x="1164590" y="445770"/>
                    <a:pt x="1230630" y="490220"/>
                    <a:pt x="1249680" y="525780"/>
                  </a:cubicBezTo>
                  <a:cubicBezTo>
                    <a:pt x="1268730" y="561340"/>
                    <a:pt x="1242060" y="596900"/>
                    <a:pt x="1211580" y="647700"/>
                  </a:cubicBezTo>
                  <a:cubicBezTo>
                    <a:pt x="1181100" y="698500"/>
                    <a:pt x="1094740" y="773430"/>
                    <a:pt x="1066800" y="830580"/>
                  </a:cubicBezTo>
                  <a:cubicBezTo>
                    <a:pt x="1038860" y="887730"/>
                    <a:pt x="1014730" y="925830"/>
                    <a:pt x="1043940" y="990600"/>
                  </a:cubicBezTo>
                  <a:cubicBezTo>
                    <a:pt x="1073150" y="1055370"/>
                    <a:pt x="1157605" y="1137285"/>
                    <a:pt x="1242060" y="1219200"/>
                  </a:cubicBezTo>
                </a:path>
              </a:pathLst>
            </a:custGeom>
            <a:noFill/>
            <a:ln>
              <a:solidFill>
                <a:srgbClr val="002060"/>
              </a:solidFill>
              <a:prstDash val="sysDash"/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4846826" y="2625756"/>
            <a:ext cx="2319166" cy="915639"/>
            <a:chOff x="4846826" y="2625756"/>
            <a:chExt cx="2319166" cy="915639"/>
          </a:xfrm>
        </p:grpSpPr>
        <p:grpSp>
          <p:nvGrpSpPr>
            <p:cNvPr id="22" name="Group 21"/>
            <p:cNvGrpSpPr/>
            <p:nvPr/>
          </p:nvGrpSpPr>
          <p:grpSpPr>
            <a:xfrm>
              <a:off x="4846826" y="2625756"/>
              <a:ext cx="961856" cy="915639"/>
              <a:chOff x="6450245" y="3536661"/>
              <a:chExt cx="1928826" cy="1928802"/>
            </a:xfrm>
            <a:effectLst/>
          </p:grpSpPr>
          <p:sp>
            <p:nvSpPr>
              <p:cNvPr id="25" name="Oval 24"/>
              <p:cNvSpPr/>
              <p:nvPr/>
            </p:nvSpPr>
            <p:spPr>
              <a:xfrm>
                <a:off x="6450245" y="3536661"/>
                <a:ext cx="1928826" cy="1928802"/>
              </a:xfrm>
              <a:prstGeom prst="ellipse">
                <a:avLst/>
              </a:prstGeom>
              <a:solidFill>
                <a:schemeClr val="bg1"/>
              </a:solidFill>
              <a:ln w="12700"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  <p:pic>
            <p:nvPicPr>
              <p:cNvPr id="26" name="Picture 12"/>
              <p:cNvPicPr>
                <a:picLocks noChangeAspect="1" noChangeArrowheads="1"/>
              </p:cNvPicPr>
              <p:nvPr/>
            </p:nvPicPr>
            <p:blipFill>
              <a:blip r:embed="rId4" cstate="screen">
                <a:lum bright="20000" contrast="-20000"/>
                <a:grayscl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25119" y="3768607"/>
                <a:ext cx="1179082" cy="135732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</p:grpSp>
        <p:sp>
          <p:nvSpPr>
            <p:cNvPr id="24" name="TextBox 23"/>
            <p:cNvSpPr txBox="1"/>
            <p:nvPr/>
          </p:nvSpPr>
          <p:spPr>
            <a:xfrm>
              <a:off x="6025936" y="2899941"/>
              <a:ext cx="114005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Humans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2658750" y="1214553"/>
            <a:ext cx="3201674" cy="1310548"/>
            <a:chOff x="2658750" y="1214553"/>
            <a:chExt cx="3201674" cy="1310548"/>
          </a:xfrm>
        </p:grpSpPr>
        <p:sp>
          <p:nvSpPr>
            <p:cNvPr id="27" name="Down Arrow 26"/>
            <p:cNvSpPr/>
            <p:nvPr/>
          </p:nvSpPr>
          <p:spPr>
            <a:xfrm>
              <a:off x="2768368" y="1997528"/>
              <a:ext cx="573430" cy="527573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2658750" y="1214553"/>
              <a:ext cx="320167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Climate &amp; Environmental Change</a:t>
              </a:r>
            </a:p>
          </p:txBody>
        </p:sp>
      </p:grpSp>
      <p:sp>
        <p:nvSpPr>
          <p:cNvPr id="4" name="Oval 3"/>
          <p:cNvSpPr/>
          <p:nvPr/>
        </p:nvSpPr>
        <p:spPr>
          <a:xfrm rot="697201">
            <a:off x="340862" y="968116"/>
            <a:ext cx="8195234" cy="5558073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3" name="TextBox 42"/>
          <p:cNvSpPr txBox="1"/>
          <p:nvPr/>
        </p:nvSpPr>
        <p:spPr>
          <a:xfrm>
            <a:off x="6489623" y="790256"/>
            <a:ext cx="25222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Landscapes beyond the horizon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55371" y="5777426"/>
            <a:ext cx="18546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tools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262756" y="690098"/>
            <a:ext cx="8614541" cy="1862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x 2-hour lecture session per week: 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AU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Monday 9-11am(</a:t>
            </a:r>
            <a:r>
              <a:rPr lang="de-DE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face-to-face lecture </a:t>
            </a:r>
            <a:r>
              <a:rPr lang="de-DE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 lecture capture)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Swansea SA1 Campus, IQ Room 201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>
                <a:hlinkClick r:id="rId3"/>
              </a:rPr>
              <a:t>SA1 Swansea Waterfront | University of Wales Trinity Saint David (uwtsd.ac.uk)</a:t>
            </a: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de-DE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29459" y="4747969"/>
            <a:ext cx="86145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Face-to-face field trip &amp; assessment…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Fieldwork Week (non-assessed)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 on a physical landscape (assessed)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Time commitments…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4D88E69-38FD-C7EC-E1C8-9C51F18DDE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4305275"/>
              </p:ext>
            </p:extLst>
          </p:nvPr>
        </p:nvGraphicFramePr>
        <p:xfrm>
          <a:off x="639639" y="2994260"/>
          <a:ext cx="5130967" cy="1311595"/>
        </p:xfrm>
        <a:graphic>
          <a:graphicData uri="http://schemas.openxmlformats.org/drawingml/2006/table">
            <a:tbl>
              <a:tblPr firstRow="1" firstCol="1" bandRow="1">
                <a:tableStyleId>{6E25E649-3F16-4E02-A733-19D2CDBF48F0}</a:tableStyleId>
              </a:tblPr>
              <a:tblGrid>
                <a:gridCol w="2418115">
                  <a:extLst>
                    <a:ext uri="{9D8B030D-6E8A-4147-A177-3AD203B41FA5}">
                      <a16:colId xmlns:a16="http://schemas.microsoft.com/office/drawing/2014/main" val="3601316572"/>
                    </a:ext>
                  </a:extLst>
                </a:gridCol>
                <a:gridCol w="1031121">
                  <a:extLst>
                    <a:ext uri="{9D8B030D-6E8A-4147-A177-3AD203B41FA5}">
                      <a16:colId xmlns:a16="http://schemas.microsoft.com/office/drawing/2014/main" val="1498873414"/>
                    </a:ext>
                  </a:extLst>
                </a:gridCol>
                <a:gridCol w="1681731">
                  <a:extLst>
                    <a:ext uri="{9D8B030D-6E8A-4147-A177-3AD203B41FA5}">
                      <a16:colId xmlns:a16="http://schemas.microsoft.com/office/drawing/2014/main" val="24303936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Hours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Percentage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0827486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Scheduled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48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24%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561980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Independent learning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152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76%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226348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Placement learning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280748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200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88738173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Assessment (also see Moodle)…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E430B98-995C-6165-1F87-58EA2AA3D5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2495651"/>
              </p:ext>
            </p:extLst>
          </p:nvPr>
        </p:nvGraphicFramePr>
        <p:xfrm>
          <a:off x="400127" y="1237439"/>
          <a:ext cx="3918559" cy="131159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04100">
                  <a:extLst>
                    <a:ext uri="{9D8B030D-6E8A-4147-A177-3AD203B41FA5}">
                      <a16:colId xmlns:a16="http://schemas.microsoft.com/office/drawing/2014/main" val="910166972"/>
                    </a:ext>
                  </a:extLst>
                </a:gridCol>
                <a:gridCol w="1414459">
                  <a:extLst>
                    <a:ext uri="{9D8B030D-6E8A-4147-A177-3AD203B41FA5}">
                      <a16:colId xmlns:a16="http://schemas.microsoft.com/office/drawing/2014/main" val="41225926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Activity type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Percentage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39515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Written exam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50%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444383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Coursework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50%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784394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Practical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0621873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TOTAL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100%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69700422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DDAFCCB-26A3-8137-3B6C-4D153BCAE8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5197796"/>
              </p:ext>
            </p:extLst>
          </p:nvPr>
        </p:nvGraphicFramePr>
        <p:xfrm>
          <a:off x="400127" y="3194335"/>
          <a:ext cx="5613114" cy="5246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265">
                  <a:extLst>
                    <a:ext uri="{9D8B030D-6E8A-4147-A177-3AD203B41FA5}">
                      <a16:colId xmlns:a16="http://schemas.microsoft.com/office/drawing/2014/main" val="1973804355"/>
                    </a:ext>
                  </a:extLst>
                </a:gridCol>
                <a:gridCol w="1992599">
                  <a:extLst>
                    <a:ext uri="{9D8B030D-6E8A-4147-A177-3AD203B41FA5}">
                      <a16:colId xmlns:a16="http://schemas.microsoft.com/office/drawing/2014/main" val="3395043787"/>
                    </a:ext>
                  </a:extLst>
                </a:gridCol>
                <a:gridCol w="1172250">
                  <a:extLst>
                    <a:ext uri="{9D8B030D-6E8A-4147-A177-3AD203B41FA5}">
                      <a16:colId xmlns:a16="http://schemas.microsoft.com/office/drawing/2014/main" val="131650864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Mode of assessment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Volume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Weighting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244236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Field Report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2500 words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 50%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42215353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D255FC81-E47F-1770-33BF-60728A4EE8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7599373"/>
              </p:ext>
            </p:extLst>
          </p:nvPr>
        </p:nvGraphicFramePr>
        <p:xfrm>
          <a:off x="400128" y="3934227"/>
          <a:ext cx="5613114" cy="5246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265">
                  <a:extLst>
                    <a:ext uri="{9D8B030D-6E8A-4147-A177-3AD203B41FA5}">
                      <a16:colId xmlns:a16="http://schemas.microsoft.com/office/drawing/2014/main" val="3785426828"/>
                    </a:ext>
                  </a:extLst>
                </a:gridCol>
                <a:gridCol w="1992599">
                  <a:extLst>
                    <a:ext uri="{9D8B030D-6E8A-4147-A177-3AD203B41FA5}">
                      <a16:colId xmlns:a16="http://schemas.microsoft.com/office/drawing/2014/main" val="1358094068"/>
                    </a:ext>
                  </a:extLst>
                </a:gridCol>
                <a:gridCol w="1172250">
                  <a:extLst>
                    <a:ext uri="{9D8B030D-6E8A-4147-A177-3AD203B41FA5}">
                      <a16:colId xmlns:a16="http://schemas.microsoft.com/office/drawing/2014/main" val="260952477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Mode of assessment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Volume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Weighting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397224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Examination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2 hours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50%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12335696"/>
                  </a:ext>
                </a:extLst>
              </a:tr>
            </a:tbl>
          </a:graphicData>
        </a:graphic>
      </p:graphicFrame>
      <p:pic>
        <p:nvPicPr>
          <p:cNvPr id="2052" name="Picture 4" descr="Three Cliffs Walk — Enjoy Gower">
            <a:extLst>
              <a:ext uri="{FF2B5EF4-FFF2-40B4-BE49-F238E27FC236}">
                <a16:creationId xmlns:a16="http://schemas.microsoft.com/office/drawing/2014/main" id="{D9B6FD54-235B-B11D-B891-760D0E3E8A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241" y="807531"/>
            <a:ext cx="2730632" cy="2037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4" name="Picture 4" descr="Related image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891253" y="6727195"/>
            <a:ext cx="1277914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400" b="1" dirty="0">
                <a:solidFill>
                  <a:schemeClr val="bg1"/>
                </a:solidFill>
              </a:rPr>
              <a:t>Yosemite National Park: </a:t>
            </a:r>
            <a:r>
              <a:rPr lang="en-AU" sz="400" dirty="0">
                <a:solidFill>
                  <a:schemeClr val="bg1"/>
                </a:solidFill>
              </a:rPr>
              <a:t>(https://www.thrillist.com)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3014" y="5884138"/>
            <a:ext cx="1839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 Alissa Flatley</a:t>
            </a:r>
          </a:p>
        </p:txBody>
      </p:sp>
      <p:sp>
        <p:nvSpPr>
          <p:cNvPr id="6" name="Rectangle 5"/>
          <p:cNvSpPr/>
          <p:nvPr/>
        </p:nvSpPr>
        <p:spPr>
          <a:xfrm>
            <a:off x="639115" y="-109991"/>
            <a:ext cx="8311871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AU" sz="6600" b="1" dirty="0">
                <a:solidFill>
                  <a:schemeClr val="bg1"/>
                </a:solidFill>
                <a:effectLst>
                  <a:outerShdw blurRad="50800" dist="88900" dir="4200000" algn="ctr" rotWithShape="0">
                    <a:srgbClr val="002060">
                      <a:alpha val="72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Landscapes…</a:t>
            </a:r>
          </a:p>
        </p:txBody>
      </p:sp>
      <p:sp>
        <p:nvSpPr>
          <p:cNvPr id="2" name="Rectangle 1"/>
          <p:cNvSpPr/>
          <p:nvPr/>
        </p:nvSpPr>
        <p:spPr>
          <a:xfrm>
            <a:off x="3081176" y="882488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en-AU" sz="3200" b="1" dirty="0">
                <a:solidFill>
                  <a:schemeClr val="bg1"/>
                </a:solidFill>
                <a:effectLst>
                  <a:outerShdw blurRad="50800" dist="63500" dir="5400000" algn="ctr" rotWithShape="0">
                    <a:srgbClr val="002060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Concepts and Geomorphic Theory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4EBF30-7851-7E88-8823-D7AE9B818CCD}"/>
              </a:ext>
            </a:extLst>
          </p:cNvPr>
          <p:cNvSpPr txBox="1"/>
          <p:nvPr/>
        </p:nvSpPr>
        <p:spPr>
          <a:xfrm>
            <a:off x="193014" y="6186403"/>
            <a:ext cx="5776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/>
            <a:r>
              <a:rPr lang="en-GB" sz="1800" dirty="0">
                <a:solidFill>
                  <a:schemeClr val="bg1"/>
                </a:solidFill>
              </a:rPr>
              <a:t>ACNA4007 – Physical Landscape and the Geosphere </a:t>
            </a:r>
            <a:endParaRPr lang="en-AU" altLang="en-US" sz="18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pic>
        <p:nvPicPr>
          <p:cNvPr id="10" name="Picture 9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58A72DB-F2B2-8C9A-857B-CB6F866AA4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14" y="34461"/>
            <a:ext cx="2329120" cy="1077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681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Related image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514704" y="1551587"/>
            <a:ext cx="4572000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landscape includes the physical elements of </a:t>
            </a:r>
            <a:r>
              <a:rPr lang="en-US" sz="2000" i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geophysically</a:t>
            </a:r>
            <a:r>
              <a:rPr lang="en-US" sz="20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defined 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landforms, human elements, and transitory elements.</a:t>
            </a:r>
            <a:endParaRPr lang="de-DE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Definitions…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/>
          <p:cNvGrpSpPr/>
          <p:nvPr/>
        </p:nvGrpSpPr>
        <p:grpSpPr>
          <a:xfrm>
            <a:off x="5353404" y="1551587"/>
            <a:ext cx="3790596" cy="5310707"/>
            <a:chOff x="5353404" y="1551587"/>
            <a:chExt cx="3790596" cy="5310707"/>
          </a:xfrm>
        </p:grpSpPr>
        <p:sp>
          <p:nvSpPr>
            <p:cNvPr id="9" name="Rectangle 8"/>
            <p:cNvSpPr/>
            <p:nvPr/>
          </p:nvSpPr>
          <p:spPr>
            <a:xfrm>
              <a:off x="5854318" y="6554517"/>
              <a:ext cx="3289682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r"/>
              <a:r>
                <a:rPr lang="de-DE" sz="1400" dirty="0">
                  <a:solidFill>
                    <a:schemeClr val="bg1"/>
                  </a:solidFill>
                </a:rPr>
                <a:t>https://en.wikipedia.org/wiki/Landscape</a:t>
              </a:r>
            </a:p>
          </p:txBody>
        </p:sp>
        <p:pic>
          <p:nvPicPr>
            <p:cNvPr id="12" name="Picture 11" descr="https://upload.wikimedia.org/wikipedia/commons/2/2b/Die_landschaft_mit_den_drei_baeumen.jpg"/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3404" y="1551587"/>
              <a:ext cx="3523896" cy="26689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6" descr="http://www.modellbahn-kurier.de/wp-content/gallery/alpenbahn-okt-2011/alpenbahn-1-oebb.jpg"/>
            <p:cNvPicPr>
              <a:picLocks noChangeAspect="1" noChangeArrowheads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3404" y="4385224"/>
              <a:ext cx="3523896" cy="20640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4" name="Rectangle 13"/>
          <p:cNvSpPr/>
          <p:nvPr/>
        </p:nvSpPr>
        <p:spPr>
          <a:xfrm>
            <a:off x="514704" y="942867"/>
            <a:ext cx="6190896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Several definitions – depending on context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14704" y="3091540"/>
            <a:ext cx="45720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Natural vs Cultural landscapes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514704" y="3891760"/>
            <a:ext cx="4572000" cy="2430046"/>
            <a:chOff x="514704" y="3891760"/>
            <a:chExt cx="4572000" cy="2430046"/>
          </a:xfrm>
        </p:grpSpPr>
        <p:sp>
          <p:nvSpPr>
            <p:cNvPr id="17" name="Rectangle 16"/>
            <p:cNvSpPr/>
            <p:nvPr/>
          </p:nvSpPr>
          <p:spPr>
            <a:xfrm>
              <a:off x="514704" y="5306143"/>
              <a:ext cx="4572000" cy="1015663"/>
            </a:xfrm>
            <a:prstGeom prst="rect">
              <a:avLst/>
            </a:prstGeom>
            <a:solidFill>
              <a:schemeClr val="bg1"/>
            </a:solidFill>
          </p:spPr>
          <p:txBody>
            <a:bodyPr>
              <a:spAutoFit/>
            </a:bodyPr>
            <a:lstStyle/>
            <a:p>
              <a:pPr algn="ctr"/>
              <a:r>
                <a:rPr lang="en-US" sz="2000" i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“Visible features of an area of land, its landforms and how they integrate with natural or man-made features”</a:t>
              </a:r>
            </a:p>
          </p:txBody>
        </p:sp>
        <p:sp>
          <p:nvSpPr>
            <p:cNvPr id="18" name="Down Arrow 17"/>
            <p:cNvSpPr/>
            <p:nvPr/>
          </p:nvSpPr>
          <p:spPr>
            <a:xfrm>
              <a:off x="664798" y="3891760"/>
              <a:ext cx="1280609" cy="1014273"/>
            </a:xfrm>
            <a:prstGeom prst="downArrow">
              <a:avLst/>
            </a:prstGeom>
            <a:solidFill>
              <a:schemeClr val="bg1"/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1697688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4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Landscape and Geomorphology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1"/>
          <p:cNvGrpSpPr/>
          <p:nvPr/>
        </p:nvGrpSpPr>
        <p:grpSpPr>
          <a:xfrm>
            <a:off x="264545" y="719898"/>
            <a:ext cx="8815425" cy="1015663"/>
            <a:chOff x="264545" y="719898"/>
            <a:chExt cx="8815425" cy="1015663"/>
          </a:xfrm>
        </p:grpSpPr>
        <p:sp>
          <p:nvSpPr>
            <p:cNvPr id="9" name="Rectangle 8"/>
            <p:cNvSpPr/>
            <p:nvPr/>
          </p:nvSpPr>
          <p:spPr>
            <a:xfrm>
              <a:off x="264545" y="996898"/>
              <a:ext cx="8053768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2400" dirty="0">
                  <a:solidFill>
                    <a:srgbClr val="002060"/>
                  </a:solidFill>
                </a:rPr>
                <a:t>“</a:t>
              </a:r>
              <a:r>
                <a:rPr lang="en-US" sz="2400" i="1" dirty="0">
                  <a:solidFill>
                    <a:srgbClr val="002060"/>
                  </a:solidFill>
                </a:rPr>
                <a:t>The whole is greater than the sum of its parts</a:t>
              </a:r>
              <a:r>
                <a:rPr lang="en-US" sz="2400" dirty="0">
                  <a:solidFill>
                    <a:srgbClr val="002060"/>
                  </a:solidFill>
                </a:rPr>
                <a:t>” (Aristotle)</a:t>
              </a:r>
              <a:endParaRPr lang="de-DE" sz="2400" dirty="0">
                <a:solidFill>
                  <a:srgbClr val="002060"/>
                </a:solidFill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8382343" y="719898"/>
              <a:ext cx="697627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6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1826687" y="1735561"/>
            <a:ext cx="4551705" cy="2308324"/>
            <a:chOff x="1826687" y="1735561"/>
            <a:chExt cx="4551705" cy="2308324"/>
          </a:xfrm>
        </p:grpSpPr>
        <p:sp>
          <p:nvSpPr>
            <p:cNvPr id="12" name="TextBox 11"/>
            <p:cNvSpPr txBox="1"/>
            <p:nvPr/>
          </p:nvSpPr>
          <p:spPr>
            <a:xfrm>
              <a:off x="1826687" y="1735561"/>
              <a:ext cx="697627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6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3134895" y="1735561"/>
              <a:ext cx="3243497" cy="230832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2400" dirty="0">
                  <a:solidFill>
                    <a:srgbClr val="002060"/>
                  </a:solidFill>
                </a:rPr>
                <a:t>“</a:t>
              </a:r>
              <a:r>
                <a:rPr lang="en-US" sz="2400" i="1" dirty="0">
                  <a:solidFill>
                    <a:srgbClr val="002060"/>
                  </a:solidFill>
                </a:rPr>
                <a:t>Every feature of the landscape is there for a reason. We just have to be smart enough to figure out what the reason is</a:t>
              </a:r>
              <a:r>
                <a:rPr lang="en-US" sz="2400" dirty="0">
                  <a:solidFill>
                    <a:srgbClr val="002060"/>
                  </a:solidFill>
                </a:rPr>
                <a:t>”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74532" y="4458801"/>
            <a:ext cx="8584411" cy="2030596"/>
            <a:chOff x="374532" y="4458801"/>
            <a:chExt cx="8584411" cy="2030596"/>
          </a:xfrm>
        </p:grpSpPr>
        <p:sp>
          <p:nvSpPr>
            <p:cNvPr id="8" name="Rectangle 7"/>
            <p:cNvSpPr/>
            <p:nvPr/>
          </p:nvSpPr>
          <p:spPr>
            <a:xfrm>
              <a:off x="374532" y="4458801"/>
              <a:ext cx="8584411" cy="83099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Geomorphology</a:t>
              </a:r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(from greek γῆ ge ‚Earth‘, μορφή morphé ‚Form‘, and λόγος lógos ‚Word‘, ‚Science‘, ‚Reason‘)... </a:t>
              </a: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74532" y="5658400"/>
              <a:ext cx="8584411" cy="83099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... the science of landforms, </a:t>
              </a:r>
              <a:r>
                <a:rPr lang="de-DE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landscapes</a:t>
              </a:r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and</a:t>
              </a:r>
              <a:r>
                <a:rPr lang="en-AU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physical processes which create and shape them over time…</a:t>
              </a:r>
              <a:endParaRPr lang="de-DE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42527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09374" y="701166"/>
            <a:ext cx="8227749" cy="206723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529200" indent="-457200">
              <a:spcAft>
                <a:spcPts val="10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Landforms are: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features of the Earth’s surface with a morphology (form) that results from the interaction of physical processes.</a:t>
            </a:r>
          </a:p>
          <a:p>
            <a:pPr marL="529200" indent="-457200">
              <a:spcAft>
                <a:spcPts val="10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Forces inducing a change in the materials or landforms at the Earth's surface.</a:t>
            </a:r>
          </a:p>
        </p:txBody>
      </p:sp>
      <p:pic>
        <p:nvPicPr>
          <p:cNvPr id="24578" name="Picture 2" descr="Image result for dune simpson desert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9374" y="2877427"/>
            <a:ext cx="4033736" cy="2949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0" name="Picture 4" descr="Image result for aeolian wind transport particle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7278"/>
          <a:stretch/>
        </p:blipFill>
        <p:spPr bwMode="auto">
          <a:xfrm>
            <a:off x="4423342" y="2877428"/>
            <a:ext cx="4496778" cy="2949580"/>
          </a:xfrm>
          <a:prstGeom prst="rect">
            <a:avLst/>
          </a:prstGeom>
          <a:solidFill>
            <a:srgbClr val="D4A86B"/>
          </a:solidFill>
        </p:spPr>
      </p:pic>
      <p:sp>
        <p:nvSpPr>
          <p:cNvPr id="5" name="TextBox 4"/>
          <p:cNvSpPr txBox="1"/>
          <p:nvPr/>
        </p:nvSpPr>
        <p:spPr>
          <a:xfrm>
            <a:off x="389606" y="5336696"/>
            <a:ext cx="199741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dirty="0">
                <a:solidFill>
                  <a:srgbClr val="002060"/>
                </a:solidFill>
              </a:rPr>
              <a:t>Landform: dune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02808" y="3159689"/>
            <a:ext cx="130467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dirty="0">
                <a:solidFill>
                  <a:srgbClr val="002060"/>
                </a:solidFill>
              </a:rPr>
              <a:t>Processes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Intro to Geomorphology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301267" y="5977483"/>
            <a:ext cx="87195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de-DE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Earth surface dynamics </a:t>
            </a:r>
            <a:r>
              <a:rPr lang="de-DE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how do processes and landforms interact over time, i.e. landscapes evolve ?</a:t>
            </a:r>
          </a:p>
        </p:txBody>
      </p:sp>
    </p:spTree>
    <p:extLst>
      <p:ext uri="{BB962C8B-B14F-4D97-AF65-F5344CB8AC3E}">
        <p14:creationId xmlns:p14="http://schemas.microsoft.com/office/powerpoint/2010/main" val="3315422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ABD393A-A5B8-4EC9-B441-C88E4AEFC51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8556" y="1408005"/>
            <a:ext cx="8520619" cy="468171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Process-Form Relations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1520061" y="1489895"/>
            <a:ext cx="7184282" cy="4585077"/>
            <a:chOff x="1520061" y="1489895"/>
            <a:chExt cx="7184282" cy="4585077"/>
          </a:xfrm>
        </p:grpSpPr>
        <p:sp>
          <p:nvSpPr>
            <p:cNvPr id="2" name="Rectangle 1"/>
            <p:cNvSpPr/>
            <p:nvPr/>
          </p:nvSpPr>
          <p:spPr>
            <a:xfrm>
              <a:off x="1531815" y="1489895"/>
              <a:ext cx="7172528" cy="1186775"/>
            </a:xfrm>
            <a:prstGeom prst="rect">
              <a:avLst/>
            </a:prstGeom>
            <a:solidFill>
              <a:schemeClr val="accent6">
                <a:lumMod val="40000"/>
                <a:lumOff val="60000"/>
                <a:alpha val="3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531815" y="4746362"/>
              <a:ext cx="7172528" cy="1289593"/>
            </a:xfrm>
            <a:prstGeom prst="rect">
              <a:avLst/>
            </a:prstGeom>
            <a:solidFill>
              <a:schemeClr val="accent4">
                <a:lumMod val="75000"/>
                <a:alpha val="3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520061" y="1489895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520062" y="5551752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124051" y="1408005"/>
            <a:ext cx="8735121" cy="4708189"/>
            <a:chOff x="124051" y="1408005"/>
            <a:chExt cx="8735121" cy="470818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AB3942-8573-4959-8D2C-E6C610E05B42}"/>
                </a:ext>
              </a:extLst>
            </p:cNvPr>
            <p:cNvSpPr/>
            <p:nvPr/>
          </p:nvSpPr>
          <p:spPr>
            <a:xfrm rot="5400000">
              <a:off x="2244769" y="-498209"/>
              <a:ext cx="4708189" cy="8520617"/>
            </a:xfrm>
            <a:prstGeom prst="rect">
              <a:avLst/>
            </a:prstGeom>
            <a:noFill/>
            <a:ln w="31750">
              <a:solidFill>
                <a:srgbClr val="00206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4" name="TextBox 13"/>
            <p:cNvSpPr txBox="1"/>
            <p:nvPr/>
          </p:nvSpPr>
          <p:spPr>
            <a:xfrm rot="16200000">
              <a:off x="-828774" y="3475972"/>
              <a:ext cx="227498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Geomorphic System</a:t>
              </a: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1315977" y="2859727"/>
            <a:ext cx="7018715" cy="1730050"/>
            <a:chOff x="1315977" y="2859727"/>
            <a:chExt cx="7018715" cy="173005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4AB3942-8573-4959-8D2C-E6C610E05B42}"/>
                </a:ext>
              </a:extLst>
            </p:cNvPr>
            <p:cNvSpPr/>
            <p:nvPr/>
          </p:nvSpPr>
          <p:spPr>
            <a:xfrm rot="5400000">
              <a:off x="4267606" y="522692"/>
              <a:ext cx="1686127" cy="6448044"/>
            </a:xfrm>
            <a:prstGeom prst="rect">
              <a:avLst/>
            </a:prstGeom>
            <a:noFill/>
            <a:ln w="34925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1315977" y="2859727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0" y="750462"/>
            <a:ext cx="9144000" cy="6029472"/>
            <a:chOff x="0" y="750462"/>
            <a:chExt cx="9144000" cy="6029472"/>
          </a:xfrm>
        </p:grpSpPr>
        <p:sp>
          <p:nvSpPr>
            <p:cNvPr id="6" name="TextBox 5"/>
            <p:cNvSpPr txBox="1"/>
            <p:nvPr/>
          </p:nvSpPr>
          <p:spPr>
            <a:xfrm>
              <a:off x="0" y="788921"/>
              <a:ext cx="9144000" cy="430887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200" dirty="0">
                  <a:solidFill>
                    <a:srgbClr val="002060"/>
                  </a:solidFill>
                </a:rPr>
                <a:t>Atmosphere, Hydrosphere, Biosphere, Humans</a:t>
              </a:r>
            </a:p>
          </p:txBody>
        </p:sp>
        <p:sp>
          <p:nvSpPr>
            <p:cNvPr id="16" name="Down Arrow 15"/>
            <p:cNvSpPr/>
            <p:nvPr/>
          </p:nvSpPr>
          <p:spPr>
            <a:xfrm>
              <a:off x="440277" y="1148556"/>
              <a:ext cx="572322" cy="717048"/>
            </a:xfrm>
            <a:prstGeom prst="downArrow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7" name="Down Arrow 16"/>
            <p:cNvSpPr/>
            <p:nvPr/>
          </p:nvSpPr>
          <p:spPr>
            <a:xfrm rot="10800000">
              <a:off x="440277" y="5716308"/>
              <a:ext cx="572322" cy="717048"/>
            </a:xfrm>
            <a:prstGeom prst="downArrow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0" y="6295531"/>
              <a:ext cx="9144000" cy="430887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200" dirty="0">
                  <a:solidFill>
                    <a:srgbClr val="002060"/>
                  </a:solidFill>
                </a:rPr>
                <a:t>Lithosphere, Geosphere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33390" y="6256714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514680" y="750462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91628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 descr="http://www.himalaya-info.org/images/Images%20Landkarten/Garhwal%20O%20Nanda%20Devi%20from%20Birjeganj%20Dhura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9789" y="0"/>
            <a:ext cx="91637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(1) </a:t>
            </a:r>
            <a:r>
              <a:rPr lang="en-AU" altLang="en-US" sz="3200" b="1" dirty="0" err="1">
                <a:solidFill>
                  <a:schemeClr val="bg1"/>
                </a:solidFill>
                <a:cs typeface="Arial" panose="020B0604020202020204" pitchFamily="34" charset="0"/>
              </a:rPr>
              <a:t>Exogenic</a:t>
            </a: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 vs Endogenic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/>
        </p:nvGrpSpPr>
        <p:grpSpPr>
          <a:xfrm>
            <a:off x="5285543" y="917590"/>
            <a:ext cx="3403870" cy="5561029"/>
            <a:chOff x="5285543" y="917590"/>
            <a:chExt cx="3403870" cy="5561029"/>
          </a:xfrm>
        </p:grpSpPr>
        <p:grpSp>
          <p:nvGrpSpPr>
            <p:cNvPr id="5" name="Group 4"/>
            <p:cNvGrpSpPr/>
            <p:nvPr/>
          </p:nvGrpSpPr>
          <p:grpSpPr>
            <a:xfrm>
              <a:off x="5602824" y="2620410"/>
              <a:ext cx="2930946" cy="3858209"/>
              <a:chOff x="803845" y="2753441"/>
              <a:chExt cx="2930946" cy="3858209"/>
            </a:xfrm>
          </p:grpSpPr>
          <p:sp>
            <p:nvSpPr>
              <p:cNvPr id="19" name="Down Arrow 18"/>
              <p:cNvSpPr/>
              <p:nvPr/>
            </p:nvSpPr>
            <p:spPr>
              <a:xfrm>
                <a:off x="803845" y="2753441"/>
                <a:ext cx="2930946" cy="3858209"/>
              </a:xfrm>
              <a:prstGeom prst="downArrow">
                <a:avLst>
                  <a:gd name="adj1" fmla="val 50000"/>
                  <a:gd name="adj2" fmla="val 50197"/>
                </a:avLst>
              </a:prstGeom>
              <a:solidFill>
                <a:schemeClr val="bg1">
                  <a:alpha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2" name="Rectangle 21"/>
              <p:cNvSpPr/>
              <p:nvPr/>
            </p:nvSpPr>
            <p:spPr>
              <a:xfrm rot="16200000">
                <a:off x="551680" y="4084603"/>
                <a:ext cx="3585654" cy="92333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b="1" dirty="0" err="1">
                    <a:solidFill>
                      <a:srgbClr val="FF0000"/>
                    </a:solidFill>
                    <a:cs typeface="Times New Roman" panose="02020603050405020304" pitchFamily="18" charset="0"/>
                  </a:rPr>
                  <a:t>Exogenic</a:t>
                </a:r>
                <a:r>
                  <a:rPr lang="en-US" b="1" dirty="0">
                    <a:solidFill>
                      <a:srgbClr val="002060"/>
                    </a:solidFill>
                    <a:cs typeface="Times New Roman" panose="02020603050405020304" pitchFamily="18" charset="0"/>
                  </a:rPr>
                  <a:t> Process</a:t>
                </a:r>
                <a:r>
                  <a:rPr lang="en-US" dirty="0">
                    <a:solidFill>
                      <a:srgbClr val="002060"/>
                    </a:solidFill>
                    <a:cs typeface="Times New Roman" panose="02020603050405020304" pitchFamily="18" charset="0"/>
                  </a:rPr>
                  <a:t>: weathering, erosion, transport and deposition by ice, water, wind etc.</a:t>
                </a:r>
                <a:endParaRPr lang="en-US" b="1" dirty="0">
                  <a:solidFill>
                    <a:srgbClr val="002060"/>
                  </a:solidFill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7" name="Rectangle 16"/>
            <p:cNvSpPr/>
            <p:nvPr/>
          </p:nvSpPr>
          <p:spPr>
            <a:xfrm>
              <a:off x="5285543" y="917590"/>
              <a:ext cx="3403870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AU" sz="2000" b="1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Exogenic</a:t>
              </a:r>
              <a:r>
                <a:rPr lang="en-AU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processes: </a:t>
              </a:r>
              <a:r>
                <a:rPr lang="en-AU" sz="20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Surface processes, </a:t>
              </a:r>
              <a:r>
                <a:rPr lang="en-AU" sz="2000" dirty="0" err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destructional</a:t>
              </a:r>
              <a:r>
                <a:rPr lang="en-AU" sz="20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and constructional</a:t>
              </a:r>
              <a:endParaRPr lang="en-AU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266133" y="729418"/>
            <a:ext cx="3579535" cy="6030687"/>
            <a:chOff x="266133" y="729418"/>
            <a:chExt cx="3579535" cy="6030687"/>
          </a:xfrm>
        </p:grpSpPr>
        <p:grpSp>
          <p:nvGrpSpPr>
            <p:cNvPr id="3" name="Group 2"/>
            <p:cNvGrpSpPr/>
            <p:nvPr/>
          </p:nvGrpSpPr>
          <p:grpSpPr>
            <a:xfrm>
              <a:off x="266133" y="729418"/>
              <a:ext cx="2852674" cy="3683262"/>
              <a:chOff x="-408333" y="733780"/>
              <a:chExt cx="2852674" cy="3683262"/>
            </a:xfrm>
          </p:grpSpPr>
          <p:sp>
            <p:nvSpPr>
              <p:cNvPr id="4" name="Down Arrow 3"/>
              <p:cNvSpPr/>
              <p:nvPr/>
            </p:nvSpPr>
            <p:spPr>
              <a:xfrm rot="10800000">
                <a:off x="-408333" y="733780"/>
                <a:ext cx="2852674" cy="3673693"/>
              </a:xfrm>
              <a:prstGeom prst="downArrow">
                <a:avLst>
                  <a:gd name="adj1" fmla="val 50000"/>
                  <a:gd name="adj2" fmla="val 49408"/>
                </a:avLst>
              </a:prstGeom>
              <a:solidFill>
                <a:schemeClr val="bg1">
                  <a:alpha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6" name="Rectangle 25"/>
              <p:cNvSpPr/>
              <p:nvPr/>
            </p:nvSpPr>
            <p:spPr>
              <a:xfrm rot="16200000">
                <a:off x="-569646" y="2311766"/>
                <a:ext cx="3287223" cy="92333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b="1" dirty="0">
                    <a:solidFill>
                      <a:srgbClr val="00B050"/>
                    </a:solidFill>
                    <a:cs typeface="Times New Roman" panose="02020603050405020304" pitchFamily="18" charset="0"/>
                  </a:rPr>
                  <a:t>Endogenic</a:t>
                </a:r>
                <a:r>
                  <a:rPr lang="en-US" b="1" dirty="0">
                    <a:solidFill>
                      <a:srgbClr val="002060"/>
                    </a:solidFill>
                    <a:cs typeface="Times New Roman" panose="02020603050405020304" pitchFamily="18" charset="0"/>
                  </a:rPr>
                  <a:t> Processes</a:t>
                </a:r>
                <a:r>
                  <a:rPr lang="en-US" dirty="0">
                    <a:solidFill>
                      <a:srgbClr val="002060"/>
                    </a:solidFill>
                    <a:cs typeface="Times New Roman" panose="02020603050405020304" pitchFamily="18" charset="0"/>
                  </a:rPr>
                  <a:t>: uplift of mountains, formation of new rock and relief</a:t>
                </a:r>
                <a:endParaRPr lang="en-US" b="1" dirty="0">
                  <a:solidFill>
                    <a:srgbClr val="002060"/>
                  </a:solidFill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8" name="Rectangle 17"/>
            <p:cNvSpPr/>
            <p:nvPr/>
          </p:nvSpPr>
          <p:spPr>
            <a:xfrm>
              <a:off x="276259" y="5744442"/>
              <a:ext cx="3569409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AU" sz="2000" b="1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Endogenic processes:</a:t>
              </a:r>
              <a:r>
                <a:rPr lang="en-AU" sz="20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r>
                <a:rPr lang="en-AU" sz="20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forces within the Earth, generally constructional</a:t>
              </a:r>
              <a:endParaRPr lang="en-AU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2953965" y="2620410"/>
            <a:ext cx="2181301" cy="2308324"/>
            <a:chOff x="2953965" y="2620410"/>
            <a:chExt cx="2181301" cy="2308324"/>
          </a:xfrm>
        </p:grpSpPr>
        <p:sp>
          <p:nvSpPr>
            <p:cNvPr id="10" name="Rectangle 9"/>
            <p:cNvSpPr/>
            <p:nvPr/>
          </p:nvSpPr>
          <p:spPr>
            <a:xfrm>
              <a:off x="2953965" y="2620410"/>
              <a:ext cx="2181301" cy="230832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form of the Earth’s surface at any time is the result of the interaction of endogenic and </a:t>
              </a:r>
              <a:r>
                <a:rPr lang="en-AU" dirty="0" err="1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exogenic</a:t>
              </a:r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processes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591673" y="3536095"/>
              <a:ext cx="441146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7200" dirty="0">
                  <a:solidFill>
                    <a:srgbClr val="002060"/>
                  </a:solidFill>
                </a:rPr>
                <a:t>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8999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 descr="http://www.himalaya-info.org/images/Images%20Landkarten/Garhwal%20O%20Nanda%20Devi%20from%20Birjeganj%20Dhura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9789" y="0"/>
            <a:ext cx="91637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(2) Geomorphic System &amp; Drivers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/>
          <p:cNvSpPr/>
          <p:nvPr/>
        </p:nvSpPr>
        <p:spPr>
          <a:xfrm>
            <a:off x="-936171" y="1504545"/>
            <a:ext cx="10700657" cy="7748312"/>
          </a:xfrm>
          <a:prstGeom prst="ellipse">
            <a:avLst/>
          </a:prstGeom>
          <a:noFill/>
          <a:ln w="19050"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TextBox 6"/>
          <p:cNvSpPr txBox="1"/>
          <p:nvPr/>
        </p:nvSpPr>
        <p:spPr>
          <a:xfrm>
            <a:off x="718949" y="2689316"/>
            <a:ext cx="29632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Geomorphic Systems = </a:t>
            </a:r>
          </a:p>
          <a:p>
            <a:pPr algn="ctr"/>
            <a:r>
              <a:rPr lang="de-DE" dirty="0">
                <a:solidFill>
                  <a:srgbClr val="002060"/>
                </a:solidFill>
              </a:rPr>
              <a:t>Endogenic and Exogenic Processes and Forms</a:t>
            </a:r>
          </a:p>
        </p:txBody>
      </p:sp>
      <p:sp>
        <p:nvSpPr>
          <p:cNvPr id="20" name="Oval 19"/>
          <p:cNvSpPr/>
          <p:nvPr/>
        </p:nvSpPr>
        <p:spPr>
          <a:xfrm>
            <a:off x="4919565" y="4151307"/>
            <a:ext cx="2100307" cy="1948774"/>
          </a:xfrm>
          <a:prstGeom prst="ellipse">
            <a:avLst/>
          </a:prstGeom>
          <a:noFill/>
          <a:ln w="19050"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Box 20"/>
          <p:cNvSpPr txBox="1"/>
          <p:nvPr/>
        </p:nvSpPr>
        <p:spPr>
          <a:xfrm>
            <a:off x="4909526" y="1756450"/>
            <a:ext cx="172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Mountain Range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692866" y="5058540"/>
            <a:ext cx="172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Local Hillslope</a:t>
            </a:r>
            <a:endParaRPr lang="de-DE" dirty="0">
              <a:solidFill>
                <a:srgbClr val="002060"/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789" y="788921"/>
            <a:ext cx="9163789" cy="5937497"/>
            <a:chOff x="-19789" y="788921"/>
            <a:chExt cx="9163789" cy="5937497"/>
          </a:xfrm>
        </p:grpSpPr>
        <p:sp>
          <p:nvSpPr>
            <p:cNvPr id="24" name="TextBox 23"/>
            <p:cNvSpPr txBox="1"/>
            <p:nvPr/>
          </p:nvSpPr>
          <p:spPr>
            <a:xfrm>
              <a:off x="-19789" y="788921"/>
              <a:ext cx="9163789" cy="430887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200" dirty="0">
                  <a:solidFill>
                    <a:srgbClr val="002060"/>
                  </a:solidFill>
                </a:rPr>
                <a:t>Atmosphere, Hydrosphere, Biosphere, Humans</a:t>
              </a: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-19789" y="6295531"/>
              <a:ext cx="9163789" cy="430887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200" dirty="0">
                  <a:solidFill>
                    <a:srgbClr val="002060"/>
                  </a:solidFill>
                </a:rPr>
                <a:t>Lithosphere, Geosphere</a:t>
              </a:r>
            </a:p>
          </p:txBody>
        </p:sp>
        <p:sp>
          <p:nvSpPr>
            <p:cNvPr id="27" name="Down Arrow 26"/>
            <p:cNvSpPr/>
            <p:nvPr/>
          </p:nvSpPr>
          <p:spPr>
            <a:xfrm>
              <a:off x="440277" y="1148556"/>
              <a:ext cx="572322" cy="717048"/>
            </a:xfrm>
            <a:prstGeom prst="downArrow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Down Arrow 27"/>
            <p:cNvSpPr/>
            <p:nvPr/>
          </p:nvSpPr>
          <p:spPr>
            <a:xfrm rot="10800000">
              <a:off x="440277" y="5716308"/>
              <a:ext cx="572322" cy="717048"/>
            </a:xfrm>
            <a:prstGeom prst="downArrow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162800" y="1290012"/>
              <a:ext cx="189756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de-DE" dirty="0">
                  <a:solidFill>
                    <a:schemeClr val="bg1"/>
                  </a:solidFill>
                </a:rPr>
                <a:t>Drivers = external controls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67920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 descr="http://www.himalaya-info.org/images/Images%20Landkarten/Garhwal%20O%20Nanda%20Devi%20from%20Birjeganj%20Dhura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9789" y="0"/>
            <a:ext cx="91637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(3) Landforms and Spatial Scales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5976257" y="1803155"/>
            <a:ext cx="1729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Mountain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538980" y="5296548"/>
            <a:ext cx="172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Local Hillslope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180147" y="3279763"/>
            <a:ext cx="172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Mountain Flank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531157" y="986911"/>
            <a:ext cx="2348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Mountain Range</a:t>
            </a:r>
            <a:endParaRPr lang="de-DE" dirty="0">
              <a:solidFill>
                <a:srgbClr val="002060"/>
              </a:solidFill>
            </a:endParaRPr>
          </a:p>
        </p:txBody>
      </p:sp>
      <p:cxnSp>
        <p:nvCxnSpPr>
          <p:cNvPr id="3" name="Straight Arrow Connector 2"/>
          <p:cNvCxnSpPr/>
          <p:nvPr/>
        </p:nvCxnSpPr>
        <p:spPr>
          <a:xfrm flipV="1">
            <a:off x="0" y="901577"/>
            <a:ext cx="9144000" cy="1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870857" y="2029044"/>
            <a:ext cx="5105400" cy="2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>
            <a:off x="1757283" y="3935198"/>
            <a:ext cx="3152174" cy="11508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5264825" y="5969351"/>
            <a:ext cx="1440775" cy="11508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6171157" y="6470815"/>
            <a:ext cx="720000" cy="0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7007077" y="6215773"/>
            <a:ext cx="1729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Debris Cone</a:t>
            </a:r>
            <a:endParaRPr lang="de-DE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133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852AAC73-2B1A-42F3-986E-8631525D12C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600" y="1422549"/>
            <a:ext cx="7791450" cy="536532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497330" y="4667249"/>
            <a:ext cx="1123950" cy="896371"/>
          </a:xfrm>
          <a:prstGeom prst="rect">
            <a:avLst/>
          </a:prstGeom>
          <a:noFill/>
          <a:ln w="41275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Rectangle 8"/>
          <p:cNvSpPr/>
          <p:nvPr/>
        </p:nvSpPr>
        <p:spPr>
          <a:xfrm>
            <a:off x="2404110" y="3238501"/>
            <a:ext cx="2526029" cy="1600200"/>
          </a:xfrm>
          <a:prstGeom prst="rect">
            <a:avLst/>
          </a:prstGeom>
          <a:noFill/>
          <a:ln w="41275">
            <a:solidFill>
              <a:srgbClr val="D4CF0B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Rectangle 10"/>
          <p:cNvSpPr/>
          <p:nvPr/>
        </p:nvSpPr>
        <p:spPr>
          <a:xfrm>
            <a:off x="6013450" y="1726407"/>
            <a:ext cx="1792384" cy="1100616"/>
          </a:xfrm>
          <a:prstGeom prst="rect">
            <a:avLst/>
          </a:prstGeom>
          <a:noFill/>
          <a:ln w="41275">
            <a:solidFill>
              <a:srgbClr val="FF000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3" name="TextBox 12"/>
          <p:cNvSpPr txBox="1"/>
          <p:nvPr/>
        </p:nvSpPr>
        <p:spPr>
          <a:xfrm>
            <a:off x="0" y="972728"/>
            <a:ext cx="9144000" cy="461665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Orders of magnitude difference in scale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23690F9-AE77-48FD-B43F-0BE06EB8CAC9}"/>
              </a:ext>
            </a:extLst>
          </p:cNvPr>
          <p:cNvSpPr/>
          <p:nvPr/>
        </p:nvSpPr>
        <p:spPr>
          <a:xfrm>
            <a:off x="3667124" y="2493169"/>
            <a:ext cx="2924176" cy="1100616"/>
          </a:xfrm>
          <a:prstGeom prst="rect">
            <a:avLst/>
          </a:prstGeom>
          <a:noFill/>
          <a:ln w="41275">
            <a:solidFill>
              <a:srgbClr val="FF9933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A52476-60E7-4D1D-BADB-F94A008B5F5D}"/>
              </a:ext>
            </a:extLst>
          </p:cNvPr>
          <p:cNvSpPr txBox="1"/>
          <p:nvPr/>
        </p:nvSpPr>
        <p:spPr>
          <a:xfrm>
            <a:off x="1595437" y="4270678"/>
            <a:ext cx="7328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</a:t>
            </a:r>
            <a:endParaRPr lang="en-AU" sz="16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27051A-1E95-42B3-903C-A4C396013CA6}"/>
              </a:ext>
            </a:extLst>
          </p:cNvPr>
          <p:cNvSpPr txBox="1"/>
          <p:nvPr/>
        </p:nvSpPr>
        <p:spPr>
          <a:xfrm>
            <a:off x="2498310" y="2901270"/>
            <a:ext cx="7088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D2CD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Meso</a:t>
            </a:r>
            <a:endParaRPr lang="en-AU" sz="1600" b="1" dirty="0">
              <a:solidFill>
                <a:srgbClr val="D2CD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1AAB7C-DAF8-4100-B963-A9C9E77E898A}"/>
              </a:ext>
            </a:extLst>
          </p:cNvPr>
          <p:cNvSpPr txBox="1"/>
          <p:nvPr/>
        </p:nvSpPr>
        <p:spPr>
          <a:xfrm>
            <a:off x="3560758" y="2171228"/>
            <a:ext cx="7889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FF99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Macro</a:t>
            </a:r>
            <a:endParaRPr lang="en-AU" sz="1600" b="1" dirty="0">
              <a:solidFill>
                <a:srgbClr val="FF99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ED7478D-D587-4B89-A739-75F14F067EB8}"/>
              </a:ext>
            </a:extLst>
          </p:cNvPr>
          <p:cNvSpPr txBox="1"/>
          <p:nvPr/>
        </p:nvSpPr>
        <p:spPr>
          <a:xfrm>
            <a:off x="5292547" y="1653494"/>
            <a:ext cx="7088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Mega</a:t>
            </a:r>
            <a:endParaRPr lang="en-AU" sz="16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Spatial Scales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4331869" y="1991896"/>
            <a:ext cx="1315102" cy="2468740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298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" y="999505"/>
            <a:ext cx="843634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and easily observable processes (mm-cm)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Occur over seconds-days (instantaneous)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hydrodynamics and sediment movement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Predicted by mathematical models.</a:t>
            </a:r>
          </a:p>
        </p:txBody>
      </p:sp>
      <p:pic>
        <p:nvPicPr>
          <p:cNvPr id="2056" name="Picture 8" descr="Related image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28600" y="2982882"/>
            <a:ext cx="3175716" cy="1815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AFE0CB0-6EE0-4A84-AF36-ABC3D25743D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950" y="3130770"/>
            <a:ext cx="5029200" cy="34631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818A1C-790F-4631-A07C-2B1D5469E814}"/>
              </a:ext>
            </a:extLst>
          </p:cNvPr>
          <p:cNvSpPr/>
          <p:nvPr/>
        </p:nvSpPr>
        <p:spPr>
          <a:xfrm>
            <a:off x="3695700" y="2982882"/>
            <a:ext cx="5219700" cy="367104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17C4BC5-8C47-4640-A863-F016A76A810C}"/>
              </a:ext>
            </a:extLst>
          </p:cNvPr>
          <p:cNvSpPr/>
          <p:nvPr/>
        </p:nvSpPr>
        <p:spPr>
          <a:xfrm>
            <a:off x="4362451" y="5204459"/>
            <a:ext cx="659129" cy="592313"/>
          </a:xfrm>
          <a:prstGeom prst="rect">
            <a:avLst/>
          </a:prstGeom>
          <a:noFill/>
          <a:ln w="31750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00896F-2224-42DE-A0A2-B707F989184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8600" y="4902514"/>
            <a:ext cx="3175716" cy="175141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791C63A-C857-4BC1-BBA0-518DA7CF0AD5}"/>
              </a:ext>
            </a:extLst>
          </p:cNvPr>
          <p:cNvSpPr txBox="1"/>
          <p:nvPr/>
        </p:nvSpPr>
        <p:spPr>
          <a:xfrm>
            <a:off x="5021580" y="5365091"/>
            <a:ext cx="9265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 err="1">
                <a:solidFill>
                  <a:srgbClr val="00B050"/>
                </a:solidFill>
              </a:rPr>
              <a:t>Micoscale</a:t>
            </a:r>
            <a:endParaRPr lang="en-AU" sz="1400" b="1" dirty="0">
              <a:solidFill>
                <a:srgbClr val="00B05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(1) Microscale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2554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5E2F4CC-29E9-4E59-B734-ED293F04ED5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8601" y="4902513"/>
            <a:ext cx="3167068" cy="175141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C4584D8-F652-4E12-91A8-A30AE1BE7EF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8601" y="2978982"/>
            <a:ext cx="3175716" cy="181588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600" y="985069"/>
            <a:ext cx="8686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Accessible, human memory (m - km; days - years)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can have implications for management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Beach state: erosion and deposition (days - years)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Predicted by morphological models (change in form).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AFE0CB0-6EE0-4A84-AF36-ABC3D25743D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950" y="3130770"/>
            <a:ext cx="5029200" cy="34631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818A1C-790F-4631-A07C-2B1D5469E814}"/>
              </a:ext>
            </a:extLst>
          </p:cNvPr>
          <p:cNvSpPr/>
          <p:nvPr/>
        </p:nvSpPr>
        <p:spPr>
          <a:xfrm>
            <a:off x="3695700" y="2982882"/>
            <a:ext cx="5219700" cy="367104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42C970-1266-4070-92F1-E84FA4BD0AF7}"/>
              </a:ext>
            </a:extLst>
          </p:cNvPr>
          <p:cNvSpPr/>
          <p:nvPr/>
        </p:nvSpPr>
        <p:spPr>
          <a:xfrm>
            <a:off x="4943476" y="4298156"/>
            <a:ext cx="1645443" cy="1028224"/>
          </a:xfrm>
          <a:prstGeom prst="rect">
            <a:avLst/>
          </a:prstGeom>
          <a:noFill/>
          <a:ln w="31750">
            <a:solidFill>
              <a:srgbClr val="D4CF0B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29BDF9-4CAB-44BF-8112-271380ED5350}"/>
              </a:ext>
            </a:extLst>
          </p:cNvPr>
          <p:cNvSpPr/>
          <p:nvPr/>
        </p:nvSpPr>
        <p:spPr>
          <a:xfrm>
            <a:off x="4362451" y="5204459"/>
            <a:ext cx="659129" cy="592313"/>
          </a:xfrm>
          <a:prstGeom prst="rect">
            <a:avLst/>
          </a:prstGeom>
          <a:noFill/>
          <a:ln w="31750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1C850A-7BED-4A88-B62D-013085D020E3}"/>
              </a:ext>
            </a:extLst>
          </p:cNvPr>
          <p:cNvSpPr txBox="1"/>
          <p:nvPr/>
        </p:nvSpPr>
        <p:spPr>
          <a:xfrm>
            <a:off x="4900915" y="4013792"/>
            <a:ext cx="9605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rgbClr val="D2CD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Mesoscale</a:t>
            </a:r>
            <a:endParaRPr lang="en-AU" sz="1200" b="1" dirty="0">
              <a:solidFill>
                <a:srgbClr val="D2CD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(2) Mesoscale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9916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" y="985069"/>
            <a:ext cx="8686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 landscape evolution (100 - 1,000’s km)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Persist/operate over 1,000’s - millions of years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Long-term evolution of an estuary basin (infill)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 evolution models. Sedimentary data.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AFE0CB0-6EE0-4A84-AF36-ABC3D25743D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950" y="3130770"/>
            <a:ext cx="5029200" cy="34631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818A1C-790F-4631-A07C-2B1D5469E814}"/>
              </a:ext>
            </a:extLst>
          </p:cNvPr>
          <p:cNvSpPr/>
          <p:nvPr/>
        </p:nvSpPr>
        <p:spPr>
          <a:xfrm>
            <a:off x="3695700" y="2982882"/>
            <a:ext cx="5219700" cy="367104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42C970-1266-4070-92F1-E84FA4BD0AF7}"/>
              </a:ext>
            </a:extLst>
          </p:cNvPr>
          <p:cNvSpPr/>
          <p:nvPr/>
        </p:nvSpPr>
        <p:spPr>
          <a:xfrm>
            <a:off x="4943476" y="4298156"/>
            <a:ext cx="1645443" cy="1028224"/>
          </a:xfrm>
          <a:prstGeom prst="rect">
            <a:avLst/>
          </a:prstGeom>
          <a:noFill/>
          <a:ln w="31750">
            <a:solidFill>
              <a:srgbClr val="D2CD0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29BDF9-4CAB-44BF-8112-271380ED5350}"/>
              </a:ext>
            </a:extLst>
          </p:cNvPr>
          <p:cNvSpPr/>
          <p:nvPr/>
        </p:nvSpPr>
        <p:spPr>
          <a:xfrm>
            <a:off x="4362451" y="5204459"/>
            <a:ext cx="659129" cy="592313"/>
          </a:xfrm>
          <a:prstGeom prst="rect">
            <a:avLst/>
          </a:prstGeom>
          <a:noFill/>
          <a:ln w="31750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B0FD5-9D3A-4E81-9FF2-77CE65E75EEC}"/>
              </a:ext>
            </a:extLst>
          </p:cNvPr>
          <p:cNvSpPr/>
          <p:nvPr/>
        </p:nvSpPr>
        <p:spPr>
          <a:xfrm>
            <a:off x="5705475" y="3827763"/>
            <a:ext cx="1967865" cy="718877"/>
          </a:xfrm>
          <a:prstGeom prst="rect">
            <a:avLst/>
          </a:prstGeom>
          <a:noFill/>
          <a:ln w="31750">
            <a:solidFill>
              <a:srgbClr val="FF9933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CE57C5B-B715-4A2A-8883-07B7751880B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3334" y="2982882"/>
            <a:ext cx="3298022" cy="36710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35A6580-6481-4A1E-8C28-6EE6621CDFD8}"/>
              </a:ext>
            </a:extLst>
          </p:cNvPr>
          <p:cNvSpPr txBox="1"/>
          <p:nvPr/>
        </p:nvSpPr>
        <p:spPr>
          <a:xfrm>
            <a:off x="5610225" y="3519986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rgbClr val="FF99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Macroscale</a:t>
            </a:r>
            <a:endParaRPr lang="en-AU" sz="1200" b="1" dirty="0">
              <a:solidFill>
                <a:srgbClr val="FF99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(3) Macroscale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5010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8D027E3-9840-4EA8-BE86-C9D6B96F2B0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157" y="2955055"/>
            <a:ext cx="3578543" cy="369887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599" y="985069"/>
            <a:ext cx="879824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 over geological time (&gt; millions of years)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Spanning &gt;10’s of thousands of km (continents/oceans)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Continental configuration of coastlines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Largely driven by tectonic activity and sea level change.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AFE0CB0-6EE0-4A84-AF36-ABC3D25743D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950" y="3130770"/>
            <a:ext cx="5029200" cy="34631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818A1C-790F-4631-A07C-2B1D5469E814}"/>
              </a:ext>
            </a:extLst>
          </p:cNvPr>
          <p:cNvSpPr/>
          <p:nvPr/>
        </p:nvSpPr>
        <p:spPr>
          <a:xfrm>
            <a:off x="3695700" y="2982882"/>
            <a:ext cx="5219700" cy="367104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42C970-1266-4070-92F1-E84FA4BD0AF7}"/>
              </a:ext>
            </a:extLst>
          </p:cNvPr>
          <p:cNvSpPr/>
          <p:nvPr/>
        </p:nvSpPr>
        <p:spPr>
          <a:xfrm>
            <a:off x="4943476" y="4298156"/>
            <a:ext cx="1645443" cy="1028224"/>
          </a:xfrm>
          <a:prstGeom prst="rect">
            <a:avLst/>
          </a:prstGeom>
          <a:noFill/>
          <a:ln w="31750">
            <a:solidFill>
              <a:srgbClr val="D2CD0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29BDF9-4CAB-44BF-8112-271380ED5350}"/>
              </a:ext>
            </a:extLst>
          </p:cNvPr>
          <p:cNvSpPr/>
          <p:nvPr/>
        </p:nvSpPr>
        <p:spPr>
          <a:xfrm>
            <a:off x="4362451" y="5204459"/>
            <a:ext cx="659129" cy="592313"/>
          </a:xfrm>
          <a:prstGeom prst="rect">
            <a:avLst/>
          </a:prstGeom>
          <a:noFill/>
          <a:ln w="31750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B0FD5-9D3A-4E81-9FF2-77CE65E75EEC}"/>
              </a:ext>
            </a:extLst>
          </p:cNvPr>
          <p:cNvSpPr/>
          <p:nvPr/>
        </p:nvSpPr>
        <p:spPr>
          <a:xfrm>
            <a:off x="5705475" y="3827763"/>
            <a:ext cx="1967865" cy="718877"/>
          </a:xfrm>
          <a:prstGeom prst="rect">
            <a:avLst/>
          </a:prstGeom>
          <a:noFill/>
          <a:ln w="31750">
            <a:solidFill>
              <a:srgbClr val="FF9933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3B8AD8C-2F12-428C-B965-415AE3AA135B}"/>
              </a:ext>
            </a:extLst>
          </p:cNvPr>
          <p:cNvSpPr/>
          <p:nvPr/>
        </p:nvSpPr>
        <p:spPr>
          <a:xfrm>
            <a:off x="7258049" y="3323686"/>
            <a:ext cx="1177289" cy="718877"/>
          </a:xfrm>
          <a:prstGeom prst="rect">
            <a:avLst/>
          </a:prstGeom>
          <a:noFill/>
          <a:ln w="31750">
            <a:solidFill>
              <a:srgbClr val="FF000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10E4DC9-E4EB-4D65-8172-B4331BB87B60}"/>
              </a:ext>
            </a:extLst>
          </p:cNvPr>
          <p:cNvSpPr txBox="1"/>
          <p:nvPr/>
        </p:nvSpPr>
        <p:spPr>
          <a:xfrm>
            <a:off x="7162799" y="3029312"/>
            <a:ext cx="9605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Megascale</a:t>
            </a:r>
            <a:endParaRPr lang="en-AU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(4) </a:t>
            </a:r>
            <a:r>
              <a:rPr lang="en-AU" altLang="en-US" sz="3200" b="1" dirty="0" err="1">
                <a:solidFill>
                  <a:srgbClr val="002060"/>
                </a:solidFill>
                <a:cs typeface="Arial" panose="020B0604020202020204" pitchFamily="34" charset="0"/>
              </a:rPr>
              <a:t>Megascale</a:t>
            </a:r>
            <a:endParaRPr lang="en-AU" altLang="en-US" sz="3200" b="1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49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01" name="Picture 5"/>
          <p:cNvPicPr>
            <a:picLocks noChangeAspect="1" noChangeArrowheads="1"/>
          </p:cNvPicPr>
          <p:nvPr/>
        </p:nvPicPr>
        <p:blipFill rotWithShape="1">
          <a:blip r:embed="rId3" cstate="screen">
            <a:lum bright="1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-33639"/>
            <a:ext cx="9144000" cy="6891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3" name="Group 2"/>
          <p:cNvGrpSpPr/>
          <p:nvPr/>
        </p:nvGrpSpPr>
        <p:grpSpPr>
          <a:xfrm>
            <a:off x="323528" y="774700"/>
            <a:ext cx="3240088" cy="2112963"/>
            <a:chOff x="323528" y="774700"/>
            <a:chExt cx="3240088" cy="2112963"/>
          </a:xfrm>
        </p:grpSpPr>
        <p:pic>
          <p:nvPicPr>
            <p:cNvPr id="7" name="Picture 4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23528" y="774700"/>
              <a:ext cx="3240088" cy="2112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8" name="TextBox 7"/>
            <p:cNvSpPr txBox="1"/>
            <p:nvPr/>
          </p:nvSpPr>
          <p:spPr>
            <a:xfrm>
              <a:off x="1943572" y="2239913"/>
              <a:ext cx="1572866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</a:rPr>
                <a:t>&lt; 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0 </a:t>
              </a:r>
              <a:r>
                <a:rPr lang="de-DE" sz="2800" dirty="0">
                  <a:solidFill>
                    <a:srgbClr val="002060"/>
                  </a:solidFill>
                </a:rPr>
                <a:t>yrs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323528" y="3022551"/>
            <a:ext cx="3693487" cy="3519471"/>
            <a:chOff x="323528" y="3022551"/>
            <a:chExt cx="3693487" cy="3519471"/>
          </a:xfrm>
        </p:grpSpPr>
        <p:pic>
          <p:nvPicPr>
            <p:cNvPr id="9" name="Picture 3" descr="Br1989"/>
            <p:cNvPicPr>
              <a:picLocks noChangeAspect="1" noChangeArrowheads="1"/>
            </p:cNvPicPr>
            <p:nvPr/>
          </p:nvPicPr>
          <p:blipFill>
            <a:blip r:embed="rId5" cstate="print">
              <a:lum bright="10000" contrast="10000"/>
            </a:blip>
            <a:srcRect/>
            <a:stretch>
              <a:fillRect/>
            </a:stretch>
          </p:blipFill>
          <p:spPr bwMode="auto">
            <a:xfrm>
              <a:off x="323528" y="3022551"/>
              <a:ext cx="3192910" cy="20331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" name="Picture 12" descr="Br2008"/>
            <p:cNvPicPr>
              <a:picLocks noChangeAspect="1" noChangeArrowheads="1"/>
            </p:cNvPicPr>
            <p:nvPr/>
          </p:nvPicPr>
          <p:blipFill>
            <a:blip r:embed="rId6" cstate="print">
              <a:lum bright="10000" contrast="10000"/>
            </a:blip>
            <a:srcRect/>
            <a:stretch>
              <a:fillRect/>
            </a:stretch>
          </p:blipFill>
          <p:spPr bwMode="auto">
            <a:xfrm>
              <a:off x="681855" y="4352876"/>
              <a:ext cx="3335160" cy="198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" name="TextBox 10"/>
            <p:cNvSpPr txBox="1"/>
            <p:nvPr/>
          </p:nvSpPr>
          <p:spPr>
            <a:xfrm>
              <a:off x="440268" y="6018802"/>
              <a:ext cx="2082621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</a:rPr>
                <a:t>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1 </a:t>
              </a:r>
              <a:r>
                <a:rPr lang="de-DE" sz="2800" dirty="0">
                  <a:solidFill>
                    <a:srgbClr val="002060"/>
                  </a:solidFill>
                </a:rPr>
                <a:t>- 10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3 </a:t>
              </a:r>
              <a:r>
                <a:rPr lang="de-DE" sz="2800" dirty="0">
                  <a:solidFill>
                    <a:srgbClr val="002060"/>
                  </a:solidFill>
                </a:rPr>
                <a:t>yrs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4182740" y="3952055"/>
            <a:ext cx="4654934" cy="2551254"/>
            <a:chOff x="4182740" y="3952055"/>
            <a:chExt cx="4654934" cy="2551254"/>
          </a:xfrm>
        </p:grpSpPr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182740" y="3952055"/>
              <a:ext cx="4133676" cy="2551254"/>
            </a:xfrm>
            <a:prstGeom prst="rect">
              <a:avLst/>
            </a:prstGeom>
          </p:spPr>
        </p:pic>
        <p:sp>
          <p:nvSpPr>
            <p:cNvPr id="15" name="TextBox 14"/>
            <p:cNvSpPr txBox="1"/>
            <p:nvPr/>
          </p:nvSpPr>
          <p:spPr>
            <a:xfrm>
              <a:off x="6588224" y="5837508"/>
              <a:ext cx="2249450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</a:rPr>
                <a:t>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7 </a:t>
              </a:r>
              <a:r>
                <a:rPr lang="de-DE" sz="2800" dirty="0">
                  <a:solidFill>
                    <a:srgbClr val="002060"/>
                  </a:solidFill>
                </a:rPr>
                <a:t>- 10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9 </a:t>
              </a:r>
              <a:r>
                <a:rPr lang="de-DE" sz="2800" dirty="0">
                  <a:solidFill>
                    <a:srgbClr val="002060"/>
                  </a:solidFill>
                </a:rPr>
                <a:t>yrs</a:t>
              </a: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3767416" y="947917"/>
            <a:ext cx="3168352" cy="2827988"/>
            <a:chOff x="3767416" y="947917"/>
            <a:chExt cx="3168352" cy="2827988"/>
          </a:xfrm>
        </p:grpSpPr>
        <p:sp>
          <p:nvSpPr>
            <p:cNvPr id="2" name="Rectangle 1"/>
            <p:cNvSpPr/>
            <p:nvPr/>
          </p:nvSpPr>
          <p:spPr>
            <a:xfrm>
              <a:off x="3767416" y="1143373"/>
              <a:ext cx="3168352" cy="2632532"/>
            </a:xfrm>
            <a:prstGeom prst="rect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6" name="Picture 15"/>
            <p:cNvPicPr>
              <a:picLocks noChangeAspect="1"/>
            </p:cNvPicPr>
            <p:nvPr/>
          </p:nvPicPr>
          <p:blipFill rotWithShape="1">
            <a:blip r:embed="rId8" cstate="screen">
              <a:clrChange>
                <a:clrFrom>
                  <a:srgbClr val="E7E8E9"/>
                </a:clrFrom>
                <a:clrTo>
                  <a:srgbClr val="E7E8E9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182740" y="1363968"/>
              <a:ext cx="2317848" cy="2295113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3939318" y="947917"/>
              <a:ext cx="2082621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</a:rPr>
                <a:t>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4 </a:t>
              </a:r>
              <a:r>
                <a:rPr lang="de-DE" sz="2800" dirty="0">
                  <a:solidFill>
                    <a:srgbClr val="002060"/>
                  </a:solidFill>
                </a:rPr>
                <a:t>- 10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6 </a:t>
              </a:r>
              <a:r>
                <a:rPr lang="de-DE" sz="2800" dirty="0">
                  <a:solidFill>
                    <a:srgbClr val="002060"/>
                  </a:solidFill>
                </a:rPr>
                <a:t>yrs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Temporal scales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0118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453257"/>
            <a:ext cx="6261135" cy="4450466"/>
          </a:xfrm>
          <a:prstGeom prst="rect">
            <a:avLst/>
          </a:prstGeom>
        </p:spPr>
      </p:pic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1402926" y="1741289"/>
            <a:ext cx="3701176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</a:p>
        </p:txBody>
      </p:sp>
      <p:sp>
        <p:nvSpPr>
          <p:cNvPr id="2" name="Rectangle 1"/>
          <p:cNvSpPr/>
          <p:nvPr/>
        </p:nvSpPr>
        <p:spPr>
          <a:xfrm>
            <a:off x="-252536" y="6165890"/>
            <a:ext cx="79242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de-CH" sz="2400" dirty="0">
                <a:solidFill>
                  <a:srgbClr val="002060"/>
                </a:solidFill>
                <a:cs typeface="Arial" panose="020B0604020202020204" pitchFamily="34" charset="0"/>
              </a:rPr>
              <a:t>Temporal vs spatial scales</a:t>
            </a:r>
          </a:p>
        </p:txBody>
      </p:sp>
      <p:sp>
        <p:nvSpPr>
          <p:cNvPr id="3" name="Rectangle 2"/>
          <p:cNvSpPr/>
          <p:nvPr/>
        </p:nvSpPr>
        <p:spPr>
          <a:xfrm>
            <a:off x="1394131" y="2486049"/>
            <a:ext cx="205697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Dynamics</a:t>
            </a:r>
          </a:p>
        </p:txBody>
      </p:sp>
      <p:sp>
        <p:nvSpPr>
          <p:cNvPr id="14" name="Text Box 5"/>
          <p:cNvSpPr txBox="1">
            <a:spLocks noChangeArrowheads="1"/>
          </p:cNvSpPr>
          <p:nvPr/>
        </p:nvSpPr>
        <p:spPr bwMode="auto">
          <a:xfrm>
            <a:off x="759540" y="754924"/>
            <a:ext cx="7027121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lnSpc>
                <a:spcPct val="85000"/>
              </a:lnSpc>
            </a:pPr>
            <a:r>
              <a:rPr lang="en-US" sz="20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“Every feature of the landscape is there for a reason. We just have to be smart enough to figure out what the reason is…”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4763304" y="3041347"/>
            <a:ext cx="4129176" cy="2907933"/>
            <a:chOff x="4763304" y="3041347"/>
            <a:chExt cx="4129176" cy="2907933"/>
          </a:xfrm>
        </p:grpSpPr>
        <p:pic>
          <p:nvPicPr>
            <p:cNvPr id="15" name="Picture 5" descr="deutsch-buch"/>
            <p:cNvPicPr>
              <a:picLocks noChangeAspect="1" noChangeArrowheads="1"/>
            </p:cNvPicPr>
            <p:nvPr/>
          </p:nvPicPr>
          <p:blipFill>
            <a:blip r:embed="rId3" cstate="screen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63304" y="3041347"/>
              <a:ext cx="4104456" cy="2907933"/>
            </a:xfrm>
            <a:prstGeom prst="rect">
              <a:avLst/>
            </a:prstGeom>
            <a:noFill/>
            <a:ln>
              <a:solidFill>
                <a:schemeClr val="accent1">
                  <a:lumMod val="50000"/>
                </a:schemeClr>
              </a:solidFill>
            </a:ln>
          </p:spPr>
        </p:pic>
        <p:pic>
          <p:nvPicPr>
            <p:cNvPr id="17" name="Picture 16" descr="C:\Users\henne\Desktop\Presentation Lecturer\book.png"/>
            <p:cNvPicPr>
              <a:picLocks noChangeAspect="1" noChangeArrowheads="1"/>
            </p:cNvPicPr>
            <p:nvPr/>
          </p:nvPicPr>
          <p:blipFill>
            <a:blip r:embed="rId4" cstate="screen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Photocopy trans="90000" detail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5136" y="3535801"/>
              <a:ext cx="3799876" cy="1926798"/>
            </a:xfrm>
            <a:prstGeom prst="rect">
              <a:avLst/>
            </a:prstGeom>
            <a:noFill/>
            <a:effectLst>
              <a:outerShdw blurRad="50800" dist="50800" dir="5400000" algn="ctr" rotWithShape="0">
                <a:srgbClr val="000B29">
                  <a:alpha val="53000"/>
                </a:srgbClr>
              </a:outerShdw>
            </a:effectLst>
          </p:spPr>
        </p:pic>
        <p:sp>
          <p:nvSpPr>
            <p:cNvPr id="5" name="Rectangle 4"/>
            <p:cNvSpPr/>
            <p:nvPr/>
          </p:nvSpPr>
          <p:spPr>
            <a:xfrm>
              <a:off x="4979328" y="3096540"/>
              <a:ext cx="242887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Read the landscape...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5582843" y="5277933"/>
              <a:ext cx="3218543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en-US" dirty="0">
                  <a:solidFill>
                    <a:srgbClr val="002060"/>
                  </a:solidFill>
                </a:rPr>
                <a:t>is to </a:t>
              </a:r>
              <a:r>
                <a:rPr lang="de-DE" dirty="0">
                  <a:solidFill>
                    <a:srgbClr val="002060"/>
                  </a:solidFill>
                </a:rPr>
                <a:t>learn about the past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5270976" y="5537740"/>
              <a:ext cx="362150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r"/>
              <a:r>
                <a:rPr lang="de-DE" dirty="0">
                  <a:solidFill>
                    <a:srgbClr val="002060"/>
                  </a:solidFill>
                </a:rPr>
                <a:t>(climate and landscape evolution)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175456" y="3905282"/>
              <a:ext cx="12362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b="1" dirty="0">
                  <a:solidFill>
                    <a:srgbClr val="002060"/>
                  </a:solidFill>
                </a:rPr>
                <a:t>Archive ?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Spatial and temporal scales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/>
          <p:cNvGrpSpPr/>
          <p:nvPr/>
        </p:nvGrpSpPr>
        <p:grpSpPr>
          <a:xfrm>
            <a:off x="913230" y="3829521"/>
            <a:ext cx="3754381" cy="967047"/>
            <a:chOff x="913230" y="3829521"/>
            <a:chExt cx="3754381" cy="967047"/>
          </a:xfrm>
        </p:grpSpPr>
        <p:sp>
          <p:nvSpPr>
            <p:cNvPr id="16390" name="Rectangle 6"/>
            <p:cNvSpPr>
              <a:spLocks noChangeArrowheads="1"/>
            </p:cNvSpPr>
            <p:nvPr/>
          </p:nvSpPr>
          <p:spPr bwMode="auto">
            <a:xfrm>
              <a:off x="1442856" y="3829521"/>
              <a:ext cx="1347565" cy="504825"/>
            </a:xfrm>
            <a:prstGeom prst="rect">
              <a:avLst/>
            </a:prstGeom>
            <a:noFill/>
            <a:ln w="38100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913230" y="4396458"/>
              <a:ext cx="375438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FF0000"/>
                  </a:solidFill>
                </a:rPr>
                <a:t>Process geomorphology</a:t>
              </a: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4367761" y="1454917"/>
            <a:ext cx="4499999" cy="1323439"/>
            <a:chOff x="4367761" y="1454917"/>
            <a:chExt cx="4499999" cy="1323439"/>
          </a:xfrm>
        </p:grpSpPr>
        <p:sp>
          <p:nvSpPr>
            <p:cNvPr id="16389" name="Rectangle 5"/>
            <p:cNvSpPr>
              <a:spLocks noChangeArrowheads="1"/>
            </p:cNvSpPr>
            <p:nvPr/>
          </p:nvSpPr>
          <p:spPr bwMode="auto">
            <a:xfrm>
              <a:off x="4367761" y="1903456"/>
              <a:ext cx="1511300" cy="576263"/>
            </a:xfrm>
            <a:prstGeom prst="rect">
              <a:avLst/>
            </a:prstGeom>
            <a:noFill/>
            <a:ln w="38100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6635512" y="1454917"/>
              <a:ext cx="2232248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FF0000"/>
                  </a:solidFill>
                </a:rPr>
                <a:t>Historical Geomorphology / Landscape evolution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02050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17751" y="405335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</a:t>
            </a:r>
            <a:r>
              <a:rPr lang="de-DE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65556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65656" y="792868"/>
            <a:ext cx="8845019" cy="49757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1600"/>
              </a:spcAft>
            </a:pPr>
            <a:r>
              <a:rPr lang="en-AU" sz="2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Across all spatial-temporal scales these concepts apply: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Landscapes thought of as “systems”: 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change will tend to cause a readjustment of form and process.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Conservation of mass (and energy):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Input = output;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level: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 level sets erosion potential.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Force balances / thresholds: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force has a resisting force - there is a critical balance to drive change;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Equilibrium: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Geomorphic systems will fluctuate between different states over time;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loops: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and negative;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Magnitude-frequency: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 magnitude = less frequent 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3387E560-3396-4FCE-8D98-31D0E1349356}"/>
              </a:ext>
            </a:extLst>
          </p:cNvPr>
          <p:cNvSpPr/>
          <p:nvPr/>
        </p:nvSpPr>
        <p:spPr>
          <a:xfrm>
            <a:off x="198438" y="1485661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A0D677AF-CB01-4C3C-9B67-AEA4451A37DC}"/>
              </a:ext>
            </a:extLst>
          </p:cNvPr>
          <p:cNvSpPr/>
          <p:nvPr/>
        </p:nvSpPr>
        <p:spPr>
          <a:xfrm>
            <a:off x="198438" y="2286854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A59B0636-080E-4E3D-A8B5-43755EE1D098}"/>
              </a:ext>
            </a:extLst>
          </p:cNvPr>
          <p:cNvSpPr/>
          <p:nvPr/>
        </p:nvSpPr>
        <p:spPr>
          <a:xfrm>
            <a:off x="198438" y="2740691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AEBBF5FA-D0BE-4E4F-9262-0FBEE1D5CCD7}"/>
              </a:ext>
            </a:extLst>
          </p:cNvPr>
          <p:cNvSpPr/>
          <p:nvPr/>
        </p:nvSpPr>
        <p:spPr>
          <a:xfrm>
            <a:off x="198438" y="3248109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DFD40919-8D46-4E03-BF70-6785FA64F45E}"/>
              </a:ext>
            </a:extLst>
          </p:cNvPr>
          <p:cNvSpPr/>
          <p:nvPr/>
        </p:nvSpPr>
        <p:spPr>
          <a:xfrm>
            <a:off x="211819" y="4049302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9EF82B99-A8ED-482F-B1FA-069FB8A115BE}"/>
              </a:ext>
            </a:extLst>
          </p:cNvPr>
          <p:cNvSpPr/>
          <p:nvPr/>
        </p:nvSpPr>
        <p:spPr>
          <a:xfrm>
            <a:off x="225050" y="4936736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DE3EED80-09B0-4090-87E9-031A1C112E92}"/>
              </a:ext>
            </a:extLst>
          </p:cNvPr>
          <p:cNvSpPr/>
          <p:nvPr/>
        </p:nvSpPr>
        <p:spPr>
          <a:xfrm>
            <a:off x="198438" y="5383897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Unifying concepts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F651AA4A-38E7-36F6-D48B-3D65B31A9421}"/>
              </a:ext>
            </a:extLst>
          </p:cNvPr>
          <p:cNvSpPr/>
          <p:nvPr/>
        </p:nvSpPr>
        <p:spPr>
          <a:xfrm>
            <a:off x="0" y="6013640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Gregory, K.J. and Lewin, J., 2015. Making concepts more explicit for geomorphology. Progress in Physical Geography, 39(6), pp.711-727. </a:t>
            </a:r>
          </a:p>
        </p:txBody>
      </p:sp>
    </p:spTree>
    <p:extLst>
      <p:ext uri="{BB962C8B-B14F-4D97-AF65-F5344CB8AC3E}">
        <p14:creationId xmlns:p14="http://schemas.microsoft.com/office/powerpoint/2010/main" val="2915571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04836" y="1273856"/>
            <a:ext cx="5924096" cy="4997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1 - Landscapes as Systems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391885" y="2750289"/>
            <a:ext cx="188322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The geomorphic system...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91885" y="4066696"/>
            <a:ext cx="15566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Open vs. closed systems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28034" y="6329464"/>
            <a:ext cx="3063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= Global hydrological cycle !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712085" y="729767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91885" y="1929307"/>
            <a:ext cx="17860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Landscape</a:t>
            </a:r>
          </a:p>
        </p:txBody>
      </p:sp>
      <p:sp>
        <p:nvSpPr>
          <p:cNvPr id="10" name="Freeform 9"/>
          <p:cNvSpPr/>
          <p:nvPr/>
        </p:nvSpPr>
        <p:spPr>
          <a:xfrm>
            <a:off x="1618208" y="2348058"/>
            <a:ext cx="721767" cy="564205"/>
          </a:xfrm>
          <a:custGeom>
            <a:avLst/>
            <a:gdLst>
              <a:gd name="connsiteX0" fmla="*/ 1920 w 721767"/>
              <a:gd name="connsiteY0" fmla="*/ 0 h 564205"/>
              <a:gd name="connsiteX1" fmla="*/ 112167 w 721767"/>
              <a:gd name="connsiteY1" fmla="*/ 272375 h 564205"/>
              <a:gd name="connsiteX2" fmla="*/ 721767 w 721767"/>
              <a:gd name="connsiteY2" fmla="*/ 564205 h 564205"/>
              <a:gd name="connsiteX3" fmla="*/ 721767 w 721767"/>
              <a:gd name="connsiteY3" fmla="*/ 564205 h 56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1767" h="564205">
                <a:moveTo>
                  <a:pt x="1920" y="0"/>
                </a:moveTo>
                <a:cubicBezTo>
                  <a:pt x="-2944" y="89170"/>
                  <a:pt x="-7807" y="178341"/>
                  <a:pt x="112167" y="272375"/>
                </a:cubicBezTo>
                <a:cubicBezTo>
                  <a:pt x="232141" y="366409"/>
                  <a:pt x="721767" y="564205"/>
                  <a:pt x="721767" y="564205"/>
                </a:cubicBezTo>
                <a:lnTo>
                  <a:pt x="721767" y="564205"/>
                </a:lnTo>
              </a:path>
            </a:pathLst>
          </a:custGeom>
          <a:noFill/>
          <a:ln>
            <a:solidFill>
              <a:srgbClr val="00206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953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2555776" y="5805264"/>
            <a:ext cx="426270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de-CH" dirty="0">
                <a:solidFill>
                  <a:srgbClr val="002060"/>
                </a:solidFill>
              </a:rPr>
              <a:t>The global rock cycle – a closed system</a:t>
            </a:r>
            <a:endParaRPr lang="de-DE" dirty="0">
              <a:solidFill>
                <a:srgbClr val="00206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63688" y="1412776"/>
            <a:ext cx="5436096" cy="407707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91680" y="1340768"/>
            <a:ext cx="5544616" cy="42484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" name="Group 4"/>
          <p:cNvGrpSpPr/>
          <p:nvPr/>
        </p:nvGrpSpPr>
        <p:grpSpPr>
          <a:xfrm>
            <a:off x="2339752" y="872044"/>
            <a:ext cx="4392488" cy="2268924"/>
            <a:chOff x="2339752" y="872044"/>
            <a:chExt cx="4392488" cy="2268924"/>
          </a:xfrm>
        </p:grpSpPr>
        <p:sp>
          <p:nvSpPr>
            <p:cNvPr id="18438" name="Text Box 6"/>
            <p:cNvSpPr txBox="1">
              <a:spLocks noChangeArrowheads="1"/>
            </p:cNvSpPr>
            <p:nvPr/>
          </p:nvSpPr>
          <p:spPr bwMode="auto">
            <a:xfrm>
              <a:off x="3161967" y="872044"/>
              <a:ext cx="357027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de-CH" dirty="0">
                  <a:solidFill>
                    <a:srgbClr val="FF0000"/>
                  </a:solidFill>
                </a:rPr>
                <a:t>Landscapes .... an open system</a:t>
              </a:r>
              <a:endParaRPr lang="de-DE" dirty="0">
                <a:solidFill>
                  <a:srgbClr val="FF0000"/>
                </a:solidFill>
              </a:endParaRPr>
            </a:p>
          </p:txBody>
        </p:sp>
        <p:sp>
          <p:nvSpPr>
            <p:cNvPr id="4" name="Rectangle 3"/>
            <p:cNvSpPr/>
            <p:nvPr/>
          </p:nvSpPr>
          <p:spPr>
            <a:xfrm>
              <a:off x="2339752" y="1412776"/>
              <a:ext cx="4392488" cy="172819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1 - Landscapes as Systems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887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522323" y="6216671"/>
            <a:ext cx="8455133" cy="473000"/>
            <a:chOff x="522323" y="6216671"/>
            <a:chExt cx="8455133" cy="473000"/>
          </a:xfrm>
        </p:grpSpPr>
        <p:sp>
          <p:nvSpPr>
            <p:cNvPr id="3" name="Rectangle 2"/>
            <p:cNvSpPr/>
            <p:nvPr/>
          </p:nvSpPr>
          <p:spPr>
            <a:xfrm>
              <a:off x="3124572" y="6228006"/>
              <a:ext cx="5852884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GB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 change (</a:t>
              </a:r>
              <a:r>
                <a:rPr lang="el-GR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Δ</a:t>
              </a:r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</a:t>
              </a:r>
              <a:r>
                <a:rPr lang="en-GB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in </a:t>
              </a:r>
              <a:r>
                <a:rPr lang="en-GB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storage (or topography)</a:t>
              </a:r>
            </a:p>
          </p:txBody>
        </p:sp>
        <p:sp>
          <p:nvSpPr>
            <p:cNvPr id="4" name="Rectangle 3"/>
            <p:cNvSpPr/>
            <p:nvPr/>
          </p:nvSpPr>
          <p:spPr>
            <a:xfrm>
              <a:off x="522323" y="6216671"/>
              <a:ext cx="3249608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en-GB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 transfer of mass       </a:t>
              </a:r>
              <a:endPara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13" name="Picture 2" descr="C:\Users\henne\Desktop\Presentation Lecturer\catchmentsepia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11379" y="2111320"/>
            <a:ext cx="4321455" cy="3144040"/>
          </a:xfrm>
          <a:prstGeom prst="rect">
            <a:avLst/>
          </a:prstGeom>
          <a:noFill/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2 - Conservation of Mass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Down Arrow 1"/>
          <p:cNvSpPr/>
          <p:nvPr/>
        </p:nvSpPr>
        <p:spPr>
          <a:xfrm rot="10800000">
            <a:off x="522323" y="3234639"/>
            <a:ext cx="712942" cy="743793"/>
          </a:xfrm>
          <a:prstGeom prst="downArrow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8" name="Down Arrow 27"/>
          <p:cNvSpPr/>
          <p:nvPr/>
        </p:nvSpPr>
        <p:spPr>
          <a:xfrm>
            <a:off x="4706288" y="1939302"/>
            <a:ext cx="712942" cy="743793"/>
          </a:xfrm>
          <a:prstGeom prst="downArrow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9" name="Down Arrow 28"/>
          <p:cNvSpPr/>
          <p:nvPr/>
        </p:nvSpPr>
        <p:spPr>
          <a:xfrm rot="10800000">
            <a:off x="5538143" y="4174067"/>
            <a:ext cx="712942" cy="743793"/>
          </a:xfrm>
          <a:prstGeom prst="downArrow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Box 5"/>
          <p:cNvSpPr txBox="1"/>
          <p:nvPr/>
        </p:nvSpPr>
        <p:spPr>
          <a:xfrm>
            <a:off x="165970" y="4431161"/>
            <a:ext cx="1512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Endogenic processes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494623" y="1914656"/>
            <a:ext cx="1512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Exogenic processes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502338" y="4222179"/>
            <a:ext cx="1512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Exogenic processes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207122" y="827594"/>
            <a:ext cx="8936878" cy="5428475"/>
            <a:chOff x="207122" y="827594"/>
            <a:chExt cx="8936878" cy="5428475"/>
          </a:xfrm>
        </p:grpSpPr>
        <p:sp>
          <p:nvSpPr>
            <p:cNvPr id="11" name="TextBox 10"/>
            <p:cNvSpPr txBox="1"/>
            <p:nvPr/>
          </p:nvSpPr>
          <p:spPr>
            <a:xfrm>
              <a:off x="6123422" y="2962454"/>
              <a:ext cx="862737" cy="1323439"/>
            </a:xfrm>
            <a:prstGeom prst="rect">
              <a:avLst/>
            </a:prstGeom>
            <a:noFill/>
            <a:effectLst>
              <a:outerShdw blurRad="63500" dist="495300" dir="18900000" sx="133000" sy="133000" algn="bl" rotWithShape="0">
                <a:schemeClr val="bg1">
                  <a:alpha val="83000"/>
                </a:scheme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en-AU" sz="8000" b="1" dirty="0">
                  <a:solidFill>
                    <a:srgbClr val="00B050"/>
                  </a:solidFill>
                  <a:effectLst>
                    <a:outerShdw blurRad="50800" dist="38100" dir="2700000" algn="tl" rotWithShape="0">
                      <a:schemeClr val="tx2">
                        <a:alpha val="40000"/>
                      </a:schemeClr>
                    </a:outerShdw>
                  </a:effectLst>
                  <a:latin typeface="Arial Black" panose="020B0A04020102020204" pitchFamily="34" charset="0"/>
                  <a:cs typeface="Arial" panose="020B0604020202020204" pitchFamily="34" charset="0"/>
                </a:rPr>
                <a:t>+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745850" y="5425072"/>
              <a:ext cx="592087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Landscape evolution as product of </a:t>
              </a:r>
              <a:r>
                <a:rPr lang="en-GB" sz="24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erosion</a:t>
              </a:r>
              <a:r>
                <a:rPr lang="en-GB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, transport and </a:t>
              </a:r>
              <a:r>
                <a:rPr lang="en-GB" sz="2400" b="1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deposition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522323" y="1261663"/>
              <a:ext cx="800219" cy="1569660"/>
            </a:xfrm>
            <a:prstGeom prst="rect">
              <a:avLst/>
            </a:prstGeom>
            <a:noFill/>
            <a:effectLst>
              <a:outerShdw blurRad="63500" dist="495300" dir="18900000" sx="133000" sy="133000" algn="bl" rotWithShape="0">
                <a:schemeClr val="bg1">
                  <a:alpha val="83000"/>
                </a:scheme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en-AU" sz="9600" b="1" dirty="0">
                  <a:solidFill>
                    <a:srgbClr val="FF0000"/>
                  </a:solidFill>
                  <a:effectLst>
                    <a:outerShdw blurRad="50800" dist="38100" dir="2700000" algn="tl" rotWithShape="0">
                      <a:schemeClr val="tx2">
                        <a:alpha val="40000"/>
                      </a:schemeClr>
                    </a:outerShdw>
                  </a:effectLst>
                  <a:latin typeface="Arial Black" panose="020B0A04020102020204" pitchFamily="34" charset="0"/>
                  <a:cs typeface="Arial" panose="020B0604020202020204" pitchFamily="34" charset="0"/>
                </a:rPr>
                <a:t>–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207122" y="827594"/>
              <a:ext cx="893687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spcAft>
                  <a:spcPts val="1600"/>
                </a:spcAft>
                <a:buFont typeface="Arial" panose="020B0604020202020204" pitchFamily="34" charset="0"/>
                <a:buChar char="•"/>
              </a:pPr>
              <a:r>
                <a:rPr lang="en-AU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Mass is continually moving through landscapes (via gravity, and others), </a:t>
              </a:r>
              <a:r>
                <a:rPr lang="en-US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BUT mass is conserved throughout the system !</a:t>
              </a:r>
            </a:p>
          </p:txBody>
        </p:sp>
        <p:sp>
          <p:nvSpPr>
            <p:cNvPr id="18" name="Freeform 17"/>
            <p:cNvSpPr/>
            <p:nvPr/>
          </p:nvSpPr>
          <p:spPr>
            <a:xfrm>
              <a:off x="2710308" y="2831323"/>
              <a:ext cx="1553121" cy="1454570"/>
            </a:xfrm>
            <a:custGeom>
              <a:avLst/>
              <a:gdLst>
                <a:gd name="connsiteX0" fmla="*/ 0 w 1256079"/>
                <a:gd name="connsiteY0" fmla="*/ 0 h 1219200"/>
                <a:gd name="connsiteX1" fmla="*/ 167640 w 1256079"/>
                <a:gd name="connsiteY1" fmla="*/ 205740 h 1219200"/>
                <a:gd name="connsiteX2" fmla="*/ 198120 w 1256079"/>
                <a:gd name="connsiteY2" fmla="*/ 426720 h 1219200"/>
                <a:gd name="connsiteX3" fmla="*/ 396240 w 1256079"/>
                <a:gd name="connsiteY3" fmla="*/ 502920 h 1219200"/>
                <a:gd name="connsiteX4" fmla="*/ 845820 w 1256079"/>
                <a:gd name="connsiteY4" fmla="*/ 457200 h 1219200"/>
                <a:gd name="connsiteX5" fmla="*/ 1097280 w 1256079"/>
                <a:gd name="connsiteY5" fmla="*/ 434340 h 1219200"/>
                <a:gd name="connsiteX6" fmla="*/ 1249680 w 1256079"/>
                <a:gd name="connsiteY6" fmla="*/ 525780 h 1219200"/>
                <a:gd name="connsiteX7" fmla="*/ 1211580 w 1256079"/>
                <a:gd name="connsiteY7" fmla="*/ 647700 h 1219200"/>
                <a:gd name="connsiteX8" fmla="*/ 1066800 w 1256079"/>
                <a:gd name="connsiteY8" fmla="*/ 830580 h 1219200"/>
                <a:gd name="connsiteX9" fmla="*/ 1043940 w 1256079"/>
                <a:gd name="connsiteY9" fmla="*/ 990600 h 1219200"/>
                <a:gd name="connsiteX10" fmla="*/ 1242060 w 1256079"/>
                <a:gd name="connsiteY10" fmla="*/ 1219200 h 121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6079" h="1219200">
                  <a:moveTo>
                    <a:pt x="0" y="0"/>
                  </a:moveTo>
                  <a:cubicBezTo>
                    <a:pt x="67310" y="67310"/>
                    <a:pt x="134620" y="134620"/>
                    <a:pt x="167640" y="205740"/>
                  </a:cubicBezTo>
                  <a:cubicBezTo>
                    <a:pt x="200660" y="276860"/>
                    <a:pt x="160020" y="377190"/>
                    <a:pt x="198120" y="426720"/>
                  </a:cubicBezTo>
                  <a:cubicBezTo>
                    <a:pt x="236220" y="476250"/>
                    <a:pt x="288290" y="497840"/>
                    <a:pt x="396240" y="502920"/>
                  </a:cubicBezTo>
                  <a:cubicBezTo>
                    <a:pt x="504190" y="508000"/>
                    <a:pt x="845820" y="457200"/>
                    <a:pt x="845820" y="457200"/>
                  </a:cubicBezTo>
                  <a:cubicBezTo>
                    <a:pt x="962660" y="445770"/>
                    <a:pt x="1029970" y="422910"/>
                    <a:pt x="1097280" y="434340"/>
                  </a:cubicBezTo>
                  <a:cubicBezTo>
                    <a:pt x="1164590" y="445770"/>
                    <a:pt x="1230630" y="490220"/>
                    <a:pt x="1249680" y="525780"/>
                  </a:cubicBezTo>
                  <a:cubicBezTo>
                    <a:pt x="1268730" y="561340"/>
                    <a:pt x="1242060" y="596900"/>
                    <a:pt x="1211580" y="647700"/>
                  </a:cubicBezTo>
                  <a:cubicBezTo>
                    <a:pt x="1181100" y="698500"/>
                    <a:pt x="1094740" y="773430"/>
                    <a:pt x="1066800" y="830580"/>
                  </a:cubicBezTo>
                  <a:cubicBezTo>
                    <a:pt x="1038860" y="887730"/>
                    <a:pt x="1014730" y="925830"/>
                    <a:pt x="1043940" y="990600"/>
                  </a:cubicBezTo>
                  <a:cubicBezTo>
                    <a:pt x="1073150" y="1055370"/>
                    <a:pt x="1157605" y="1137285"/>
                    <a:pt x="1242060" y="1219200"/>
                  </a:cubicBezTo>
                </a:path>
              </a:pathLst>
            </a:custGeom>
            <a:noFill/>
            <a:ln w="19050">
              <a:solidFill>
                <a:srgbClr val="002060"/>
              </a:solidFill>
              <a:prstDash val="sysDash"/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337013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8666E05-88EA-4A6B-A29F-910D897F2DA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3211" y="674451"/>
            <a:ext cx="4119362" cy="60359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4667EB7-E374-467F-B589-6EAB17A667D8}"/>
              </a:ext>
            </a:extLst>
          </p:cNvPr>
          <p:cNvSpPr txBox="1"/>
          <p:nvPr/>
        </p:nvSpPr>
        <p:spPr>
          <a:xfrm>
            <a:off x="4403387" y="727367"/>
            <a:ext cx="4740613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1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Sediment</a:t>
            </a: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transferred from a </a:t>
            </a:r>
            <a:r>
              <a:rPr lang="en-US" sz="21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region to a </a:t>
            </a:r>
            <a:r>
              <a:rPr lang="en-US" sz="2100" b="1" i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sink</a:t>
            </a: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along trajectories as shown by the dashed lines.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trajectories involve short transit times with brief periods of storage in the sediment-routing system (as small circles) (e.g. on the river-channel bed).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Others involve long transit times with prolonged periods of storage (as large circles) (e.g. in bars and on floodplains)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512629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Sediment-routing (Source-to-sink)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/>
          <p:cNvSpPr/>
          <p:nvPr/>
        </p:nvSpPr>
        <p:spPr>
          <a:xfrm>
            <a:off x="4403386" y="5663335"/>
            <a:ext cx="4599099" cy="1015663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Allen, P.A., 2008. From landscapes into geological history. Nature, 451(7176), pp.274-276 </a:t>
            </a:r>
          </a:p>
        </p:txBody>
      </p:sp>
    </p:spTree>
    <p:extLst>
      <p:ext uri="{BB962C8B-B14F-4D97-AF65-F5344CB8AC3E}">
        <p14:creationId xmlns:p14="http://schemas.microsoft.com/office/powerpoint/2010/main" val="1737323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7610EF4-E0D0-4BA1-A8AC-24A8BF0D8CC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1514" y="740229"/>
            <a:ext cx="4537640" cy="597625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865363" y="965438"/>
            <a:ext cx="409766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AU" sz="2000" spc="-1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delta receives its sediment input from rivers, this sediment routed through the system, and then eventually flows to the sea</a:t>
            </a:r>
            <a:endParaRPr lang="en-AU" sz="2000" b="1" spc="-1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1C9A6A1-6A0C-4AEC-90FA-C73680A29335}"/>
              </a:ext>
            </a:extLst>
          </p:cNvPr>
          <p:cNvSpPr txBox="1"/>
          <p:nvPr/>
        </p:nvSpPr>
        <p:spPr>
          <a:xfrm>
            <a:off x="5288309" y="2912525"/>
            <a:ext cx="3246540" cy="584775"/>
          </a:xfrm>
          <a:prstGeom prst="rect">
            <a:avLst/>
          </a:prstGeom>
          <a:solidFill>
            <a:schemeClr val="bg1">
              <a:lumMod val="85000"/>
            </a:schemeClr>
          </a:solidFill>
          <a:ln w="22225">
            <a:noFill/>
            <a:miter lim="800000"/>
          </a:ln>
        </p:spPr>
        <p:txBody>
          <a:bodyPr wrap="square" rtlCol="0">
            <a:spAutoFit/>
          </a:bodyPr>
          <a:lstStyle/>
          <a:p>
            <a:pPr algn="ctr">
              <a:spcAft>
                <a:spcPts val="1600"/>
              </a:spcAft>
            </a:pPr>
            <a:r>
              <a:rPr lang="en-AU" sz="3200" b="1" dirty="0">
                <a:latin typeface="Arial" panose="020B0604020202020204" pitchFamily="34" charset="0"/>
                <a:cs typeface="Arial" panose="020B0604020202020204" pitchFamily="34" charset="0"/>
              </a:rPr>
              <a:t>I - O = </a:t>
            </a:r>
            <a:r>
              <a:rPr lang="el-GR" sz="3200" b="1" dirty="0"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en-AU" sz="3200" b="1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D0A377B-BC24-4A3E-99F4-2AB9F71A1169}"/>
              </a:ext>
            </a:extLst>
          </p:cNvPr>
          <p:cNvSpPr txBox="1"/>
          <p:nvPr/>
        </p:nvSpPr>
        <p:spPr>
          <a:xfrm>
            <a:off x="5288308" y="3709344"/>
            <a:ext cx="3246540" cy="1426031"/>
          </a:xfrm>
          <a:prstGeom prst="rect">
            <a:avLst/>
          </a:prstGeom>
          <a:solidFill>
            <a:schemeClr val="bg1">
              <a:lumMod val="85000"/>
            </a:schemeClr>
          </a:solidFill>
          <a:ln w="22225">
            <a:noFill/>
            <a:miter lim="800000"/>
          </a:ln>
        </p:spPr>
        <p:txBody>
          <a:bodyPr wrap="square" rtlCol="0">
            <a:spAutoFit/>
          </a:bodyPr>
          <a:lstStyle/>
          <a:p>
            <a:pPr algn="ctr">
              <a:spcAft>
                <a:spcPts val="1600"/>
              </a:spcAft>
            </a:pPr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I  =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300 x 10</a:t>
            </a:r>
            <a:r>
              <a:rPr lang="en-AU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1600"/>
              </a:spcAft>
            </a:pPr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= 100 x 10</a:t>
            </a:r>
            <a:r>
              <a:rPr lang="en-AU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1600"/>
              </a:spcAft>
            </a:pPr>
            <a:r>
              <a:rPr lang="el-GR" sz="2000" b="1" dirty="0"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ST =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300 - 100 x 10</a:t>
            </a:r>
            <a:r>
              <a:rPr lang="en-AU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18D0170-AD3C-45A6-A9C3-CB1765359D07}"/>
              </a:ext>
            </a:extLst>
          </p:cNvPr>
          <p:cNvSpPr/>
          <p:nvPr/>
        </p:nvSpPr>
        <p:spPr>
          <a:xfrm>
            <a:off x="5288308" y="5347419"/>
            <a:ext cx="3246540" cy="1313180"/>
          </a:xfrm>
          <a:prstGeom prst="rect">
            <a:avLst/>
          </a:prstGeom>
          <a:solidFill>
            <a:schemeClr val="bg1">
              <a:lumMod val="85000"/>
            </a:schemeClr>
          </a:solidFill>
          <a:ln w="22225">
            <a:noFill/>
          </a:ln>
        </p:spPr>
        <p:txBody>
          <a:bodyPr wrap="square">
            <a:spAutoFit/>
          </a:bodyPr>
          <a:lstStyle/>
          <a:p>
            <a:pPr algn="ctr">
              <a:spcAft>
                <a:spcPts val="1600"/>
              </a:spcAft>
            </a:pPr>
            <a:r>
              <a:rPr lang="el-GR" sz="2200" b="1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en-AU" sz="2200" b="1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 = </a:t>
            </a:r>
            <a:r>
              <a:rPr lang="en-AU" sz="2200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 x 10</a:t>
            </a:r>
            <a:r>
              <a:rPr lang="en-AU" sz="2200" u="sng" baseline="30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2200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2200" u="sng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2200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1600"/>
              </a:spcAft>
            </a:pPr>
            <a:r>
              <a:rPr lang="en-AU" sz="2200" dirty="0">
                <a:latin typeface="Arial" panose="020B0604020202020204" pitchFamily="34" charset="0"/>
                <a:cs typeface="Arial" panose="020B0604020202020204" pitchFamily="34" charset="0"/>
              </a:rPr>
              <a:t>Stored in the delta and floodplain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4DDF680-E5A9-410B-900B-A36A4709ABF5}"/>
              </a:ext>
            </a:extLst>
          </p:cNvPr>
          <p:cNvSpPr txBox="1"/>
          <p:nvPr/>
        </p:nvSpPr>
        <p:spPr>
          <a:xfrm>
            <a:off x="2018950" y="1393825"/>
            <a:ext cx="1455335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OUTPUT</a:t>
            </a:r>
          </a:p>
          <a:p>
            <a:pPr algn="ctr"/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 x 10</a:t>
            </a:r>
            <a:r>
              <a:rPr lang="en-AU" sz="160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B29C31B2-A036-43AC-956F-0FAFBFCF8B4A}"/>
              </a:ext>
            </a:extLst>
          </p:cNvPr>
          <p:cNvCxnSpPr/>
          <p:nvPr/>
        </p:nvCxnSpPr>
        <p:spPr>
          <a:xfrm flipV="1">
            <a:off x="2746619" y="741780"/>
            <a:ext cx="0" cy="552165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1AB69754-E73E-420C-9383-3F5CDAA9B91E}"/>
              </a:ext>
            </a:extLst>
          </p:cNvPr>
          <p:cNvSpPr txBox="1"/>
          <p:nvPr/>
        </p:nvSpPr>
        <p:spPr>
          <a:xfrm>
            <a:off x="1017567" y="2133500"/>
            <a:ext cx="1069460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49EE6D7B-638D-476F-B031-C88F43F65ED3}"/>
              </a:ext>
            </a:extLst>
          </p:cNvPr>
          <p:cNvCxnSpPr>
            <a:cxnSpLocks/>
          </p:cNvCxnSpPr>
          <p:nvPr/>
        </p:nvCxnSpPr>
        <p:spPr>
          <a:xfrm flipH="1" flipV="1">
            <a:off x="2097731" y="2300463"/>
            <a:ext cx="574863" cy="8682"/>
          </a:xfrm>
          <a:prstGeom prst="straightConnector1">
            <a:avLst/>
          </a:prstGeom>
          <a:ln w="34925">
            <a:solidFill>
              <a:srgbClr val="FFFF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CCCAEAE8-80B7-45F4-91A8-3D1B86F557DD}"/>
              </a:ext>
            </a:extLst>
          </p:cNvPr>
          <p:cNvSpPr txBox="1"/>
          <p:nvPr/>
        </p:nvSpPr>
        <p:spPr>
          <a:xfrm>
            <a:off x="2018950" y="5349903"/>
            <a:ext cx="1455335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INPUT</a:t>
            </a:r>
          </a:p>
          <a:p>
            <a:pPr algn="ctr"/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300 x 10</a:t>
            </a:r>
            <a:r>
              <a:rPr lang="en-AU" sz="160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7B2FCA9B-668D-4F31-A01A-9FACCCBC4551}"/>
              </a:ext>
            </a:extLst>
          </p:cNvPr>
          <p:cNvCxnSpPr>
            <a:cxnSpLocks/>
          </p:cNvCxnSpPr>
          <p:nvPr/>
        </p:nvCxnSpPr>
        <p:spPr>
          <a:xfrm flipH="1" flipV="1">
            <a:off x="2746617" y="6096114"/>
            <a:ext cx="1" cy="737685"/>
          </a:xfrm>
          <a:prstGeom prst="straightConnector1">
            <a:avLst/>
          </a:prstGeom>
          <a:ln w="6350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404DEE06-19B8-4E1D-BF00-1F252934D642}"/>
              </a:ext>
            </a:extLst>
          </p:cNvPr>
          <p:cNvSpPr txBox="1"/>
          <p:nvPr/>
        </p:nvSpPr>
        <p:spPr>
          <a:xfrm>
            <a:off x="1078848" y="3348061"/>
            <a:ext cx="1069460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D70C9CE2-D887-4074-B4B9-B76CFB6BAA83}"/>
              </a:ext>
            </a:extLst>
          </p:cNvPr>
          <p:cNvCxnSpPr/>
          <p:nvPr/>
        </p:nvCxnSpPr>
        <p:spPr>
          <a:xfrm flipH="1" flipV="1">
            <a:off x="2171754" y="3519643"/>
            <a:ext cx="574863" cy="8682"/>
          </a:xfrm>
          <a:prstGeom prst="straightConnector1">
            <a:avLst/>
          </a:prstGeom>
          <a:ln w="34925">
            <a:solidFill>
              <a:srgbClr val="FFFF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A0EAFC92-3EA8-4399-903F-48F98F66E3E1}"/>
              </a:ext>
            </a:extLst>
          </p:cNvPr>
          <p:cNvCxnSpPr>
            <a:cxnSpLocks/>
          </p:cNvCxnSpPr>
          <p:nvPr/>
        </p:nvCxnSpPr>
        <p:spPr>
          <a:xfrm flipV="1">
            <a:off x="2758927" y="2305226"/>
            <a:ext cx="574863" cy="8682"/>
          </a:xfrm>
          <a:prstGeom prst="straightConnector1">
            <a:avLst/>
          </a:prstGeom>
          <a:ln w="34925">
            <a:solidFill>
              <a:srgbClr val="FFFF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0648B67D-40BB-420B-9AD5-07E50CEDB800}"/>
              </a:ext>
            </a:extLst>
          </p:cNvPr>
          <p:cNvSpPr txBox="1"/>
          <p:nvPr/>
        </p:nvSpPr>
        <p:spPr>
          <a:xfrm>
            <a:off x="3387956" y="2133500"/>
            <a:ext cx="1069460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the Nile Delta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0421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3D197925-4906-40E9-B024-1B2ACBD90BE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1233"/>
          <a:stretch/>
        </p:blipFill>
        <p:spPr>
          <a:xfrm>
            <a:off x="5064057" y="3766706"/>
            <a:ext cx="3813243" cy="286207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861B319-0DF0-4173-8698-B610EAB5A595}"/>
              </a:ext>
            </a:extLst>
          </p:cNvPr>
          <p:cNvSpPr txBox="1"/>
          <p:nvPr/>
        </p:nvSpPr>
        <p:spPr>
          <a:xfrm>
            <a:off x="5157519" y="3896539"/>
            <a:ext cx="33465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600"/>
              </a:spcAft>
            </a:pP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Aswan High Dam</a:t>
            </a:r>
            <a:endParaRPr lang="en-AU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7610EF4-E0D0-4BA1-A8AC-24A8BF0D8CC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3024" t="1941" b="2269"/>
          <a:stretch/>
        </p:blipFill>
        <p:spPr>
          <a:xfrm>
            <a:off x="141514" y="740229"/>
            <a:ext cx="4537640" cy="597625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CBC04F9-3E1A-45A7-8395-81EDA8930BC7}"/>
              </a:ext>
            </a:extLst>
          </p:cNvPr>
          <p:cNvSpPr txBox="1"/>
          <p:nvPr/>
        </p:nvSpPr>
        <p:spPr>
          <a:xfrm>
            <a:off x="4802123" y="740229"/>
            <a:ext cx="42332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Dams now hold back nearly all sediment [100% storage]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1D00443-8BC7-4F5F-B2D0-680BA9F9F8A8}"/>
              </a:ext>
            </a:extLst>
          </p:cNvPr>
          <p:cNvSpPr txBox="1"/>
          <p:nvPr/>
        </p:nvSpPr>
        <p:spPr>
          <a:xfrm>
            <a:off x="4802123" y="1948954"/>
            <a:ext cx="42332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has had downstream impacts - delta front is eroding at ~100 m/year as it is starved of sediment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3113DD8-4D61-4E61-9D96-44A8C52CDD45}"/>
              </a:ext>
            </a:extLst>
          </p:cNvPr>
          <p:cNvSpPr txBox="1"/>
          <p:nvPr/>
        </p:nvSpPr>
        <p:spPr>
          <a:xfrm>
            <a:off x="1836737" y="1489769"/>
            <a:ext cx="1026242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OUTPUT</a:t>
            </a:r>
          </a:p>
          <a:p>
            <a:pPr algn="ctr"/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 T/</a:t>
            </a:r>
            <a:r>
              <a:rPr lang="en-AU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94CC69C-159A-438B-83BD-CFF077933CFC}"/>
              </a:ext>
            </a:extLst>
          </p:cNvPr>
          <p:cNvSpPr txBox="1"/>
          <p:nvPr/>
        </p:nvSpPr>
        <p:spPr>
          <a:xfrm>
            <a:off x="3162274" y="4961617"/>
            <a:ext cx="877163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INPUT</a:t>
            </a:r>
          </a:p>
          <a:p>
            <a:pPr algn="ctr"/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 T/</a:t>
            </a:r>
            <a:r>
              <a:rPr lang="en-AU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BBA43B4-03DF-4EB1-A58E-D17B2AC267E0}"/>
              </a:ext>
            </a:extLst>
          </p:cNvPr>
          <p:cNvSpPr txBox="1"/>
          <p:nvPr/>
        </p:nvSpPr>
        <p:spPr>
          <a:xfrm>
            <a:off x="0" y="6166686"/>
            <a:ext cx="535242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 IN UPSTREAM DAMS : 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300 x 10</a:t>
            </a:r>
            <a:r>
              <a:rPr lang="en-AU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E6B6D5AA-E3BA-4AD0-B1BE-4BD1B87C0F0E}"/>
              </a:ext>
            </a:extLst>
          </p:cNvPr>
          <p:cNvCxnSpPr/>
          <p:nvPr/>
        </p:nvCxnSpPr>
        <p:spPr>
          <a:xfrm>
            <a:off x="3442546" y="948545"/>
            <a:ext cx="9251" cy="644002"/>
          </a:xfrm>
          <a:prstGeom prst="straightConnector1">
            <a:avLst/>
          </a:prstGeom>
          <a:ln w="4445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0270C39A-EC44-45E6-B2BA-BB993BFCE705}"/>
              </a:ext>
            </a:extLst>
          </p:cNvPr>
          <p:cNvSpPr txBox="1"/>
          <p:nvPr/>
        </p:nvSpPr>
        <p:spPr>
          <a:xfrm>
            <a:off x="489384" y="871846"/>
            <a:ext cx="2807179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happening here ??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70A2632-97EA-4126-ABAC-C859425CC39A}"/>
              </a:ext>
            </a:extLst>
          </p:cNvPr>
          <p:cNvSpPr txBox="1"/>
          <p:nvPr/>
        </p:nvSpPr>
        <p:spPr>
          <a:xfrm>
            <a:off x="229422" y="4955167"/>
            <a:ext cx="2314748" cy="103105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- O = </a:t>
            </a:r>
            <a:r>
              <a:rPr lang="el-GR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en-AU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</a:p>
          <a:p>
            <a:pPr algn="ctr">
              <a:spcAft>
                <a:spcPts val="600"/>
              </a:spcAft>
            </a:pPr>
            <a:r>
              <a:rPr lang="en-AU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100% </a:t>
            </a: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  <a:endParaRPr lang="en-AU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the Nile Delta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4425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people.uncw.edu/ghoneime/rsl/research/coastal/nile_delta_erosion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65243" y="3972366"/>
            <a:ext cx="7990189" cy="2670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5663862" y="6642556"/>
            <a:ext cx="365280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800" dirty="0"/>
              <a:t>http://people.uncw.edu/ghoneime/rsl/research/coastal/nile_delta_erosion.jpg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AAD0BB-D754-48FA-9EC0-58B2878BE27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0741" y="2166167"/>
            <a:ext cx="8605736" cy="16583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9855CC9-4756-4391-82DD-E8551130F67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6086" y="872707"/>
            <a:ext cx="3845669" cy="200579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3A0B6F6-A1A0-4665-B3DC-913616900C3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267"/>
          <a:stretch/>
        </p:blipFill>
        <p:spPr>
          <a:xfrm>
            <a:off x="4690048" y="853439"/>
            <a:ext cx="3779501" cy="203420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the Nile Delta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765243" y="1140471"/>
            <a:ext cx="2813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Managing coastal erosion</a:t>
            </a:r>
          </a:p>
        </p:txBody>
      </p:sp>
    </p:spTree>
    <p:extLst>
      <p:ext uri="{BB962C8B-B14F-4D97-AF65-F5344CB8AC3E}">
        <p14:creationId xmlns:p14="http://schemas.microsoft.com/office/powerpoint/2010/main" val="2808101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B1085609-AD8D-48CF-8CED-090695863205}"/>
              </a:ext>
            </a:extLst>
          </p:cNvPr>
          <p:cNvSpPr txBox="1"/>
          <p:nvPr/>
        </p:nvSpPr>
        <p:spPr>
          <a:xfrm>
            <a:off x="193402" y="927044"/>
            <a:ext cx="66428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700" b="1" dirty="0">
                <a:solidFill>
                  <a:srgbClr val="002060"/>
                </a:solidFill>
              </a:rPr>
              <a:t>Base level </a:t>
            </a:r>
            <a:r>
              <a:rPr lang="en-US" sz="2700" dirty="0">
                <a:solidFill>
                  <a:srgbClr val="002060"/>
                </a:solidFill>
              </a:rPr>
              <a:t>is the lower limit for processes of erosion</a:t>
            </a:r>
            <a:endParaRPr lang="en-AU" sz="2700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7CE1899-AF86-4B50-8364-A54449ED3C51}"/>
              </a:ext>
            </a:extLst>
          </p:cNvPr>
          <p:cNvSpPr txBox="1"/>
          <p:nvPr/>
        </p:nvSpPr>
        <p:spPr>
          <a:xfrm>
            <a:off x="183116" y="1892793"/>
            <a:ext cx="716822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700" b="1" dirty="0">
                <a:solidFill>
                  <a:srgbClr val="002060"/>
                </a:solidFill>
              </a:rPr>
              <a:t>Sea level </a:t>
            </a:r>
            <a:r>
              <a:rPr lang="en-US" sz="2700" dirty="0">
                <a:solidFill>
                  <a:srgbClr val="002060"/>
                </a:solidFill>
              </a:rPr>
              <a:t>= ultimate base level </a:t>
            </a:r>
            <a:endParaRPr lang="en-AU" sz="2700" dirty="0">
              <a:solidFill>
                <a:srgbClr val="00206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6987FA0-3D44-4AF2-90F5-BFAF495ED57E}"/>
              </a:ext>
            </a:extLst>
          </p:cNvPr>
          <p:cNvSpPr txBox="1"/>
          <p:nvPr/>
        </p:nvSpPr>
        <p:spPr>
          <a:xfrm>
            <a:off x="193402" y="2482078"/>
            <a:ext cx="789408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700" dirty="0">
                <a:solidFill>
                  <a:srgbClr val="002060"/>
                </a:solidFill>
              </a:rPr>
              <a:t>Lakes and dams can act as local base level</a:t>
            </a:r>
            <a:endParaRPr lang="en-AU" sz="2700" dirty="0">
              <a:solidFill>
                <a:srgbClr val="00206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CC53A6-F16E-4D2A-BCC0-A17003E39B40}"/>
              </a:ext>
            </a:extLst>
          </p:cNvPr>
          <p:cNvSpPr/>
          <p:nvPr/>
        </p:nvSpPr>
        <p:spPr>
          <a:xfrm>
            <a:off x="137397" y="4457172"/>
            <a:ext cx="2340627" cy="107721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1600" dirty="0">
                <a:cs typeface="Times New Roman" panose="02020603050405020304" pitchFamily="18" charset="0"/>
              </a:rPr>
              <a:t>The level below which erosion cannot occur and above which deposition does not take place.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7DBF9B1-9889-4A47-87F6-A984346E28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54224" y="3071363"/>
            <a:ext cx="6156215" cy="3652178"/>
          </a:xfrm>
          <a:prstGeom prst="rect">
            <a:avLst/>
          </a:prstGeom>
        </p:spPr>
      </p:pic>
      <p:sp>
        <p:nvSpPr>
          <p:cNvPr id="4" name="Freeform: Shape 3">
            <a:extLst>
              <a:ext uri="{FF2B5EF4-FFF2-40B4-BE49-F238E27FC236}">
                <a16:creationId xmlns:a16="http://schemas.microsoft.com/office/drawing/2014/main" id="{62942847-74DE-45F4-90AA-E3F216954342}"/>
              </a:ext>
            </a:extLst>
          </p:cNvPr>
          <p:cNvSpPr/>
          <p:nvPr/>
        </p:nvSpPr>
        <p:spPr>
          <a:xfrm>
            <a:off x="910606" y="5886465"/>
            <a:ext cx="1844230" cy="378618"/>
          </a:xfrm>
          <a:custGeom>
            <a:avLst/>
            <a:gdLst>
              <a:gd name="connsiteX0" fmla="*/ 0 w 1562100"/>
              <a:gd name="connsiteY0" fmla="*/ 0 h 381000"/>
              <a:gd name="connsiteX1" fmla="*/ 0 w 1562100"/>
              <a:gd name="connsiteY1" fmla="*/ 381000 h 381000"/>
              <a:gd name="connsiteX2" fmla="*/ 1562100 w 1562100"/>
              <a:gd name="connsiteY2" fmla="*/ 38100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62100" h="381000">
                <a:moveTo>
                  <a:pt x="0" y="0"/>
                </a:moveTo>
                <a:lnTo>
                  <a:pt x="0" y="381000"/>
                </a:lnTo>
                <a:lnTo>
                  <a:pt x="1562100" y="381000"/>
                </a:lnTo>
              </a:path>
            </a:pathLst>
          </a:custGeom>
          <a:noFill/>
          <a:ln w="44450">
            <a:solidFill>
              <a:srgbClr val="FF0000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3 – Sea Level and “Base Level”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/>
        </p:nvGrpSpPr>
        <p:grpSpPr>
          <a:xfrm>
            <a:off x="7500257" y="1161148"/>
            <a:ext cx="1377043" cy="1626407"/>
            <a:chOff x="7500257" y="1161148"/>
            <a:chExt cx="1377043" cy="1626407"/>
          </a:xfrm>
        </p:grpSpPr>
        <p:sp>
          <p:nvSpPr>
            <p:cNvPr id="3" name="Rectangle 2"/>
            <p:cNvSpPr/>
            <p:nvPr/>
          </p:nvSpPr>
          <p:spPr>
            <a:xfrm rot="5400000">
              <a:off x="7602431" y="1512687"/>
              <a:ext cx="1626407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dirty="0">
                  <a:solidFill>
                    <a:srgbClr val="002060"/>
                  </a:solidFill>
                </a:rPr>
                <a:t>Changes impact river profiles</a:t>
              </a:r>
              <a:endParaRPr lang="en-AU" dirty="0">
                <a:solidFill>
                  <a:srgbClr val="002060"/>
                </a:solidFill>
              </a:endParaRPr>
            </a:p>
          </p:txBody>
        </p:sp>
        <p:sp>
          <p:nvSpPr>
            <p:cNvPr id="5" name="Right Brace 4"/>
            <p:cNvSpPr/>
            <p:nvPr/>
          </p:nvSpPr>
          <p:spPr>
            <a:xfrm>
              <a:off x="7500257" y="1163639"/>
              <a:ext cx="304800" cy="1623916"/>
            </a:xfrm>
            <a:prstGeom prst="rightBrac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498817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A01DC9B-35B3-4678-A929-81BC9F296FC6}"/>
              </a:ext>
            </a:extLst>
          </p:cNvPr>
          <p:cNvSpPr/>
          <p:nvPr/>
        </p:nvSpPr>
        <p:spPr>
          <a:xfrm>
            <a:off x="198438" y="915800"/>
            <a:ext cx="3012848" cy="52014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level changes cause stream re-adjustments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(via changes in slope and thus energy)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Lowering base level accelerates erosion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Raising base level results in an increase in deposition.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Example: Stream Profiles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824ABB44-ACB8-4553-A0A4-A329700055A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63"/>
          <a:stretch/>
        </p:blipFill>
        <p:spPr>
          <a:xfrm>
            <a:off x="3389976" y="805541"/>
            <a:ext cx="5231510" cy="576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915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350769" y="1007722"/>
            <a:ext cx="4581958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 force has an opposing force - the balance between these determines change vs stability (e.g. a hillslope)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45B33F-0253-4628-8413-B14D8CBF23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7634"/>
          <a:stretch/>
        </p:blipFill>
        <p:spPr>
          <a:xfrm>
            <a:off x="5297041" y="1068957"/>
            <a:ext cx="3566890" cy="26163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4 – Force Balances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1A288A2E-0710-DAE8-23DA-7C4F548CEF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438" y="3204799"/>
            <a:ext cx="4647176" cy="329993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3C149C4-D7CB-081D-418D-8474ACDAFB69}"/>
              </a:ext>
            </a:extLst>
          </p:cNvPr>
          <p:cNvSpPr txBox="1"/>
          <p:nvPr/>
        </p:nvSpPr>
        <p:spPr>
          <a:xfrm>
            <a:off x="5381928" y="4334648"/>
            <a:ext cx="301571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Movement of sediment along a channel bed</a:t>
            </a:r>
          </a:p>
        </p:txBody>
      </p:sp>
    </p:spTree>
    <p:extLst>
      <p:ext uri="{BB962C8B-B14F-4D97-AF65-F5344CB8AC3E}">
        <p14:creationId xmlns:p14="http://schemas.microsoft.com/office/powerpoint/2010/main" val="341510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568722-87D4-4290-90D0-1FCF73D933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73FCAB6-8687-4FAB-9678-4851E19951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64322" y="2046982"/>
            <a:ext cx="5473668" cy="36128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4E2DEFD-8E33-473F-8D15-A65855A74BFA}"/>
              </a:ext>
            </a:extLst>
          </p:cNvPr>
          <p:cNvSpPr txBox="1"/>
          <p:nvPr/>
        </p:nvSpPr>
        <p:spPr>
          <a:xfrm>
            <a:off x="90107" y="768323"/>
            <a:ext cx="883273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Movement of sediment along a channel bed results from the interplay between forces and moments acting on a sediment particle</a:t>
            </a:r>
            <a:endParaRPr lang="en-AU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Concept 4 – Force Balances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1630315-AB8B-AD66-FC26-B7142D5E9F4D}"/>
              </a:ext>
            </a:extLst>
          </p:cNvPr>
          <p:cNvCxnSpPr/>
          <p:nvPr/>
        </p:nvCxnSpPr>
        <p:spPr>
          <a:xfrm flipV="1">
            <a:off x="4261607" y="3699545"/>
            <a:ext cx="0" cy="1048624"/>
          </a:xfrm>
          <a:prstGeom prst="straightConnector1">
            <a:avLst/>
          </a:prstGeom>
          <a:ln w="34925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DA33196-3B50-D84D-580C-27ED0D867720}"/>
              </a:ext>
            </a:extLst>
          </p:cNvPr>
          <p:cNvCxnSpPr>
            <a:cxnSpLocks/>
          </p:cNvCxnSpPr>
          <p:nvPr/>
        </p:nvCxnSpPr>
        <p:spPr>
          <a:xfrm>
            <a:off x="4261607" y="4749568"/>
            <a:ext cx="813733" cy="0"/>
          </a:xfrm>
          <a:prstGeom prst="straightConnector1">
            <a:avLst/>
          </a:prstGeom>
          <a:ln w="34925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F4216E1-38A5-9140-AFED-FA09568B1B6F}"/>
              </a:ext>
            </a:extLst>
          </p:cNvPr>
          <p:cNvCxnSpPr>
            <a:cxnSpLocks/>
          </p:cNvCxnSpPr>
          <p:nvPr/>
        </p:nvCxnSpPr>
        <p:spPr>
          <a:xfrm flipH="1">
            <a:off x="4261606" y="4748169"/>
            <a:ext cx="1" cy="788565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B2C61E5-03E4-1E3B-81ED-CCA6C5B6E353}"/>
              </a:ext>
            </a:extLst>
          </p:cNvPr>
          <p:cNvCxnSpPr>
            <a:cxnSpLocks/>
          </p:cNvCxnSpPr>
          <p:nvPr/>
        </p:nvCxnSpPr>
        <p:spPr>
          <a:xfrm flipH="1">
            <a:off x="2969702" y="4748169"/>
            <a:ext cx="1291903" cy="0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127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28599" y="1942900"/>
            <a:ext cx="8115301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Geomorphic systems tend to show natural variability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8599" y="957549"/>
            <a:ext cx="8585201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Equilibrium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when a system is in a condition in which some sort of </a:t>
            </a:r>
            <a:r>
              <a:rPr lang="en-AU" sz="24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balance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maintained throughout time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2D52EF-A36F-4166-8B19-D541974136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599" y="2747263"/>
            <a:ext cx="4412356" cy="38967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AABE10B-062D-4A5A-AD75-F5760B8AF4D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48226" y="2747263"/>
            <a:ext cx="4067176" cy="38967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B81DFED-2EC5-404D-859E-DE0B7CA51AD9}"/>
              </a:ext>
            </a:extLst>
          </p:cNvPr>
          <p:cNvSpPr txBox="1"/>
          <p:nvPr/>
        </p:nvSpPr>
        <p:spPr>
          <a:xfrm>
            <a:off x="5142585" y="3040116"/>
            <a:ext cx="2810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beach won’t always be in this condition</a:t>
            </a:r>
            <a:endParaRPr lang="en-AU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5 – Equilibrium and Thresholds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2849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220B162A-158E-46C9-B46D-8E87FF2512F0}"/>
              </a:ext>
            </a:extLst>
          </p:cNvPr>
          <p:cNvSpPr txBox="1"/>
          <p:nvPr/>
        </p:nvSpPr>
        <p:spPr>
          <a:xfrm>
            <a:off x="132674" y="3095379"/>
            <a:ext cx="5029467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Relaxation time: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time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taken to adjust to a new equilibrium 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4EA9857-28A6-496C-BFAE-E80C9E1C5FD7}"/>
              </a:ext>
            </a:extLst>
          </p:cNvPr>
          <p:cNvSpPr txBox="1"/>
          <p:nvPr/>
        </p:nvSpPr>
        <p:spPr>
          <a:xfrm>
            <a:off x="132673" y="1896180"/>
            <a:ext cx="502946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</a:t>
            </a:r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time for</a:t>
            </a:r>
            <a:r>
              <a:rPr lang="en-AU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system to respond (i.e. shift)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37D047A-8052-4E10-BDBF-CF1437D1C9C9}"/>
              </a:ext>
            </a:extLst>
          </p:cNvPr>
          <p:cNvSpPr txBox="1"/>
          <p:nvPr/>
        </p:nvSpPr>
        <p:spPr>
          <a:xfrm>
            <a:off x="132675" y="825536"/>
            <a:ext cx="4896791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spc="-1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AU" sz="2400" b="1" spc="-1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disturbance</a:t>
            </a:r>
            <a:r>
              <a:rPr lang="en-AU" sz="2400" spc="-1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brings a change in conditions acting on a system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35490FE-14CD-457C-AADC-4E2CB8DD10BF}"/>
              </a:ext>
            </a:extLst>
          </p:cNvPr>
          <p:cNvSpPr txBox="1"/>
          <p:nvPr/>
        </p:nvSpPr>
        <p:spPr>
          <a:xfrm>
            <a:off x="8095315" y="6596390"/>
            <a:ext cx="10486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dirty="0"/>
              <a:t>Huggett (2011)</a:t>
            </a:r>
            <a:endParaRPr lang="en-AU" sz="105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89E77F31-5EC9-2A5A-A8A8-1A1933B0B583}"/>
              </a:ext>
            </a:extLst>
          </p:cNvPr>
          <p:cNvGrpSpPr/>
          <p:nvPr/>
        </p:nvGrpSpPr>
        <p:grpSpPr>
          <a:xfrm>
            <a:off x="132671" y="3638838"/>
            <a:ext cx="8878653" cy="2900775"/>
            <a:chOff x="132671" y="3638838"/>
            <a:chExt cx="8878653" cy="2900775"/>
          </a:xfrm>
        </p:grpSpPr>
        <p:sp>
          <p:nvSpPr>
            <p:cNvPr id="6" name="TextBox 5"/>
            <p:cNvSpPr txBox="1"/>
            <p:nvPr/>
          </p:nvSpPr>
          <p:spPr>
            <a:xfrm>
              <a:off x="132672" y="4315472"/>
              <a:ext cx="5029469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AU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Reaction time: </a:t>
              </a:r>
              <a:r>
                <a:rPr lang="en-AU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Time taken for a landform to react to a change in environmental conditions (lag)</a:t>
              </a:r>
              <a:endPara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7621FF7-8247-416E-83FE-955348761400}"/>
                </a:ext>
              </a:extLst>
            </p:cNvPr>
            <p:cNvSpPr txBox="1"/>
            <p:nvPr/>
          </p:nvSpPr>
          <p:spPr>
            <a:xfrm>
              <a:off x="132671" y="5910999"/>
              <a:ext cx="51104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Some </a:t>
              </a:r>
              <a:r>
                <a:rPr lang="en-AU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threshold</a:t>
              </a:r>
              <a:r>
                <a:rPr lang="en-AU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is then crossed</a:t>
              </a: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0FB6EEF0-136A-4C74-8306-717C7E7F553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 t="1" b="54044"/>
            <a:stretch/>
          </p:blipFill>
          <p:spPr>
            <a:xfrm>
              <a:off x="5029469" y="3638838"/>
              <a:ext cx="3981855" cy="2900775"/>
            </a:xfrm>
            <a:prstGeom prst="rect">
              <a:avLst/>
            </a:prstGeom>
          </p:spPr>
        </p:pic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CF859F53-BB72-126D-84DF-BF47790C245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45145" b="10804"/>
          <a:stretch/>
        </p:blipFill>
        <p:spPr>
          <a:xfrm>
            <a:off x="5029468" y="851924"/>
            <a:ext cx="3981855" cy="27805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1CF190-D5C9-E6B1-AEB2-7B9F4C2882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5 – Equilibrium and Thresholds</a:t>
            </a:r>
          </a:p>
        </p:txBody>
      </p:sp>
    </p:spTree>
    <p:extLst>
      <p:ext uri="{BB962C8B-B14F-4D97-AF65-F5344CB8AC3E}">
        <p14:creationId xmlns:p14="http://schemas.microsoft.com/office/powerpoint/2010/main" val="33553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58240" y="954689"/>
            <a:ext cx="654896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Natural systems can self-regulate over time…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8240" y="1641126"/>
            <a:ext cx="852527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feedback: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change that will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reinforce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change in the same direction (i.e. become more unstable)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8240" y="2758451"/>
            <a:ext cx="852527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 feedback: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change that will help the system to resist further change (i.e. become more stable).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-20279" y="6673753"/>
            <a:ext cx="668773" cy="1692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500" dirty="0"/>
              <a:t>After Booth (2012)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6 – Feedback Loops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D477E9-0905-5D9D-10D6-B05A48E88EDD}"/>
              </a:ext>
            </a:extLst>
          </p:cNvPr>
          <p:cNvGrpSpPr/>
          <p:nvPr/>
        </p:nvGrpSpPr>
        <p:grpSpPr>
          <a:xfrm>
            <a:off x="-1" y="3859005"/>
            <a:ext cx="9144000" cy="2997200"/>
            <a:chOff x="-1" y="3859005"/>
            <a:chExt cx="9144000" cy="2997200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-1" y="3859005"/>
              <a:ext cx="9144000" cy="2997200"/>
            </a:xfrm>
            <a:prstGeom prst="rect">
              <a:avLst/>
            </a:prstGeom>
          </p:spPr>
        </p:pic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AC6A057-3274-9E1B-C581-0B2F995840F0}"/>
                </a:ext>
              </a:extLst>
            </p:cNvPr>
            <p:cNvGrpSpPr/>
            <p:nvPr/>
          </p:nvGrpSpPr>
          <p:grpSpPr>
            <a:xfrm>
              <a:off x="805343" y="4717767"/>
              <a:ext cx="7378105" cy="1020648"/>
              <a:chOff x="805343" y="4717767"/>
              <a:chExt cx="7378105" cy="1020648"/>
            </a:xfrm>
          </p:grpSpPr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96A2F4B-E113-B442-1D9B-BDFD8D242A73}"/>
                  </a:ext>
                </a:extLst>
              </p:cNvPr>
              <p:cNvSpPr txBox="1"/>
              <p:nvPr/>
            </p:nvSpPr>
            <p:spPr>
              <a:xfrm>
                <a:off x="805343" y="4717767"/>
                <a:ext cx="1218603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sz="1200" i="1" dirty="0">
                    <a:solidFill>
                      <a:srgbClr val="FF0000"/>
                    </a:solidFill>
                  </a:rPr>
                  <a:t>e.g. permafrost</a:t>
                </a:r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A7406AB-5DEB-5B56-4581-6B57A34EF65C}"/>
                  </a:ext>
                </a:extLst>
              </p:cNvPr>
              <p:cNvSpPr txBox="1"/>
              <p:nvPr/>
            </p:nvSpPr>
            <p:spPr>
              <a:xfrm>
                <a:off x="7408877" y="5461416"/>
                <a:ext cx="774571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sz="1200" i="1" dirty="0">
                    <a:solidFill>
                      <a:srgbClr val="2F3290"/>
                    </a:solidFill>
                  </a:rPr>
                  <a:t>e.g. dust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1316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Image result for eroded beach before after storm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7218" y="1371841"/>
            <a:ext cx="5885529" cy="265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Image result for eroded beach before after storm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51" b="-1"/>
          <a:stretch/>
        </p:blipFill>
        <p:spPr bwMode="auto">
          <a:xfrm>
            <a:off x="157219" y="3963057"/>
            <a:ext cx="5885528" cy="2704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608587" y="6447755"/>
            <a:ext cx="3873500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400" dirty="0"/>
              <a:t>www.outerbanksbluesales.com/2016/07/beach-nourishment-take-place-towns-duck-kitty-hawk-kill-devil-hills</a:t>
            </a:r>
            <a:r>
              <a:rPr lang="en-AU" sz="600" dirty="0"/>
              <a:t>/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3395" y="751157"/>
            <a:ext cx="884981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Storms increase wave height which erodes the beach profile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75124" y="1562295"/>
            <a:ext cx="2451375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 STORM</a:t>
            </a:r>
          </a:p>
          <a:p>
            <a:pPr algn="ctr"/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energy waves</a:t>
            </a:r>
          </a:p>
          <a:p>
            <a:pPr algn="ctr"/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Wide and flat beach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75125" y="5074573"/>
            <a:ext cx="2451375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 STORM</a:t>
            </a:r>
          </a:p>
          <a:p>
            <a:pPr algn="ctr"/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energy waves</a:t>
            </a:r>
          </a:p>
          <a:p>
            <a:pPr algn="ctr"/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Steep,</a:t>
            </a:r>
            <a:r>
              <a:rPr lang="en-AU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narrow</a:t>
            </a:r>
            <a:r>
              <a:rPr lang="en-AU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beach</a:t>
            </a:r>
          </a:p>
        </p:txBody>
      </p:sp>
      <p:pic>
        <p:nvPicPr>
          <p:cNvPr id="18" name="Picture 2" descr="Image result for eroded beach before after storm"/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881244" y="1563450"/>
            <a:ext cx="1695450" cy="320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57219" y="1371841"/>
            <a:ext cx="2382715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 storm: Nov 1</a:t>
            </a:r>
            <a:r>
              <a:rPr lang="en-AU" sz="160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2010</a:t>
            </a:r>
          </a:p>
        </p:txBody>
      </p:sp>
      <p:pic>
        <p:nvPicPr>
          <p:cNvPr id="22" name="Picture 2" descr="Image result for eroded beach before after storm"/>
          <p:cNvPicPr>
            <a:picLocks noChangeAspect="1" noChangeArrowheads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118"/>
          <a:stretch/>
        </p:blipFill>
        <p:spPr bwMode="auto">
          <a:xfrm>
            <a:off x="2816511" y="3967564"/>
            <a:ext cx="701128" cy="361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7ECAC13-3BE1-400F-94F8-D79F5AB35004}"/>
              </a:ext>
            </a:extLst>
          </p:cNvPr>
          <p:cNvCxnSpPr>
            <a:cxnSpLocks/>
          </p:cNvCxnSpPr>
          <p:nvPr/>
        </p:nvCxnSpPr>
        <p:spPr>
          <a:xfrm>
            <a:off x="7582938" y="3467100"/>
            <a:ext cx="0" cy="371767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F275B8F8-FDDD-4AD5-9612-2CC162299F40}"/>
              </a:ext>
            </a:extLst>
          </p:cNvPr>
          <p:cNvSpPr txBox="1"/>
          <p:nvPr/>
        </p:nvSpPr>
        <p:spPr>
          <a:xfrm>
            <a:off x="2539934" y="1379684"/>
            <a:ext cx="826991" cy="369332"/>
          </a:xfrm>
          <a:prstGeom prst="rect">
            <a:avLst/>
          </a:prstGeom>
          <a:solidFill>
            <a:srgbClr val="78AEF4"/>
          </a:solidFill>
        </p:spPr>
        <p:txBody>
          <a:bodyPr wrap="square" rtlCol="0">
            <a:spAutoFit/>
          </a:bodyPr>
          <a:lstStyle/>
          <a:p>
            <a:r>
              <a:rPr lang="en-AU" dirty="0"/>
              <a:t>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44B8AB6-5FC4-4BFF-9A35-D7A9B48DF718}"/>
              </a:ext>
            </a:extLst>
          </p:cNvPr>
          <p:cNvSpPr txBox="1"/>
          <p:nvPr/>
        </p:nvSpPr>
        <p:spPr>
          <a:xfrm>
            <a:off x="157219" y="3959721"/>
            <a:ext cx="2659380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 storm: Nov 10</a:t>
            </a:r>
            <a:r>
              <a:rPr lang="en-AU" sz="160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2010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288E1CF-53CE-44F6-981A-6C82285146ED}"/>
              </a:ext>
            </a:extLst>
          </p:cNvPr>
          <p:cNvSpPr txBox="1"/>
          <p:nvPr/>
        </p:nvSpPr>
        <p:spPr>
          <a:xfrm>
            <a:off x="6375124" y="3020325"/>
            <a:ext cx="245137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Storm = disturbance</a:t>
            </a: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C34F773-8CA3-4CCC-90B6-8A7A0818C2BD}"/>
              </a:ext>
            </a:extLst>
          </p:cNvPr>
          <p:cNvSpPr txBox="1"/>
          <p:nvPr/>
        </p:nvSpPr>
        <p:spPr>
          <a:xfrm>
            <a:off x="6357253" y="3870144"/>
            <a:ext cx="245137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Threshold crossed</a:t>
            </a: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CDDD43-97A2-496A-B688-4C92BFDAE7A6}"/>
              </a:ext>
            </a:extLst>
          </p:cNvPr>
          <p:cNvCxnSpPr>
            <a:cxnSpLocks/>
          </p:cNvCxnSpPr>
          <p:nvPr/>
        </p:nvCxnSpPr>
        <p:spPr>
          <a:xfrm>
            <a:off x="7582941" y="4334841"/>
            <a:ext cx="0" cy="645655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324A0716-99BE-4B8C-AD06-F7C5A5DF1221}"/>
              </a:ext>
            </a:extLst>
          </p:cNvPr>
          <p:cNvSpPr txBox="1"/>
          <p:nvPr/>
        </p:nvSpPr>
        <p:spPr>
          <a:xfrm>
            <a:off x="6382652" y="6268556"/>
            <a:ext cx="2451375" cy="4154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21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in state</a:t>
            </a:r>
            <a:endParaRPr lang="en-AU" sz="2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B0F7298A-D872-4EDD-A388-B3CF8AA898AD}"/>
              </a:ext>
            </a:extLst>
          </p:cNvPr>
          <p:cNvCxnSpPr>
            <a:cxnSpLocks/>
          </p:cNvCxnSpPr>
          <p:nvPr/>
        </p:nvCxnSpPr>
        <p:spPr>
          <a:xfrm>
            <a:off x="7582938" y="2630841"/>
            <a:ext cx="0" cy="326672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6C4DDD58-6853-42A1-87C1-477D34BD3F81}"/>
              </a:ext>
            </a:extLst>
          </p:cNvPr>
          <p:cNvSpPr/>
          <p:nvPr/>
        </p:nvSpPr>
        <p:spPr>
          <a:xfrm>
            <a:off x="6357253" y="4273188"/>
            <a:ext cx="2451365" cy="241086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F349FB-8F61-49A4-A328-88044A377965}"/>
              </a:ext>
            </a:extLst>
          </p:cNvPr>
          <p:cNvSpPr txBox="1"/>
          <p:nvPr/>
        </p:nvSpPr>
        <p:spPr>
          <a:xfrm rot="16200000">
            <a:off x="8303787" y="3508077"/>
            <a:ext cx="13174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Reaction time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36DCAFE-15E8-4EAD-8AFE-407D48DE5815}"/>
              </a:ext>
            </a:extLst>
          </p:cNvPr>
          <p:cNvSpPr txBox="1"/>
          <p:nvPr/>
        </p:nvSpPr>
        <p:spPr>
          <a:xfrm rot="16200000">
            <a:off x="5004569" y="5356176"/>
            <a:ext cx="23787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Relaxation time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F9EA0DF-A0A5-4126-A816-A005661B4847}"/>
              </a:ext>
            </a:extLst>
          </p:cNvPr>
          <p:cNvSpPr/>
          <p:nvPr/>
        </p:nvSpPr>
        <p:spPr>
          <a:xfrm>
            <a:off x="6357253" y="3002608"/>
            <a:ext cx="2451365" cy="128303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Storm impact on beach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9953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4" grpId="1"/>
      <p:bldP spid="30" grpId="0"/>
      <p:bldP spid="31" grpId="0" animBg="1"/>
      <p:bldP spid="31" grpId="1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7029" y="811335"/>
            <a:ext cx="45394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</a:rPr>
              <a:t>Vegetation clearance on hillslopes leading to erosion and gullies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400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400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400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Slope Erosion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8159" y="2227710"/>
            <a:ext cx="4656591" cy="297975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3066" y="1604231"/>
            <a:ext cx="3804234" cy="4035902"/>
          </a:xfrm>
          <a:prstGeom prst="rect">
            <a:avLst/>
          </a:prstGeom>
        </p:spPr>
      </p:pic>
      <p:grpSp>
        <p:nvGrpSpPr>
          <p:cNvPr id="2" name="Group 1"/>
          <p:cNvGrpSpPr/>
          <p:nvPr/>
        </p:nvGrpSpPr>
        <p:grpSpPr>
          <a:xfrm>
            <a:off x="257029" y="1048061"/>
            <a:ext cx="7555962" cy="5575778"/>
            <a:chOff x="257029" y="1048061"/>
            <a:chExt cx="7555962" cy="5575778"/>
          </a:xfrm>
        </p:grpSpPr>
        <p:sp>
          <p:nvSpPr>
            <p:cNvPr id="6" name="TextBox 5"/>
            <p:cNvSpPr txBox="1"/>
            <p:nvPr/>
          </p:nvSpPr>
          <p:spPr>
            <a:xfrm>
              <a:off x="6204858" y="1048061"/>
              <a:ext cx="13773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Self-limiting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204858" y="5826971"/>
              <a:ext cx="16081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Self-enforcing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257029" y="5423510"/>
              <a:ext cx="4358514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002060"/>
                  </a:solidFill>
                </a:rPr>
                <a:t>Common when natural systems become altered by humans</a:t>
              </a:r>
            </a:p>
          </p:txBody>
        </p:sp>
        <p:cxnSp>
          <p:nvCxnSpPr>
            <p:cNvPr id="15" name="Straight Arrow Connector 14"/>
            <p:cNvCxnSpPr/>
            <p:nvPr/>
          </p:nvCxnSpPr>
          <p:spPr>
            <a:xfrm flipH="1">
              <a:off x="4958443" y="6023674"/>
              <a:ext cx="903515" cy="10886"/>
            </a:xfrm>
            <a:prstGeom prst="straightConnector1">
              <a:avLst/>
            </a:prstGeom>
            <a:ln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Box 17"/>
          <p:cNvSpPr txBox="1"/>
          <p:nvPr/>
        </p:nvSpPr>
        <p:spPr>
          <a:xfrm>
            <a:off x="3407228" y="6298387"/>
            <a:ext cx="51058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>
                <a:solidFill>
                  <a:srgbClr val="FF0000"/>
                </a:solidFill>
              </a:rPr>
              <a:t>Landscapes = Complex Systems ??</a:t>
            </a:r>
          </a:p>
        </p:txBody>
      </p:sp>
    </p:spTree>
    <p:extLst>
      <p:ext uri="{BB962C8B-B14F-4D97-AF65-F5344CB8AC3E}">
        <p14:creationId xmlns:p14="http://schemas.microsoft.com/office/powerpoint/2010/main" val="3789376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58501" y="700425"/>
            <a:ext cx="8085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Frequency: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AU" sz="24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something occurs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331D83-E199-4CDC-BA1C-7986144E31A1}"/>
              </a:ext>
            </a:extLst>
          </p:cNvPr>
          <p:cNvSpPr txBox="1"/>
          <p:nvPr/>
        </p:nvSpPr>
        <p:spPr>
          <a:xfrm>
            <a:off x="358501" y="1217727"/>
            <a:ext cx="6613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AU" sz="24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intensity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different events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024885F-C99B-4BD9-97C0-243758F91B76}"/>
              </a:ext>
            </a:extLst>
          </p:cNvPr>
          <p:cNvSpPr txBox="1"/>
          <p:nvPr/>
        </p:nvSpPr>
        <p:spPr>
          <a:xfrm>
            <a:off x="358501" y="1722880"/>
            <a:ext cx="8623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AU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igh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magnitude tends to be low frequency events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41418F8-32A3-4EFE-9947-250C5C988F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" t="-1" r="-401" b="7083"/>
          <a:stretch/>
        </p:blipFill>
        <p:spPr>
          <a:xfrm>
            <a:off x="2851995" y="2471360"/>
            <a:ext cx="4120305" cy="329571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90C79B5-256B-41A4-A62D-887B75D7A40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3606"/>
          <a:stretch/>
        </p:blipFill>
        <p:spPr>
          <a:xfrm>
            <a:off x="6252597" y="2367880"/>
            <a:ext cx="2624703" cy="178560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88E7B6B-F7C6-4015-A657-F9734005B18E}"/>
              </a:ext>
            </a:extLst>
          </p:cNvPr>
          <p:cNvSpPr txBox="1"/>
          <p:nvPr/>
        </p:nvSpPr>
        <p:spPr>
          <a:xfrm>
            <a:off x="5651265" y="4283137"/>
            <a:ext cx="2642070" cy="307777"/>
          </a:xfrm>
          <a:prstGeom prst="rect">
            <a:avLst/>
          </a:prstGeom>
          <a:solidFill>
            <a:schemeClr val="bg1"/>
          </a:solidFill>
          <a:ln w="25400">
            <a:solidFill>
              <a:srgbClr val="FF0000"/>
            </a:solidFill>
            <a:miter lim="800000"/>
          </a:ln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magnitude, low frequency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7 – Magnitude and Frequency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60FFFC5F-372C-6E75-706E-EFA15DEE92F4}"/>
              </a:ext>
            </a:extLst>
          </p:cNvPr>
          <p:cNvSpPr/>
          <p:nvPr/>
        </p:nvSpPr>
        <p:spPr>
          <a:xfrm>
            <a:off x="407187" y="5856713"/>
            <a:ext cx="857468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</a:t>
            </a:r>
            <a:r>
              <a:rPr lang="en-AU" sz="24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 or frequency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the strongest impact on geomorphic systems (landscapes) over time?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931394-A625-25F8-70FA-FC025EF23A1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34555"/>
          <a:stretch/>
        </p:blipFill>
        <p:spPr>
          <a:xfrm>
            <a:off x="526280" y="2418715"/>
            <a:ext cx="2264156" cy="17602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49089C-58AE-72E7-2F41-6DD812BC06E4}"/>
              </a:ext>
            </a:extLst>
          </p:cNvPr>
          <p:cNvSpPr txBox="1"/>
          <p:nvPr/>
        </p:nvSpPr>
        <p:spPr>
          <a:xfrm>
            <a:off x="2494316" y="3237203"/>
            <a:ext cx="2670924" cy="307777"/>
          </a:xfrm>
          <a:prstGeom prst="rect">
            <a:avLst/>
          </a:prstGeom>
          <a:solidFill>
            <a:schemeClr val="bg1"/>
          </a:solidFill>
          <a:ln w="25400">
            <a:solidFill>
              <a:srgbClr val="92D050"/>
            </a:solidFill>
            <a:miter lim="800000"/>
          </a:ln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magnitude, high frequency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19517C-F14C-3C09-C34B-AAAE50E05E7B}"/>
              </a:ext>
            </a:extLst>
          </p:cNvPr>
          <p:cNvSpPr txBox="1"/>
          <p:nvPr/>
        </p:nvSpPr>
        <p:spPr>
          <a:xfrm>
            <a:off x="344509" y="4413104"/>
            <a:ext cx="26420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 for understanding Natural Hazards !!</a:t>
            </a:r>
          </a:p>
        </p:txBody>
      </p:sp>
    </p:spTree>
    <p:extLst>
      <p:ext uri="{BB962C8B-B14F-4D97-AF65-F5344CB8AC3E}">
        <p14:creationId xmlns:p14="http://schemas.microsoft.com/office/powerpoint/2010/main" val="2044283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98B138D-EFE2-4E5E-8EB1-7473D48EAC0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3791" b="12482"/>
          <a:stretch/>
        </p:blipFill>
        <p:spPr>
          <a:xfrm>
            <a:off x="4156952" y="911214"/>
            <a:ext cx="4734128" cy="272513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49360" y="879032"/>
            <a:ext cx="3774130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8000" indent="-288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Wolman and Miller (1960) 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evaluated the amounts of </a:t>
            </a:r>
            <a:r>
              <a:rPr lang="en-US" sz="20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done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on the landscape in the long-term by events of all magnitudes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6EBFA7-EF00-4E80-90AA-3AD22CC4B65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7212" y="2510248"/>
            <a:ext cx="3717613" cy="32156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7 – Magnitude and Frequency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4111556" y="3778553"/>
            <a:ext cx="4824919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8000" indent="-2880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50 % of sediment transport was by flows of a magnitude that occurred at least once per year</a:t>
            </a:r>
          </a:p>
          <a:p>
            <a:pPr marL="288000" indent="-2880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Intermediate magnitude-frequency events generally dominate fluvial sediment transport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6013640"/>
            <a:ext cx="9144000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Wolman, M. and W.P Miller. 1960. Magnitude and frequency of forces in geomorphic processes. Journal of Geology. 68: 54-74</a:t>
            </a:r>
          </a:p>
        </p:txBody>
      </p:sp>
    </p:spTree>
    <p:extLst>
      <p:ext uri="{BB962C8B-B14F-4D97-AF65-F5344CB8AC3E}">
        <p14:creationId xmlns:p14="http://schemas.microsoft.com/office/powerpoint/2010/main" val="159763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0CA2EBE-F84A-4C4B-A665-4204F99C9FF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11219"/>
          <a:stretch/>
        </p:blipFill>
        <p:spPr>
          <a:xfrm>
            <a:off x="443799" y="727033"/>
            <a:ext cx="7877098" cy="527381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9942F93-EE81-4154-AD41-62367D3EC21C}"/>
              </a:ext>
            </a:extLst>
          </p:cNvPr>
          <p:cNvSpPr txBox="1"/>
          <p:nvPr/>
        </p:nvSpPr>
        <p:spPr>
          <a:xfrm>
            <a:off x="1661448" y="1170563"/>
            <a:ext cx="3182695" cy="830997"/>
          </a:xfrm>
          <a:prstGeom prst="rect">
            <a:avLst/>
          </a:prstGeom>
          <a:solidFill>
            <a:srgbClr val="FEF9C1"/>
          </a:solidFill>
        </p:spPr>
        <p:txBody>
          <a:bodyPr wrap="square" rtlCol="0">
            <a:spAutoFit/>
          </a:bodyPr>
          <a:lstStyle/>
          <a:p>
            <a:pPr>
              <a:spcAft>
                <a:spcPts val="800"/>
              </a:spcAft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Applications in natural hazard assessments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Natural Hazards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A52BE689-07FC-4C52-A80C-E47687A9E454}"/>
              </a:ext>
            </a:extLst>
          </p:cNvPr>
          <p:cNvSpPr/>
          <p:nvPr/>
        </p:nvSpPr>
        <p:spPr>
          <a:xfrm>
            <a:off x="341051" y="5925344"/>
            <a:ext cx="874246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 for the landscape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Does </a:t>
            </a:r>
            <a:r>
              <a:rPr lang="en-AU" sz="24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 or frequency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the strongest impact on geomorphic systems over time? </a:t>
            </a:r>
          </a:p>
        </p:txBody>
      </p:sp>
    </p:spTree>
    <p:extLst>
      <p:ext uri="{BB962C8B-B14F-4D97-AF65-F5344CB8AC3E}">
        <p14:creationId xmlns:p14="http://schemas.microsoft.com/office/powerpoint/2010/main" val="2080923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5827C6B-83E9-4671-88E1-AA04C24A5D0D}"/>
              </a:ext>
            </a:extLst>
          </p:cNvPr>
          <p:cNvSpPr txBox="1"/>
          <p:nvPr/>
        </p:nvSpPr>
        <p:spPr>
          <a:xfrm>
            <a:off x="273455" y="1700235"/>
            <a:ext cx="4183322" cy="224676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Landscapes = “systems” 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Conservation of mass 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Force balances / thresholds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Equilibrium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loops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Magnitude-frequency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level.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89AF2C-1DF7-429A-AB79-28A0B5C86A1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02283" y="722801"/>
            <a:ext cx="4275017" cy="602142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2164B06-B6D2-4D19-97C5-A13ADD7E2B24}"/>
              </a:ext>
            </a:extLst>
          </p:cNvPr>
          <p:cNvSpPr/>
          <p:nvPr/>
        </p:nvSpPr>
        <p:spPr>
          <a:xfrm>
            <a:off x="0" y="861780"/>
            <a:ext cx="6189392" cy="56938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Horton River Delta (Canada)</a:t>
            </a:r>
          </a:p>
          <a:p>
            <a:pPr algn="ctr"/>
            <a:r>
              <a:rPr lang="en-AU" sz="1100" dirty="0">
                <a:hlinkClick r:id="rId3"/>
              </a:rPr>
              <a:t>https://earthobservatory.nasa.gov/images/79044/horton-river-delta-arctic-canada</a:t>
            </a:r>
            <a:r>
              <a:rPr lang="en-AU" sz="1100" dirty="0"/>
              <a:t> 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BFFA926-3A4D-40ED-B206-48E9FADEE00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4249" y="4145937"/>
            <a:ext cx="3829049" cy="259828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Can we pull it all together…?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9710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35F1820-96E9-4293-A548-C4334B52638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7D62378-C09F-40D7-A61E-7C7E2AC04CD8}"/>
              </a:ext>
            </a:extLst>
          </p:cNvPr>
          <p:cNvSpPr/>
          <p:nvPr/>
        </p:nvSpPr>
        <p:spPr>
          <a:xfrm>
            <a:off x="0" y="6607675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800" dirty="0"/>
              <a:t>https://www.nps.gov/subjects/geology/fluvial-landforms.htm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Take-home…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ED849A6D-750B-4918-BF11-59729ECAEC80}"/>
              </a:ext>
            </a:extLst>
          </p:cNvPr>
          <p:cNvSpPr txBox="1"/>
          <p:nvPr/>
        </p:nvSpPr>
        <p:spPr>
          <a:xfrm>
            <a:off x="198438" y="1605998"/>
            <a:ext cx="8617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Geomorphology is the study of </a:t>
            </a:r>
            <a:r>
              <a:rPr lang="en-AU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landforms</a:t>
            </a: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the </a:t>
            </a:r>
            <a:r>
              <a:rPr lang="en-AU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 </a:t>
            </a: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shape their </a:t>
            </a:r>
            <a:r>
              <a:rPr lang="en-AU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morphology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BDA06F7-3F88-4545-89CD-EEF57AA259C2}"/>
              </a:ext>
            </a:extLst>
          </p:cNvPr>
          <p:cNvSpPr txBox="1"/>
          <p:nvPr/>
        </p:nvSpPr>
        <p:spPr>
          <a:xfrm>
            <a:off x="229255" y="2671891"/>
            <a:ext cx="8392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Endogenic and exogenic processes</a:t>
            </a:r>
            <a:endParaRPr lang="en-AU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D75D92D-9862-4E67-AF20-C09DAE1E2540}"/>
              </a:ext>
            </a:extLst>
          </p:cNvPr>
          <p:cNvSpPr txBox="1"/>
          <p:nvPr/>
        </p:nvSpPr>
        <p:spPr>
          <a:xfrm>
            <a:off x="229255" y="3361559"/>
            <a:ext cx="89147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 interact over a variety of scales</a:t>
            </a:r>
            <a:endParaRPr lang="en-AU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E920702-2AC5-47CD-9192-1510247E0BDA}"/>
              </a:ext>
            </a:extLst>
          </p:cNvPr>
          <p:cNvSpPr txBox="1"/>
          <p:nvPr/>
        </p:nvSpPr>
        <p:spPr>
          <a:xfrm>
            <a:off x="229255" y="4010361"/>
            <a:ext cx="86165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spc="-1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Unifying concepts - “the present is the key to the past”</a:t>
            </a:r>
            <a:endParaRPr lang="en-AU" sz="2800" b="1" spc="-1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57D7499-FA9D-4403-80EF-E5EA05F60CB2}"/>
              </a:ext>
            </a:extLst>
          </p:cNvPr>
          <p:cNvSpPr txBox="1"/>
          <p:nvPr/>
        </p:nvSpPr>
        <p:spPr>
          <a:xfrm>
            <a:off x="229255" y="5090050"/>
            <a:ext cx="85864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spc="-1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Increasingly important to accurately predict and understand rates of geomorphic change - we are in the Anthropocene?</a:t>
            </a:r>
            <a:endParaRPr lang="en-AU" sz="2800" b="1" spc="-1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6364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43</TotalTime>
  <Words>2610</Words>
  <Application>Microsoft Office PowerPoint</Application>
  <PresentationFormat>On-screen Show (4:3)</PresentationFormat>
  <Paragraphs>409</Paragraphs>
  <Slides>49</Slides>
  <Notes>31</Notes>
  <HiddenSlides>6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4" baseType="lpstr">
      <vt:lpstr>Arial</vt:lpstr>
      <vt:lpstr>Arial Black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Alissa Flatley</dc:creator>
  <cp:lastModifiedBy>Alissa Flatley</cp:lastModifiedBy>
  <cp:revision>330</cp:revision>
  <dcterms:created xsi:type="dcterms:W3CDTF">2018-01-10T20:57:25Z</dcterms:created>
  <dcterms:modified xsi:type="dcterms:W3CDTF">2024-09-09T10:50:18Z</dcterms:modified>
</cp:coreProperties>
</file>