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4" r:id="rId2"/>
    <p:sldId id="256" r:id="rId3"/>
    <p:sldId id="262" r:id="rId4"/>
    <p:sldId id="263" r:id="rId5"/>
    <p:sldId id="258" r:id="rId6"/>
    <p:sldId id="259" r:id="rId7"/>
    <p:sldId id="260"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AC878A-14F6-C238-F97A-BBA7F11ABE38}" v="791" dt="2024-07-22T22:56:47.5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ha Parkes (2117558)" userId="S::2117558@student.uwtsd.ac.uk::52d9b48f-6e54-4f26-9fb1-406ab97c2bc0" providerId="AD" clId="Web-{CAAC878A-14F6-C238-F97A-BBA7F11ABE38}"/>
    <pc:docChg chg="addSld delSld modSld sldOrd">
      <pc:chgData name="Alisha Parkes (2117558)" userId="S::2117558@student.uwtsd.ac.uk::52d9b48f-6e54-4f26-9fb1-406ab97c2bc0" providerId="AD" clId="Web-{CAAC878A-14F6-C238-F97A-BBA7F11ABE38}" dt="2024-07-22T22:56:47.503" v="606" actId="20577"/>
      <pc:docMkLst>
        <pc:docMk/>
      </pc:docMkLst>
      <pc:sldChg chg="addSp delSp modSp new">
        <pc:chgData name="Alisha Parkes (2117558)" userId="S::2117558@student.uwtsd.ac.uk::52d9b48f-6e54-4f26-9fb1-406ab97c2bc0" providerId="AD" clId="Web-{CAAC878A-14F6-C238-F97A-BBA7F11ABE38}" dt="2024-07-22T22:53:15.135" v="568"/>
        <pc:sldMkLst>
          <pc:docMk/>
          <pc:sldMk cId="411764168" sldId="256"/>
        </pc:sldMkLst>
        <pc:spChg chg="del">
          <ac:chgData name="Alisha Parkes (2117558)" userId="S::2117558@student.uwtsd.ac.uk::52d9b48f-6e54-4f26-9fb1-406ab97c2bc0" providerId="AD" clId="Web-{CAAC878A-14F6-C238-F97A-BBA7F11ABE38}" dt="2024-07-22T22:09:01.716" v="8"/>
          <ac:spMkLst>
            <pc:docMk/>
            <pc:sldMk cId="411764168" sldId="256"/>
            <ac:spMk id="2" creationId="{AB37CFA9-8355-C413-1327-30418FBF98AC}"/>
          </ac:spMkLst>
        </pc:spChg>
        <pc:spChg chg="del">
          <ac:chgData name="Alisha Parkes (2117558)" userId="S::2117558@student.uwtsd.ac.uk::52d9b48f-6e54-4f26-9fb1-406ab97c2bc0" providerId="AD" clId="Web-{CAAC878A-14F6-C238-F97A-BBA7F11ABE38}" dt="2024-07-22T22:09:14.076" v="9"/>
          <ac:spMkLst>
            <pc:docMk/>
            <pc:sldMk cId="411764168" sldId="256"/>
            <ac:spMk id="3" creationId="{FE4352D5-2F28-20CB-4E23-CA849FB7A3DA}"/>
          </ac:spMkLst>
        </pc:spChg>
        <pc:spChg chg="add mod">
          <ac:chgData name="Alisha Parkes (2117558)" userId="S::2117558@student.uwtsd.ac.uk::52d9b48f-6e54-4f26-9fb1-406ab97c2bc0" providerId="AD" clId="Web-{CAAC878A-14F6-C238-F97A-BBA7F11ABE38}" dt="2024-07-22T22:44:40.138" v="405" actId="14100"/>
          <ac:spMkLst>
            <pc:docMk/>
            <pc:sldMk cId="411764168" sldId="256"/>
            <ac:spMk id="4" creationId="{7A997D3C-6FD7-8E59-E3B0-4EB229EAA4EB}"/>
          </ac:spMkLst>
        </pc:spChg>
        <pc:spChg chg="add del">
          <ac:chgData name="Alisha Parkes (2117558)" userId="S::2117558@student.uwtsd.ac.uk::52d9b48f-6e54-4f26-9fb1-406ab97c2bc0" providerId="AD" clId="Web-{CAAC878A-14F6-C238-F97A-BBA7F11ABE38}" dt="2024-07-22T22:08:45.122" v="5"/>
          <ac:spMkLst>
            <pc:docMk/>
            <pc:sldMk cId="411764168" sldId="256"/>
            <ac:spMk id="5" creationId="{D1F3E21D-A751-2078-768E-F5B1B7250DDA}"/>
          </ac:spMkLst>
        </pc:spChg>
        <pc:spChg chg="add del mod">
          <ac:chgData name="Alisha Parkes (2117558)" userId="S::2117558@student.uwtsd.ac.uk::52d9b48f-6e54-4f26-9fb1-406ab97c2bc0" providerId="AD" clId="Web-{CAAC878A-14F6-C238-F97A-BBA7F11ABE38}" dt="2024-07-22T22:09:30.874" v="12"/>
          <ac:spMkLst>
            <pc:docMk/>
            <pc:sldMk cId="411764168" sldId="256"/>
            <ac:spMk id="6" creationId="{CA528C8C-6836-D159-FED3-EE1C9969039B}"/>
          </ac:spMkLst>
        </pc:spChg>
        <pc:spChg chg="add del mod">
          <ac:chgData name="Alisha Parkes (2117558)" userId="S::2117558@student.uwtsd.ac.uk::52d9b48f-6e54-4f26-9fb1-406ab97c2bc0" providerId="AD" clId="Web-{CAAC878A-14F6-C238-F97A-BBA7F11ABE38}" dt="2024-07-22T22:12:17.918" v="37"/>
          <ac:spMkLst>
            <pc:docMk/>
            <pc:sldMk cId="411764168" sldId="256"/>
            <ac:spMk id="7" creationId="{7B633E11-E5D4-66E8-22CE-018FB71E172B}"/>
          </ac:spMkLst>
        </pc:spChg>
        <pc:spChg chg="add mod">
          <ac:chgData name="Alisha Parkes (2117558)" userId="S::2117558@student.uwtsd.ac.uk::52d9b48f-6e54-4f26-9fb1-406ab97c2bc0" providerId="AD" clId="Web-{CAAC878A-14F6-C238-F97A-BBA7F11ABE38}" dt="2024-07-22T22:40:05.266" v="321" actId="1076"/>
          <ac:spMkLst>
            <pc:docMk/>
            <pc:sldMk cId="411764168" sldId="256"/>
            <ac:spMk id="8" creationId="{C8566F57-4FAC-26C0-0E99-6430313382BA}"/>
          </ac:spMkLst>
        </pc:spChg>
        <pc:spChg chg="add mod">
          <ac:chgData name="Alisha Parkes (2117558)" userId="S::2117558@student.uwtsd.ac.uk::52d9b48f-6e54-4f26-9fb1-406ab97c2bc0" providerId="AD" clId="Web-{CAAC878A-14F6-C238-F97A-BBA7F11ABE38}" dt="2024-07-22T22:39:06.264" v="299" actId="20577"/>
          <ac:spMkLst>
            <pc:docMk/>
            <pc:sldMk cId="411764168" sldId="256"/>
            <ac:spMk id="9" creationId="{6480FEC7-E96F-77A7-D706-5C329595FFEE}"/>
          </ac:spMkLst>
        </pc:spChg>
        <pc:spChg chg="add mod">
          <ac:chgData name="Alisha Parkes (2117558)" userId="S::2117558@student.uwtsd.ac.uk::52d9b48f-6e54-4f26-9fb1-406ab97c2bc0" providerId="AD" clId="Web-{CAAC878A-14F6-C238-F97A-BBA7F11ABE38}" dt="2024-07-22T22:38:57.514" v="296" actId="20577"/>
          <ac:spMkLst>
            <pc:docMk/>
            <pc:sldMk cId="411764168" sldId="256"/>
            <ac:spMk id="10" creationId="{741ACEA1-94CE-4833-1625-A571566882A9}"/>
          </ac:spMkLst>
        </pc:spChg>
        <pc:spChg chg="add mod">
          <ac:chgData name="Alisha Parkes (2117558)" userId="S::2117558@student.uwtsd.ac.uk::52d9b48f-6e54-4f26-9fb1-406ab97c2bc0" providerId="AD" clId="Web-{CAAC878A-14F6-C238-F97A-BBA7F11ABE38}" dt="2024-07-22T22:37:56.745" v="291" actId="14100"/>
          <ac:spMkLst>
            <pc:docMk/>
            <pc:sldMk cId="411764168" sldId="256"/>
            <ac:spMk id="16" creationId="{953DA39A-FE7B-BD49-63FE-4E20418FBE5B}"/>
          </ac:spMkLst>
        </pc:spChg>
        <pc:spChg chg="add mod">
          <ac:chgData name="Alisha Parkes (2117558)" userId="S::2117558@student.uwtsd.ac.uk::52d9b48f-6e54-4f26-9fb1-406ab97c2bc0" providerId="AD" clId="Web-{CAAC878A-14F6-C238-F97A-BBA7F11ABE38}" dt="2024-07-22T22:24:19.491" v="190" actId="14100"/>
          <ac:spMkLst>
            <pc:docMk/>
            <pc:sldMk cId="411764168" sldId="256"/>
            <ac:spMk id="17" creationId="{E6DF8DCC-CADB-1313-2841-DD2ECF1766D8}"/>
          </ac:spMkLst>
        </pc:spChg>
        <pc:spChg chg="add del mod">
          <ac:chgData name="Alisha Parkes (2117558)" userId="S::2117558@student.uwtsd.ac.uk::52d9b48f-6e54-4f26-9fb1-406ab97c2bc0" providerId="AD" clId="Web-{CAAC878A-14F6-C238-F97A-BBA7F11ABE38}" dt="2024-07-22T22:39:48.031" v="316" actId="1076"/>
          <ac:spMkLst>
            <pc:docMk/>
            <pc:sldMk cId="411764168" sldId="256"/>
            <ac:spMk id="18" creationId="{1625AB95-C562-AB4C-ACA5-4F9E2A696E1C}"/>
          </ac:spMkLst>
        </pc:spChg>
        <pc:spChg chg="add mod">
          <ac:chgData name="Alisha Parkes (2117558)" userId="S::2117558@student.uwtsd.ac.uk::52d9b48f-6e54-4f26-9fb1-406ab97c2bc0" providerId="AD" clId="Web-{CAAC878A-14F6-C238-F97A-BBA7F11ABE38}" dt="2024-07-22T22:36:49.743" v="281" actId="14100"/>
          <ac:spMkLst>
            <pc:docMk/>
            <pc:sldMk cId="411764168" sldId="256"/>
            <ac:spMk id="19" creationId="{BA4BB02C-5769-8C63-E54A-69CEED69250F}"/>
          </ac:spMkLst>
        </pc:spChg>
        <pc:spChg chg="add del">
          <ac:chgData name="Alisha Parkes (2117558)" userId="S::2117558@student.uwtsd.ac.uk::52d9b48f-6e54-4f26-9fb1-406ab97c2bc0" providerId="AD" clId="Web-{CAAC878A-14F6-C238-F97A-BBA7F11ABE38}" dt="2024-07-22T22:44:30.903" v="404"/>
          <ac:spMkLst>
            <pc:docMk/>
            <pc:sldMk cId="411764168" sldId="256"/>
            <ac:spMk id="21" creationId="{BDDE237D-C98E-B4CC-5D32-7C35430402B8}"/>
          </ac:spMkLst>
        </pc:spChg>
        <pc:spChg chg="add del">
          <ac:chgData name="Alisha Parkes (2117558)" userId="S::2117558@student.uwtsd.ac.uk::52d9b48f-6e54-4f26-9fb1-406ab97c2bc0" providerId="AD" clId="Web-{CAAC878A-14F6-C238-F97A-BBA7F11ABE38}" dt="2024-07-22T22:45:36.720" v="407"/>
          <ac:spMkLst>
            <pc:docMk/>
            <pc:sldMk cId="411764168" sldId="256"/>
            <ac:spMk id="22" creationId="{3865A135-B9CD-B13A-2E9C-887C97EA5FC5}"/>
          </ac:spMkLst>
        </pc:spChg>
        <pc:spChg chg="add del mod">
          <ac:chgData name="Alisha Parkes (2117558)" userId="S::2117558@student.uwtsd.ac.uk::52d9b48f-6e54-4f26-9fb1-406ab97c2bc0" providerId="AD" clId="Web-{CAAC878A-14F6-C238-F97A-BBA7F11ABE38}" dt="2024-07-22T22:53:15.135" v="568"/>
          <ac:spMkLst>
            <pc:docMk/>
            <pc:sldMk cId="411764168" sldId="256"/>
            <ac:spMk id="23" creationId="{0A6B0042-4CBF-0BCC-743D-D982802A34EE}"/>
          </ac:spMkLst>
        </pc:spChg>
        <pc:cxnChg chg="add mod">
          <ac:chgData name="Alisha Parkes (2117558)" userId="S::2117558@student.uwtsd.ac.uk::52d9b48f-6e54-4f26-9fb1-406ab97c2bc0" providerId="AD" clId="Web-{CAAC878A-14F6-C238-F97A-BBA7F11ABE38}" dt="2024-07-22T22:13:32.596" v="50" actId="14100"/>
          <ac:cxnSpMkLst>
            <pc:docMk/>
            <pc:sldMk cId="411764168" sldId="256"/>
            <ac:cxnSpMk id="11" creationId="{1DAE1B75-08B1-46BF-4127-E82773DB55D6}"/>
          </ac:cxnSpMkLst>
        </pc:cxnChg>
        <pc:cxnChg chg="add mod">
          <ac:chgData name="Alisha Parkes (2117558)" userId="S::2117558@student.uwtsd.ac.uk::52d9b48f-6e54-4f26-9fb1-406ab97c2bc0" providerId="AD" clId="Web-{CAAC878A-14F6-C238-F97A-BBA7F11ABE38}" dt="2024-07-22T22:35:58.672" v="268" actId="1076"/>
          <ac:cxnSpMkLst>
            <pc:docMk/>
            <pc:sldMk cId="411764168" sldId="256"/>
            <ac:cxnSpMk id="12" creationId="{C493FC45-9300-1953-B91F-6DE7F142D9ED}"/>
          </ac:cxnSpMkLst>
        </pc:cxnChg>
        <pc:cxnChg chg="add del mod">
          <ac:chgData name="Alisha Parkes (2117558)" userId="S::2117558@student.uwtsd.ac.uk::52d9b48f-6e54-4f26-9fb1-406ab97c2bc0" providerId="AD" clId="Web-{CAAC878A-14F6-C238-F97A-BBA7F11ABE38}" dt="2024-07-22T22:12:17.918" v="36"/>
          <ac:cxnSpMkLst>
            <pc:docMk/>
            <pc:sldMk cId="411764168" sldId="256"/>
            <ac:cxnSpMk id="13" creationId="{637E2048-42AB-091B-1421-2533F4C3CBC5}"/>
          </ac:cxnSpMkLst>
        </pc:cxnChg>
        <pc:cxnChg chg="add mod">
          <ac:chgData name="Alisha Parkes (2117558)" userId="S::2117558@student.uwtsd.ac.uk::52d9b48f-6e54-4f26-9fb1-406ab97c2bc0" providerId="AD" clId="Web-{CAAC878A-14F6-C238-F97A-BBA7F11ABE38}" dt="2024-07-22T22:13:17.904" v="49" actId="14100"/>
          <ac:cxnSpMkLst>
            <pc:docMk/>
            <pc:sldMk cId="411764168" sldId="256"/>
            <ac:cxnSpMk id="14" creationId="{180073B6-AC4D-79FF-0CAF-9C90C050F8E5}"/>
          </ac:cxnSpMkLst>
        </pc:cxnChg>
        <pc:cxnChg chg="add mod">
          <ac:chgData name="Alisha Parkes (2117558)" userId="S::2117558@student.uwtsd.ac.uk::52d9b48f-6e54-4f26-9fb1-406ab97c2bc0" providerId="AD" clId="Web-{CAAC878A-14F6-C238-F97A-BBA7F11ABE38}" dt="2024-07-22T22:34:56.276" v="265" actId="1076"/>
          <ac:cxnSpMkLst>
            <pc:docMk/>
            <pc:sldMk cId="411764168" sldId="256"/>
            <ac:cxnSpMk id="15" creationId="{11E3C85C-E013-DFAA-DBD3-F7E0848FEF49}"/>
          </ac:cxnSpMkLst>
        </pc:cxnChg>
        <pc:cxnChg chg="add mod">
          <ac:chgData name="Alisha Parkes (2117558)" userId="S::2117558@student.uwtsd.ac.uk::52d9b48f-6e54-4f26-9fb1-406ab97c2bc0" providerId="AD" clId="Web-{CAAC878A-14F6-C238-F97A-BBA7F11ABE38}" dt="2024-07-22T22:36:40.664" v="278" actId="1076"/>
          <ac:cxnSpMkLst>
            <pc:docMk/>
            <pc:sldMk cId="411764168" sldId="256"/>
            <ac:cxnSpMk id="20" creationId="{EA6631DE-E31E-B262-A5D8-266F89F4DB42}"/>
          </ac:cxnSpMkLst>
        </pc:cxnChg>
      </pc:sldChg>
      <pc:sldChg chg="del">
        <pc:chgData name="Alisha Parkes (2117558)" userId="S::2117558@student.uwtsd.ac.uk::52d9b48f-6e54-4f26-9fb1-406ab97c2bc0" providerId="AD" clId="Web-{CAAC878A-14F6-C238-F97A-BBA7F11ABE38}" dt="2024-07-22T22:08:14.417" v="0"/>
        <pc:sldMkLst>
          <pc:docMk/>
          <pc:sldMk cId="1094871435" sldId="256"/>
        </pc:sldMkLst>
      </pc:sldChg>
      <pc:sldChg chg="addSp delSp modSp new del">
        <pc:chgData name="Alisha Parkes (2117558)" userId="S::2117558@student.uwtsd.ac.uk::52d9b48f-6e54-4f26-9fb1-406ab97c2bc0" providerId="AD" clId="Web-{CAAC878A-14F6-C238-F97A-BBA7F11ABE38}" dt="2024-07-22T22:29:20.099" v="230"/>
        <pc:sldMkLst>
          <pc:docMk/>
          <pc:sldMk cId="2145708560" sldId="257"/>
        </pc:sldMkLst>
        <pc:spChg chg="del">
          <ac:chgData name="Alisha Parkes (2117558)" userId="S::2117558@student.uwtsd.ac.uk::52d9b48f-6e54-4f26-9fb1-406ab97c2bc0" providerId="AD" clId="Web-{CAAC878A-14F6-C238-F97A-BBA7F11ABE38}" dt="2024-07-22T22:20:37.411" v="109"/>
          <ac:spMkLst>
            <pc:docMk/>
            <pc:sldMk cId="2145708560" sldId="257"/>
            <ac:spMk id="2" creationId="{7CA9F704-A650-2878-5B95-7F48A9DD0DD1}"/>
          </ac:spMkLst>
        </pc:spChg>
        <pc:spChg chg="del">
          <ac:chgData name="Alisha Parkes (2117558)" userId="S::2117558@student.uwtsd.ac.uk::52d9b48f-6e54-4f26-9fb1-406ab97c2bc0" providerId="AD" clId="Web-{CAAC878A-14F6-C238-F97A-BBA7F11ABE38}" dt="2024-07-22T22:20:35.614" v="108"/>
          <ac:spMkLst>
            <pc:docMk/>
            <pc:sldMk cId="2145708560" sldId="257"/>
            <ac:spMk id="3" creationId="{75534BCB-CB3C-A05D-6505-6C4417FAEB54}"/>
          </ac:spMkLst>
        </pc:spChg>
        <pc:spChg chg="add mod">
          <ac:chgData name="Alisha Parkes (2117558)" userId="S::2117558@student.uwtsd.ac.uk::52d9b48f-6e54-4f26-9fb1-406ab97c2bc0" providerId="AD" clId="Web-{CAAC878A-14F6-C238-F97A-BBA7F11ABE38}" dt="2024-07-22T22:21:41.324" v="120" actId="1076"/>
          <ac:spMkLst>
            <pc:docMk/>
            <pc:sldMk cId="2145708560" sldId="257"/>
            <ac:spMk id="4" creationId="{041EEEF3-AD9E-4F19-D1F9-C702E3FA72DD}"/>
          </ac:spMkLst>
        </pc:spChg>
        <pc:spChg chg="add mod">
          <ac:chgData name="Alisha Parkes (2117558)" userId="S::2117558@student.uwtsd.ac.uk::52d9b48f-6e54-4f26-9fb1-406ab97c2bc0" providerId="AD" clId="Web-{CAAC878A-14F6-C238-F97A-BBA7F11ABE38}" dt="2024-07-22T22:23:04.843" v="159" actId="14100"/>
          <ac:spMkLst>
            <pc:docMk/>
            <pc:sldMk cId="2145708560" sldId="257"/>
            <ac:spMk id="5" creationId="{C178D9FE-4567-5241-C957-8D1C9A93A624}"/>
          </ac:spMkLst>
        </pc:spChg>
        <pc:spChg chg="add mod">
          <ac:chgData name="Alisha Parkes (2117558)" userId="S::2117558@student.uwtsd.ac.uk::52d9b48f-6e54-4f26-9fb1-406ab97c2bc0" providerId="AD" clId="Web-{CAAC878A-14F6-C238-F97A-BBA7F11ABE38}" dt="2024-07-22T22:23:26.657" v="164" actId="1076"/>
          <ac:spMkLst>
            <pc:docMk/>
            <pc:sldMk cId="2145708560" sldId="257"/>
            <ac:spMk id="7" creationId="{1B86BA57-7B37-F508-1D65-DB2C8F96A1F6}"/>
          </ac:spMkLst>
        </pc:spChg>
        <pc:cxnChg chg="add mod">
          <ac:chgData name="Alisha Parkes (2117558)" userId="S::2117558@student.uwtsd.ac.uk::52d9b48f-6e54-4f26-9fb1-406ab97c2bc0" providerId="AD" clId="Web-{CAAC878A-14F6-C238-F97A-BBA7F11ABE38}" dt="2024-07-22T22:22:24.998" v="125" actId="1076"/>
          <ac:cxnSpMkLst>
            <pc:docMk/>
            <pc:sldMk cId="2145708560" sldId="257"/>
            <ac:cxnSpMk id="6" creationId="{0B45EED5-F97B-E6BF-9060-E86D2D64B438}"/>
          </ac:cxnSpMkLst>
        </pc:cxnChg>
      </pc:sldChg>
      <pc:sldChg chg="modSp new">
        <pc:chgData name="Alisha Parkes (2117558)" userId="S::2117558@student.uwtsd.ac.uk::52d9b48f-6e54-4f26-9fb1-406ab97c2bc0" providerId="AD" clId="Web-{CAAC878A-14F6-C238-F97A-BBA7F11ABE38}" dt="2024-07-22T22:55:08.343" v="589" actId="20577"/>
        <pc:sldMkLst>
          <pc:docMk/>
          <pc:sldMk cId="198776075" sldId="258"/>
        </pc:sldMkLst>
        <pc:spChg chg="mod">
          <ac:chgData name="Alisha Parkes (2117558)" userId="S::2117558@student.uwtsd.ac.uk::52d9b48f-6e54-4f26-9fb1-406ab97c2bc0" providerId="AD" clId="Web-{CAAC878A-14F6-C238-F97A-BBA7F11ABE38}" dt="2024-07-22T22:15:25.055" v="57" actId="20577"/>
          <ac:spMkLst>
            <pc:docMk/>
            <pc:sldMk cId="198776075" sldId="258"/>
            <ac:spMk id="2" creationId="{A3321CEC-7400-53D5-B7B6-50C3EF49B07B}"/>
          </ac:spMkLst>
        </pc:spChg>
        <pc:spChg chg="mod">
          <ac:chgData name="Alisha Parkes (2117558)" userId="S::2117558@student.uwtsd.ac.uk::52d9b48f-6e54-4f26-9fb1-406ab97c2bc0" providerId="AD" clId="Web-{CAAC878A-14F6-C238-F97A-BBA7F11ABE38}" dt="2024-07-22T22:55:08.343" v="589" actId="20577"/>
          <ac:spMkLst>
            <pc:docMk/>
            <pc:sldMk cId="198776075" sldId="258"/>
            <ac:spMk id="3" creationId="{425E3190-96E8-3330-2A77-C1058AC6D5EA}"/>
          </ac:spMkLst>
        </pc:spChg>
      </pc:sldChg>
      <pc:sldChg chg="addSp delSp modSp new">
        <pc:chgData name="Alisha Parkes (2117558)" userId="S::2117558@student.uwtsd.ac.uk::52d9b48f-6e54-4f26-9fb1-406ab97c2bc0" providerId="AD" clId="Web-{CAAC878A-14F6-C238-F97A-BBA7F11ABE38}" dt="2024-07-22T22:55:24.453" v="592" actId="20577"/>
        <pc:sldMkLst>
          <pc:docMk/>
          <pc:sldMk cId="3582670638" sldId="259"/>
        </pc:sldMkLst>
        <pc:spChg chg="del mod">
          <ac:chgData name="Alisha Parkes (2117558)" userId="S::2117558@student.uwtsd.ac.uk::52d9b48f-6e54-4f26-9fb1-406ab97c2bc0" providerId="AD" clId="Web-{CAAC878A-14F6-C238-F97A-BBA7F11ABE38}" dt="2024-07-22T22:18:28.004" v="80"/>
          <ac:spMkLst>
            <pc:docMk/>
            <pc:sldMk cId="3582670638" sldId="259"/>
            <ac:spMk id="3" creationId="{3DB59000-972D-FD9F-0B78-735A4892B47A}"/>
          </ac:spMkLst>
        </pc:spChg>
        <pc:spChg chg="add mod">
          <ac:chgData name="Alisha Parkes (2117558)" userId="S::2117558@student.uwtsd.ac.uk::52d9b48f-6e54-4f26-9fb1-406ab97c2bc0" providerId="AD" clId="Web-{CAAC878A-14F6-C238-F97A-BBA7F11ABE38}" dt="2024-07-22T22:55:24.453" v="592" actId="20577"/>
          <ac:spMkLst>
            <pc:docMk/>
            <pc:sldMk cId="3582670638" sldId="259"/>
            <ac:spMk id="4" creationId="{768FBAC9-A334-61FE-CF63-96B08E37AF52}"/>
          </ac:spMkLst>
        </pc:spChg>
      </pc:sldChg>
      <pc:sldChg chg="modSp new">
        <pc:chgData name="Alisha Parkes (2117558)" userId="S::2117558@student.uwtsd.ac.uk::52d9b48f-6e54-4f26-9fb1-406ab97c2bc0" providerId="AD" clId="Web-{CAAC878A-14F6-C238-F97A-BBA7F11ABE38}" dt="2024-07-22T22:56:38.737" v="604" actId="20577"/>
        <pc:sldMkLst>
          <pc:docMk/>
          <pc:sldMk cId="2677773867" sldId="260"/>
        </pc:sldMkLst>
        <pc:spChg chg="mod">
          <ac:chgData name="Alisha Parkes (2117558)" userId="S::2117558@student.uwtsd.ac.uk::52d9b48f-6e54-4f26-9fb1-406ab97c2bc0" providerId="AD" clId="Web-{CAAC878A-14F6-C238-F97A-BBA7F11ABE38}" dt="2024-07-22T22:56:38.737" v="604" actId="20577"/>
          <ac:spMkLst>
            <pc:docMk/>
            <pc:sldMk cId="2677773867" sldId="260"/>
            <ac:spMk id="2" creationId="{0766DF70-B113-1F74-0E70-7D293832D25B}"/>
          </ac:spMkLst>
        </pc:spChg>
        <pc:spChg chg="mod">
          <ac:chgData name="Alisha Parkes (2117558)" userId="S::2117558@student.uwtsd.ac.uk::52d9b48f-6e54-4f26-9fb1-406ab97c2bc0" providerId="AD" clId="Web-{CAAC878A-14F6-C238-F97A-BBA7F11ABE38}" dt="2024-07-22T22:56:27.925" v="602" actId="14100"/>
          <ac:spMkLst>
            <pc:docMk/>
            <pc:sldMk cId="2677773867" sldId="260"/>
            <ac:spMk id="3" creationId="{B60F2AD9-DE1D-0521-BF7B-7DF7CCF5E474}"/>
          </ac:spMkLst>
        </pc:spChg>
      </pc:sldChg>
      <pc:sldChg chg="addSp modSp new">
        <pc:chgData name="Alisha Parkes (2117558)" userId="S::2117558@student.uwtsd.ac.uk::52d9b48f-6e54-4f26-9fb1-406ab97c2bc0" providerId="AD" clId="Web-{CAAC878A-14F6-C238-F97A-BBA7F11ABE38}" dt="2024-07-22T22:56:47.503" v="606" actId="20577"/>
        <pc:sldMkLst>
          <pc:docMk/>
          <pc:sldMk cId="2444651978" sldId="261"/>
        </pc:sldMkLst>
        <pc:spChg chg="add mod">
          <ac:chgData name="Alisha Parkes (2117558)" userId="S::2117558@student.uwtsd.ac.uk::52d9b48f-6e54-4f26-9fb1-406ab97c2bc0" providerId="AD" clId="Web-{CAAC878A-14F6-C238-F97A-BBA7F11ABE38}" dt="2024-07-22T22:56:47.503" v="606" actId="20577"/>
          <ac:spMkLst>
            <pc:docMk/>
            <pc:sldMk cId="2444651978" sldId="261"/>
            <ac:spMk id="2" creationId="{34AE30EB-D373-DAEF-9AA6-6F5C8022B4D3}"/>
          </ac:spMkLst>
        </pc:spChg>
      </pc:sldChg>
      <pc:sldChg chg="addSp delSp modSp add replId">
        <pc:chgData name="Alisha Parkes (2117558)" userId="S::2117558@student.uwtsd.ac.uk::52d9b48f-6e54-4f26-9fb1-406ab97c2bc0" providerId="AD" clId="Web-{CAAC878A-14F6-C238-F97A-BBA7F11ABE38}" dt="2024-07-22T22:51:11.934" v="482"/>
        <pc:sldMkLst>
          <pc:docMk/>
          <pc:sldMk cId="2205410233" sldId="262"/>
        </pc:sldMkLst>
        <pc:spChg chg="add del mod">
          <ac:chgData name="Alisha Parkes (2117558)" userId="S::2117558@student.uwtsd.ac.uk::52d9b48f-6e54-4f26-9fb1-406ab97c2bc0" providerId="AD" clId="Web-{CAAC878A-14F6-C238-F97A-BBA7F11ABE38}" dt="2024-07-22T22:28:34.769" v="212"/>
          <ac:spMkLst>
            <pc:docMk/>
            <pc:sldMk cId="2205410233" sldId="262"/>
            <ac:spMk id="2" creationId="{A1838361-6F7D-07FE-ADAB-612EDBACB3FB}"/>
          </ac:spMkLst>
        </pc:spChg>
        <pc:spChg chg="add">
          <ac:chgData name="Alisha Parkes (2117558)" userId="S::2117558@student.uwtsd.ac.uk::52d9b48f-6e54-4f26-9fb1-406ab97c2bc0" providerId="AD" clId="Web-{CAAC878A-14F6-C238-F97A-BBA7F11ABE38}" dt="2024-07-22T22:51:11.934" v="482"/>
          <ac:spMkLst>
            <pc:docMk/>
            <pc:sldMk cId="2205410233" sldId="262"/>
            <ac:spMk id="3" creationId="{F2142E7B-9B60-7250-0C03-BF91FE642934}"/>
          </ac:spMkLst>
        </pc:spChg>
        <pc:spChg chg="mod">
          <ac:chgData name="Alisha Parkes (2117558)" userId="S::2117558@student.uwtsd.ac.uk::52d9b48f-6e54-4f26-9fb1-406ab97c2bc0" providerId="AD" clId="Web-{CAAC878A-14F6-C238-F97A-BBA7F11ABE38}" dt="2024-07-22T22:29:16.833" v="229" actId="20577"/>
          <ac:spMkLst>
            <pc:docMk/>
            <pc:sldMk cId="2205410233" sldId="262"/>
            <ac:spMk id="4" creationId="{041EEEF3-AD9E-4F19-D1F9-C702E3FA72DD}"/>
          </ac:spMkLst>
        </pc:spChg>
      </pc:sldChg>
      <pc:sldChg chg="modSp new ord">
        <pc:chgData name="Alisha Parkes (2117558)" userId="S::2117558@student.uwtsd.ac.uk::52d9b48f-6e54-4f26-9fb1-406ab97c2bc0" providerId="AD" clId="Web-{CAAC878A-14F6-C238-F97A-BBA7F11ABE38}" dt="2024-07-22T22:51:04.324" v="481" actId="20577"/>
        <pc:sldMkLst>
          <pc:docMk/>
          <pc:sldMk cId="194242973" sldId="263"/>
        </pc:sldMkLst>
        <pc:spChg chg="mod">
          <ac:chgData name="Alisha Parkes (2117558)" userId="S::2117558@student.uwtsd.ac.uk::52d9b48f-6e54-4f26-9fb1-406ab97c2bc0" providerId="AD" clId="Web-{CAAC878A-14F6-C238-F97A-BBA7F11ABE38}" dt="2024-07-22T22:48:43.548" v="454" actId="1076"/>
          <ac:spMkLst>
            <pc:docMk/>
            <pc:sldMk cId="194242973" sldId="263"/>
            <ac:spMk id="2" creationId="{2A4F4723-DA21-B4D4-FCF8-CA83F1CD32E2}"/>
          </ac:spMkLst>
        </pc:spChg>
        <pc:spChg chg="mod">
          <ac:chgData name="Alisha Parkes (2117558)" userId="S::2117558@student.uwtsd.ac.uk::52d9b48f-6e54-4f26-9fb1-406ab97c2bc0" providerId="AD" clId="Web-{CAAC878A-14F6-C238-F97A-BBA7F11ABE38}" dt="2024-07-22T22:51:04.324" v="481" actId="20577"/>
          <ac:spMkLst>
            <pc:docMk/>
            <pc:sldMk cId="194242973" sldId="263"/>
            <ac:spMk id="3" creationId="{B13A728C-FCF0-D9AB-ED8F-823539BAA775}"/>
          </ac:spMkLst>
        </pc:spChg>
      </pc:sldChg>
      <pc:sldChg chg="addSp delSp modSp new ord">
        <pc:chgData name="Alisha Parkes (2117558)" userId="S::2117558@student.uwtsd.ac.uk::52d9b48f-6e54-4f26-9fb1-406ab97c2bc0" providerId="AD" clId="Web-{CAAC878A-14F6-C238-F97A-BBA7F11ABE38}" dt="2024-07-22T22:54:26.763" v="583"/>
        <pc:sldMkLst>
          <pc:docMk/>
          <pc:sldMk cId="3524939721" sldId="264"/>
        </pc:sldMkLst>
        <pc:spChg chg="mod">
          <ac:chgData name="Alisha Parkes (2117558)" userId="S::2117558@student.uwtsd.ac.uk::52d9b48f-6e54-4f26-9fb1-406ab97c2bc0" providerId="AD" clId="Web-{CAAC878A-14F6-C238-F97A-BBA7F11ABE38}" dt="2024-07-22T22:54:23.310" v="582" actId="20577"/>
          <ac:spMkLst>
            <pc:docMk/>
            <pc:sldMk cId="3524939721" sldId="264"/>
            <ac:spMk id="2" creationId="{222B8D96-F6D6-3597-6006-7434AF3C92D5}"/>
          </ac:spMkLst>
        </pc:spChg>
        <pc:spChg chg="add del mod">
          <ac:chgData name="Alisha Parkes (2117558)" userId="S::2117558@student.uwtsd.ac.uk::52d9b48f-6e54-4f26-9fb1-406ab97c2bc0" providerId="AD" clId="Web-{CAAC878A-14F6-C238-F97A-BBA7F11ABE38}" dt="2024-07-22T22:54:07.856" v="579"/>
          <ac:spMkLst>
            <pc:docMk/>
            <pc:sldMk cId="3524939721" sldId="264"/>
            <ac:spMk id="3" creationId="{89585409-DEAB-8726-50BE-8D8D7C1AD055}"/>
          </ac:spMkLst>
        </pc:spChg>
      </pc:sldChg>
    </pc:docChg>
  </pc:docChgLst>
  <pc:docChgLst>
    <pc:chgData clId="Web-{CAAC878A-14F6-C238-F97A-BBA7F11ABE38}"/>
    <pc:docChg chg="addSld delSld">
      <pc:chgData name="" userId="" providerId="" clId="Web-{CAAC878A-14F6-C238-F97A-BBA7F11ABE38}" dt="2024-07-22T22:07:47.260" v="3"/>
      <pc:docMkLst>
        <pc:docMk/>
      </pc:docMkLst>
      <pc:sldChg chg="del">
        <pc:chgData name="" userId="" providerId="" clId="Web-{CAAC878A-14F6-C238-F97A-BBA7F11ABE38}" dt="2024-07-22T22:07:41.244" v="0"/>
        <pc:sldMkLst>
          <pc:docMk/>
          <pc:sldMk cId="109857222" sldId="256"/>
        </pc:sldMkLst>
      </pc:sldChg>
      <pc:sldChg chg="new">
        <pc:chgData name="" userId="" providerId="" clId="Web-{CAAC878A-14F6-C238-F97A-BBA7F11ABE38}" dt="2024-07-22T22:07:47.260" v="3"/>
        <pc:sldMkLst>
          <pc:docMk/>
          <pc:sldMk cId="1094871435" sldId="256"/>
        </pc:sldMkLst>
      </pc:sldChg>
      <pc:sldChg chg="new del">
        <pc:chgData name="" userId="" providerId="" clId="Web-{CAAC878A-14F6-C238-F97A-BBA7F11ABE38}" dt="2024-07-22T22:07:45.354" v="2"/>
        <pc:sldMkLst>
          <pc:docMk/>
          <pc:sldMk cId="2055797410" sldId="25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7/22/2024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medicinenet.com/exposure_media_violence_cause_aggressive_behavior/article.htm#:~:text=Recent%20research%20has%20shown%20that,grows%20and%20becomes%20an%20adult." TargetMode="External"/><Relationship Id="rId2" Type="http://schemas.openxmlformats.org/officeDocument/2006/relationships/hyperlink" Target="https://www.sciencedirect.com/topics/psychology/general-aggression-model#:~:text=The%20General%20Aggression%20Model%20(GAM)%20explains%20aggression%20through%20developmental%2C,2011%3B%20Miller%2C%202004" TargetMode="External"/><Relationship Id="rId1" Type="http://schemas.openxmlformats.org/officeDocument/2006/relationships/slideLayout" Target="../slideLayouts/slideLayout2.xml"/><Relationship Id="rId6" Type="http://schemas.openxmlformats.org/officeDocument/2006/relationships/hyperlink" Target="https://www.studysmarter.co.uk/explanations/psychology/aggression/media-influences-on-aggression/#:~:text=Explanations%20of%20Media%20Influences%20on%20Aggression,-There%20are%20a&amp;text=Cognitive%20priming%20involves%20having%20repeated,as%20aggressive%20in%20daily%20life." TargetMode="External"/><Relationship Id="rId5" Type="http://schemas.openxmlformats.org/officeDocument/2006/relationships/hyperlink" Target="https://pubmed.ncbi.nlm.nih.gov/29279227/" TargetMode="External"/><Relationship Id="rId4" Type="http://schemas.openxmlformats.org/officeDocument/2006/relationships/hyperlink" Target="https://moodle.uwtsd.ac.uk/pluginfile.php/906238/mod_resource/content/1/Lecture%20%20aggression%202023.pdf"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8D96-F6D6-3597-6006-7434AF3C92D5}"/>
              </a:ext>
            </a:extLst>
          </p:cNvPr>
          <p:cNvSpPr>
            <a:spLocks noGrp="1"/>
          </p:cNvSpPr>
          <p:nvPr>
            <p:ph type="title"/>
          </p:nvPr>
        </p:nvSpPr>
        <p:spPr>
          <a:xfrm>
            <a:off x="1122438" y="588886"/>
            <a:ext cx="9947124" cy="2172230"/>
          </a:xfrm>
        </p:spPr>
        <p:txBody>
          <a:bodyPr/>
          <a:lstStyle/>
          <a:p>
            <a:pPr algn="ctr"/>
            <a:r>
              <a:rPr lang="en-US" sz="1800" b="1" u="sng" dirty="0">
                <a:latin typeface="Arial Nova"/>
                <a:ea typeface="+mj-lt"/>
                <a:cs typeface="+mj-lt"/>
              </a:rPr>
              <a:t>Discuss with reference to psychological theory and evidence, the extent to which the various forms of media may influence aggression or violence in an individual. </a:t>
            </a:r>
            <a:endParaRPr lang="en-US" b="1" u="sng">
              <a:latin typeface="Arial Nova"/>
            </a:endParaRPr>
          </a:p>
        </p:txBody>
      </p:sp>
    </p:spTree>
    <p:extLst>
      <p:ext uri="{BB962C8B-B14F-4D97-AF65-F5344CB8AC3E}">
        <p14:creationId xmlns:p14="http://schemas.microsoft.com/office/powerpoint/2010/main" val="35249397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A997D3C-6FD7-8E59-E3B0-4EB229EAA4EB}"/>
              </a:ext>
            </a:extLst>
          </p:cNvPr>
          <p:cNvSpPr txBox="1"/>
          <p:nvPr/>
        </p:nvSpPr>
        <p:spPr>
          <a:xfrm>
            <a:off x="166332" y="1160186"/>
            <a:ext cx="4990682" cy="1809500"/>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C8566F57-4FAC-26C0-0E99-6430313382BA}"/>
              </a:ext>
            </a:extLst>
          </p:cNvPr>
          <p:cNvSpPr txBox="1"/>
          <p:nvPr/>
        </p:nvSpPr>
        <p:spPr>
          <a:xfrm>
            <a:off x="7637995" y="1066498"/>
            <a:ext cx="2367643" cy="830997"/>
          </a:xfrm>
          <a:prstGeom prst="rect">
            <a:avLst/>
          </a:prstGeom>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Nova"/>
                <a:ea typeface="Helvetica Neue"/>
                <a:cs typeface="Helvetica Neue"/>
              </a:rPr>
              <a:t>Prolonged exposure to violent</a:t>
            </a:r>
          </a:p>
          <a:p>
            <a:r>
              <a:rPr lang="en-US" sz="1200" dirty="0">
                <a:latin typeface="Arial Nova"/>
                <a:ea typeface="Helvetica Neue"/>
                <a:cs typeface="Helvetica Neue"/>
              </a:rPr>
              <a:t>content can </a:t>
            </a:r>
            <a:r>
              <a:rPr lang="en-US" sz="1200" err="1">
                <a:latin typeface="Arial Nova"/>
                <a:ea typeface="Helvetica Neue"/>
                <a:cs typeface="Helvetica Neue"/>
              </a:rPr>
              <a:t>desensitise</a:t>
            </a:r>
            <a:endParaRPr lang="en-US" sz="1200">
              <a:latin typeface="Arial Nova"/>
              <a:ea typeface="Helvetica Neue"/>
              <a:cs typeface="Helvetica Neue"/>
            </a:endParaRPr>
          </a:p>
          <a:p>
            <a:r>
              <a:rPr lang="en-US" sz="1200" dirty="0">
                <a:latin typeface="Arial Nova"/>
                <a:ea typeface="Helvetica Neue"/>
                <a:cs typeface="Helvetica Neue"/>
              </a:rPr>
              <a:t>individuals and increase</a:t>
            </a:r>
          </a:p>
          <a:p>
            <a:r>
              <a:rPr lang="en-US" sz="1200" dirty="0">
                <a:latin typeface="Arial Nova"/>
                <a:ea typeface="Helvetica Neue"/>
                <a:cs typeface="Helvetica Neue"/>
              </a:rPr>
              <a:t>aggressive tendencies</a:t>
            </a:r>
            <a:endParaRPr lang="en-US" sz="1200" dirty="0">
              <a:latin typeface="Arial Nova"/>
            </a:endParaRPr>
          </a:p>
        </p:txBody>
      </p:sp>
      <p:sp>
        <p:nvSpPr>
          <p:cNvPr id="9" name="TextBox 8">
            <a:extLst>
              <a:ext uri="{FF2B5EF4-FFF2-40B4-BE49-F238E27FC236}">
                <a16:creationId xmlns:a16="http://schemas.microsoft.com/office/drawing/2014/main" id="{6480FEC7-E96F-77A7-D706-5C329595FFEE}"/>
              </a:ext>
            </a:extLst>
          </p:cNvPr>
          <p:cNvSpPr txBox="1"/>
          <p:nvPr/>
        </p:nvSpPr>
        <p:spPr>
          <a:xfrm>
            <a:off x="165100" y="4216400"/>
            <a:ext cx="2882900" cy="1015663"/>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Nova"/>
                <a:ea typeface="Helvetica Neue"/>
                <a:cs typeface="Helvetica Neue"/>
              </a:rPr>
              <a:t>Promoting media literacy</a:t>
            </a:r>
          </a:p>
          <a:p>
            <a:r>
              <a:rPr lang="en-US" sz="1200" dirty="0">
                <a:latin typeface="Arial Nova"/>
                <a:ea typeface="Helvetica Neue"/>
                <a:cs typeface="Helvetica Neue"/>
              </a:rPr>
              <a:t>and responsible media</a:t>
            </a:r>
          </a:p>
          <a:p>
            <a:r>
              <a:rPr lang="en-US" sz="1200" dirty="0">
                <a:latin typeface="Arial Nova"/>
                <a:ea typeface="Helvetica Neue"/>
                <a:cs typeface="Helvetica Neue"/>
              </a:rPr>
              <a:t>consumption is essential to counteract negative impacts of media on individuals. </a:t>
            </a:r>
            <a:endParaRPr lang="en-US" sz="1200" dirty="0">
              <a:latin typeface="Arial Nova"/>
            </a:endParaRPr>
          </a:p>
        </p:txBody>
      </p:sp>
      <p:sp>
        <p:nvSpPr>
          <p:cNvPr id="10" name="TextBox 9">
            <a:extLst>
              <a:ext uri="{FF2B5EF4-FFF2-40B4-BE49-F238E27FC236}">
                <a16:creationId xmlns:a16="http://schemas.microsoft.com/office/drawing/2014/main" id="{741ACEA1-94CE-4833-1625-A571566882A9}"/>
              </a:ext>
            </a:extLst>
          </p:cNvPr>
          <p:cNvSpPr txBox="1"/>
          <p:nvPr/>
        </p:nvSpPr>
        <p:spPr>
          <a:xfrm>
            <a:off x="5308600" y="4635500"/>
            <a:ext cx="6705600" cy="2031325"/>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Nova"/>
              </a:rPr>
              <a:t>Media creating people aggressive is a topic that has been widely debated. Research suggests that exposure to violent media, such as movies, video games, and TV shows, can have an impact on individuals' behaviors and attitudes, potentially leading to increased aggression. The constant portrayal of violence and aggression in the media can desensitize individuals to real-life violence and blur the lines between fantasy and reality. However, it's essential to note that the relationship between media and aggression is complex and influenced by various factors such as individual differences, upbringing, and social environment. Understanding and critically analyzing the content consumed from the media can help individuals mitigate any negative effects and make informed choices about media consumption.</a:t>
            </a:r>
          </a:p>
          <a:p>
            <a:pPr algn="l"/>
            <a:endParaRPr lang="en-US" dirty="0"/>
          </a:p>
        </p:txBody>
      </p:sp>
      <p:cxnSp>
        <p:nvCxnSpPr>
          <p:cNvPr id="11" name="Straight Arrow Connector 10">
            <a:extLst>
              <a:ext uri="{FF2B5EF4-FFF2-40B4-BE49-F238E27FC236}">
                <a16:creationId xmlns:a16="http://schemas.microsoft.com/office/drawing/2014/main" id="{1DAE1B75-08B1-46BF-4127-E82773DB55D6}"/>
              </a:ext>
            </a:extLst>
          </p:cNvPr>
          <p:cNvCxnSpPr/>
          <p:nvPr/>
        </p:nvCxnSpPr>
        <p:spPr>
          <a:xfrm>
            <a:off x="6610350" y="3651250"/>
            <a:ext cx="184150" cy="87630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C493FC45-9300-1953-B91F-6DE7F142D9ED}"/>
              </a:ext>
            </a:extLst>
          </p:cNvPr>
          <p:cNvCxnSpPr/>
          <p:nvPr/>
        </p:nvCxnSpPr>
        <p:spPr>
          <a:xfrm flipV="1">
            <a:off x="6602035" y="2330601"/>
            <a:ext cx="882650" cy="100965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180073B6-AC4D-79FF-0CAF-9C90C050F8E5}"/>
              </a:ext>
            </a:extLst>
          </p:cNvPr>
          <p:cNvCxnSpPr/>
          <p:nvPr/>
        </p:nvCxnSpPr>
        <p:spPr>
          <a:xfrm flipH="1" flipV="1">
            <a:off x="5324475" y="2085975"/>
            <a:ext cx="425450" cy="125730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11E3C85C-E013-DFAA-DBD3-F7E0848FEF49}"/>
              </a:ext>
            </a:extLst>
          </p:cNvPr>
          <p:cNvCxnSpPr/>
          <p:nvPr/>
        </p:nvCxnSpPr>
        <p:spPr>
          <a:xfrm flipH="1">
            <a:off x="3761460" y="3752419"/>
            <a:ext cx="1371600" cy="85703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953DA39A-FE7B-BD49-63FE-4E20418FBE5B}"/>
              </a:ext>
            </a:extLst>
          </p:cNvPr>
          <p:cNvSpPr txBox="1"/>
          <p:nvPr/>
        </p:nvSpPr>
        <p:spPr>
          <a:xfrm>
            <a:off x="4514103" y="3266625"/>
            <a:ext cx="4045334" cy="604763"/>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7" name="TextBox 16">
            <a:extLst>
              <a:ext uri="{FF2B5EF4-FFF2-40B4-BE49-F238E27FC236}">
                <a16:creationId xmlns:a16="http://schemas.microsoft.com/office/drawing/2014/main" id="{E6DF8DCC-CADB-1313-2841-DD2ECF1766D8}"/>
              </a:ext>
            </a:extLst>
          </p:cNvPr>
          <p:cNvSpPr txBox="1"/>
          <p:nvPr/>
        </p:nvSpPr>
        <p:spPr>
          <a:xfrm>
            <a:off x="4499428" y="3422951"/>
            <a:ext cx="471714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Nova"/>
              </a:rPr>
              <a:t>How media factors influence violence and aggression</a:t>
            </a:r>
          </a:p>
        </p:txBody>
      </p:sp>
      <p:sp>
        <p:nvSpPr>
          <p:cNvPr id="18" name="TextBox 17">
            <a:extLst>
              <a:ext uri="{FF2B5EF4-FFF2-40B4-BE49-F238E27FC236}">
                <a16:creationId xmlns:a16="http://schemas.microsoft.com/office/drawing/2014/main" id="{1625AB95-C562-AB4C-ACA5-4F9E2A696E1C}"/>
              </a:ext>
            </a:extLst>
          </p:cNvPr>
          <p:cNvSpPr txBox="1"/>
          <p:nvPr/>
        </p:nvSpPr>
        <p:spPr>
          <a:xfrm>
            <a:off x="639901" y="1346242"/>
            <a:ext cx="4086385"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Nova"/>
              </a:rPr>
              <a:t>When aggressive </a:t>
            </a:r>
            <a:r>
              <a:rPr lang="en-US" sz="1200" dirty="0" err="1">
                <a:latin typeface="Arial Nova"/>
              </a:rPr>
              <a:t>stimull</a:t>
            </a:r>
            <a:r>
              <a:rPr lang="en-US" sz="1200" dirty="0">
                <a:latin typeface="Arial Nova"/>
              </a:rPr>
              <a:t> are viewed normal in daily life, cognitive priming repeated exposure to violent media</a:t>
            </a:r>
            <a:endParaRPr lang="en-US" dirty="0">
              <a:latin typeface="Aptos" panose="020B0004020202020204"/>
            </a:endParaRPr>
          </a:p>
          <a:p>
            <a:r>
              <a:rPr lang="en-US" sz="1200" dirty="0">
                <a:latin typeface="Arial Nova"/>
              </a:rPr>
              <a:t>leads to a reduction in fear and an increase in aggressive </a:t>
            </a:r>
            <a:r>
              <a:rPr lang="en-US" sz="1200" dirty="0" err="1">
                <a:latin typeface="Arial Nova"/>
              </a:rPr>
              <a:t>behaviour</a:t>
            </a:r>
            <a:r>
              <a:rPr lang="en-US" sz="1200" dirty="0">
                <a:latin typeface="Arial Nova"/>
              </a:rPr>
              <a:t>.</a:t>
            </a:r>
          </a:p>
          <a:p>
            <a:endParaRPr lang="en-US"/>
          </a:p>
        </p:txBody>
      </p:sp>
      <p:sp>
        <p:nvSpPr>
          <p:cNvPr id="19" name="TextBox 18">
            <a:extLst>
              <a:ext uri="{FF2B5EF4-FFF2-40B4-BE49-F238E27FC236}">
                <a16:creationId xmlns:a16="http://schemas.microsoft.com/office/drawing/2014/main" id="{BA4BB02C-5769-8C63-E54A-69CEED69250F}"/>
              </a:ext>
            </a:extLst>
          </p:cNvPr>
          <p:cNvSpPr txBox="1"/>
          <p:nvPr/>
        </p:nvSpPr>
        <p:spPr>
          <a:xfrm>
            <a:off x="9639904" y="2455333"/>
            <a:ext cx="2237618" cy="984885"/>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Helvetica Neue"/>
              </a:rPr>
              <a:t>Observational learning</a:t>
            </a:r>
            <a:endParaRPr lang="en-US" dirty="0"/>
          </a:p>
          <a:p>
            <a:r>
              <a:rPr lang="en-US" sz="1000" dirty="0">
                <a:latin typeface="Helvetica Neue"/>
              </a:rPr>
              <a:t>theories suggest individuals</a:t>
            </a:r>
            <a:endParaRPr lang="en-US" dirty="0"/>
          </a:p>
          <a:p>
            <a:r>
              <a:rPr lang="en-US" sz="1000" dirty="0">
                <a:latin typeface="Helvetica Neue"/>
              </a:rPr>
              <a:t>may imitate aggressive</a:t>
            </a:r>
            <a:endParaRPr lang="en-US" dirty="0"/>
          </a:p>
          <a:p>
            <a:r>
              <a:rPr lang="en-US" sz="1000" dirty="0" err="1">
                <a:latin typeface="Helvetica Neue"/>
              </a:rPr>
              <a:t>behaviours</a:t>
            </a:r>
            <a:r>
              <a:rPr lang="en-US" sz="1000" dirty="0">
                <a:latin typeface="Helvetica Neue"/>
              </a:rPr>
              <a:t> from the media.</a:t>
            </a:r>
            <a:endParaRPr lang="en-US" dirty="0"/>
          </a:p>
          <a:p>
            <a:pPr algn="l"/>
            <a:endParaRPr lang="en-US" dirty="0"/>
          </a:p>
        </p:txBody>
      </p:sp>
      <p:cxnSp>
        <p:nvCxnSpPr>
          <p:cNvPr id="20" name="Straight Arrow Connector 19">
            <a:extLst>
              <a:ext uri="{FF2B5EF4-FFF2-40B4-BE49-F238E27FC236}">
                <a16:creationId xmlns:a16="http://schemas.microsoft.com/office/drawing/2014/main" id="{EA6631DE-E31E-B262-A5D8-266F89F4DB42}"/>
              </a:ext>
            </a:extLst>
          </p:cNvPr>
          <p:cNvCxnSpPr/>
          <p:nvPr/>
        </p:nvCxnSpPr>
        <p:spPr>
          <a:xfrm flipV="1">
            <a:off x="8575675" y="3303361"/>
            <a:ext cx="896258" cy="54307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17641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41EEEF3-AD9E-4F19-D1F9-C702E3FA72DD}"/>
              </a:ext>
            </a:extLst>
          </p:cNvPr>
          <p:cNvSpPr txBox="1"/>
          <p:nvPr/>
        </p:nvSpPr>
        <p:spPr>
          <a:xfrm>
            <a:off x="6198810" y="2007810"/>
            <a:ext cx="5854093" cy="4524315"/>
          </a:xfrm>
          <a:prstGeom prst="rect">
            <a:avLst/>
          </a:prstGeom>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latin typeface="Helvetica Neue"/>
              </a:rPr>
              <a:t>The General Aggression Model (GAM) is a key theory that illuminates how exposure to media violence can trigger aggressive thoughts, emotions, and</a:t>
            </a:r>
            <a:endParaRPr lang="en-US"/>
          </a:p>
          <a:p>
            <a:r>
              <a:rPr lang="en-US" dirty="0">
                <a:latin typeface="Helvetica Neue"/>
              </a:rPr>
              <a:t>behaviors through cognitive, emotional, and arousal processes. </a:t>
            </a:r>
          </a:p>
          <a:p>
            <a:pPr marL="285750" indent="-285750">
              <a:buFont typeface="Arial"/>
              <a:buChar char="•"/>
            </a:pPr>
            <a:r>
              <a:rPr lang="en-US" dirty="0">
                <a:latin typeface="Helvetica Neue"/>
              </a:rPr>
              <a:t>Observational learning theories suggest that individuals may learn and</a:t>
            </a:r>
          </a:p>
          <a:p>
            <a:r>
              <a:rPr lang="en-US" dirty="0">
                <a:latin typeface="Helvetica Neue"/>
              </a:rPr>
              <a:t>imitate aggressive behaviors </a:t>
            </a:r>
            <a:r>
              <a:rPr lang="en-US" dirty="0" err="1">
                <a:latin typeface="Helvetica Neue"/>
              </a:rPr>
              <a:t>portraved</a:t>
            </a:r>
            <a:r>
              <a:rPr lang="en-US" dirty="0">
                <a:latin typeface="Helvetica Neue"/>
              </a:rPr>
              <a:t> in the media.</a:t>
            </a:r>
          </a:p>
          <a:p>
            <a:pPr marL="285750" indent="-285750">
              <a:buFont typeface="Arial"/>
              <a:buChar char="•"/>
            </a:pPr>
            <a:r>
              <a:rPr lang="en-US" dirty="0">
                <a:latin typeface="Helvetica Neue"/>
              </a:rPr>
              <a:t>The cultivation theory points that </a:t>
            </a:r>
            <a:r>
              <a:rPr lang="en-US" dirty="0" err="1">
                <a:latin typeface="Helvetica Neue"/>
              </a:rPr>
              <a:t>continus</a:t>
            </a:r>
            <a:r>
              <a:rPr lang="en-US" dirty="0">
                <a:latin typeface="Helvetica Neue"/>
              </a:rPr>
              <a:t> exposure to media can shape individuals perceptions, potentially increasing feelings of fear and aggression. These</a:t>
            </a:r>
            <a:endParaRPr lang="en-US"/>
          </a:p>
          <a:p>
            <a:r>
              <a:rPr lang="en-US" dirty="0">
                <a:latin typeface="Helvetica Neue"/>
              </a:rPr>
              <a:t>theories play a significant role in understanding how media psychology influences aggression and violence in individuals.</a:t>
            </a:r>
            <a:endParaRPr lang="en-US" dirty="0"/>
          </a:p>
        </p:txBody>
      </p:sp>
      <p:sp>
        <p:nvSpPr>
          <p:cNvPr id="5" name="Minus Sign 4">
            <a:extLst>
              <a:ext uri="{FF2B5EF4-FFF2-40B4-BE49-F238E27FC236}">
                <a16:creationId xmlns:a16="http://schemas.microsoft.com/office/drawing/2014/main" id="{C178D9FE-4567-5241-C957-8D1C9A93A624}"/>
              </a:ext>
            </a:extLst>
          </p:cNvPr>
          <p:cNvSpPr/>
          <p:nvPr/>
        </p:nvSpPr>
        <p:spPr>
          <a:xfrm>
            <a:off x="-1" y="-42333"/>
            <a:ext cx="6616095" cy="3193142"/>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Arrow Connector 5">
            <a:extLst>
              <a:ext uri="{FF2B5EF4-FFF2-40B4-BE49-F238E27FC236}">
                <a16:creationId xmlns:a16="http://schemas.microsoft.com/office/drawing/2014/main" id="{0B45EED5-F97B-E6BF-9060-E86D2D64B438}"/>
              </a:ext>
            </a:extLst>
          </p:cNvPr>
          <p:cNvCxnSpPr/>
          <p:nvPr/>
        </p:nvCxnSpPr>
        <p:spPr>
          <a:xfrm>
            <a:off x="4777771" y="1675342"/>
            <a:ext cx="1398209" cy="145868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1B86BA57-7B37-F508-1D65-DB2C8F96A1F6}"/>
              </a:ext>
            </a:extLst>
          </p:cNvPr>
          <p:cNvSpPr txBox="1"/>
          <p:nvPr/>
        </p:nvSpPr>
        <p:spPr>
          <a:xfrm>
            <a:off x="1239762" y="1378856"/>
            <a:ext cx="466876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Nova"/>
              </a:rPr>
              <a:t>How media factors influence aggression and violence </a:t>
            </a:r>
          </a:p>
        </p:txBody>
      </p:sp>
      <p:sp>
        <p:nvSpPr>
          <p:cNvPr id="3" name="TextBox 2">
            <a:extLst>
              <a:ext uri="{FF2B5EF4-FFF2-40B4-BE49-F238E27FC236}">
                <a16:creationId xmlns:a16="http://schemas.microsoft.com/office/drawing/2014/main" id="{F2142E7B-9B60-7250-0C03-BF91FE642934}"/>
              </a:ext>
            </a:extLst>
          </p:cNvPr>
          <p:cNvSpPr txBox="1"/>
          <p:nvPr/>
        </p:nvSpPr>
        <p:spPr>
          <a:xfrm>
            <a:off x="507999" y="241904"/>
            <a:ext cx="7825619" cy="4838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2205410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F4723-DA21-B4D4-FCF8-CA83F1CD32E2}"/>
              </a:ext>
            </a:extLst>
          </p:cNvPr>
          <p:cNvSpPr>
            <a:spLocks noGrp="1"/>
          </p:cNvSpPr>
          <p:nvPr>
            <p:ph type="title"/>
          </p:nvPr>
        </p:nvSpPr>
        <p:spPr>
          <a:xfrm>
            <a:off x="838200" y="159506"/>
            <a:ext cx="10515600" cy="1325563"/>
          </a:xfrm>
        </p:spPr>
        <p:txBody>
          <a:bodyPr>
            <a:normAutofit/>
          </a:bodyPr>
          <a:lstStyle/>
          <a:p>
            <a:r>
              <a:rPr lang="en-US" sz="1200" u="sng" dirty="0">
                <a:latin typeface="Arial Nova"/>
              </a:rPr>
              <a:t>References</a:t>
            </a:r>
          </a:p>
        </p:txBody>
      </p:sp>
      <p:sp>
        <p:nvSpPr>
          <p:cNvPr id="3" name="Content Placeholder 2">
            <a:extLst>
              <a:ext uri="{FF2B5EF4-FFF2-40B4-BE49-F238E27FC236}">
                <a16:creationId xmlns:a16="http://schemas.microsoft.com/office/drawing/2014/main" id="{B13A728C-FCF0-D9AB-ED8F-823539BAA775}"/>
              </a:ext>
            </a:extLst>
          </p:cNvPr>
          <p:cNvSpPr>
            <a:spLocks noGrp="1"/>
          </p:cNvSpPr>
          <p:nvPr>
            <p:ph idx="1"/>
          </p:nvPr>
        </p:nvSpPr>
        <p:spPr/>
        <p:txBody>
          <a:bodyPr vert="horz" lIns="91440" tIns="45720" rIns="91440" bIns="45720" rtlCol="0" anchor="t">
            <a:normAutofit fontScale="92500" lnSpcReduction="10000"/>
          </a:bodyPr>
          <a:lstStyle/>
          <a:p>
            <a:endParaRPr lang="en-US" sz="1000" dirty="0">
              <a:latin typeface="Helvetica Neue"/>
            </a:endParaRPr>
          </a:p>
          <a:p>
            <a:pPr marL="0" indent="0">
              <a:buNone/>
            </a:pPr>
            <a:endParaRPr lang="en-US" sz="1200" dirty="0">
              <a:latin typeface="Arial Nova"/>
            </a:endParaRPr>
          </a:p>
          <a:p>
            <a:pPr marL="0" indent="0">
              <a:buNone/>
            </a:pPr>
            <a:r>
              <a:rPr lang="en-US" sz="1200" err="1">
                <a:latin typeface="Arial Nova"/>
              </a:rPr>
              <a:t>Studysmarter</a:t>
            </a:r>
            <a:r>
              <a:rPr lang="en-US" sz="1200" dirty="0">
                <a:latin typeface="Arial Nova"/>
              </a:rPr>
              <a:t> (2018) </a:t>
            </a:r>
            <a:r>
              <a:rPr lang="en-US" sz="1200" i="1" dirty="0">
                <a:solidFill>
                  <a:srgbClr val="1F1F1F"/>
                </a:solidFill>
                <a:latin typeface="Arial Nova"/>
              </a:rPr>
              <a:t>General Aggression Model. </a:t>
            </a:r>
            <a:r>
              <a:rPr lang="en-US" sz="1200" dirty="0">
                <a:solidFill>
                  <a:srgbClr val="1F1F1F"/>
                </a:solidFill>
                <a:latin typeface="Arial Nova"/>
                <a:ea typeface="+mn-lt"/>
                <a:cs typeface="+mn-lt"/>
                <a:hlinkClick r:id="rId2"/>
              </a:rPr>
              <a:t>https://www.sciencedirect.com/topics/psychology/general-aggression-model#:~:text=The%20General%20Aggression%20Model%20(GAM)%20explains%20aggression%20through%20developmental%2C,2011%3B%20Miller%2C%202004</a:t>
            </a:r>
            <a:r>
              <a:rPr lang="en-US" sz="1200" dirty="0">
                <a:solidFill>
                  <a:srgbClr val="1F1F1F"/>
                </a:solidFill>
                <a:latin typeface="Arial Nova"/>
                <a:ea typeface="+mn-lt"/>
                <a:cs typeface="+mn-lt"/>
              </a:rPr>
              <a:t>). </a:t>
            </a:r>
            <a:endParaRPr lang="en-US" sz="1200" u="sng">
              <a:latin typeface="Arial Nova"/>
            </a:endParaRPr>
          </a:p>
          <a:p>
            <a:pPr marL="0" indent="0">
              <a:buNone/>
            </a:pPr>
            <a:endParaRPr lang="en-US" sz="1200" dirty="0">
              <a:latin typeface="Arial Nova"/>
            </a:endParaRPr>
          </a:p>
          <a:p>
            <a:pPr marL="0" indent="0">
              <a:buNone/>
            </a:pPr>
            <a:r>
              <a:rPr lang="en-US" sz="1200" err="1">
                <a:latin typeface="Arial Nova"/>
              </a:rPr>
              <a:t>Medicinenet</a:t>
            </a:r>
            <a:r>
              <a:rPr lang="en-US" sz="1200" dirty="0">
                <a:latin typeface="Arial Nova"/>
              </a:rPr>
              <a:t> (2022) </a:t>
            </a:r>
            <a:r>
              <a:rPr lang="en-US" sz="1200" i="1" dirty="0">
                <a:latin typeface="Arial Nova"/>
              </a:rPr>
              <a:t>does exposure to media violence cause aggressive </a:t>
            </a:r>
            <a:r>
              <a:rPr lang="en-US" sz="1200" i="1" err="1">
                <a:latin typeface="Arial Nova"/>
              </a:rPr>
              <a:t>behaviour</a:t>
            </a:r>
            <a:r>
              <a:rPr lang="en-US" sz="1200" i="1" dirty="0">
                <a:latin typeface="Arial Nova"/>
              </a:rPr>
              <a:t>?</a:t>
            </a:r>
            <a:r>
              <a:rPr lang="en-US" sz="1200" dirty="0">
                <a:latin typeface="Arial Nova"/>
              </a:rPr>
              <a:t> </a:t>
            </a:r>
            <a:r>
              <a:rPr lang="en-US" sz="1200" dirty="0">
                <a:solidFill>
                  <a:srgbClr val="DCA10D"/>
                </a:solidFill>
                <a:latin typeface="Arial Nova"/>
                <a:hlinkClick r:id="rId3"/>
              </a:rPr>
              <a:t>https://www.medicinenet.com/exposure_media_violence_cause_aggressive_behavior/article.htm#:~:text=Recent%20research%20has%20shown%20that,grows%20and%20becomes%20an%20adult.</a:t>
            </a:r>
            <a:endParaRPr lang="en-US" sz="1200" dirty="0">
              <a:solidFill>
                <a:srgbClr val="DCA10D"/>
              </a:solidFill>
              <a:latin typeface="Arial Nova"/>
            </a:endParaRPr>
          </a:p>
          <a:p>
            <a:pPr marL="0" indent="0">
              <a:buNone/>
            </a:pPr>
            <a:endParaRPr lang="en-US" sz="1200" dirty="0">
              <a:latin typeface="Arial Nova"/>
            </a:endParaRPr>
          </a:p>
          <a:p>
            <a:pPr marL="0" indent="0">
              <a:buNone/>
            </a:pPr>
            <a:r>
              <a:rPr lang="en-US" sz="1200" dirty="0">
                <a:latin typeface="Arial Nova"/>
                <a:ea typeface="+mn-lt"/>
                <a:cs typeface="+mn-lt"/>
              </a:rPr>
              <a:t>Moodle (2024)Lecture: Media influences on aggression</a:t>
            </a:r>
            <a:endParaRPr lang="en-US" sz="1200">
              <a:latin typeface="Arial Nova"/>
              <a:ea typeface="+mn-lt"/>
              <a:cs typeface="+mn-lt"/>
            </a:endParaRPr>
          </a:p>
          <a:p>
            <a:pPr marL="0" indent="0">
              <a:buNone/>
            </a:pPr>
            <a:r>
              <a:rPr lang="en-US" sz="1200" dirty="0">
                <a:latin typeface="Arial Nova"/>
                <a:ea typeface="+mn-lt"/>
                <a:cs typeface="+mn-lt"/>
              </a:rPr>
              <a:t> </a:t>
            </a:r>
            <a:r>
              <a:rPr lang="en-US" sz="1200" dirty="0">
                <a:ea typeface="+mn-lt"/>
                <a:cs typeface="+mn-lt"/>
                <a:hlinkClick r:id="rId4"/>
              </a:rPr>
              <a:t>https://moodle.uwtsd.ac.uk/pluginfile.php/906238/mod_resource/content/1/Lecture%20%20aggression%202023.pdf</a:t>
            </a:r>
            <a:r>
              <a:rPr lang="en-US" sz="1200" dirty="0">
                <a:ea typeface="+mn-lt"/>
                <a:cs typeface="+mn-lt"/>
              </a:rPr>
              <a:t> </a:t>
            </a:r>
            <a:endParaRPr lang="en-US" sz="1200" dirty="0">
              <a:latin typeface="Arial Nova"/>
              <a:ea typeface="+mn-lt"/>
              <a:cs typeface="+mn-lt"/>
            </a:endParaRPr>
          </a:p>
          <a:p>
            <a:pPr marL="0" indent="0">
              <a:buNone/>
            </a:pPr>
            <a:endParaRPr lang="en-US" sz="1200" dirty="0">
              <a:latin typeface="Arial Nova"/>
              <a:ea typeface="+mn-lt"/>
              <a:cs typeface="+mn-lt"/>
            </a:endParaRPr>
          </a:p>
          <a:p>
            <a:pPr marL="0" indent="0">
              <a:buNone/>
            </a:pPr>
            <a:r>
              <a:rPr lang="en-US" sz="1200" dirty="0">
                <a:latin typeface="Arial Nova"/>
                <a:ea typeface="+mn-lt"/>
                <a:cs typeface="+mn-lt"/>
              </a:rPr>
              <a:t>National library of medicine (2018) </a:t>
            </a:r>
            <a:r>
              <a:rPr lang="en-US" sz="1200" i="1" dirty="0">
                <a:latin typeface="Arial Nova"/>
                <a:ea typeface="+mn-lt"/>
                <a:cs typeface="+mn-lt"/>
              </a:rPr>
              <a:t>The general aggression model. 2018</a:t>
            </a:r>
            <a:r>
              <a:rPr lang="en-US" sz="1200" dirty="0">
                <a:latin typeface="Arial Nova"/>
                <a:ea typeface="+mn-lt"/>
                <a:cs typeface="+mn-lt"/>
              </a:rPr>
              <a:t> </a:t>
            </a:r>
            <a:r>
              <a:rPr lang="en-US" sz="1200" dirty="0">
                <a:latin typeface="Arial Nova"/>
                <a:ea typeface="+mn-lt"/>
                <a:cs typeface="+mn-lt"/>
                <a:hlinkClick r:id="rId5"/>
              </a:rPr>
              <a:t>https://pubmed.ncbi.nlm.nih.gov/29279227/</a:t>
            </a:r>
            <a:endParaRPr lang="en-US" sz="1200" dirty="0">
              <a:latin typeface="Arial Nova"/>
              <a:ea typeface="+mn-lt"/>
              <a:cs typeface="+mn-lt"/>
            </a:endParaRPr>
          </a:p>
          <a:p>
            <a:pPr marL="0" indent="0">
              <a:buNone/>
            </a:pPr>
            <a:endParaRPr lang="en-US" sz="1200" dirty="0">
              <a:latin typeface="Arial Nova"/>
            </a:endParaRPr>
          </a:p>
          <a:p>
            <a:pPr marL="0" indent="0">
              <a:buNone/>
            </a:pPr>
            <a:endParaRPr lang="en-US" sz="1200" dirty="0">
              <a:latin typeface="Arial Nova"/>
              <a:ea typeface="+mn-lt"/>
              <a:cs typeface="+mn-lt"/>
            </a:endParaRPr>
          </a:p>
          <a:p>
            <a:pPr marL="0" indent="0">
              <a:buNone/>
            </a:pPr>
            <a:r>
              <a:rPr lang="en-US" sz="1200" err="1">
                <a:latin typeface="Arial Nova"/>
                <a:ea typeface="+mn-lt"/>
                <a:cs typeface="+mn-lt"/>
              </a:rPr>
              <a:t>Studysmarter</a:t>
            </a:r>
            <a:r>
              <a:rPr lang="en-US" sz="1200" dirty="0">
                <a:latin typeface="Arial Nova"/>
                <a:ea typeface="+mn-lt"/>
                <a:cs typeface="+mn-lt"/>
              </a:rPr>
              <a:t> (2024) </a:t>
            </a:r>
            <a:r>
              <a:rPr lang="en-US" sz="1200" i="1" dirty="0">
                <a:latin typeface="Arial Nova"/>
                <a:ea typeface="+mn-lt"/>
                <a:cs typeface="+mn-lt"/>
              </a:rPr>
              <a:t>Media influence on aggression: psychology. </a:t>
            </a:r>
            <a:r>
              <a:rPr lang="en-US" sz="1200" dirty="0">
                <a:solidFill>
                  <a:srgbClr val="DCA10D"/>
                </a:solidFill>
                <a:latin typeface="Arial Nova"/>
                <a:ea typeface="+mn-lt"/>
                <a:cs typeface="+mn-lt"/>
                <a:hlinkClick r:id="rId6"/>
              </a:rPr>
              <a:t>https://www.studysmarter.co.uk/explanations/psychology/aggression/media-influences-on-aggression/#:~:text=Explanations%20of%20Media%20Influences%20on%20Aggression,-There%20are%20a&amp;text=Cognitive%20priming%20involves%20having%20repeated,as%20aggressive%20in%20daily%20life.</a:t>
            </a:r>
            <a:endParaRPr lang="en-US" sz="1200">
              <a:solidFill>
                <a:srgbClr val="DCA10D"/>
              </a:solidFill>
              <a:latin typeface="Arial Nova"/>
              <a:ea typeface="+mn-lt"/>
              <a:cs typeface="+mn-lt"/>
            </a:endParaRPr>
          </a:p>
          <a:p>
            <a:pPr marL="0" indent="0">
              <a:buNone/>
            </a:pPr>
            <a:endParaRPr lang="en-US" sz="1200" dirty="0">
              <a:latin typeface="Arial Nova"/>
              <a:ea typeface="+mn-lt"/>
              <a:cs typeface="+mn-lt"/>
            </a:endParaRPr>
          </a:p>
          <a:p>
            <a:pPr marL="0" indent="0">
              <a:buNone/>
            </a:pPr>
            <a:endParaRPr lang="en-US" sz="1200" dirty="0">
              <a:latin typeface="Arial Nova"/>
              <a:ea typeface="+mn-lt"/>
              <a:cs typeface="+mn-lt"/>
            </a:endParaRPr>
          </a:p>
          <a:p>
            <a:pPr marL="0" indent="0">
              <a:buNone/>
            </a:pPr>
            <a:endParaRPr lang="en-US" sz="1200" dirty="0">
              <a:latin typeface="Arial Nova"/>
              <a:ea typeface="+mn-lt"/>
              <a:cs typeface="+mn-lt"/>
            </a:endParaRPr>
          </a:p>
          <a:p>
            <a:pPr marL="0" indent="0">
              <a:buNone/>
            </a:pPr>
            <a:endParaRPr lang="en-US" sz="1200" dirty="0">
              <a:latin typeface="Arial Nova"/>
            </a:endParaRPr>
          </a:p>
          <a:p>
            <a:pPr marL="0" indent="0">
              <a:buNone/>
            </a:pPr>
            <a:endParaRPr lang="en-US" sz="1200" dirty="0">
              <a:latin typeface="Arial Nova"/>
            </a:endParaRPr>
          </a:p>
          <a:p>
            <a:endParaRPr lang="en-US" dirty="0">
              <a:latin typeface="Arial Nova"/>
            </a:endParaRPr>
          </a:p>
        </p:txBody>
      </p:sp>
    </p:spTree>
    <p:extLst>
      <p:ext uri="{BB962C8B-B14F-4D97-AF65-F5344CB8AC3E}">
        <p14:creationId xmlns:p14="http://schemas.microsoft.com/office/powerpoint/2010/main" val="1942429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21CEC-7400-53D5-B7B6-50C3EF49B07B}"/>
              </a:ext>
            </a:extLst>
          </p:cNvPr>
          <p:cNvSpPr>
            <a:spLocks noGrp="1"/>
          </p:cNvSpPr>
          <p:nvPr>
            <p:ph type="title"/>
          </p:nvPr>
        </p:nvSpPr>
        <p:spPr/>
        <p:txBody>
          <a:bodyPr/>
          <a:lstStyle/>
          <a:p>
            <a:r>
              <a:rPr lang="en-US" dirty="0"/>
              <a:t>Script </a:t>
            </a:r>
          </a:p>
        </p:txBody>
      </p:sp>
      <p:sp>
        <p:nvSpPr>
          <p:cNvPr id="3" name="Content Placeholder 2">
            <a:extLst>
              <a:ext uri="{FF2B5EF4-FFF2-40B4-BE49-F238E27FC236}">
                <a16:creationId xmlns:a16="http://schemas.microsoft.com/office/drawing/2014/main" id="{425E3190-96E8-3330-2A77-C1058AC6D5EA}"/>
              </a:ext>
            </a:extLst>
          </p:cNvPr>
          <p:cNvSpPr>
            <a:spLocks noGrp="1"/>
          </p:cNvSpPr>
          <p:nvPr>
            <p:ph idx="1"/>
          </p:nvPr>
        </p:nvSpPr>
        <p:spPr>
          <a:xfrm>
            <a:off x="209248" y="1680482"/>
            <a:ext cx="11713028" cy="4823052"/>
          </a:xfrm>
        </p:spPr>
        <p:txBody>
          <a:bodyPr vert="horz" lIns="91440" tIns="45720" rIns="91440" bIns="45720" rtlCol="0" anchor="t">
            <a:normAutofit fontScale="77500" lnSpcReduction="20000"/>
          </a:bodyPr>
          <a:lstStyle/>
          <a:p>
            <a:pPr marL="0" indent="0">
              <a:lnSpc>
                <a:spcPct val="150000"/>
              </a:lnSpc>
              <a:buNone/>
            </a:pPr>
            <a:r>
              <a:rPr lang="en-US" sz="1200" dirty="0">
                <a:latin typeface="Arial Nova"/>
              </a:rPr>
              <a:t>I can start by highlighting the impact of exposure to media violence on triggering aggressive thoughts, emotions, and </a:t>
            </a:r>
            <a:r>
              <a:rPr lang="en-US" sz="1200" err="1">
                <a:latin typeface="Arial Nova"/>
              </a:rPr>
              <a:t>behaviours</a:t>
            </a:r>
            <a:r>
              <a:rPr lang="en-US" sz="1200" dirty="0">
                <a:latin typeface="Arial Nova"/>
              </a:rPr>
              <a:t> in individuals. Discuss how theories like the General Aggression Model (GAM) shed light on these influences through cognitive, emotional, and arousal processes. Mention the correlation between media exposure and aggressive </a:t>
            </a:r>
            <a:r>
              <a:rPr lang="en-US" sz="1200" err="1">
                <a:latin typeface="Arial Nova"/>
              </a:rPr>
              <a:t>behaviour</a:t>
            </a:r>
            <a:r>
              <a:rPr lang="en-US" sz="1200" dirty="0">
                <a:latin typeface="Arial Nova"/>
              </a:rPr>
              <a:t>, </a:t>
            </a:r>
            <a:r>
              <a:rPr lang="en-US" sz="1200" err="1">
                <a:latin typeface="Arial Nova"/>
              </a:rPr>
              <a:t>emphasising</a:t>
            </a:r>
            <a:r>
              <a:rPr lang="en-US" sz="1200" dirty="0">
                <a:latin typeface="Arial Nova"/>
              </a:rPr>
              <a:t> how prolonged exposure to violent content can </a:t>
            </a:r>
            <a:r>
              <a:rPr lang="en-US" sz="1200" err="1">
                <a:latin typeface="Arial Nova"/>
              </a:rPr>
              <a:t>desensitise</a:t>
            </a:r>
            <a:r>
              <a:rPr lang="en-US" sz="1200" dirty="0">
                <a:latin typeface="Arial Nova"/>
              </a:rPr>
              <a:t> individuals and heighten aggressive tendencies. Additionally, touch upon observational learning theories and the cultivation theory to show how individuals may learn, imitate, and be influenced by aggressive </a:t>
            </a:r>
            <a:r>
              <a:rPr lang="en-US" sz="1200" err="1">
                <a:latin typeface="Arial Nova"/>
              </a:rPr>
              <a:t>behaviours</a:t>
            </a:r>
            <a:r>
              <a:rPr lang="en-US" sz="1200" dirty="0">
                <a:latin typeface="Arial Nova"/>
              </a:rPr>
              <a:t> portrayed in the media, shaping their perceptions and potentially increasing feelings of fear and aggression. This introduction sets the stage for a deeper exploration of how media psychology impacts aggression and violence. </a:t>
            </a:r>
            <a:endParaRPr lang="en-US" sz="1200">
              <a:latin typeface="Arial Nova"/>
            </a:endParaRPr>
          </a:p>
          <a:p>
            <a:pPr marL="0" indent="0">
              <a:lnSpc>
                <a:spcPct val="150000"/>
              </a:lnSpc>
              <a:buNone/>
            </a:pPr>
            <a:endParaRPr lang="en-US" sz="1200" dirty="0">
              <a:latin typeface="Arial Nova"/>
            </a:endParaRPr>
          </a:p>
          <a:p>
            <a:pPr>
              <a:lnSpc>
                <a:spcPct val="150000"/>
              </a:lnSpc>
            </a:pPr>
            <a:r>
              <a:rPr lang="en-US" sz="1200" dirty="0">
                <a:latin typeface="Arial Nova"/>
              </a:rPr>
              <a:t>Engagement with literature on psychological theory and evidence provides valuable insights into how various forms of media can influence aggression or violence in individuals. Psychological theories like the General Aggression Model (GAM) suggest that exposure to media violence can lead to aggressive thoughts, emotions, and </a:t>
            </a:r>
            <a:r>
              <a:rPr lang="en-US" sz="1200" err="1">
                <a:latin typeface="Arial Nova"/>
              </a:rPr>
              <a:t>behaviours</a:t>
            </a:r>
            <a:r>
              <a:rPr lang="en-US" sz="1200" dirty="0">
                <a:latin typeface="Arial Nova"/>
              </a:rPr>
              <a:t>. This model highlights the role of cognitive, affective, and arousal processes in mediating the impact of media violence on individuals. </a:t>
            </a:r>
          </a:p>
          <a:p>
            <a:pPr>
              <a:lnSpc>
                <a:spcPct val="150000"/>
              </a:lnSpc>
            </a:pPr>
            <a:endParaRPr lang="en-US" sz="1200" dirty="0">
              <a:latin typeface="Arial Nova"/>
            </a:endParaRPr>
          </a:p>
          <a:p>
            <a:pPr>
              <a:lnSpc>
                <a:spcPct val="150000"/>
              </a:lnSpc>
            </a:pPr>
            <a:endParaRPr lang="en-US" sz="1200" dirty="0">
              <a:latin typeface="Arial Nova"/>
            </a:endParaRPr>
          </a:p>
          <a:p>
            <a:pPr>
              <a:lnSpc>
                <a:spcPct val="150000"/>
              </a:lnSpc>
            </a:pPr>
            <a:r>
              <a:rPr lang="en-US" sz="1200" dirty="0">
                <a:latin typeface="Arial Nova"/>
              </a:rPr>
              <a:t>Research studies have shown a correlation between media exposure and aggressive behavior. For example, longitudinal studies have indicated that prolonged exposure to violent media content can desensitize individuals to violence and increase aggressive tendencies. Additionally, observational learning theories propose that individuals can learn and imitate aggressive </a:t>
            </a:r>
            <a:r>
              <a:rPr lang="en-US" sz="1200" err="1">
                <a:latin typeface="Arial Nova"/>
              </a:rPr>
              <a:t>behaviours</a:t>
            </a:r>
            <a:r>
              <a:rPr lang="en-US" sz="1200" dirty="0">
                <a:latin typeface="Arial Nova"/>
              </a:rPr>
              <a:t> portrayed in the media, further influencing their own actions. </a:t>
            </a:r>
          </a:p>
          <a:p>
            <a:pPr>
              <a:lnSpc>
                <a:spcPct val="150000"/>
              </a:lnSpc>
            </a:pPr>
            <a:endParaRPr lang="en-US" sz="1200" dirty="0">
              <a:latin typeface="Arial Nova"/>
            </a:endParaRPr>
          </a:p>
          <a:p>
            <a:pPr>
              <a:lnSpc>
                <a:spcPct val="150000"/>
              </a:lnSpc>
            </a:pPr>
            <a:r>
              <a:rPr lang="en-US" sz="1200" dirty="0">
                <a:latin typeface="Arial Nova"/>
              </a:rPr>
              <a:t>Furthermore, the cultivation theory suggests that long-term exposure to media content can shape individuals' perceptions of the world, leading to a heightened sense of fear and aggression. It's essential to critically </a:t>
            </a:r>
            <a:r>
              <a:rPr lang="en-US" sz="1200" err="1">
                <a:latin typeface="Arial Nova"/>
              </a:rPr>
              <a:t>analyse</a:t>
            </a:r>
            <a:r>
              <a:rPr lang="en-US" sz="1200" dirty="0">
                <a:latin typeface="Arial Nova"/>
              </a:rPr>
              <a:t> and understand these theories and empirical evidence to comprehend the complex relationship between media influences and aggressive </a:t>
            </a:r>
            <a:r>
              <a:rPr lang="en-US" sz="1200" err="1">
                <a:latin typeface="Arial Nova"/>
              </a:rPr>
              <a:t>behaviour</a:t>
            </a:r>
            <a:r>
              <a:rPr lang="en-US" sz="1200" dirty="0">
                <a:latin typeface="Arial Nova"/>
              </a:rPr>
              <a:t>, </a:t>
            </a:r>
            <a:r>
              <a:rPr lang="en-US" sz="1200" err="1">
                <a:latin typeface="Arial Nova"/>
              </a:rPr>
              <a:t>emphasising</a:t>
            </a:r>
            <a:r>
              <a:rPr lang="en-US" sz="1200" dirty="0">
                <a:latin typeface="Arial Nova"/>
              </a:rPr>
              <a:t> the need for media literacy and responsible consumption to mitigate potential negative effects on individuals. Engaging with knowledge and understanding of psychological theories and evidence sheds light on how different forms of media can impact aggression and violence in individuals. Psychological theories, such as the General Aggression Model (GAM), </a:t>
            </a:r>
            <a:r>
              <a:rPr lang="en-US" sz="1200" err="1">
                <a:latin typeface="Arial Nova"/>
              </a:rPr>
              <a:t>emphasise</a:t>
            </a:r>
            <a:r>
              <a:rPr lang="en-US" sz="1200" dirty="0">
                <a:latin typeface="Arial Nova"/>
              </a:rPr>
              <a:t> how exposure to media violence can trigger aggressive thoughts, feelings, and actions. This model underscores the cognitive, emotional, and arousal processes that mediate the influence of media violence on individuals. </a:t>
            </a:r>
          </a:p>
          <a:p>
            <a:endParaRPr lang="en-US" dirty="0"/>
          </a:p>
          <a:p>
            <a:pPr marL="0" indent="0">
              <a:buNone/>
            </a:pPr>
            <a:endParaRPr lang="en-US" dirty="0"/>
          </a:p>
        </p:txBody>
      </p:sp>
    </p:spTree>
    <p:extLst>
      <p:ext uri="{BB962C8B-B14F-4D97-AF65-F5344CB8AC3E}">
        <p14:creationId xmlns:p14="http://schemas.microsoft.com/office/powerpoint/2010/main" val="198776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E858A-B086-0501-DD68-5B1AE70A0533}"/>
              </a:ext>
            </a:extLst>
          </p:cNvPr>
          <p:cNvSpPr>
            <a:spLocks noGrp="1"/>
          </p:cNvSpPr>
          <p:nvPr>
            <p:ph type="title"/>
          </p:nvPr>
        </p:nvSpPr>
        <p:spPr/>
        <p:txBody>
          <a:bodyPr/>
          <a:lstStyle/>
          <a:p>
            <a:endParaRPr lang="en-US"/>
          </a:p>
        </p:txBody>
      </p:sp>
      <p:sp>
        <p:nvSpPr>
          <p:cNvPr id="4" name="TextBox 3">
            <a:extLst>
              <a:ext uri="{FF2B5EF4-FFF2-40B4-BE49-F238E27FC236}">
                <a16:creationId xmlns:a16="http://schemas.microsoft.com/office/drawing/2014/main" id="{768FBAC9-A334-61FE-CF63-96B08E37AF52}"/>
              </a:ext>
            </a:extLst>
          </p:cNvPr>
          <p:cNvSpPr txBox="1"/>
          <p:nvPr/>
        </p:nvSpPr>
        <p:spPr>
          <a:xfrm>
            <a:off x="216977" y="1715146"/>
            <a:ext cx="11138114"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Nova"/>
              </a:rPr>
              <a:t>Research findings have consistently linked media exposure to increased aggression. Longitudinal studies have demonstrated that prolonged exposure to violent media can </a:t>
            </a:r>
            <a:r>
              <a:rPr lang="en-US" sz="1200" err="1">
                <a:latin typeface="Arial Nova"/>
              </a:rPr>
              <a:t>desensitise</a:t>
            </a:r>
            <a:r>
              <a:rPr lang="en-US" sz="1200" dirty="0">
                <a:latin typeface="Arial Nova"/>
              </a:rPr>
              <a:t> individuals to violence and escalate aggressive tendencies. Observational learning theories suggest that individuals can learn, and mimic aggressive </a:t>
            </a:r>
            <a:r>
              <a:rPr lang="en-US" sz="1200" err="1">
                <a:latin typeface="Arial Nova"/>
              </a:rPr>
              <a:t>behaviours</a:t>
            </a:r>
            <a:r>
              <a:rPr lang="en-US" sz="1200" dirty="0">
                <a:latin typeface="Arial Nova"/>
              </a:rPr>
              <a:t> depicted in the media, thereby affecting their own conduct. </a:t>
            </a:r>
          </a:p>
          <a:p>
            <a:endParaRPr lang="en-US" sz="1200" dirty="0">
              <a:latin typeface="Arial Nova"/>
            </a:endParaRPr>
          </a:p>
          <a:p>
            <a:r>
              <a:rPr lang="en-US" sz="1200" dirty="0">
                <a:latin typeface="Arial Nova"/>
              </a:rPr>
              <a:t>Moreover, the cultivation theory posits that continuous exposure to media content can shape individuals' perceptions, fostering a heightened sense of fear and aggression. Understanding these theories and empirical evidence is crucial in unraveling the intricate connection between media effects and aggressive </a:t>
            </a:r>
            <a:r>
              <a:rPr lang="en-US" sz="1200" err="1">
                <a:latin typeface="Arial Nova"/>
              </a:rPr>
              <a:t>behaviour</a:t>
            </a:r>
            <a:r>
              <a:rPr lang="en-US" sz="1200" dirty="0">
                <a:latin typeface="Arial Nova"/>
              </a:rPr>
              <a:t>. It stresses the importance of media literacy and mindful consumption to counteract potential adverse impacts on individuals. </a:t>
            </a:r>
          </a:p>
          <a:p>
            <a:r>
              <a:rPr lang="en-US" sz="1200" dirty="0">
                <a:latin typeface="Arial Nova"/>
              </a:rPr>
              <a:t>Engaging with cognitive and intellectual skills regarding psychological theories and evidence provides valuable insights into how different forms of media can influence aggression and violence in individuals. Psychological theories, like the General Aggression Model (GAM), highlight how exposure to media violence can lead to aggressive thoughts, emotions, and </a:t>
            </a:r>
            <a:r>
              <a:rPr lang="en-US" sz="1200" err="1">
                <a:latin typeface="Arial Nova"/>
              </a:rPr>
              <a:t>behaviours</a:t>
            </a:r>
            <a:r>
              <a:rPr lang="en-US" sz="1200" dirty="0">
                <a:latin typeface="Arial Nova"/>
              </a:rPr>
              <a:t>. This model underscores the cognitive, emotional, and arousal processes that mediate the impact of media violence on individuals. </a:t>
            </a:r>
          </a:p>
          <a:p>
            <a:br>
              <a:rPr lang="en-US" dirty="0"/>
            </a:br>
            <a:endParaRPr lang="en-US" sz="1200" dirty="0">
              <a:latin typeface="Arial Nova"/>
            </a:endParaRPr>
          </a:p>
          <a:p>
            <a:r>
              <a:rPr lang="en-US" sz="1200" dirty="0">
                <a:latin typeface="Arial Nova"/>
              </a:rPr>
              <a:t>Research studies have consistently shown a correlation between media exposure and aggressive </a:t>
            </a:r>
            <a:r>
              <a:rPr lang="en-US" sz="1200" err="1">
                <a:latin typeface="Arial Nova"/>
              </a:rPr>
              <a:t>behaviour</a:t>
            </a:r>
            <a:r>
              <a:rPr lang="en-US" sz="1200" dirty="0">
                <a:latin typeface="Arial Nova"/>
              </a:rPr>
              <a:t>. For instance, longitudinal studies have indicated that prolonged exposure to violent media content can </a:t>
            </a:r>
            <a:r>
              <a:rPr lang="en-US" sz="1200" err="1">
                <a:latin typeface="Arial Nova"/>
              </a:rPr>
              <a:t>desensitise</a:t>
            </a:r>
            <a:r>
              <a:rPr lang="en-US" sz="1200" dirty="0">
                <a:latin typeface="Arial Nova"/>
              </a:rPr>
              <a:t> individuals to violence and increase aggressive tendencies. Additionally, observational learning theories suggest that individuals can learn and imitate aggressive </a:t>
            </a:r>
            <a:r>
              <a:rPr lang="en-US" sz="1200" err="1">
                <a:latin typeface="Arial Nova"/>
              </a:rPr>
              <a:t>behaviours</a:t>
            </a:r>
            <a:r>
              <a:rPr lang="en-US" sz="1200" dirty="0">
                <a:latin typeface="Arial Nova"/>
              </a:rPr>
              <a:t> portrayed in the media, further influencing their own actions. </a:t>
            </a:r>
          </a:p>
          <a:p>
            <a:br>
              <a:rPr lang="en-US" dirty="0"/>
            </a:br>
            <a:endParaRPr lang="en-US" sz="1200" dirty="0">
              <a:latin typeface="Arial Nova"/>
            </a:endParaRPr>
          </a:p>
          <a:p>
            <a:r>
              <a:rPr lang="en-US" sz="1200" dirty="0">
                <a:latin typeface="Arial Nova"/>
              </a:rPr>
              <a:t>Furthermore, the cultivation theory proposes that sustained exposure to media content can shape individuals' perceptions of the world, potentially leading to heightened feelings of fear and aggression. It is essential to critically evaluate these theories and empirical evidence to understand the complex relationship between media influences and aggressive </a:t>
            </a:r>
            <a:r>
              <a:rPr lang="en-US" sz="1200" dirty="0" err="1">
                <a:latin typeface="Arial Nova"/>
              </a:rPr>
              <a:t>behaviour</a:t>
            </a:r>
            <a:r>
              <a:rPr lang="en-US" sz="1200" dirty="0">
                <a:latin typeface="Arial Nova"/>
              </a:rPr>
              <a:t>. This underscores the importance of promoting media literacy and responsible media consumption to mitigate potential negative effects on individuals.</a:t>
            </a:r>
          </a:p>
          <a:p>
            <a:endParaRPr lang="en-US" dirty="0">
              <a:latin typeface="Helvetica Neue"/>
            </a:endParaRPr>
          </a:p>
          <a:p>
            <a:endParaRPr lang="en-US" dirty="0">
              <a:latin typeface="Helvetica Neue"/>
            </a:endParaRPr>
          </a:p>
          <a:p>
            <a:endParaRPr lang="en-US" dirty="0">
              <a:latin typeface="Helvetica Neue"/>
            </a:endParaRPr>
          </a:p>
        </p:txBody>
      </p:sp>
    </p:spTree>
    <p:extLst>
      <p:ext uri="{BB962C8B-B14F-4D97-AF65-F5344CB8AC3E}">
        <p14:creationId xmlns:p14="http://schemas.microsoft.com/office/powerpoint/2010/main" val="3582670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6DF70-B113-1F74-0E70-7D293832D25B}"/>
              </a:ext>
            </a:extLst>
          </p:cNvPr>
          <p:cNvSpPr>
            <a:spLocks noGrp="1"/>
          </p:cNvSpPr>
          <p:nvPr>
            <p:ph type="ctrTitle"/>
          </p:nvPr>
        </p:nvSpPr>
        <p:spPr/>
        <p:txBody>
          <a:bodyPr>
            <a:normAutofit/>
          </a:bodyPr>
          <a:lstStyle/>
          <a:p>
            <a:endParaRPr lang="en-US"/>
          </a:p>
          <a:p>
            <a:endParaRPr lang="en-US"/>
          </a:p>
          <a:p>
            <a:endParaRPr lang="en-US" dirty="0"/>
          </a:p>
        </p:txBody>
      </p:sp>
      <p:sp>
        <p:nvSpPr>
          <p:cNvPr id="3" name="Subtitle 2">
            <a:extLst>
              <a:ext uri="{FF2B5EF4-FFF2-40B4-BE49-F238E27FC236}">
                <a16:creationId xmlns:a16="http://schemas.microsoft.com/office/drawing/2014/main" id="{B60F2AD9-DE1D-0521-BF7B-7DF7CCF5E474}"/>
              </a:ext>
            </a:extLst>
          </p:cNvPr>
          <p:cNvSpPr>
            <a:spLocks noGrp="1"/>
          </p:cNvSpPr>
          <p:nvPr>
            <p:ph type="subTitle" idx="1"/>
          </p:nvPr>
        </p:nvSpPr>
        <p:spPr>
          <a:xfrm>
            <a:off x="725715" y="662896"/>
            <a:ext cx="9942285" cy="6191475"/>
          </a:xfrm>
        </p:spPr>
        <p:txBody>
          <a:bodyPr vert="horz" lIns="91440" tIns="45720" rIns="91440" bIns="45720" rtlCol="0" anchor="t">
            <a:normAutofit fontScale="92500" lnSpcReduction="10000"/>
          </a:bodyPr>
          <a:lstStyle/>
          <a:p>
            <a:r>
              <a:rPr lang="en-US" sz="1000" dirty="0">
                <a:latin typeface="Arial Nova"/>
              </a:rPr>
              <a:t>Engaging with cognitive and intellectual skills regarding psychological theories and evidence provides valuable insights into how different forms of media can influence aggression and violence in individuals. The General Aggression Model (GAM) is a key theory in this context, highlighting how exposure to media violence can lead to aggressive thoughts, emotions, and </a:t>
            </a:r>
            <a:r>
              <a:rPr lang="en-US" sz="1000" err="1">
                <a:latin typeface="Arial Nova"/>
              </a:rPr>
              <a:t>behaviours</a:t>
            </a:r>
            <a:r>
              <a:rPr lang="en-US" sz="1000" dirty="0">
                <a:latin typeface="Arial Nova"/>
              </a:rPr>
              <a:t>. This model </a:t>
            </a:r>
            <a:r>
              <a:rPr lang="en-US" sz="1000" err="1">
                <a:latin typeface="Arial Nova"/>
              </a:rPr>
              <a:t>emphasises</a:t>
            </a:r>
            <a:r>
              <a:rPr lang="en-US" sz="1000" dirty="0">
                <a:latin typeface="Arial Nova"/>
              </a:rPr>
              <a:t> the cognitive, emotional, and arousal processes that mediate the impact of media violence on individuals. </a:t>
            </a:r>
            <a:endParaRPr lang="en-US">
              <a:latin typeface="Arial Nova"/>
            </a:endParaRPr>
          </a:p>
          <a:p>
            <a:br>
              <a:rPr lang="en-US" dirty="0"/>
            </a:br>
            <a:endParaRPr lang="en-US">
              <a:latin typeface="Arial Nova"/>
            </a:endParaRPr>
          </a:p>
          <a:p>
            <a:r>
              <a:rPr lang="en-US" sz="1000" dirty="0">
                <a:latin typeface="Arial Nova"/>
              </a:rPr>
              <a:t>Research studies consistently show a relationship between media exposure and aggressive </a:t>
            </a:r>
            <a:r>
              <a:rPr lang="en-US" sz="1000" err="1">
                <a:latin typeface="Arial Nova"/>
              </a:rPr>
              <a:t>behaviour</a:t>
            </a:r>
            <a:r>
              <a:rPr lang="en-US" sz="1000" dirty="0">
                <a:latin typeface="Arial Nova"/>
              </a:rPr>
              <a:t>. Longitudinal studies have indicated that prolonged exposure to violent media content can </a:t>
            </a:r>
            <a:r>
              <a:rPr lang="en-US" sz="1000" err="1">
                <a:latin typeface="Arial Nova"/>
              </a:rPr>
              <a:t>desensitise</a:t>
            </a:r>
            <a:r>
              <a:rPr lang="en-US" sz="1000" dirty="0">
                <a:latin typeface="Arial Nova"/>
              </a:rPr>
              <a:t> individuals to violence and increase aggressive tendencies. Observational learning theories suggest that individuals can learn and imitate aggressive </a:t>
            </a:r>
            <a:r>
              <a:rPr lang="en-US" sz="1000" err="1">
                <a:latin typeface="Arial Nova"/>
              </a:rPr>
              <a:t>behaviours</a:t>
            </a:r>
            <a:r>
              <a:rPr lang="en-US" sz="1000" dirty="0">
                <a:latin typeface="Arial Nova"/>
              </a:rPr>
              <a:t> portrayed in the media, influencing their own actions. </a:t>
            </a:r>
            <a:endParaRPr lang="en-US">
              <a:latin typeface="Arial Nova"/>
            </a:endParaRPr>
          </a:p>
          <a:p>
            <a:br>
              <a:rPr lang="en-US" dirty="0"/>
            </a:br>
            <a:endParaRPr lang="en-US">
              <a:latin typeface="Arial Nova"/>
            </a:endParaRPr>
          </a:p>
          <a:p>
            <a:r>
              <a:rPr lang="en-US" sz="1000" dirty="0">
                <a:latin typeface="Arial Nova"/>
              </a:rPr>
              <a:t>The cultivation theory further adds that sustained exposure to media content can shape individuals' perceptions, potentially leading to heightened feelings of fear and aggression. Understanding these theories and empirical evidence is crucial to unravel the complex relationship between media influences and aggressive behavior. Promoting media literacy and responsible media consumption is key to mitigating potential negative effects on individuals in today's media-saturated world </a:t>
            </a:r>
            <a:endParaRPr lang="en-US">
              <a:latin typeface="Arial Nova"/>
            </a:endParaRPr>
          </a:p>
          <a:p>
            <a:br>
              <a:rPr lang="en-US" dirty="0"/>
            </a:br>
            <a:endParaRPr lang="en-US">
              <a:latin typeface="Arial Nova"/>
            </a:endParaRPr>
          </a:p>
          <a:p>
            <a:r>
              <a:rPr lang="en-US" sz="1000" dirty="0">
                <a:latin typeface="Arial Nova"/>
              </a:rPr>
              <a:t>Applying practical skills in understanding psychological theories and evidence sheds light on how different forms of media can impact aggression and violence in individuals. The General Aggression Model (GAM) is a pivotal theory here, </a:t>
            </a:r>
            <a:r>
              <a:rPr lang="en-US" sz="1000" err="1">
                <a:latin typeface="Arial Nova"/>
              </a:rPr>
              <a:t>emphasising</a:t>
            </a:r>
            <a:r>
              <a:rPr lang="en-US" sz="1000" dirty="0">
                <a:latin typeface="Arial Nova"/>
              </a:rPr>
              <a:t> how exposure to media violence can trigger aggressive thoughts, emotions, and </a:t>
            </a:r>
            <a:r>
              <a:rPr lang="en-US" sz="1000" err="1">
                <a:latin typeface="Arial Nova"/>
              </a:rPr>
              <a:t>behaviours</a:t>
            </a:r>
            <a:r>
              <a:rPr lang="en-US" sz="1000" dirty="0">
                <a:latin typeface="Arial Nova"/>
              </a:rPr>
              <a:t>. This model delves into the cognitive, emotional, and arousal processes that mediate the influence of media violence on individuals. </a:t>
            </a:r>
            <a:endParaRPr lang="en-US">
              <a:latin typeface="Arial Nova"/>
            </a:endParaRPr>
          </a:p>
          <a:p>
            <a:br>
              <a:rPr lang="en-US" dirty="0"/>
            </a:br>
            <a:endParaRPr lang="en-US">
              <a:latin typeface="Arial Nova"/>
            </a:endParaRPr>
          </a:p>
          <a:p>
            <a:r>
              <a:rPr lang="en-US" sz="1000" dirty="0">
                <a:latin typeface="Arial Nova"/>
              </a:rPr>
              <a:t>Research consistently demonstrates a link between media exposure and aggressive </a:t>
            </a:r>
            <a:r>
              <a:rPr lang="en-US" sz="1000" err="1">
                <a:latin typeface="Arial Nova"/>
              </a:rPr>
              <a:t>behaviour</a:t>
            </a:r>
            <a:r>
              <a:rPr lang="en-US" sz="1000" dirty="0">
                <a:latin typeface="Arial Nova"/>
              </a:rPr>
              <a:t>. Studies reveal that prolonged exposure to violent media content can </a:t>
            </a:r>
            <a:r>
              <a:rPr lang="en-US" sz="1000" err="1">
                <a:latin typeface="Arial Nova"/>
              </a:rPr>
              <a:t>desensitise</a:t>
            </a:r>
            <a:r>
              <a:rPr lang="en-US" sz="1000" dirty="0">
                <a:latin typeface="Arial Nova"/>
              </a:rPr>
              <a:t> individuals to violence and heighten aggressive tendencies. Observational learning theories suggest that individuals can learn and replicate aggressive </a:t>
            </a:r>
            <a:r>
              <a:rPr lang="en-US" sz="1000" err="1">
                <a:latin typeface="Arial Nova"/>
              </a:rPr>
              <a:t>behaviours</a:t>
            </a:r>
            <a:r>
              <a:rPr lang="en-US" sz="1000" dirty="0">
                <a:latin typeface="Arial Nova"/>
              </a:rPr>
              <a:t> depicted in the media, further shaping their actions. </a:t>
            </a:r>
            <a:endParaRPr lang="en-US">
              <a:latin typeface="Arial Nova"/>
            </a:endParaRPr>
          </a:p>
          <a:p>
            <a:br>
              <a:rPr lang="en-US" dirty="0"/>
            </a:br>
            <a:endParaRPr lang="en-US">
              <a:latin typeface="Arial Nova"/>
            </a:endParaRPr>
          </a:p>
          <a:p>
            <a:r>
              <a:rPr lang="en-US" sz="1000" dirty="0">
                <a:latin typeface="Arial Nova"/>
              </a:rPr>
              <a:t>Moreover, the cultivation theory posits that continuous exposure to media content can hold individuals' perceptions, potentially leading to increased feelings of fear.</a:t>
            </a:r>
            <a:endParaRPr lang="en-US" dirty="0">
              <a:latin typeface="Arial Nova"/>
            </a:endParaRPr>
          </a:p>
          <a:p>
            <a:endParaRPr lang="en-US"/>
          </a:p>
          <a:p>
            <a:endParaRPr lang="en-US"/>
          </a:p>
          <a:p>
            <a:endParaRPr lang="en-US" dirty="0"/>
          </a:p>
        </p:txBody>
      </p:sp>
    </p:spTree>
    <p:extLst>
      <p:ext uri="{BB962C8B-B14F-4D97-AF65-F5344CB8AC3E}">
        <p14:creationId xmlns:p14="http://schemas.microsoft.com/office/powerpoint/2010/main" val="2677773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4AE30EB-D373-DAEF-9AA6-6F5C8022B4D3}"/>
              </a:ext>
            </a:extLst>
          </p:cNvPr>
          <p:cNvSpPr txBox="1"/>
          <p:nvPr/>
        </p:nvSpPr>
        <p:spPr>
          <a:xfrm>
            <a:off x="1158560" y="1672711"/>
            <a:ext cx="1009341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Nova"/>
              </a:rPr>
              <a:t> By comprehensively examining these theories and empirical evidence, we can better grasp the intricate interplay between media influences and aggressive </a:t>
            </a:r>
            <a:r>
              <a:rPr lang="en-US" sz="1200" err="1">
                <a:latin typeface="Arial Nova"/>
              </a:rPr>
              <a:t>behaviour</a:t>
            </a:r>
            <a:r>
              <a:rPr lang="en-US" sz="1200" dirty="0">
                <a:latin typeface="Arial Nova"/>
              </a:rPr>
              <a:t>. Encouraging media literacy and responsible media consumption is vital in mitigating potential adverse effects on individuals in today's media-driven society. </a:t>
            </a:r>
          </a:p>
          <a:p>
            <a:endParaRPr lang="en-US" sz="1200" dirty="0">
              <a:latin typeface="Arial Nova"/>
            </a:endParaRPr>
          </a:p>
          <a:p>
            <a:r>
              <a:rPr lang="en-US" sz="1200" dirty="0">
                <a:latin typeface="Arial Nova"/>
              </a:rPr>
              <a:t>In conclusion, it is evident that exposure to media violence can significantly impact individuals by stimulating aggressive thoughts, emotions, and </a:t>
            </a:r>
            <a:r>
              <a:rPr lang="en-US" sz="1200" err="1">
                <a:latin typeface="Arial Nova"/>
              </a:rPr>
              <a:t>behaviours</a:t>
            </a:r>
            <a:r>
              <a:rPr lang="en-US" sz="1200" dirty="0">
                <a:latin typeface="Arial Nova"/>
              </a:rPr>
              <a:t>. The General Aggression Model (GAM) and observational learning theories provide valuable insights into how media influences aggression and violence. By promoting media literacy and responsible media consumption, we can mitigate the negative effects of media on individuals. It is crucial to understand and address the influence of various forms of media on aggression and violence to foster a healthier media environment for everyone. </a:t>
            </a:r>
          </a:p>
        </p:txBody>
      </p:sp>
    </p:spTree>
    <p:extLst>
      <p:ext uri="{BB962C8B-B14F-4D97-AF65-F5344CB8AC3E}">
        <p14:creationId xmlns:p14="http://schemas.microsoft.com/office/powerpoint/2010/main" val="24446519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Discuss with reference to psychological theory and evidence, the extent to which the various forms of media may influence aggression or violence in an individual. </vt:lpstr>
      <vt:lpstr>PowerPoint Presentation</vt:lpstr>
      <vt:lpstr>PowerPoint Presentation</vt:lpstr>
      <vt:lpstr>References</vt:lpstr>
      <vt:lpstr>Script </vt:lpstr>
      <vt:lpstr>PowerPoint Presentation</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279</cp:revision>
  <dcterms:created xsi:type="dcterms:W3CDTF">2024-07-22T22:07:37Z</dcterms:created>
  <dcterms:modified xsi:type="dcterms:W3CDTF">2024-07-22T22:56:50Z</dcterms:modified>
</cp:coreProperties>
</file>