
<file path=[Content_Types].xml><?xml version="1.0" encoding="utf-8"?>
<Types xmlns="http://schemas.openxmlformats.org/package/2006/content-types">
  <Default Extension="jfif"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9"/>
  </p:notesMasterIdLst>
  <p:sldIdLst>
    <p:sldId id="259" r:id="rId5"/>
    <p:sldId id="256" r:id="rId6"/>
    <p:sldId id="260" r:id="rId7"/>
    <p:sldId id="321" r:id="rId8"/>
    <p:sldId id="262" r:id="rId9"/>
    <p:sldId id="263" r:id="rId10"/>
    <p:sldId id="322" r:id="rId11"/>
    <p:sldId id="317" r:id="rId12"/>
    <p:sldId id="298" r:id="rId13"/>
    <p:sldId id="284" r:id="rId14"/>
    <p:sldId id="299" r:id="rId15"/>
    <p:sldId id="318" r:id="rId16"/>
    <p:sldId id="323" r:id="rId17"/>
    <p:sldId id="308" r:id="rId18"/>
    <p:sldId id="319" r:id="rId19"/>
    <p:sldId id="311" r:id="rId20"/>
    <p:sldId id="312" r:id="rId21"/>
    <p:sldId id="313" r:id="rId22"/>
    <p:sldId id="314" r:id="rId23"/>
    <p:sldId id="316" r:id="rId24"/>
    <p:sldId id="320" r:id="rId25"/>
    <p:sldId id="265" r:id="rId26"/>
    <p:sldId id="285" r:id="rId27"/>
    <p:sldId id="286"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10684" autoAdjust="0"/>
    <p:restoredTop sz="95128" autoAdjust="0"/>
  </p:normalViewPr>
  <p:slideViewPr>
    <p:cSldViewPr snapToGrid="0">
      <p:cViewPr varScale="1">
        <p:scale>
          <a:sx n="86" d="100"/>
          <a:sy n="86" d="100"/>
        </p:scale>
        <p:origin x="477"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e Ainsworth" userId="888be70d-2e4c-4f55-baa0-638ca1ed17b4" providerId="ADAL" clId="{7728BB35-B1F5-48EA-8F7A-B3BB476E7A66}"/>
    <pc:docChg chg="modSld">
      <pc:chgData name="Sue Ainsworth" userId="888be70d-2e4c-4f55-baa0-638ca1ed17b4" providerId="ADAL" clId="{7728BB35-B1F5-48EA-8F7A-B3BB476E7A66}" dt="2025-08-17T07:50:06.032" v="15" actId="5793"/>
      <pc:docMkLst>
        <pc:docMk/>
      </pc:docMkLst>
      <pc:sldChg chg="modSp mod">
        <pc:chgData name="Sue Ainsworth" userId="888be70d-2e4c-4f55-baa0-638ca1ed17b4" providerId="ADAL" clId="{7728BB35-B1F5-48EA-8F7A-B3BB476E7A66}" dt="2025-08-17T07:50:06.032" v="15" actId="5793"/>
        <pc:sldMkLst>
          <pc:docMk/>
          <pc:sldMk cId="4195304978" sldId="262"/>
        </pc:sldMkLst>
        <pc:spChg chg="mod">
          <ac:chgData name="Sue Ainsworth" userId="888be70d-2e4c-4f55-baa0-638ca1ed17b4" providerId="ADAL" clId="{7728BB35-B1F5-48EA-8F7A-B3BB476E7A66}" dt="2025-08-17T07:50:02.145" v="14" actId="1038"/>
          <ac:spMkLst>
            <pc:docMk/>
            <pc:sldMk cId="4195304978" sldId="262"/>
            <ac:spMk id="3" creationId="{00000000-0000-0000-0000-000000000000}"/>
          </ac:spMkLst>
        </pc:spChg>
        <pc:spChg chg="mod">
          <ac:chgData name="Sue Ainsworth" userId="888be70d-2e4c-4f55-baa0-638ca1ed17b4" providerId="ADAL" clId="{7728BB35-B1F5-48EA-8F7A-B3BB476E7A66}" dt="2025-08-17T07:50:06.032" v="15" actId="5793"/>
          <ac:spMkLst>
            <pc:docMk/>
            <pc:sldMk cId="4195304978" sldId="262"/>
            <ac:spMk id="4"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96C118-991C-2F47-B542-6688B3B93D03}" type="doc">
      <dgm:prSet loTypeId="urn:microsoft.com/office/officeart/2005/8/layout/pyramid2" loCatId="pyramid" qsTypeId="urn:microsoft.com/office/officeart/2005/8/quickstyle/3d1" qsCatId="3D" csTypeId="urn:microsoft.com/office/officeart/2005/8/colors/colorful4" csCatId="colorful" phldr="1"/>
      <dgm:spPr/>
      <dgm:t>
        <a:bodyPr/>
        <a:lstStyle/>
        <a:p>
          <a:endParaRPr lang="en-GB"/>
        </a:p>
      </dgm:t>
    </dgm:pt>
    <dgm:pt modelId="{15FCA680-84B7-431C-825A-89DEB64C4E83}">
      <dgm:prSet/>
      <dgm:spPr>
        <a:scene3d>
          <a:camera prst="orthographicFront"/>
          <a:lightRig rig="flat" dir="t"/>
        </a:scene3d>
        <a:sp3d z="190500" extrusionH="12700" prstMaterial="plastic"/>
      </dgm:spPr>
      <dgm:t>
        <a:bodyPr/>
        <a:lstStyle/>
        <a:p>
          <a:r>
            <a:rPr lang="cy-GB" b="1" noProof="0" dirty="0">
              <a:solidFill>
                <a:schemeClr val="tx1"/>
              </a:solidFill>
            </a:rPr>
            <a:t>Awdurdod Lleol yn asesu anghenion y plentyn a gall roi datganiad o AAA</a:t>
          </a:r>
        </a:p>
      </dgm:t>
    </dgm:pt>
    <dgm:pt modelId="{37915445-5EC5-4175-BD12-CFF6A59C3665}" type="parTrans" cxnId="{E6745601-9B64-4354-97EF-B4794C9EAF88}">
      <dgm:prSet/>
      <dgm:spPr/>
      <dgm:t>
        <a:bodyPr/>
        <a:lstStyle/>
        <a:p>
          <a:endParaRPr lang="cy-GB"/>
        </a:p>
      </dgm:t>
    </dgm:pt>
    <dgm:pt modelId="{82BF2224-607E-47BF-A5BF-6BE4389ECDCD}" type="sibTrans" cxnId="{E6745601-9B64-4354-97EF-B4794C9EAF88}">
      <dgm:prSet/>
      <dgm:spPr/>
      <dgm:t>
        <a:bodyPr/>
        <a:lstStyle/>
        <a:p>
          <a:endParaRPr lang="cy-GB"/>
        </a:p>
      </dgm:t>
    </dgm:pt>
    <dgm:pt modelId="{FBC634AC-A16A-424D-8D0E-E9B176A1B28D}">
      <dgm:prSet/>
      <dgm:spPr>
        <a:scene3d>
          <a:camera prst="orthographicFront"/>
          <a:lightRig rig="flat" dir="t"/>
        </a:scene3d>
        <a:sp3d z="190500" extrusionH="12700" prstMaterial="plastic"/>
      </dgm:spPr>
      <dgm:t>
        <a:bodyPr/>
        <a:lstStyle/>
        <a:p>
          <a:r>
            <a:rPr lang="cy-GB" b="1" noProof="0" dirty="0">
              <a:solidFill>
                <a:schemeClr val="tx1"/>
              </a:solidFill>
            </a:rPr>
            <a:t>Yn dod â gweithwyr proffesiynol allanol i mewn i ddarparu cyngor ac arweiniad</a:t>
          </a:r>
        </a:p>
      </dgm:t>
    </dgm:pt>
    <dgm:pt modelId="{B8501012-9683-4525-AFEB-1F11BE12153D}" type="parTrans" cxnId="{7590524D-BCE4-405B-82F4-F5647EFA655B}">
      <dgm:prSet/>
      <dgm:spPr/>
      <dgm:t>
        <a:bodyPr/>
        <a:lstStyle/>
        <a:p>
          <a:endParaRPr lang="cy-GB"/>
        </a:p>
      </dgm:t>
    </dgm:pt>
    <dgm:pt modelId="{A3FEF877-44B5-4934-9F64-F7AC71A09897}" type="sibTrans" cxnId="{7590524D-BCE4-405B-82F4-F5647EFA655B}">
      <dgm:prSet/>
      <dgm:spPr/>
      <dgm:t>
        <a:bodyPr/>
        <a:lstStyle/>
        <a:p>
          <a:endParaRPr lang="cy-GB"/>
        </a:p>
      </dgm:t>
    </dgm:pt>
    <dgm:pt modelId="{A9443B42-61BB-4BB0-B973-73A773767C49}">
      <dgm:prSet/>
      <dgm:spPr>
        <a:scene3d>
          <a:camera prst="orthographicFront"/>
          <a:lightRig rig="flat" dir="t"/>
        </a:scene3d>
        <a:sp3d z="190500" extrusionH="12700" prstMaterial="plastic"/>
      </dgm:spPr>
      <dgm:t>
        <a:bodyPr/>
        <a:lstStyle/>
        <a:p>
          <a:r>
            <a:rPr lang="cy-GB" b="1" noProof="0" dirty="0">
              <a:solidFill>
                <a:schemeClr val="tx1"/>
              </a:solidFill>
            </a:rPr>
            <a:t>Ymyrraeth yn yr ysgol ac addysgu gwahaniaethol</a:t>
          </a:r>
        </a:p>
      </dgm:t>
    </dgm:pt>
    <dgm:pt modelId="{B9082CCD-5A55-44E7-82D7-24E8BA942734}" type="parTrans" cxnId="{A7E641A3-3A93-4E2D-8784-4E7790058328}">
      <dgm:prSet/>
      <dgm:spPr/>
      <dgm:t>
        <a:bodyPr/>
        <a:lstStyle/>
        <a:p>
          <a:endParaRPr lang="cy-GB"/>
        </a:p>
      </dgm:t>
    </dgm:pt>
    <dgm:pt modelId="{C86E62A4-79CD-4922-8573-7E059114DF3A}" type="sibTrans" cxnId="{A7E641A3-3A93-4E2D-8784-4E7790058328}">
      <dgm:prSet/>
      <dgm:spPr/>
      <dgm:t>
        <a:bodyPr/>
        <a:lstStyle/>
        <a:p>
          <a:endParaRPr lang="cy-GB"/>
        </a:p>
      </dgm:t>
    </dgm:pt>
    <dgm:pt modelId="{EE6F63ED-4465-B040-8305-C913CA630D9C}" type="pres">
      <dgm:prSet presAssocID="{7E96C118-991C-2F47-B542-6688B3B93D03}" presName="compositeShape" presStyleCnt="0">
        <dgm:presLayoutVars>
          <dgm:dir/>
          <dgm:resizeHandles/>
        </dgm:presLayoutVars>
      </dgm:prSet>
      <dgm:spPr/>
    </dgm:pt>
    <dgm:pt modelId="{4C823854-0710-6648-B0CD-10F4C63188E2}" type="pres">
      <dgm:prSet presAssocID="{7E96C118-991C-2F47-B542-6688B3B93D03}" presName="pyramid" presStyleLbl="node1" presStyleIdx="0" presStyleCnt="1"/>
      <dgm:spPr/>
    </dgm:pt>
    <dgm:pt modelId="{74F6AA3D-D261-7B49-882C-77ABD77BC405}" type="pres">
      <dgm:prSet presAssocID="{7E96C118-991C-2F47-B542-6688B3B93D03}" presName="theList" presStyleCnt="0"/>
      <dgm:spPr/>
    </dgm:pt>
    <dgm:pt modelId="{8DB1761C-0D39-4C06-AB1B-78F92FC451AB}" type="pres">
      <dgm:prSet presAssocID="{A9443B42-61BB-4BB0-B973-73A773767C49}" presName="aNode" presStyleLbl="fgAcc1" presStyleIdx="0" presStyleCnt="3" custScaleX="103139" custScaleY="183836" custLinFactX="-18184" custLinFactY="405296" custLinFactNeighborX="-100000" custLinFactNeighborY="500000">
        <dgm:presLayoutVars>
          <dgm:bulletEnabled val="1"/>
        </dgm:presLayoutVars>
      </dgm:prSet>
      <dgm:spPr/>
    </dgm:pt>
    <dgm:pt modelId="{DC3A7224-A5D3-4201-879F-164DBFF44F6E}" type="pres">
      <dgm:prSet presAssocID="{A9443B42-61BB-4BB0-B973-73A773767C49}" presName="aSpace" presStyleCnt="0"/>
      <dgm:spPr/>
    </dgm:pt>
    <dgm:pt modelId="{3C06896E-4769-4E8C-A21C-E5172BE2ECB3}" type="pres">
      <dgm:prSet presAssocID="{15FCA680-84B7-431C-825A-89DEB64C4E83}" presName="aNode" presStyleLbl="fgAcc1" presStyleIdx="1" presStyleCnt="3" custScaleX="102652" custScaleY="200345" custLinFactX="-16088" custLinFactY="-175611" custLinFactNeighborX="-100000" custLinFactNeighborY="-200000">
        <dgm:presLayoutVars>
          <dgm:bulletEnabled val="1"/>
        </dgm:presLayoutVars>
      </dgm:prSet>
      <dgm:spPr/>
    </dgm:pt>
    <dgm:pt modelId="{181F08D6-7635-4F5C-89BB-BC954BE4D947}" type="pres">
      <dgm:prSet presAssocID="{15FCA680-84B7-431C-825A-89DEB64C4E83}" presName="aSpace" presStyleCnt="0"/>
      <dgm:spPr/>
    </dgm:pt>
    <dgm:pt modelId="{91491BEF-10C5-4F78-B459-7EC79CFDE80F}" type="pres">
      <dgm:prSet presAssocID="{FBC634AC-A16A-424D-8D0E-E9B176A1B28D}" presName="aNode" presStyleLbl="fgAcc1" presStyleIdx="2" presStyleCnt="3" custScaleX="104445" custScaleY="179008" custLinFactX="-18042" custLinFactY="-140227" custLinFactNeighborX="-100000" custLinFactNeighborY="-200000">
        <dgm:presLayoutVars>
          <dgm:bulletEnabled val="1"/>
        </dgm:presLayoutVars>
      </dgm:prSet>
      <dgm:spPr/>
    </dgm:pt>
    <dgm:pt modelId="{4079B75B-BB94-4381-9FF0-40ECAB00E52B}" type="pres">
      <dgm:prSet presAssocID="{FBC634AC-A16A-424D-8D0E-E9B176A1B28D}" presName="aSpace" presStyleCnt="0"/>
      <dgm:spPr/>
    </dgm:pt>
  </dgm:ptLst>
  <dgm:cxnLst>
    <dgm:cxn modelId="{E6745601-9B64-4354-97EF-B4794C9EAF88}" srcId="{7E96C118-991C-2F47-B542-6688B3B93D03}" destId="{15FCA680-84B7-431C-825A-89DEB64C4E83}" srcOrd="1" destOrd="0" parTransId="{37915445-5EC5-4175-BD12-CFF6A59C3665}" sibTransId="{82BF2224-607E-47BF-A5BF-6BE4389ECDCD}"/>
    <dgm:cxn modelId="{6DDA8114-12BF-4DB7-A02E-BC6DC8D0231A}" type="presOf" srcId="{FBC634AC-A16A-424D-8D0E-E9B176A1B28D}" destId="{91491BEF-10C5-4F78-B459-7EC79CFDE80F}" srcOrd="0" destOrd="0" presId="urn:microsoft.com/office/officeart/2005/8/layout/pyramid2"/>
    <dgm:cxn modelId="{124F0566-8AFC-624F-88AF-8C7CE20A47ED}" type="presOf" srcId="{7E96C118-991C-2F47-B542-6688B3B93D03}" destId="{EE6F63ED-4465-B040-8305-C913CA630D9C}" srcOrd="0" destOrd="0" presId="urn:microsoft.com/office/officeart/2005/8/layout/pyramid2"/>
    <dgm:cxn modelId="{7590524D-BCE4-405B-82F4-F5647EFA655B}" srcId="{7E96C118-991C-2F47-B542-6688B3B93D03}" destId="{FBC634AC-A16A-424D-8D0E-E9B176A1B28D}" srcOrd="2" destOrd="0" parTransId="{B8501012-9683-4525-AFEB-1F11BE12153D}" sibTransId="{A3FEF877-44B5-4934-9F64-F7AC71A09897}"/>
    <dgm:cxn modelId="{6C131986-A05F-4A98-B3B1-5FC56F61F2C2}" type="presOf" srcId="{15FCA680-84B7-431C-825A-89DEB64C4E83}" destId="{3C06896E-4769-4E8C-A21C-E5172BE2ECB3}" srcOrd="0" destOrd="0" presId="urn:microsoft.com/office/officeart/2005/8/layout/pyramid2"/>
    <dgm:cxn modelId="{A7E641A3-3A93-4E2D-8784-4E7790058328}" srcId="{7E96C118-991C-2F47-B542-6688B3B93D03}" destId="{A9443B42-61BB-4BB0-B973-73A773767C49}" srcOrd="0" destOrd="0" parTransId="{B9082CCD-5A55-44E7-82D7-24E8BA942734}" sibTransId="{C86E62A4-79CD-4922-8573-7E059114DF3A}"/>
    <dgm:cxn modelId="{87CA41D0-8274-49F1-9B60-7D8C16D54A3D}" type="presOf" srcId="{A9443B42-61BB-4BB0-B973-73A773767C49}" destId="{8DB1761C-0D39-4C06-AB1B-78F92FC451AB}" srcOrd="0" destOrd="0" presId="urn:microsoft.com/office/officeart/2005/8/layout/pyramid2"/>
    <dgm:cxn modelId="{21C2105E-7E45-CD45-8585-765A7DCA0583}" type="presParOf" srcId="{EE6F63ED-4465-B040-8305-C913CA630D9C}" destId="{4C823854-0710-6648-B0CD-10F4C63188E2}" srcOrd="0" destOrd="0" presId="urn:microsoft.com/office/officeart/2005/8/layout/pyramid2"/>
    <dgm:cxn modelId="{86C44091-59C0-7546-AEB0-79E0D02FE71D}" type="presParOf" srcId="{EE6F63ED-4465-B040-8305-C913CA630D9C}" destId="{74F6AA3D-D261-7B49-882C-77ABD77BC405}" srcOrd="1" destOrd="0" presId="urn:microsoft.com/office/officeart/2005/8/layout/pyramid2"/>
    <dgm:cxn modelId="{F04C20BA-C377-4E8B-9F9C-7285CE9B8B1E}" type="presParOf" srcId="{74F6AA3D-D261-7B49-882C-77ABD77BC405}" destId="{8DB1761C-0D39-4C06-AB1B-78F92FC451AB}" srcOrd="0" destOrd="0" presId="urn:microsoft.com/office/officeart/2005/8/layout/pyramid2"/>
    <dgm:cxn modelId="{5F4D0574-A8E8-4266-8095-20B925D16856}" type="presParOf" srcId="{74F6AA3D-D261-7B49-882C-77ABD77BC405}" destId="{DC3A7224-A5D3-4201-879F-164DBFF44F6E}" srcOrd="1" destOrd="0" presId="urn:microsoft.com/office/officeart/2005/8/layout/pyramid2"/>
    <dgm:cxn modelId="{AF374DD2-D14D-4E46-9437-FC5463082672}" type="presParOf" srcId="{74F6AA3D-D261-7B49-882C-77ABD77BC405}" destId="{3C06896E-4769-4E8C-A21C-E5172BE2ECB3}" srcOrd="2" destOrd="0" presId="urn:microsoft.com/office/officeart/2005/8/layout/pyramid2"/>
    <dgm:cxn modelId="{44E190CF-DC72-4F87-A12E-1D01718F0D60}" type="presParOf" srcId="{74F6AA3D-D261-7B49-882C-77ABD77BC405}" destId="{181F08D6-7635-4F5C-89BB-BC954BE4D947}" srcOrd="3" destOrd="0" presId="urn:microsoft.com/office/officeart/2005/8/layout/pyramid2"/>
    <dgm:cxn modelId="{120017C2-A50C-44EC-832C-A054CB3063E1}" type="presParOf" srcId="{74F6AA3D-D261-7B49-882C-77ABD77BC405}" destId="{91491BEF-10C5-4F78-B459-7EC79CFDE80F}" srcOrd="4" destOrd="0" presId="urn:microsoft.com/office/officeart/2005/8/layout/pyramid2"/>
    <dgm:cxn modelId="{714FFCB3-832B-4661-89E0-CBECE9587444}" type="presParOf" srcId="{74F6AA3D-D261-7B49-882C-77ABD77BC405}" destId="{4079B75B-BB94-4381-9FF0-40ECAB00E52B}"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23854-0710-6648-B0CD-10F4C63188E2}">
      <dsp:nvSpPr>
        <dsp:cNvPr id="0" name=""/>
        <dsp:cNvSpPr/>
      </dsp:nvSpPr>
      <dsp:spPr>
        <a:xfrm>
          <a:off x="1915476" y="0"/>
          <a:ext cx="4104456" cy="4104456"/>
        </a:xfrm>
        <a:prstGeom prst="triangl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8DB1761C-0D39-4C06-AB1B-78F92FC451AB}">
      <dsp:nvSpPr>
        <dsp:cNvPr id="0" name=""/>
        <dsp:cNvSpPr/>
      </dsp:nvSpPr>
      <dsp:spPr>
        <a:xfrm>
          <a:off x="772804" y="2966387"/>
          <a:ext cx="2751641" cy="1003606"/>
        </a:xfrm>
        <a:prstGeom prst="roundRect">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a:scene3d>
          <a:camera prst="orthographicFront"/>
          <a:lightRig rig="flat" dir="t"/>
        </a:scene3d>
        <a:sp3d z="190500" extrusionH="12700" prstMaterial="plastic"/>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b="1" kern="1200" noProof="0" dirty="0">
              <a:solidFill>
                <a:schemeClr val="tx1"/>
              </a:solidFill>
            </a:rPr>
            <a:t>Ymyrraeth yn yr ysgol ac addysgu gwahaniaethol</a:t>
          </a:r>
        </a:p>
      </dsp:txBody>
      <dsp:txXfrm>
        <a:off x="821796" y="3015379"/>
        <a:ext cx="2653657" cy="905622"/>
      </dsp:txXfrm>
    </dsp:sp>
    <dsp:sp modelId="{3C06896E-4769-4E8C-A21C-E5172BE2ECB3}">
      <dsp:nvSpPr>
        <dsp:cNvPr id="0" name=""/>
        <dsp:cNvSpPr/>
      </dsp:nvSpPr>
      <dsp:spPr>
        <a:xfrm>
          <a:off x="835220" y="389234"/>
          <a:ext cx="2738649" cy="1093732"/>
        </a:xfrm>
        <a:prstGeom prst="roundRect">
          <a:avLst/>
        </a:prstGeom>
        <a:solidFill>
          <a:schemeClr val="lt1">
            <a:alpha val="90000"/>
            <a:hueOff val="0"/>
            <a:satOff val="0"/>
            <a:lumOff val="0"/>
            <a:alphaOff val="0"/>
          </a:schemeClr>
        </a:solidFill>
        <a:ln w="6350" cap="flat" cmpd="sng" algn="ctr">
          <a:solidFill>
            <a:schemeClr val="accent4">
              <a:hueOff val="4900445"/>
              <a:satOff val="-20388"/>
              <a:lumOff val="4804"/>
              <a:alphaOff val="0"/>
            </a:schemeClr>
          </a:solidFill>
          <a:prstDash val="solid"/>
          <a:miter lim="800000"/>
        </a:ln>
        <a:effectLst/>
        <a:scene3d>
          <a:camera prst="orthographicFront"/>
          <a:lightRig rig="flat" dir="t"/>
        </a:scene3d>
        <a:sp3d z="190500" extrusionH="12700" prstMaterial="plastic"/>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b="1" kern="1200" noProof="0" dirty="0">
              <a:solidFill>
                <a:schemeClr val="tx1"/>
              </a:solidFill>
            </a:rPr>
            <a:t>Awdurdod Lleol yn asesu anghenion y plentyn a gall roi datganiad o AAA</a:t>
          </a:r>
        </a:p>
      </dsp:txBody>
      <dsp:txXfrm>
        <a:off x="888612" y="442626"/>
        <a:ext cx="2631865" cy="986948"/>
      </dsp:txXfrm>
    </dsp:sp>
    <dsp:sp modelId="{91491BEF-10C5-4F78-B459-7EC79CFDE80F}">
      <dsp:nvSpPr>
        <dsp:cNvPr id="0" name=""/>
        <dsp:cNvSpPr/>
      </dsp:nvSpPr>
      <dsp:spPr>
        <a:xfrm>
          <a:off x="759172" y="1744378"/>
          <a:ext cx="2786484" cy="977248"/>
        </a:xfrm>
        <a:prstGeom prst="roundRect">
          <a:avLst/>
        </a:prstGeom>
        <a:solidFill>
          <a:schemeClr val="lt1">
            <a:alpha val="90000"/>
            <a:hueOff val="0"/>
            <a:satOff val="0"/>
            <a:lumOff val="0"/>
            <a:alphaOff val="0"/>
          </a:schemeClr>
        </a:solidFill>
        <a:ln w="6350" cap="flat" cmpd="sng" algn="ctr">
          <a:solidFill>
            <a:schemeClr val="accent4">
              <a:hueOff val="9800891"/>
              <a:satOff val="-40777"/>
              <a:lumOff val="9608"/>
              <a:alphaOff val="0"/>
            </a:schemeClr>
          </a:solidFill>
          <a:prstDash val="solid"/>
          <a:miter lim="800000"/>
        </a:ln>
        <a:effectLst/>
        <a:scene3d>
          <a:camera prst="orthographicFront"/>
          <a:lightRig rig="flat" dir="t"/>
        </a:scene3d>
        <a:sp3d z="190500" extrusionH="12700" prstMaterial="plastic"/>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cy-GB" sz="1600" b="1" kern="1200" noProof="0" dirty="0">
              <a:solidFill>
                <a:schemeClr val="tx1"/>
              </a:solidFill>
            </a:rPr>
            <a:t>Yn dod â gweithwyr proffesiynol allanol i mewn i ddarparu cyngor ac arweiniad</a:t>
          </a:r>
        </a:p>
      </dsp:txBody>
      <dsp:txXfrm>
        <a:off x="806877" y="1792083"/>
        <a:ext cx="2691074" cy="881838"/>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Dalfan Pennyn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y-GB"/>
          </a:p>
        </p:txBody>
      </p:sp>
      <p:sp>
        <p:nvSpPr>
          <p:cNvPr id="3" name="Dalfan Dyddiad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7ECE35-46DF-40D6-AC42-957453DE9F7E}" type="datetimeFigureOut">
              <a:rPr lang="cy-GB" smtClean="0"/>
              <a:t>17/08/2025</a:t>
            </a:fld>
            <a:endParaRPr lang="cy-GB"/>
          </a:p>
        </p:txBody>
      </p:sp>
      <p:sp>
        <p:nvSpPr>
          <p:cNvPr id="4" name="Dalfan Delwedd Sleid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y-GB"/>
          </a:p>
        </p:txBody>
      </p:sp>
      <p:sp>
        <p:nvSpPr>
          <p:cNvPr id="5" name="Dalfan Nodiadau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cy-GB"/>
              <a:t>Cliciwch i olygu'r arddulliau testun Meistr</a:t>
            </a:r>
          </a:p>
          <a:p>
            <a:pPr lvl="1"/>
            <a:r>
              <a:rPr lang="cy-GB"/>
              <a:t>Ail lefel</a:t>
            </a:r>
          </a:p>
          <a:p>
            <a:pPr lvl="2"/>
            <a:r>
              <a:rPr lang="cy-GB"/>
              <a:t>Trydedd lefel</a:t>
            </a:r>
          </a:p>
          <a:p>
            <a:pPr lvl="3"/>
            <a:r>
              <a:rPr lang="cy-GB"/>
              <a:t>Pedwaredd lefel</a:t>
            </a:r>
          </a:p>
          <a:p>
            <a:pPr lvl="4"/>
            <a:r>
              <a:rPr lang="cy-GB"/>
              <a:t>Pumed lefel</a:t>
            </a:r>
          </a:p>
        </p:txBody>
      </p:sp>
      <p:sp>
        <p:nvSpPr>
          <p:cNvPr id="6" name="Dalfan Troedyn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cy-GB"/>
          </a:p>
        </p:txBody>
      </p:sp>
      <p:sp>
        <p:nvSpPr>
          <p:cNvPr id="7" name="Dalfan Rhif y Sleid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67B8F0-FDC3-44CC-90C6-7FBB12CFCFAF}" type="slidenum">
              <a:rPr lang="cy-GB" smtClean="0"/>
              <a:t>‹#›</a:t>
            </a:fld>
            <a:endParaRPr lang="cy-GB"/>
          </a:p>
        </p:txBody>
      </p:sp>
    </p:spTree>
    <p:extLst>
      <p:ext uri="{BB962C8B-B14F-4D97-AF65-F5344CB8AC3E}">
        <p14:creationId xmlns:p14="http://schemas.microsoft.com/office/powerpoint/2010/main" val="4205078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CB67B8F0-FDC3-44CC-90C6-7FBB12CFCFAF}" type="slidenum">
              <a:rPr lang="cy-GB" smtClean="0"/>
              <a:t>6</a:t>
            </a:fld>
            <a:endParaRPr lang="cy-GB"/>
          </a:p>
        </p:txBody>
      </p:sp>
    </p:spTree>
    <p:extLst>
      <p:ext uri="{BB962C8B-B14F-4D97-AF65-F5344CB8AC3E}">
        <p14:creationId xmlns:p14="http://schemas.microsoft.com/office/powerpoint/2010/main" val="18805292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dirty="0"/>
          </a:p>
        </p:txBody>
      </p:sp>
      <p:sp>
        <p:nvSpPr>
          <p:cNvPr id="4" name="Dalfan Rhif y Sleid 3"/>
          <p:cNvSpPr>
            <a:spLocks noGrp="1"/>
          </p:cNvSpPr>
          <p:nvPr>
            <p:ph type="sldNum" sz="quarter" idx="5"/>
          </p:nvPr>
        </p:nvSpPr>
        <p:spPr/>
        <p:txBody>
          <a:bodyPr/>
          <a:lstStyle/>
          <a:p>
            <a:fld id="{CB67B8F0-FDC3-44CC-90C6-7FBB12CFCFAF}" type="slidenum">
              <a:rPr lang="cy-GB" smtClean="0"/>
              <a:t>21</a:t>
            </a:fld>
            <a:endParaRPr lang="cy-GB"/>
          </a:p>
        </p:txBody>
      </p:sp>
    </p:spTree>
    <p:extLst>
      <p:ext uri="{BB962C8B-B14F-4D97-AF65-F5344CB8AC3E}">
        <p14:creationId xmlns:p14="http://schemas.microsoft.com/office/powerpoint/2010/main" val="25023631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B35CA-4DAD-B06C-BBE8-428CBA4300C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21AAA2-0C7F-7F34-16FA-C025C8A9284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487B83B-BF3C-B63E-39F0-15F253BAA0D8}"/>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5" name="Footer Placeholder 4">
            <a:extLst>
              <a:ext uri="{FF2B5EF4-FFF2-40B4-BE49-F238E27FC236}">
                <a16:creationId xmlns:a16="http://schemas.microsoft.com/office/drawing/2014/main" id="{736B0015-92FA-B6F6-6E9D-468A474084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492ADE-38A6-58E9-4265-0CFA3036CF80}"/>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2591088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C9B6D-8C78-B701-C6DA-9A5326169E5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F9956C-9CD4-2879-8591-1C9193BE0C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A2EB53-2668-04B7-E9A8-7F7A967EFB48}"/>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5" name="Footer Placeholder 4">
            <a:extLst>
              <a:ext uri="{FF2B5EF4-FFF2-40B4-BE49-F238E27FC236}">
                <a16:creationId xmlns:a16="http://schemas.microsoft.com/office/drawing/2014/main" id="{AEEA13A8-86AA-DFD5-81BE-B9284C6121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2E6958-04AD-9C33-66A0-708209281B8D}"/>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266734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FC7F4-415E-86FA-A8CA-4B8525EF9F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DA04D51-C7D7-0665-9FBB-706EEC7203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5418848-64D0-AEC2-6949-C1BE0AF999B1}"/>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5" name="Footer Placeholder 4">
            <a:extLst>
              <a:ext uri="{FF2B5EF4-FFF2-40B4-BE49-F238E27FC236}">
                <a16:creationId xmlns:a16="http://schemas.microsoft.com/office/drawing/2014/main" id="{A92D0FED-0F7C-EC88-CAE8-928A37F10D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038769-B56D-5EFE-BF35-EBFD16A0430D}"/>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707936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B53C9-4DB1-6BC9-0F95-1B19456A83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2FA4204-0F32-6690-851A-1159447F045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F6B7E8-F9D5-E243-0E36-9CE062D642C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044B518-9D33-3B85-8925-6B62F1D14FD4}"/>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6" name="Footer Placeholder 5">
            <a:extLst>
              <a:ext uri="{FF2B5EF4-FFF2-40B4-BE49-F238E27FC236}">
                <a16:creationId xmlns:a16="http://schemas.microsoft.com/office/drawing/2014/main" id="{3B6EC5E7-B3BA-A3D9-D804-7616CF426A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94DF99-08B3-A8AA-A353-F315E7DDB0C5}"/>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18524070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D5D7D-12BC-A1A0-CC8E-62750FEECA3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76A120-A54B-3ADA-F07F-558B9E735F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40C39E-9BDD-1562-E6E2-AACDB0F6B8A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4B86A3-11C9-D5AD-03B9-EFBF138808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67A5901-FED5-19AF-DB8F-319A0C36FBA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4ADB31-6755-FF9E-AFDD-000E9ABC2508}"/>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8" name="Footer Placeholder 7">
            <a:extLst>
              <a:ext uri="{FF2B5EF4-FFF2-40B4-BE49-F238E27FC236}">
                <a16:creationId xmlns:a16="http://schemas.microsoft.com/office/drawing/2014/main" id="{45BD3BCF-8E0A-A27F-F6EF-54D990158E3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9EDFBC4-98A0-AAC6-DD20-8FF56CADFD04}"/>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36850540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8950E-36F5-108B-B6D6-99D1E7485C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C0B71C-8AD7-65ED-9F99-921115E9CA0F}"/>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4" name="Footer Placeholder 3">
            <a:extLst>
              <a:ext uri="{FF2B5EF4-FFF2-40B4-BE49-F238E27FC236}">
                <a16:creationId xmlns:a16="http://schemas.microsoft.com/office/drawing/2014/main" id="{BEC4C950-1C65-AA6F-A862-301EF73DD79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33E0248-04D9-DB13-6F9A-336AEA3D902A}"/>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28636481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FFC404-B60A-02C4-8D16-3E62E0FC31C6}"/>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3" name="Footer Placeholder 2">
            <a:extLst>
              <a:ext uri="{FF2B5EF4-FFF2-40B4-BE49-F238E27FC236}">
                <a16:creationId xmlns:a16="http://schemas.microsoft.com/office/drawing/2014/main" id="{24F1E5BF-95B9-0CBA-6D12-25471FA404D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024C09-ED06-754F-294A-AF7D00968D4E}"/>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5441512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114C-522D-DDCE-EDF0-F83E9CCF79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0E4814-36B0-3785-9B8C-F3A313000B5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784CB69-668D-DA99-7ED5-EB0E510829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04F6E2-A92B-0754-C419-8789D51511B3}"/>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6" name="Footer Placeholder 5">
            <a:extLst>
              <a:ext uri="{FF2B5EF4-FFF2-40B4-BE49-F238E27FC236}">
                <a16:creationId xmlns:a16="http://schemas.microsoft.com/office/drawing/2014/main" id="{74FB6C63-0AE6-D1F9-10D6-638653F60F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0CCA444-6CDC-CA59-E8CF-64FA89882470}"/>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29362749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108D1-045C-6E39-3E4F-0F17B670A3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8D0FAFA-4434-582A-B99B-F892B35DF0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FADB93-EF97-B018-F15F-633874710B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4EF7030-1856-41F0-E83F-6AE9CEF112C7}"/>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6" name="Footer Placeholder 5">
            <a:extLst>
              <a:ext uri="{FF2B5EF4-FFF2-40B4-BE49-F238E27FC236}">
                <a16:creationId xmlns:a16="http://schemas.microsoft.com/office/drawing/2014/main" id="{E388F92B-D87F-C635-8D5E-770B0EA421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182D7E-A25B-BCAF-E9F1-8DA0E3E4BF95}"/>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4061520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BA3CD0-3608-9787-C7AB-A3351FD5B86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E332E5-34D6-EEA6-4BCB-C63C51157E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201597-BC81-D342-3CC2-D89E039AA663}"/>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5" name="Footer Placeholder 4">
            <a:extLst>
              <a:ext uri="{FF2B5EF4-FFF2-40B4-BE49-F238E27FC236}">
                <a16:creationId xmlns:a16="http://schemas.microsoft.com/office/drawing/2014/main" id="{858BE0C5-9666-3DDE-FF6C-1C5431B256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7C41EC-82C8-1690-2573-493CA4110740}"/>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2858707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BD4423-5D68-5CE1-19F1-827D37792C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4662CA-3A79-E8BE-F148-8C1D5CF623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3AEB9B-16F9-ECCB-1A62-BB64A89EA0B8}"/>
              </a:ext>
            </a:extLst>
          </p:cNvPr>
          <p:cNvSpPr>
            <a:spLocks noGrp="1"/>
          </p:cNvSpPr>
          <p:nvPr>
            <p:ph type="dt" sz="half" idx="10"/>
          </p:nvPr>
        </p:nvSpPr>
        <p:spPr/>
        <p:txBody>
          <a:bodyPr/>
          <a:lstStyle/>
          <a:p>
            <a:fld id="{6E7D57DB-06A0-46FD-9446-4A716B0CD92B}" type="datetimeFigureOut">
              <a:rPr lang="en-GB" smtClean="0"/>
              <a:t>17/08/2025</a:t>
            </a:fld>
            <a:endParaRPr lang="en-GB"/>
          </a:p>
        </p:txBody>
      </p:sp>
      <p:sp>
        <p:nvSpPr>
          <p:cNvPr id="5" name="Footer Placeholder 4">
            <a:extLst>
              <a:ext uri="{FF2B5EF4-FFF2-40B4-BE49-F238E27FC236}">
                <a16:creationId xmlns:a16="http://schemas.microsoft.com/office/drawing/2014/main" id="{80B64953-C00A-982F-403C-96B24E8CF2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1293B9-3AAE-10D5-6FF8-12C99DB6B088}"/>
              </a:ext>
            </a:extLst>
          </p:cNvPr>
          <p:cNvSpPr>
            <a:spLocks noGrp="1"/>
          </p:cNvSpPr>
          <p:nvPr>
            <p:ph type="sldNum" sz="quarter" idx="12"/>
          </p:nvPr>
        </p:nvSpPr>
        <p:spPr/>
        <p:txBody>
          <a:bodyPr/>
          <a:lstStyle/>
          <a:p>
            <a:fld id="{FC5F83F4-1EB0-4447-9B65-2142B45E22C4}" type="slidenum">
              <a:rPr lang="en-GB" smtClean="0"/>
              <a:t>‹#›</a:t>
            </a:fld>
            <a:endParaRPr lang="en-GB"/>
          </a:p>
        </p:txBody>
      </p:sp>
    </p:spTree>
    <p:extLst>
      <p:ext uri="{BB962C8B-B14F-4D97-AF65-F5344CB8AC3E}">
        <p14:creationId xmlns:p14="http://schemas.microsoft.com/office/powerpoint/2010/main" val="242880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40000"/>
            <a:lumOff val="6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C203A48-3DC2-1B02-41CE-E658289775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E2CC25F-7713-F495-4ED0-83BE71559F3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AEE723-A0A4-AA1C-D7E8-8C81A51E6D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E7D57DB-06A0-46FD-9446-4A716B0CD92B}" type="datetimeFigureOut">
              <a:rPr lang="en-GB" smtClean="0"/>
              <a:t>17/08/2025</a:t>
            </a:fld>
            <a:endParaRPr lang="en-GB"/>
          </a:p>
        </p:txBody>
      </p:sp>
      <p:sp>
        <p:nvSpPr>
          <p:cNvPr id="5" name="Footer Placeholder 4">
            <a:extLst>
              <a:ext uri="{FF2B5EF4-FFF2-40B4-BE49-F238E27FC236}">
                <a16:creationId xmlns:a16="http://schemas.microsoft.com/office/drawing/2014/main" id="{8CAF9B57-45AC-14A7-CF6C-1CCCAA2CDA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891899-5AED-E1E0-2F85-A41DDB3492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83F4-1EB0-4447-9B65-2142B45E22C4}" type="slidenum">
              <a:rPr lang="en-GB" smtClean="0"/>
              <a:t>‹#›</a:t>
            </a:fld>
            <a:endParaRPr lang="en-GB"/>
          </a:p>
        </p:txBody>
      </p:sp>
    </p:spTree>
    <p:extLst>
      <p:ext uri="{BB962C8B-B14F-4D97-AF65-F5344CB8AC3E}">
        <p14:creationId xmlns:p14="http://schemas.microsoft.com/office/powerpoint/2010/main" val="27943493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mailto:s.Ainsworth@uwtsd.ac.uk"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jfif"/><Relationship Id="rId2" Type="http://schemas.openxmlformats.org/officeDocument/2006/relationships/image" Target="../media/image1.jp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eur01.safelinks.protection.outlook.com/?url=https%3A%2F%2Fcardiffeducationservices.co.uk%2FPages%2FDownload%2F3d205df6-a933-4e99-af7d-a675894736f9%2FPageSectionDocuments&amp;data=05%7C01%7CS.Ainsworth%40uwtsd.ac.uk%7C71ff2904d6e746c0b31d08da842cfd9a%7C4e0f11f9046e45059cb8db2152311e21%7C0%7C0%7C637967626006838224%7CUnknown%7CTWFpbGZsb3d8eyJWIjoiMC4wLjAwMDAiLCJQIjoiV2luMzIiLCJBTiI6Ik1haWwiLCJXVCI6Mn0%3D%7C3000%7C%7C%7C&amp;sdata=%2BTJKBZWStwThXS3aqXJq8zOwpEtjxPaUMiUDqwCybqQ%3D&amp;reserved=0" TargetMode="External"/><Relationship Id="rId2" Type="http://schemas.openxmlformats.org/officeDocument/2006/relationships/hyperlink" Target="https://cardiffeducationservices.co.uk/Page/21782" TargetMode="External"/><Relationship Id="rId1" Type="http://schemas.openxmlformats.org/officeDocument/2006/relationships/slideLayout" Target="../slideLayouts/slideLayout2.xml"/><Relationship Id="rId4" Type="http://schemas.openxmlformats.org/officeDocument/2006/relationships/hyperlink" Target="https://assemblyinbrief.wordpress.com/2015/10/14/committee-to-carry-out-pre-legislative-scrutiny-of-draft-aln-bill/"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gov.wales/sites/default/files/publications/2022-06/220622-the-additional-learning-needs-code-for-wales-2021.pdf" TargetMode="External"/><Relationship Id="rId2" Type="http://schemas.openxmlformats.org/officeDocument/2006/relationships/hyperlink" Target="http://www.scope.org.uk/support/professionals/learning-together/inclusive-learning/schools" TargetMode="External"/><Relationship Id="rId1" Type="http://schemas.openxmlformats.org/officeDocument/2006/relationships/slideLayout" Target="../slideLayouts/slideLayout2.xml"/><Relationship Id="rId5" Type="http://schemas.openxmlformats.org/officeDocument/2006/relationships/hyperlink" Target="https://www.gov.uk/definition-of-disability-under-equality-act-2010" TargetMode="External"/><Relationship Id="rId4" Type="http://schemas.openxmlformats.org/officeDocument/2006/relationships/hyperlink" Target="https://www.llyw.cymru/y-cod-anghenion-dysgu-ychwanegol-ar-rheoliadau#:~:text=Y%20Cod%20Anghenion%20Dysgu%20Ychwanegol%2026%20Mawrth%202021,Anghenion%20Dysgu%20Ychwanegol%20%28Cymru%29%2026%20Mawrth%202021%20Canllawia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479177"/>
            <a:ext cx="10363200" cy="3583250"/>
          </a:xfrm>
        </p:spPr>
        <p:txBody>
          <a:bodyPr>
            <a:noAutofit/>
          </a:bodyPr>
          <a:lstStyle/>
          <a:p>
            <a:r>
              <a:rPr lang="cy-GB" sz="6600" dirty="0">
                <a:solidFill>
                  <a:srgbClr val="002060"/>
                </a:solidFill>
                <a:effectLst>
                  <a:glow rad="101600">
                    <a:schemeClr val="bg1">
                      <a:alpha val="60000"/>
                    </a:schemeClr>
                  </a:glow>
                </a:effectLst>
              </a:rPr>
              <a:t>ECIE4003</a:t>
            </a:r>
            <a:r>
              <a:rPr lang="cy-GB" sz="6600" dirty="0">
                <a:solidFill>
                  <a:srgbClr val="002060"/>
                </a:solidFill>
              </a:rPr>
              <a:t> </a:t>
            </a:r>
            <a:br>
              <a:rPr lang="cy-GB" sz="6600" dirty="0">
                <a:solidFill>
                  <a:srgbClr val="002060"/>
                </a:solidFill>
              </a:rPr>
            </a:br>
            <a:r>
              <a:rPr lang="cy-GB" sz="4800" i="1" dirty="0">
                <a:effectLst>
                  <a:glow rad="101600">
                    <a:schemeClr val="bg1">
                      <a:alpha val="60000"/>
                    </a:schemeClr>
                  </a:glow>
                </a:effectLst>
              </a:rPr>
              <a:t>Anghenion Ychwanegol mewn Cyd-destun</a:t>
            </a:r>
            <a:br>
              <a:rPr lang="cy-GB" sz="4800" i="1" dirty="0">
                <a:solidFill>
                  <a:srgbClr val="002060"/>
                </a:solidFill>
                <a:effectLst>
                  <a:glow rad="101600">
                    <a:schemeClr val="bg1">
                      <a:alpha val="60000"/>
                    </a:schemeClr>
                  </a:glow>
                </a:effectLst>
              </a:rPr>
            </a:br>
            <a:r>
              <a:rPr lang="en-GB" sz="4800" i="1" dirty="0">
                <a:solidFill>
                  <a:srgbClr val="002060"/>
                </a:solidFill>
                <a:effectLst>
                  <a:glow rad="101600">
                    <a:schemeClr val="bg1">
                      <a:alpha val="60000"/>
                    </a:schemeClr>
                  </a:glow>
                </a:effectLst>
              </a:rPr>
              <a:t>Additional Needs in Context</a:t>
            </a:r>
            <a:br>
              <a:rPr lang="cy-GB" sz="4800" i="1" dirty="0">
                <a:solidFill>
                  <a:srgbClr val="002060"/>
                </a:solidFill>
                <a:effectLst>
                  <a:glow rad="101600">
                    <a:schemeClr val="bg1">
                      <a:alpha val="60000"/>
                    </a:schemeClr>
                  </a:glow>
                </a:effectLst>
              </a:rPr>
            </a:br>
            <a:r>
              <a:rPr lang="cy-GB" sz="2800" i="1" dirty="0">
                <a:solidFill>
                  <a:srgbClr val="002060"/>
                </a:solidFill>
                <a:effectLst>
                  <a:glow rad="101600">
                    <a:schemeClr val="bg1">
                      <a:alpha val="60000"/>
                    </a:schemeClr>
                  </a:glow>
                </a:effectLst>
              </a:rPr>
              <a:t>Sue </a:t>
            </a:r>
            <a:r>
              <a:rPr lang="cy-GB" sz="2800" i="1" dirty="0" err="1">
                <a:solidFill>
                  <a:srgbClr val="002060"/>
                </a:solidFill>
                <a:effectLst>
                  <a:glow rad="101600">
                    <a:schemeClr val="bg1">
                      <a:alpha val="60000"/>
                    </a:schemeClr>
                  </a:glow>
                </a:effectLst>
              </a:rPr>
              <a:t>Ainsworth</a:t>
            </a:r>
            <a:r>
              <a:rPr lang="cy-GB" sz="2800" i="1" dirty="0">
                <a:solidFill>
                  <a:srgbClr val="002060"/>
                </a:solidFill>
                <a:effectLst>
                  <a:glow rad="101600">
                    <a:schemeClr val="bg1">
                      <a:alpha val="60000"/>
                    </a:schemeClr>
                  </a:glow>
                </a:effectLst>
              </a:rPr>
              <a:t> </a:t>
            </a:r>
            <a:br>
              <a:rPr lang="cy-GB" sz="2800" i="1" dirty="0">
                <a:solidFill>
                  <a:srgbClr val="002060"/>
                </a:solidFill>
                <a:effectLst>
                  <a:glow rad="101600">
                    <a:schemeClr val="bg1">
                      <a:alpha val="60000"/>
                    </a:schemeClr>
                  </a:glow>
                </a:effectLst>
              </a:rPr>
            </a:br>
            <a:r>
              <a:rPr lang="cy-GB" sz="2800" i="1" dirty="0">
                <a:solidFill>
                  <a:srgbClr val="002060"/>
                </a:solidFill>
                <a:effectLst>
                  <a:glow rad="101600">
                    <a:schemeClr val="bg1">
                      <a:alpha val="60000"/>
                    </a:schemeClr>
                  </a:glow>
                </a:effectLst>
                <a:hlinkClick r:id="rId2">
                  <a:extLst>
                    <a:ext uri="{A12FA001-AC4F-418D-AE19-62706E023703}">
                      <ahyp:hlinkClr xmlns:ahyp="http://schemas.microsoft.com/office/drawing/2018/hyperlinkcolor" val="tx"/>
                    </a:ext>
                  </a:extLst>
                </a:hlinkClick>
              </a:rPr>
              <a:t>s.ainsworth@uwtsd.ac.uk</a:t>
            </a:r>
            <a:r>
              <a:rPr lang="cy-GB" sz="2800" i="1" dirty="0">
                <a:solidFill>
                  <a:srgbClr val="002060"/>
                </a:solidFill>
                <a:effectLst>
                  <a:glow rad="101600">
                    <a:schemeClr val="bg1">
                      <a:alpha val="60000"/>
                    </a:schemeClr>
                  </a:glow>
                </a:effectLst>
              </a:rPr>
              <a:t> </a:t>
            </a:r>
          </a:p>
        </p:txBody>
      </p:sp>
      <p:sp>
        <p:nvSpPr>
          <p:cNvPr id="3" name="Subtitle 2"/>
          <p:cNvSpPr>
            <a:spLocks noGrp="1"/>
          </p:cNvSpPr>
          <p:nvPr>
            <p:ph type="subTitle" idx="1"/>
          </p:nvPr>
        </p:nvSpPr>
        <p:spPr>
          <a:xfrm>
            <a:off x="1677906" y="5062427"/>
            <a:ext cx="8534400" cy="612232"/>
          </a:xfrm>
        </p:spPr>
        <p:txBody>
          <a:bodyPr/>
          <a:lstStyle/>
          <a:p>
            <a:r>
              <a:rPr lang="cy-GB" dirty="0"/>
              <a:t>Darlith</a:t>
            </a:r>
            <a:r>
              <a:rPr lang="en-GB" dirty="0"/>
              <a:t> 1</a:t>
            </a:r>
            <a:r>
              <a:rPr lang="en-GB" dirty="0">
                <a:solidFill>
                  <a:srgbClr val="002060"/>
                </a:solidFill>
              </a:rPr>
              <a:t> / Lecture 1</a:t>
            </a:r>
          </a:p>
        </p:txBody>
      </p:sp>
    </p:spTree>
    <p:extLst>
      <p:ext uri="{BB962C8B-B14F-4D97-AF65-F5344CB8AC3E}">
        <p14:creationId xmlns:p14="http://schemas.microsoft.com/office/powerpoint/2010/main" val="145339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783772" y="1095062"/>
            <a:ext cx="4619501" cy="5078313"/>
          </a:xfrm>
          <a:prstGeom prst="rect">
            <a:avLst/>
          </a:prstGeom>
        </p:spPr>
        <p:txBody>
          <a:bodyPr wrap="square">
            <a:spAutoFit/>
          </a:bodyPr>
          <a:lstStyle/>
          <a:p>
            <a:r>
              <a:rPr lang="cy-GB" sz="3600" dirty="0">
                <a:effectLst/>
              </a:rPr>
              <a:t>Amcanion y modwl:  </a:t>
            </a:r>
          </a:p>
          <a:p>
            <a:pPr algn="just"/>
            <a:endParaRPr lang="cy-GB" sz="3600" dirty="0">
              <a:effectLst/>
            </a:endParaRPr>
          </a:p>
          <a:p>
            <a:r>
              <a:rPr lang="cy-GB" sz="3600" dirty="0"/>
              <a:t>•	Deall natur anghenion ychwanegol ac egwyddorion adnabod ac ymyrryd yn gynnar. </a:t>
            </a:r>
            <a:r>
              <a:rPr lang="cy-GB" sz="3600" dirty="0">
                <a:effectLst/>
              </a:rPr>
              <a:t> </a:t>
            </a:r>
          </a:p>
          <a:p>
            <a:br>
              <a:rPr lang="cy-GB" sz="3600" dirty="0"/>
            </a:br>
            <a:endParaRPr lang="cy-GB" sz="3600" dirty="0"/>
          </a:p>
        </p:txBody>
      </p:sp>
      <p:sp>
        <p:nvSpPr>
          <p:cNvPr id="2" name="Rectangle 5">
            <a:extLst>
              <a:ext uri="{FF2B5EF4-FFF2-40B4-BE49-F238E27FC236}">
                <a16:creationId xmlns:a16="http://schemas.microsoft.com/office/drawing/2014/main" id="{68945E77-DCAA-2A0F-AD2C-5895FE5D9A0D}"/>
              </a:ext>
            </a:extLst>
          </p:cNvPr>
          <p:cNvSpPr/>
          <p:nvPr/>
        </p:nvSpPr>
        <p:spPr>
          <a:xfrm>
            <a:off x="6225309" y="1090997"/>
            <a:ext cx="5589320" cy="5078313"/>
          </a:xfrm>
          <a:prstGeom prst="rect">
            <a:avLst/>
          </a:prstGeom>
        </p:spPr>
        <p:txBody>
          <a:bodyPr wrap="square">
            <a:spAutoFit/>
          </a:bodyPr>
          <a:lstStyle/>
          <a:p>
            <a:r>
              <a:rPr lang="en-GB" sz="3600" dirty="0">
                <a:solidFill>
                  <a:srgbClr val="002060"/>
                </a:solidFill>
                <a:effectLst/>
              </a:rPr>
              <a:t>The module aims:  </a:t>
            </a:r>
          </a:p>
          <a:p>
            <a:pPr algn="just"/>
            <a:endParaRPr lang="en-GB" sz="3600" dirty="0">
              <a:solidFill>
                <a:srgbClr val="002060"/>
              </a:solidFill>
              <a:effectLst/>
            </a:endParaRPr>
          </a:p>
          <a:p>
            <a:r>
              <a:rPr lang="en-GB" sz="3600" dirty="0">
                <a:solidFill>
                  <a:srgbClr val="002060"/>
                </a:solidFill>
              </a:rPr>
              <a:t>•	To understand the nature of additional needs and the principles of early identification and intervention. </a:t>
            </a:r>
            <a:r>
              <a:rPr lang="en-GB" sz="3600" dirty="0">
                <a:solidFill>
                  <a:srgbClr val="002060"/>
                </a:solidFill>
                <a:effectLst/>
              </a:rPr>
              <a:t> </a:t>
            </a:r>
          </a:p>
          <a:p>
            <a:br>
              <a:rPr lang="en-GB" sz="3600" dirty="0"/>
            </a:br>
            <a:endParaRPr lang="en-GB" sz="3600" dirty="0"/>
          </a:p>
        </p:txBody>
      </p:sp>
    </p:spTree>
    <p:extLst>
      <p:ext uri="{BB962C8B-B14F-4D97-AF65-F5344CB8AC3E}">
        <p14:creationId xmlns:p14="http://schemas.microsoft.com/office/powerpoint/2010/main" val="2055619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7371" y="259087"/>
            <a:ext cx="11379200" cy="6001643"/>
          </a:xfrm>
          <a:prstGeom prst="rect">
            <a:avLst/>
          </a:prstGeom>
        </p:spPr>
        <p:txBody>
          <a:bodyPr wrap="square">
            <a:spAutoFit/>
          </a:bodyPr>
          <a:lstStyle/>
          <a:p>
            <a:pPr algn="ctr"/>
            <a:r>
              <a:rPr lang="cy-GB" sz="2400" b="1" u="sng" dirty="0">
                <a:effectLst/>
              </a:rPr>
              <a:t>DEILLIANNAU DYSGU </a:t>
            </a:r>
          </a:p>
          <a:p>
            <a:pPr algn="ctr"/>
            <a:endParaRPr lang="cy-GB" sz="2400" b="1" u="sng" dirty="0">
              <a:effectLst/>
            </a:endParaRPr>
          </a:p>
          <a:p>
            <a:r>
              <a:rPr lang="cy-GB" sz="2400" dirty="0">
                <a:effectLst/>
              </a:rPr>
              <a:t>Ar ôl cwblhau’r modwl hwn yn llwyddiannus, dylech fod yn gallu: </a:t>
            </a:r>
          </a:p>
          <a:p>
            <a:endParaRPr lang="cy-GB" sz="2400" dirty="0">
              <a:effectLst/>
            </a:endParaRPr>
          </a:p>
          <a:p>
            <a:endParaRPr lang="cy-GB" sz="2400" dirty="0">
              <a:effectLst/>
            </a:endParaRPr>
          </a:p>
          <a:p>
            <a:pPr algn="just"/>
            <a:r>
              <a:rPr lang="cy-GB" sz="2400" dirty="0"/>
              <a:t>• Deall model cymdeithasol anabledd a chanfyddiadau newidiol am anghenion ychwanegol yn ymwneud ag arfer da mewn amgylchedd dysgu ac addysgu cynhwysol a chynaliadwy</a:t>
            </a:r>
          </a:p>
          <a:p>
            <a:pPr algn="just"/>
            <a:endParaRPr lang="cy-GB" sz="2400" dirty="0"/>
          </a:p>
          <a:p>
            <a:pPr algn="just"/>
            <a:r>
              <a:rPr lang="cy-GB" sz="2400" dirty="0"/>
              <a:t>• Archwilio’r sbectrwm eang a chymhleth o Anghenion Dysgu Ychwanegol </a:t>
            </a:r>
          </a:p>
          <a:p>
            <a:pPr algn="just"/>
            <a:endParaRPr lang="cy-GB" sz="2400" dirty="0"/>
          </a:p>
          <a:p>
            <a:pPr algn="just"/>
            <a:r>
              <a:rPr lang="cy-GB" sz="2400" dirty="0"/>
              <a:t>• Trafod natur y gefnogaeth a gynigir i ddysgwyr gan ystod o asiantaethau, yn enwedig ar bwyntiau trosglwyddo allweddol</a:t>
            </a:r>
          </a:p>
          <a:p>
            <a:pPr algn="just"/>
            <a:endParaRPr lang="cy-GB" sz="2400" dirty="0"/>
          </a:p>
          <a:p>
            <a:pPr algn="just"/>
            <a:r>
              <a:rPr lang="cy-GB" sz="2400" dirty="0"/>
              <a:t>• Trefnu eu gwybodaeth a’r hyn y maent wedi’i ddysgu drwy ddefnyddio amrywiaeth o adnoddau gwybodaeth, a chyflwyno’u gwaith ar y lefel briodol</a:t>
            </a:r>
          </a:p>
        </p:txBody>
      </p:sp>
    </p:spTree>
    <p:extLst>
      <p:ext uri="{BB962C8B-B14F-4D97-AF65-F5344CB8AC3E}">
        <p14:creationId xmlns:p14="http://schemas.microsoft.com/office/powerpoint/2010/main" val="3260260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5EDE2634-4B7D-BFA5-6EFE-47174A8FC6D9}"/>
              </a:ext>
            </a:extLst>
          </p:cNvPr>
          <p:cNvSpPr/>
          <p:nvPr/>
        </p:nvSpPr>
        <p:spPr>
          <a:xfrm>
            <a:off x="377371" y="259087"/>
            <a:ext cx="11379200" cy="6001643"/>
          </a:xfrm>
          <a:prstGeom prst="rect">
            <a:avLst/>
          </a:prstGeom>
        </p:spPr>
        <p:txBody>
          <a:bodyPr wrap="square">
            <a:spAutoFit/>
          </a:bodyPr>
          <a:lstStyle/>
          <a:p>
            <a:pPr algn="ctr"/>
            <a:r>
              <a:rPr lang="en-GB" sz="2400" b="1" u="sng" dirty="0">
                <a:solidFill>
                  <a:srgbClr val="002060"/>
                </a:solidFill>
                <a:effectLst/>
              </a:rPr>
              <a:t>LEARNING OUTCOMES </a:t>
            </a:r>
          </a:p>
          <a:p>
            <a:pPr algn="ctr"/>
            <a:endParaRPr lang="en-GB" sz="2400" b="1" u="sng" dirty="0">
              <a:solidFill>
                <a:srgbClr val="002060"/>
              </a:solidFill>
              <a:effectLst/>
            </a:endParaRPr>
          </a:p>
          <a:p>
            <a:r>
              <a:rPr lang="en-GB" sz="2400" dirty="0">
                <a:solidFill>
                  <a:srgbClr val="002060"/>
                </a:solidFill>
                <a:effectLst/>
              </a:rPr>
              <a:t>Upon the successful completion of this module, you should be able to: </a:t>
            </a:r>
          </a:p>
          <a:p>
            <a:endParaRPr lang="en-GB" sz="2400" dirty="0">
              <a:solidFill>
                <a:srgbClr val="002060"/>
              </a:solidFill>
              <a:effectLst/>
            </a:endParaRPr>
          </a:p>
          <a:p>
            <a:endParaRPr lang="en-GB" sz="2400" dirty="0">
              <a:solidFill>
                <a:srgbClr val="002060"/>
              </a:solidFill>
              <a:effectLst/>
            </a:endParaRPr>
          </a:p>
          <a:p>
            <a:pPr algn="just"/>
            <a:r>
              <a:rPr lang="en-GB" sz="2400" dirty="0">
                <a:solidFill>
                  <a:srgbClr val="002060"/>
                </a:solidFill>
              </a:rPr>
              <a:t>• Understand the social model of disability and changing perceptions of additional needs relating to good practice in an inclusive and sustainable teaching and learning environment. </a:t>
            </a:r>
          </a:p>
          <a:p>
            <a:pPr algn="just"/>
            <a:endParaRPr lang="en-GB" sz="2400" dirty="0">
              <a:solidFill>
                <a:srgbClr val="002060"/>
              </a:solidFill>
            </a:endParaRPr>
          </a:p>
          <a:p>
            <a:pPr algn="just"/>
            <a:r>
              <a:rPr lang="en-GB" sz="2400" dirty="0">
                <a:solidFill>
                  <a:srgbClr val="002060"/>
                </a:solidFill>
              </a:rPr>
              <a:t>• Explore the wide and complex spectrum of Additional Learning Needs</a:t>
            </a:r>
          </a:p>
          <a:p>
            <a:pPr algn="just"/>
            <a:endParaRPr lang="en-GB" sz="2400" dirty="0">
              <a:solidFill>
                <a:srgbClr val="002060"/>
              </a:solidFill>
            </a:endParaRPr>
          </a:p>
          <a:p>
            <a:pPr algn="just"/>
            <a:r>
              <a:rPr lang="en-GB" sz="2400" dirty="0">
                <a:solidFill>
                  <a:srgbClr val="002060"/>
                </a:solidFill>
              </a:rPr>
              <a:t>• Discuss the nature of support offered to learners by a range of agencies, particularly at key transition points</a:t>
            </a:r>
          </a:p>
          <a:p>
            <a:pPr algn="just"/>
            <a:endParaRPr lang="en-GB" sz="2400" dirty="0">
              <a:solidFill>
                <a:srgbClr val="002060"/>
              </a:solidFill>
            </a:endParaRPr>
          </a:p>
          <a:p>
            <a:pPr algn="just"/>
            <a:r>
              <a:rPr lang="en-GB" sz="2400" dirty="0">
                <a:solidFill>
                  <a:srgbClr val="002060"/>
                </a:solidFill>
              </a:rPr>
              <a:t>• Organise their knowledge and learning through the use of a range of information resources and present their work at an appropriate level.</a:t>
            </a:r>
          </a:p>
        </p:txBody>
      </p:sp>
    </p:spTree>
    <p:extLst>
      <p:ext uri="{BB962C8B-B14F-4D97-AF65-F5344CB8AC3E}">
        <p14:creationId xmlns:p14="http://schemas.microsoft.com/office/powerpoint/2010/main" val="875087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38200" y="350610"/>
            <a:ext cx="10515600" cy="1325563"/>
          </a:xfrm>
          <a:prstGeom prst="rect">
            <a:avLst/>
          </a:prstGeom>
        </p:spPr>
        <p:txBody>
          <a:bodyPr vert="horz" lIns="91440" tIns="45720" rIns="91440" bIns="45720" rtlCol="0" anchor="b">
            <a:normAutofit fontScale="92500" lnSpcReduction="200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dirty="0">
                <a:latin typeface="+mn-lt"/>
              </a:rPr>
              <a:t>Aseiniad</a:t>
            </a:r>
            <a:r>
              <a:rPr lang="en-GB" dirty="0">
                <a:latin typeface="+mn-lt"/>
              </a:rPr>
              <a:t> </a:t>
            </a:r>
            <a:br>
              <a:rPr lang="en-GB" dirty="0">
                <a:latin typeface="+mn-lt"/>
              </a:rPr>
            </a:br>
            <a:r>
              <a:rPr lang="en-GB" i="1" dirty="0">
                <a:solidFill>
                  <a:schemeClr val="accent1">
                    <a:lumMod val="75000"/>
                  </a:schemeClr>
                </a:solidFill>
                <a:latin typeface="+mn-lt"/>
              </a:rPr>
              <a:t>Assignment</a:t>
            </a:r>
          </a:p>
        </p:txBody>
      </p:sp>
      <p:sp>
        <p:nvSpPr>
          <p:cNvPr id="3" name="Content Placeholder 2"/>
          <p:cNvSpPr txBox="1">
            <a:spLocks/>
          </p:cNvSpPr>
          <p:nvPr/>
        </p:nvSpPr>
        <p:spPr>
          <a:xfrm>
            <a:off x="854826" y="2115910"/>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buFont typeface="Arial" panose="020B0604020202020204" pitchFamily="34" charset="0"/>
              <a:buChar char="•"/>
            </a:pPr>
            <a:r>
              <a:rPr lang="cy-GB" sz="2800" dirty="0"/>
              <a:t>Portffolio</a:t>
            </a:r>
          </a:p>
          <a:p>
            <a:pPr marL="342900" indent="-342900">
              <a:buFont typeface="Arial" panose="020B0604020202020204" pitchFamily="34" charset="0"/>
              <a:buChar char="•"/>
            </a:pPr>
            <a:r>
              <a:rPr lang="cy-GB" sz="2800" dirty="0"/>
              <a:t>4 Elfen</a:t>
            </a:r>
          </a:p>
          <a:p>
            <a:pPr marL="342900" indent="-342900">
              <a:buFont typeface="Arial" panose="020B0604020202020204" pitchFamily="34" charset="0"/>
              <a:buChar char="•"/>
            </a:pPr>
            <a:r>
              <a:rPr lang="cy-GB" sz="2800" dirty="0"/>
              <a:t>3000 o eiriau (-/+10%)</a:t>
            </a:r>
          </a:p>
          <a:p>
            <a:pPr marL="342900" indent="-342900">
              <a:buFont typeface="Arial" panose="020B0604020202020204" pitchFamily="34" charset="0"/>
              <a:buChar char="•"/>
            </a:pPr>
            <a:r>
              <a:rPr lang="cy-GB" sz="2800" dirty="0"/>
              <a:t>Dyddiad cyflwyno 02/11/2025, 23.59 drwy </a:t>
            </a:r>
            <a:r>
              <a:rPr lang="cy-GB" sz="2800" dirty="0" err="1"/>
              <a:t>Turnitin</a:t>
            </a:r>
            <a:r>
              <a:rPr lang="cy-GB" sz="2800" dirty="0"/>
              <a:t>.</a:t>
            </a:r>
          </a:p>
          <a:p>
            <a:endParaRPr lang="cy-GB" sz="2800" dirty="0"/>
          </a:p>
          <a:p>
            <a:pPr marL="342900" indent="-342900">
              <a:buFont typeface="Arial" panose="020B0604020202020204" pitchFamily="34" charset="0"/>
              <a:buChar char="•"/>
            </a:pPr>
            <a:r>
              <a:rPr lang="cy-GB" sz="2800" dirty="0"/>
              <a:t>Rhoddir Arweiniad ar Aseiniadau bob wythnos</a:t>
            </a:r>
          </a:p>
        </p:txBody>
      </p:sp>
      <p:sp>
        <p:nvSpPr>
          <p:cNvPr id="4" name="Content Placeholder 3"/>
          <p:cNvSpPr txBox="1">
            <a:spLocks/>
          </p:cNvSpPr>
          <p:nvPr/>
        </p:nvSpPr>
        <p:spPr>
          <a:xfrm>
            <a:off x="6172200" y="2115910"/>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i="1" dirty="0">
                <a:solidFill>
                  <a:schemeClr val="accent1">
                    <a:lumMod val="75000"/>
                  </a:schemeClr>
                </a:solidFill>
              </a:rPr>
              <a:t>Portfolio</a:t>
            </a:r>
          </a:p>
          <a:p>
            <a:pPr algn="ctr"/>
            <a:r>
              <a:rPr lang="en-GB" i="1" dirty="0">
                <a:solidFill>
                  <a:schemeClr val="accent1">
                    <a:lumMod val="75000"/>
                  </a:schemeClr>
                </a:solidFill>
              </a:rPr>
              <a:t>4 Elements</a:t>
            </a:r>
          </a:p>
          <a:p>
            <a:pPr algn="ctr"/>
            <a:r>
              <a:rPr lang="en-GB" i="1" dirty="0">
                <a:solidFill>
                  <a:schemeClr val="accent1">
                    <a:lumMod val="75000"/>
                  </a:schemeClr>
                </a:solidFill>
              </a:rPr>
              <a:t>3000 words (-/+ 10%)</a:t>
            </a:r>
          </a:p>
          <a:p>
            <a:pPr algn="ctr"/>
            <a:r>
              <a:rPr lang="en-GB" i="1" dirty="0">
                <a:solidFill>
                  <a:schemeClr val="accent1">
                    <a:lumMod val="75000"/>
                  </a:schemeClr>
                </a:solidFill>
              </a:rPr>
              <a:t>Hand in date  02/11/2025, 23.59 </a:t>
            </a:r>
            <a:r>
              <a:rPr lang="en-US" i="1" dirty="0">
                <a:solidFill>
                  <a:schemeClr val="accent1">
                    <a:lumMod val="75000"/>
                  </a:schemeClr>
                </a:solidFill>
              </a:rPr>
              <a:t>via </a:t>
            </a:r>
            <a:r>
              <a:rPr lang="en-US" i="1" dirty="0" err="1">
                <a:solidFill>
                  <a:schemeClr val="accent1">
                    <a:lumMod val="75000"/>
                  </a:schemeClr>
                </a:solidFill>
              </a:rPr>
              <a:t>Turnitin</a:t>
            </a:r>
            <a:r>
              <a:rPr lang="en-US" i="1" dirty="0">
                <a:solidFill>
                  <a:schemeClr val="accent1">
                    <a:lumMod val="75000"/>
                  </a:schemeClr>
                </a:solidFill>
              </a:rPr>
              <a:t>.</a:t>
            </a:r>
          </a:p>
          <a:p>
            <a:pPr algn="ctr"/>
            <a:endParaRPr lang="en-GB" i="1" dirty="0">
              <a:solidFill>
                <a:schemeClr val="accent1">
                  <a:lumMod val="75000"/>
                </a:schemeClr>
              </a:solidFill>
            </a:endParaRPr>
          </a:p>
          <a:p>
            <a:pPr algn="ctr"/>
            <a:r>
              <a:rPr lang="en-GB" i="1" dirty="0">
                <a:solidFill>
                  <a:schemeClr val="accent1">
                    <a:lumMod val="75000"/>
                  </a:schemeClr>
                </a:solidFill>
              </a:rPr>
              <a:t> Assignment Guidance will be given each week</a:t>
            </a:r>
          </a:p>
          <a:p>
            <a:pPr marL="0" indent="0" algn="ctr">
              <a:buNone/>
            </a:pPr>
            <a:endParaRPr lang="en-GB" i="1" dirty="0">
              <a:solidFill>
                <a:schemeClr val="accent1">
                  <a:lumMod val="75000"/>
                </a:schemeClr>
              </a:solidFill>
            </a:endParaRPr>
          </a:p>
        </p:txBody>
      </p:sp>
    </p:spTree>
    <p:extLst>
      <p:ext uri="{BB962C8B-B14F-4D97-AF65-F5344CB8AC3E}">
        <p14:creationId xmlns:p14="http://schemas.microsoft.com/office/powerpoint/2010/main" val="41953049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0" y="767123"/>
            <a:ext cx="12192000" cy="551724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cy-GB" sz="2700" b="1" dirty="0">
                <a:ea typeface="Times New Roman" panose="02020603050405020304" pitchFamily="18" charset="0"/>
              </a:rPr>
              <a:t>Elfen 1: </a:t>
            </a:r>
            <a:r>
              <a:rPr lang="cy-GB" sz="2700" dirty="0"/>
              <a:t>Poster – Yn amlinellu arfer da o ran cefnogi dysgwyr ag angen dysgu penodol </a:t>
            </a:r>
            <a:r>
              <a:rPr lang="cy-GB" sz="2000" dirty="0"/>
              <a:t>(Dangoswch ystyriaeth i gynwysoldeb, cynaliadwyedd a’r amgylchedd dysgu) </a:t>
            </a:r>
            <a:r>
              <a:rPr lang="cy-GB" sz="1800" dirty="0"/>
              <a:t>(Tua 500 o eiriau)</a:t>
            </a:r>
          </a:p>
          <a:p>
            <a:pPr marL="457200" algn="just"/>
            <a:endParaRPr lang="cy-GB" sz="1100" dirty="0"/>
          </a:p>
          <a:p>
            <a:pPr marL="457200" algn="just"/>
            <a:r>
              <a:rPr lang="cy-GB" sz="2700" b="1" dirty="0">
                <a:ea typeface="Times New Roman" panose="02020603050405020304" pitchFamily="18" charset="0"/>
              </a:rPr>
              <a:t>Elfen 2: </a:t>
            </a:r>
            <a:r>
              <a:rPr lang="cy-GB" sz="2700" dirty="0">
                <a:ea typeface="Times New Roman" panose="02020603050405020304" pitchFamily="18" charset="0"/>
              </a:rPr>
              <a:t>Traethawd</a:t>
            </a:r>
            <a:r>
              <a:rPr lang="cy-GB" sz="2700" dirty="0"/>
              <a:t> – ‘Archwilio’r sbectrwm eang a chymhleth o Anghenion Dysgu Ychwanegol’ </a:t>
            </a:r>
            <a:r>
              <a:rPr lang="cy-GB" sz="2000" dirty="0"/>
              <a:t>(Trafodwch y modelau anabledd amrywiol a’r canfyddiadau newidiol am anghenion ychwanegol. Gan greu cysylltiadau rhwng polisi, deddfwriaeth a fframweithiau a sut mae’r rhain yn hwyluso arfer da.) (Tua 1,000 o eiriau)</a:t>
            </a:r>
          </a:p>
          <a:p>
            <a:pPr marL="457200" algn="just"/>
            <a:endParaRPr lang="cy-GB" sz="1100" dirty="0">
              <a:ea typeface="Times New Roman" panose="02020603050405020304" pitchFamily="18" charset="0"/>
            </a:endParaRPr>
          </a:p>
          <a:p>
            <a:pPr marL="457200" algn="just"/>
            <a:r>
              <a:rPr lang="cy-GB" sz="2700" b="1" dirty="0">
                <a:ea typeface="Times New Roman" panose="02020603050405020304" pitchFamily="18" charset="0"/>
              </a:rPr>
              <a:t>Elfen 3: </a:t>
            </a:r>
            <a:r>
              <a:rPr lang="cy-GB" sz="2700" dirty="0">
                <a:ea typeface="Times New Roman" panose="02020603050405020304" pitchFamily="18" charset="0"/>
              </a:rPr>
              <a:t>Archwiliwch a chrynhowch anghenion dysgu ychwanegol disgybl gan ddefnyddio dull cynllunio sy’n canolbwyntio ar yr unigolyn. </a:t>
            </a:r>
            <a:r>
              <a:rPr lang="cy-GB" sz="2000" dirty="0">
                <a:ea typeface="Times New Roman" panose="02020603050405020304" pitchFamily="18" charset="0"/>
              </a:rPr>
              <a:t>Yn seiliedig ar Adran</a:t>
            </a:r>
            <a:r>
              <a:rPr lang="cy-GB" sz="2000" dirty="0"/>
              <a:t> 1C IDP : Proffil (Ynglŷn â fi) a 2A IDP : Disgrifiad o anghenion dysgu ychwanegol (ADY) y plentyn neu’r person ifanc (Tua 600 o eiriau)</a:t>
            </a:r>
          </a:p>
          <a:p>
            <a:pPr marL="457200" algn="just"/>
            <a:endParaRPr lang="cy-GB" sz="1100" dirty="0">
              <a:ea typeface="Times New Roman" panose="02020603050405020304" pitchFamily="18" charset="0"/>
            </a:endParaRPr>
          </a:p>
          <a:p>
            <a:pPr marL="457200" algn="just"/>
            <a:r>
              <a:rPr lang="cy-GB" sz="2700" b="1" dirty="0">
                <a:ea typeface="Times New Roman" panose="02020603050405020304" pitchFamily="18" charset="0"/>
              </a:rPr>
              <a:t>Elfen 4:</a:t>
            </a:r>
            <a:r>
              <a:rPr lang="cy-GB" sz="2700" dirty="0">
                <a:ea typeface="Times New Roman" panose="02020603050405020304" pitchFamily="18" charset="0"/>
              </a:rPr>
              <a:t> Trafodwch y cymorth posibl a ddarperir i’r disgybl a ddewiswyd gennych (gan ddefnyddio’r egwyddorion, dulliau a pholisïau allweddol sy’n arwain arfer cynhwysol). </a:t>
            </a:r>
            <a:r>
              <a:rPr lang="cy-GB" sz="2000" dirty="0">
                <a:ea typeface="Times New Roman" panose="02020603050405020304" pitchFamily="18" charset="0"/>
              </a:rPr>
              <a:t>Yn seiliedig ar Adran</a:t>
            </a:r>
            <a:r>
              <a:rPr lang="cy-GB" sz="2000" dirty="0"/>
              <a:t> 2B IDP : Disgrifiad o ddarpariaeth dysgu ychwanegol (DDY) y plentyn neu’r person ifanc a sut y caiff ei gyflwyno (Tua 900 o eiriau)</a:t>
            </a:r>
          </a:p>
          <a:p>
            <a:pPr marL="457200" algn="just"/>
            <a:endParaRPr lang="cy-GB" sz="2000" dirty="0"/>
          </a:p>
        </p:txBody>
      </p:sp>
      <p:sp>
        <p:nvSpPr>
          <p:cNvPr id="3" name="Title 1"/>
          <p:cNvSpPr txBox="1">
            <a:spLocks/>
          </p:cNvSpPr>
          <p:nvPr/>
        </p:nvSpPr>
        <p:spPr>
          <a:xfrm>
            <a:off x="838200" y="37465"/>
            <a:ext cx="10515600" cy="5866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dirty="0"/>
              <a:t>Portffolio</a:t>
            </a:r>
          </a:p>
        </p:txBody>
      </p:sp>
    </p:spTree>
    <p:extLst>
      <p:ext uri="{BB962C8B-B14F-4D97-AF65-F5344CB8AC3E}">
        <p14:creationId xmlns:p14="http://schemas.microsoft.com/office/powerpoint/2010/main" val="2193879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1DFD319-353D-C09B-E438-0DC5BE44898A}"/>
              </a:ext>
            </a:extLst>
          </p:cNvPr>
          <p:cNvSpPr txBox="1">
            <a:spLocks/>
          </p:cNvSpPr>
          <p:nvPr/>
        </p:nvSpPr>
        <p:spPr>
          <a:xfrm>
            <a:off x="0" y="767123"/>
            <a:ext cx="12192000" cy="5517243"/>
          </a:xfrm>
          <a:prstGeom prst="rect">
            <a:avLst/>
          </a:prstGeom>
        </p:spPr>
        <p:txBody>
          <a:bodyPr lIns="91440" tIns="45720" rIns="91440" bIns="45720" anchor="t">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57200" algn="just"/>
            <a:r>
              <a:rPr lang="en-GB" sz="2700" b="1" dirty="0">
                <a:solidFill>
                  <a:srgbClr val="002060"/>
                </a:solidFill>
                <a:ea typeface="Times New Roman" panose="02020603050405020304" pitchFamily="18" charset="0"/>
              </a:rPr>
              <a:t>Element 1: </a:t>
            </a:r>
            <a:r>
              <a:rPr lang="en-GB" sz="2700" dirty="0">
                <a:solidFill>
                  <a:srgbClr val="002060"/>
                </a:solidFill>
              </a:rPr>
              <a:t>Poster – Outlining good practice in terms of supporting learners with a specific learning need </a:t>
            </a:r>
            <a:r>
              <a:rPr lang="en-GB" sz="2000" dirty="0">
                <a:solidFill>
                  <a:srgbClr val="002060"/>
                </a:solidFill>
              </a:rPr>
              <a:t>(Demonstrate consideration of inclusivity, sustainability and the learning environment) </a:t>
            </a:r>
            <a:r>
              <a:rPr lang="en-GB" sz="1800" dirty="0">
                <a:solidFill>
                  <a:srgbClr val="002060"/>
                </a:solidFill>
              </a:rPr>
              <a:t>(Approx. 500 words)</a:t>
            </a:r>
          </a:p>
          <a:p>
            <a:pPr marL="457200" algn="just"/>
            <a:endParaRPr lang="en-GB" sz="1600" dirty="0">
              <a:solidFill>
                <a:srgbClr val="002060"/>
              </a:solidFill>
            </a:endParaRPr>
          </a:p>
          <a:p>
            <a:pPr marL="457200" algn="just"/>
            <a:r>
              <a:rPr lang="en-GB" sz="2700" b="1" dirty="0">
                <a:solidFill>
                  <a:srgbClr val="002060"/>
                </a:solidFill>
                <a:ea typeface="Times New Roman" panose="02020603050405020304" pitchFamily="18" charset="0"/>
              </a:rPr>
              <a:t>Element 2: </a:t>
            </a:r>
            <a:r>
              <a:rPr lang="en-GB" sz="2700" dirty="0">
                <a:solidFill>
                  <a:srgbClr val="002060"/>
                </a:solidFill>
              </a:rPr>
              <a:t>Essay – ‘Explore the wide and complex spectrum of additional needs’ </a:t>
            </a:r>
            <a:r>
              <a:rPr lang="en-GB" sz="2000" dirty="0">
                <a:solidFill>
                  <a:srgbClr val="002060"/>
                </a:solidFill>
              </a:rPr>
              <a:t>(Discuss the various models of disability and changing perceptions of additional needs. Draw links between policy, legislation and frameworks and how these facilitate good practice.) (Approx. 1,000 words)</a:t>
            </a:r>
          </a:p>
          <a:p>
            <a:pPr marL="457200" algn="just"/>
            <a:endParaRPr lang="en-GB" sz="1600" dirty="0">
              <a:solidFill>
                <a:srgbClr val="002060"/>
              </a:solidFill>
              <a:ea typeface="Times New Roman" panose="02020603050405020304" pitchFamily="18" charset="0"/>
            </a:endParaRPr>
          </a:p>
          <a:p>
            <a:pPr marL="457200" algn="just"/>
            <a:r>
              <a:rPr lang="en-GB" sz="2700" b="1" dirty="0">
                <a:solidFill>
                  <a:srgbClr val="002060"/>
                </a:solidFill>
                <a:ea typeface="Times New Roman" panose="02020603050405020304" pitchFamily="18" charset="0"/>
              </a:rPr>
              <a:t>Element 3: </a:t>
            </a:r>
            <a:r>
              <a:rPr lang="en-GB" sz="2700" dirty="0">
                <a:solidFill>
                  <a:srgbClr val="002060"/>
                </a:solidFill>
                <a:ea typeface="Times New Roman" panose="02020603050405020304" pitchFamily="18" charset="0"/>
              </a:rPr>
              <a:t>Explore and summarise the additional learning needs of a pupil using a person-centred planning approach. </a:t>
            </a:r>
            <a:r>
              <a:rPr lang="en-GB" sz="2000" dirty="0">
                <a:solidFill>
                  <a:srgbClr val="002060"/>
                </a:solidFill>
              </a:rPr>
              <a:t>Based upon Section 1C IDP : Profile (About me) and 2A IDP : Description of the child or young person’s additional learning needs (ALN) (Approx. 600 words)</a:t>
            </a:r>
          </a:p>
          <a:p>
            <a:pPr marL="457200" algn="just"/>
            <a:endParaRPr lang="en-GB" sz="1600" dirty="0">
              <a:solidFill>
                <a:srgbClr val="002060"/>
              </a:solidFill>
              <a:ea typeface="Times New Roman" panose="02020603050405020304" pitchFamily="18" charset="0"/>
            </a:endParaRPr>
          </a:p>
          <a:p>
            <a:pPr marL="457200" algn="just"/>
            <a:r>
              <a:rPr lang="en-GB" sz="2700" b="1" dirty="0">
                <a:solidFill>
                  <a:srgbClr val="002060"/>
                </a:solidFill>
                <a:ea typeface="Times New Roman" panose="02020603050405020304" pitchFamily="18" charset="0"/>
              </a:rPr>
              <a:t>Element 4:</a:t>
            </a:r>
            <a:r>
              <a:rPr lang="en-GB" sz="2700" dirty="0">
                <a:solidFill>
                  <a:srgbClr val="002060"/>
                </a:solidFill>
                <a:ea typeface="Times New Roman" panose="02020603050405020304" pitchFamily="18" charset="0"/>
              </a:rPr>
              <a:t> Discuss the potential support provided to your chosen pupil (utilising the key principles, approaches and policies that guide inclusive practice). </a:t>
            </a:r>
            <a:r>
              <a:rPr lang="en-GB" sz="2000" dirty="0">
                <a:solidFill>
                  <a:srgbClr val="002060"/>
                </a:solidFill>
              </a:rPr>
              <a:t>Based upon Section 2B IDP : Description and delivery of the child or young person’s additional learning provision (ALP) (Approx. 900 words)</a:t>
            </a:r>
          </a:p>
          <a:p>
            <a:pPr marL="457200" algn="just"/>
            <a:endParaRPr lang="en-GB" sz="2000" dirty="0"/>
          </a:p>
        </p:txBody>
      </p:sp>
      <p:sp>
        <p:nvSpPr>
          <p:cNvPr id="5" name="Title 1">
            <a:extLst>
              <a:ext uri="{FF2B5EF4-FFF2-40B4-BE49-F238E27FC236}">
                <a16:creationId xmlns:a16="http://schemas.microsoft.com/office/drawing/2014/main" id="{26C71D69-AFDC-0D56-8A5A-36ECC7B2E02A}"/>
              </a:ext>
            </a:extLst>
          </p:cNvPr>
          <p:cNvSpPr txBox="1">
            <a:spLocks/>
          </p:cNvSpPr>
          <p:nvPr/>
        </p:nvSpPr>
        <p:spPr>
          <a:xfrm>
            <a:off x="838200" y="37465"/>
            <a:ext cx="10515600" cy="586649"/>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accent1">
                    <a:lumMod val="75000"/>
                  </a:schemeClr>
                </a:solidFill>
              </a:rPr>
              <a:t>Portfolio</a:t>
            </a:r>
          </a:p>
        </p:txBody>
      </p:sp>
    </p:spTree>
    <p:extLst>
      <p:ext uri="{BB962C8B-B14F-4D97-AF65-F5344CB8AC3E}">
        <p14:creationId xmlns:p14="http://schemas.microsoft.com/office/powerpoint/2010/main" val="18711175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FF1E0-D60A-5DC2-127C-D3F07D64BD4A}"/>
              </a:ext>
            </a:extLst>
          </p:cNvPr>
          <p:cNvSpPr>
            <a:spLocks noGrp="1"/>
          </p:cNvSpPr>
          <p:nvPr>
            <p:ph type="title"/>
          </p:nvPr>
        </p:nvSpPr>
        <p:spPr>
          <a:xfrm>
            <a:off x="572493" y="238539"/>
            <a:ext cx="11018520" cy="1434415"/>
          </a:xfrm>
        </p:spPr>
        <p:txBody>
          <a:bodyPr anchor="b">
            <a:normAutofit/>
          </a:bodyPr>
          <a:lstStyle/>
          <a:p>
            <a:pPr algn="ctr"/>
            <a:r>
              <a:rPr lang="cy-GB" sz="5400" dirty="0"/>
              <a:t>Templed Portffolio / </a:t>
            </a:r>
            <a:r>
              <a:rPr lang="en-GB" sz="5400" dirty="0">
                <a:solidFill>
                  <a:srgbClr val="002060"/>
                </a:solidFill>
              </a:rPr>
              <a:t>Portfolio template</a:t>
            </a:r>
            <a:endParaRPr lang="cy-GB" sz="5400" dirty="0">
              <a:solidFill>
                <a:srgbClr val="002060"/>
              </a:solidFill>
            </a:endParaRPr>
          </a:p>
        </p:txBody>
      </p:sp>
      <p:sp>
        <p:nvSpPr>
          <p:cNvPr id="3" name="Content Placeholder 2">
            <a:extLst>
              <a:ext uri="{FF2B5EF4-FFF2-40B4-BE49-F238E27FC236}">
                <a16:creationId xmlns:a16="http://schemas.microsoft.com/office/drawing/2014/main" id="{873C28F0-C97B-7E6B-25F2-9FE81DD46F0A}"/>
              </a:ext>
            </a:extLst>
          </p:cNvPr>
          <p:cNvSpPr>
            <a:spLocks noGrp="1"/>
          </p:cNvSpPr>
          <p:nvPr>
            <p:ph idx="1"/>
          </p:nvPr>
        </p:nvSpPr>
        <p:spPr>
          <a:xfrm>
            <a:off x="314036" y="2015898"/>
            <a:ext cx="5903741" cy="4119172"/>
          </a:xfrm>
        </p:spPr>
        <p:txBody>
          <a:bodyPr anchor="t">
            <a:normAutofit/>
          </a:bodyPr>
          <a:lstStyle/>
          <a:p>
            <a:endParaRPr lang="en-GB" sz="2200" dirty="0">
              <a:solidFill>
                <a:srgbClr val="002060"/>
              </a:solidFill>
            </a:endParaRPr>
          </a:p>
          <a:p>
            <a:endParaRPr lang="en-GB" sz="2200" dirty="0">
              <a:solidFill>
                <a:srgbClr val="002060"/>
              </a:solidFill>
            </a:endParaRPr>
          </a:p>
          <a:p>
            <a:r>
              <a:rPr lang="cy-GB" sz="3600" dirty="0"/>
              <a:t>Mae copïau ar gael ar ein tudalennau modwl ar </a:t>
            </a:r>
            <a:r>
              <a:rPr lang="cy-GB" sz="3600" dirty="0" err="1"/>
              <a:t>Moodle</a:t>
            </a:r>
            <a:r>
              <a:rPr lang="cy-GB" sz="3600" dirty="0"/>
              <a:t> a </a:t>
            </a:r>
            <a:r>
              <a:rPr lang="cy-GB" sz="3600" dirty="0" err="1"/>
              <a:t>Teams</a:t>
            </a:r>
            <a:r>
              <a:rPr lang="cy-GB" sz="3600" dirty="0"/>
              <a:t> </a:t>
            </a:r>
          </a:p>
          <a:p>
            <a:endParaRPr lang="en-GB" sz="2200" dirty="0"/>
          </a:p>
        </p:txBody>
      </p:sp>
      <p:sp>
        <p:nvSpPr>
          <p:cNvPr id="5" name="Content Placeholder 2">
            <a:extLst>
              <a:ext uri="{FF2B5EF4-FFF2-40B4-BE49-F238E27FC236}">
                <a16:creationId xmlns:a16="http://schemas.microsoft.com/office/drawing/2014/main" id="{0FEE21F2-D60A-BCF7-7CAB-15AEFF52C6E5}"/>
              </a:ext>
            </a:extLst>
          </p:cNvPr>
          <p:cNvSpPr txBox="1">
            <a:spLocks/>
          </p:cNvSpPr>
          <p:nvPr/>
        </p:nvSpPr>
        <p:spPr>
          <a:xfrm>
            <a:off x="6096000" y="2071316"/>
            <a:ext cx="5903741" cy="4119172"/>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200">
              <a:solidFill>
                <a:srgbClr val="002060"/>
              </a:solidFill>
            </a:endParaRPr>
          </a:p>
          <a:p>
            <a:endParaRPr lang="en-GB" sz="2200">
              <a:solidFill>
                <a:srgbClr val="002060"/>
              </a:solidFill>
            </a:endParaRPr>
          </a:p>
          <a:p>
            <a:r>
              <a:rPr lang="en-GB" sz="3600">
                <a:solidFill>
                  <a:srgbClr val="002060"/>
                </a:solidFill>
              </a:rPr>
              <a:t>Copies are on our module pages on Moodle and Teams </a:t>
            </a:r>
          </a:p>
          <a:p>
            <a:endParaRPr lang="en-GB" sz="2200" dirty="0"/>
          </a:p>
        </p:txBody>
      </p:sp>
    </p:spTree>
    <p:extLst>
      <p:ext uri="{BB962C8B-B14F-4D97-AF65-F5344CB8AC3E}">
        <p14:creationId xmlns:p14="http://schemas.microsoft.com/office/powerpoint/2010/main" val="35286365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2109" y="219997"/>
            <a:ext cx="10411691" cy="1090539"/>
          </a:xfrm>
        </p:spPr>
        <p:txBody>
          <a:bodyPr>
            <a:normAutofit fontScale="90000"/>
          </a:bodyPr>
          <a:lstStyle/>
          <a:p>
            <a:r>
              <a:rPr lang="cy-GB" b="1" dirty="0"/>
              <a:t>Felly, beth mae’r modwl hwn yn ymwneud ag ef?</a:t>
            </a:r>
            <a:br>
              <a:rPr lang="cy-GB" b="1" dirty="0"/>
            </a:br>
            <a:r>
              <a:rPr lang="en-GB" sz="4400" b="1" dirty="0">
                <a:solidFill>
                  <a:srgbClr val="002060"/>
                </a:solidFill>
              </a:rPr>
              <a:t>So, what is this module about?</a:t>
            </a:r>
            <a:endParaRPr lang="cy-GB" b="1" dirty="0">
              <a:solidFill>
                <a:srgbClr val="002060"/>
              </a:solidFill>
            </a:endParaRPr>
          </a:p>
        </p:txBody>
      </p:sp>
      <p:sp>
        <p:nvSpPr>
          <p:cNvPr id="3" name="Content Placeholder 2"/>
          <p:cNvSpPr>
            <a:spLocks noGrp="1"/>
          </p:cNvSpPr>
          <p:nvPr>
            <p:ph idx="1"/>
          </p:nvPr>
        </p:nvSpPr>
        <p:spPr>
          <a:xfrm>
            <a:off x="295566" y="1873603"/>
            <a:ext cx="5555970" cy="4122879"/>
          </a:xfrm>
        </p:spPr>
        <p:txBody>
          <a:bodyPr anchor="ctr">
            <a:normAutofit fontScale="92500" lnSpcReduction="20000"/>
          </a:bodyPr>
          <a:lstStyle/>
          <a:p>
            <a:pPr marL="0" indent="0">
              <a:lnSpc>
                <a:spcPct val="160000"/>
              </a:lnSpc>
              <a:buFont typeface="Arial" panose="020B0604020202020204" pitchFamily="34" charset="0"/>
              <a:buNone/>
            </a:pPr>
            <a:r>
              <a:rPr lang="cy-GB" sz="3000" b="1" dirty="0"/>
              <a:t>Anghenion Ychwanegol mewn </a:t>
            </a:r>
          </a:p>
          <a:p>
            <a:pPr marL="0" indent="0">
              <a:lnSpc>
                <a:spcPct val="160000"/>
              </a:lnSpc>
              <a:buFont typeface="Arial" panose="020B0604020202020204" pitchFamily="34" charset="0"/>
              <a:buNone/>
            </a:pPr>
            <a:r>
              <a:rPr lang="cy-GB" sz="3000" b="1" dirty="0"/>
              <a:t>Cyd-destun</a:t>
            </a:r>
          </a:p>
          <a:p>
            <a:pPr>
              <a:lnSpc>
                <a:spcPct val="160000"/>
              </a:lnSpc>
            </a:pPr>
            <a:r>
              <a:rPr lang="cy-GB" sz="3000" dirty="0"/>
              <a:t>Beth yw Angen? </a:t>
            </a:r>
          </a:p>
          <a:p>
            <a:pPr>
              <a:lnSpc>
                <a:spcPct val="210000"/>
              </a:lnSpc>
            </a:pPr>
            <a:r>
              <a:rPr lang="cy-GB" sz="3000" dirty="0"/>
              <a:t>Beth yw Angen Ychwanegol?</a:t>
            </a:r>
          </a:p>
          <a:p>
            <a:pPr>
              <a:lnSpc>
                <a:spcPct val="210000"/>
              </a:lnSpc>
            </a:pPr>
            <a:r>
              <a:rPr lang="cy-GB" sz="3000" dirty="0"/>
              <a:t>Pa gyd-destun? </a:t>
            </a:r>
          </a:p>
          <a:p>
            <a:pPr marL="0" indent="0">
              <a:buNone/>
            </a:pPr>
            <a:endParaRPr lang="en-GB" dirty="0">
              <a:solidFill>
                <a:srgbClr val="000000"/>
              </a:solidFill>
              <a:highlight>
                <a:srgbClr val="FFFF00"/>
              </a:highlight>
            </a:endParaRPr>
          </a:p>
        </p:txBody>
      </p:sp>
      <p:sp>
        <p:nvSpPr>
          <p:cNvPr id="6" name="Slide Number Placeholder 5">
            <a:extLst>
              <a:ext uri="{FF2B5EF4-FFF2-40B4-BE49-F238E27FC236}">
                <a16:creationId xmlns:a16="http://schemas.microsoft.com/office/drawing/2014/main" id="{F69FC79D-D104-A447-B1FB-AD0F00020215}"/>
              </a:ext>
            </a:extLst>
          </p:cNvPr>
          <p:cNvSpPr>
            <a:spLocks noGrp="1"/>
          </p:cNvSpPr>
          <p:nvPr>
            <p:ph type="sldNum" sz="quarter" idx="12"/>
          </p:nvPr>
        </p:nvSpPr>
        <p:spPr/>
        <p:txBody>
          <a:bodyPr/>
          <a:lstStyle/>
          <a:p>
            <a:fld id="{1DE7A57B-A53D-4DD9-89B2-BC9E914060C7}" type="slidenum">
              <a:rPr lang="en-GB" smtClean="0"/>
              <a:t>9</a:t>
            </a:fld>
            <a:endParaRPr lang="en-GB"/>
          </a:p>
        </p:txBody>
      </p:sp>
      <p:sp>
        <p:nvSpPr>
          <p:cNvPr id="5" name="Content Placeholder 2">
            <a:extLst>
              <a:ext uri="{FF2B5EF4-FFF2-40B4-BE49-F238E27FC236}">
                <a16:creationId xmlns:a16="http://schemas.microsoft.com/office/drawing/2014/main" id="{BDDF028C-BF16-673A-C915-0B520FB90C3C}"/>
              </a:ext>
            </a:extLst>
          </p:cNvPr>
          <p:cNvSpPr txBox="1">
            <a:spLocks/>
          </p:cNvSpPr>
          <p:nvPr/>
        </p:nvSpPr>
        <p:spPr>
          <a:xfrm>
            <a:off x="6340465" y="1772003"/>
            <a:ext cx="5143627" cy="412287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60000"/>
              </a:lnSpc>
              <a:buFont typeface="Arial" panose="020B0604020202020204" pitchFamily="34" charset="0"/>
              <a:buNone/>
            </a:pPr>
            <a:r>
              <a:rPr lang="en-GB" sz="3000" b="1">
                <a:solidFill>
                  <a:srgbClr val="002060"/>
                </a:solidFill>
              </a:rPr>
              <a:t>Additional Needs in Context</a:t>
            </a:r>
          </a:p>
          <a:p>
            <a:pPr>
              <a:lnSpc>
                <a:spcPct val="160000"/>
              </a:lnSpc>
            </a:pPr>
            <a:r>
              <a:rPr lang="en-GB" sz="3000">
                <a:solidFill>
                  <a:srgbClr val="002060"/>
                </a:solidFill>
              </a:rPr>
              <a:t>What is a Need? </a:t>
            </a:r>
          </a:p>
          <a:p>
            <a:pPr>
              <a:lnSpc>
                <a:spcPct val="210000"/>
              </a:lnSpc>
            </a:pPr>
            <a:r>
              <a:rPr lang="en-GB" sz="3000">
                <a:solidFill>
                  <a:srgbClr val="002060"/>
                </a:solidFill>
              </a:rPr>
              <a:t>What is an Additional Need?</a:t>
            </a:r>
          </a:p>
          <a:p>
            <a:pPr>
              <a:lnSpc>
                <a:spcPct val="210000"/>
              </a:lnSpc>
            </a:pPr>
            <a:r>
              <a:rPr lang="en-GB" sz="3000">
                <a:solidFill>
                  <a:srgbClr val="002060"/>
                </a:solidFill>
              </a:rPr>
              <a:t>What context? </a:t>
            </a:r>
          </a:p>
          <a:p>
            <a:pPr marL="0" indent="0">
              <a:buFont typeface="Arial" panose="020B0604020202020204" pitchFamily="34" charset="0"/>
              <a:buNone/>
            </a:pPr>
            <a:endParaRPr lang="en-GB" dirty="0">
              <a:solidFill>
                <a:srgbClr val="000000"/>
              </a:solidFill>
              <a:highlight>
                <a:srgbClr val="FFFF00"/>
              </a:highlight>
            </a:endParaRPr>
          </a:p>
        </p:txBody>
      </p:sp>
    </p:spTree>
    <p:extLst>
      <p:ext uri="{BB962C8B-B14F-4D97-AF65-F5344CB8AC3E}">
        <p14:creationId xmlns:p14="http://schemas.microsoft.com/office/powerpoint/2010/main" val="4772318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45673" y="351693"/>
            <a:ext cx="7915563" cy="1200361"/>
          </a:xfrm>
        </p:spPr>
        <p:txBody>
          <a:bodyPr anchor="b">
            <a:normAutofit/>
          </a:bodyPr>
          <a:lstStyle/>
          <a:p>
            <a:pPr algn="ctr"/>
            <a:r>
              <a:rPr lang="cy-GB" sz="4000" b="1" dirty="0"/>
              <a:t>Diffiniad o ADY / </a:t>
            </a:r>
            <a:r>
              <a:rPr lang="en-GB" sz="4000" b="1" dirty="0">
                <a:solidFill>
                  <a:srgbClr val="002060"/>
                </a:solidFill>
              </a:rPr>
              <a:t>Definition of ALN</a:t>
            </a:r>
            <a:endParaRPr lang="cy-GB" sz="4000" b="1" dirty="0">
              <a:solidFill>
                <a:srgbClr val="002060"/>
              </a:solidFill>
            </a:endParaRPr>
          </a:p>
        </p:txBody>
      </p:sp>
      <p:sp>
        <p:nvSpPr>
          <p:cNvPr id="3" name="Content Placeholder 2"/>
          <p:cNvSpPr>
            <a:spLocks noGrp="1"/>
          </p:cNvSpPr>
          <p:nvPr>
            <p:ph idx="1"/>
          </p:nvPr>
        </p:nvSpPr>
        <p:spPr>
          <a:xfrm>
            <a:off x="434534" y="2124339"/>
            <a:ext cx="4924865" cy="3511943"/>
          </a:xfrm>
        </p:spPr>
        <p:txBody>
          <a:bodyPr anchor="ctr">
            <a:normAutofit/>
          </a:bodyPr>
          <a:lstStyle/>
          <a:p>
            <a:pPr marL="0" indent="0">
              <a:buNone/>
            </a:pPr>
            <a:r>
              <a:rPr lang="cy-GB" dirty="0">
                <a:cs typeface="Arial" panose="020B0604020202020204" pitchFamily="34" charset="0"/>
              </a:rPr>
              <a:t>Defnyddir y term ‘Anghenion Dysgu Ychwanegol’ i adnabod disgyblion y mae eu hanghenion dysgu yn ychwanegol i rai mwyafrif eu cyfoedion. </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75A18745-511C-AB48-A57F-0F66A8B3B93B}"/>
              </a:ext>
            </a:extLst>
          </p:cNvPr>
          <p:cNvSpPr>
            <a:spLocks noGrp="1"/>
          </p:cNvSpPr>
          <p:nvPr>
            <p:ph type="sldNum" sz="quarter" idx="12"/>
          </p:nvPr>
        </p:nvSpPr>
        <p:spPr/>
        <p:txBody>
          <a:bodyPr/>
          <a:lstStyle/>
          <a:p>
            <a:fld id="{1DE7A57B-A53D-4DD9-89B2-BC9E914060C7}" type="slidenum">
              <a:rPr lang="en-GB" smtClean="0"/>
              <a:t>10</a:t>
            </a:fld>
            <a:endParaRPr lang="en-GB"/>
          </a:p>
        </p:txBody>
      </p:sp>
      <p:sp>
        <p:nvSpPr>
          <p:cNvPr id="6" name="Content Placeholder 2">
            <a:extLst>
              <a:ext uri="{FF2B5EF4-FFF2-40B4-BE49-F238E27FC236}">
                <a16:creationId xmlns:a16="http://schemas.microsoft.com/office/drawing/2014/main" id="{6FBAF41E-2A69-9398-8F47-CD82F8383121}"/>
              </a:ext>
            </a:extLst>
          </p:cNvPr>
          <p:cNvSpPr txBox="1">
            <a:spLocks/>
          </p:cNvSpPr>
          <p:nvPr/>
        </p:nvSpPr>
        <p:spPr>
          <a:xfrm>
            <a:off x="6428934" y="2161285"/>
            <a:ext cx="4924865" cy="3511943"/>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solidFill>
                  <a:srgbClr val="002060"/>
                </a:solidFill>
                <a:cs typeface="Arial" panose="020B0604020202020204" pitchFamily="34" charset="0"/>
              </a:rPr>
              <a:t>The term ‘Additional Learning Needs’ is used to identify pupils whose learning needs are additional to the majority of their peers. </a:t>
            </a:r>
          </a:p>
          <a:p>
            <a:pPr marL="0" indent="0">
              <a:buFont typeface="Arial" panose="020B0604020202020204" pitchFamily="34" charset="0"/>
              <a:buNone/>
            </a:pPr>
            <a:endParaRPr lang="en-GB" sz="1600" dirty="0">
              <a:latin typeface="Arial" panose="020B0604020202020204" pitchFamily="34" charset="0"/>
              <a:cs typeface="Arial" panose="020B0604020202020204" pitchFamily="34" charset="0"/>
            </a:endParaRPr>
          </a:p>
          <a:p>
            <a:pPr marL="0" indent="0">
              <a:buFont typeface="Arial" panose="020B0604020202020204" pitchFamily="34" charse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75519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FDD96-D729-2101-00EF-D5BA86C4408B}"/>
              </a:ext>
            </a:extLst>
          </p:cNvPr>
          <p:cNvSpPr>
            <a:spLocks noGrp="1"/>
          </p:cNvSpPr>
          <p:nvPr>
            <p:ph type="title"/>
          </p:nvPr>
        </p:nvSpPr>
        <p:spPr>
          <a:xfrm>
            <a:off x="838200" y="1131743"/>
            <a:ext cx="10515600" cy="1325563"/>
          </a:xfrm>
        </p:spPr>
        <p:txBody>
          <a:bodyPr>
            <a:noAutofit/>
          </a:bodyPr>
          <a:lstStyle/>
          <a:p>
            <a:br>
              <a:rPr lang="cy-GB" sz="3200" b="1" dirty="0">
                <a:ln w="3175">
                  <a:noFill/>
                </a:ln>
                <a:solidFill>
                  <a:sysClr val="windowText" lastClr="000000"/>
                </a:solidFill>
              </a:rPr>
            </a:br>
            <a:r>
              <a:rPr lang="cy-GB" sz="3200" b="1" dirty="0">
                <a:ln w="3175">
                  <a:noFill/>
                </a:ln>
              </a:rPr>
              <a:t>Mae disgyblion yn fwy tebygol o fod ag angen dysgu ychwanegol (ADY) os ydynt yn perthyn i grŵp agored i niwed, yn cynnwys</a:t>
            </a:r>
            <a:br>
              <a:rPr lang="cy-GB" sz="3200" b="1" dirty="0">
                <a:ln w="3175">
                  <a:noFill/>
                </a:ln>
                <a:solidFill>
                  <a:srgbClr val="002060"/>
                </a:solidFill>
              </a:rPr>
            </a:br>
            <a:br>
              <a:rPr lang="en-GB" sz="3200" b="1" dirty="0">
                <a:ln w="3175">
                  <a:noFill/>
                </a:ln>
                <a:solidFill>
                  <a:sysClr val="windowText" lastClr="000000"/>
                </a:solidFill>
              </a:rPr>
            </a:br>
            <a:r>
              <a:rPr lang="en-GB" sz="3200" b="1" dirty="0">
                <a:ln w="3175">
                  <a:noFill/>
                </a:ln>
                <a:solidFill>
                  <a:srgbClr val="002060"/>
                </a:solidFill>
              </a:rPr>
              <a:t>Pupils are more likely to have additional learning need (ALN) if they belong to a vulnerable group, including</a:t>
            </a:r>
            <a:br>
              <a:rPr lang="en-GB" sz="3200" dirty="0">
                <a:solidFill>
                  <a:srgbClr val="002060"/>
                </a:solidFill>
              </a:rPr>
            </a:br>
            <a:br>
              <a:rPr lang="cy-GB" sz="3200" dirty="0">
                <a:solidFill>
                  <a:srgbClr val="002060"/>
                </a:solidFill>
              </a:rPr>
            </a:br>
            <a:endParaRPr lang="cy-GB" sz="3200" dirty="0">
              <a:solidFill>
                <a:srgbClr val="002060"/>
              </a:solidFill>
            </a:endParaRPr>
          </a:p>
        </p:txBody>
      </p:sp>
    </p:spTree>
    <p:extLst>
      <p:ext uri="{BB962C8B-B14F-4D97-AF65-F5344CB8AC3E}">
        <p14:creationId xmlns:p14="http://schemas.microsoft.com/office/powerpoint/2010/main" val="25143873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FDD96-D729-2101-00EF-D5BA86C4408B}"/>
              </a:ext>
            </a:extLst>
          </p:cNvPr>
          <p:cNvSpPr>
            <a:spLocks noGrp="1"/>
          </p:cNvSpPr>
          <p:nvPr>
            <p:ph type="title"/>
          </p:nvPr>
        </p:nvSpPr>
        <p:spPr/>
        <p:txBody>
          <a:bodyPr>
            <a:noAutofit/>
          </a:bodyPr>
          <a:lstStyle/>
          <a:p>
            <a:br>
              <a:rPr lang="en-GB" sz="3200" b="1" dirty="0">
                <a:ln w="3175">
                  <a:noFill/>
                </a:ln>
              </a:rPr>
            </a:br>
            <a:br>
              <a:rPr lang="cy-GB" sz="3200" b="1" dirty="0">
                <a:ln w="3175">
                  <a:noFill/>
                </a:ln>
              </a:rPr>
            </a:br>
            <a:r>
              <a:rPr lang="cy-GB" sz="3200" b="1" dirty="0">
                <a:ln w="3175">
                  <a:noFill/>
                </a:ln>
              </a:rPr>
              <a:t>Mae disgyblion yn fwy tebygol o fod ag angen dysgu ychwanegol (ADY) os ydynt yn perthyn i grŵp agored i niwed, yn cynnwys</a:t>
            </a:r>
            <a:br>
              <a:rPr lang="cy-GB" sz="3200" dirty="0"/>
            </a:br>
            <a:br>
              <a:rPr lang="en-GB" sz="3200" dirty="0"/>
            </a:br>
            <a:endParaRPr lang="en-GB" sz="3200" dirty="0"/>
          </a:p>
        </p:txBody>
      </p:sp>
      <p:sp>
        <p:nvSpPr>
          <p:cNvPr id="3" name="Content Placeholder 2">
            <a:extLst>
              <a:ext uri="{FF2B5EF4-FFF2-40B4-BE49-F238E27FC236}">
                <a16:creationId xmlns:a16="http://schemas.microsoft.com/office/drawing/2014/main" id="{C95F0D78-816C-AA3E-5EE8-B3DE37710735}"/>
              </a:ext>
            </a:extLst>
          </p:cNvPr>
          <p:cNvSpPr>
            <a:spLocks noGrp="1"/>
          </p:cNvSpPr>
          <p:nvPr>
            <p:ph idx="1"/>
          </p:nvPr>
        </p:nvSpPr>
        <p:spPr/>
        <p:txBody>
          <a:bodyPr>
            <a:normAutofit fontScale="77500" lnSpcReduction="20000"/>
          </a:bodyPr>
          <a:lstStyle/>
          <a:p>
            <a:r>
              <a:rPr lang="cy-GB" dirty="0"/>
              <a:t>Grwpiau lleiafrifoedd ethnig</a:t>
            </a:r>
          </a:p>
          <a:p>
            <a:r>
              <a:rPr lang="cy-GB" dirty="0"/>
              <a:t>Ffoaduriaid/Ceiswyr lloches/Teuluoedd gweithwyr mudol/Plant sy’n dysgu Saesneg neu Gymraeg fel Iaith Ychwanegol </a:t>
            </a:r>
          </a:p>
          <a:p>
            <a:r>
              <a:rPr lang="cy-GB" dirty="0"/>
              <a:t>Plant sy’n Derbyn Gofal</a:t>
            </a:r>
          </a:p>
          <a:p>
            <a:r>
              <a:rPr lang="cy-GB" dirty="0"/>
              <a:t>Rhieni ifanc/Menywod ifanc beichiog</a:t>
            </a:r>
          </a:p>
          <a:p>
            <a:r>
              <a:rPr lang="cy-GB" dirty="0"/>
              <a:t>Troseddwyr ifanc</a:t>
            </a:r>
          </a:p>
          <a:p>
            <a:r>
              <a:rPr lang="cy-GB" dirty="0"/>
              <a:t>Plant a theuluoedd mewn amgylchiadau anodd</a:t>
            </a:r>
          </a:p>
          <a:p>
            <a:r>
              <a:rPr lang="cy-GB" dirty="0"/>
              <a:t>Gofalwyr ifanc</a:t>
            </a:r>
          </a:p>
          <a:p>
            <a:r>
              <a:rPr lang="cy-GB" dirty="0"/>
              <a:t>Plant ag anghenion sgiliau sylfaenol</a:t>
            </a:r>
          </a:p>
          <a:p>
            <a:r>
              <a:rPr lang="cy-GB" dirty="0"/>
              <a:t>Plant sy’n derbyn addysg heblaw yn yr ysgol</a:t>
            </a:r>
          </a:p>
          <a:p>
            <a:r>
              <a:rPr lang="cy-GB" dirty="0"/>
              <a:t>Sipsiwn/ Teithwyr</a:t>
            </a:r>
          </a:p>
          <a:p>
            <a:pPr marL="0" indent="0" algn="ctr">
              <a:buNone/>
            </a:pPr>
            <a:r>
              <a:rPr lang="cy-GB" b="1" dirty="0"/>
              <a:t>Faint o’r grwpiau agored i niwed hyn ydych chi’n gweithio gyda nhw?</a:t>
            </a:r>
          </a:p>
        </p:txBody>
      </p:sp>
    </p:spTree>
    <p:extLst>
      <p:ext uri="{BB962C8B-B14F-4D97-AF65-F5344CB8AC3E}">
        <p14:creationId xmlns:p14="http://schemas.microsoft.com/office/powerpoint/2010/main" val="2804190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3">
                                            <p:txEl>
                                              <p:pRg st="10" end="10"/>
                                            </p:txEl>
                                          </p:spTgt>
                                        </p:tgtEl>
                                        <p:attrNameLst>
                                          <p:attrName>style.visibility</p:attrName>
                                        </p:attrNameLst>
                                      </p:cBhvr>
                                      <p:to>
                                        <p:strVal val="visible"/>
                                      </p:to>
                                    </p:set>
                                    <p:anim calcmode="lin" valueType="num">
                                      <p:cBhvr additive="base">
                                        <p:cTn id="6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621AD7D5-A08F-5BCE-C672-639A7A11945F}"/>
              </a:ext>
            </a:extLst>
          </p:cNvPr>
          <p:cNvSpPr>
            <a:spLocks noGrp="1"/>
          </p:cNvSpPr>
          <p:nvPr>
            <p:ph idx="1"/>
          </p:nvPr>
        </p:nvSpPr>
        <p:spPr>
          <a:xfrm>
            <a:off x="838200" y="1825625"/>
            <a:ext cx="10515600" cy="4351338"/>
          </a:xfrm>
        </p:spPr>
        <p:txBody>
          <a:bodyPr vert="horz" lIns="91440" tIns="45720" rIns="91440" bIns="45720" rtlCol="0" anchor="t">
            <a:normAutofit fontScale="77500" lnSpcReduction="20000"/>
          </a:bodyPr>
          <a:lstStyle/>
          <a:p>
            <a:r>
              <a:rPr lang="en-GB" dirty="0">
                <a:solidFill>
                  <a:srgbClr val="002060"/>
                </a:solidFill>
              </a:rPr>
              <a:t>Minority ethnic groups</a:t>
            </a:r>
          </a:p>
          <a:p>
            <a:r>
              <a:rPr lang="en-GB" dirty="0">
                <a:solidFill>
                  <a:srgbClr val="002060"/>
                </a:solidFill>
              </a:rPr>
              <a:t>Refugee/Asylum seekers/Migrant workers’ families/Children learning English or Welsh as an Additional Language</a:t>
            </a:r>
          </a:p>
          <a:p>
            <a:r>
              <a:rPr lang="en-GB" dirty="0">
                <a:solidFill>
                  <a:srgbClr val="002060"/>
                </a:solidFill>
              </a:rPr>
              <a:t>Looked After Children (LAC)</a:t>
            </a:r>
          </a:p>
          <a:p>
            <a:r>
              <a:rPr lang="en-GB" dirty="0">
                <a:solidFill>
                  <a:srgbClr val="002060"/>
                </a:solidFill>
              </a:rPr>
              <a:t>Young parents/Pregnant young women</a:t>
            </a:r>
          </a:p>
          <a:p>
            <a:r>
              <a:rPr lang="en-GB" dirty="0">
                <a:solidFill>
                  <a:srgbClr val="002060"/>
                </a:solidFill>
              </a:rPr>
              <a:t>Young offenders</a:t>
            </a:r>
          </a:p>
          <a:p>
            <a:r>
              <a:rPr lang="en-GB" dirty="0">
                <a:solidFill>
                  <a:srgbClr val="002060"/>
                </a:solidFill>
              </a:rPr>
              <a:t>Children and families in difficult circumstances</a:t>
            </a:r>
          </a:p>
          <a:p>
            <a:r>
              <a:rPr lang="en-GB" dirty="0">
                <a:solidFill>
                  <a:srgbClr val="002060"/>
                </a:solidFill>
              </a:rPr>
              <a:t>Young carers</a:t>
            </a:r>
          </a:p>
          <a:p>
            <a:r>
              <a:rPr lang="en-GB" dirty="0">
                <a:solidFill>
                  <a:srgbClr val="002060"/>
                </a:solidFill>
              </a:rPr>
              <a:t>Children with basic skills' needs</a:t>
            </a:r>
            <a:endParaRPr lang="en-GB" dirty="0">
              <a:solidFill>
                <a:srgbClr val="002060"/>
              </a:solidFill>
              <a:cs typeface="Calibri"/>
            </a:endParaRPr>
          </a:p>
          <a:p>
            <a:r>
              <a:rPr lang="en-GB" dirty="0">
                <a:solidFill>
                  <a:srgbClr val="002060"/>
                </a:solidFill>
              </a:rPr>
              <a:t>Children educated other than at school</a:t>
            </a:r>
            <a:endParaRPr lang="en-GB" dirty="0">
              <a:solidFill>
                <a:srgbClr val="002060"/>
              </a:solidFill>
              <a:cs typeface="Calibri" panose="020F0502020204030204"/>
            </a:endParaRPr>
          </a:p>
          <a:p>
            <a:r>
              <a:rPr lang="en-GB" dirty="0">
                <a:solidFill>
                  <a:srgbClr val="002060"/>
                </a:solidFill>
              </a:rPr>
              <a:t>Gypsies/ Travellers/Romanies</a:t>
            </a:r>
            <a:endParaRPr lang="en-GB" dirty="0">
              <a:solidFill>
                <a:srgbClr val="002060"/>
              </a:solidFill>
              <a:cs typeface="Calibri" panose="020F0502020204030204"/>
            </a:endParaRPr>
          </a:p>
          <a:p>
            <a:pPr marL="0" indent="0" algn="ctr">
              <a:buNone/>
            </a:pPr>
            <a:r>
              <a:rPr lang="en-GB" b="1" dirty="0">
                <a:solidFill>
                  <a:srgbClr val="002060"/>
                </a:solidFill>
              </a:rPr>
              <a:t>How many of these vulnerable groups do you work with?</a:t>
            </a:r>
          </a:p>
        </p:txBody>
      </p:sp>
      <p:sp>
        <p:nvSpPr>
          <p:cNvPr id="5" name="Title 1">
            <a:extLst>
              <a:ext uri="{FF2B5EF4-FFF2-40B4-BE49-F238E27FC236}">
                <a16:creationId xmlns:a16="http://schemas.microsoft.com/office/drawing/2014/main" id="{EA8BEBD2-570C-D203-2546-F479B589913E}"/>
              </a:ext>
            </a:extLst>
          </p:cNvPr>
          <p:cNvSpPr>
            <a:spLocks noGrp="1"/>
          </p:cNvSpPr>
          <p:nvPr>
            <p:ph type="title"/>
          </p:nvPr>
        </p:nvSpPr>
        <p:spPr>
          <a:xfrm>
            <a:off x="838200" y="365125"/>
            <a:ext cx="10515600" cy="1325563"/>
          </a:xfrm>
        </p:spPr>
        <p:txBody>
          <a:bodyPr>
            <a:noAutofit/>
          </a:bodyPr>
          <a:lstStyle/>
          <a:p>
            <a:br>
              <a:rPr lang="en-GB" sz="3200" b="1" dirty="0">
                <a:ln w="3175">
                  <a:noFill/>
                </a:ln>
                <a:solidFill>
                  <a:sysClr val="windowText" lastClr="000000"/>
                </a:solidFill>
              </a:rPr>
            </a:br>
            <a:r>
              <a:rPr lang="en-GB" sz="3200" b="1" dirty="0">
                <a:ln w="3175">
                  <a:noFill/>
                </a:ln>
                <a:solidFill>
                  <a:srgbClr val="002060"/>
                </a:solidFill>
              </a:rPr>
              <a:t>Pupils are more likely to have additional learning need (ALN) if they belong to a vulnerable group, including</a:t>
            </a:r>
            <a:br>
              <a:rPr lang="en-GB" sz="3200" dirty="0">
                <a:solidFill>
                  <a:srgbClr val="002060"/>
                </a:solidFill>
              </a:rPr>
            </a:br>
            <a:endParaRPr lang="en-GB" sz="3200" dirty="0">
              <a:solidFill>
                <a:srgbClr val="002060"/>
              </a:solidFill>
            </a:endParaRPr>
          </a:p>
        </p:txBody>
      </p:sp>
    </p:spTree>
    <p:extLst>
      <p:ext uri="{BB962C8B-B14F-4D97-AF65-F5344CB8AC3E}">
        <p14:creationId xmlns:p14="http://schemas.microsoft.com/office/powerpoint/2010/main" val="15387271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4">
                                            <p:txEl>
                                              <p:pRg st="9" end="9"/>
                                            </p:txEl>
                                          </p:spTgt>
                                        </p:tgtEl>
                                        <p:attrNameLst>
                                          <p:attrName>style.visibility</p:attrName>
                                        </p:attrNameLst>
                                      </p:cBhvr>
                                      <p:to>
                                        <p:strVal val="visible"/>
                                      </p:to>
                                    </p:set>
                                    <p:anim calcmode="lin" valueType="num">
                                      <p:cBhvr additive="base">
                                        <p:cTn id="61"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4">
                                            <p:txEl>
                                              <p:pRg st="10" end="10"/>
                                            </p:txEl>
                                          </p:spTgt>
                                        </p:tgtEl>
                                        <p:attrNameLst>
                                          <p:attrName>style.visibility</p:attrName>
                                        </p:attrNameLst>
                                      </p:cBhvr>
                                      <p:to>
                                        <p:strVal val="visible"/>
                                      </p:to>
                                    </p:set>
                                    <p:anim calcmode="lin" valueType="num">
                                      <p:cBhvr additive="base">
                                        <p:cTn id="67" dur="500" fill="hold"/>
                                        <p:tgtEl>
                                          <p:spTgt spid="4">
                                            <p:txEl>
                                              <p:pRg st="10" end="10"/>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4">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19246" y="386931"/>
            <a:ext cx="7983977" cy="1298448"/>
          </a:xfrm>
        </p:spPr>
        <p:txBody>
          <a:bodyPr anchor="b">
            <a:normAutofit/>
          </a:bodyPr>
          <a:lstStyle/>
          <a:p>
            <a:r>
              <a:rPr lang="cy-GB" b="1" dirty="0"/>
              <a:t>Diffiniad o AAA </a:t>
            </a:r>
            <a:r>
              <a:rPr lang="en-GB" b="1" dirty="0">
                <a:solidFill>
                  <a:srgbClr val="002060"/>
                </a:solidFill>
              </a:rPr>
              <a:t>/ Definition of SEN</a:t>
            </a:r>
          </a:p>
        </p:txBody>
      </p:sp>
      <p:sp>
        <p:nvSpPr>
          <p:cNvPr id="3" name="Content Placeholder 2"/>
          <p:cNvSpPr>
            <a:spLocks noGrp="1"/>
          </p:cNvSpPr>
          <p:nvPr>
            <p:ph idx="1"/>
          </p:nvPr>
        </p:nvSpPr>
        <p:spPr>
          <a:xfrm>
            <a:off x="6372665" y="2780070"/>
            <a:ext cx="5331654" cy="3467596"/>
          </a:xfrm>
        </p:spPr>
        <p:txBody>
          <a:bodyPr anchor="ctr">
            <a:normAutofit fontScale="92500" lnSpcReduction="10000"/>
          </a:bodyPr>
          <a:lstStyle/>
          <a:p>
            <a:pPr marL="0" indent="0">
              <a:buNone/>
            </a:pPr>
            <a:r>
              <a:rPr lang="en-GB" sz="3200" dirty="0">
                <a:solidFill>
                  <a:srgbClr val="002060"/>
                </a:solidFill>
              </a:rPr>
              <a:t>The term ‘Special Educational Needs’ is a sub-category of additional learning needs, used to identify those learners who have severe, complex and/or specific learning difficulties as set out within the Education Act 1996 and the SEN Code of Practice for Wales.</a:t>
            </a:r>
          </a:p>
          <a:p>
            <a:pPr marL="0" indent="0">
              <a:buNone/>
            </a:pPr>
            <a:endParaRPr lang="en-GB" sz="2000" dirty="0"/>
          </a:p>
          <a:p>
            <a:pPr marL="0" indent="0">
              <a:buNone/>
            </a:pPr>
            <a:endParaRPr lang="en-GB" sz="2000" dirty="0"/>
          </a:p>
          <a:p>
            <a:endParaRPr lang="en-GB" sz="2000" dirty="0"/>
          </a:p>
        </p:txBody>
      </p:sp>
      <p:sp>
        <p:nvSpPr>
          <p:cNvPr id="5" name="Slide Number Placeholder 4">
            <a:extLst>
              <a:ext uri="{FF2B5EF4-FFF2-40B4-BE49-F238E27FC236}">
                <a16:creationId xmlns:a16="http://schemas.microsoft.com/office/drawing/2014/main" id="{308DDAB6-D484-B245-9DBE-9D3D3010169E}"/>
              </a:ext>
            </a:extLst>
          </p:cNvPr>
          <p:cNvSpPr>
            <a:spLocks noGrp="1"/>
          </p:cNvSpPr>
          <p:nvPr>
            <p:ph type="sldNum" sz="quarter" idx="12"/>
          </p:nvPr>
        </p:nvSpPr>
        <p:spPr/>
        <p:txBody>
          <a:bodyPr/>
          <a:lstStyle/>
          <a:p>
            <a:fld id="{1DE7A57B-A53D-4DD9-89B2-BC9E914060C7}" type="slidenum">
              <a:rPr lang="en-GB" smtClean="0"/>
              <a:t>14</a:t>
            </a:fld>
            <a:endParaRPr lang="en-GB"/>
          </a:p>
        </p:txBody>
      </p:sp>
      <p:sp>
        <p:nvSpPr>
          <p:cNvPr id="4" name="Content Placeholder 2">
            <a:extLst>
              <a:ext uri="{FF2B5EF4-FFF2-40B4-BE49-F238E27FC236}">
                <a16:creationId xmlns:a16="http://schemas.microsoft.com/office/drawing/2014/main" id="{C0539534-5667-1D8D-6AB8-89B1BD038F68}"/>
              </a:ext>
            </a:extLst>
          </p:cNvPr>
          <p:cNvSpPr txBox="1">
            <a:spLocks/>
          </p:cNvSpPr>
          <p:nvPr/>
        </p:nvSpPr>
        <p:spPr>
          <a:xfrm>
            <a:off x="680077" y="2771105"/>
            <a:ext cx="5331654" cy="3467596"/>
          </a:xfrm>
          <a:prstGeom prst="rect">
            <a:avLst/>
          </a:prstGeom>
        </p:spPr>
        <p:txBody>
          <a:bodyPr vert="horz" lIns="91440" tIns="45720" rIns="91440" bIns="45720" rtlCol="0" anchor="ct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cy-GB" sz="3200" dirty="0"/>
              <a:t>Mae’r term ‘Anghenion Addysgol Arbennig’ yn is-gategori i anghenion dysgu ychwanegol, a ddefnyddir i adnabod y dysgwyr hynny sydd ag anawsterau dysgu difrifol, cymhleth a/neu benodol fel y nodir yn Neddf Addysg 1996 a Chod Ymarfer AAA Cymru.</a:t>
            </a:r>
          </a:p>
          <a:p>
            <a:pPr marL="0" indent="0">
              <a:buFont typeface="Arial" panose="020B0604020202020204" pitchFamily="34" charset="0"/>
              <a:buNone/>
            </a:pPr>
            <a:endParaRPr lang="cy-GB" sz="2000" dirty="0"/>
          </a:p>
          <a:p>
            <a:pPr marL="0" indent="0">
              <a:buFont typeface="Arial" panose="020B0604020202020204" pitchFamily="34" charset="0"/>
              <a:buNone/>
            </a:pPr>
            <a:endParaRPr lang="cy-GB" sz="2000" dirty="0"/>
          </a:p>
          <a:p>
            <a:endParaRPr lang="cy-GB" sz="2000" dirty="0"/>
          </a:p>
        </p:txBody>
      </p:sp>
    </p:spTree>
    <p:extLst>
      <p:ext uri="{BB962C8B-B14F-4D97-AF65-F5344CB8AC3E}">
        <p14:creationId xmlns:p14="http://schemas.microsoft.com/office/powerpoint/2010/main" val="26118394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FCCB-197A-8A6E-C129-609688631021}"/>
              </a:ext>
            </a:extLst>
          </p:cNvPr>
          <p:cNvSpPr>
            <a:spLocks noGrp="1"/>
          </p:cNvSpPr>
          <p:nvPr>
            <p:ph type="title"/>
          </p:nvPr>
        </p:nvSpPr>
        <p:spPr/>
        <p:txBody>
          <a:bodyPr>
            <a:normAutofit/>
          </a:bodyPr>
          <a:lstStyle/>
          <a:p>
            <a:r>
              <a:rPr lang="cy-GB" dirty="0"/>
              <a:t>Mae Cod Ymarfer AAA Cymru (2002) yn nodi pedwar maes AAA:</a:t>
            </a:r>
          </a:p>
        </p:txBody>
      </p:sp>
      <p:sp>
        <p:nvSpPr>
          <p:cNvPr id="3" name="Content Placeholder 2">
            <a:extLst>
              <a:ext uri="{FF2B5EF4-FFF2-40B4-BE49-F238E27FC236}">
                <a16:creationId xmlns:a16="http://schemas.microsoft.com/office/drawing/2014/main" id="{77951C05-EF5F-7F9E-39E9-A9A43B90B56E}"/>
              </a:ext>
            </a:extLst>
          </p:cNvPr>
          <p:cNvSpPr>
            <a:spLocks noGrp="1"/>
          </p:cNvSpPr>
          <p:nvPr>
            <p:ph idx="1"/>
          </p:nvPr>
        </p:nvSpPr>
        <p:spPr/>
        <p:txBody>
          <a:bodyPr>
            <a:normAutofit/>
          </a:bodyPr>
          <a:lstStyle/>
          <a:p>
            <a:pPr marL="0" indent="0">
              <a:buNone/>
            </a:pPr>
            <a:endParaRPr lang="cy-GB" sz="4000" dirty="0"/>
          </a:p>
          <a:p>
            <a:r>
              <a:rPr lang="cy-GB" sz="4000" dirty="0"/>
              <a:t>Anghenion cyfathrebu a rhyngweithio</a:t>
            </a:r>
          </a:p>
          <a:p>
            <a:r>
              <a:rPr lang="cy-GB" sz="4000" dirty="0"/>
              <a:t>Anawsterau gwybyddiaeth a dysgu</a:t>
            </a:r>
          </a:p>
          <a:p>
            <a:r>
              <a:rPr lang="cy-GB" sz="4000" dirty="0"/>
              <a:t>Anawsterau cymdeithasol, emosiynol ac iechyd meddwl</a:t>
            </a:r>
          </a:p>
          <a:p>
            <a:r>
              <a:rPr lang="cy-GB" sz="4000" dirty="0"/>
              <a:t>Anghenion synhwyraidd a/neu gorfforol</a:t>
            </a:r>
          </a:p>
        </p:txBody>
      </p:sp>
    </p:spTree>
    <p:extLst>
      <p:ext uri="{BB962C8B-B14F-4D97-AF65-F5344CB8AC3E}">
        <p14:creationId xmlns:p14="http://schemas.microsoft.com/office/powerpoint/2010/main" val="34725913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FFCCB-197A-8A6E-C129-609688631021}"/>
              </a:ext>
            </a:extLst>
          </p:cNvPr>
          <p:cNvSpPr>
            <a:spLocks noGrp="1"/>
          </p:cNvSpPr>
          <p:nvPr>
            <p:ph type="title"/>
          </p:nvPr>
        </p:nvSpPr>
        <p:spPr/>
        <p:txBody>
          <a:bodyPr/>
          <a:lstStyle/>
          <a:p>
            <a:r>
              <a:rPr lang="en-GB" dirty="0">
                <a:solidFill>
                  <a:srgbClr val="002060"/>
                </a:solidFill>
              </a:rPr>
              <a:t>The SEN Code of Practice for Wales (2002) set out four areas of SEN:</a:t>
            </a:r>
          </a:p>
        </p:txBody>
      </p:sp>
      <p:sp>
        <p:nvSpPr>
          <p:cNvPr id="3" name="Content Placeholder 2">
            <a:extLst>
              <a:ext uri="{FF2B5EF4-FFF2-40B4-BE49-F238E27FC236}">
                <a16:creationId xmlns:a16="http://schemas.microsoft.com/office/drawing/2014/main" id="{77951C05-EF5F-7F9E-39E9-A9A43B90B56E}"/>
              </a:ext>
            </a:extLst>
          </p:cNvPr>
          <p:cNvSpPr>
            <a:spLocks noGrp="1"/>
          </p:cNvSpPr>
          <p:nvPr>
            <p:ph idx="1"/>
          </p:nvPr>
        </p:nvSpPr>
        <p:spPr/>
        <p:txBody>
          <a:bodyPr>
            <a:normAutofit/>
          </a:bodyPr>
          <a:lstStyle/>
          <a:p>
            <a:pPr marL="0" indent="0">
              <a:buNone/>
            </a:pPr>
            <a:endParaRPr lang="en-GB" sz="4000" dirty="0"/>
          </a:p>
          <a:p>
            <a:r>
              <a:rPr lang="en-GB" sz="4000" dirty="0">
                <a:solidFill>
                  <a:srgbClr val="002060"/>
                </a:solidFill>
              </a:rPr>
              <a:t>Communication and interaction needs</a:t>
            </a:r>
          </a:p>
          <a:p>
            <a:r>
              <a:rPr lang="en-GB" sz="4000" dirty="0">
                <a:solidFill>
                  <a:srgbClr val="002060"/>
                </a:solidFill>
              </a:rPr>
              <a:t>Cognition and learning difficulties</a:t>
            </a:r>
          </a:p>
          <a:p>
            <a:r>
              <a:rPr lang="en-GB" sz="4000" dirty="0">
                <a:solidFill>
                  <a:srgbClr val="002060"/>
                </a:solidFill>
              </a:rPr>
              <a:t>Social, emotional and mental health difficulties</a:t>
            </a:r>
          </a:p>
          <a:p>
            <a:r>
              <a:rPr lang="en-GB" sz="4000" dirty="0">
                <a:solidFill>
                  <a:srgbClr val="002060"/>
                </a:solidFill>
              </a:rPr>
              <a:t>Sensory and/or physical needs</a:t>
            </a:r>
          </a:p>
        </p:txBody>
      </p:sp>
    </p:spTree>
    <p:extLst>
      <p:ext uri="{BB962C8B-B14F-4D97-AF65-F5344CB8AC3E}">
        <p14:creationId xmlns:p14="http://schemas.microsoft.com/office/powerpoint/2010/main" val="861487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812" y="238747"/>
            <a:ext cx="11430000" cy="1454051"/>
          </a:xfrm>
        </p:spPr>
        <p:txBody>
          <a:bodyPr vert="horz" lIns="91440" tIns="45720" rIns="91440" bIns="45720" rtlCol="0" anchor="ctr">
            <a:normAutofit/>
          </a:bodyPr>
          <a:lstStyle/>
          <a:p>
            <a:pPr algn="ctr"/>
            <a:r>
              <a:rPr lang="cy-GB" b="1" dirty="0"/>
              <a:t>Anghenion Dysgu Ychwanegol </a:t>
            </a:r>
            <a:br>
              <a:rPr lang="en-US" b="1" dirty="0">
                <a:solidFill>
                  <a:srgbClr val="002060"/>
                </a:solidFill>
              </a:rPr>
            </a:br>
            <a:r>
              <a:rPr lang="en-US" b="1" dirty="0">
                <a:solidFill>
                  <a:srgbClr val="002060"/>
                </a:solidFill>
              </a:rPr>
              <a:t>Additional Learning Needs</a:t>
            </a:r>
          </a:p>
        </p:txBody>
      </p:sp>
      <p:sp>
        <p:nvSpPr>
          <p:cNvPr id="3" name="TextBox 2"/>
          <p:cNvSpPr txBox="1"/>
          <p:nvPr/>
        </p:nvSpPr>
        <p:spPr>
          <a:xfrm>
            <a:off x="5508805" y="1414339"/>
            <a:ext cx="5159199" cy="3639289"/>
          </a:xfrm>
          <a:prstGeom prst="rect">
            <a:avLst/>
          </a:prstGeom>
        </p:spPr>
        <p:txBody>
          <a:bodyPr vert="horz" lIns="91440" tIns="45720" rIns="91440" bIns="45720" rtlCol="0" anchor="ctr">
            <a:normAutofit fontScale="92500" lnSpcReduction="10000"/>
          </a:bodyPr>
          <a:lstStyle/>
          <a:p>
            <a:pPr marL="456565" indent="-342900">
              <a:lnSpc>
                <a:spcPct val="90000"/>
              </a:lnSpc>
              <a:spcAft>
                <a:spcPts val="600"/>
              </a:spcAft>
              <a:buFont typeface="Arial" panose="020B0604020202020204" pitchFamily="34" charset="0"/>
              <a:buChar char="•"/>
            </a:pPr>
            <a:r>
              <a:rPr lang="en-US" sz="2400" dirty="0">
                <a:solidFill>
                  <a:srgbClr val="002060"/>
                </a:solidFill>
              </a:rPr>
              <a:t>The Welsh Government changed the framework for Special Educational Needs to one for Additional Leaning Needs.</a:t>
            </a:r>
            <a:endParaRPr lang="en-US"/>
          </a:p>
          <a:p>
            <a:pPr marL="456565" indent="-342900">
              <a:lnSpc>
                <a:spcPct val="90000"/>
              </a:lnSpc>
              <a:spcAft>
                <a:spcPts val="600"/>
              </a:spcAft>
              <a:buFont typeface="Arial" panose="020B0604020202020204" pitchFamily="34" charset="0"/>
              <a:buChar char="•"/>
            </a:pPr>
            <a:r>
              <a:rPr lang="en-GB" sz="2400" dirty="0">
                <a:solidFill>
                  <a:srgbClr val="002060"/>
                </a:solidFill>
              </a:rPr>
              <a:t>The document sets out the requirements and guidance for schools, further education institutions, local authorities, NHS bodies and others on the additional learning needs system.</a:t>
            </a:r>
            <a:endParaRPr lang="en-GB" sz="2400" dirty="0">
              <a:solidFill>
                <a:srgbClr val="002060"/>
              </a:solidFill>
              <a:cs typeface="Calibri" panose="020F0502020204030204"/>
            </a:endParaRPr>
          </a:p>
          <a:p>
            <a:pPr marL="456565" indent="-342900">
              <a:lnSpc>
                <a:spcPct val="90000"/>
              </a:lnSpc>
              <a:spcAft>
                <a:spcPts val="600"/>
              </a:spcAft>
              <a:buFont typeface="Arial" panose="020B0604020202020204" pitchFamily="34" charset="0"/>
              <a:buChar char="•"/>
            </a:pPr>
            <a:endParaRPr lang="en-GB" sz="2400" dirty="0">
              <a:solidFill>
                <a:srgbClr val="002060"/>
              </a:solidFill>
              <a:cs typeface="Calibri" panose="020F0502020204030204"/>
            </a:endParaRPr>
          </a:p>
          <a:p>
            <a:pPr marL="456565" indent="-342900">
              <a:lnSpc>
                <a:spcPct val="90000"/>
              </a:lnSpc>
              <a:spcAft>
                <a:spcPts val="600"/>
              </a:spcAft>
              <a:buFont typeface="Arial" panose="020B0604020202020204" pitchFamily="34" charset="0"/>
              <a:buChar char="•"/>
            </a:pPr>
            <a:endParaRPr lang="en-GB" sz="2400" dirty="0">
              <a:solidFill>
                <a:srgbClr val="000000"/>
              </a:solidFill>
              <a:cs typeface="Calibri" panose="020F0502020204030204"/>
            </a:endParaRPr>
          </a:p>
          <a:p>
            <a:pPr marL="113665">
              <a:lnSpc>
                <a:spcPct val="90000"/>
              </a:lnSpc>
              <a:spcAft>
                <a:spcPts val="600"/>
              </a:spcAft>
            </a:pPr>
            <a:r>
              <a:rPr lang="en-US" sz="2400" dirty="0">
                <a:solidFill>
                  <a:srgbClr val="000000"/>
                </a:solidFill>
              </a:rPr>
              <a:t> </a:t>
            </a:r>
            <a:endParaRPr lang="en-US" sz="2400" dirty="0">
              <a:solidFill>
                <a:srgbClr val="000000"/>
              </a:solidFill>
              <a:highlight>
                <a:srgbClr val="FFFF00"/>
              </a:highlight>
              <a:cs typeface="Calibri" panose="020F0502020204030204"/>
            </a:endParaRPr>
          </a:p>
        </p:txBody>
      </p:sp>
      <p:sp>
        <p:nvSpPr>
          <p:cNvPr id="7" name="Slide Number Placeholder 6">
            <a:extLst>
              <a:ext uri="{FF2B5EF4-FFF2-40B4-BE49-F238E27FC236}">
                <a16:creationId xmlns:a16="http://schemas.microsoft.com/office/drawing/2014/main" id="{4C24667D-A306-2249-B013-8B63B9D8E5E9}"/>
              </a:ext>
            </a:extLst>
          </p:cNvPr>
          <p:cNvSpPr>
            <a:spLocks noGrp="1"/>
          </p:cNvSpPr>
          <p:nvPr>
            <p:ph type="sldNum" sz="quarter" idx="12"/>
          </p:nvPr>
        </p:nvSpPr>
        <p:spPr>
          <a:xfrm>
            <a:off x="7968208" y="6365526"/>
            <a:ext cx="2057400" cy="365125"/>
          </a:xfrm>
        </p:spPr>
        <p:txBody>
          <a:bodyPr/>
          <a:lstStyle/>
          <a:p>
            <a:fld id="{1DE7A57B-A53D-4DD9-89B2-BC9E914060C7}" type="slidenum">
              <a:rPr lang="en-GB" smtClean="0"/>
              <a:t>17</a:t>
            </a:fld>
            <a:endParaRPr lang="en-GB" dirty="0"/>
          </a:p>
        </p:txBody>
      </p:sp>
      <p:pic>
        <p:nvPicPr>
          <p:cNvPr id="5" name="Picture 4" descr="A picture containing text, transport, wheel&#10;&#10;Description automatically generated">
            <a:extLst>
              <a:ext uri="{FF2B5EF4-FFF2-40B4-BE49-F238E27FC236}">
                <a16:creationId xmlns:a16="http://schemas.microsoft.com/office/drawing/2014/main" id="{E02B66D7-B53F-354D-13EB-22B78759A0D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18103" y="4151718"/>
            <a:ext cx="2153098" cy="2722728"/>
          </a:xfrm>
          <a:prstGeom prst="rect">
            <a:avLst/>
          </a:prstGeom>
        </p:spPr>
      </p:pic>
      <p:pic>
        <p:nvPicPr>
          <p:cNvPr id="4" name="Picture 3" descr="A cover of a book&#10;&#10;Description automatically generated">
            <a:extLst>
              <a:ext uri="{FF2B5EF4-FFF2-40B4-BE49-F238E27FC236}">
                <a16:creationId xmlns:a16="http://schemas.microsoft.com/office/drawing/2014/main" id="{9BDE3BA7-E2EA-BE5A-C73E-F56ABEE9E9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322" y="4135272"/>
            <a:ext cx="2281311" cy="2738000"/>
          </a:xfrm>
          <a:prstGeom prst="rect">
            <a:avLst/>
          </a:prstGeom>
        </p:spPr>
      </p:pic>
      <p:sp>
        <p:nvSpPr>
          <p:cNvPr id="6" name="TextBox 2">
            <a:extLst>
              <a:ext uri="{FF2B5EF4-FFF2-40B4-BE49-F238E27FC236}">
                <a16:creationId xmlns:a16="http://schemas.microsoft.com/office/drawing/2014/main" id="{FA134BBE-A00F-80B3-7034-B89D39E50A76}"/>
              </a:ext>
            </a:extLst>
          </p:cNvPr>
          <p:cNvSpPr txBox="1"/>
          <p:nvPr/>
        </p:nvSpPr>
        <p:spPr>
          <a:xfrm>
            <a:off x="349606" y="1414338"/>
            <a:ext cx="5159199" cy="3639289"/>
          </a:xfrm>
          <a:prstGeom prst="rect">
            <a:avLst/>
          </a:prstGeom>
        </p:spPr>
        <p:txBody>
          <a:bodyPr vert="horz" lIns="91440" tIns="45720" rIns="91440" bIns="45720" rtlCol="0" anchor="ctr">
            <a:normAutofit fontScale="92500" lnSpcReduction="10000"/>
          </a:bodyPr>
          <a:lstStyle/>
          <a:p>
            <a:pPr marL="457197" indent="-342900">
              <a:lnSpc>
                <a:spcPct val="90000"/>
              </a:lnSpc>
              <a:spcAft>
                <a:spcPts val="600"/>
              </a:spcAft>
              <a:buFont typeface="Arial" panose="020B0604020202020204" pitchFamily="34" charset="0"/>
              <a:buChar char="•"/>
            </a:pPr>
            <a:r>
              <a:rPr lang="cy-GB" sz="2400" dirty="0"/>
              <a:t>Newidiodd Llywodraeth Cymru’r fframwaith ar gyfer Anghenion Addysgol Arbennig i un ar gyfer Anghenion Dysgu Ychwanegol.</a:t>
            </a:r>
          </a:p>
          <a:p>
            <a:pPr marL="457197" indent="-342900">
              <a:lnSpc>
                <a:spcPct val="90000"/>
              </a:lnSpc>
              <a:spcAft>
                <a:spcPts val="600"/>
              </a:spcAft>
              <a:buFont typeface="Arial" panose="020B0604020202020204" pitchFamily="34" charset="0"/>
              <a:buChar char="•"/>
            </a:pPr>
            <a:r>
              <a:rPr lang="cy-GB" sz="2400" dirty="0"/>
              <a:t>Mae’r ddogfen yn nodi’r gofynion a chanllawiau i ysgolion, sefydliadau addysg bellach, awdurdodau lleol, cyrff y GIG ac eraill ar y system anghenion dysgu ychwanegol.</a:t>
            </a:r>
          </a:p>
          <a:p>
            <a:pPr marL="457197" indent="-342900">
              <a:lnSpc>
                <a:spcPct val="90000"/>
              </a:lnSpc>
              <a:spcAft>
                <a:spcPts val="600"/>
              </a:spcAft>
              <a:buFont typeface="Arial" panose="020B0604020202020204" pitchFamily="34" charset="0"/>
              <a:buChar char="•"/>
            </a:pPr>
            <a:endParaRPr lang="cy-GB" sz="2400" dirty="0"/>
          </a:p>
          <a:p>
            <a:pPr marL="114297">
              <a:lnSpc>
                <a:spcPct val="90000"/>
              </a:lnSpc>
              <a:spcAft>
                <a:spcPts val="600"/>
              </a:spcAft>
            </a:pPr>
            <a:r>
              <a:rPr lang="cy-GB" sz="2400" dirty="0"/>
              <a:t> </a:t>
            </a:r>
            <a:endParaRPr lang="cy-GB" sz="2400" dirty="0">
              <a:highlight>
                <a:srgbClr val="FFFF00"/>
              </a:highlight>
            </a:endParaRPr>
          </a:p>
        </p:txBody>
      </p:sp>
    </p:spTree>
    <p:extLst>
      <p:ext uri="{BB962C8B-B14F-4D97-AF65-F5344CB8AC3E}">
        <p14:creationId xmlns:p14="http://schemas.microsoft.com/office/powerpoint/2010/main" val="740338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61689-8CAB-8B3D-2745-9E6ABD851611}"/>
              </a:ext>
            </a:extLst>
          </p:cNvPr>
          <p:cNvSpPr>
            <a:spLocks noGrp="1"/>
          </p:cNvSpPr>
          <p:nvPr>
            <p:ph type="title"/>
          </p:nvPr>
        </p:nvSpPr>
        <p:spPr/>
        <p:txBody>
          <a:bodyPr/>
          <a:lstStyle/>
          <a:p>
            <a:pPr algn="ctr"/>
            <a:r>
              <a:rPr lang="cy-GB" dirty="0"/>
              <a:t>Ymateb 3 haen blaenorol i AAA</a:t>
            </a:r>
            <a:r>
              <a:rPr lang="en-GB" dirty="0"/>
              <a:t> </a:t>
            </a:r>
            <a:br>
              <a:rPr lang="en-GB" dirty="0"/>
            </a:br>
            <a:r>
              <a:rPr lang="en-GB" dirty="0">
                <a:solidFill>
                  <a:srgbClr val="002060"/>
                </a:solidFill>
              </a:rPr>
              <a:t>Former 3-tiered response to SEN</a:t>
            </a:r>
          </a:p>
        </p:txBody>
      </p:sp>
      <p:graphicFrame>
        <p:nvGraphicFramePr>
          <p:cNvPr id="3" name="Diagram 2">
            <a:extLst>
              <a:ext uri="{FF2B5EF4-FFF2-40B4-BE49-F238E27FC236}">
                <a16:creationId xmlns:a16="http://schemas.microsoft.com/office/drawing/2014/main" id="{CB064ADB-A5A4-9277-3E4C-F6C06D65D449}"/>
              </a:ext>
            </a:extLst>
          </p:cNvPr>
          <p:cNvGraphicFramePr/>
          <p:nvPr>
            <p:extLst>
              <p:ext uri="{D42A27DB-BD31-4B8C-83A1-F6EECF244321}">
                <p14:modId xmlns:p14="http://schemas.microsoft.com/office/powerpoint/2010/main" val="765049628"/>
              </p:ext>
            </p:extLst>
          </p:nvPr>
        </p:nvGraphicFramePr>
        <p:xfrm>
          <a:off x="1790703" y="2492897"/>
          <a:ext cx="8610371" cy="41044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5" name="Grwpio 4">
            <a:extLst>
              <a:ext uri="{FF2B5EF4-FFF2-40B4-BE49-F238E27FC236}">
                <a16:creationId xmlns:a16="http://schemas.microsoft.com/office/drawing/2014/main" id="{A4F27B8E-4AB3-4025-C0F8-939C264A7C5D}"/>
              </a:ext>
            </a:extLst>
          </p:cNvPr>
          <p:cNvGrpSpPr/>
          <p:nvPr/>
        </p:nvGrpSpPr>
        <p:grpSpPr>
          <a:xfrm>
            <a:off x="6095888" y="2934307"/>
            <a:ext cx="2667896" cy="989385"/>
            <a:chOff x="4296422" y="380276"/>
            <a:chExt cx="2667896" cy="989385"/>
          </a:xfrm>
          <a:scene3d>
            <a:camera prst="orthographicFront"/>
            <a:lightRig rig="flat" dir="t"/>
          </a:scene3d>
        </p:grpSpPr>
        <p:sp>
          <p:nvSpPr>
            <p:cNvPr id="6" name="Petryal: Corneli Crwn 5">
              <a:extLst>
                <a:ext uri="{FF2B5EF4-FFF2-40B4-BE49-F238E27FC236}">
                  <a16:creationId xmlns:a16="http://schemas.microsoft.com/office/drawing/2014/main" id="{47669CCB-2D1B-7B4E-6859-AB3459F742A6}"/>
                </a:ext>
              </a:extLst>
            </p:cNvPr>
            <p:cNvSpPr/>
            <p:nvPr/>
          </p:nvSpPr>
          <p:spPr>
            <a:xfrm>
              <a:off x="4296422" y="380276"/>
              <a:ext cx="2667896" cy="989385"/>
            </a:xfrm>
            <a:prstGeom prst="roundRect">
              <a:avLst/>
            </a:prstGeom>
            <a:sp3d z="190500" extrusionH="12700" prstMaterial="plastic"/>
          </p:spPr>
          <p:style>
            <a:lnRef idx="1">
              <a:schemeClr val="accent4">
                <a:hueOff val="9800891"/>
                <a:satOff val="-40777"/>
                <a:lumOff val="9608"/>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7" name="Petryal: Corneli Crwn 4">
              <a:extLst>
                <a:ext uri="{FF2B5EF4-FFF2-40B4-BE49-F238E27FC236}">
                  <a16:creationId xmlns:a16="http://schemas.microsoft.com/office/drawing/2014/main" id="{8EB9EC99-8CBC-06E7-4BC7-444EDB17BF2B}"/>
                </a:ext>
              </a:extLst>
            </p:cNvPr>
            <p:cNvSpPr txBox="1"/>
            <p:nvPr/>
          </p:nvSpPr>
          <p:spPr>
            <a:xfrm>
              <a:off x="4344720" y="428574"/>
              <a:ext cx="2571300" cy="892789"/>
            </a:xfrm>
            <a:prstGeom prst="rect">
              <a:avLst/>
            </a:prstGeom>
            <a:sp3d z="190500"/>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002060"/>
                  </a:solidFill>
                </a:rPr>
                <a:t>Local Authority make an assessment of the child’s needs and may issue a statement of SEN</a:t>
              </a:r>
            </a:p>
          </p:txBody>
        </p:sp>
      </p:grpSp>
      <p:grpSp>
        <p:nvGrpSpPr>
          <p:cNvPr id="8" name="Grwpio 7">
            <a:extLst>
              <a:ext uri="{FF2B5EF4-FFF2-40B4-BE49-F238E27FC236}">
                <a16:creationId xmlns:a16="http://schemas.microsoft.com/office/drawing/2014/main" id="{A5F9FDDE-17BB-2AAA-99FB-7570140AA03F}"/>
              </a:ext>
            </a:extLst>
          </p:cNvPr>
          <p:cNvGrpSpPr/>
          <p:nvPr/>
        </p:nvGrpSpPr>
        <p:grpSpPr>
          <a:xfrm>
            <a:off x="6144186" y="4243307"/>
            <a:ext cx="2667896" cy="965188"/>
            <a:chOff x="4305306" y="1684283"/>
            <a:chExt cx="2667896" cy="965188"/>
          </a:xfrm>
          <a:scene3d>
            <a:camera prst="orthographicFront"/>
            <a:lightRig rig="flat" dir="t"/>
          </a:scene3d>
        </p:grpSpPr>
        <p:sp>
          <p:nvSpPr>
            <p:cNvPr id="9" name="Petryal: Corneli Crwn 8">
              <a:extLst>
                <a:ext uri="{FF2B5EF4-FFF2-40B4-BE49-F238E27FC236}">
                  <a16:creationId xmlns:a16="http://schemas.microsoft.com/office/drawing/2014/main" id="{C3E8D882-6BBB-A42C-AA8E-60342344ED21}"/>
                </a:ext>
              </a:extLst>
            </p:cNvPr>
            <p:cNvSpPr/>
            <p:nvPr/>
          </p:nvSpPr>
          <p:spPr>
            <a:xfrm>
              <a:off x="4305306" y="1684283"/>
              <a:ext cx="2667896" cy="965188"/>
            </a:xfrm>
            <a:prstGeom prst="roundRect">
              <a:avLst/>
            </a:prstGeom>
            <a:sp3d z="190500" extrusionH="12700" prstMaterial="plastic"/>
          </p:spPr>
          <p:style>
            <a:lnRef idx="1">
              <a:schemeClr val="accent4">
                <a:hueOff val="4900445"/>
                <a:satOff val="-20388"/>
                <a:lumOff val="4804"/>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0" name="Petryal: Corneli Crwn 4">
              <a:extLst>
                <a:ext uri="{FF2B5EF4-FFF2-40B4-BE49-F238E27FC236}">
                  <a16:creationId xmlns:a16="http://schemas.microsoft.com/office/drawing/2014/main" id="{369EEDD1-AC3B-FF72-5F04-6F9211CF150C}"/>
                </a:ext>
              </a:extLst>
            </p:cNvPr>
            <p:cNvSpPr txBox="1"/>
            <p:nvPr/>
          </p:nvSpPr>
          <p:spPr>
            <a:xfrm>
              <a:off x="4352423" y="1731400"/>
              <a:ext cx="2573662" cy="870954"/>
            </a:xfrm>
            <a:prstGeom prst="rect">
              <a:avLst/>
            </a:prstGeom>
            <a:sp3d z="190500"/>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002060"/>
                  </a:solidFill>
                </a:rPr>
                <a:t>Brings in external professionals to provide advice and guidance</a:t>
              </a:r>
            </a:p>
          </p:txBody>
        </p:sp>
      </p:grpSp>
      <p:grpSp>
        <p:nvGrpSpPr>
          <p:cNvPr id="11" name="Grwpio 10">
            <a:extLst>
              <a:ext uri="{FF2B5EF4-FFF2-40B4-BE49-F238E27FC236}">
                <a16:creationId xmlns:a16="http://schemas.microsoft.com/office/drawing/2014/main" id="{B4F14585-2BB5-16E5-B015-39E9C41ED3C5}"/>
              </a:ext>
            </a:extLst>
          </p:cNvPr>
          <p:cNvGrpSpPr/>
          <p:nvPr/>
        </p:nvGrpSpPr>
        <p:grpSpPr>
          <a:xfrm>
            <a:off x="6191303" y="5441375"/>
            <a:ext cx="2667896" cy="965188"/>
            <a:chOff x="4305173" y="2954635"/>
            <a:chExt cx="2667896" cy="965188"/>
          </a:xfrm>
          <a:scene3d>
            <a:camera prst="orthographicFront"/>
            <a:lightRig rig="flat" dir="t"/>
          </a:scene3d>
        </p:grpSpPr>
        <p:sp>
          <p:nvSpPr>
            <p:cNvPr id="12" name="Petryal: Corneli Crwn 11">
              <a:extLst>
                <a:ext uri="{FF2B5EF4-FFF2-40B4-BE49-F238E27FC236}">
                  <a16:creationId xmlns:a16="http://schemas.microsoft.com/office/drawing/2014/main" id="{E0E999B0-326E-A5E9-076A-CDD73F6828F2}"/>
                </a:ext>
              </a:extLst>
            </p:cNvPr>
            <p:cNvSpPr/>
            <p:nvPr/>
          </p:nvSpPr>
          <p:spPr>
            <a:xfrm>
              <a:off x="4305173" y="2954635"/>
              <a:ext cx="2667896" cy="965188"/>
            </a:xfrm>
            <a:prstGeom prst="roundRect">
              <a:avLst/>
            </a:prstGeom>
            <a:sp3d z="190500" extrusionH="12700" prstMaterial="plastic"/>
          </p:spPr>
          <p:style>
            <a:lnRef idx="1">
              <a:schemeClr val="accent4">
                <a:hueOff val="0"/>
                <a:satOff val="0"/>
                <a:lumOff val="0"/>
                <a:alphaOff val="0"/>
              </a:schemeClr>
            </a:lnRef>
            <a:fillRef idx="1">
              <a:schemeClr val="lt1">
                <a:alpha val="90000"/>
                <a:hueOff val="0"/>
                <a:satOff val="0"/>
                <a:lumOff val="0"/>
                <a:alphaOff val="0"/>
              </a:schemeClr>
            </a:fillRef>
            <a:effectRef idx="2">
              <a:schemeClr val="lt1">
                <a:alpha val="9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3" name="Petryal: Corneli Crwn 4">
              <a:extLst>
                <a:ext uri="{FF2B5EF4-FFF2-40B4-BE49-F238E27FC236}">
                  <a16:creationId xmlns:a16="http://schemas.microsoft.com/office/drawing/2014/main" id="{15F0C379-E64A-61AB-7F46-5BA7B48C7522}"/>
                </a:ext>
              </a:extLst>
            </p:cNvPr>
            <p:cNvSpPr txBox="1"/>
            <p:nvPr/>
          </p:nvSpPr>
          <p:spPr>
            <a:xfrm>
              <a:off x="4352290" y="3001752"/>
              <a:ext cx="2573662" cy="870954"/>
            </a:xfrm>
            <a:prstGeom prst="rect">
              <a:avLst/>
            </a:prstGeom>
            <a:sp3d z="190500"/>
          </p:spPr>
          <p:style>
            <a:lnRef idx="0">
              <a:scrgbClr r="0" g="0" b="0"/>
            </a:lnRef>
            <a:fillRef idx="0">
              <a:scrgbClr r="0" g="0" b="0"/>
            </a:fillRef>
            <a:effectRef idx="0">
              <a:scrgbClr r="0" g="0" b="0"/>
            </a:effectRef>
            <a:fontRef idx="minor">
              <a:schemeClr val="dk1">
                <a:hueOff val="0"/>
                <a:satOff val="0"/>
                <a:lumOff val="0"/>
                <a:alphaOff val="0"/>
              </a:schemeClr>
            </a:fontRef>
          </p:style>
          <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rgbClr val="002060"/>
                  </a:solidFill>
                </a:rPr>
                <a:t>School based intervention and differentiated teaching</a:t>
              </a:r>
            </a:p>
          </p:txBody>
        </p:sp>
      </p:grpSp>
    </p:spTree>
    <p:extLst>
      <p:ext uri="{BB962C8B-B14F-4D97-AF65-F5344CB8AC3E}">
        <p14:creationId xmlns:p14="http://schemas.microsoft.com/office/powerpoint/2010/main" val="259828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F8689-9E3F-E971-B026-2E0775B5C374}"/>
              </a:ext>
            </a:extLst>
          </p:cNvPr>
          <p:cNvSpPr>
            <a:spLocks noGrp="1"/>
          </p:cNvSpPr>
          <p:nvPr>
            <p:ph type="title"/>
          </p:nvPr>
        </p:nvSpPr>
        <p:spPr>
          <a:xfrm>
            <a:off x="6908799" y="238539"/>
            <a:ext cx="4682213" cy="1434415"/>
          </a:xfrm>
        </p:spPr>
        <p:txBody>
          <a:bodyPr vert="horz" lIns="91440" tIns="45720" rIns="91440" bIns="45720" rtlCol="0" anchor="b">
            <a:normAutofit/>
          </a:bodyPr>
          <a:lstStyle/>
          <a:p>
            <a:r>
              <a:rPr lang="en-US" sz="5400" dirty="0">
                <a:solidFill>
                  <a:srgbClr val="002060"/>
                </a:solidFill>
              </a:rPr>
              <a:t>Now</a:t>
            </a:r>
            <a:r>
              <a:rPr lang="en-US" sz="5400" dirty="0"/>
              <a:t> </a:t>
            </a:r>
          </a:p>
        </p:txBody>
      </p:sp>
      <p:sp>
        <p:nvSpPr>
          <p:cNvPr id="4" name="TextBox 3">
            <a:extLst>
              <a:ext uri="{FF2B5EF4-FFF2-40B4-BE49-F238E27FC236}">
                <a16:creationId xmlns:a16="http://schemas.microsoft.com/office/drawing/2014/main" id="{8820AEFF-77CE-1CE0-0FE8-59DA76A8AD33}"/>
              </a:ext>
            </a:extLst>
          </p:cNvPr>
          <p:cNvSpPr txBox="1"/>
          <p:nvPr/>
        </p:nvSpPr>
        <p:spPr>
          <a:xfrm>
            <a:off x="6548581" y="1840407"/>
            <a:ext cx="5272517" cy="4119172"/>
          </a:xfrm>
          <a:prstGeom prst="rect">
            <a:avLst/>
          </a:prstGeom>
        </p:spPr>
        <p:txBody>
          <a:bodyPr vert="horz" lIns="91440" tIns="45720" rIns="91440" bIns="45720" rtlCol="0" anchor="t">
            <a:normAutofit fontScale="92500" lnSpcReduction="10000"/>
          </a:bodyPr>
          <a:lstStyle/>
          <a:p>
            <a:pPr marL="285750" indent="-228600">
              <a:lnSpc>
                <a:spcPct val="90000"/>
              </a:lnSpc>
              <a:spcAft>
                <a:spcPts val="600"/>
              </a:spcAft>
              <a:buFont typeface="Arial" panose="020B0604020202020204" pitchFamily="34" charset="0"/>
              <a:buChar char="•"/>
            </a:pPr>
            <a:r>
              <a:rPr lang="en-US" sz="1900" b="0" i="0" dirty="0">
                <a:solidFill>
                  <a:srgbClr val="002060"/>
                </a:solidFill>
                <a:effectLst/>
              </a:rPr>
              <a:t>Unlike a statement of SEN,</a:t>
            </a:r>
            <a:r>
              <a:rPr lang="en-US" sz="1900" b="1" i="0" dirty="0">
                <a:solidFill>
                  <a:srgbClr val="002060"/>
                </a:solidFill>
                <a:effectLst/>
              </a:rPr>
              <a:t> Individual Development Plans (IDPs) will be provided to children and young people with ALN irrespective of the severity or complexity of their needs</a:t>
            </a:r>
            <a:r>
              <a:rPr lang="en-US" sz="1900" b="0" i="0" dirty="0">
                <a:solidFill>
                  <a:srgbClr val="002060"/>
                </a:solidFill>
                <a:effectLst/>
              </a:rPr>
              <a:t>.</a:t>
            </a:r>
            <a:r>
              <a:rPr lang="en-US" sz="1900" dirty="0">
                <a:solidFill>
                  <a:srgbClr val="002060"/>
                </a:solidFill>
              </a:rPr>
              <a:t> </a:t>
            </a:r>
            <a:endParaRPr lang="en-US" sz="1900" b="0" i="0" dirty="0">
              <a:solidFill>
                <a:srgbClr val="002060"/>
              </a:solidFill>
              <a:effectLst/>
            </a:endParaRPr>
          </a:p>
          <a:p>
            <a:pPr marL="285750" indent="-228600">
              <a:lnSpc>
                <a:spcPct val="90000"/>
              </a:lnSpc>
              <a:spcAft>
                <a:spcPts val="600"/>
              </a:spcAft>
              <a:buFont typeface="Arial" panose="020B0604020202020204" pitchFamily="34" charset="0"/>
              <a:buChar char="•"/>
            </a:pPr>
            <a:r>
              <a:rPr lang="en-US" sz="1900" dirty="0">
                <a:solidFill>
                  <a:srgbClr val="002060"/>
                </a:solidFill>
              </a:rPr>
              <a:t>They will be provided to support the learning needs of children and young people with ALN from birth up to 25</a:t>
            </a:r>
          </a:p>
          <a:p>
            <a:pPr marL="285750" indent="-228600">
              <a:lnSpc>
                <a:spcPct val="90000"/>
              </a:lnSpc>
              <a:spcAft>
                <a:spcPts val="600"/>
              </a:spcAft>
              <a:buFont typeface="Arial" panose="020B0604020202020204" pitchFamily="34" charset="0"/>
              <a:buChar char="•"/>
            </a:pPr>
            <a:r>
              <a:rPr lang="en-US" sz="1900" b="0" i="0" dirty="0">
                <a:solidFill>
                  <a:srgbClr val="002060"/>
                </a:solidFill>
                <a:effectLst/>
              </a:rPr>
              <a:t>The extra support given to children with ALN is called Additional </a:t>
            </a:r>
            <a:r>
              <a:rPr lang="en-US" sz="1900" dirty="0">
                <a:solidFill>
                  <a:srgbClr val="002060"/>
                </a:solidFill>
              </a:rPr>
              <a:t>Learning</a:t>
            </a:r>
            <a:r>
              <a:rPr lang="en-US" sz="1900" b="0" i="0" dirty="0">
                <a:solidFill>
                  <a:srgbClr val="002060"/>
                </a:solidFill>
                <a:effectLst/>
              </a:rPr>
              <a:t> Provision (</a:t>
            </a:r>
            <a:r>
              <a:rPr lang="en-US" sz="1900" dirty="0">
                <a:solidFill>
                  <a:srgbClr val="002060"/>
                </a:solidFill>
              </a:rPr>
              <a:t>A</a:t>
            </a:r>
            <a:r>
              <a:rPr lang="en-US" sz="1900" b="0" i="0" dirty="0">
                <a:solidFill>
                  <a:srgbClr val="002060"/>
                </a:solidFill>
                <a:effectLst/>
              </a:rPr>
              <a:t>LP)</a:t>
            </a:r>
            <a:endParaRPr lang="en-US" sz="1900" dirty="0">
              <a:solidFill>
                <a:srgbClr val="002060"/>
              </a:solidFill>
            </a:endParaRPr>
          </a:p>
          <a:p>
            <a:pPr marL="285750" indent="-228600">
              <a:lnSpc>
                <a:spcPct val="90000"/>
              </a:lnSpc>
              <a:spcAft>
                <a:spcPts val="600"/>
              </a:spcAft>
              <a:buFont typeface="Arial" panose="020B0604020202020204" pitchFamily="34" charset="0"/>
              <a:buChar char="•"/>
            </a:pPr>
            <a:r>
              <a:rPr lang="en-US" sz="1900" dirty="0">
                <a:solidFill>
                  <a:srgbClr val="002060"/>
                </a:solidFill>
              </a:rPr>
              <a:t>Focus on multi-agency working</a:t>
            </a:r>
          </a:p>
          <a:p>
            <a:pPr marL="285750" indent="-228600">
              <a:lnSpc>
                <a:spcPct val="90000"/>
              </a:lnSpc>
              <a:spcAft>
                <a:spcPts val="600"/>
              </a:spcAft>
              <a:buFont typeface="Arial" panose="020B0604020202020204" pitchFamily="34" charset="0"/>
              <a:buChar char="•"/>
            </a:pPr>
            <a:r>
              <a:rPr lang="en-US" sz="1900" b="0" i="0" dirty="0">
                <a:solidFill>
                  <a:srgbClr val="002060"/>
                </a:solidFill>
                <a:effectLst/>
              </a:rPr>
              <a:t>The statutory status of the IDP will be the same irrespective of the child or young person’s needs, with the same rights of appeal to the Education Tribunal for Wales for anyone with an IDP. </a:t>
            </a:r>
          </a:p>
          <a:p>
            <a:pPr indent="-228600">
              <a:lnSpc>
                <a:spcPct val="90000"/>
              </a:lnSpc>
              <a:spcAft>
                <a:spcPts val="600"/>
              </a:spcAft>
              <a:buFont typeface="Arial" panose="020B0604020202020204" pitchFamily="34" charset="0"/>
              <a:buChar char="•"/>
            </a:pPr>
            <a:endParaRPr lang="en-US" sz="1900" b="0" i="0" dirty="0">
              <a:solidFill>
                <a:srgbClr val="002060"/>
              </a:solidFill>
              <a:effectLst/>
            </a:endParaRPr>
          </a:p>
          <a:p>
            <a:pPr>
              <a:lnSpc>
                <a:spcPct val="90000"/>
              </a:lnSpc>
              <a:spcAft>
                <a:spcPts val="600"/>
              </a:spcAft>
            </a:pPr>
            <a:r>
              <a:rPr lang="en-US" sz="1900" b="0" i="0" dirty="0">
                <a:solidFill>
                  <a:srgbClr val="002060"/>
                </a:solidFill>
                <a:effectLst/>
              </a:rPr>
              <a:t>                                                (Welsh Government, 2021)</a:t>
            </a:r>
            <a:endParaRPr lang="en-US" sz="1900" dirty="0">
              <a:solidFill>
                <a:srgbClr val="002060"/>
              </a:solidFill>
            </a:endParaRPr>
          </a:p>
        </p:txBody>
      </p:sp>
      <p:sp>
        <p:nvSpPr>
          <p:cNvPr id="3" name="TextBox 3">
            <a:extLst>
              <a:ext uri="{FF2B5EF4-FFF2-40B4-BE49-F238E27FC236}">
                <a16:creationId xmlns:a16="http://schemas.microsoft.com/office/drawing/2014/main" id="{83E3C0E3-FB41-9FA1-F466-0BA49D87EAAF}"/>
              </a:ext>
            </a:extLst>
          </p:cNvPr>
          <p:cNvSpPr txBox="1"/>
          <p:nvPr/>
        </p:nvSpPr>
        <p:spPr>
          <a:xfrm>
            <a:off x="143001" y="1862203"/>
            <a:ext cx="5768272" cy="4119172"/>
          </a:xfrm>
          <a:prstGeom prst="rect">
            <a:avLst/>
          </a:prstGeom>
        </p:spPr>
        <p:txBody>
          <a:bodyPr vert="horz" lIns="91440" tIns="45720" rIns="91440" bIns="45720" rtlCol="0" anchor="t">
            <a:normAutofit fontScale="92500" lnSpcReduction="10000"/>
          </a:bodyPr>
          <a:lstStyle/>
          <a:p>
            <a:pPr marL="285750" indent="-228600">
              <a:lnSpc>
                <a:spcPct val="90000"/>
              </a:lnSpc>
              <a:spcAft>
                <a:spcPts val="600"/>
              </a:spcAft>
              <a:buFont typeface="Arial" panose="020B0604020202020204" pitchFamily="34" charset="0"/>
              <a:buChar char="•"/>
            </a:pPr>
            <a:r>
              <a:rPr lang="cy-GB" sz="1900" b="0" i="0" dirty="0">
                <a:effectLst/>
              </a:rPr>
              <a:t>Yn annhebyg i ddatganiad o AAA,</a:t>
            </a:r>
            <a:r>
              <a:rPr lang="cy-GB" sz="1900" b="1" i="0" dirty="0">
                <a:effectLst/>
              </a:rPr>
              <a:t> bydd Cynlluniau Datblygu Unigol (</a:t>
            </a:r>
            <a:r>
              <a:rPr lang="cy-GB" sz="1900" b="1" i="0" dirty="0" err="1">
                <a:effectLst/>
              </a:rPr>
              <a:t>IDPs</a:t>
            </a:r>
            <a:r>
              <a:rPr lang="cy-GB" sz="1900" b="1" i="0" dirty="0">
                <a:effectLst/>
              </a:rPr>
              <a:t>) yn cael eu darparu i blant a phobl ifanc ag AAA waeth </a:t>
            </a:r>
            <a:r>
              <a:rPr lang="cy-GB" sz="1900" b="1" dirty="0"/>
              <a:t>pa mor</a:t>
            </a:r>
            <a:r>
              <a:rPr lang="cy-GB" sz="1900" b="1" i="0" dirty="0">
                <a:effectLst/>
              </a:rPr>
              <a:t> ddifrifol neu gymhleth yw eu hanghenion</a:t>
            </a:r>
            <a:r>
              <a:rPr lang="cy-GB" sz="1900" b="0" i="0" dirty="0">
                <a:effectLst/>
              </a:rPr>
              <a:t>. </a:t>
            </a:r>
          </a:p>
          <a:p>
            <a:pPr marL="285750" indent="-228600">
              <a:lnSpc>
                <a:spcPct val="90000"/>
              </a:lnSpc>
              <a:spcAft>
                <a:spcPts val="600"/>
              </a:spcAft>
              <a:buFont typeface="Arial" panose="020B0604020202020204" pitchFamily="34" charset="0"/>
              <a:buChar char="•"/>
            </a:pPr>
            <a:r>
              <a:rPr lang="cy-GB" sz="1900" dirty="0"/>
              <a:t>Cânt eu darparu i gefnogi anghenion dysgu plant a phobl ifanc ag AAA o enedigaeth hyd at 25</a:t>
            </a:r>
          </a:p>
          <a:p>
            <a:pPr marL="285750" indent="-228600">
              <a:lnSpc>
                <a:spcPct val="90000"/>
              </a:lnSpc>
              <a:spcAft>
                <a:spcPts val="600"/>
              </a:spcAft>
              <a:buFont typeface="Arial" panose="020B0604020202020204" pitchFamily="34" charset="0"/>
              <a:buChar char="•"/>
            </a:pPr>
            <a:r>
              <a:rPr lang="cy-GB" sz="1900" dirty="0"/>
              <a:t>Darpariaeth dysgu Ychwanegol (DDY) y gelwir y cymorth ychwanegol a roddir i blant ag AAA</a:t>
            </a:r>
          </a:p>
          <a:p>
            <a:pPr marL="285750" indent="-228600">
              <a:lnSpc>
                <a:spcPct val="90000"/>
              </a:lnSpc>
              <a:spcAft>
                <a:spcPts val="600"/>
              </a:spcAft>
              <a:buFont typeface="Arial" panose="020B0604020202020204" pitchFamily="34" charset="0"/>
              <a:buChar char="•"/>
            </a:pPr>
            <a:r>
              <a:rPr lang="cy-GB" sz="1900" dirty="0"/>
              <a:t>Ffocws ar waith </a:t>
            </a:r>
            <a:r>
              <a:rPr lang="cy-GB" sz="1900" dirty="0" err="1"/>
              <a:t>amlasiantaeth</a:t>
            </a:r>
            <a:endParaRPr lang="cy-GB" sz="1900" dirty="0"/>
          </a:p>
          <a:p>
            <a:pPr marL="285750" indent="-228600">
              <a:lnSpc>
                <a:spcPct val="90000"/>
              </a:lnSpc>
              <a:spcAft>
                <a:spcPts val="600"/>
              </a:spcAft>
              <a:buFont typeface="Arial" panose="020B0604020202020204" pitchFamily="34" charset="0"/>
              <a:buChar char="•"/>
            </a:pPr>
            <a:r>
              <a:rPr lang="cy-GB" sz="1900" b="0" i="0" dirty="0">
                <a:effectLst/>
              </a:rPr>
              <a:t>Bydd statws statudol yr IDP yr un fath waeth beth fo anghenion y plentyn neu’r person ifanc, a bydd gan unrhyw un ag IDP yr un hawliau i apelio i Dribiwnlys Addysg Cymru. </a:t>
            </a:r>
          </a:p>
          <a:p>
            <a:pPr indent="-228600">
              <a:lnSpc>
                <a:spcPct val="90000"/>
              </a:lnSpc>
              <a:spcAft>
                <a:spcPts val="600"/>
              </a:spcAft>
              <a:buFont typeface="Arial" panose="020B0604020202020204" pitchFamily="34" charset="0"/>
              <a:buChar char="•"/>
            </a:pPr>
            <a:endParaRPr lang="cy-GB" sz="1900" b="0" i="0" dirty="0">
              <a:effectLst/>
            </a:endParaRPr>
          </a:p>
          <a:p>
            <a:pPr>
              <a:lnSpc>
                <a:spcPct val="90000"/>
              </a:lnSpc>
              <a:spcAft>
                <a:spcPts val="600"/>
              </a:spcAft>
            </a:pPr>
            <a:r>
              <a:rPr lang="cy-GB" sz="1900" b="0" i="0" dirty="0">
                <a:effectLst/>
              </a:rPr>
              <a:t>                                                         (Llywodraeth Cymru, 2021)</a:t>
            </a:r>
            <a:endParaRPr lang="cy-GB" sz="1900" dirty="0"/>
          </a:p>
        </p:txBody>
      </p:sp>
      <p:sp>
        <p:nvSpPr>
          <p:cNvPr id="5" name="Title 1">
            <a:extLst>
              <a:ext uri="{FF2B5EF4-FFF2-40B4-BE49-F238E27FC236}">
                <a16:creationId xmlns:a16="http://schemas.microsoft.com/office/drawing/2014/main" id="{E617B3AC-0354-60C5-1A51-274F34DF4174}"/>
              </a:ext>
            </a:extLst>
          </p:cNvPr>
          <p:cNvSpPr txBox="1">
            <a:spLocks/>
          </p:cNvSpPr>
          <p:nvPr/>
        </p:nvSpPr>
        <p:spPr>
          <a:xfrm>
            <a:off x="475672" y="326284"/>
            <a:ext cx="4682213" cy="143441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cy-GB" sz="5400" dirty="0"/>
              <a:t>Nawr</a:t>
            </a:r>
            <a:r>
              <a:rPr lang="en-US" sz="5400" dirty="0"/>
              <a:t> </a:t>
            </a:r>
          </a:p>
        </p:txBody>
      </p:sp>
    </p:spTree>
    <p:extLst>
      <p:ext uri="{BB962C8B-B14F-4D97-AF65-F5344CB8AC3E}">
        <p14:creationId xmlns:p14="http://schemas.microsoft.com/office/powerpoint/2010/main" val="28171257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F8689-9E3F-E971-B026-2E0775B5C374}"/>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cy-GB" sz="4600" dirty="0"/>
              <a:t>Arfer da wrth gefnogi dysgwyr ag AAA</a:t>
            </a:r>
            <a:br>
              <a:rPr lang="en-US" sz="4600" dirty="0">
                <a:solidFill>
                  <a:srgbClr val="002060"/>
                </a:solidFill>
              </a:rPr>
            </a:br>
            <a:r>
              <a:rPr lang="en-US" sz="4600" dirty="0">
                <a:solidFill>
                  <a:srgbClr val="002060"/>
                </a:solidFill>
              </a:rPr>
              <a:t>Good practice in supporting learners with ALN </a:t>
            </a:r>
          </a:p>
        </p:txBody>
      </p:sp>
      <p:sp>
        <p:nvSpPr>
          <p:cNvPr id="4" name="TextBox 3">
            <a:extLst>
              <a:ext uri="{FF2B5EF4-FFF2-40B4-BE49-F238E27FC236}">
                <a16:creationId xmlns:a16="http://schemas.microsoft.com/office/drawing/2014/main" id="{8820AEFF-77CE-1CE0-0FE8-59DA76A8AD33}"/>
              </a:ext>
            </a:extLst>
          </p:cNvPr>
          <p:cNvSpPr txBox="1"/>
          <p:nvPr/>
        </p:nvSpPr>
        <p:spPr>
          <a:xfrm>
            <a:off x="572493" y="2071316"/>
            <a:ext cx="5209471" cy="4119172"/>
          </a:xfrm>
          <a:prstGeom prst="rect">
            <a:avLst/>
          </a:prstGeom>
        </p:spPr>
        <p:txBody>
          <a:bodyPr vert="horz" lIns="91440" tIns="45720" rIns="91440" bIns="45720" rtlCol="0" anchor="t">
            <a:normAutofit fontScale="92500" lnSpcReduction="20000"/>
          </a:bodyPr>
          <a:lstStyle/>
          <a:p>
            <a:pPr marL="285750" indent="-228600">
              <a:lnSpc>
                <a:spcPct val="90000"/>
              </a:lnSpc>
              <a:spcAft>
                <a:spcPts val="600"/>
              </a:spcAft>
              <a:buFont typeface="Arial" panose="020B0604020202020204" pitchFamily="34" charset="0"/>
              <a:buChar char="•"/>
            </a:pPr>
            <a:r>
              <a:rPr lang="cy-GB" sz="3200" dirty="0"/>
              <a:t>Cânt eu cefnogi i oresgyn rhwystrau</a:t>
            </a:r>
          </a:p>
          <a:p>
            <a:pPr marL="285750" indent="-228600">
              <a:lnSpc>
                <a:spcPct val="90000"/>
              </a:lnSpc>
              <a:spcAft>
                <a:spcPts val="600"/>
              </a:spcAft>
              <a:buFont typeface="Arial" panose="020B0604020202020204" pitchFamily="34" charset="0"/>
              <a:buChar char="•"/>
            </a:pPr>
            <a:r>
              <a:rPr lang="cy-GB" sz="3200" dirty="0"/>
              <a:t>Cyflawni eu potensial llawn</a:t>
            </a:r>
          </a:p>
          <a:p>
            <a:pPr marL="285750" indent="-228600">
              <a:lnSpc>
                <a:spcPct val="90000"/>
              </a:lnSpc>
              <a:spcAft>
                <a:spcPts val="600"/>
              </a:spcAft>
              <a:buFont typeface="Arial" panose="020B0604020202020204" pitchFamily="34" charset="0"/>
              <a:buChar char="•"/>
            </a:pPr>
            <a:r>
              <a:rPr lang="cy-GB" sz="3200" dirty="0"/>
              <a:t>Cynhwysol</a:t>
            </a:r>
          </a:p>
          <a:p>
            <a:pPr marL="285750" indent="-228600">
              <a:lnSpc>
                <a:spcPct val="90000"/>
              </a:lnSpc>
              <a:spcAft>
                <a:spcPts val="600"/>
              </a:spcAft>
              <a:buFont typeface="Arial" panose="020B0604020202020204" pitchFamily="34" charset="0"/>
              <a:buChar char="•"/>
            </a:pPr>
            <a:r>
              <a:rPr lang="cy-GB" sz="3200" dirty="0"/>
              <a:t>Cynaliadwy</a:t>
            </a:r>
          </a:p>
          <a:p>
            <a:pPr marL="285750" indent="-228600">
              <a:lnSpc>
                <a:spcPct val="90000"/>
              </a:lnSpc>
              <a:spcAft>
                <a:spcPts val="600"/>
              </a:spcAft>
              <a:buFont typeface="Arial" panose="020B0604020202020204" pitchFamily="34" charset="0"/>
              <a:buChar char="•"/>
            </a:pPr>
            <a:r>
              <a:rPr lang="cy-GB" sz="3200" dirty="0"/>
              <a:t>Amgylchedd dysgu effeithiol</a:t>
            </a:r>
          </a:p>
          <a:p>
            <a:pPr marL="285750" indent="-228600">
              <a:lnSpc>
                <a:spcPct val="90000"/>
              </a:lnSpc>
              <a:spcAft>
                <a:spcPts val="600"/>
              </a:spcAft>
              <a:buFont typeface="Arial" panose="020B0604020202020204" pitchFamily="34" charset="0"/>
              <a:buChar char="•"/>
            </a:pPr>
            <a:r>
              <a:rPr lang="cy-GB" sz="3200" dirty="0"/>
              <a:t>Beth arall allwn ni ei gynnwys?</a:t>
            </a:r>
          </a:p>
          <a:p>
            <a:pPr marL="285750" indent="-228600">
              <a:lnSpc>
                <a:spcPct val="90000"/>
              </a:lnSpc>
              <a:spcAft>
                <a:spcPts val="600"/>
              </a:spcAft>
              <a:buFont typeface="Arial" panose="020B0604020202020204" pitchFamily="34" charset="0"/>
              <a:buChar char="•"/>
            </a:pPr>
            <a:r>
              <a:rPr lang="cy-GB" sz="3200" dirty="0"/>
              <a:t>Cysylltiadau rhwng damcaniaethau, polisïau ac arfer gorau</a:t>
            </a:r>
          </a:p>
          <a:p>
            <a:pPr marL="57150">
              <a:lnSpc>
                <a:spcPct val="90000"/>
              </a:lnSpc>
              <a:spcAft>
                <a:spcPts val="600"/>
              </a:spcAft>
            </a:pPr>
            <a:endParaRPr lang="cy-GB" sz="3200" dirty="0"/>
          </a:p>
        </p:txBody>
      </p:sp>
      <p:sp>
        <p:nvSpPr>
          <p:cNvPr id="5" name="TextBox 3">
            <a:extLst>
              <a:ext uri="{FF2B5EF4-FFF2-40B4-BE49-F238E27FC236}">
                <a16:creationId xmlns:a16="http://schemas.microsoft.com/office/drawing/2014/main" id="{EC095F66-52EA-9BD1-96A3-360619C93C3F}"/>
              </a:ext>
            </a:extLst>
          </p:cNvPr>
          <p:cNvSpPr txBox="1"/>
          <p:nvPr/>
        </p:nvSpPr>
        <p:spPr>
          <a:xfrm>
            <a:off x="6197602" y="1978952"/>
            <a:ext cx="5781962" cy="4119172"/>
          </a:xfrm>
          <a:prstGeom prst="rect">
            <a:avLst/>
          </a:prstGeom>
        </p:spPr>
        <p:txBody>
          <a:bodyPr vert="horz" lIns="91440" tIns="45720" rIns="91440" bIns="45720" rtlCol="0" anchor="t">
            <a:normAutofit lnSpcReduction="10000"/>
          </a:bodyPr>
          <a:lstStyle/>
          <a:p>
            <a:pPr marL="285750" indent="-228600">
              <a:lnSpc>
                <a:spcPct val="90000"/>
              </a:lnSpc>
              <a:spcAft>
                <a:spcPts val="600"/>
              </a:spcAft>
              <a:buFont typeface="Arial" panose="020B0604020202020204" pitchFamily="34" charset="0"/>
              <a:buChar char="•"/>
            </a:pPr>
            <a:r>
              <a:rPr lang="en-US" sz="3200" dirty="0">
                <a:solidFill>
                  <a:srgbClr val="002060"/>
                </a:solidFill>
              </a:rPr>
              <a:t>Supported to overcome barriers</a:t>
            </a:r>
          </a:p>
          <a:p>
            <a:pPr marL="285750" indent="-228600">
              <a:lnSpc>
                <a:spcPct val="90000"/>
              </a:lnSpc>
              <a:spcAft>
                <a:spcPts val="600"/>
              </a:spcAft>
              <a:buFont typeface="Arial" panose="020B0604020202020204" pitchFamily="34" charset="0"/>
              <a:buChar char="•"/>
            </a:pPr>
            <a:r>
              <a:rPr lang="en-US" sz="3200" dirty="0">
                <a:solidFill>
                  <a:srgbClr val="002060"/>
                </a:solidFill>
              </a:rPr>
              <a:t>Achieve their full potential</a:t>
            </a:r>
          </a:p>
          <a:p>
            <a:pPr marL="285750" indent="-228600">
              <a:lnSpc>
                <a:spcPct val="90000"/>
              </a:lnSpc>
              <a:spcAft>
                <a:spcPts val="600"/>
              </a:spcAft>
              <a:buFont typeface="Arial" panose="020B0604020202020204" pitchFamily="34" charset="0"/>
              <a:buChar char="•"/>
            </a:pPr>
            <a:r>
              <a:rPr lang="en-US" sz="3200" dirty="0">
                <a:solidFill>
                  <a:srgbClr val="002060"/>
                </a:solidFill>
              </a:rPr>
              <a:t>Inclusive</a:t>
            </a:r>
          </a:p>
          <a:p>
            <a:pPr marL="285750" indent="-228600">
              <a:lnSpc>
                <a:spcPct val="90000"/>
              </a:lnSpc>
              <a:spcAft>
                <a:spcPts val="600"/>
              </a:spcAft>
              <a:buFont typeface="Arial" panose="020B0604020202020204" pitchFamily="34" charset="0"/>
              <a:buChar char="•"/>
            </a:pPr>
            <a:r>
              <a:rPr lang="en-US" sz="3200" dirty="0">
                <a:solidFill>
                  <a:srgbClr val="002060"/>
                </a:solidFill>
              </a:rPr>
              <a:t>Sustainable</a:t>
            </a:r>
          </a:p>
          <a:p>
            <a:pPr marL="285750" indent="-228600">
              <a:lnSpc>
                <a:spcPct val="90000"/>
              </a:lnSpc>
              <a:spcAft>
                <a:spcPts val="600"/>
              </a:spcAft>
              <a:buFont typeface="Arial" panose="020B0604020202020204" pitchFamily="34" charset="0"/>
              <a:buChar char="•"/>
            </a:pPr>
            <a:r>
              <a:rPr lang="en-US" sz="3200" dirty="0">
                <a:solidFill>
                  <a:srgbClr val="002060"/>
                </a:solidFill>
              </a:rPr>
              <a:t>Effective learning environment</a:t>
            </a:r>
          </a:p>
          <a:p>
            <a:pPr marL="285750" indent="-228600">
              <a:lnSpc>
                <a:spcPct val="90000"/>
              </a:lnSpc>
              <a:spcAft>
                <a:spcPts val="600"/>
              </a:spcAft>
              <a:buFont typeface="Arial" panose="020B0604020202020204" pitchFamily="34" charset="0"/>
              <a:buChar char="•"/>
            </a:pPr>
            <a:r>
              <a:rPr lang="en-US" sz="3200" dirty="0">
                <a:solidFill>
                  <a:srgbClr val="002060"/>
                </a:solidFill>
              </a:rPr>
              <a:t>What else can we include?</a:t>
            </a:r>
          </a:p>
          <a:p>
            <a:pPr marL="285750" indent="-228600">
              <a:lnSpc>
                <a:spcPct val="90000"/>
              </a:lnSpc>
              <a:spcAft>
                <a:spcPts val="600"/>
              </a:spcAft>
              <a:buFont typeface="Arial" panose="020B0604020202020204" pitchFamily="34" charset="0"/>
              <a:buChar char="•"/>
            </a:pPr>
            <a:r>
              <a:rPr lang="en-US" sz="3200" dirty="0">
                <a:solidFill>
                  <a:srgbClr val="002060"/>
                </a:solidFill>
              </a:rPr>
              <a:t>Links between theories, policies and best practice</a:t>
            </a:r>
          </a:p>
          <a:p>
            <a:pPr marL="57150">
              <a:lnSpc>
                <a:spcPct val="90000"/>
              </a:lnSpc>
              <a:spcAft>
                <a:spcPts val="600"/>
              </a:spcAft>
            </a:pPr>
            <a:endParaRPr lang="en-US" sz="3200" dirty="0"/>
          </a:p>
        </p:txBody>
      </p:sp>
    </p:spTree>
    <p:extLst>
      <p:ext uri="{BB962C8B-B14F-4D97-AF65-F5344CB8AC3E}">
        <p14:creationId xmlns:p14="http://schemas.microsoft.com/office/powerpoint/2010/main" val="138955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249645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400" b="1" dirty="0">
                <a:ea typeface="Times New Roman" panose="02020603050405020304" pitchFamily="18" charset="0"/>
              </a:rPr>
              <a:t>Elfen 1: </a:t>
            </a:r>
            <a:r>
              <a:rPr lang="cy-GB" sz="2200" dirty="0"/>
              <a:t>Crëwch boster – Yn amlinellu arfer da o ran cefnogi dysgwyr ag angen dysgu penodol.</a:t>
            </a:r>
          </a:p>
          <a:p>
            <a:pPr marL="0" indent="0">
              <a:buNone/>
            </a:pPr>
            <a:endParaRPr lang="cy-GB" sz="2200" dirty="0"/>
          </a:p>
          <a:p>
            <a:r>
              <a:rPr lang="cy-GB" sz="2200" dirty="0"/>
              <a:t>Gwnewch yn siŵr fod y poster yn dangos ystyriaeth i gynwysoldeb, cynaliadwyedd a’r amgylchedd dysgu</a:t>
            </a:r>
          </a:p>
          <a:p>
            <a:pPr marL="0" indent="0" algn="r">
              <a:buNone/>
            </a:pPr>
            <a:r>
              <a:rPr lang="cy-GB" sz="2200" b="1" dirty="0"/>
              <a:t>(Tua 500 o eiriau)</a:t>
            </a:r>
            <a:endParaRPr lang="cy-GB" sz="2200" dirty="0"/>
          </a:p>
          <a:p>
            <a:endParaRPr lang="cy-GB" sz="2400" i="1" dirty="0"/>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cy-GB" sz="3200" b="1" dirty="0"/>
              <a:t>Cysylltiadau â’r asesiad: Elfen 1</a:t>
            </a:r>
          </a:p>
        </p:txBody>
      </p:sp>
      <p:sp>
        <p:nvSpPr>
          <p:cNvPr id="4" name="Rectangle 3"/>
          <p:cNvSpPr/>
          <p:nvPr/>
        </p:nvSpPr>
        <p:spPr>
          <a:xfrm>
            <a:off x="103544" y="4062807"/>
            <a:ext cx="11954435" cy="2585323"/>
          </a:xfrm>
          <a:prstGeom prst="rect">
            <a:avLst/>
          </a:prstGeom>
          <a:ln w="12700" cmpd="thickThin">
            <a:solidFill>
              <a:srgbClr val="C00000"/>
            </a:solidFill>
          </a:ln>
        </p:spPr>
        <p:txBody>
          <a:bodyPr wrap="square">
            <a:spAutoFit/>
          </a:bodyPr>
          <a:lstStyle/>
          <a:p>
            <a:r>
              <a:rPr lang="cy-GB" dirty="0"/>
              <a:t>O’r meini prawf marcio:</a:t>
            </a:r>
          </a:p>
          <a:p>
            <a:pPr algn="ctr"/>
            <a:r>
              <a:rPr lang="cy-GB" dirty="0"/>
              <a:t>Rydym yn edrych am eich ‘Sgiliau Gwybodaeth a Dealltwriaeth’</a:t>
            </a:r>
          </a:p>
          <a:p>
            <a:pPr algn="ctr"/>
            <a:endParaRPr lang="cy-GB" dirty="0"/>
          </a:p>
          <a:p>
            <a:pPr algn="just"/>
            <a:r>
              <a:rPr lang="cy-GB" dirty="0"/>
              <a:t>Ar lefel 4, dylech fod yn gallu dangos gwybodaeth o’r cysyniadau a’r egwyddorion sylfaenol sy’n gysylltiedig â’ch maes/meysydd astudio. Mae </a:t>
            </a:r>
            <a:r>
              <a:rPr lang="cy-GB" i="1" dirty="0"/>
              <a:t>gwybodaeth</a:t>
            </a:r>
            <a:r>
              <a:rPr lang="cy-GB" dirty="0"/>
              <a:t> yn ymwneud â’r ffeithiau, y wybodaeth a’r sgiliau rydych chi wedi’u caffel trwy eich dysgu.  Rydych yn arddangos eich </a:t>
            </a:r>
            <a:r>
              <a:rPr lang="cy-GB" i="1" dirty="0"/>
              <a:t>dealltwriaeth</a:t>
            </a:r>
            <a:r>
              <a:rPr lang="cy-GB" dirty="0"/>
              <a:t> trwy ddehongli ystyr y ffeithiau a’r wybodaeth (gwybodaeth). Mae hyn yn golygu bod angen i chi ddewis a chynnwys yn eich gwaith y cysyniadau, technegau, modelau, damcaniaethau, ac ati sy’n briodol i’r dasg/tasgau a osodwyd.  Dylech fod yn gallu egluro’r damcaniaethau, cysyniadau, ac ati i ddangos eich dealltwriaeth.  Bydd eich marc/gradd hefyd yn dibynnu ar </a:t>
            </a:r>
            <a:r>
              <a:rPr lang="cy-GB" i="1" dirty="0"/>
              <a:t>i ba raddau</a:t>
            </a:r>
            <a:r>
              <a:rPr lang="cy-GB" dirty="0"/>
              <a:t> rydych yn dangos eich gwybodaeth a’ch dealltwriaeth. </a:t>
            </a:r>
          </a:p>
        </p:txBody>
      </p:sp>
    </p:spTree>
    <p:extLst>
      <p:ext uri="{BB962C8B-B14F-4D97-AF65-F5344CB8AC3E}">
        <p14:creationId xmlns:p14="http://schemas.microsoft.com/office/powerpoint/2010/main" val="22873810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3"/>
          <p:cNvSpPr txBox="1">
            <a:spLocks/>
          </p:cNvSpPr>
          <p:nvPr/>
        </p:nvSpPr>
        <p:spPr>
          <a:xfrm>
            <a:off x="435430" y="1059543"/>
            <a:ext cx="11377748" cy="249645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400" b="1" dirty="0">
                <a:solidFill>
                  <a:srgbClr val="002060"/>
                </a:solidFill>
                <a:ea typeface="Times New Roman" panose="02020603050405020304" pitchFamily="18" charset="0"/>
              </a:rPr>
              <a:t>Element 1: </a:t>
            </a:r>
            <a:r>
              <a:rPr lang="en-GB" sz="2200" dirty="0">
                <a:solidFill>
                  <a:srgbClr val="002060"/>
                </a:solidFill>
              </a:rPr>
              <a:t>Produce a poster – Outlining good practice in terms of supporting learners with a specific learning need.</a:t>
            </a:r>
          </a:p>
          <a:p>
            <a:pPr marL="0" indent="0">
              <a:buNone/>
            </a:pPr>
            <a:endParaRPr lang="en-GB" sz="2200" dirty="0">
              <a:solidFill>
                <a:srgbClr val="002060"/>
              </a:solidFill>
            </a:endParaRPr>
          </a:p>
          <a:p>
            <a:r>
              <a:rPr lang="en-GB" sz="2200" dirty="0">
                <a:solidFill>
                  <a:srgbClr val="002060"/>
                </a:solidFill>
              </a:rPr>
              <a:t>Make sure that the poster demonstrates consideration of inclusivity, sustainability and the learning environment</a:t>
            </a:r>
          </a:p>
          <a:p>
            <a:pPr marL="0" indent="0" algn="r">
              <a:buNone/>
            </a:pPr>
            <a:r>
              <a:rPr lang="en-GB" sz="2200" b="1" dirty="0">
                <a:solidFill>
                  <a:srgbClr val="002060"/>
                </a:solidFill>
              </a:rPr>
              <a:t>(Approx. 500 words)</a:t>
            </a:r>
            <a:endParaRPr lang="en-GB" sz="2200" dirty="0">
              <a:solidFill>
                <a:srgbClr val="002060"/>
              </a:solidFill>
            </a:endParaRPr>
          </a:p>
          <a:p>
            <a:endParaRPr lang="en-GB" sz="2400" i="1" dirty="0">
              <a:solidFill>
                <a:schemeClr val="accent1"/>
              </a:solidFill>
            </a:endParaRPr>
          </a:p>
        </p:txBody>
      </p:sp>
      <p:sp>
        <p:nvSpPr>
          <p:cNvPr id="3" name="Title 1"/>
          <p:cNvSpPr txBox="1">
            <a:spLocks/>
          </p:cNvSpPr>
          <p:nvPr/>
        </p:nvSpPr>
        <p:spPr>
          <a:xfrm>
            <a:off x="838200" y="37465"/>
            <a:ext cx="10515600" cy="911860"/>
          </a:xfrm>
          <a:prstGeom prst="rect">
            <a:avLst/>
          </a:prstGeom>
        </p:spPr>
        <p:txBody>
          <a:bodyPr vert="horz" lIns="91440" tIns="45720" rIns="91440" bIns="45720" rtlCol="0" anchor="b">
            <a:normAutofit fontScale="97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200" b="1" dirty="0">
                <a:solidFill>
                  <a:schemeClr val="accent1">
                    <a:lumMod val="75000"/>
                  </a:schemeClr>
                </a:solidFill>
              </a:rPr>
              <a:t>Links to assessment: Element 1</a:t>
            </a:r>
          </a:p>
        </p:txBody>
      </p:sp>
      <p:sp>
        <p:nvSpPr>
          <p:cNvPr id="4" name="Rectangle 3"/>
          <p:cNvSpPr/>
          <p:nvPr/>
        </p:nvSpPr>
        <p:spPr>
          <a:xfrm>
            <a:off x="103544" y="4062807"/>
            <a:ext cx="11954435" cy="2585323"/>
          </a:xfrm>
          <a:prstGeom prst="rect">
            <a:avLst/>
          </a:prstGeom>
          <a:ln w="12700" cmpd="thickThin">
            <a:solidFill>
              <a:srgbClr val="C00000"/>
            </a:solidFill>
          </a:ln>
        </p:spPr>
        <p:txBody>
          <a:bodyPr wrap="square">
            <a:spAutoFit/>
          </a:bodyPr>
          <a:lstStyle/>
          <a:p>
            <a:r>
              <a:rPr lang="en-GB" dirty="0">
                <a:solidFill>
                  <a:srgbClr val="002060"/>
                </a:solidFill>
              </a:rPr>
              <a:t>From the marking criteria:</a:t>
            </a:r>
          </a:p>
          <a:p>
            <a:pPr algn="ctr"/>
            <a:r>
              <a:rPr lang="en-GB" dirty="0">
                <a:solidFill>
                  <a:srgbClr val="002060"/>
                </a:solidFill>
              </a:rPr>
              <a:t>We’re looking for your ‘Knowledge and Understanding Skills’</a:t>
            </a:r>
          </a:p>
          <a:p>
            <a:pPr algn="ctr"/>
            <a:endParaRPr lang="en-GB" dirty="0">
              <a:solidFill>
                <a:srgbClr val="002060"/>
              </a:solidFill>
            </a:endParaRPr>
          </a:p>
          <a:p>
            <a:pPr algn="just"/>
            <a:r>
              <a:rPr lang="en-GB" dirty="0">
                <a:solidFill>
                  <a:srgbClr val="002060"/>
                </a:solidFill>
              </a:rPr>
              <a:t>At level 4, you should be able to demonstrate knowledge of the underlying concepts and principles associated with your area(s) of study.  </a:t>
            </a:r>
            <a:r>
              <a:rPr lang="en-GB" i="1" dirty="0">
                <a:solidFill>
                  <a:srgbClr val="002060"/>
                </a:solidFill>
              </a:rPr>
              <a:t>Knowledge</a:t>
            </a:r>
            <a:r>
              <a:rPr lang="en-GB" dirty="0">
                <a:solidFill>
                  <a:srgbClr val="002060"/>
                </a:solidFill>
              </a:rPr>
              <a:t> relates to the facts, information and skills you have acquired through your learning.  You demonstrate your </a:t>
            </a:r>
            <a:r>
              <a:rPr lang="en-GB" i="1" dirty="0">
                <a:solidFill>
                  <a:srgbClr val="002060"/>
                </a:solidFill>
              </a:rPr>
              <a:t>understanding</a:t>
            </a:r>
            <a:r>
              <a:rPr lang="en-GB" dirty="0">
                <a:solidFill>
                  <a:srgbClr val="002060"/>
                </a:solidFill>
              </a:rPr>
              <a:t> by interpreting the meaning of the facts and information (knowledge). This means that you need to select and include in your work the concepts, techniques, models, theories, etc. appropriate to the task(s) set.  You should be able to explain the theories, concepts, etc. to show your understanding.  Your mark/grade will also depend upon the </a:t>
            </a:r>
            <a:r>
              <a:rPr lang="en-GB" i="1" dirty="0">
                <a:solidFill>
                  <a:srgbClr val="002060"/>
                </a:solidFill>
              </a:rPr>
              <a:t>extent</a:t>
            </a:r>
            <a:r>
              <a:rPr lang="en-GB" dirty="0">
                <a:solidFill>
                  <a:srgbClr val="002060"/>
                </a:solidFill>
              </a:rPr>
              <a:t> to which you demonstrate your knowledge and understanding</a:t>
            </a:r>
            <a:r>
              <a:rPr lang="en-GB" dirty="0"/>
              <a:t>. </a:t>
            </a:r>
          </a:p>
        </p:txBody>
      </p:sp>
    </p:spTree>
    <p:extLst>
      <p:ext uri="{BB962C8B-B14F-4D97-AF65-F5344CB8AC3E}">
        <p14:creationId xmlns:p14="http://schemas.microsoft.com/office/powerpoint/2010/main" val="6810536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75520" y="269776"/>
            <a:ext cx="8229600" cy="1143000"/>
          </a:xfrm>
        </p:spPr>
        <p:txBody>
          <a:bodyPr>
            <a:normAutofit fontScale="90000"/>
          </a:bodyPr>
          <a:lstStyle/>
          <a:p>
            <a:pPr algn="ctr"/>
            <a:br>
              <a:rPr lang="en-US" dirty="0"/>
            </a:br>
            <a:r>
              <a:rPr lang="cy-GB" dirty="0"/>
              <a:t>Cyfeiriadau</a:t>
            </a:r>
            <a:br>
              <a:rPr lang="en-US" dirty="0"/>
            </a:br>
            <a:r>
              <a:rPr lang="en-US" sz="3600" b="1" dirty="0">
                <a:solidFill>
                  <a:srgbClr val="002060"/>
                </a:solidFill>
                <a:latin typeface="Arial" panose="020B0604020202020204" pitchFamily="34" charset="0"/>
                <a:cs typeface="Arial" panose="020B0604020202020204" pitchFamily="34" charset="0"/>
              </a:rPr>
              <a:t>References</a:t>
            </a:r>
            <a:r>
              <a:rPr lang="en-US" dirty="0">
                <a:solidFill>
                  <a:srgbClr val="002060"/>
                </a:solidFill>
              </a:rPr>
              <a:t> </a:t>
            </a:r>
            <a:br>
              <a:rPr lang="en-US" dirty="0">
                <a:solidFill>
                  <a:srgbClr val="002060"/>
                </a:solidFill>
              </a:rPr>
            </a:br>
            <a:endParaRPr lang="en-US" dirty="0">
              <a:solidFill>
                <a:srgbClr val="002060"/>
              </a:solidFill>
            </a:endParaRPr>
          </a:p>
        </p:txBody>
      </p:sp>
      <p:sp>
        <p:nvSpPr>
          <p:cNvPr id="2" name="Content Placeholder 1"/>
          <p:cNvSpPr>
            <a:spLocks noGrp="1"/>
          </p:cNvSpPr>
          <p:nvPr>
            <p:ph idx="1"/>
          </p:nvPr>
        </p:nvSpPr>
        <p:spPr>
          <a:xfrm>
            <a:off x="1981200" y="1412779"/>
            <a:ext cx="8229600" cy="4525963"/>
          </a:xfrm>
        </p:spPr>
        <p:txBody>
          <a:bodyPr>
            <a:noAutofit/>
          </a:bodyPr>
          <a:lstStyle/>
          <a:p>
            <a:r>
              <a:rPr lang="en-US" sz="1800" dirty="0">
                <a:solidFill>
                  <a:srgbClr val="002060"/>
                </a:solidFill>
                <a:latin typeface="Arial" panose="020B0604020202020204" pitchFamily="34" charset="0"/>
                <a:cs typeface="Arial" panose="020B0604020202020204" pitchFamily="34" charset="0"/>
              </a:rPr>
              <a:t>Barnes C, (2007) </a:t>
            </a:r>
            <a:r>
              <a:rPr lang="en-US" sz="1800" i="1" dirty="0">
                <a:solidFill>
                  <a:srgbClr val="002060"/>
                </a:solidFill>
                <a:latin typeface="Arial" panose="020B0604020202020204" pitchFamily="34" charset="0"/>
                <a:cs typeface="Arial" panose="020B0604020202020204" pitchFamily="34" charset="0"/>
              </a:rPr>
              <a:t>Disability and Higher Education: Shaping the Future, Conference Presentation, Centre for Disability Studies </a:t>
            </a:r>
            <a:endParaRPr lang="en-US" sz="1800" dirty="0">
              <a:solidFill>
                <a:srgbClr val="002060"/>
              </a:solidFill>
              <a:latin typeface="Arial" panose="020B0604020202020204" pitchFamily="34" charset="0"/>
              <a:cs typeface="Arial" panose="020B0604020202020204" pitchFamily="34" charset="0"/>
            </a:endParaRPr>
          </a:p>
          <a:p>
            <a:r>
              <a:rPr lang="en-US" sz="1800" dirty="0">
                <a:solidFill>
                  <a:srgbClr val="002060"/>
                </a:solidFill>
                <a:latin typeface="Arial" panose="020B0604020202020204" pitchFamily="34" charset="0"/>
                <a:cs typeface="Arial" panose="020B0604020202020204" pitchFamily="34" charset="0"/>
              </a:rPr>
              <a:t>Booth T &amp; </a:t>
            </a:r>
            <a:r>
              <a:rPr lang="en-US" sz="1800" dirty="0" err="1">
                <a:solidFill>
                  <a:srgbClr val="002060"/>
                </a:solidFill>
                <a:latin typeface="Arial" panose="020B0604020202020204" pitchFamily="34" charset="0"/>
                <a:cs typeface="Arial" panose="020B0604020202020204" pitchFamily="34" charset="0"/>
              </a:rPr>
              <a:t>Ainscow</a:t>
            </a:r>
            <a:r>
              <a:rPr lang="en-US" sz="1800" dirty="0">
                <a:solidFill>
                  <a:srgbClr val="002060"/>
                </a:solidFill>
                <a:latin typeface="Arial" panose="020B0604020202020204" pitchFamily="34" charset="0"/>
                <a:cs typeface="Arial" panose="020B0604020202020204" pitchFamily="34" charset="0"/>
              </a:rPr>
              <a:t>. M, (2002) </a:t>
            </a:r>
            <a:r>
              <a:rPr lang="en-US" sz="1800" i="1" dirty="0">
                <a:solidFill>
                  <a:srgbClr val="002060"/>
                </a:solidFill>
                <a:latin typeface="Arial" panose="020B0604020202020204" pitchFamily="34" charset="0"/>
                <a:cs typeface="Arial" panose="020B0604020202020204" pitchFamily="34" charset="0"/>
              </a:rPr>
              <a:t>Index for Inclusion Bristol: CSIE </a:t>
            </a:r>
          </a:p>
          <a:p>
            <a:pPr fontAlgn="base"/>
            <a:r>
              <a:rPr lang="en-GB" sz="1800" b="0" i="0" dirty="0">
                <a:solidFill>
                  <a:srgbClr val="002060"/>
                </a:solidFill>
                <a:effectLst/>
                <a:latin typeface="Arial" panose="020B0604020202020204" pitchFamily="34" charset="0"/>
              </a:rPr>
              <a:t>Cardiff Council: Cardiff Education Services (2022)</a:t>
            </a:r>
            <a:r>
              <a:rPr lang="en-GB" sz="1800" dirty="0">
                <a:solidFill>
                  <a:srgbClr val="002060"/>
                </a:solidFill>
                <a:latin typeface="Arial" panose="020B0604020202020204" pitchFamily="34" charset="0"/>
              </a:rPr>
              <a:t> </a:t>
            </a:r>
            <a:r>
              <a:rPr lang="cy-GB" sz="1800" dirty="0">
                <a:solidFill>
                  <a:srgbClr val="002060"/>
                </a:solidFill>
                <a:latin typeface="Arial" panose="020B0604020202020204" pitchFamily="34" charset="0"/>
              </a:rPr>
              <a:t>Ar gael yn </a:t>
            </a:r>
            <a:r>
              <a:rPr lang="en-GB" sz="1800" dirty="0">
                <a:solidFill>
                  <a:srgbClr val="002060"/>
                </a:solidFill>
                <a:latin typeface="Arial" panose="020B0604020202020204" pitchFamily="34" charset="0"/>
              </a:rPr>
              <a:t>/ Available at </a:t>
            </a:r>
            <a:r>
              <a:rPr lang="en-GB" sz="1800" b="0" i="0" dirty="0">
                <a:solidFill>
                  <a:srgbClr val="002060"/>
                </a:solidFill>
                <a:effectLst/>
                <a:latin typeface="Arial" panose="020B0604020202020204" pitchFamily="34" charset="0"/>
                <a:hlinkClick r:id="rId2">
                  <a:extLst>
                    <a:ext uri="{A12FA001-AC4F-418D-AE19-62706E023703}">
                      <ahyp:hlinkClr xmlns:ahyp="http://schemas.microsoft.com/office/drawing/2018/hyperlinkcolor" val="tx"/>
                    </a:ext>
                  </a:extLst>
                </a:hlinkClick>
              </a:rPr>
              <a:t>https://cardiffeducationservices.co.uk/Page/21782</a:t>
            </a:r>
            <a:r>
              <a:rPr lang="en-GB" sz="1800" b="0" i="0" dirty="0">
                <a:solidFill>
                  <a:srgbClr val="002060"/>
                </a:solidFill>
                <a:effectLst/>
                <a:latin typeface="Arial" panose="020B0604020202020204" pitchFamily="34" charset="0"/>
              </a:rPr>
              <a:t> (</a:t>
            </a:r>
            <a:r>
              <a:rPr lang="cy-GB" sz="1800" b="0" i="0" dirty="0">
                <a:solidFill>
                  <a:srgbClr val="002060"/>
                </a:solidFill>
                <a:effectLst/>
                <a:latin typeface="Arial" panose="020B0604020202020204" pitchFamily="34" charset="0"/>
              </a:rPr>
              <a:t>Cyrchwyd</a:t>
            </a:r>
            <a:r>
              <a:rPr lang="en-GB" sz="1800" b="0" i="0" dirty="0">
                <a:solidFill>
                  <a:srgbClr val="002060"/>
                </a:solidFill>
                <a:effectLst/>
                <a:latin typeface="Arial" panose="020B0604020202020204" pitchFamily="34" charset="0"/>
              </a:rPr>
              <a:t> / Accessed: 05.09.2022)</a:t>
            </a:r>
          </a:p>
          <a:p>
            <a:r>
              <a:rPr lang="en-GB" sz="1800" b="0" i="0" dirty="0">
                <a:solidFill>
                  <a:srgbClr val="002060"/>
                </a:solidFill>
                <a:effectLst/>
                <a:latin typeface="Arial" panose="020B0604020202020204" pitchFamily="34" charset="0"/>
              </a:rPr>
              <a:t>Cardiff Council: Cardiff Education Services (2022) IDP - How to complete each section update. </a:t>
            </a:r>
            <a:r>
              <a:rPr lang="cy-GB" sz="1800" b="0" i="0" dirty="0">
                <a:solidFill>
                  <a:srgbClr val="002060"/>
                </a:solidFill>
                <a:effectLst/>
                <a:latin typeface="Arial" panose="020B0604020202020204" pitchFamily="34" charset="0"/>
              </a:rPr>
              <a:t>Ar </a:t>
            </a:r>
            <a:r>
              <a:rPr lang="cy-GB" sz="1800" dirty="0">
                <a:solidFill>
                  <a:srgbClr val="002060"/>
                </a:solidFill>
                <a:latin typeface="Arial" panose="020B0604020202020204" pitchFamily="34" charset="0"/>
              </a:rPr>
              <a:t>g</a:t>
            </a:r>
            <a:r>
              <a:rPr lang="cy-GB" sz="1800" b="0" i="0" dirty="0">
                <a:solidFill>
                  <a:srgbClr val="002060"/>
                </a:solidFill>
                <a:effectLst/>
                <a:latin typeface="Arial" panose="020B0604020202020204" pitchFamily="34" charset="0"/>
              </a:rPr>
              <a:t>ael yn </a:t>
            </a:r>
            <a:r>
              <a:rPr lang="en-GB" sz="1800" b="0" i="0" dirty="0">
                <a:solidFill>
                  <a:srgbClr val="002060"/>
                </a:solidFill>
                <a:effectLst/>
                <a:latin typeface="Arial" panose="020B0604020202020204" pitchFamily="34" charset="0"/>
              </a:rPr>
              <a:t>/ Available at: </a:t>
            </a:r>
            <a:r>
              <a:rPr lang="en-GB" sz="1800" b="0" i="0" dirty="0">
                <a:solidFill>
                  <a:srgbClr val="002060"/>
                </a:solidFill>
                <a:effectLst/>
                <a:latin typeface="Arial" panose="020B0604020202020204" pitchFamily="34" charset="0"/>
                <a:hlinkClick r:id="rId3">
                  <a:extLst>
                    <a:ext uri="{A12FA001-AC4F-418D-AE19-62706E023703}">
                      <ahyp:hlinkClr xmlns:ahyp="http://schemas.microsoft.com/office/drawing/2018/hyperlinkcolor" val="tx"/>
                    </a:ext>
                  </a:extLst>
                </a:hlinkClick>
              </a:rPr>
              <a:t>https://cardiffeducationservices.co.uk/Pages/Download/3d205df6-a933-4e99-af7d-a675894736f9/PageSectionDocuments</a:t>
            </a:r>
            <a:r>
              <a:rPr lang="en-GB" sz="1800" b="0" i="0" dirty="0">
                <a:solidFill>
                  <a:srgbClr val="002060"/>
                </a:solidFill>
                <a:effectLst/>
                <a:latin typeface="Arial" panose="020B0604020202020204" pitchFamily="34" charset="0"/>
              </a:rPr>
              <a:t> (</a:t>
            </a:r>
            <a:r>
              <a:rPr lang="cy-GB" sz="1800" b="0" i="0" dirty="0">
                <a:solidFill>
                  <a:srgbClr val="002060"/>
                </a:solidFill>
                <a:effectLst/>
                <a:latin typeface="Arial" panose="020B0604020202020204" pitchFamily="34" charset="0"/>
              </a:rPr>
              <a:t>Cyrchwyd</a:t>
            </a:r>
            <a:r>
              <a:rPr lang="en-GB" sz="1800" b="0" i="0" dirty="0">
                <a:solidFill>
                  <a:srgbClr val="002060"/>
                </a:solidFill>
                <a:effectLst/>
                <a:latin typeface="Arial" panose="020B0604020202020204" pitchFamily="34" charset="0"/>
              </a:rPr>
              <a:t> / Accessed: 22 </a:t>
            </a:r>
            <a:r>
              <a:rPr lang="cy-GB" sz="1800" b="0" i="0" dirty="0">
                <a:solidFill>
                  <a:srgbClr val="002060"/>
                </a:solidFill>
                <a:effectLst/>
                <a:latin typeface="Arial" panose="020B0604020202020204" pitchFamily="34" charset="0"/>
              </a:rPr>
              <a:t>Awst</a:t>
            </a:r>
            <a:r>
              <a:rPr lang="en-GB" sz="1800" b="0" i="0" dirty="0">
                <a:solidFill>
                  <a:srgbClr val="002060"/>
                </a:solidFill>
                <a:effectLst/>
                <a:latin typeface="Arial" panose="020B0604020202020204" pitchFamily="34" charset="0"/>
              </a:rPr>
              <a:t> / August 2022).</a:t>
            </a:r>
            <a:endParaRPr lang="en-US" sz="1800" i="1" dirty="0">
              <a:solidFill>
                <a:srgbClr val="002060"/>
              </a:solidFill>
              <a:latin typeface="Arial" panose="020B0604020202020204" pitchFamily="34" charset="0"/>
              <a:cs typeface="Arial" panose="020B0604020202020204" pitchFamily="34" charset="0"/>
            </a:endParaRPr>
          </a:p>
          <a:p>
            <a:r>
              <a:rPr lang="en-US" sz="1800" dirty="0" err="1">
                <a:solidFill>
                  <a:srgbClr val="002060"/>
                </a:solidFill>
                <a:latin typeface="Arial" panose="020B0604020202020204" pitchFamily="34" charset="0"/>
                <a:cs typeface="Arial" panose="020B0604020202020204" pitchFamily="34" charset="0"/>
              </a:rPr>
              <a:t>Dauncey</a:t>
            </a:r>
            <a:r>
              <a:rPr lang="en-US" sz="1800" dirty="0">
                <a:solidFill>
                  <a:srgbClr val="002060"/>
                </a:solidFill>
                <a:latin typeface="Arial" panose="020B0604020202020204" pitchFamily="34" charset="0"/>
                <a:cs typeface="Arial" panose="020B0604020202020204" pitchFamily="34" charset="0"/>
              </a:rPr>
              <a:t>, M (2015) </a:t>
            </a:r>
            <a:r>
              <a:rPr lang="en-GB" sz="1800" i="1" dirty="0">
                <a:solidFill>
                  <a:srgbClr val="002060"/>
                </a:solidFill>
                <a:latin typeface="Arial" panose="020B0604020202020204" pitchFamily="34" charset="0"/>
                <a:cs typeface="Arial" panose="020B0604020202020204" pitchFamily="34" charset="0"/>
              </a:rPr>
              <a:t>Committee to carry out pre-legislative scrutiny of Draft ALN Bill </a:t>
            </a:r>
            <a:r>
              <a:rPr lang="cy-GB" sz="1800" dirty="0">
                <a:solidFill>
                  <a:srgbClr val="002060"/>
                </a:solidFill>
                <a:latin typeface="Arial" panose="020B0604020202020204" pitchFamily="34" charset="0"/>
                <a:cs typeface="Arial" panose="020B0604020202020204" pitchFamily="34" charset="0"/>
              </a:rPr>
              <a:t>Ar gael yn </a:t>
            </a:r>
            <a:r>
              <a:rPr lang="en-GB" sz="1800" dirty="0">
                <a:solidFill>
                  <a:srgbClr val="002060"/>
                </a:solidFill>
                <a:latin typeface="Arial" panose="020B0604020202020204" pitchFamily="34" charset="0"/>
                <a:cs typeface="Arial" panose="020B0604020202020204" pitchFamily="34" charset="0"/>
              </a:rPr>
              <a:t>/ Available at </a:t>
            </a:r>
            <a:r>
              <a:rPr lang="en-GB" sz="1800"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https://assemblyinbrief.wordpress.com/2015/10/14/committee-to-carry-out-pre-legislative-scrutiny-of-draft-aln-bill/</a:t>
            </a:r>
            <a:r>
              <a:rPr lang="en-GB" sz="1800" dirty="0">
                <a:solidFill>
                  <a:srgbClr val="002060"/>
                </a:solidFill>
                <a:latin typeface="Arial" panose="020B0604020202020204" pitchFamily="34" charset="0"/>
                <a:cs typeface="Arial" panose="020B0604020202020204" pitchFamily="34" charset="0"/>
              </a:rPr>
              <a:t> [</a:t>
            </a:r>
            <a:r>
              <a:rPr lang="cy-GB" sz="1800" dirty="0">
                <a:solidFill>
                  <a:srgbClr val="002060"/>
                </a:solidFill>
                <a:latin typeface="Arial" panose="020B0604020202020204" pitchFamily="34" charset="0"/>
                <a:cs typeface="Arial" panose="020B0604020202020204" pitchFamily="34" charset="0"/>
              </a:rPr>
              <a:t>Cyrchwyd</a:t>
            </a:r>
            <a:r>
              <a:rPr lang="en-GB" sz="1800" dirty="0">
                <a:solidFill>
                  <a:srgbClr val="002060"/>
                </a:solidFill>
                <a:latin typeface="Arial" panose="020B0604020202020204" pitchFamily="34" charset="0"/>
                <a:cs typeface="Arial" panose="020B0604020202020204" pitchFamily="34" charset="0"/>
              </a:rPr>
              <a:t> / Accessed 28/05/2022]</a:t>
            </a:r>
          </a:p>
          <a:p>
            <a:r>
              <a:rPr lang="en-US" sz="1800" dirty="0">
                <a:solidFill>
                  <a:srgbClr val="002060"/>
                </a:solidFill>
                <a:latin typeface="Arial" panose="020B0604020202020204" pitchFamily="34" charset="0"/>
                <a:cs typeface="Arial" panose="020B0604020202020204" pitchFamily="34" charset="0"/>
              </a:rPr>
              <a:t>Larkin, M (2011) </a:t>
            </a:r>
            <a:r>
              <a:rPr lang="en-US" sz="1800" i="1" dirty="0">
                <a:solidFill>
                  <a:srgbClr val="002060"/>
                </a:solidFill>
                <a:latin typeface="Arial" panose="020B0604020202020204" pitchFamily="34" charset="0"/>
                <a:cs typeface="Arial" panose="020B0604020202020204" pitchFamily="34" charset="0"/>
              </a:rPr>
              <a:t>Vulnerable Groups in Health and Social Care</a:t>
            </a:r>
            <a:r>
              <a:rPr lang="en-US" sz="1800" dirty="0">
                <a:solidFill>
                  <a:srgbClr val="002060"/>
                </a:solidFill>
                <a:latin typeface="Arial" panose="020B0604020202020204" pitchFamily="34" charset="0"/>
                <a:cs typeface="Arial" panose="020B0604020202020204" pitchFamily="34" charset="0"/>
              </a:rPr>
              <a:t>, London: Sage</a:t>
            </a:r>
          </a:p>
          <a:p>
            <a:r>
              <a:rPr lang="en-US" sz="1800" dirty="0">
                <a:solidFill>
                  <a:srgbClr val="002060"/>
                </a:solidFill>
                <a:latin typeface="Arial" panose="020B0604020202020204" pitchFamily="34" charset="0"/>
                <a:cs typeface="Arial" panose="020B0604020202020204" pitchFamily="34" charset="0"/>
              </a:rPr>
              <a:t>National Assembly for Wales (2015) </a:t>
            </a:r>
            <a:r>
              <a:rPr lang="en-GB" sz="1800" i="1" dirty="0">
                <a:solidFill>
                  <a:srgbClr val="002060"/>
                </a:solidFill>
                <a:latin typeface="Arial" panose="020B0604020202020204" pitchFamily="34" charset="0"/>
                <a:cs typeface="Arial" panose="020B0604020202020204" pitchFamily="34" charset="0"/>
              </a:rPr>
              <a:t>Special Educational Needs (SEN)/Additional Learning Needs (ALN) in Wales </a:t>
            </a:r>
            <a:r>
              <a:rPr lang="cy-GB" sz="1800" dirty="0">
                <a:solidFill>
                  <a:srgbClr val="002060"/>
                </a:solidFill>
                <a:latin typeface="Arial" panose="020B0604020202020204" pitchFamily="34" charset="0"/>
                <a:cs typeface="Arial" panose="020B0604020202020204" pitchFamily="34" charset="0"/>
              </a:rPr>
              <a:t>Caerdydd: Mehefin </a:t>
            </a:r>
            <a:r>
              <a:rPr lang="en-GB" sz="1800" dirty="0">
                <a:solidFill>
                  <a:srgbClr val="002060"/>
                </a:solidFill>
                <a:latin typeface="Arial" panose="020B0604020202020204" pitchFamily="34" charset="0"/>
                <a:cs typeface="Arial" panose="020B0604020202020204" pitchFamily="34" charset="0"/>
              </a:rPr>
              <a:t>2015 / Cardiff: June 2015</a:t>
            </a:r>
          </a:p>
        </p:txBody>
      </p:sp>
      <p:sp>
        <p:nvSpPr>
          <p:cNvPr id="5" name="Slide Number Placeholder 4">
            <a:extLst>
              <a:ext uri="{FF2B5EF4-FFF2-40B4-BE49-F238E27FC236}">
                <a16:creationId xmlns:a16="http://schemas.microsoft.com/office/drawing/2014/main" id="{506C9642-5861-3140-A8DA-C8560C23ADC3}"/>
              </a:ext>
            </a:extLst>
          </p:cNvPr>
          <p:cNvSpPr>
            <a:spLocks noGrp="1"/>
          </p:cNvSpPr>
          <p:nvPr>
            <p:ph type="sldNum" sz="quarter" idx="12"/>
          </p:nvPr>
        </p:nvSpPr>
        <p:spPr/>
        <p:txBody>
          <a:bodyPr/>
          <a:lstStyle/>
          <a:p>
            <a:fld id="{1DE7A57B-A53D-4DD9-89B2-BC9E914060C7}" type="slidenum">
              <a:rPr lang="en-GB" smtClean="0"/>
              <a:t>23</a:t>
            </a:fld>
            <a:endParaRPr lang="en-GB"/>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pPr algn="ctr"/>
            <a:br>
              <a:rPr lang="en-US" dirty="0"/>
            </a:br>
            <a:br>
              <a:rPr lang="en-US" dirty="0"/>
            </a:br>
            <a:r>
              <a:rPr lang="cy-GB" dirty="0"/>
              <a:t>Cyfeiriadau</a:t>
            </a:r>
            <a:br>
              <a:rPr lang="en-US" dirty="0"/>
            </a:br>
            <a:r>
              <a:rPr lang="en-US" sz="3600" b="1" dirty="0">
                <a:solidFill>
                  <a:srgbClr val="002060"/>
                </a:solidFill>
                <a:latin typeface="Arial" panose="020B0604020202020204" pitchFamily="34" charset="0"/>
                <a:cs typeface="Arial" panose="020B0604020202020204" pitchFamily="34" charset="0"/>
              </a:rPr>
              <a:t>References</a:t>
            </a:r>
            <a:r>
              <a:rPr lang="en-US" sz="4900" dirty="0">
                <a:solidFill>
                  <a:srgbClr val="002060"/>
                </a:solidFill>
              </a:rPr>
              <a:t> </a:t>
            </a:r>
            <a:br>
              <a:rPr lang="en-US" sz="4900" dirty="0">
                <a:solidFill>
                  <a:srgbClr val="002060"/>
                </a:solidFill>
              </a:rPr>
            </a:br>
            <a:br>
              <a:rPr lang="en-US" dirty="0">
                <a:solidFill>
                  <a:srgbClr val="002060"/>
                </a:solidFill>
              </a:rPr>
            </a:br>
            <a:endParaRPr lang="en-US" dirty="0">
              <a:solidFill>
                <a:srgbClr val="002060"/>
              </a:solidFill>
            </a:endParaRPr>
          </a:p>
        </p:txBody>
      </p:sp>
      <p:sp>
        <p:nvSpPr>
          <p:cNvPr id="2" name="Content Placeholder 1"/>
          <p:cNvSpPr>
            <a:spLocks noGrp="1"/>
          </p:cNvSpPr>
          <p:nvPr>
            <p:ph idx="1"/>
          </p:nvPr>
        </p:nvSpPr>
        <p:spPr>
          <a:xfrm>
            <a:off x="1829677" y="1690693"/>
            <a:ext cx="8586804" cy="4802182"/>
          </a:xfrm>
        </p:spPr>
        <p:txBody>
          <a:bodyPr>
            <a:noAutofit/>
          </a:bodyPr>
          <a:lstStyle/>
          <a:p>
            <a:pPr marL="0" indent="-781180">
              <a:buNone/>
            </a:pPr>
            <a:r>
              <a:rPr lang="en-US" sz="1800" dirty="0" err="1">
                <a:solidFill>
                  <a:srgbClr val="002060"/>
                </a:solidFill>
                <a:latin typeface="Arial" panose="020B0604020202020204" pitchFamily="34" charset="0"/>
                <a:cs typeface="Arial" panose="020B0604020202020204" pitchFamily="34" charset="0"/>
              </a:rPr>
              <a:t>Rieser</a:t>
            </a:r>
            <a:r>
              <a:rPr lang="en-US" sz="1800" dirty="0">
                <a:solidFill>
                  <a:srgbClr val="002060"/>
                </a:solidFill>
                <a:latin typeface="Arial" panose="020B0604020202020204" pitchFamily="34" charset="0"/>
                <a:cs typeface="Arial" panose="020B0604020202020204" pitchFamily="34" charset="0"/>
              </a:rPr>
              <a:t> R, (2002) </a:t>
            </a:r>
            <a:r>
              <a:rPr lang="en-US" sz="1800" i="1" dirty="0">
                <a:solidFill>
                  <a:srgbClr val="002060"/>
                </a:solidFill>
                <a:latin typeface="Arial" panose="020B0604020202020204" pitchFamily="34" charset="0"/>
                <a:cs typeface="Arial" panose="020B0604020202020204" pitchFamily="34" charset="0"/>
              </a:rPr>
              <a:t>Everybody In: Good Practice in the Identification and Inclusion of Disabled Children and those with SEN, London: Disability, Equality and Education &amp; UK Disability for European Affairs </a:t>
            </a:r>
          </a:p>
          <a:p>
            <a:pPr marL="0" indent="-781180">
              <a:buNone/>
            </a:pPr>
            <a:r>
              <a:rPr lang="en-US" sz="1800" dirty="0">
                <a:solidFill>
                  <a:srgbClr val="002060"/>
                </a:solidFill>
                <a:latin typeface="Arial" panose="020B0604020202020204" pitchFamily="34" charset="0"/>
                <a:cs typeface="Arial" panose="020B0604020202020204" pitchFamily="34" charset="0"/>
              </a:rPr>
              <a:t>SCOPE (</a:t>
            </a:r>
            <a:r>
              <a:rPr lang="cy-GB" sz="1800" dirty="0">
                <a:solidFill>
                  <a:srgbClr val="002060"/>
                </a:solidFill>
                <a:latin typeface="Arial" panose="020B0604020202020204" pitchFamily="34" charset="0"/>
                <a:cs typeface="Arial" panose="020B0604020202020204" pitchFamily="34" charset="0"/>
              </a:rPr>
              <a:t>Dim Dyddiad / </a:t>
            </a:r>
            <a:r>
              <a:rPr lang="en-US" sz="1800" dirty="0">
                <a:solidFill>
                  <a:srgbClr val="002060"/>
                </a:solidFill>
                <a:latin typeface="Arial" panose="020B0604020202020204" pitchFamily="34" charset="0"/>
                <a:cs typeface="Arial" panose="020B0604020202020204" pitchFamily="34" charset="0"/>
              </a:rPr>
              <a:t>No Date) </a:t>
            </a:r>
            <a:r>
              <a:rPr lang="en-US" sz="1800" i="1" dirty="0">
                <a:solidFill>
                  <a:srgbClr val="002060"/>
                </a:solidFill>
                <a:latin typeface="Arial" panose="020B0604020202020204" pitchFamily="34" charset="0"/>
                <a:cs typeface="Arial" panose="020B0604020202020204" pitchFamily="34" charset="0"/>
              </a:rPr>
              <a:t>Inclusive Learning</a:t>
            </a:r>
            <a:r>
              <a:rPr lang="en-US" sz="1800" dirty="0">
                <a:solidFill>
                  <a:srgbClr val="002060"/>
                </a:solidFill>
                <a:latin typeface="Arial" panose="020B0604020202020204" pitchFamily="34" charset="0"/>
                <a:cs typeface="Arial" panose="020B0604020202020204" pitchFamily="34" charset="0"/>
              </a:rPr>
              <a:t> </a:t>
            </a:r>
            <a:r>
              <a:rPr lang="cy-GB" sz="1800" dirty="0">
                <a:solidFill>
                  <a:srgbClr val="002060"/>
                </a:solidFill>
                <a:latin typeface="Arial" panose="020B0604020202020204" pitchFamily="34" charset="0"/>
                <a:cs typeface="Arial" panose="020B0604020202020204" pitchFamily="34" charset="0"/>
              </a:rPr>
              <a:t>Ar gael yn </a:t>
            </a:r>
            <a:r>
              <a:rPr lang="en-US" sz="1800" dirty="0">
                <a:solidFill>
                  <a:srgbClr val="002060"/>
                </a:solidFill>
                <a:latin typeface="Arial" panose="020B0604020202020204" pitchFamily="34" charset="0"/>
                <a:cs typeface="Arial" panose="020B0604020202020204" pitchFamily="34" charset="0"/>
              </a:rPr>
              <a:t>/ Available at </a:t>
            </a:r>
            <a:r>
              <a:rPr lang="en-US" sz="1800" dirty="0">
                <a:solidFill>
                  <a:srgbClr val="00206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http://www.scope.org.uk/support/professionals/learning-together/inclusive-learning/schools</a:t>
            </a:r>
            <a:r>
              <a:rPr lang="en-US" sz="1800" dirty="0">
                <a:solidFill>
                  <a:srgbClr val="002060"/>
                </a:solidFill>
                <a:latin typeface="Arial" panose="020B0604020202020204" pitchFamily="34" charset="0"/>
                <a:cs typeface="Arial" panose="020B0604020202020204" pitchFamily="34" charset="0"/>
              </a:rPr>
              <a:t> [</a:t>
            </a:r>
            <a:r>
              <a:rPr lang="cy-GB" sz="1800" dirty="0">
                <a:solidFill>
                  <a:srgbClr val="002060"/>
                </a:solidFill>
                <a:latin typeface="Arial" panose="020B0604020202020204" pitchFamily="34" charset="0"/>
                <a:cs typeface="Arial" panose="020B0604020202020204" pitchFamily="34" charset="0"/>
              </a:rPr>
              <a:t>Cyrchwyd</a:t>
            </a:r>
            <a:r>
              <a:rPr lang="en-US" sz="1800" dirty="0">
                <a:solidFill>
                  <a:srgbClr val="002060"/>
                </a:solidFill>
                <a:latin typeface="Arial" panose="020B0604020202020204" pitchFamily="34" charset="0"/>
                <a:cs typeface="Arial" panose="020B0604020202020204" pitchFamily="34" charset="0"/>
              </a:rPr>
              <a:t> / Accessed 28/08/2022]</a:t>
            </a:r>
          </a:p>
          <a:p>
            <a:pPr marL="0" indent="-781180">
              <a:buNone/>
            </a:pPr>
            <a:r>
              <a:rPr lang="en-US" sz="1800" dirty="0">
                <a:solidFill>
                  <a:srgbClr val="002060"/>
                </a:solidFill>
                <a:latin typeface="Arial" panose="020B0604020202020204" pitchFamily="34" charset="0"/>
                <a:cs typeface="Arial" panose="020B0604020202020204" pitchFamily="34" charset="0"/>
              </a:rPr>
              <a:t>Wales Government Additional Learning Needs Code for Wales (2021) </a:t>
            </a:r>
            <a:r>
              <a:rPr lang="cy-GB" sz="1800" dirty="0">
                <a:solidFill>
                  <a:srgbClr val="002060"/>
                </a:solidFill>
                <a:latin typeface="Arial" panose="020B0604020202020204" pitchFamily="34" charset="0"/>
                <a:cs typeface="Arial" panose="020B0604020202020204" pitchFamily="34" charset="0"/>
              </a:rPr>
              <a:t>Ar gael yn </a:t>
            </a:r>
            <a:r>
              <a:rPr lang="en-US" sz="1800" dirty="0">
                <a:solidFill>
                  <a:srgbClr val="002060"/>
                </a:solidFill>
                <a:latin typeface="Arial" panose="020B0604020202020204" pitchFamily="34" charset="0"/>
                <a:cs typeface="Arial" panose="020B0604020202020204" pitchFamily="34" charset="0"/>
              </a:rPr>
              <a:t>/ Available at </a:t>
            </a:r>
            <a:r>
              <a:rPr lang="en-GB" sz="1800" dirty="0">
                <a:solidFill>
                  <a:srgbClr val="0563C1"/>
                </a:solidFill>
                <a:hlinkClick r:id="rId3">
                  <a:extLst>
                    <a:ext uri="{A12FA001-AC4F-418D-AE19-62706E023703}">
                      <ahyp:hlinkClr xmlns:ahyp="http://schemas.microsoft.com/office/drawing/2018/hyperlinkcolor" val="tx"/>
                    </a:ext>
                  </a:extLst>
                </a:hlinkClick>
              </a:rPr>
              <a:t>220622-the-additional-learning-needs-code-for-wales-2021.pdf (</a:t>
            </a:r>
            <a:r>
              <a:rPr lang="en-GB" sz="1800" dirty="0" err="1">
                <a:solidFill>
                  <a:srgbClr val="0563C1"/>
                </a:solidFill>
                <a:hlinkClick r:id="rId3">
                  <a:extLst>
                    <a:ext uri="{A12FA001-AC4F-418D-AE19-62706E023703}">
                      <ahyp:hlinkClr xmlns:ahyp="http://schemas.microsoft.com/office/drawing/2018/hyperlinkcolor" val="tx"/>
                    </a:ext>
                  </a:extLst>
                </a:hlinkClick>
              </a:rPr>
              <a:t>gov.wales</a:t>
            </a:r>
            <a:r>
              <a:rPr lang="en-GB" sz="1800" dirty="0">
                <a:solidFill>
                  <a:srgbClr val="002060"/>
                </a:solidFill>
                <a:hlinkClick r:id="rId3">
                  <a:extLst>
                    <a:ext uri="{A12FA001-AC4F-418D-AE19-62706E023703}">
                      <ahyp:hlinkClr xmlns:ahyp="http://schemas.microsoft.com/office/drawing/2018/hyperlinkcolor" val="tx"/>
                    </a:ext>
                  </a:extLst>
                </a:hlinkClick>
              </a:rPr>
              <a:t>)</a:t>
            </a:r>
            <a:r>
              <a:rPr lang="en-GB" sz="1800" dirty="0">
                <a:solidFill>
                  <a:srgbClr val="002060"/>
                </a:solidFill>
              </a:rPr>
              <a:t> a </a:t>
            </a:r>
            <a:r>
              <a:rPr lang="en-GB" sz="1800" dirty="0">
                <a:solidFill>
                  <a:srgbClr val="002060"/>
                </a:solidFill>
                <a:hlinkClick r:id="rId4">
                  <a:extLst>
                    <a:ext uri="{A12FA001-AC4F-418D-AE19-62706E023703}">
                      <ahyp:hlinkClr xmlns:ahyp="http://schemas.microsoft.com/office/drawing/2018/hyperlinkcolor" val="tx"/>
                    </a:ext>
                  </a:extLst>
                </a:hlinkClick>
              </a:rPr>
              <a:t>https://www.llyw.cymru/y-cod-anghenion-dysgu-ychwanegol-ar-rheoliadau#:~:text=Y%20Cod%20Anghenion%20Dysgu%20Ychwanegol%2026%20Mawrth%202021,Anghenion%20Dysgu%20Ychwanegol%20%28Cymru%29%2026%20Mawrth%202021%20Canllawiau</a:t>
            </a:r>
            <a:r>
              <a:rPr lang="en-GB" sz="1800" dirty="0">
                <a:solidFill>
                  <a:srgbClr val="002060"/>
                </a:solidFill>
              </a:rPr>
              <a:t> </a:t>
            </a:r>
            <a:r>
              <a:rPr lang="cy-GB" sz="1800" dirty="0">
                <a:solidFill>
                  <a:srgbClr val="002060"/>
                </a:solidFill>
              </a:rPr>
              <a:t>Cyrchwyd</a:t>
            </a:r>
            <a:r>
              <a:rPr lang="en-GB" sz="1800" dirty="0">
                <a:solidFill>
                  <a:srgbClr val="002060"/>
                </a:solidFill>
              </a:rPr>
              <a:t> / Accessed 30.07.2023</a:t>
            </a:r>
            <a:endParaRPr lang="en-US" sz="1800" dirty="0">
              <a:solidFill>
                <a:srgbClr val="002060"/>
              </a:solidFill>
              <a:latin typeface="Arial" panose="020B0604020202020204" pitchFamily="34" charset="0"/>
              <a:cs typeface="Arial" panose="020B0604020202020204" pitchFamily="34" charset="0"/>
            </a:endParaRPr>
          </a:p>
          <a:p>
            <a:pPr marL="0" indent="-781180">
              <a:buNone/>
            </a:pPr>
            <a:r>
              <a:rPr lang="en-US" sz="1800" dirty="0">
                <a:solidFill>
                  <a:srgbClr val="002060"/>
                </a:solidFill>
                <a:latin typeface="Arial" panose="020B0604020202020204" pitchFamily="34" charset="0"/>
                <a:cs typeface="Arial" panose="020B0604020202020204" pitchFamily="34" charset="0"/>
              </a:rPr>
              <a:t>UK Government (updated 2016) ‘Definition of disability under the Equality Act’ </a:t>
            </a:r>
            <a:r>
              <a:rPr lang="cy-GB" sz="1800" dirty="0">
                <a:solidFill>
                  <a:srgbClr val="002060"/>
                </a:solidFill>
                <a:latin typeface="Arial" panose="020B0604020202020204" pitchFamily="34" charset="0"/>
                <a:cs typeface="Arial" panose="020B0604020202020204" pitchFamily="34" charset="0"/>
              </a:rPr>
              <a:t>Ar gael yn / </a:t>
            </a:r>
            <a:r>
              <a:rPr lang="en-US" sz="1800" dirty="0">
                <a:solidFill>
                  <a:srgbClr val="002060"/>
                </a:solidFill>
                <a:latin typeface="Arial" panose="020B0604020202020204" pitchFamily="34" charset="0"/>
                <a:cs typeface="Arial" panose="020B0604020202020204" pitchFamily="34" charset="0"/>
              </a:rPr>
              <a:t>Available at </a:t>
            </a:r>
            <a:r>
              <a:rPr lang="en-US" sz="1800" dirty="0">
                <a:solidFill>
                  <a:srgbClr val="00206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https://www.gov.uk/definition-of-disability-under-equality-act-2010</a:t>
            </a:r>
            <a:r>
              <a:rPr lang="en-US" sz="1800" dirty="0">
                <a:solidFill>
                  <a:srgbClr val="002060"/>
                </a:solidFill>
                <a:latin typeface="Arial" panose="020B0604020202020204" pitchFamily="34" charset="0"/>
                <a:cs typeface="Arial" panose="020B0604020202020204" pitchFamily="34" charset="0"/>
              </a:rPr>
              <a:t>  [</a:t>
            </a:r>
            <a:r>
              <a:rPr lang="cy-GB" sz="1800" dirty="0">
                <a:solidFill>
                  <a:srgbClr val="002060"/>
                </a:solidFill>
                <a:latin typeface="Arial" panose="020B0604020202020204" pitchFamily="34" charset="0"/>
                <a:cs typeface="Arial" panose="020B0604020202020204" pitchFamily="34" charset="0"/>
              </a:rPr>
              <a:t>Cyrchwyd</a:t>
            </a:r>
            <a:r>
              <a:rPr lang="en-US" sz="1800" dirty="0">
                <a:solidFill>
                  <a:srgbClr val="002060"/>
                </a:solidFill>
                <a:latin typeface="Arial" panose="020B0604020202020204" pitchFamily="34" charset="0"/>
                <a:cs typeface="Arial" panose="020B0604020202020204" pitchFamily="34" charset="0"/>
              </a:rPr>
              <a:t> / Accessed 28.05.2020] </a:t>
            </a:r>
          </a:p>
          <a:p>
            <a:pPr marL="0" indent="-781180">
              <a:buNone/>
            </a:pPr>
            <a:r>
              <a:rPr lang="en-US" sz="1800" dirty="0">
                <a:solidFill>
                  <a:srgbClr val="002060"/>
                </a:solidFill>
                <a:latin typeface="Arial" panose="020B0604020202020204" pitchFamily="34" charset="0"/>
                <a:cs typeface="Arial" panose="020B0604020202020204" pitchFamily="34" charset="0"/>
              </a:rPr>
              <a:t>Welsh Government (2011) </a:t>
            </a:r>
            <a:r>
              <a:rPr lang="en-US" sz="1800" i="1" dirty="0">
                <a:solidFill>
                  <a:srgbClr val="002060"/>
                </a:solidFill>
                <a:latin typeface="Arial" panose="020B0604020202020204" pitchFamily="34" charset="0"/>
                <a:cs typeface="Arial" panose="020B0604020202020204" pitchFamily="34" charset="0"/>
              </a:rPr>
              <a:t>Prevalence of disability in Wales, 2007-2010</a:t>
            </a:r>
            <a:r>
              <a:rPr lang="en-US" sz="1800" dirty="0">
                <a:solidFill>
                  <a:srgbClr val="002060"/>
                </a:solidFill>
                <a:latin typeface="Arial" panose="020B0604020202020204" pitchFamily="34" charset="0"/>
                <a:cs typeface="Arial" panose="020B0604020202020204" pitchFamily="34" charset="0"/>
              </a:rPr>
              <a:t>, </a:t>
            </a:r>
            <a:r>
              <a:rPr lang="cy-GB" sz="1800" dirty="0">
                <a:solidFill>
                  <a:srgbClr val="002060"/>
                </a:solidFill>
                <a:latin typeface="Arial" panose="020B0604020202020204" pitchFamily="34" charset="0"/>
                <a:cs typeface="Arial" panose="020B0604020202020204" pitchFamily="34" charset="0"/>
              </a:rPr>
              <a:t>Caerdydd: Llywodraeth Cymru</a:t>
            </a:r>
            <a:r>
              <a:rPr lang="en-US" sz="1800" dirty="0">
                <a:solidFill>
                  <a:srgbClr val="002060"/>
                </a:solidFill>
                <a:latin typeface="Arial" panose="020B0604020202020204" pitchFamily="34" charset="0"/>
                <a:cs typeface="Arial" panose="020B0604020202020204" pitchFamily="34" charset="0"/>
              </a:rPr>
              <a:t> / Cardiff: Welsh Government</a:t>
            </a:r>
          </a:p>
        </p:txBody>
      </p:sp>
      <p:sp>
        <p:nvSpPr>
          <p:cNvPr id="5" name="Slide Number Placeholder 4">
            <a:extLst>
              <a:ext uri="{FF2B5EF4-FFF2-40B4-BE49-F238E27FC236}">
                <a16:creationId xmlns:a16="http://schemas.microsoft.com/office/drawing/2014/main" id="{F51DDFD9-4B13-9344-A1BF-0EA4ECB5AC63}"/>
              </a:ext>
            </a:extLst>
          </p:cNvPr>
          <p:cNvSpPr>
            <a:spLocks noGrp="1"/>
          </p:cNvSpPr>
          <p:nvPr>
            <p:ph type="sldNum" sz="quarter" idx="12"/>
          </p:nvPr>
        </p:nvSpPr>
        <p:spPr/>
        <p:txBody>
          <a:bodyPr/>
          <a:lstStyle/>
          <a:p>
            <a:fld id="{1DE7A57B-A53D-4DD9-89B2-BC9E914060C7}" type="slidenum">
              <a:rPr lang="en-GB" smtClean="0"/>
              <a:t>24</a:t>
            </a:fld>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a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D4937EC8D439C47B291424E5AFC55A6" ma:contentTypeVersion="10" ma:contentTypeDescription="Create a new document." ma:contentTypeScope="" ma:versionID="2b0a96e6c22c6e5b870b819a4da609cb">
  <xsd:schema xmlns:xsd="http://www.w3.org/2001/XMLSchema" xmlns:xs="http://www.w3.org/2001/XMLSchema" xmlns:p="http://schemas.microsoft.com/office/2006/metadata/properties" xmlns:ns2="c56857c1-9703-43ca-9e86-d23ef835a026" xmlns:ns3="c982cde0-c575-4cd2-8a19-4a35f69c8677" targetNamespace="http://schemas.microsoft.com/office/2006/metadata/properties" ma:root="true" ma:fieldsID="05ac8fee03abe9b259553d88d6ddaf24" ns2:_="" ns3:_="">
    <xsd:import namespace="c56857c1-9703-43ca-9e86-d23ef835a026"/>
    <xsd:import namespace="c982cde0-c575-4cd2-8a19-4a35f69c8677"/>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56857c1-9703-43ca-9e86-d23ef835a02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982cde0-c575-4cd2-8a19-4a35f69c867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DD116E9-7B98-48EA-81EE-3CA6B9DFD8FB}">
  <ds:schemaRefs>
    <ds:schemaRef ds:uri="http://schemas.microsoft.com/sharepoint/v3/contenttype/forms"/>
  </ds:schemaRefs>
</ds:datastoreItem>
</file>

<file path=customXml/itemProps2.xml><?xml version="1.0" encoding="utf-8"?>
<ds:datastoreItem xmlns:ds="http://schemas.openxmlformats.org/officeDocument/2006/customXml" ds:itemID="{BA6780F1-38B3-4B27-A674-5F36014CBC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56857c1-9703-43ca-9e86-d23ef835a026"/>
    <ds:schemaRef ds:uri="c982cde0-c575-4cd2-8a19-4a35f69c86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E876832-2F30-4087-9DBC-576D049BBABB}">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0</TotalTime>
  <Words>2564</Words>
  <Application>Microsoft Office PowerPoint</Application>
  <PresentationFormat>Widescreen</PresentationFormat>
  <Paragraphs>215</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Calibri Light</vt:lpstr>
      <vt:lpstr>Times New Roman</vt:lpstr>
      <vt:lpstr>Office Theme</vt:lpstr>
      <vt:lpstr>ECIE4003  Anghenion Ychwanegol mewn Cyd-destun Additional Needs in Context Sue Ainsworth  s.ainsworth@uwtsd.ac.uk </vt:lpstr>
      <vt:lpstr>PowerPoint Presentation</vt:lpstr>
      <vt:lpstr>PowerPoint Presentation</vt:lpstr>
      <vt:lpstr>PowerPoint Presentation</vt:lpstr>
      <vt:lpstr>PowerPoint Presentation</vt:lpstr>
      <vt:lpstr>PowerPoint Presentation</vt:lpstr>
      <vt:lpstr>PowerPoint Presentation</vt:lpstr>
      <vt:lpstr>Templed Portffolio / Portfolio template</vt:lpstr>
      <vt:lpstr>Felly, beth mae’r modwl hwn yn ymwneud ag ef? So, what is this module about?</vt:lpstr>
      <vt:lpstr>Diffiniad o ADY / Definition of ALN</vt:lpstr>
      <vt:lpstr> Mae disgyblion yn fwy tebygol o fod ag angen dysgu ychwanegol (ADY) os ydynt yn perthyn i grŵp agored i niwed, yn cynnwys  Pupils are more likely to have additional learning need (ALN) if they belong to a vulnerable group, including  </vt:lpstr>
      <vt:lpstr>  Mae disgyblion yn fwy tebygol o fod ag angen dysgu ychwanegol (ADY) os ydynt yn perthyn i grŵp agored i niwed, yn cynnwys  </vt:lpstr>
      <vt:lpstr> Pupils are more likely to have additional learning need (ALN) if they belong to a vulnerable group, including </vt:lpstr>
      <vt:lpstr>Diffiniad o AAA / Definition of SEN</vt:lpstr>
      <vt:lpstr>Mae Cod Ymarfer AAA Cymru (2002) yn nodi pedwar maes AAA:</vt:lpstr>
      <vt:lpstr>The SEN Code of Practice for Wales (2002) set out four areas of SEN:</vt:lpstr>
      <vt:lpstr>Anghenion Dysgu Ychwanegol  Additional Learning Needs</vt:lpstr>
      <vt:lpstr>Ymateb 3 haen blaenorol i AAA  Former 3-tiered response to SEN</vt:lpstr>
      <vt:lpstr>Now </vt:lpstr>
      <vt:lpstr>Arfer da wrth gefnogi dysgwyr ag AAA Good practice in supporting learners with ALN </vt:lpstr>
      <vt:lpstr>PowerPoint Presentation</vt:lpstr>
      <vt:lpstr>PowerPoint Presentation</vt:lpstr>
      <vt:lpstr> Cyfeiriadau References  </vt:lpstr>
      <vt:lpstr>  Cyfeiriadau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ECIE4003  Additional Needs in Context Sue Ainsworth  s.ainsworth@uwtsd.ac.uk</dc:title>
  <dc:creator>Sue Ainsworth</dc:creator>
  <cp:lastModifiedBy>Sue Ainsworth</cp:lastModifiedBy>
  <cp:revision>22</cp:revision>
  <dcterms:created xsi:type="dcterms:W3CDTF">2023-07-30T16:14:00Z</dcterms:created>
  <dcterms:modified xsi:type="dcterms:W3CDTF">2025-08-17T07:50:09Z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0x0101008D4937EC8D439C47B291424E5AFC55A6</vt:lpwstr>
  </property>
</Properties>
</file>