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notesMasterIdLst>
    <p:notesMasterId r:id="rId10"/>
  </p:notesMasterIdLst>
  <p:handoutMasterIdLst>
    <p:handoutMasterId r:id="rId11"/>
  </p:handoutMasterIdLst>
  <p:sldIdLst>
    <p:sldId id="258" r:id="rId2"/>
    <p:sldId id="300" r:id="rId3"/>
    <p:sldId id="293" r:id="rId4"/>
    <p:sldId id="295" r:id="rId5"/>
    <p:sldId id="299" r:id="rId6"/>
    <p:sldId id="296" r:id="rId7"/>
    <p:sldId id="297" r:id="rId8"/>
    <p:sldId id="298" r:id="rId9"/>
  </p:sldIdLst>
  <p:sldSz cx="12188825" cy="6858000"/>
  <p:notesSz cx="6858000" cy="9945688"/>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945">
          <p15:clr>
            <a:srgbClr val="A4A3A4"/>
          </p15:clr>
        </p15:guide>
        <p15:guide id="3" orient="horz" pos="3888">
          <p15:clr>
            <a:srgbClr val="A4A3A4"/>
          </p15:clr>
        </p15:guide>
        <p15:guide id="4" orient="horz" pos="192">
          <p15:clr>
            <a:srgbClr val="A4A3A4"/>
          </p15:clr>
        </p15:guide>
        <p15:guide id="5" orient="horz" pos="1072">
          <p15:clr>
            <a:srgbClr val="A4A3A4"/>
          </p15:clr>
        </p15:guide>
        <p15:guide id="6" pos="3839">
          <p15:clr>
            <a:srgbClr val="A4A3A4"/>
          </p15:clr>
        </p15:guide>
        <p15:guide id="7" pos="704">
          <p15:clr>
            <a:srgbClr val="A4A3A4"/>
          </p15:clr>
        </p15:guide>
        <p15:guide id="8" pos="7102">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77330" autoAdjust="0"/>
  </p:normalViewPr>
  <p:slideViewPr>
    <p:cSldViewPr showGuides="1">
      <p:cViewPr varScale="1">
        <p:scale>
          <a:sx n="56" d="100"/>
          <a:sy n="56" d="100"/>
        </p:scale>
        <p:origin x="1302" y="60"/>
      </p:cViewPr>
      <p:guideLst>
        <p:guide orient="horz" pos="2160"/>
        <p:guide orient="horz" pos="945"/>
        <p:guide orient="horz" pos="3888"/>
        <p:guide orient="horz" pos="192"/>
        <p:guide orient="horz" pos="1072"/>
        <p:guide pos="3839"/>
        <p:guide pos="704"/>
        <p:guide pos="7102"/>
      </p:guideLst>
    </p:cSldViewPr>
  </p:slideViewPr>
  <p:outlineViewPr>
    <p:cViewPr>
      <p:scale>
        <a:sx n="33" d="100"/>
        <a:sy n="33" d="100"/>
      </p:scale>
      <p:origin x="0" y="-2886"/>
    </p:cViewPr>
  </p:outlineViewPr>
  <p:notesTextViewPr>
    <p:cViewPr>
      <p:scale>
        <a:sx n="3" d="2"/>
        <a:sy n="3" d="2"/>
      </p:scale>
      <p:origin x="0" y="0"/>
    </p:cViewPr>
  </p:notesTextViewPr>
  <p:notesViewPr>
    <p:cSldViewPr>
      <p:cViewPr varScale="1">
        <p:scale>
          <a:sx n="79" d="100"/>
          <a:sy n="79" d="100"/>
        </p:scale>
        <p:origin x="3198" y="96"/>
      </p:cViewPr>
      <p:guideLst>
        <p:guide orient="horz" pos="3133"/>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97284"/>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5/9/2023</a:t>
            </a:fld>
            <a:endParaRPr>
              <a:solidFill>
                <a:schemeClr val="tx2"/>
              </a:solidFill>
            </a:endParaRPr>
          </a:p>
        </p:txBody>
      </p:sp>
      <p:sp>
        <p:nvSpPr>
          <p:cNvPr id="4" name="Footer Placeholder 3"/>
          <p:cNvSpPr>
            <a:spLocks noGrp="1"/>
          </p:cNvSpPr>
          <p:nvPr>
            <p:ph type="ftr" sz="quarter" idx="2"/>
          </p:nvPr>
        </p:nvSpPr>
        <p:spPr>
          <a:xfrm>
            <a:off x="0" y="9446678"/>
            <a:ext cx="2971800" cy="497284"/>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9446678"/>
            <a:ext cx="2971800" cy="497284"/>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97284"/>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5/9/2023</a:t>
            </a:fld>
            <a:endParaRPr/>
          </a:p>
        </p:txBody>
      </p:sp>
      <p:sp>
        <p:nvSpPr>
          <p:cNvPr id="4" name="Slide Image Placeholder 3"/>
          <p:cNvSpPr>
            <a:spLocks noGrp="1" noRot="1" noChangeAspect="1"/>
          </p:cNvSpPr>
          <p:nvPr>
            <p:ph type="sldImg" idx="2"/>
          </p:nvPr>
        </p:nvSpPr>
        <p:spPr>
          <a:xfrm>
            <a:off x="115888" y="746125"/>
            <a:ext cx="6626225" cy="372903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724202"/>
            <a:ext cx="5486400" cy="447556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46678"/>
            <a:ext cx="2971800" cy="497284"/>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9446678"/>
            <a:ext cx="2971800" cy="497284"/>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BF81A0-ADA6-4623-BE4F-40CFB8BBCB3D}" type="slidenum">
              <a:rPr lang="en-US" smtClean="0"/>
              <a:t>1</a:t>
            </a:fld>
            <a:endParaRPr lang="en-US"/>
          </a:p>
        </p:txBody>
      </p:sp>
    </p:spTree>
    <p:extLst>
      <p:ext uri="{BB962C8B-B14F-4D97-AF65-F5344CB8AC3E}">
        <p14:creationId xmlns:p14="http://schemas.microsoft.com/office/powerpoint/2010/main" val="285590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3</a:t>
            </a:fld>
            <a:endParaRPr lang="en-GB"/>
          </a:p>
        </p:txBody>
      </p:sp>
    </p:spTree>
    <p:extLst>
      <p:ext uri="{BB962C8B-B14F-4D97-AF65-F5344CB8AC3E}">
        <p14:creationId xmlns:p14="http://schemas.microsoft.com/office/powerpoint/2010/main" val="32571830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4" name="Group 13" descr="Stack of books"/>
          <p:cNvGrpSpPr/>
          <p:nvPr userDrawn="1"/>
        </p:nvGrpSpPr>
        <p:grpSpPr>
          <a:xfrm>
            <a:off x="0" y="0"/>
            <a:ext cx="12190572" cy="6858000"/>
            <a:chOff x="0" y="0"/>
            <a:chExt cx="12190572" cy="6858000"/>
          </a:xfrm>
        </p:grpSpPr>
        <p:sp>
          <p:nvSpPr>
            <p:cNvPr id="13" name="Rectangle 12"/>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nvGrpSpPr>
            <p:cNvPr id="12" name="Group 11"/>
            <p:cNvGrpSpPr/>
            <p:nvPr/>
          </p:nvGrpSpPr>
          <p:grpSpPr>
            <a:xfrm>
              <a:off x="0" y="0"/>
              <a:ext cx="4726044" cy="6858000"/>
              <a:chOff x="0" y="0"/>
              <a:chExt cx="4726044" cy="6858000"/>
            </a:xfrm>
          </p:grpSpPr>
          <p:pic>
            <p:nvPicPr>
              <p:cNvPr id="9" name="Picture 8"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91594" cy="6858000"/>
              </a:xfrm>
              <a:prstGeom prst="rect">
                <a:avLst/>
              </a:prstGeom>
            </p:spPr>
          </p:pic>
          <p:sp>
            <p:nvSpPr>
              <p:cNvPr id="10" name="Rectangle 9"/>
              <p:cNvSpPr/>
              <p:nvPr/>
            </p:nvSpPr>
            <p:spPr>
              <a:xfrm>
                <a:off x="4588884"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p:cNvSpPr>
            <a:spLocks noGrp="1"/>
          </p:cNvSpPr>
          <p:nvPr>
            <p:ph type="ctrTitle"/>
          </p:nvPr>
        </p:nvSpPr>
        <p:spPr>
          <a:xfrm>
            <a:off x="4879346"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3" name="Subtitle 2"/>
          <p:cNvSpPr>
            <a:spLocks noGrp="1"/>
          </p:cNvSpPr>
          <p:nvPr>
            <p:ph type="subTitle" idx="1"/>
          </p:nvPr>
        </p:nvSpPr>
        <p:spPr>
          <a:xfrm>
            <a:off x="4879346"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5" name="Date Placeholder 4"/>
          <p:cNvSpPr>
            <a:spLocks noGrp="1"/>
          </p:cNvSpPr>
          <p:nvPr>
            <p:ph type="dt" sz="half" idx="10"/>
          </p:nvPr>
        </p:nvSpPr>
        <p:spPr/>
        <p:txBody>
          <a:bodyPr/>
          <a:lstStyle/>
          <a:p>
            <a:fld id="{42E3C847-D284-421D-B330-2D43513B0F9C}" type="datetime1">
              <a:rPr lang="en-US" smtClean="0"/>
              <a:t>5/9/2023</a:t>
            </a:fld>
            <a:endParaRPr lang="en-US"/>
          </a:p>
        </p:txBody>
      </p:sp>
      <p:sp>
        <p:nvSpPr>
          <p:cNvPr id="7" name="Footer Placeholder 6"/>
          <p:cNvSpPr>
            <a:spLocks noGrp="1"/>
          </p:cNvSpPr>
          <p:nvPr>
            <p:ph type="ftr" sz="quarter" idx="11"/>
          </p:nvPr>
        </p:nvSpPr>
        <p:spPr/>
        <p:txBody>
          <a:bodyPr/>
          <a:lstStyle/>
          <a:p>
            <a:r>
              <a:rPr lang="en-US" dirty="0"/>
              <a:t>Add a footer</a:t>
            </a:r>
          </a:p>
        </p:txBody>
      </p:sp>
      <p:sp>
        <p:nvSpPr>
          <p:cNvPr id="11" name="Slide Number Placeholder 10"/>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4405174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E5785147-19A6-4970-A04E-ED9B1D83C0F1}" type="datetime1">
              <a:rPr lang="en-US" smtClean="0"/>
              <a:t>5/9/2023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A60BA0E-20D0-4E7C-B286-26C960A6788F}" type="slidenum">
              <a:rPr lang="en-US" smtClean="0"/>
              <a:t>‹#›</a:t>
            </a:fld>
            <a:endParaRPr lang="en-US"/>
          </a:p>
        </p:txBody>
      </p:sp>
    </p:spTree>
    <p:extLst>
      <p:ext uri="{BB962C8B-B14F-4D97-AF65-F5344CB8AC3E}">
        <p14:creationId xmlns:p14="http://schemas.microsoft.com/office/powerpoint/2010/main" val="2358978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2" name="Group 11"/>
          <p:cNvGrpSpPr/>
          <p:nvPr/>
        </p:nvGrpSpPr>
        <p:grpSpPr>
          <a:xfrm>
            <a:off x="1620" y="0"/>
            <a:ext cx="12188952" cy="6858000"/>
            <a:chOff x="1620" y="0"/>
            <a:chExt cx="12188952" cy="6858000"/>
          </a:xfrm>
        </p:grpSpPr>
        <p:sp>
          <p:nvSpPr>
            <p:cNvPr id="4" name="Rectangle 3"/>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11" name="Rectangle 10"/>
            <p:cNvSpPr/>
            <p:nvPr/>
          </p:nvSpPr>
          <p:spPr>
            <a:xfrm>
              <a:off x="7481252"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a:solidFill>
                  <a:schemeClr val="tx2"/>
                </a:solidFill>
              </a:endParaRPr>
            </a:p>
          </p:txBody>
        </p:sp>
      </p:grpSp>
      <p:pic>
        <p:nvPicPr>
          <p:cNvPr id="5" name="Picture 4"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7" name="Title 1"/>
          <p:cNvSpPr>
            <a:spLocks noGrp="1"/>
          </p:cNvSpPr>
          <p:nvPr>
            <p:ph type="ctrTitle"/>
          </p:nvPr>
        </p:nvSpPr>
        <p:spPr>
          <a:xfrm>
            <a:off x="237149"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8" name="Subtitle 2"/>
          <p:cNvSpPr>
            <a:spLocks noGrp="1"/>
          </p:cNvSpPr>
          <p:nvPr>
            <p:ph type="subTitle" idx="1"/>
          </p:nvPr>
        </p:nvSpPr>
        <p:spPr>
          <a:xfrm>
            <a:off x="237149"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2" name="Date Placeholder 1"/>
          <p:cNvSpPr>
            <a:spLocks noGrp="1"/>
          </p:cNvSpPr>
          <p:nvPr>
            <p:ph type="dt" sz="half" idx="10"/>
          </p:nvPr>
        </p:nvSpPr>
        <p:spPr/>
        <p:txBody>
          <a:bodyPr/>
          <a:lstStyle/>
          <a:p>
            <a:fld id="{E8F41008-E89D-49CD-9BF4-E6F3FE09F7AC}" type="datetime1">
              <a:rPr lang="en-US" smtClean="0"/>
              <a:t>5/9/2023</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7272354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6C9E199F-4583-41EB-929F-5865E95EECAA}" type="datetime1">
              <a:rPr lang="en-US" smtClean="0"/>
              <a:t>5/9/2023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2701748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6"/>
          <p:cNvSpPr>
            <a:spLocks noGrp="1"/>
          </p:cNvSpPr>
          <p:nvPr>
            <p:ph type="dt" sz="half" idx="10"/>
          </p:nvPr>
        </p:nvSpPr>
        <p:spPr/>
        <p:txBody>
          <a:bodyPr/>
          <a:lstStyle/>
          <a:p>
            <a:fld id="{ADE652EB-356C-4482-B27C-7C8E08F5D88F}" type="datetime1">
              <a:rPr lang="en-US" smtClean="0"/>
              <a:t>5/9/2023</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47465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1B0895E-43C3-4560-B59A-90049317E860}" type="datetime1">
              <a:rPr lang="en-US" smtClean="0"/>
              <a:t>5/9/2023</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81024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778C32-B81D-4A68-A851-5185C690F024}" type="datetime1">
              <a:rPr lang="en-US" smtClean="0"/>
              <a:t>5/9/2023</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66448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455612" y="1701800"/>
            <a:ext cx="3351927" cy="2844800"/>
          </a:xfrm>
        </p:spPr>
        <p:txBody>
          <a:bodyPr anchor="b">
            <a:normAutofit/>
          </a:bodyPr>
          <a:lstStyle>
            <a:lvl1pPr algn="l">
              <a:defRPr sz="2000" b="1">
                <a:effectLst/>
              </a:defRPr>
            </a:lvl1pPr>
          </a:lstStyle>
          <a:p>
            <a:r>
              <a:rPr lang="en-US"/>
              <a:t>Click to edit Master title style</a:t>
            </a:r>
            <a:endParaRPr dirty="0"/>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455612"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1765D79-EF31-4E8F-A1BE-AF31805C2859}" type="datetime1">
              <a:rPr lang="en-US" smtClean="0"/>
              <a:t>5/9/2023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28012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effectLst/>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932FBA3B-941F-4778-A0CB-865223FDAE69}" type="datetime1">
              <a:rPr lang="en-US" smtClean="0"/>
              <a:t>5/9/2023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147819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F6987518-40ED-4895-8580-DE2A722FC423}" type="datetime1">
              <a:rPr lang="en-US" smtClean="0"/>
              <a:t>5/9/2023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960223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dirty="0"/>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CA8D9F34-BDBC-4273-B9BC-22458F940BE7}" type="datetime1">
              <a:rPr lang="en-US" smtClean="0"/>
              <a:t>5/9/2023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39825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grpSp>
        <p:nvGrpSpPr>
          <p:cNvPr id="7" name="Group 6"/>
          <p:cNvGrpSpPr/>
          <p:nvPr/>
        </p:nvGrpSpPr>
        <p:grpSpPr>
          <a:xfrm>
            <a:off x="1620" y="0"/>
            <a:ext cx="12188952" cy="6858000"/>
            <a:chOff x="1620" y="0"/>
            <a:chExt cx="12188952" cy="6858000"/>
          </a:xfrm>
        </p:grpSpPr>
        <p:sp>
          <p:nvSpPr>
            <p:cNvPr id="10" name="Rectangle 9"/>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8" name="Rectangle 7"/>
            <p:cNvSpPr/>
            <p:nvPr/>
          </p:nvSpPr>
          <p:spPr>
            <a:xfrm>
              <a:off x="304721" y="0"/>
              <a:ext cx="11579384" cy="6858000"/>
            </a:xfrm>
            <a:prstGeom prst="rect">
              <a:avLst/>
            </a:prstGeom>
            <a:solidFill>
              <a:schemeClr val="accent1">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schemeClr>
                </a:solidFill>
              </a:defRPr>
            </a:lvl1pPr>
          </a:lstStyle>
          <a:p>
            <a:fld id="{72EBFD46-0FD3-4428-ADEC-1DFD6489930D}" type="datetime1">
              <a:rPr lang="en-US" smtClean="0"/>
              <a:t>5/9/2023</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schemeClr>
                </a:solidFill>
              </a:defRPr>
            </a:lvl1pPr>
          </a:lstStyle>
          <a:p>
            <a:r>
              <a:rPr lang="en-US" dirty="0"/>
              <a:t>Add a footer</a:t>
            </a: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4142785951"/>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lnSpc>
          <a:spcPct val="85000"/>
        </a:lnSpc>
        <a:spcBef>
          <a:spcPct val="0"/>
        </a:spcBef>
        <a:buNone/>
        <a:tabLst/>
        <a:defRPr sz="4400" b="0" kern="1200" cap="none" baseline="0">
          <a:solidFill>
            <a:schemeClr val="accent2">
              <a:lumMod val="50000"/>
            </a:schemeClr>
          </a:solidFill>
          <a:effectLst/>
          <a:latin typeface="+mj-lt"/>
          <a:ea typeface="+mj-ea"/>
          <a:cs typeface="+mj-cs"/>
        </a:defRPr>
      </a:lvl1pPr>
    </p:titleStyle>
    <p:bodyStyle>
      <a:lvl1pPr marL="304747" indent="-304747" algn="l" defTabSz="1218987" rtl="0" eaLnBrk="1" latinLnBrk="0" hangingPunct="1">
        <a:lnSpc>
          <a:spcPct val="95000"/>
        </a:lnSpc>
        <a:spcBef>
          <a:spcPts val="1866"/>
        </a:spcBef>
        <a:buClr>
          <a:schemeClr val="accent6">
            <a:lumMod val="50000"/>
          </a:schemeClr>
        </a:buClr>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6pPr>
      <a:lvl7pPr marL="2864619"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7pPr>
      <a:lvl8pPr marL="3291264"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8pPr>
      <a:lvl9pPr marL="3474112" indent="0" algn="l" defTabSz="1218987" rtl="0" eaLnBrk="1" latinLnBrk="0" hangingPunct="1">
        <a:lnSpc>
          <a:spcPct val="95000"/>
        </a:lnSpc>
        <a:spcBef>
          <a:spcPts val="1066"/>
        </a:spcBef>
        <a:buClr>
          <a:schemeClr val="accent6">
            <a:lumMod val="50000"/>
          </a:schemeClr>
        </a:buClr>
        <a:buSzPct val="90000"/>
        <a:buFont typeface="Century Gothic" pitchFamily="34" charset="0"/>
        <a:buNone/>
        <a:defRPr sz="1800" kern="1200">
          <a:solidFill>
            <a:schemeClr val="tx2">
              <a:lumMod val="50000"/>
            </a:schemeClr>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Young People and Society 1: Advocacy, Empowerment, Participation and Rights</a:t>
            </a:r>
            <a:endParaRPr lang="en-US" dirty="0"/>
          </a:p>
        </p:txBody>
      </p:sp>
      <p:sp>
        <p:nvSpPr>
          <p:cNvPr id="3" name="Subtitle 2"/>
          <p:cNvSpPr>
            <a:spLocks noGrp="1"/>
          </p:cNvSpPr>
          <p:nvPr>
            <p:ph type="subTitle" idx="1"/>
          </p:nvPr>
        </p:nvSpPr>
        <p:spPr/>
        <p:txBody>
          <a:bodyPr/>
          <a:lstStyle/>
          <a:p>
            <a:r>
              <a:rPr lang="en-US" dirty="0"/>
              <a:t>11th May 2023</a:t>
            </a:r>
          </a:p>
          <a:p>
            <a:endParaRPr lang="en-US" dirty="0"/>
          </a:p>
        </p:txBody>
      </p:sp>
    </p:spTree>
    <p:extLst>
      <p:ext uri="{BB962C8B-B14F-4D97-AF65-F5344CB8AC3E}">
        <p14:creationId xmlns:p14="http://schemas.microsoft.com/office/powerpoint/2010/main" val="1736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7BD18-37CA-43C7-AC5A-25DB91E329F7}"/>
              </a:ext>
            </a:extLst>
          </p:cNvPr>
          <p:cNvSpPr>
            <a:spLocks noGrp="1"/>
          </p:cNvSpPr>
          <p:nvPr>
            <p:ph type="title"/>
          </p:nvPr>
        </p:nvSpPr>
        <p:spPr/>
        <p:txBody>
          <a:bodyPr/>
          <a:lstStyle/>
          <a:p>
            <a:r>
              <a:rPr lang="en-GB" dirty="0"/>
              <a:t>Icebreaker</a:t>
            </a:r>
          </a:p>
        </p:txBody>
      </p:sp>
      <p:sp>
        <p:nvSpPr>
          <p:cNvPr id="3" name="Content Placeholder 2">
            <a:extLst>
              <a:ext uri="{FF2B5EF4-FFF2-40B4-BE49-F238E27FC236}">
                <a16:creationId xmlns:a16="http://schemas.microsoft.com/office/drawing/2014/main" id="{53103BC0-652A-4FBA-9937-A1051895ED1E}"/>
              </a:ext>
            </a:extLst>
          </p:cNvPr>
          <p:cNvSpPr>
            <a:spLocks noGrp="1"/>
          </p:cNvSpPr>
          <p:nvPr>
            <p:ph idx="1"/>
          </p:nvPr>
        </p:nvSpPr>
        <p:spPr/>
        <p:txBody>
          <a:bodyPr/>
          <a:lstStyle/>
          <a:p>
            <a:r>
              <a:rPr lang="en-GB" dirty="0"/>
              <a:t>One word or phase to how you feel today </a:t>
            </a:r>
          </a:p>
          <a:p>
            <a:r>
              <a:rPr lang="en-GB" dirty="0"/>
              <a:t>If you was to go to a desert island what 3 items would you take with you?</a:t>
            </a:r>
          </a:p>
        </p:txBody>
      </p:sp>
    </p:spTree>
    <p:extLst>
      <p:ext uri="{BB962C8B-B14F-4D97-AF65-F5344CB8AC3E}">
        <p14:creationId xmlns:p14="http://schemas.microsoft.com/office/powerpoint/2010/main" val="2926795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7812D-550B-4F22-A5CB-3A6B0CAC175E}"/>
              </a:ext>
            </a:extLst>
          </p:cNvPr>
          <p:cNvSpPr>
            <a:spLocks noGrp="1"/>
          </p:cNvSpPr>
          <p:nvPr>
            <p:ph type="title"/>
          </p:nvPr>
        </p:nvSpPr>
        <p:spPr/>
        <p:txBody>
          <a:bodyPr/>
          <a:lstStyle/>
          <a:p>
            <a:r>
              <a:rPr lang="en-GB" dirty="0"/>
              <a:t>What do we know </a:t>
            </a:r>
          </a:p>
        </p:txBody>
      </p:sp>
      <p:sp>
        <p:nvSpPr>
          <p:cNvPr id="3" name="Content Placeholder 2">
            <a:extLst>
              <a:ext uri="{FF2B5EF4-FFF2-40B4-BE49-F238E27FC236}">
                <a16:creationId xmlns:a16="http://schemas.microsoft.com/office/drawing/2014/main" id="{6E90E9F5-5E7B-46A6-BC12-CBCD1E61885C}"/>
              </a:ext>
            </a:extLst>
          </p:cNvPr>
          <p:cNvSpPr>
            <a:spLocks noGrp="1"/>
          </p:cNvSpPr>
          <p:nvPr>
            <p:ph idx="1"/>
          </p:nvPr>
        </p:nvSpPr>
        <p:spPr/>
        <p:txBody>
          <a:bodyPr/>
          <a:lstStyle/>
          <a:p>
            <a:r>
              <a:rPr lang="en-GB" dirty="0"/>
              <a:t>Children’s Rights </a:t>
            </a:r>
          </a:p>
          <a:p>
            <a:r>
              <a:rPr lang="en-GB" dirty="0"/>
              <a:t>Humans Rights</a:t>
            </a:r>
          </a:p>
          <a:p>
            <a:r>
              <a:rPr lang="en-GB" dirty="0"/>
              <a:t>Advocacy </a:t>
            </a:r>
          </a:p>
          <a:p>
            <a:r>
              <a:rPr lang="en-GB" dirty="0"/>
              <a:t>Empowerment </a:t>
            </a:r>
          </a:p>
          <a:p>
            <a:r>
              <a:rPr lang="en-GB" dirty="0"/>
              <a:t>Participation </a:t>
            </a:r>
          </a:p>
          <a:p>
            <a:r>
              <a:rPr lang="en-GB" dirty="0"/>
              <a:t>Co production </a:t>
            </a:r>
          </a:p>
        </p:txBody>
      </p:sp>
    </p:spTree>
    <p:extLst>
      <p:ext uri="{BB962C8B-B14F-4D97-AF65-F5344CB8AC3E}">
        <p14:creationId xmlns:p14="http://schemas.microsoft.com/office/powerpoint/2010/main" val="1455305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par>
                          <p:cTn id="9" fill="hold">
                            <p:stCondLst>
                              <p:cond delay="0"/>
                            </p:stCondLst>
                            <p:childTnLst>
                              <p:par>
                                <p:cTn id="10" presetID="1" presetClass="entr" presetSubtype="0" fill="hold" grpId="0" nodeType="after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childTnLst>
                                </p:cTn>
                              </p:par>
                            </p:childTnLst>
                          </p:cTn>
                        </p:par>
                        <p:par>
                          <p:cTn id="12" fill="hold">
                            <p:stCondLst>
                              <p:cond delay="0"/>
                            </p:stCondLst>
                            <p:childTnLst>
                              <p:par>
                                <p:cTn id="13" presetID="1" presetClass="entr" presetSubtype="0" fill="hold" grpId="0" nodeType="after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par>
                          <p:cTn id="15" fill="hold">
                            <p:stCondLst>
                              <p:cond delay="0"/>
                            </p:stCondLst>
                            <p:childTnLst>
                              <p:par>
                                <p:cTn id="16" presetID="1" presetClass="entr" presetSubtype="0" fill="hold" grpId="0" nodeType="after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childTnLst>
                                </p:cTn>
                              </p:par>
                            </p:childTnLst>
                          </p:cTn>
                        </p:par>
                        <p:par>
                          <p:cTn id="18" fill="hold">
                            <p:stCondLst>
                              <p:cond delay="0"/>
                            </p:stCondLst>
                            <p:childTnLst>
                              <p:par>
                                <p:cTn id="19" presetID="1" presetClass="entr" presetSubtype="0" fill="hold" grpId="0" nodeType="after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93E2E-4F37-45BF-A0C1-F2BD0D0C65E7}"/>
              </a:ext>
            </a:extLst>
          </p:cNvPr>
          <p:cNvSpPr>
            <a:spLocks noGrp="1"/>
          </p:cNvSpPr>
          <p:nvPr>
            <p:ph type="title"/>
          </p:nvPr>
        </p:nvSpPr>
        <p:spPr/>
        <p:txBody>
          <a:bodyPr/>
          <a:lstStyle/>
          <a:p>
            <a:r>
              <a:rPr lang="en-GB" dirty="0"/>
              <a:t>Assignment question</a:t>
            </a:r>
          </a:p>
        </p:txBody>
      </p:sp>
      <p:sp>
        <p:nvSpPr>
          <p:cNvPr id="3" name="Content Placeholder 2">
            <a:extLst>
              <a:ext uri="{FF2B5EF4-FFF2-40B4-BE49-F238E27FC236}">
                <a16:creationId xmlns:a16="http://schemas.microsoft.com/office/drawing/2014/main" id="{E6693B69-06DA-419F-952B-CE02F40F67A0}"/>
              </a:ext>
            </a:extLst>
          </p:cNvPr>
          <p:cNvSpPr>
            <a:spLocks noGrp="1"/>
          </p:cNvSpPr>
          <p:nvPr>
            <p:ph idx="1"/>
          </p:nvPr>
        </p:nvSpPr>
        <p:spPr/>
        <p:txBody>
          <a:bodyPr/>
          <a:lstStyle/>
          <a:p>
            <a:pPr marL="0" indent="0">
              <a:buNone/>
            </a:pPr>
            <a:r>
              <a:rPr lang="en-GB" dirty="0"/>
              <a:t>Students are required to consider their roles as advocates for young people when designing and presenting a poster outlining the UNCRC for young people and their families. Your presentation should be supported by wider reading, and linked to the Youth Work National Occupational Standards (CLD Standards Council Scotland, 2019).</a:t>
            </a:r>
          </a:p>
          <a:p>
            <a:pPr marL="0" indent="0">
              <a:buNone/>
            </a:pPr>
            <a:endParaRPr lang="en-GB" dirty="0"/>
          </a:p>
          <a:p>
            <a:pPr marL="0" indent="0">
              <a:buNone/>
            </a:pPr>
            <a:r>
              <a:rPr lang="en-GB" dirty="0"/>
              <a:t>10 minute individual contribution to a group presentation</a:t>
            </a:r>
          </a:p>
          <a:p>
            <a:pPr marL="0" indent="0">
              <a:buNone/>
            </a:pPr>
            <a:endParaRPr lang="en-GB" dirty="0"/>
          </a:p>
        </p:txBody>
      </p:sp>
    </p:spTree>
    <p:extLst>
      <p:ext uri="{BB962C8B-B14F-4D97-AF65-F5344CB8AC3E}">
        <p14:creationId xmlns:p14="http://schemas.microsoft.com/office/powerpoint/2010/main" val="2411832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A8B59-2410-423C-A4C7-F39464877BF9}"/>
              </a:ext>
            </a:extLst>
          </p:cNvPr>
          <p:cNvSpPr>
            <a:spLocks noGrp="1"/>
          </p:cNvSpPr>
          <p:nvPr>
            <p:ph type="title"/>
          </p:nvPr>
        </p:nvSpPr>
        <p:spPr/>
        <p:txBody>
          <a:bodyPr/>
          <a:lstStyle/>
          <a:p>
            <a:r>
              <a:rPr lang="en-GB" dirty="0"/>
              <a:t>Group Poster Presentation </a:t>
            </a:r>
          </a:p>
        </p:txBody>
      </p:sp>
      <p:sp>
        <p:nvSpPr>
          <p:cNvPr id="3" name="Content Placeholder 2">
            <a:extLst>
              <a:ext uri="{FF2B5EF4-FFF2-40B4-BE49-F238E27FC236}">
                <a16:creationId xmlns:a16="http://schemas.microsoft.com/office/drawing/2014/main" id="{3FFC33CE-42F2-4E2C-88AC-8EEC81C6F6B9}"/>
              </a:ext>
            </a:extLst>
          </p:cNvPr>
          <p:cNvSpPr>
            <a:spLocks noGrp="1"/>
          </p:cNvSpPr>
          <p:nvPr>
            <p:ph idx="1"/>
          </p:nvPr>
        </p:nvSpPr>
        <p:spPr/>
        <p:txBody>
          <a:bodyPr>
            <a:normAutofit fontScale="77500" lnSpcReduction="20000"/>
          </a:bodyPr>
          <a:lstStyle/>
          <a:p>
            <a:pPr algn="just"/>
            <a:endParaRPr lang="en-GB" dirty="0"/>
          </a:p>
          <a:p>
            <a:pPr algn="just"/>
            <a:r>
              <a:rPr lang="en-GB" dirty="0"/>
              <a:t>Each student is required to present for 10 minutes as part of the Group Poster Presentation – so a group with three participants will deliver a 30-minute Group Presentation, with each member playing an equal part in its delivery.</a:t>
            </a:r>
          </a:p>
          <a:p>
            <a:pPr algn="just"/>
            <a:r>
              <a:rPr lang="en-GB" dirty="0"/>
              <a:t>Each group member must play an equal part in all aspects of this assessment.  For example, taking responsibility in ensuring they attend all meetings with their group, engaging fully in the research for and design of the poster etc.</a:t>
            </a:r>
          </a:p>
          <a:p>
            <a:pPr algn="just"/>
            <a:r>
              <a:rPr lang="en-GB" dirty="0"/>
              <a:t>Each group member will be marked individually for their 10-minute delivery contribution.</a:t>
            </a:r>
          </a:p>
          <a:p>
            <a:pPr algn="just"/>
            <a:r>
              <a:rPr lang="en-GB" dirty="0"/>
              <a:t>Your poster can be made online and displayed on the projector, or straight onto paper (like picture above).</a:t>
            </a:r>
          </a:p>
          <a:p>
            <a:pPr algn="just"/>
            <a:r>
              <a:rPr lang="en-GB" dirty="0"/>
              <a:t>Both poster and script should include references.</a:t>
            </a:r>
          </a:p>
          <a:p>
            <a:pPr algn="just"/>
            <a:r>
              <a:rPr lang="en-GB" dirty="0"/>
              <a:t>Individual Script (Speaker’s Notes) with reference list to be uploaded to Turnitin.</a:t>
            </a:r>
          </a:p>
          <a:p>
            <a:endParaRPr lang="en-GB" dirty="0"/>
          </a:p>
        </p:txBody>
      </p:sp>
      <p:pic>
        <p:nvPicPr>
          <p:cNvPr id="4" name="Picture 3">
            <a:extLst>
              <a:ext uri="{FF2B5EF4-FFF2-40B4-BE49-F238E27FC236}">
                <a16:creationId xmlns:a16="http://schemas.microsoft.com/office/drawing/2014/main" id="{BFB35FBB-E90A-4892-9745-999D8EC4F768}"/>
              </a:ext>
            </a:extLst>
          </p:cNvPr>
          <p:cNvPicPr>
            <a:picLocks noChangeAspect="1"/>
          </p:cNvPicPr>
          <p:nvPr/>
        </p:nvPicPr>
        <p:blipFill>
          <a:blip r:embed="rId2"/>
          <a:stretch>
            <a:fillRect/>
          </a:stretch>
        </p:blipFill>
        <p:spPr>
          <a:xfrm>
            <a:off x="9766820" y="87143"/>
            <a:ext cx="1987468" cy="1987468"/>
          </a:xfrm>
          <a:prstGeom prst="rect">
            <a:avLst/>
          </a:prstGeom>
        </p:spPr>
      </p:pic>
    </p:spTree>
    <p:extLst>
      <p:ext uri="{BB962C8B-B14F-4D97-AF65-F5344CB8AC3E}">
        <p14:creationId xmlns:p14="http://schemas.microsoft.com/office/powerpoint/2010/main" val="729334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CA23B-F70A-4989-91DD-1B2D41BB6645}"/>
              </a:ext>
            </a:extLst>
          </p:cNvPr>
          <p:cNvSpPr>
            <a:spLocks noGrp="1"/>
          </p:cNvSpPr>
          <p:nvPr>
            <p:ph type="title"/>
          </p:nvPr>
        </p:nvSpPr>
        <p:spPr/>
        <p:txBody>
          <a:bodyPr/>
          <a:lstStyle/>
          <a:p>
            <a:r>
              <a:rPr lang="en-GB"/>
              <a:t>Assignment help</a:t>
            </a:r>
          </a:p>
        </p:txBody>
      </p:sp>
      <p:sp>
        <p:nvSpPr>
          <p:cNvPr id="3" name="Content Placeholder 2">
            <a:extLst>
              <a:ext uri="{FF2B5EF4-FFF2-40B4-BE49-F238E27FC236}">
                <a16:creationId xmlns:a16="http://schemas.microsoft.com/office/drawing/2014/main" id="{C47FFC54-5FDF-4A1E-890A-06EF01611CDD}"/>
              </a:ext>
            </a:extLst>
          </p:cNvPr>
          <p:cNvSpPr>
            <a:spLocks noGrp="1"/>
          </p:cNvSpPr>
          <p:nvPr>
            <p:ph idx="1"/>
          </p:nvPr>
        </p:nvSpPr>
        <p:spPr>
          <a:xfrm>
            <a:off x="1117308" y="1701800"/>
            <a:ext cx="10449711" cy="4895552"/>
          </a:xfrm>
        </p:spPr>
        <p:txBody>
          <a:bodyPr>
            <a:normAutofit fontScale="92500"/>
          </a:bodyPr>
          <a:lstStyle/>
          <a:p>
            <a:r>
              <a:rPr lang="en-GB" dirty="0"/>
              <a:t>Students adopting a critical approach to the question. </a:t>
            </a:r>
          </a:p>
          <a:p>
            <a:r>
              <a:rPr lang="en-GB" dirty="0"/>
              <a:t>Students might discuss practical examples from their recent practice, provide a pen picture of that involvement and experience of advocacy.  </a:t>
            </a:r>
          </a:p>
          <a:p>
            <a:r>
              <a:rPr lang="en-GB" dirty="0"/>
              <a:t>Students could explore the nature of the practice and define key terms that are important to the assignment (</a:t>
            </a:r>
            <a:r>
              <a:rPr lang="en-GB" dirty="0" err="1"/>
              <a:t>eg</a:t>
            </a:r>
            <a:r>
              <a:rPr lang="en-GB" dirty="0"/>
              <a:t> define purpose of youth work, the role of the youth worker in advocating for young people). </a:t>
            </a:r>
          </a:p>
          <a:p>
            <a:r>
              <a:rPr lang="en-GB" dirty="0"/>
              <a:t>Please also be mindful to engage effectively with the literature, draw on a breadth of contemporary literature and make sure it is referenced properly. </a:t>
            </a:r>
          </a:p>
          <a:p>
            <a:r>
              <a:rPr lang="en-GB" dirty="0"/>
              <a:t>If you have space on the front of your poster, include your reference list there, if not, the reference list can be attached to the back of the poster</a:t>
            </a:r>
          </a:p>
        </p:txBody>
      </p:sp>
    </p:spTree>
    <p:extLst>
      <p:ext uri="{BB962C8B-B14F-4D97-AF65-F5344CB8AC3E}">
        <p14:creationId xmlns:p14="http://schemas.microsoft.com/office/powerpoint/2010/main" val="2170185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8D4D11-7FBA-413A-A4FD-DDCD6B50B5AB}"/>
              </a:ext>
            </a:extLst>
          </p:cNvPr>
          <p:cNvSpPr>
            <a:spLocks noGrp="1"/>
          </p:cNvSpPr>
          <p:nvPr>
            <p:ph idx="1"/>
          </p:nvPr>
        </p:nvSpPr>
        <p:spPr>
          <a:xfrm>
            <a:off x="1125859" y="404664"/>
            <a:ext cx="10148803" cy="5767536"/>
          </a:xfrm>
        </p:spPr>
        <p:txBody>
          <a:bodyPr>
            <a:normAutofit lnSpcReduction="10000"/>
          </a:bodyPr>
          <a:lstStyle/>
          <a:p>
            <a:r>
              <a:rPr lang="en-GB" sz="2000" dirty="0"/>
              <a:t>Practice so you can try out timings </a:t>
            </a:r>
          </a:p>
          <a:p>
            <a:r>
              <a:rPr lang="en-GB" sz="2000" dirty="0"/>
              <a:t>In presentation include a general introduction to the whole presentation, then each team member should include a mini introduction and conclusion to their own contributions, the remainder of the time should be devoted to the main discussion addressing the question you have chosen to answer.  </a:t>
            </a:r>
          </a:p>
          <a:p>
            <a:r>
              <a:rPr lang="en-GB" sz="2000" dirty="0"/>
              <a:t>You may say similar things and you may say different things and that’s fine- but make sure you back it up with reading</a:t>
            </a:r>
          </a:p>
          <a:p>
            <a:r>
              <a:rPr lang="en-GB" sz="2000" dirty="0"/>
              <a:t>You could consider some of the ideas below, of course we encourage you to engage critically with the question, the module learning outcomes to craft your own answer to the question. </a:t>
            </a:r>
          </a:p>
          <a:p>
            <a:r>
              <a:rPr lang="en-GB" sz="2000" dirty="0"/>
              <a:t>So, make sure you answer the question fully</a:t>
            </a:r>
          </a:p>
          <a:p>
            <a:r>
              <a:rPr lang="en-GB" sz="2000" dirty="0"/>
              <a:t>make sure your assignment flows well, from one presenter to the next and also within each individual presentation.  </a:t>
            </a:r>
          </a:p>
          <a:p>
            <a:r>
              <a:rPr lang="en-GB" sz="2000" dirty="0"/>
              <a:t>Remember too, you will all have individual approaches to addressing the topic.  Have confidence in your approach!</a:t>
            </a:r>
          </a:p>
        </p:txBody>
      </p:sp>
    </p:spTree>
    <p:extLst>
      <p:ext uri="{BB962C8B-B14F-4D97-AF65-F5344CB8AC3E}">
        <p14:creationId xmlns:p14="http://schemas.microsoft.com/office/powerpoint/2010/main" val="1050835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6356-1D33-4605-87D0-4BCB8A1561C7}"/>
              </a:ext>
            </a:extLst>
          </p:cNvPr>
          <p:cNvSpPr>
            <a:spLocks noGrp="1"/>
          </p:cNvSpPr>
          <p:nvPr>
            <p:ph type="title"/>
          </p:nvPr>
        </p:nvSpPr>
        <p:spPr/>
        <p:txBody>
          <a:bodyPr/>
          <a:lstStyle/>
          <a:p>
            <a:r>
              <a:rPr lang="en-GB" dirty="0"/>
              <a:t>Things to consider…</a:t>
            </a:r>
          </a:p>
        </p:txBody>
      </p:sp>
      <p:sp>
        <p:nvSpPr>
          <p:cNvPr id="3" name="Content Placeholder 2">
            <a:extLst>
              <a:ext uri="{FF2B5EF4-FFF2-40B4-BE49-F238E27FC236}">
                <a16:creationId xmlns:a16="http://schemas.microsoft.com/office/drawing/2014/main" id="{74DA604F-62CF-4C89-B8F2-F18F3E219A2B}"/>
              </a:ext>
            </a:extLst>
          </p:cNvPr>
          <p:cNvSpPr>
            <a:spLocks noGrp="1"/>
          </p:cNvSpPr>
          <p:nvPr>
            <p:ph idx="1"/>
          </p:nvPr>
        </p:nvSpPr>
        <p:spPr/>
        <p:txBody>
          <a:bodyPr>
            <a:normAutofit/>
          </a:bodyPr>
          <a:lstStyle/>
          <a:p>
            <a:pPr marL="342900" lvl="0" indent="-342900">
              <a:buFont typeface="Garamond" panose="02020404030301010803" pitchFamily="18" charset="0"/>
              <a:buChar char="◦"/>
              <a:tabLst>
                <a:tab pos="457200" algn="l"/>
              </a:tabLst>
            </a:pPr>
            <a:r>
              <a:rPr lang="en-GB" sz="1800" dirty="0">
                <a:effectLst/>
                <a:latin typeface="Arial" panose="020B0604020202020204" pitchFamily="34" charset="0"/>
                <a:ea typeface="Times New Roman" panose="02020603050405020304" pitchFamily="18" charset="0"/>
              </a:rPr>
              <a:t>What is advocacy and can youth work advocate effectively for young people?</a:t>
            </a:r>
            <a:endParaRPr lang="en-GB" sz="1800" dirty="0">
              <a:effectLst/>
              <a:latin typeface="Times New Roman" panose="02020603050405020304" pitchFamily="18" charset="0"/>
              <a:ea typeface="Times New Roman" panose="02020603050405020304" pitchFamily="18" charset="0"/>
            </a:endParaRPr>
          </a:p>
          <a:p>
            <a:pPr marL="342900" lvl="0" indent="-342900">
              <a:buFont typeface="Garamond" panose="02020404030301010803" pitchFamily="18" charset="0"/>
              <a:buChar char="◦"/>
              <a:tabLst>
                <a:tab pos="457200" algn="l"/>
              </a:tabLst>
            </a:pPr>
            <a:r>
              <a:rPr lang="en-GB" sz="1800" dirty="0">
                <a:effectLst/>
                <a:latin typeface="Arial" panose="020B0604020202020204" pitchFamily="34" charset="0"/>
                <a:ea typeface="Times New Roman" panose="02020603050405020304" pitchFamily="18" charset="0"/>
              </a:rPr>
              <a:t>How has advocacy been carried out?</a:t>
            </a:r>
            <a:endParaRPr lang="en-GB" sz="1800" dirty="0">
              <a:effectLst/>
              <a:latin typeface="Times New Roman" panose="02020603050405020304" pitchFamily="18" charset="0"/>
              <a:ea typeface="Times New Roman" panose="02020603050405020304" pitchFamily="18" charset="0"/>
            </a:endParaRPr>
          </a:p>
          <a:p>
            <a:pPr marL="342900" lvl="0" indent="-342900">
              <a:buFont typeface="Garamond" panose="02020404030301010803" pitchFamily="18" charset="0"/>
              <a:buChar char="◦"/>
              <a:tabLst>
                <a:tab pos="457200" algn="l"/>
              </a:tabLst>
            </a:pPr>
            <a:r>
              <a:rPr lang="en-GB" sz="1800" dirty="0">
                <a:effectLst/>
                <a:latin typeface="Arial" panose="020B0604020202020204" pitchFamily="34" charset="0"/>
                <a:ea typeface="Times New Roman" panose="02020603050405020304" pitchFamily="18" charset="0"/>
              </a:rPr>
              <a:t>Consider the potential impact of advocacy on young people (individually, within the family, culture, remember PCS etc..)</a:t>
            </a:r>
            <a:endParaRPr lang="en-GB" sz="1800" dirty="0">
              <a:effectLst/>
              <a:latin typeface="Times New Roman" panose="02020603050405020304" pitchFamily="18" charset="0"/>
              <a:ea typeface="Times New Roman" panose="02020603050405020304" pitchFamily="18" charset="0"/>
            </a:endParaRPr>
          </a:p>
          <a:p>
            <a:pPr marL="342900" lvl="0" indent="-342900">
              <a:buFont typeface="Garamond" panose="02020404030301010803" pitchFamily="18" charset="0"/>
              <a:buChar char="◦"/>
              <a:tabLst>
                <a:tab pos="457200" algn="l"/>
              </a:tabLst>
            </a:pPr>
            <a:r>
              <a:rPr lang="en-GB" sz="1800" dirty="0">
                <a:effectLst/>
                <a:latin typeface="Arial" panose="020B0604020202020204" pitchFamily="34" charset="0"/>
                <a:ea typeface="Times New Roman" panose="02020603050405020304" pitchFamily="18" charset="0"/>
              </a:rPr>
              <a:t>How does government policy influence provision for youth work practice and should youth workers be more vocal in their advocacy roles..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Garamond" panose="02020404030301010803" pitchFamily="18" charset="0"/>
              <a:buChar char="◦"/>
              <a:tabLst>
                <a:tab pos="457200" algn="l"/>
              </a:tabLst>
            </a:pPr>
            <a:r>
              <a:rPr lang="en-GB" sz="1800" dirty="0">
                <a:effectLst/>
                <a:latin typeface="Arial" panose="020B0604020202020204" pitchFamily="34" charset="0"/>
                <a:ea typeface="Times New Roman" panose="02020603050405020304" pitchFamily="18" charset="0"/>
              </a:rPr>
              <a:t>Clearly refer to your reading in preparation of the assignment as set out in the question, including reference to the Youth Work in Wales Principles and Purposes- National Occupational Standards for Youth Work (CLD Scotland, 2019) and the UNCRC.</a:t>
            </a:r>
            <a:endParaRPr lang="en-GB" sz="1800" dirty="0">
              <a:effectLst/>
              <a:latin typeface="Times New Roman" panose="02020603050405020304" pitchFamily="18" charset="0"/>
              <a:ea typeface="Times New Roman" panose="02020603050405020304" pitchFamily="18" charset="0"/>
            </a:endParaRPr>
          </a:p>
          <a:p>
            <a:pPr marL="342900" lvl="0" indent="-342900">
              <a:buFont typeface="Garamond" panose="02020404030301010803" pitchFamily="18" charset="0"/>
              <a:buChar char="◦"/>
              <a:tabLst>
                <a:tab pos="457200" algn="l"/>
              </a:tabLst>
            </a:pPr>
            <a:r>
              <a:rPr lang="en-GB" sz="1800" dirty="0">
                <a:effectLst/>
                <a:latin typeface="Arial" panose="020B0604020202020204" pitchFamily="34" charset="0"/>
                <a:ea typeface="Times New Roman" panose="02020603050405020304" pitchFamily="18" charset="0"/>
              </a:rPr>
              <a:t>Ensure you address the question, underpin your </a:t>
            </a:r>
            <a:r>
              <a:rPr lang="en-GB" sz="1800" dirty="0" err="1">
                <a:effectLst/>
                <a:latin typeface="Arial" panose="020B0604020202020204" pitchFamily="34" charset="0"/>
                <a:ea typeface="Times New Roman" panose="02020603050405020304" pitchFamily="18" charset="0"/>
              </a:rPr>
              <a:t>wORK</a:t>
            </a:r>
            <a:r>
              <a:rPr lang="en-GB" sz="1800" dirty="0">
                <a:effectLst/>
                <a:latin typeface="Arial" panose="020B0604020202020204" pitchFamily="34" charset="0"/>
                <a:ea typeface="Times New Roman" panose="02020603050405020304" pitchFamily="18" charset="0"/>
              </a:rPr>
              <a:t> with use of appropriate references (from books, journals, respected websites such as Young Minds, The Children’s Society, Welsh Government, YMCA, Joseph Rowntree Foundation)</a:t>
            </a:r>
            <a:endParaRPr lang="en-GB" sz="1800" dirty="0">
              <a:effectLst/>
              <a:latin typeface="Times New Roman" panose="02020603050405020304" pitchFamily="18" charset="0"/>
              <a:ea typeface="Times New Roman" panose="02020603050405020304" pitchFamily="18" charset="0"/>
            </a:endParaRPr>
          </a:p>
          <a:p>
            <a:pPr marL="457200"/>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810145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elcome back to school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spDef>
      <a:spPr>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5000"/>
          </a:lnSpc>
          <a:defRPr/>
        </a:defPPr>
      </a:lstStyle>
    </a:txDef>
  </a:objectDefaults>
  <a:extraClrSchemeLst/>
  <a:extLst>
    <a:ext uri="{05A4C25C-085E-4340-85A3-A5531E510DB2}">
      <thm15:themeFamily xmlns:thm15="http://schemas.microsoft.com/office/thememl/2012/main" name="Welcome back to school presentation.potx" id="{CE426E4B-AEF0-4DB0-AA06-9B9EF2E62E1A}" vid="{EB2D3276-CBF5-48AD-B47E-C2D79CA4C86F}"/>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Welcome back to school</Template>
  <TotalTime>7385</TotalTime>
  <Words>709</Words>
  <Application>Microsoft Office PowerPoint</Application>
  <PresentationFormat>Custom</PresentationFormat>
  <Paragraphs>46</Paragraphs>
  <Slides>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Century Gothic</vt:lpstr>
      <vt:lpstr>Garamond</vt:lpstr>
      <vt:lpstr>Times New Roman</vt:lpstr>
      <vt:lpstr>Welcome back to school presentation</vt:lpstr>
      <vt:lpstr>Young People and Society 1: Advocacy, Empowerment, Participation and Rights</vt:lpstr>
      <vt:lpstr>Icebreaker</vt:lpstr>
      <vt:lpstr>What do we know </vt:lpstr>
      <vt:lpstr>Assignment question</vt:lpstr>
      <vt:lpstr>Group Poster Presentation </vt:lpstr>
      <vt:lpstr>Assignment help</vt:lpstr>
      <vt:lpstr>PowerPoint Presentation</vt:lpstr>
      <vt:lpstr>Things to consider…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and Society 1: Advocacy, Empowerment, Participation and Rights</dc:title>
  <dc:creator>Alex Atkins (1300718)</dc:creator>
  <cp:lastModifiedBy>Darrel Williams</cp:lastModifiedBy>
  <cp:revision>25</cp:revision>
  <cp:lastPrinted>2022-03-17T08:27:10Z</cp:lastPrinted>
  <dcterms:created xsi:type="dcterms:W3CDTF">2022-02-28T08:54:48Z</dcterms:created>
  <dcterms:modified xsi:type="dcterms:W3CDTF">2023-05-09T10:26:25Z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74068100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