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 id="2147483773" r:id="rId2"/>
  </p:sldMasterIdLst>
  <p:notesMasterIdLst>
    <p:notesMasterId r:id="rId66"/>
  </p:notesMasterIdLst>
  <p:sldIdLst>
    <p:sldId id="293" r:id="rId3"/>
    <p:sldId id="294" r:id="rId4"/>
    <p:sldId id="295" r:id="rId5"/>
    <p:sldId id="309" r:id="rId6"/>
    <p:sldId id="298" r:id="rId7"/>
    <p:sldId id="299" r:id="rId8"/>
    <p:sldId id="300" r:id="rId9"/>
    <p:sldId id="319" r:id="rId10"/>
    <p:sldId id="301" r:id="rId11"/>
    <p:sldId id="303" r:id="rId12"/>
    <p:sldId id="302" r:id="rId13"/>
    <p:sldId id="304" r:id="rId14"/>
    <p:sldId id="305" r:id="rId15"/>
    <p:sldId id="306" r:id="rId16"/>
    <p:sldId id="311" r:id="rId17"/>
    <p:sldId id="307" r:id="rId18"/>
    <p:sldId id="308" r:id="rId19"/>
    <p:sldId id="310" r:id="rId20"/>
    <p:sldId id="312" r:id="rId21"/>
    <p:sldId id="321" r:id="rId22"/>
    <p:sldId id="313" r:id="rId23"/>
    <p:sldId id="314" r:id="rId24"/>
    <p:sldId id="315" r:id="rId25"/>
    <p:sldId id="316" r:id="rId26"/>
    <p:sldId id="320" r:id="rId27"/>
    <p:sldId id="318" r:id="rId28"/>
    <p:sldId id="317" r:id="rId29"/>
    <p:sldId id="257" r:id="rId30"/>
    <p:sldId id="283" r:id="rId31"/>
    <p:sldId id="258" r:id="rId32"/>
    <p:sldId id="259" r:id="rId33"/>
    <p:sldId id="260" r:id="rId34"/>
    <p:sldId id="261" r:id="rId35"/>
    <p:sldId id="262" r:id="rId36"/>
    <p:sldId id="263" r:id="rId37"/>
    <p:sldId id="290" r:id="rId38"/>
    <p:sldId id="264" r:id="rId39"/>
    <p:sldId id="265" r:id="rId40"/>
    <p:sldId id="286" r:id="rId41"/>
    <p:sldId id="266" r:id="rId42"/>
    <p:sldId id="282" r:id="rId43"/>
    <p:sldId id="291" r:id="rId44"/>
    <p:sldId id="276" r:id="rId45"/>
    <p:sldId id="277" r:id="rId46"/>
    <p:sldId id="278" r:id="rId47"/>
    <p:sldId id="279" r:id="rId48"/>
    <p:sldId id="280" r:id="rId49"/>
    <p:sldId id="281" r:id="rId50"/>
    <p:sldId id="267" r:id="rId51"/>
    <p:sldId id="292" r:id="rId52"/>
    <p:sldId id="268" r:id="rId53"/>
    <p:sldId id="284" r:id="rId54"/>
    <p:sldId id="285" r:id="rId55"/>
    <p:sldId id="289" r:id="rId56"/>
    <p:sldId id="269" r:id="rId57"/>
    <p:sldId id="270" r:id="rId58"/>
    <p:sldId id="287" r:id="rId59"/>
    <p:sldId id="271" r:id="rId60"/>
    <p:sldId id="272" r:id="rId61"/>
    <p:sldId id="288" r:id="rId62"/>
    <p:sldId id="273" r:id="rId63"/>
    <p:sldId id="274" r:id="rId64"/>
    <p:sldId id="275"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9E7DFB6-EA00-4C76-A602-004DAC2C54D5}" type="datetimeFigureOut">
              <a:rPr lang="en-GB" smtClean="0"/>
              <a:t>12/03/2021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8D47DD4-C87C-4252-A3A1-A2C8D762E7CE}" type="slidenum">
              <a:rPr lang="en-GB" smtClean="0"/>
              <a:t>‹#›</a:t>
            </a:fld>
            <a:endParaRPr lang="en-GB"/>
          </a:p>
        </p:txBody>
      </p:sp>
    </p:spTree>
    <p:extLst>
      <p:ext uri="{BB962C8B-B14F-4D97-AF65-F5344CB8AC3E}">
        <p14:creationId xmlns:p14="http://schemas.microsoft.com/office/powerpoint/2010/main" val="1608307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D47DD4-C87C-4252-A3A1-A2C8D762E7CE}" type="slidenum">
              <a:rPr lang="en-GB" smtClean="0"/>
              <a:t>51</a:t>
            </a:fld>
            <a:endParaRPr lang="en-GB"/>
          </a:p>
        </p:txBody>
      </p:sp>
    </p:spTree>
    <p:extLst>
      <p:ext uri="{BB962C8B-B14F-4D97-AF65-F5344CB8AC3E}">
        <p14:creationId xmlns:p14="http://schemas.microsoft.com/office/powerpoint/2010/main" val="2252710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06FC40-F9DF-4F42-9936-58AEBB269338}" type="datetime1">
              <a:rPr lang="en-US" smtClean="0"/>
              <a:t>3/12/2021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3736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1B4A59-6C50-4549-9A4C-BAD8EAABF1F0}" type="datetime1">
              <a:rPr lang="en-US" smtClean="0"/>
              <a:t>3/12/2021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50969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EC7070-2325-4B89-AE80-4417E03CC170}" type="datetime1">
              <a:rPr lang="en-US" smtClean="0"/>
              <a:t>3/12/2021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6834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354BDE-0453-4D96-A7E2-563871DD835C}" type="datetime1">
              <a:rPr lang="en-US" smtClean="0"/>
              <a:t>3/12/2021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59093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6A0F61-0265-44B7-B675-C11EF504FCE2}" type="datetime1">
              <a:rPr lang="en-US" smtClean="0"/>
              <a:t>3/12/2021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72830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F8B4AC-F968-415B-8D23-324AA04A653E}" type="datetime1">
              <a:rPr lang="en-US" smtClean="0"/>
              <a:t>3/12/2021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56470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D4BCC32-B4F5-402F-A79B-17A24C68AB12}" type="datetime1">
              <a:rPr lang="en-US" smtClean="0"/>
              <a:t>3/12/2021</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77524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301C5C0-B1FF-4591-AA48-E39CF7464957}" type="datetime1">
              <a:rPr lang="en-US" smtClean="0"/>
              <a:t>3/12/2021</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730598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B7C2D3-FF53-4DAA-BB1C-A48D7A75F49B}" type="datetime1">
              <a:rPr lang="en-US" smtClean="0"/>
              <a:t>3/12/2021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74985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73DA92-D661-4AE6-89AE-4E10525C3129}" type="datetime1">
              <a:rPr lang="en-US" smtClean="0"/>
              <a:t>3/12/2021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74981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EA5E95-747F-4CDC-B879-77C02EFA8E8F}" type="datetime1">
              <a:rPr lang="en-US" smtClean="0"/>
              <a:t>3/12/2021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053138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84716A9-3EBB-41AA-8ABA-522FCB214806}" type="datetimeFigureOut">
              <a:rPr lang="en-GB" smtClean="0"/>
              <a:t>12/03/2021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10254424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4716A9-3EBB-41AA-8ABA-522FCB214806}" type="datetimeFigureOut">
              <a:rPr lang="en-GB" smtClean="0"/>
              <a:t>12/03/2021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34597737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4716A9-3EBB-41AA-8ABA-522FCB214806}" type="datetimeFigureOut">
              <a:rPr lang="en-GB" smtClean="0"/>
              <a:t>12/03/2021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1482845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84716A9-3EBB-41AA-8ABA-522FCB214806}" type="datetimeFigureOut">
              <a:rPr lang="en-GB" smtClean="0"/>
              <a:t>12/03/2021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1124657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4716A9-3EBB-41AA-8ABA-522FCB214806}" type="datetimeFigureOut">
              <a:rPr lang="en-GB" smtClean="0"/>
              <a:t>12/03/2021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18885056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4716A9-3EBB-41AA-8ABA-522FCB214806}" type="datetimeFigureOut">
              <a:rPr lang="en-GB" smtClean="0"/>
              <a:t>12/03/2021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33090686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4716A9-3EBB-41AA-8ABA-522FCB214806}" type="datetimeFigureOut">
              <a:rPr lang="en-GB" smtClean="0"/>
              <a:t>12/03/2021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21908567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84716A9-3EBB-41AA-8ABA-522FCB214806}" type="datetimeFigureOut">
              <a:rPr lang="en-GB" smtClean="0"/>
              <a:t>12/03/2021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7368420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84716A9-3EBB-41AA-8ABA-522FCB214806}" type="datetimeFigureOut">
              <a:rPr lang="en-GB" smtClean="0"/>
              <a:t>12/03/2021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40885626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4716A9-3EBB-41AA-8ABA-522FCB214806}" type="datetimeFigureOut">
              <a:rPr lang="en-GB" smtClean="0"/>
              <a:t>12/03/2021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13701004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4716A9-3EBB-41AA-8ABA-522FCB214806}" type="datetimeFigureOut">
              <a:rPr lang="en-GB" smtClean="0"/>
              <a:t>12/03/2021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2339874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6A473142-C8C7-40ED-A059-0534B616E821}" type="datetime1">
              <a:rPr lang="en-US" smtClean="0"/>
              <a:t>3/12/2021</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B6F15528-21DE-4FAA-801E-634DDDAF4B2B}" type="slidenum">
              <a:rPr lang="en-US" smtClean="0"/>
              <a:pPr/>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709904"/>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84716A9-3EBB-41AA-8ABA-522FCB214806}" type="datetimeFigureOut">
              <a:rPr lang="en-GB" smtClean="0"/>
              <a:t>12/03/2021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8A28A30-5367-4C0B-A543-C83D73F7FF7C}" type="slidenum">
              <a:rPr lang="en-GB" smtClean="0"/>
              <a:t>‹#›</a:t>
            </a:fld>
            <a:endParaRPr lang="en-GB"/>
          </a:p>
        </p:txBody>
      </p:sp>
    </p:spTree>
    <p:extLst>
      <p:ext uri="{BB962C8B-B14F-4D97-AF65-F5344CB8AC3E}">
        <p14:creationId xmlns:p14="http://schemas.microsoft.com/office/powerpoint/2010/main" val="3604655338"/>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3.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hyperlink" Target="http://democracy.swansea.gov.uk/documents/s71718/14%201%20of%202%20-%20Place%20BLM%20Response.pdf?LLL=0" TargetMode="External"/><Relationship Id="rId2" Type="http://schemas.openxmlformats.org/officeDocument/2006/relationships/hyperlink" Target="http://www.bbc.co.uk/ahistoryoftheworld/objects/_nnJfPOwRmCHFHx8XucDEg" TargetMode="External"/><Relationship Id="rId1" Type="http://schemas.openxmlformats.org/officeDocument/2006/relationships/slideLayout" Target="../slideLayouts/slideLayout13.xml"/><Relationship Id="rId5" Type="http://schemas.openxmlformats.org/officeDocument/2006/relationships/hyperlink" Target="https://www.walesonline.co.uk/news/wales-news/uncomfortable-truth-wales-industrial-revolution-15272677" TargetMode="External"/><Relationship Id="rId4" Type="http://schemas.openxmlformats.org/officeDocument/2006/relationships/hyperlink" Target="https://www.walesonline.co.uk/news/wales-news/slavery-wales-swansea-jessie-donaldson-18522146"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6.xml"/><Relationship Id="rId4" Type="http://schemas.openxmlformats.org/officeDocument/2006/relationships/image" Target="../media/image3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www.savethechildren.org.uk/about-us/history" TargetMode="Externa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44.xml.rels><?xml version="1.0" encoding="UTF-8" standalone="yes"?>
<Relationships xmlns="http://schemas.openxmlformats.org/package/2006/relationships"><Relationship Id="rId2" Type="http://schemas.openxmlformats.org/officeDocument/2006/relationships/hyperlink" Target="http://www.savethechildren.org.uk/about-us/history" TargetMode="Externa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http://www.savethechildren.org.uk/about-us/history" TargetMode="Externa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4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www.savethechildren.org.uk/about-us/history" TargetMode="Externa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4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www.savethechildren.org.uk/about-us/history" TargetMode="Externa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4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www.savethechildren.org.uk/about-us/history" TargetMode="External"/><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image" Target="../media/image49.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www.yahoo.com/news/police-woman-labor-demanded-injection-000926171.html?soc_src=social-sh&amp;soc_trk=fb" TargetMode="Externa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hyperlink" Target="https://youtu.be/1NGQ0E07Wa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8C6B-2B9F-484D-A8F9-5D236857B582}"/>
              </a:ext>
            </a:extLst>
          </p:cNvPr>
          <p:cNvSpPr>
            <a:spLocks noGrp="1"/>
          </p:cNvSpPr>
          <p:nvPr>
            <p:ph type="ctrTitle"/>
          </p:nvPr>
        </p:nvSpPr>
        <p:spPr/>
        <p:txBody>
          <a:bodyPr>
            <a:normAutofit/>
          </a:bodyPr>
          <a:lstStyle/>
          <a:p>
            <a:pPr algn="ctr"/>
            <a:r>
              <a:rPr lang="en-GB" dirty="0"/>
              <a:t>Rights Pioneers </a:t>
            </a:r>
            <a:r>
              <a:rPr lang="en-GB" sz="4400" dirty="0"/>
              <a:t>abolition of slavery</a:t>
            </a:r>
            <a:br>
              <a:rPr lang="en-GB" sz="4400" dirty="0"/>
            </a:br>
            <a:r>
              <a:rPr lang="en-GB" sz="4400" dirty="0"/>
              <a:t>children’s rights</a:t>
            </a:r>
          </a:p>
        </p:txBody>
      </p:sp>
      <p:sp>
        <p:nvSpPr>
          <p:cNvPr id="4" name="Slide Number Placeholder 3">
            <a:extLst>
              <a:ext uri="{FF2B5EF4-FFF2-40B4-BE49-F238E27FC236}">
                <a16:creationId xmlns:a16="http://schemas.microsoft.com/office/drawing/2014/main" id="{8813960D-A4DA-4E3F-8015-4807EB44C17E}"/>
              </a:ext>
            </a:extLst>
          </p:cNvPr>
          <p:cNvSpPr>
            <a:spLocks noGrp="1"/>
          </p:cNvSpPr>
          <p:nvPr>
            <p:ph type="sldNum" sz="quarter" idx="12"/>
          </p:nvPr>
        </p:nvSpPr>
        <p:spPr/>
        <p:txBody>
          <a:bodyPr/>
          <a:lstStyle/>
          <a:p>
            <a:fld id="{B6F15528-21DE-4FAA-801E-634DDDAF4B2B}" type="slidenum">
              <a:rPr lang="en-US" smtClean="0"/>
              <a:pPr/>
              <a:t>1</a:t>
            </a:fld>
            <a:endParaRPr lang="en-US"/>
          </a:p>
        </p:txBody>
      </p:sp>
    </p:spTree>
    <p:extLst>
      <p:ext uri="{BB962C8B-B14F-4D97-AF65-F5344CB8AC3E}">
        <p14:creationId xmlns:p14="http://schemas.microsoft.com/office/powerpoint/2010/main" val="3879701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F06F1-2F6C-4388-A8BD-DFA363D2A4C0}"/>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D8296AC2-D664-4F3D-A209-769E2D83342F}"/>
              </a:ext>
            </a:extLst>
          </p:cNvPr>
          <p:cNvSpPr>
            <a:spLocks noGrp="1"/>
          </p:cNvSpPr>
          <p:nvPr>
            <p:ph idx="1"/>
          </p:nvPr>
        </p:nvSpPr>
        <p:spPr>
          <a:xfrm>
            <a:off x="822959" y="1845734"/>
            <a:ext cx="3901441" cy="4023360"/>
          </a:xfrm>
        </p:spPr>
        <p:txBody>
          <a:bodyPr/>
          <a:lstStyle/>
          <a:p>
            <a:r>
              <a:rPr lang="en-GB" sz="3200" dirty="0"/>
              <a:t>To shine a light into the nature of slavery and its eventual abolition, with a very local focus</a:t>
            </a:r>
          </a:p>
          <a:p>
            <a:r>
              <a:rPr lang="en-GB" sz="3200" dirty="0"/>
              <a:t>To clarify the 20</a:t>
            </a:r>
            <a:r>
              <a:rPr lang="en-GB" sz="3200" baseline="30000" dirty="0"/>
              <a:t>th</a:t>
            </a:r>
            <a:r>
              <a:rPr lang="en-GB" sz="3200" dirty="0"/>
              <a:t> century battle for children’s rights</a:t>
            </a:r>
          </a:p>
          <a:p>
            <a:endParaRPr lang="en-GB" dirty="0"/>
          </a:p>
        </p:txBody>
      </p:sp>
      <p:sp>
        <p:nvSpPr>
          <p:cNvPr id="4" name="Slide Number Placeholder 3">
            <a:extLst>
              <a:ext uri="{FF2B5EF4-FFF2-40B4-BE49-F238E27FC236}">
                <a16:creationId xmlns:a16="http://schemas.microsoft.com/office/drawing/2014/main" id="{3E743EDB-C73C-4FA3-A1D7-C62613E3AF32}"/>
              </a:ext>
            </a:extLst>
          </p:cNvPr>
          <p:cNvSpPr>
            <a:spLocks noGrp="1"/>
          </p:cNvSpPr>
          <p:nvPr>
            <p:ph type="sldNum" sz="quarter" idx="12"/>
          </p:nvPr>
        </p:nvSpPr>
        <p:spPr/>
        <p:txBody>
          <a:bodyPr/>
          <a:lstStyle/>
          <a:p>
            <a:fld id="{B6F15528-21DE-4FAA-801E-634DDDAF4B2B}" type="slidenum">
              <a:rPr lang="en-US" smtClean="0"/>
              <a:pPr/>
              <a:t>2</a:t>
            </a:fld>
            <a:endParaRPr lang="en-US"/>
          </a:p>
        </p:txBody>
      </p:sp>
      <p:pic>
        <p:nvPicPr>
          <p:cNvPr id="10" name="Picture 9">
            <a:extLst>
              <a:ext uri="{FF2B5EF4-FFF2-40B4-BE49-F238E27FC236}">
                <a16:creationId xmlns:a16="http://schemas.microsoft.com/office/drawing/2014/main" id="{63CFD430-87C6-4D43-8FF2-C2581A544F56}"/>
              </a:ext>
            </a:extLst>
          </p:cNvPr>
          <p:cNvPicPr>
            <a:picLocks noChangeAspect="1"/>
          </p:cNvPicPr>
          <p:nvPr/>
        </p:nvPicPr>
        <p:blipFill>
          <a:blip r:embed="rId2"/>
          <a:stretch>
            <a:fillRect/>
          </a:stretch>
        </p:blipFill>
        <p:spPr>
          <a:xfrm>
            <a:off x="5029200" y="457200"/>
            <a:ext cx="3810000" cy="573681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30698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668CC77-C644-4D0F-80FA-1FDAC8807E42}"/>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40B3B812-5C17-4D39-A4FE-F24B9AFA2669}"/>
              </a:ext>
            </a:extLst>
          </p:cNvPr>
          <p:cNvSpPr>
            <a:spLocks noGrp="1"/>
          </p:cNvSpPr>
          <p:nvPr>
            <p:ph type="sldNum" sz="quarter" idx="12"/>
          </p:nvPr>
        </p:nvSpPr>
        <p:spPr/>
        <p:txBody>
          <a:bodyPr/>
          <a:lstStyle/>
          <a:p>
            <a:fld id="{B6F15528-21DE-4FAA-801E-634DDDAF4B2B}" type="slidenum">
              <a:rPr lang="en-US" smtClean="0"/>
              <a:pPr/>
              <a:t>3</a:t>
            </a:fld>
            <a:endParaRPr lang="en-US"/>
          </a:p>
        </p:txBody>
      </p:sp>
      <p:pic>
        <p:nvPicPr>
          <p:cNvPr id="7" name="Picture 6">
            <a:extLst>
              <a:ext uri="{FF2B5EF4-FFF2-40B4-BE49-F238E27FC236}">
                <a16:creationId xmlns:a16="http://schemas.microsoft.com/office/drawing/2014/main" id="{8DBCDD16-1507-4DA1-9185-02E5612D5EE9}"/>
              </a:ext>
            </a:extLst>
          </p:cNvPr>
          <p:cNvPicPr>
            <a:picLocks noChangeAspect="1"/>
          </p:cNvPicPr>
          <p:nvPr/>
        </p:nvPicPr>
        <p:blipFill>
          <a:blip r:embed="rId2"/>
          <a:stretch>
            <a:fillRect/>
          </a:stretch>
        </p:blipFill>
        <p:spPr>
          <a:xfrm>
            <a:off x="251460" y="33089"/>
            <a:ext cx="8686800" cy="6373467"/>
          </a:xfrm>
          <a:prstGeom prst="rect">
            <a:avLst/>
          </a:prstGeom>
        </p:spPr>
      </p:pic>
      <p:pic>
        <p:nvPicPr>
          <p:cNvPr id="9" name="Picture 8">
            <a:extLst>
              <a:ext uri="{FF2B5EF4-FFF2-40B4-BE49-F238E27FC236}">
                <a16:creationId xmlns:a16="http://schemas.microsoft.com/office/drawing/2014/main" id="{3934C969-8097-4C65-A448-8AF4B39258E3}"/>
              </a:ext>
            </a:extLst>
          </p:cNvPr>
          <p:cNvPicPr>
            <a:picLocks noChangeAspect="1"/>
          </p:cNvPicPr>
          <p:nvPr/>
        </p:nvPicPr>
        <p:blipFill>
          <a:blip r:embed="rId3"/>
          <a:stretch>
            <a:fillRect/>
          </a:stretch>
        </p:blipFill>
        <p:spPr>
          <a:xfrm>
            <a:off x="524121" y="1009339"/>
            <a:ext cx="2686050" cy="4111301"/>
          </a:xfrm>
          <a:prstGeom prst="rect">
            <a:avLst/>
          </a:prstGeom>
        </p:spPr>
      </p:pic>
      <p:pic>
        <p:nvPicPr>
          <p:cNvPr id="10" name="Picture 9">
            <a:extLst>
              <a:ext uri="{FF2B5EF4-FFF2-40B4-BE49-F238E27FC236}">
                <a16:creationId xmlns:a16="http://schemas.microsoft.com/office/drawing/2014/main" id="{D73A92C2-2FA7-4905-9A56-4AA9D734871A}"/>
              </a:ext>
            </a:extLst>
          </p:cNvPr>
          <p:cNvPicPr>
            <a:picLocks noChangeAspect="1"/>
          </p:cNvPicPr>
          <p:nvPr/>
        </p:nvPicPr>
        <p:blipFill>
          <a:blip r:embed="rId4"/>
          <a:stretch>
            <a:fillRect/>
          </a:stretch>
        </p:blipFill>
        <p:spPr>
          <a:xfrm>
            <a:off x="5597381" y="1070779"/>
            <a:ext cx="2734016" cy="4111301"/>
          </a:xfrm>
          <a:prstGeom prst="rect">
            <a:avLst/>
          </a:prstGeom>
        </p:spPr>
      </p:pic>
    </p:spTree>
    <p:extLst>
      <p:ext uri="{BB962C8B-B14F-4D97-AF65-F5344CB8AC3E}">
        <p14:creationId xmlns:p14="http://schemas.microsoft.com/office/powerpoint/2010/main" val="71327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8" name="Picture 7">
            <a:extLst>
              <a:ext uri="{FF2B5EF4-FFF2-40B4-BE49-F238E27FC236}">
                <a16:creationId xmlns:a16="http://schemas.microsoft.com/office/drawing/2014/main" id="{123A40CB-2044-4A44-A826-D85C1E238BA5}"/>
              </a:ext>
            </a:extLst>
          </p:cNvPr>
          <p:cNvPicPr>
            <a:picLocks noChangeAspect="1"/>
          </p:cNvPicPr>
          <p:nvPr/>
        </p:nvPicPr>
        <p:blipFill rotWithShape="1">
          <a:blip r:embed="rId2"/>
          <a:srcRect t="37788" r="9091" b="1"/>
          <a:stretch/>
        </p:blipFill>
        <p:spPr>
          <a:xfrm>
            <a:off x="2642616" y="857257"/>
            <a:ext cx="6501384" cy="5143493"/>
          </a:xfrm>
          <a:prstGeom prst="rect">
            <a:avLst/>
          </a:prstGeom>
        </p:spPr>
      </p:pic>
      <p:sp>
        <p:nvSpPr>
          <p:cNvPr id="15" name="Rectangle 14">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857250"/>
            <a:ext cx="7004405" cy="51435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6" name="Title 5">
            <a:extLst>
              <a:ext uri="{FF2B5EF4-FFF2-40B4-BE49-F238E27FC236}">
                <a16:creationId xmlns:a16="http://schemas.microsoft.com/office/drawing/2014/main" id="{BC98ACBE-18E7-4CEB-AA2A-62B85737B2EC}"/>
              </a:ext>
            </a:extLst>
          </p:cNvPr>
          <p:cNvSpPr>
            <a:spLocks noGrp="1"/>
          </p:cNvSpPr>
          <p:nvPr>
            <p:ph type="ctrTitle"/>
          </p:nvPr>
        </p:nvSpPr>
        <p:spPr>
          <a:xfrm>
            <a:off x="358486" y="1699022"/>
            <a:ext cx="3017520" cy="2403101"/>
          </a:xfrm>
        </p:spPr>
        <p:txBody>
          <a:bodyPr anchor="b">
            <a:normAutofit/>
          </a:bodyPr>
          <a:lstStyle/>
          <a:p>
            <a:pPr algn="l"/>
            <a:r>
              <a:rPr lang="en-GB" sz="3600" dirty="0"/>
              <a:t>Swansea and Slavery</a:t>
            </a:r>
          </a:p>
        </p:txBody>
      </p:sp>
      <p:sp>
        <p:nvSpPr>
          <p:cNvPr id="7" name="Subtitle 6">
            <a:extLst>
              <a:ext uri="{FF2B5EF4-FFF2-40B4-BE49-F238E27FC236}">
                <a16:creationId xmlns:a16="http://schemas.microsoft.com/office/drawing/2014/main" id="{732AB482-6F27-4F73-AD12-80BED0E22603}"/>
              </a:ext>
            </a:extLst>
          </p:cNvPr>
          <p:cNvSpPr>
            <a:spLocks noGrp="1"/>
          </p:cNvSpPr>
          <p:nvPr>
            <p:ph type="subTitle" idx="1"/>
          </p:nvPr>
        </p:nvSpPr>
        <p:spPr>
          <a:xfrm>
            <a:off x="358486" y="4511942"/>
            <a:ext cx="3017519" cy="906106"/>
          </a:xfrm>
        </p:spPr>
        <p:txBody>
          <a:bodyPr>
            <a:normAutofit/>
          </a:bodyPr>
          <a:lstStyle/>
          <a:p>
            <a:pPr algn="l"/>
            <a:endParaRPr lang="en-GB" sz="1500"/>
          </a:p>
        </p:txBody>
      </p:sp>
      <p:sp>
        <p:nvSpPr>
          <p:cNvPr id="1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941" y="1117343"/>
            <a:ext cx="109728"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9"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2" y="4267440"/>
            <a:ext cx="2983230" cy="13716"/>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360369506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FFD92CE-A2D0-46E2-99F3-7CBF67365D51}"/>
              </a:ext>
            </a:extLst>
          </p:cNvPr>
          <p:cNvPicPr>
            <a:picLocks noChangeAspect="1"/>
          </p:cNvPicPr>
          <p:nvPr/>
        </p:nvPicPr>
        <p:blipFill rotWithShape="1">
          <a:blip r:embed="rId2">
            <a:alphaModFix amt="40000"/>
          </a:blip>
          <a:srcRect l="9049" r="9268" b="2"/>
          <a:stretch/>
        </p:blipFill>
        <p:spPr>
          <a:xfrm>
            <a:off x="20" y="10"/>
            <a:ext cx="6337717" cy="6857990"/>
          </a:xfrm>
          <a:prstGeom prst="rect">
            <a:avLst/>
          </a:prstGeom>
        </p:spPr>
      </p:pic>
      <p:sp>
        <p:nvSpPr>
          <p:cNvPr id="6" name="TextBox 5">
            <a:extLst>
              <a:ext uri="{FF2B5EF4-FFF2-40B4-BE49-F238E27FC236}">
                <a16:creationId xmlns:a16="http://schemas.microsoft.com/office/drawing/2014/main" id="{B4484DEF-A0E8-493D-A954-0C31D3ACF917}"/>
              </a:ext>
            </a:extLst>
          </p:cNvPr>
          <p:cNvSpPr txBox="1"/>
          <p:nvPr/>
        </p:nvSpPr>
        <p:spPr>
          <a:xfrm>
            <a:off x="304800" y="-103641"/>
            <a:ext cx="3938487" cy="162763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dirty="0">
                <a:solidFill>
                  <a:srgbClr val="FFFFFF"/>
                </a:solidFill>
                <a:latin typeface="+mj-lt"/>
                <a:ea typeface="+mj-ea"/>
                <a:cs typeface="+mj-cs"/>
              </a:rPr>
              <a:t>Page 2007</a:t>
            </a:r>
          </a:p>
        </p:txBody>
      </p:sp>
      <p:sp>
        <p:nvSpPr>
          <p:cNvPr id="3" name="Content Placeholder 2">
            <a:extLst>
              <a:ext uri="{FF2B5EF4-FFF2-40B4-BE49-F238E27FC236}">
                <a16:creationId xmlns:a16="http://schemas.microsoft.com/office/drawing/2014/main" id="{14A64F0F-7F42-441B-A75C-1BDC41DE973E}"/>
              </a:ext>
            </a:extLst>
          </p:cNvPr>
          <p:cNvSpPr>
            <a:spLocks noGrp="1"/>
          </p:cNvSpPr>
          <p:nvPr>
            <p:ph idx="1"/>
          </p:nvPr>
        </p:nvSpPr>
        <p:spPr>
          <a:xfrm>
            <a:off x="76200" y="1524000"/>
            <a:ext cx="4798122" cy="4876800"/>
          </a:xfrm>
        </p:spPr>
        <p:txBody>
          <a:bodyPr vert="horz" lIns="91440" tIns="45720" rIns="91440" bIns="45720" rtlCol="0">
            <a:noAutofit/>
          </a:bodyPr>
          <a:lstStyle/>
          <a:p>
            <a:pPr indent="-228600" defTabSz="914400"/>
            <a:r>
              <a:rPr lang="en-US" sz="2000" dirty="0">
                <a:solidFill>
                  <a:srgbClr val="FFFFFF"/>
                </a:solidFill>
              </a:rPr>
              <a:t>Exhibition: ‘Everywhere in Chains: Wales and Slavery.’</a:t>
            </a:r>
          </a:p>
          <a:p>
            <a:pPr indent="-228600" defTabSz="914400"/>
            <a:r>
              <a:rPr lang="en-US" sz="2000" dirty="0">
                <a:solidFill>
                  <a:srgbClr val="FFFFFF"/>
                </a:solidFill>
              </a:rPr>
              <a:t>200</a:t>
            </a:r>
            <a:r>
              <a:rPr lang="en-US" sz="2000" baseline="30000" dirty="0">
                <a:solidFill>
                  <a:srgbClr val="FFFFFF"/>
                </a:solidFill>
              </a:rPr>
              <a:t>th</a:t>
            </a:r>
            <a:r>
              <a:rPr lang="en-US" sz="2000" dirty="0">
                <a:solidFill>
                  <a:srgbClr val="FFFFFF"/>
                </a:solidFill>
              </a:rPr>
              <a:t> anniversary of the Abolition of the Slave Trade Act 1807</a:t>
            </a:r>
          </a:p>
          <a:p>
            <a:pPr indent="-228600" defTabSz="914400"/>
            <a:r>
              <a:rPr lang="en-US" sz="2000" dirty="0">
                <a:solidFill>
                  <a:srgbClr val="FFFFFF"/>
                </a:solidFill>
              </a:rPr>
              <a:t>Wales’s supply of iron, wool and copper placed the country in the </a:t>
            </a:r>
            <a:r>
              <a:rPr lang="en-US" sz="2000" dirty="0" err="1">
                <a:solidFill>
                  <a:srgbClr val="FFFFFF"/>
                </a:solidFill>
              </a:rPr>
              <a:t>centre</a:t>
            </a:r>
            <a:r>
              <a:rPr lang="en-US" sz="2000" dirty="0">
                <a:solidFill>
                  <a:srgbClr val="FFFFFF"/>
                </a:solidFill>
              </a:rPr>
              <a:t> of the slave trade map</a:t>
            </a:r>
          </a:p>
          <a:p>
            <a:pPr indent="-228600" defTabSz="914400"/>
            <a:r>
              <a:rPr lang="en-US" sz="2000" dirty="0">
                <a:solidFill>
                  <a:srgbClr val="FFFFFF"/>
                </a:solidFill>
              </a:rPr>
              <a:t>By 1800 Swansea was the </a:t>
            </a:r>
            <a:r>
              <a:rPr lang="en-US" sz="2000" dirty="0" err="1">
                <a:solidFill>
                  <a:srgbClr val="FFFFFF"/>
                </a:solidFill>
              </a:rPr>
              <a:t>centre</a:t>
            </a:r>
            <a:r>
              <a:rPr lang="en-US" sz="2000" dirty="0">
                <a:solidFill>
                  <a:srgbClr val="FFFFFF"/>
                </a:solidFill>
              </a:rPr>
              <a:t> of the copper industry</a:t>
            </a:r>
          </a:p>
          <a:p>
            <a:pPr indent="-228600" defTabSz="914400"/>
            <a:r>
              <a:rPr lang="en-US" sz="2000" dirty="0">
                <a:solidFill>
                  <a:srgbClr val="FFFFFF"/>
                </a:solidFill>
              </a:rPr>
              <a:t>Copper extremely important for currency, and for shackles, guns, trinkets and gifts for traders</a:t>
            </a:r>
          </a:p>
          <a:p>
            <a:pPr indent="-228600" defTabSz="914400"/>
            <a:r>
              <a:rPr lang="en-US" sz="2000" dirty="0">
                <a:solidFill>
                  <a:srgbClr val="FFFFFF"/>
                </a:solidFill>
              </a:rPr>
              <a:t>Imported goods included: sugar, rum, tobacco and cotton</a:t>
            </a:r>
          </a:p>
          <a:p>
            <a:pPr indent="-228600" defTabSz="914400"/>
            <a:r>
              <a:rPr lang="en-US" sz="2000" dirty="0">
                <a:solidFill>
                  <a:srgbClr val="FFFFFF"/>
                </a:solidFill>
              </a:rPr>
              <a:t>Copper pans, kettles and bangles used to buy slaves</a:t>
            </a:r>
          </a:p>
        </p:txBody>
      </p:sp>
      <p:pic>
        <p:nvPicPr>
          <p:cNvPr id="8" name="Picture 7">
            <a:extLst>
              <a:ext uri="{FF2B5EF4-FFF2-40B4-BE49-F238E27FC236}">
                <a16:creationId xmlns:a16="http://schemas.microsoft.com/office/drawing/2014/main" id="{F4E0D0CA-25D9-43A5-B852-74BA6C956FF9}"/>
              </a:ext>
            </a:extLst>
          </p:cNvPr>
          <p:cNvPicPr>
            <a:picLocks noChangeAspect="1"/>
          </p:cNvPicPr>
          <p:nvPr/>
        </p:nvPicPr>
        <p:blipFill rotWithShape="1">
          <a:blip r:embed="rId3"/>
          <a:srcRect l="19534" r="27809" b="-1"/>
          <a:stretch/>
        </p:blipFill>
        <p:spPr>
          <a:xfrm>
            <a:off x="4669497"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41272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F4F3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2D75845-26DA-4CA4-951F-CBDB007DDF47}"/>
              </a:ext>
            </a:extLst>
          </p:cNvPr>
          <p:cNvSpPr>
            <a:spLocks noGrp="1"/>
          </p:cNvSpPr>
          <p:nvPr>
            <p:ph type="title"/>
          </p:nvPr>
        </p:nvSpPr>
        <p:spPr>
          <a:xfrm>
            <a:off x="393192" y="4767072"/>
            <a:ext cx="4945641" cy="1625210"/>
          </a:xfrm>
        </p:spPr>
        <p:txBody>
          <a:bodyPr>
            <a:normAutofit/>
          </a:bodyPr>
          <a:lstStyle/>
          <a:p>
            <a:pPr algn="r"/>
            <a:r>
              <a:rPr lang="en-GB">
                <a:solidFill>
                  <a:srgbClr val="FFFFFF"/>
                </a:solidFill>
              </a:rPr>
              <a:t>Slavery in ancient history</a:t>
            </a:r>
          </a:p>
        </p:txBody>
      </p:sp>
      <p:pic>
        <p:nvPicPr>
          <p:cNvPr id="4" name="Picture 3">
            <a:extLst>
              <a:ext uri="{FF2B5EF4-FFF2-40B4-BE49-F238E27FC236}">
                <a16:creationId xmlns:a16="http://schemas.microsoft.com/office/drawing/2014/main" id="{DFED2F0F-C09A-44D0-8FE8-EBB05536F1F1}"/>
              </a:ext>
            </a:extLst>
          </p:cNvPr>
          <p:cNvPicPr>
            <a:picLocks noChangeAspect="1"/>
          </p:cNvPicPr>
          <p:nvPr/>
        </p:nvPicPr>
        <p:blipFill rotWithShape="1">
          <a:blip r:embed="rId2"/>
          <a:srcRect l="17960" r="10188" b="1"/>
          <a:stretch/>
        </p:blipFill>
        <p:spPr>
          <a:xfrm>
            <a:off x="245660" y="321733"/>
            <a:ext cx="5293729" cy="4107392"/>
          </a:xfrm>
          <a:prstGeom prst="rect">
            <a:avLst/>
          </a:prstGeom>
        </p:spPr>
      </p:pic>
      <p:sp>
        <p:nvSpPr>
          <p:cNvPr id="16"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A64F0F-7F42-441B-A75C-1BDC41DE973E}"/>
              </a:ext>
            </a:extLst>
          </p:cNvPr>
          <p:cNvSpPr>
            <a:spLocks noGrp="1"/>
          </p:cNvSpPr>
          <p:nvPr>
            <p:ph idx="1"/>
          </p:nvPr>
        </p:nvSpPr>
        <p:spPr>
          <a:xfrm>
            <a:off x="6021988" y="917724"/>
            <a:ext cx="2728819" cy="5102075"/>
          </a:xfrm>
        </p:spPr>
        <p:txBody>
          <a:bodyPr anchor="ctr">
            <a:normAutofit/>
          </a:bodyPr>
          <a:lstStyle/>
          <a:p>
            <a:r>
              <a:rPr lang="en-GB" sz="2000" dirty="0">
                <a:solidFill>
                  <a:srgbClr val="FFFFFF"/>
                </a:solidFill>
              </a:rPr>
              <a:t>Slavery shown to extend back in time with the Iron Age (1200-600BC) four-person neck chain from Llyn </a:t>
            </a:r>
            <a:r>
              <a:rPr lang="en-GB" sz="2000" dirty="0" err="1">
                <a:solidFill>
                  <a:srgbClr val="FFFFFF"/>
                </a:solidFill>
              </a:rPr>
              <a:t>Cerrig</a:t>
            </a:r>
            <a:r>
              <a:rPr lang="en-GB" sz="2000" dirty="0">
                <a:solidFill>
                  <a:srgbClr val="FFFFFF"/>
                </a:solidFill>
              </a:rPr>
              <a:t> Back, Anglesey</a:t>
            </a:r>
          </a:p>
          <a:p>
            <a:r>
              <a:rPr lang="en-US" sz="2000" dirty="0">
                <a:solidFill>
                  <a:srgbClr val="FFFFFF"/>
                </a:solidFill>
              </a:rPr>
              <a:t>The Greek geographer, Strabo, mentions the export of slaves, hunting dogs and corn from Late Iron Age Britain.</a:t>
            </a:r>
            <a:endParaRPr lang="en-GB" sz="2000" dirty="0">
              <a:solidFill>
                <a:srgbClr val="FFFFFF"/>
              </a:solidFill>
            </a:endParaRPr>
          </a:p>
          <a:p>
            <a:pPr marL="0" indent="0">
              <a:buNone/>
            </a:pPr>
            <a:endParaRPr lang="en-GB" sz="1700" dirty="0">
              <a:solidFill>
                <a:srgbClr val="FFFFFF"/>
              </a:solidFill>
            </a:endParaRPr>
          </a:p>
        </p:txBody>
      </p:sp>
      <p:sp>
        <p:nvSpPr>
          <p:cNvPr id="6" name="TextBox 5">
            <a:extLst>
              <a:ext uri="{FF2B5EF4-FFF2-40B4-BE49-F238E27FC236}">
                <a16:creationId xmlns:a16="http://schemas.microsoft.com/office/drawing/2014/main" id="{B4484DEF-A0E8-493D-A954-0C31D3ACF917}"/>
              </a:ext>
            </a:extLst>
          </p:cNvPr>
          <p:cNvSpPr txBox="1"/>
          <p:nvPr/>
        </p:nvSpPr>
        <p:spPr>
          <a:xfrm>
            <a:off x="245660" y="4018386"/>
            <a:ext cx="5293729" cy="410739"/>
          </a:xfrm>
          <a:prstGeom prst="rect">
            <a:avLst/>
          </a:prstGeom>
          <a:solidFill>
            <a:srgbClr val="000000">
              <a:alpha val="50000"/>
            </a:srgbClr>
          </a:solidFill>
          <a:ln>
            <a:noFill/>
          </a:ln>
        </p:spPr>
        <p:txBody>
          <a:bodyPr wrap="square" rtlCol="0">
            <a:noAutofit/>
          </a:bodyPr>
          <a:lstStyle/>
          <a:p>
            <a:pPr algn="ctr" defTabSz="685800">
              <a:spcAft>
                <a:spcPts val="600"/>
              </a:spcAft>
            </a:pPr>
            <a:r>
              <a:rPr lang="en-GB" sz="1300">
                <a:solidFill>
                  <a:srgbClr val="FFFFFF"/>
                </a:solidFill>
              </a:rPr>
              <a:t>Page 2007 and BBC History</a:t>
            </a:r>
          </a:p>
        </p:txBody>
      </p:sp>
    </p:spTree>
    <p:extLst>
      <p:ext uri="{BB962C8B-B14F-4D97-AF65-F5344CB8AC3E}">
        <p14:creationId xmlns:p14="http://schemas.microsoft.com/office/powerpoint/2010/main" val="4194849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544" y="450221"/>
            <a:ext cx="2521609" cy="39115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C5334A7-A03C-428B-AEC2-FAE7D45AB419}"/>
              </a:ext>
            </a:extLst>
          </p:cNvPr>
          <p:cNvSpPr>
            <a:spLocks noGrp="1"/>
          </p:cNvSpPr>
          <p:nvPr>
            <p:ph type="title"/>
          </p:nvPr>
        </p:nvSpPr>
        <p:spPr>
          <a:xfrm>
            <a:off x="581025" y="762000"/>
            <a:ext cx="2078754" cy="3230578"/>
          </a:xfrm>
        </p:spPr>
        <p:txBody>
          <a:bodyPr>
            <a:normAutofit/>
          </a:bodyPr>
          <a:lstStyle/>
          <a:p>
            <a:r>
              <a:rPr lang="en-GB">
                <a:solidFill>
                  <a:srgbClr val="FFFFFF"/>
                </a:solidFill>
              </a:rPr>
              <a:t>Slebech Papers and the Pennant Collection</a:t>
            </a:r>
          </a:p>
        </p:txBody>
      </p:sp>
      <p:pic>
        <p:nvPicPr>
          <p:cNvPr id="4" name="Picture 3">
            <a:extLst>
              <a:ext uri="{FF2B5EF4-FFF2-40B4-BE49-F238E27FC236}">
                <a16:creationId xmlns:a16="http://schemas.microsoft.com/office/drawing/2014/main" id="{212EEEC3-94FA-4D23-881F-8BE68A051848}"/>
              </a:ext>
            </a:extLst>
          </p:cNvPr>
          <p:cNvPicPr>
            <a:picLocks noChangeAspect="1"/>
          </p:cNvPicPr>
          <p:nvPr/>
        </p:nvPicPr>
        <p:blipFill rotWithShape="1">
          <a:blip r:embed="rId2"/>
          <a:srcRect l="13992" r="18991"/>
          <a:stretch/>
        </p:blipFill>
        <p:spPr>
          <a:xfrm>
            <a:off x="2991069" y="448054"/>
            <a:ext cx="3027342" cy="5954580"/>
          </a:xfrm>
          <a:prstGeom prst="rect">
            <a:avLst/>
          </a:prstGeom>
        </p:spPr>
      </p:pic>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332" y="445459"/>
            <a:ext cx="2641612"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A64F0F-7F42-441B-A75C-1BDC41DE973E}"/>
              </a:ext>
            </a:extLst>
          </p:cNvPr>
          <p:cNvSpPr>
            <a:spLocks noGrp="1"/>
          </p:cNvSpPr>
          <p:nvPr>
            <p:ph idx="1"/>
          </p:nvPr>
        </p:nvSpPr>
        <p:spPr>
          <a:xfrm>
            <a:off x="6225732" y="762000"/>
            <a:ext cx="2641612" cy="5650541"/>
          </a:xfrm>
        </p:spPr>
        <p:txBody>
          <a:bodyPr anchor="ctr">
            <a:normAutofit/>
          </a:bodyPr>
          <a:lstStyle/>
          <a:p>
            <a:r>
              <a:rPr lang="en-GB" sz="2000" dirty="0"/>
              <a:t>Key papers held at the National Library of Wales and at Bangor University document the management of large sugar plantations in Jamaica in the 18</a:t>
            </a:r>
            <a:r>
              <a:rPr lang="en-GB" sz="2000" baseline="30000" dirty="0"/>
              <a:t>th</a:t>
            </a:r>
            <a:r>
              <a:rPr lang="en-GB" sz="2000" dirty="0"/>
              <a:t> and 19</a:t>
            </a:r>
            <a:r>
              <a:rPr lang="en-GB" sz="2000" baseline="30000" dirty="0"/>
              <a:t>th</a:t>
            </a:r>
            <a:r>
              <a:rPr lang="en-GB" sz="2000" dirty="0"/>
              <a:t> centuries</a:t>
            </a:r>
          </a:p>
          <a:p>
            <a:r>
              <a:rPr lang="en-GB" sz="2000" dirty="0"/>
              <a:t>Sir Henry de la </a:t>
            </a:r>
            <a:r>
              <a:rPr lang="en-GB" sz="2000" dirty="0" err="1"/>
              <a:t>Beche’s</a:t>
            </a:r>
            <a:r>
              <a:rPr lang="en-GB" sz="2000" dirty="0"/>
              <a:t> (1797-1855) description of his visit to his Jamaica plantation (Halse Hall in Clarendon Parish) in the 1820s</a:t>
            </a:r>
          </a:p>
          <a:p>
            <a:endParaRPr lang="en-GB" sz="1700" dirty="0"/>
          </a:p>
        </p:txBody>
      </p:sp>
      <p:sp>
        <p:nvSpPr>
          <p:cNvPr id="15" name="Rectangle 14">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543" y="4517136"/>
            <a:ext cx="2521610" cy="18904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TextBox 5">
            <a:extLst>
              <a:ext uri="{FF2B5EF4-FFF2-40B4-BE49-F238E27FC236}">
                <a16:creationId xmlns:a16="http://schemas.microsoft.com/office/drawing/2014/main" id="{B4484DEF-A0E8-493D-A954-0C31D3ACF917}"/>
              </a:ext>
            </a:extLst>
          </p:cNvPr>
          <p:cNvSpPr txBox="1"/>
          <p:nvPr/>
        </p:nvSpPr>
        <p:spPr>
          <a:xfrm>
            <a:off x="2991069" y="5807176"/>
            <a:ext cx="3027342" cy="595458"/>
          </a:xfrm>
          <a:prstGeom prst="rect">
            <a:avLst/>
          </a:prstGeom>
          <a:solidFill>
            <a:srgbClr val="000000">
              <a:alpha val="50000"/>
            </a:srgbClr>
          </a:solidFill>
          <a:ln>
            <a:noFill/>
          </a:ln>
        </p:spPr>
        <p:txBody>
          <a:bodyPr wrap="square" rtlCol="0">
            <a:noAutofit/>
          </a:bodyPr>
          <a:lstStyle/>
          <a:p>
            <a:pPr algn="ctr" defTabSz="685800">
              <a:spcAft>
                <a:spcPts val="600"/>
              </a:spcAft>
            </a:pPr>
            <a:r>
              <a:rPr lang="en-GB" sz="1300" dirty="0">
                <a:solidFill>
                  <a:srgbClr val="FFFFFF"/>
                </a:solidFill>
              </a:rPr>
              <a:t>Page 2007</a:t>
            </a:r>
          </a:p>
        </p:txBody>
      </p:sp>
    </p:spTree>
    <p:extLst>
      <p:ext uri="{BB962C8B-B14F-4D97-AF65-F5344CB8AC3E}">
        <p14:creationId xmlns:p14="http://schemas.microsoft.com/office/powerpoint/2010/main" val="2381681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E2A9F3-4CF6-4D7A-826C-3517ED19988E}"/>
              </a:ext>
            </a:extLst>
          </p:cNvPr>
          <p:cNvSpPr>
            <a:spLocks noGrp="1"/>
          </p:cNvSpPr>
          <p:nvPr>
            <p:ph idx="1"/>
          </p:nvPr>
        </p:nvSpPr>
        <p:spPr>
          <a:xfrm>
            <a:off x="443039" y="2330505"/>
            <a:ext cx="3419569" cy="3979585"/>
          </a:xfrm>
        </p:spPr>
        <p:txBody>
          <a:bodyPr anchor="ctr">
            <a:normAutofit/>
          </a:bodyPr>
          <a:lstStyle/>
          <a:p>
            <a:r>
              <a:rPr lang="en-US" sz="1600"/>
              <a:t>The De La Beche Society is named after Henry De La Beche, a geologist and palaeontologist who contributed to the founding of the Royal School of Mines but also ran a slave plantation.</a:t>
            </a:r>
          </a:p>
          <a:p>
            <a:endParaRPr lang="en-US" sz="1600"/>
          </a:p>
          <a:p>
            <a:r>
              <a:rPr lang="en-US" sz="1600"/>
              <a:t>“The society has decided to distance itself from De La Beche’s legacy as slaveowner and to temporarily change its name to Imperial College Geology Society,” the Imperial College Union said in a statement. A public consultation will be run to gather ideas for a new permanent name.</a:t>
            </a:r>
            <a:endParaRPr lang="en-GB" sz="1600"/>
          </a:p>
          <a:p>
            <a:endParaRPr lang="en-GB" sz="16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8505064-E00B-4C4E-8B3C-1765354C3B27}"/>
              </a:ext>
            </a:extLst>
          </p:cNvPr>
          <p:cNvPicPr>
            <a:picLocks noChangeAspect="1"/>
          </p:cNvPicPr>
          <p:nvPr/>
        </p:nvPicPr>
        <p:blipFill rotWithShape="1">
          <a:blip r:embed="rId2"/>
          <a:srcRect l="549" r="14662" b="-2"/>
          <a:stretch/>
        </p:blipFill>
        <p:spPr>
          <a:xfrm>
            <a:off x="4483341" y="799352"/>
            <a:ext cx="4069057" cy="5259296"/>
          </a:xfrm>
          <a:prstGeom prst="rect">
            <a:avLst/>
          </a:prstGeom>
        </p:spPr>
      </p:pic>
    </p:spTree>
    <p:extLst>
      <p:ext uri="{BB962C8B-B14F-4D97-AF65-F5344CB8AC3E}">
        <p14:creationId xmlns:p14="http://schemas.microsoft.com/office/powerpoint/2010/main" val="3173805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48513C">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30AC86C7-0FB0-471A-83A2-2956B05051BC}"/>
              </a:ext>
            </a:extLst>
          </p:cNvPr>
          <p:cNvSpPr>
            <a:spLocks noGrp="1"/>
          </p:cNvSpPr>
          <p:nvPr>
            <p:ph type="title"/>
          </p:nvPr>
        </p:nvSpPr>
        <p:spPr>
          <a:xfrm>
            <a:off x="393192" y="4767072"/>
            <a:ext cx="4945641" cy="1625210"/>
          </a:xfrm>
        </p:spPr>
        <p:txBody>
          <a:bodyPr>
            <a:normAutofit/>
          </a:bodyPr>
          <a:lstStyle/>
          <a:p>
            <a:pPr algn="r"/>
            <a:r>
              <a:rPr lang="en-GB" dirty="0">
                <a:solidFill>
                  <a:srgbClr val="FFFFFF"/>
                </a:solidFill>
              </a:rPr>
              <a:t>Captain Phillips, Brecon</a:t>
            </a:r>
          </a:p>
        </p:txBody>
      </p:sp>
      <p:pic>
        <p:nvPicPr>
          <p:cNvPr id="4" name="Picture 3">
            <a:extLst>
              <a:ext uri="{FF2B5EF4-FFF2-40B4-BE49-F238E27FC236}">
                <a16:creationId xmlns:a16="http://schemas.microsoft.com/office/drawing/2014/main" id="{4F7F50D6-9961-433A-814D-54C77A32A9DA}"/>
              </a:ext>
            </a:extLst>
          </p:cNvPr>
          <p:cNvPicPr>
            <a:picLocks noChangeAspect="1"/>
          </p:cNvPicPr>
          <p:nvPr/>
        </p:nvPicPr>
        <p:blipFill rotWithShape="1">
          <a:blip r:embed="rId2"/>
          <a:srcRect r="-2" b="204"/>
          <a:stretch/>
        </p:blipFill>
        <p:spPr>
          <a:xfrm>
            <a:off x="245660" y="321733"/>
            <a:ext cx="5293729"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A64F0F-7F42-441B-A75C-1BDC41DE973E}"/>
              </a:ext>
            </a:extLst>
          </p:cNvPr>
          <p:cNvSpPr>
            <a:spLocks noGrp="1"/>
          </p:cNvSpPr>
          <p:nvPr>
            <p:ph idx="1"/>
          </p:nvPr>
        </p:nvSpPr>
        <p:spPr>
          <a:xfrm>
            <a:off x="5867400" y="685800"/>
            <a:ext cx="3030940" cy="5850466"/>
          </a:xfrm>
        </p:spPr>
        <p:txBody>
          <a:bodyPr anchor="ctr">
            <a:noAutofit/>
          </a:bodyPr>
          <a:lstStyle/>
          <a:p>
            <a:r>
              <a:rPr lang="en-GB" sz="2000" dirty="0">
                <a:solidFill>
                  <a:srgbClr val="FFFFFF"/>
                </a:solidFill>
              </a:rPr>
              <a:t>Captain Thomas Phillips’ diary ‘Journal Made in the Hannibal of London 1693-1694 detailed a trip from London to Africa and then on to Barbados</a:t>
            </a:r>
          </a:p>
          <a:p>
            <a:pPr marL="0" indent="0">
              <a:buNone/>
            </a:pPr>
            <a:r>
              <a:rPr lang="en-GB" sz="2000" b="1" dirty="0">
                <a:solidFill>
                  <a:srgbClr val="FFFFFF"/>
                </a:solidFill>
              </a:rPr>
              <a:t>“We mark the slaves we had bought on the breast or shoulder with a hot iron, having the ship’s name on it.”</a:t>
            </a:r>
          </a:p>
          <a:p>
            <a:r>
              <a:rPr lang="en-GB" sz="2000" dirty="0">
                <a:solidFill>
                  <a:srgbClr val="FFFFFF"/>
                </a:solidFill>
              </a:rPr>
              <a:t>300 of the 690 slaves in the hold died before they reached the Caribbean</a:t>
            </a:r>
          </a:p>
          <a:p>
            <a:r>
              <a:rPr lang="en-GB" sz="2000" dirty="0">
                <a:solidFill>
                  <a:srgbClr val="FFFFFF"/>
                </a:solidFill>
              </a:rPr>
              <a:t>A plaque erected in Brecon in 2010 to commemorate Captain Phillips was removed on 11</a:t>
            </a:r>
            <a:r>
              <a:rPr lang="en-GB" sz="2000" baseline="30000" dirty="0">
                <a:solidFill>
                  <a:srgbClr val="FFFFFF"/>
                </a:solidFill>
              </a:rPr>
              <a:t>th</a:t>
            </a:r>
            <a:r>
              <a:rPr lang="en-GB" sz="2000" dirty="0">
                <a:solidFill>
                  <a:srgbClr val="FFFFFF"/>
                </a:solidFill>
              </a:rPr>
              <a:t> June 2020</a:t>
            </a:r>
          </a:p>
        </p:txBody>
      </p:sp>
      <p:sp>
        <p:nvSpPr>
          <p:cNvPr id="6" name="TextBox 5">
            <a:extLst>
              <a:ext uri="{FF2B5EF4-FFF2-40B4-BE49-F238E27FC236}">
                <a16:creationId xmlns:a16="http://schemas.microsoft.com/office/drawing/2014/main" id="{B4484DEF-A0E8-493D-A954-0C31D3ACF917}"/>
              </a:ext>
            </a:extLst>
          </p:cNvPr>
          <p:cNvSpPr txBox="1"/>
          <p:nvPr/>
        </p:nvSpPr>
        <p:spPr>
          <a:xfrm>
            <a:off x="245660" y="4018386"/>
            <a:ext cx="5293729" cy="410739"/>
          </a:xfrm>
          <a:prstGeom prst="rect">
            <a:avLst/>
          </a:prstGeom>
          <a:solidFill>
            <a:srgbClr val="000000">
              <a:alpha val="50000"/>
            </a:srgbClr>
          </a:solidFill>
          <a:ln>
            <a:noFill/>
          </a:ln>
        </p:spPr>
        <p:txBody>
          <a:bodyPr wrap="square" rtlCol="0">
            <a:noAutofit/>
          </a:bodyPr>
          <a:lstStyle/>
          <a:p>
            <a:pPr algn="ctr" defTabSz="685800">
              <a:spcAft>
                <a:spcPts val="600"/>
              </a:spcAft>
            </a:pPr>
            <a:r>
              <a:rPr lang="en-GB" sz="1300">
                <a:solidFill>
                  <a:srgbClr val="FFFFFF"/>
                </a:solidFill>
              </a:rPr>
              <a:t>Page 2007</a:t>
            </a:r>
          </a:p>
        </p:txBody>
      </p:sp>
    </p:spTree>
    <p:extLst>
      <p:ext uri="{BB962C8B-B14F-4D97-AF65-F5344CB8AC3E}">
        <p14:creationId xmlns:p14="http://schemas.microsoft.com/office/powerpoint/2010/main" val="1427968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41533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1FD308-C559-4481-B42A-3FA918F7967B}"/>
              </a:ext>
            </a:extLst>
          </p:cNvPr>
          <p:cNvSpPr>
            <a:spLocks noGrp="1"/>
          </p:cNvSpPr>
          <p:nvPr>
            <p:ph type="title"/>
          </p:nvPr>
        </p:nvSpPr>
        <p:spPr>
          <a:xfrm>
            <a:off x="393192" y="4767072"/>
            <a:ext cx="4945641" cy="1625210"/>
          </a:xfrm>
        </p:spPr>
        <p:txBody>
          <a:bodyPr>
            <a:normAutofit/>
          </a:bodyPr>
          <a:lstStyle/>
          <a:p>
            <a:pPr algn="r"/>
            <a:r>
              <a:rPr lang="en-GB">
                <a:solidFill>
                  <a:srgbClr val="FFFFFF"/>
                </a:solidFill>
              </a:rPr>
              <a:t>Copper</a:t>
            </a:r>
          </a:p>
        </p:txBody>
      </p:sp>
      <p:pic>
        <p:nvPicPr>
          <p:cNvPr id="5" name="Picture 4">
            <a:extLst>
              <a:ext uri="{FF2B5EF4-FFF2-40B4-BE49-F238E27FC236}">
                <a16:creationId xmlns:a16="http://schemas.microsoft.com/office/drawing/2014/main" id="{6FB8F1CF-DAA0-4DF1-AA13-38E767E9B758}"/>
              </a:ext>
            </a:extLst>
          </p:cNvPr>
          <p:cNvPicPr>
            <a:picLocks noChangeAspect="1"/>
          </p:cNvPicPr>
          <p:nvPr/>
        </p:nvPicPr>
        <p:blipFill rotWithShape="1">
          <a:blip r:embed="rId2"/>
          <a:srcRect r="-2" b="10814"/>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D4D8EF9-F944-464B-8343-80076760FCDC}"/>
              </a:ext>
            </a:extLst>
          </p:cNvPr>
          <p:cNvSpPr>
            <a:spLocks noGrp="1"/>
          </p:cNvSpPr>
          <p:nvPr>
            <p:ph idx="1"/>
          </p:nvPr>
        </p:nvSpPr>
        <p:spPr>
          <a:xfrm>
            <a:off x="5686922" y="685800"/>
            <a:ext cx="3211417" cy="5706481"/>
          </a:xfrm>
        </p:spPr>
        <p:txBody>
          <a:bodyPr anchor="ctr">
            <a:normAutofit/>
          </a:bodyPr>
          <a:lstStyle/>
          <a:p>
            <a:r>
              <a:rPr lang="en-GB" sz="2000" dirty="0">
                <a:solidFill>
                  <a:srgbClr val="FFFFFF"/>
                </a:solidFill>
              </a:rPr>
              <a:t>By 1823, there were nine copper works in the lower Tawe Valley</a:t>
            </a:r>
          </a:p>
          <a:p>
            <a:r>
              <a:rPr lang="en-GB" sz="2000" dirty="0">
                <a:solidFill>
                  <a:srgbClr val="FFFFFF"/>
                </a:solidFill>
              </a:rPr>
              <a:t>Morfa 1834, next to the </a:t>
            </a:r>
            <a:r>
              <a:rPr lang="en-GB" sz="2000" dirty="0" err="1">
                <a:solidFill>
                  <a:srgbClr val="FFFFFF"/>
                </a:solidFill>
              </a:rPr>
              <a:t>Hafod</a:t>
            </a:r>
            <a:r>
              <a:rPr lang="en-GB" sz="2000" dirty="0">
                <a:solidFill>
                  <a:srgbClr val="FFFFFF"/>
                </a:solidFill>
              </a:rPr>
              <a:t> Works, workers told not to speak to each other</a:t>
            </a:r>
          </a:p>
          <a:p>
            <a:r>
              <a:rPr lang="en-GB" sz="2000" dirty="0">
                <a:solidFill>
                  <a:srgbClr val="FFFFFF"/>
                </a:solidFill>
              </a:rPr>
              <a:t>Morfa operated by Williams Foster &amp; Co 1835-1880, then merged with </a:t>
            </a:r>
            <a:r>
              <a:rPr lang="en-GB" sz="2000" dirty="0" err="1">
                <a:solidFill>
                  <a:srgbClr val="FFFFFF"/>
                </a:solidFill>
              </a:rPr>
              <a:t>Hafod</a:t>
            </a:r>
            <a:endParaRPr lang="en-GB" sz="2000" dirty="0">
              <a:solidFill>
                <a:srgbClr val="FFFFFF"/>
              </a:solidFill>
            </a:endParaRPr>
          </a:p>
          <a:p>
            <a:r>
              <a:rPr lang="en-GB" sz="2000" dirty="0">
                <a:solidFill>
                  <a:srgbClr val="FFFFFF"/>
                </a:solidFill>
              </a:rPr>
              <a:t>Run until 1980 by Imperial Metals, an amalgamation of ICI and Yorkshire Metals</a:t>
            </a:r>
          </a:p>
          <a:p>
            <a:endParaRPr lang="en-GB" sz="1700" dirty="0">
              <a:solidFill>
                <a:srgbClr val="FFFFFF"/>
              </a:solidFill>
            </a:endParaRPr>
          </a:p>
          <a:p>
            <a:endParaRPr lang="en-GB" sz="1700" dirty="0">
              <a:solidFill>
                <a:srgbClr val="FFFFFF"/>
              </a:solidFill>
            </a:endParaRPr>
          </a:p>
          <a:p>
            <a:endParaRPr lang="en-GB" sz="1700" dirty="0">
              <a:solidFill>
                <a:srgbClr val="FFFFFF"/>
              </a:solidFill>
            </a:endParaRPr>
          </a:p>
          <a:p>
            <a:endParaRPr lang="en-GB" sz="1700" dirty="0">
              <a:solidFill>
                <a:srgbClr val="FFFFFF"/>
              </a:solidFill>
            </a:endParaRPr>
          </a:p>
        </p:txBody>
      </p:sp>
    </p:spTree>
    <p:extLst>
      <p:ext uri="{BB962C8B-B14F-4D97-AF65-F5344CB8AC3E}">
        <p14:creationId xmlns:p14="http://schemas.microsoft.com/office/powerpoint/2010/main" val="1298768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5BFB1-6612-45FE-BAF5-BA7F560FE388}"/>
              </a:ext>
            </a:extLst>
          </p:cNvPr>
          <p:cNvSpPr>
            <a:spLocks noGrp="1"/>
          </p:cNvSpPr>
          <p:nvPr>
            <p:ph type="title"/>
          </p:nvPr>
        </p:nvSpPr>
        <p:spPr>
          <a:xfrm>
            <a:off x="152400" y="3886200"/>
            <a:ext cx="2209800" cy="2452687"/>
          </a:xfrm>
        </p:spPr>
        <p:txBody>
          <a:bodyPr anchor="ctr">
            <a:normAutofit/>
          </a:bodyPr>
          <a:lstStyle/>
          <a:p>
            <a:r>
              <a:rPr lang="en-GB" sz="3100" dirty="0"/>
              <a:t>‘</a:t>
            </a:r>
            <a:r>
              <a:rPr lang="en-GB" sz="3100" dirty="0" err="1"/>
              <a:t>Trevivian</a:t>
            </a:r>
            <a:r>
              <a:rPr lang="en-GB" sz="3100" dirty="0"/>
              <a:t>’ or </a:t>
            </a:r>
            <a:r>
              <a:rPr lang="en-GB" sz="3100" dirty="0" err="1"/>
              <a:t>Hafod</a:t>
            </a:r>
            <a:r>
              <a:rPr lang="en-GB" sz="3100" dirty="0"/>
              <a:t> township</a:t>
            </a:r>
          </a:p>
        </p:txBody>
      </p:sp>
      <p:pic>
        <p:nvPicPr>
          <p:cNvPr id="6" name="Picture 5">
            <a:extLst>
              <a:ext uri="{FF2B5EF4-FFF2-40B4-BE49-F238E27FC236}">
                <a16:creationId xmlns:a16="http://schemas.microsoft.com/office/drawing/2014/main" id="{6947AF8B-A768-4FEA-8E66-A035FC376A4C}"/>
              </a:ext>
            </a:extLst>
          </p:cNvPr>
          <p:cNvPicPr>
            <a:picLocks noChangeAspect="1"/>
          </p:cNvPicPr>
          <p:nvPr/>
        </p:nvPicPr>
        <p:blipFill rotWithShape="1">
          <a:blip r:embed="rId2"/>
          <a:srcRect t="27899" b="1107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1425FB51-7A78-489D-A7A4-4FB7AF0EEF67}"/>
              </a:ext>
            </a:extLst>
          </p:cNvPr>
          <p:cNvSpPr>
            <a:spLocks noGrp="1"/>
          </p:cNvSpPr>
          <p:nvPr>
            <p:ph idx="1"/>
          </p:nvPr>
        </p:nvSpPr>
        <p:spPr>
          <a:xfrm>
            <a:off x="2209800" y="3710613"/>
            <a:ext cx="6934180" cy="3147377"/>
          </a:xfrm>
        </p:spPr>
        <p:txBody>
          <a:bodyPr anchor="ctr">
            <a:normAutofit/>
          </a:bodyPr>
          <a:lstStyle/>
          <a:p>
            <a:r>
              <a:rPr lang="en-GB" sz="2000" dirty="0"/>
              <a:t>By 1823, copperworks with associated coal and shipping interests supported 10,000 our of a total population of 15,000 people</a:t>
            </a:r>
          </a:p>
          <a:p>
            <a:r>
              <a:rPr lang="en-GB" sz="2000" dirty="0"/>
              <a:t>‘Copperopolis’</a:t>
            </a:r>
          </a:p>
          <a:p>
            <a:r>
              <a:rPr lang="en-GB" sz="2000" dirty="0"/>
              <a:t>By 1886, Vivian and Sons employed 3,000, 1,000 at </a:t>
            </a:r>
            <a:r>
              <a:rPr lang="en-GB" sz="2000" dirty="0" err="1"/>
              <a:t>Hafod</a:t>
            </a:r>
            <a:endParaRPr lang="en-GB" sz="2000" dirty="0"/>
          </a:p>
          <a:p>
            <a:r>
              <a:rPr lang="en-GB" sz="2000" dirty="0"/>
              <a:t>The </a:t>
            </a:r>
            <a:r>
              <a:rPr lang="en-GB" sz="2000" dirty="0" err="1"/>
              <a:t>Hafod</a:t>
            </a:r>
            <a:r>
              <a:rPr lang="en-GB" sz="2000" dirty="0"/>
              <a:t> works produced copper in bars, ingots, sheets, tube, rod, bolts, circles, sulphate of copper, yellow metal and condenser plates, naval brass, ferro-bronze, lead ingots, spelter, silver, gold, sulphuric acid, zinc chloride and superphosphate fertilisers.</a:t>
            </a:r>
          </a:p>
          <a:p>
            <a:endParaRPr lang="en-GB" sz="1500" dirty="0"/>
          </a:p>
        </p:txBody>
      </p:sp>
    </p:spTree>
    <p:extLst>
      <p:ext uri="{BB962C8B-B14F-4D97-AF65-F5344CB8AC3E}">
        <p14:creationId xmlns:p14="http://schemas.microsoft.com/office/powerpoint/2010/main" val="2873829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945D9FA-85C4-4207-82AB-F51B2761B37E}"/>
              </a:ext>
            </a:extLst>
          </p:cNvPr>
          <p:cNvSpPr>
            <a:spLocks noGrp="1"/>
          </p:cNvSpPr>
          <p:nvPr>
            <p:ph type="title"/>
          </p:nvPr>
        </p:nvSpPr>
        <p:spPr>
          <a:xfrm>
            <a:off x="393192" y="4767072"/>
            <a:ext cx="4945641" cy="1625210"/>
          </a:xfrm>
        </p:spPr>
        <p:txBody>
          <a:bodyPr>
            <a:normAutofit/>
          </a:bodyPr>
          <a:lstStyle/>
          <a:p>
            <a:pPr algn="r"/>
            <a:r>
              <a:rPr lang="en-GB">
                <a:solidFill>
                  <a:srgbClr val="FFFFFF"/>
                </a:solidFill>
              </a:rPr>
              <a:t>Victorian Swansea</a:t>
            </a:r>
          </a:p>
        </p:txBody>
      </p:sp>
      <p:pic>
        <p:nvPicPr>
          <p:cNvPr id="6" name="Picture 5">
            <a:extLst>
              <a:ext uri="{FF2B5EF4-FFF2-40B4-BE49-F238E27FC236}">
                <a16:creationId xmlns:a16="http://schemas.microsoft.com/office/drawing/2014/main" id="{E13C9DAA-9AE1-441B-931C-B5404856D5E8}"/>
              </a:ext>
            </a:extLst>
          </p:cNvPr>
          <p:cNvPicPr>
            <a:picLocks noChangeAspect="1"/>
          </p:cNvPicPr>
          <p:nvPr/>
        </p:nvPicPr>
        <p:blipFill rotWithShape="1">
          <a:blip r:embed="rId2"/>
          <a:srcRect l="5341" r="8950" b="-2"/>
          <a:stretch/>
        </p:blipFill>
        <p:spPr>
          <a:xfrm>
            <a:off x="245660" y="321733"/>
            <a:ext cx="5293729"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346FAE8-11D8-4E4B-BF1D-74428BA97559}"/>
              </a:ext>
            </a:extLst>
          </p:cNvPr>
          <p:cNvSpPr>
            <a:spLocks noGrp="1"/>
          </p:cNvSpPr>
          <p:nvPr>
            <p:ph idx="1"/>
          </p:nvPr>
        </p:nvSpPr>
        <p:spPr>
          <a:xfrm>
            <a:off x="5650992" y="381000"/>
            <a:ext cx="3247348" cy="6155266"/>
          </a:xfrm>
        </p:spPr>
        <p:txBody>
          <a:bodyPr anchor="ctr">
            <a:normAutofit/>
          </a:bodyPr>
          <a:lstStyle/>
          <a:p>
            <a:r>
              <a:rPr lang="en-GB" sz="2000" dirty="0">
                <a:solidFill>
                  <a:srgbClr val="FFFFFF"/>
                </a:solidFill>
              </a:rPr>
              <a:t>90% of the world’s copper was smelted in this part of Swansea</a:t>
            </a:r>
          </a:p>
          <a:p>
            <a:r>
              <a:rPr lang="en-GB" sz="2000" dirty="0">
                <a:solidFill>
                  <a:srgbClr val="FFFFFF"/>
                </a:solidFill>
              </a:rPr>
              <a:t>At first ore came from Cornwall, North Wales and Spain but then from all over the world</a:t>
            </a:r>
          </a:p>
          <a:p>
            <a:r>
              <a:rPr lang="en-GB" sz="2000" dirty="0">
                <a:solidFill>
                  <a:srgbClr val="FFFFFF"/>
                </a:solidFill>
              </a:rPr>
              <a:t>The docks were developed to cope with increasing demand</a:t>
            </a:r>
          </a:p>
          <a:p>
            <a:r>
              <a:rPr lang="en-GB" sz="2000" dirty="0">
                <a:solidFill>
                  <a:srgbClr val="FFFFFF"/>
                </a:solidFill>
              </a:rPr>
              <a:t>Swansea was transformed from a small market town to one of the busiest ports of the world</a:t>
            </a:r>
          </a:p>
          <a:p>
            <a:r>
              <a:rPr lang="en-GB" sz="2000" dirty="0">
                <a:solidFill>
                  <a:srgbClr val="FFFFFF"/>
                </a:solidFill>
              </a:rPr>
              <a:t>The population rocketed from perhaps 13,000 in 1800 to 134,000 or so in 1900</a:t>
            </a:r>
          </a:p>
          <a:p>
            <a:endParaRPr lang="en-GB" sz="1600" dirty="0">
              <a:solidFill>
                <a:srgbClr val="FFFFFF"/>
              </a:solidFill>
            </a:endParaRPr>
          </a:p>
        </p:txBody>
      </p:sp>
    </p:spTree>
    <p:extLst>
      <p:ext uri="{BB962C8B-B14F-4D97-AF65-F5344CB8AC3E}">
        <p14:creationId xmlns:p14="http://schemas.microsoft.com/office/powerpoint/2010/main" val="29827888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AFCBA-906A-426E-9DF9-6C81ED55F37F}"/>
              </a:ext>
            </a:extLst>
          </p:cNvPr>
          <p:cNvSpPr>
            <a:spLocks noGrp="1"/>
          </p:cNvSpPr>
          <p:nvPr>
            <p:ph type="title"/>
          </p:nvPr>
        </p:nvSpPr>
        <p:spPr>
          <a:xfrm>
            <a:off x="350041" y="586855"/>
            <a:ext cx="2545559" cy="4213745"/>
          </a:xfrm>
        </p:spPr>
        <p:txBody>
          <a:bodyPr anchor="b">
            <a:normAutofit/>
          </a:bodyPr>
          <a:lstStyle/>
          <a:p>
            <a:pPr algn="r"/>
            <a:r>
              <a:rPr lang="en-GB" sz="3500" dirty="0">
                <a:solidFill>
                  <a:srgbClr val="FFFFFF"/>
                </a:solidFill>
              </a:rPr>
              <a:t>The Cambrian Newspaper</a:t>
            </a:r>
            <a:br>
              <a:rPr lang="en-GB" sz="3500" dirty="0">
                <a:solidFill>
                  <a:srgbClr val="FFFFFF"/>
                </a:solidFill>
              </a:rPr>
            </a:br>
            <a:br>
              <a:rPr lang="en-GB" sz="3500" dirty="0">
                <a:solidFill>
                  <a:srgbClr val="FFFFFF"/>
                </a:solidFill>
              </a:rPr>
            </a:br>
            <a:r>
              <a:rPr lang="en-GB" sz="3500" dirty="0">
                <a:solidFill>
                  <a:srgbClr val="FFFFFF"/>
                </a:solidFill>
              </a:rPr>
              <a:t> 24.3.1832</a:t>
            </a:r>
          </a:p>
        </p:txBody>
      </p:sp>
      <p:sp>
        <p:nvSpPr>
          <p:cNvPr id="3" name="Content Placeholder 2">
            <a:extLst>
              <a:ext uri="{FF2B5EF4-FFF2-40B4-BE49-F238E27FC236}">
                <a16:creationId xmlns:a16="http://schemas.microsoft.com/office/drawing/2014/main" id="{F3B32552-EA96-49DA-AA18-AEF940DC339A}"/>
              </a:ext>
            </a:extLst>
          </p:cNvPr>
          <p:cNvSpPr>
            <a:spLocks noGrp="1"/>
          </p:cNvSpPr>
          <p:nvPr>
            <p:ph idx="1"/>
          </p:nvPr>
        </p:nvSpPr>
        <p:spPr>
          <a:xfrm>
            <a:off x="3420425" y="586855"/>
            <a:ext cx="5494975" cy="6042545"/>
          </a:xfrm>
        </p:spPr>
        <p:txBody>
          <a:bodyPr anchor="ctr">
            <a:normAutofit/>
          </a:bodyPr>
          <a:lstStyle/>
          <a:p>
            <a:r>
              <a:rPr lang="en-GB" sz="2400" dirty="0"/>
              <a:t>Emulous arrived from Cuba with 200 tonnes of copper ore, 80 tonnes of rustic (hardwood) and 150 elephant tusks</a:t>
            </a:r>
          </a:p>
          <a:p>
            <a:r>
              <a:rPr lang="en-GB" sz="2400" dirty="0"/>
              <a:t>18.1.1845: 12 ships from Cuba in the last two weeks</a:t>
            </a:r>
          </a:p>
          <a:p>
            <a:r>
              <a:rPr lang="en-GB" sz="2400" dirty="0"/>
              <a:t>Increase in mortality with every ship losing one or more of her crew</a:t>
            </a:r>
          </a:p>
          <a:p>
            <a:r>
              <a:rPr lang="en-GB" sz="2400" dirty="0"/>
              <a:t>1865 saw Yellow Fever arrive in Swansea brought by mosquitos in a cargo from Cuba. The only known UK outbreak with 15 deaths</a:t>
            </a:r>
          </a:p>
          <a:p>
            <a:r>
              <a:rPr lang="en-GB" sz="2400" dirty="0"/>
              <a:t>Cuban slave trade continued at the copper mines used to supply Swansea factories</a:t>
            </a:r>
          </a:p>
          <a:p>
            <a:r>
              <a:rPr lang="en-GB" sz="2400" dirty="0"/>
              <a:t>Hence, the Cuba Inn where Sainsbury’s is now</a:t>
            </a:r>
          </a:p>
          <a:p>
            <a:endParaRPr lang="en-GB" sz="1700" dirty="0"/>
          </a:p>
          <a:p>
            <a:endParaRPr lang="en-GB" sz="1700" dirty="0"/>
          </a:p>
        </p:txBody>
      </p:sp>
    </p:spTree>
    <p:extLst>
      <p:ext uri="{BB962C8B-B14F-4D97-AF65-F5344CB8AC3E}">
        <p14:creationId xmlns:p14="http://schemas.microsoft.com/office/powerpoint/2010/main" val="2769651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B1B145-F9EC-4825-A58E-03EB8B992707}"/>
              </a:ext>
            </a:extLst>
          </p:cNvPr>
          <p:cNvSpPr>
            <a:spLocks noGrp="1"/>
          </p:cNvSpPr>
          <p:nvPr>
            <p:ph type="title"/>
          </p:nvPr>
        </p:nvSpPr>
        <p:spPr>
          <a:xfrm>
            <a:off x="393192" y="4767072"/>
            <a:ext cx="4945641" cy="1625210"/>
          </a:xfrm>
        </p:spPr>
        <p:txBody>
          <a:bodyPr>
            <a:normAutofit/>
          </a:bodyPr>
          <a:lstStyle/>
          <a:p>
            <a:pPr algn="r"/>
            <a:r>
              <a:rPr lang="en-GB" dirty="0">
                <a:solidFill>
                  <a:srgbClr val="FFFFFF"/>
                </a:solidFill>
              </a:rPr>
              <a:t>El </a:t>
            </a:r>
            <a:r>
              <a:rPr lang="en-GB" dirty="0" err="1">
                <a:solidFill>
                  <a:srgbClr val="FFFFFF"/>
                </a:solidFill>
              </a:rPr>
              <a:t>Cobre</a:t>
            </a:r>
            <a:r>
              <a:rPr lang="en-GB" dirty="0">
                <a:solidFill>
                  <a:srgbClr val="FFFFFF"/>
                </a:solidFill>
              </a:rPr>
              <a:t> Mine, Chile</a:t>
            </a:r>
          </a:p>
        </p:txBody>
      </p:sp>
      <p:pic>
        <p:nvPicPr>
          <p:cNvPr id="4" name="Picture 3">
            <a:extLst>
              <a:ext uri="{FF2B5EF4-FFF2-40B4-BE49-F238E27FC236}">
                <a16:creationId xmlns:a16="http://schemas.microsoft.com/office/drawing/2014/main" id="{ACED6E73-18CD-41E3-901A-CE9FEFFFF93F}"/>
              </a:ext>
            </a:extLst>
          </p:cNvPr>
          <p:cNvPicPr>
            <a:picLocks noChangeAspect="1"/>
          </p:cNvPicPr>
          <p:nvPr/>
        </p:nvPicPr>
        <p:blipFill rotWithShape="1">
          <a:blip r:embed="rId2"/>
          <a:srcRect t="4992" r="1" b="1"/>
          <a:stretch/>
        </p:blipFill>
        <p:spPr>
          <a:xfrm>
            <a:off x="245660" y="321733"/>
            <a:ext cx="5293729"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1EAA0C1-727C-4713-8B81-2D1049B21AC7}"/>
              </a:ext>
            </a:extLst>
          </p:cNvPr>
          <p:cNvSpPr>
            <a:spLocks noGrp="1"/>
          </p:cNvSpPr>
          <p:nvPr>
            <p:ph idx="1"/>
          </p:nvPr>
        </p:nvSpPr>
        <p:spPr>
          <a:xfrm>
            <a:off x="5762593" y="609600"/>
            <a:ext cx="3251710" cy="5782681"/>
          </a:xfrm>
        </p:spPr>
        <p:txBody>
          <a:bodyPr anchor="ctr">
            <a:normAutofit/>
          </a:bodyPr>
          <a:lstStyle/>
          <a:p>
            <a:r>
              <a:rPr lang="en-US" sz="2000" dirty="0">
                <a:solidFill>
                  <a:srgbClr val="FFFFFF"/>
                </a:solidFill>
              </a:rPr>
              <a:t>The El </a:t>
            </a:r>
            <a:r>
              <a:rPr lang="en-US" sz="2000" dirty="0" err="1">
                <a:solidFill>
                  <a:srgbClr val="FFFFFF"/>
                </a:solidFill>
              </a:rPr>
              <a:t>Cobre</a:t>
            </a:r>
            <a:r>
              <a:rPr lang="en-US" sz="2000" dirty="0">
                <a:solidFill>
                  <a:srgbClr val="FFFFFF"/>
                </a:solidFill>
              </a:rPr>
              <a:t> copper mine opened around 1828, with 900 people working there, half of whom were slaves</a:t>
            </a:r>
          </a:p>
          <a:p>
            <a:r>
              <a:rPr lang="en-US" sz="2000" dirty="0">
                <a:solidFill>
                  <a:srgbClr val="FFFFFF"/>
                </a:solidFill>
              </a:rPr>
              <a:t>In 1837, 200 miners from Swansea and Cornwall were taken to Cuba, half died of Yellow Fever and Swansea Cemetery was created near the town of Santiago de Cuba</a:t>
            </a:r>
          </a:p>
          <a:p>
            <a:r>
              <a:rPr lang="en-US" sz="2000" dirty="0">
                <a:solidFill>
                  <a:srgbClr val="FFFFFF"/>
                </a:solidFill>
              </a:rPr>
              <a:t>Cambrian pottery shipped over and ores </a:t>
            </a:r>
            <a:r>
              <a:rPr lang="en-US" sz="2000" dirty="0" err="1">
                <a:solidFill>
                  <a:srgbClr val="FFFFFF"/>
                </a:solidFill>
              </a:rPr>
              <a:t>etc</a:t>
            </a:r>
            <a:r>
              <a:rPr lang="en-US" sz="2000" dirty="0">
                <a:solidFill>
                  <a:srgbClr val="FFFFFF"/>
                </a:solidFill>
              </a:rPr>
              <a:t> shipped back</a:t>
            </a:r>
          </a:p>
          <a:p>
            <a:endParaRPr lang="en-GB" sz="1700" dirty="0">
              <a:solidFill>
                <a:srgbClr val="FFFFFF"/>
              </a:solidFill>
            </a:endParaRPr>
          </a:p>
        </p:txBody>
      </p:sp>
    </p:spTree>
    <p:extLst>
      <p:ext uri="{BB962C8B-B14F-4D97-AF65-F5344CB8AC3E}">
        <p14:creationId xmlns:p14="http://schemas.microsoft.com/office/powerpoint/2010/main" val="3283557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D21050B-D85A-4CC6-94EC-450D24F19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C4720EDA-E218-43A9-8817-08F09F4DB6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714" cy="6862380"/>
          </a:xfrm>
          <a:prstGeom prst="rect">
            <a:avLst/>
          </a:prstGeom>
        </p:spPr>
      </p:pic>
      <p:sp>
        <p:nvSpPr>
          <p:cNvPr id="14" name="Rectangle 13">
            <a:extLst>
              <a:ext uri="{FF2B5EF4-FFF2-40B4-BE49-F238E27FC236}">
                <a16:creationId xmlns:a16="http://schemas.microsoft.com/office/drawing/2014/main" id="{D87C4F29-0DC4-4901-A2FD-7C88889E6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62" y="-1044"/>
            <a:ext cx="4824724"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09AEACFC-83A7-4F71-99F0-F7477E7E8EC5}"/>
              </a:ext>
            </a:extLst>
          </p:cNvPr>
          <p:cNvSpPr>
            <a:spLocks noGrp="1"/>
          </p:cNvSpPr>
          <p:nvPr>
            <p:ph type="title"/>
          </p:nvPr>
        </p:nvSpPr>
        <p:spPr>
          <a:xfrm>
            <a:off x="1134329" y="552811"/>
            <a:ext cx="4086191" cy="1580790"/>
          </a:xfrm>
        </p:spPr>
        <p:txBody>
          <a:bodyPr anchor="b">
            <a:normAutofit/>
          </a:bodyPr>
          <a:lstStyle/>
          <a:p>
            <a:r>
              <a:rPr lang="en-GB" sz="4200" dirty="0"/>
              <a:t>Slave Wales by Chris Evans</a:t>
            </a:r>
          </a:p>
        </p:txBody>
      </p:sp>
      <p:sp>
        <p:nvSpPr>
          <p:cNvPr id="3" name="Content Placeholder 2">
            <a:extLst>
              <a:ext uri="{FF2B5EF4-FFF2-40B4-BE49-F238E27FC236}">
                <a16:creationId xmlns:a16="http://schemas.microsoft.com/office/drawing/2014/main" id="{B67B365A-3A43-4318-ABFA-B4C77324B6FB}"/>
              </a:ext>
            </a:extLst>
          </p:cNvPr>
          <p:cNvSpPr>
            <a:spLocks noGrp="1"/>
          </p:cNvSpPr>
          <p:nvPr>
            <p:ph idx="1"/>
          </p:nvPr>
        </p:nvSpPr>
        <p:spPr>
          <a:xfrm>
            <a:off x="1134329" y="2438400"/>
            <a:ext cx="4275871" cy="4190999"/>
          </a:xfrm>
        </p:spPr>
        <p:txBody>
          <a:bodyPr anchor="t">
            <a:normAutofit/>
          </a:bodyPr>
          <a:lstStyle/>
          <a:p>
            <a:r>
              <a:rPr lang="en-US" sz="2400" dirty="0"/>
              <a:t>An account by James Whitburn, a Cornish engine man who worked in the mines reads:</a:t>
            </a:r>
          </a:p>
          <a:p>
            <a:r>
              <a:rPr lang="en-US" sz="1600" i="1" dirty="0"/>
              <a:t>"The flogging of the Negroes in this country is most cruel. I have seen them laid on the ground, sometimes tied to a ladder, and at other times held by one man at the foot and another at the head, while another Negro with a whip 10 or 12 ft long from the end of the stick to the point of the lash, gives the Negro confined 25 blows or I may say, cuts . . .every blow rattles almost as loud as a gun. I have seen I think from 15blows out of 25 to make cuts in the flesh from 8 to 12 inches long and open as if done with a knife."</a:t>
            </a:r>
            <a:endParaRPr lang="en-GB" sz="1600" i="1" dirty="0"/>
          </a:p>
        </p:txBody>
      </p:sp>
    </p:spTree>
    <p:extLst>
      <p:ext uri="{BB962C8B-B14F-4D97-AF65-F5344CB8AC3E}">
        <p14:creationId xmlns:p14="http://schemas.microsoft.com/office/powerpoint/2010/main" val="10796482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60" y="4286250"/>
            <a:ext cx="5293730" cy="1473200"/>
          </a:xfrm>
          <a:prstGeom prst="rect">
            <a:avLst/>
          </a:prstGeom>
          <a:solidFill>
            <a:srgbClr val="60544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100B294A-C22A-4B1B-B19B-C16B7932E67E}"/>
              </a:ext>
            </a:extLst>
          </p:cNvPr>
          <p:cNvSpPr>
            <a:spLocks noGrp="1"/>
          </p:cNvSpPr>
          <p:nvPr>
            <p:ph type="title"/>
          </p:nvPr>
        </p:nvSpPr>
        <p:spPr>
          <a:xfrm>
            <a:off x="393192" y="4432554"/>
            <a:ext cx="4945642" cy="1218908"/>
          </a:xfrm>
        </p:spPr>
        <p:txBody>
          <a:bodyPr>
            <a:normAutofit/>
          </a:bodyPr>
          <a:lstStyle/>
          <a:p>
            <a:pPr algn="r"/>
            <a:r>
              <a:rPr lang="en-GB">
                <a:solidFill>
                  <a:srgbClr val="FFFFFF"/>
                </a:solidFill>
              </a:rPr>
              <a:t>Copper Bottoming</a:t>
            </a:r>
          </a:p>
        </p:txBody>
      </p:sp>
      <p:pic>
        <p:nvPicPr>
          <p:cNvPr id="4" name="Picture 3">
            <a:extLst>
              <a:ext uri="{FF2B5EF4-FFF2-40B4-BE49-F238E27FC236}">
                <a16:creationId xmlns:a16="http://schemas.microsoft.com/office/drawing/2014/main" id="{08813990-AB96-499C-B445-980D66FDE501}"/>
              </a:ext>
            </a:extLst>
          </p:cNvPr>
          <p:cNvPicPr>
            <a:picLocks noChangeAspect="1"/>
          </p:cNvPicPr>
          <p:nvPr/>
        </p:nvPicPr>
        <p:blipFill rotWithShape="1">
          <a:blip r:embed="rId2"/>
          <a:srcRect l="11423" r="9529" b="1"/>
          <a:stretch/>
        </p:blipFill>
        <p:spPr>
          <a:xfrm>
            <a:off x="245660" y="1098550"/>
            <a:ext cx="5293730" cy="308054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1098549"/>
            <a:ext cx="3251710" cy="4660901"/>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5E7977D-9310-40C7-9973-B83FBB82AE8F}"/>
              </a:ext>
            </a:extLst>
          </p:cNvPr>
          <p:cNvSpPr>
            <a:spLocks noGrp="1"/>
          </p:cNvSpPr>
          <p:nvPr>
            <p:ph idx="1"/>
          </p:nvPr>
        </p:nvSpPr>
        <p:spPr>
          <a:xfrm>
            <a:off x="6021990" y="1545544"/>
            <a:ext cx="2568554" cy="3639272"/>
          </a:xfrm>
        </p:spPr>
        <p:txBody>
          <a:bodyPr anchor="ctr">
            <a:normAutofit/>
          </a:bodyPr>
          <a:lstStyle/>
          <a:p>
            <a:r>
              <a:rPr lang="en-GB" sz="1800" dirty="0">
                <a:solidFill>
                  <a:srgbClr val="FFFFFF"/>
                </a:solidFill>
              </a:rPr>
              <a:t>1805 Battle of Trafalgar. Copper improved manoeuvrability</a:t>
            </a:r>
          </a:p>
          <a:p>
            <a:r>
              <a:rPr lang="en-GB" sz="1800" dirty="0">
                <a:solidFill>
                  <a:srgbClr val="FFFFFF"/>
                </a:solidFill>
              </a:rPr>
              <a:t>All of the British fleet was fitted with Swansea copper</a:t>
            </a:r>
          </a:p>
          <a:p>
            <a:endParaRPr lang="en-GB" sz="1800" dirty="0">
              <a:solidFill>
                <a:srgbClr val="FFFFFF"/>
              </a:solidFill>
            </a:endParaRPr>
          </a:p>
          <a:p>
            <a:endParaRPr lang="en-GB" sz="1500" dirty="0">
              <a:solidFill>
                <a:srgbClr val="FFFFFF"/>
              </a:solidFill>
            </a:endParaRPr>
          </a:p>
          <a:p>
            <a:endParaRPr lang="en-GB" sz="1500" dirty="0">
              <a:solidFill>
                <a:srgbClr val="FFFFFF"/>
              </a:solidFill>
            </a:endParaRPr>
          </a:p>
        </p:txBody>
      </p:sp>
    </p:spTree>
    <p:extLst>
      <p:ext uri="{BB962C8B-B14F-4D97-AF65-F5344CB8AC3E}">
        <p14:creationId xmlns:p14="http://schemas.microsoft.com/office/powerpoint/2010/main" val="9181132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1F1058DD-38D9-4022-BBD3-9BD47C71B96F}"/>
              </a:ext>
            </a:extLst>
          </p:cNvPr>
          <p:cNvPicPr>
            <a:picLocks noChangeAspect="1"/>
          </p:cNvPicPr>
          <p:nvPr/>
        </p:nvPicPr>
        <p:blipFill rotWithShape="1">
          <a:blip r:embed="rId2"/>
          <a:srcRect t="16295" r="-2" b="1856"/>
          <a:stretch/>
        </p:blipFill>
        <p:spPr>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6" name="Picture 5">
            <a:extLst>
              <a:ext uri="{FF2B5EF4-FFF2-40B4-BE49-F238E27FC236}">
                <a16:creationId xmlns:a16="http://schemas.microsoft.com/office/drawing/2014/main" id="{6856BAB8-5E14-493B-9E72-223BF7ADBE5D}"/>
              </a:ext>
            </a:extLst>
          </p:cNvPr>
          <p:cNvPicPr>
            <a:picLocks noChangeAspect="1"/>
          </p:cNvPicPr>
          <p:nvPr/>
        </p:nvPicPr>
        <p:blipFill rotWithShape="1">
          <a:blip r:embed="rId3"/>
          <a:srcRect r="-2" b="8034"/>
          <a:stretch/>
        </p:blipFill>
        <p:spPr>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5" name="Freeform: Shape 1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C306F1C-561A-402D-A2C2-36AF26498851}"/>
              </a:ext>
            </a:extLst>
          </p:cNvPr>
          <p:cNvSpPr>
            <a:spLocks noGrp="1"/>
          </p:cNvSpPr>
          <p:nvPr>
            <p:ph type="title"/>
          </p:nvPr>
        </p:nvSpPr>
        <p:spPr>
          <a:xfrm>
            <a:off x="336042" y="859536"/>
            <a:ext cx="3624601" cy="1243584"/>
          </a:xfrm>
        </p:spPr>
        <p:txBody>
          <a:bodyPr>
            <a:normAutofit/>
          </a:bodyPr>
          <a:lstStyle/>
          <a:p>
            <a:r>
              <a:rPr lang="en-GB" sz="3000"/>
              <a:t>Swansea Copper</a:t>
            </a:r>
          </a:p>
        </p:txBody>
      </p:sp>
      <p:sp>
        <p:nvSpPr>
          <p:cNvPr id="19" name="Rectangle 1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1" name="Rectangle 2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E3A2224-3A69-478B-97DC-B4D1A6059576}"/>
              </a:ext>
            </a:extLst>
          </p:cNvPr>
          <p:cNvSpPr>
            <a:spLocks noGrp="1"/>
          </p:cNvSpPr>
          <p:nvPr>
            <p:ph idx="1"/>
          </p:nvPr>
        </p:nvSpPr>
        <p:spPr>
          <a:xfrm>
            <a:off x="228600" y="2340865"/>
            <a:ext cx="4191000" cy="4117846"/>
          </a:xfrm>
        </p:spPr>
        <p:txBody>
          <a:bodyPr>
            <a:noAutofit/>
          </a:bodyPr>
          <a:lstStyle/>
          <a:p>
            <a:r>
              <a:rPr lang="en-US" sz="1800" dirty="0"/>
              <a:t>The copper industry in Swansea, (at its peak around 1880) declined dramatically when countries mining the ore set up their own smelting industries. </a:t>
            </a:r>
          </a:p>
          <a:p>
            <a:r>
              <a:rPr lang="en-US" sz="1800" dirty="0"/>
              <a:t>By 1900 most copper smelting works had closed down, with only one still in operation in the 1950’s.</a:t>
            </a:r>
          </a:p>
          <a:p>
            <a:r>
              <a:rPr lang="en-US" sz="1800" dirty="0"/>
              <a:t>Later, the Lower Swansea Valley Project of the 1960’s and 1970’s, reclaimed slag heaps and large tracts of the derelict land.</a:t>
            </a:r>
          </a:p>
          <a:p>
            <a:r>
              <a:rPr lang="en-US" sz="1800" dirty="0"/>
              <a:t>Swansea, finally removed much of its industrial heritage, together with land that was both an eyesore and an environmental hazard.</a:t>
            </a:r>
            <a:endParaRPr lang="en-GB" sz="1800" dirty="0"/>
          </a:p>
        </p:txBody>
      </p:sp>
    </p:spTree>
    <p:extLst>
      <p:ext uri="{BB962C8B-B14F-4D97-AF65-F5344CB8AC3E}">
        <p14:creationId xmlns:p14="http://schemas.microsoft.com/office/powerpoint/2010/main" val="657897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531267" y="3509963"/>
            <a:ext cx="5319162"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2BB4F8-C0F2-409D-8831-A46DD2CB45ED}"/>
              </a:ext>
            </a:extLst>
          </p:cNvPr>
          <p:cNvSpPr>
            <a:spLocks noGrp="1"/>
          </p:cNvSpPr>
          <p:nvPr>
            <p:ph type="title"/>
          </p:nvPr>
        </p:nvSpPr>
        <p:spPr>
          <a:xfrm>
            <a:off x="3766365" y="3812954"/>
            <a:ext cx="4848966" cy="1516014"/>
          </a:xfrm>
        </p:spPr>
        <p:txBody>
          <a:bodyPr vert="horz" lIns="91440" tIns="45720" rIns="91440" bIns="45720" rtlCol="0" anchor="b">
            <a:normAutofit/>
          </a:bodyPr>
          <a:lstStyle/>
          <a:p>
            <a:pPr defTabSz="914400"/>
            <a:r>
              <a:rPr lang="en-US" sz="4200" kern="1200" dirty="0">
                <a:solidFill>
                  <a:srgbClr val="FFFFFF"/>
                </a:solidFill>
                <a:latin typeface="+mj-lt"/>
                <a:ea typeface="+mj-ea"/>
                <a:cs typeface="+mj-cs"/>
              </a:rPr>
              <a:t>Barbaric History</a:t>
            </a:r>
          </a:p>
        </p:txBody>
      </p:sp>
      <p:pic>
        <p:nvPicPr>
          <p:cNvPr id="4" name="Picture 3">
            <a:extLst>
              <a:ext uri="{FF2B5EF4-FFF2-40B4-BE49-F238E27FC236}">
                <a16:creationId xmlns:a16="http://schemas.microsoft.com/office/drawing/2014/main" id="{38315659-0B1D-4729-9279-86B74D216A14}"/>
              </a:ext>
            </a:extLst>
          </p:cNvPr>
          <p:cNvPicPr>
            <a:picLocks noChangeAspect="1"/>
          </p:cNvPicPr>
          <p:nvPr/>
        </p:nvPicPr>
        <p:blipFill rotWithShape="1">
          <a:blip r:embed="rId2"/>
          <a:srcRect t="10433" r="4" b="22143"/>
          <a:stretch/>
        </p:blipFill>
        <p:spPr>
          <a:xfrm>
            <a:off x="238226" y="299363"/>
            <a:ext cx="3120339" cy="3049204"/>
          </a:xfrm>
          <a:prstGeom prst="rect">
            <a:avLst/>
          </a:prstGeom>
        </p:spPr>
      </p:pic>
      <p:pic>
        <p:nvPicPr>
          <p:cNvPr id="5" name="Picture 4">
            <a:extLst>
              <a:ext uri="{FF2B5EF4-FFF2-40B4-BE49-F238E27FC236}">
                <a16:creationId xmlns:a16="http://schemas.microsoft.com/office/drawing/2014/main" id="{DA83C51C-128A-4301-8D9A-D69DE3B00ADC}"/>
              </a:ext>
            </a:extLst>
          </p:cNvPr>
          <p:cNvPicPr>
            <a:picLocks noChangeAspect="1"/>
          </p:cNvPicPr>
          <p:nvPr/>
        </p:nvPicPr>
        <p:blipFill rotWithShape="1">
          <a:blip r:embed="rId3"/>
          <a:srcRect l="1508" r="5826" b="1"/>
          <a:stretch/>
        </p:blipFill>
        <p:spPr>
          <a:xfrm>
            <a:off x="3490722" y="299363"/>
            <a:ext cx="5412813" cy="3008188"/>
          </a:xfrm>
          <a:prstGeom prst="rect">
            <a:avLst/>
          </a:prstGeom>
        </p:spPr>
      </p:pic>
      <p:cxnSp>
        <p:nvCxnSpPr>
          <p:cNvPr id="14" name="Straight Connector 13">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53715" y="5443086"/>
            <a:ext cx="48006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7" name="Content Placeholder 6">
            <a:extLst>
              <a:ext uri="{FF2B5EF4-FFF2-40B4-BE49-F238E27FC236}">
                <a16:creationId xmlns:a16="http://schemas.microsoft.com/office/drawing/2014/main" id="{DBB8A9E0-775F-43B2-BB58-11D9603A7F09}"/>
              </a:ext>
            </a:extLst>
          </p:cNvPr>
          <p:cNvPicPr>
            <a:picLocks noGrp="1" noChangeAspect="1"/>
          </p:cNvPicPr>
          <p:nvPr>
            <p:ph idx="1"/>
          </p:nvPr>
        </p:nvPicPr>
        <p:blipFill rotWithShape="1">
          <a:blip r:embed="rId4"/>
          <a:srcRect l="20379" r="21635" b="3"/>
          <a:stretch/>
        </p:blipFill>
        <p:spPr>
          <a:xfrm>
            <a:off x="238226" y="3509433"/>
            <a:ext cx="3120339" cy="3026833"/>
          </a:xfrm>
          <a:prstGeom prst="rect">
            <a:avLst/>
          </a:prstGeom>
        </p:spPr>
      </p:pic>
    </p:spTree>
    <p:extLst>
      <p:ext uri="{BB962C8B-B14F-4D97-AF65-F5344CB8AC3E}">
        <p14:creationId xmlns:p14="http://schemas.microsoft.com/office/powerpoint/2010/main" val="4195121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A03C2DC-4FFA-472F-9D79-8D92D433CA88}"/>
              </a:ext>
            </a:extLst>
          </p:cNvPr>
          <p:cNvPicPr>
            <a:picLocks noChangeAspect="1"/>
          </p:cNvPicPr>
          <p:nvPr/>
        </p:nvPicPr>
        <p:blipFill rotWithShape="1">
          <a:blip r:embed="rId2"/>
          <a:srcRect l="13602" r="8102"/>
          <a:stretch/>
        </p:blipFill>
        <p:spPr>
          <a:xfrm>
            <a:off x="3088141" y="857257"/>
            <a:ext cx="6055859" cy="5143493"/>
          </a:xfrm>
          <a:prstGeom prst="rect">
            <a:avLst/>
          </a:prstGeom>
        </p:spPr>
      </p:pic>
      <p:sp>
        <p:nvSpPr>
          <p:cNvPr id="11" name="Freeform: Shape 1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856891"/>
            <a:ext cx="5894850" cy="5143859"/>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a:solidFill>
                <a:prstClr val="white"/>
              </a:solidFill>
              <a:latin typeface="Calibri" panose="020F0502020204030204"/>
            </a:endParaRPr>
          </a:p>
        </p:txBody>
      </p:sp>
      <p:sp>
        <p:nvSpPr>
          <p:cNvPr id="13" name="Freeform: Shape 1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856891"/>
            <a:ext cx="5573381" cy="5143859"/>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5C99AEF6-F784-4E50-9154-73F340A9D144}"/>
              </a:ext>
            </a:extLst>
          </p:cNvPr>
          <p:cNvSpPr>
            <a:spLocks noGrp="1"/>
          </p:cNvSpPr>
          <p:nvPr>
            <p:ph type="title"/>
          </p:nvPr>
        </p:nvSpPr>
        <p:spPr>
          <a:xfrm>
            <a:off x="603505" y="1131094"/>
            <a:ext cx="3949616" cy="994172"/>
          </a:xfrm>
        </p:spPr>
        <p:txBody>
          <a:bodyPr>
            <a:normAutofit fontScale="90000"/>
          </a:bodyPr>
          <a:lstStyle/>
          <a:p>
            <a:r>
              <a:rPr lang="en-GB" dirty="0"/>
              <a:t>Jessie Donaldson (1799-1889)</a:t>
            </a:r>
          </a:p>
        </p:txBody>
      </p:sp>
      <p:sp>
        <p:nvSpPr>
          <p:cNvPr id="3" name="Content Placeholder 2">
            <a:extLst>
              <a:ext uri="{FF2B5EF4-FFF2-40B4-BE49-F238E27FC236}">
                <a16:creationId xmlns:a16="http://schemas.microsoft.com/office/drawing/2014/main" id="{2E5CC2A0-1C74-49A4-9AD4-AC2332EA08A3}"/>
              </a:ext>
            </a:extLst>
          </p:cNvPr>
          <p:cNvSpPr>
            <a:spLocks noGrp="1"/>
          </p:cNvSpPr>
          <p:nvPr>
            <p:ph idx="1"/>
          </p:nvPr>
        </p:nvSpPr>
        <p:spPr>
          <a:xfrm>
            <a:off x="272988" y="2315408"/>
            <a:ext cx="4447713" cy="3322468"/>
          </a:xfrm>
        </p:spPr>
        <p:txBody>
          <a:bodyPr>
            <a:normAutofit/>
          </a:bodyPr>
          <a:lstStyle/>
          <a:p>
            <a:r>
              <a:rPr lang="en-GB" sz="1800" dirty="0"/>
              <a:t>Head of a school on Wind Street, she became a key figure in Swansea’s strong anti-slavery movement</a:t>
            </a:r>
          </a:p>
          <a:p>
            <a:r>
              <a:rPr lang="en-GB" sz="1800" dirty="0"/>
              <a:t>Moved to Ohio in 1854 and set up safe houses (one called </a:t>
            </a:r>
            <a:r>
              <a:rPr lang="en-GB" sz="1800" dirty="0" err="1"/>
              <a:t>Penmaen</a:t>
            </a:r>
            <a:r>
              <a:rPr lang="en-GB" sz="1800" dirty="0"/>
              <a:t>) on the banks of the Ohio River for run away slaves as part of the underground railroad</a:t>
            </a:r>
          </a:p>
          <a:p>
            <a:r>
              <a:rPr lang="en-GB" sz="1800" dirty="0"/>
              <a:t>Get across to safety!</a:t>
            </a:r>
          </a:p>
          <a:p>
            <a:r>
              <a:rPr lang="en-GB" sz="1800" dirty="0"/>
              <a:t>Returned to Swansea in 1866</a:t>
            </a:r>
          </a:p>
          <a:p>
            <a:r>
              <a:rPr lang="en-GB" sz="1800" dirty="0"/>
              <a:t>Discovered by accident by cultural historian Jen Wilson</a:t>
            </a:r>
          </a:p>
          <a:p>
            <a:endParaRPr lang="en-GB" sz="1500" dirty="0"/>
          </a:p>
          <a:p>
            <a:endParaRPr lang="en-GB" sz="1500" dirty="0"/>
          </a:p>
          <a:p>
            <a:endParaRPr lang="en-GB" sz="1500" dirty="0"/>
          </a:p>
          <a:p>
            <a:endParaRPr lang="en-GB" sz="1500" dirty="0"/>
          </a:p>
        </p:txBody>
      </p:sp>
      <p:sp>
        <p:nvSpPr>
          <p:cNvPr id="4" name="TextBox 3">
            <a:extLst>
              <a:ext uri="{FF2B5EF4-FFF2-40B4-BE49-F238E27FC236}">
                <a16:creationId xmlns:a16="http://schemas.microsoft.com/office/drawing/2014/main" id="{47FF6D3C-BA94-47A9-9103-2223CF28D0CF}"/>
              </a:ext>
            </a:extLst>
          </p:cNvPr>
          <p:cNvSpPr txBox="1"/>
          <p:nvPr/>
        </p:nvSpPr>
        <p:spPr>
          <a:xfrm>
            <a:off x="6664911" y="5538001"/>
            <a:ext cx="1850439" cy="300082"/>
          </a:xfrm>
          <a:prstGeom prst="rect">
            <a:avLst/>
          </a:prstGeom>
          <a:noFill/>
        </p:spPr>
        <p:txBody>
          <a:bodyPr wrap="square" rtlCol="0">
            <a:spAutoFit/>
          </a:bodyPr>
          <a:lstStyle/>
          <a:p>
            <a:pPr defTabSz="685800">
              <a:spcAft>
                <a:spcPts val="450"/>
              </a:spcAft>
            </a:pPr>
            <a:r>
              <a:rPr lang="en-GB" sz="1350" dirty="0">
                <a:solidFill>
                  <a:prstClr val="white"/>
                </a:solidFill>
                <a:latin typeface="Calibri" panose="020F0502020204030204"/>
              </a:rPr>
              <a:t>Cooper 2020</a:t>
            </a:r>
            <a:endParaRPr lang="en-GB" sz="1350">
              <a:solidFill>
                <a:prstClr val="white"/>
              </a:solidFill>
              <a:latin typeface="Calibri" panose="020F0502020204030204"/>
            </a:endParaRPr>
          </a:p>
        </p:txBody>
      </p:sp>
    </p:spTree>
    <p:extLst>
      <p:ext uri="{BB962C8B-B14F-4D97-AF65-F5344CB8AC3E}">
        <p14:creationId xmlns:p14="http://schemas.microsoft.com/office/powerpoint/2010/main" val="3264133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60" y="4286250"/>
            <a:ext cx="5293730" cy="1473200"/>
          </a:xfrm>
          <a:prstGeom prst="rect">
            <a:avLst/>
          </a:prstGeom>
          <a:solidFill>
            <a:srgbClr val="905647">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5C99AEF6-F784-4E50-9154-73F340A9D144}"/>
              </a:ext>
            </a:extLst>
          </p:cNvPr>
          <p:cNvSpPr>
            <a:spLocks noGrp="1"/>
          </p:cNvSpPr>
          <p:nvPr>
            <p:ph type="title"/>
          </p:nvPr>
        </p:nvSpPr>
        <p:spPr>
          <a:xfrm>
            <a:off x="393192" y="4432554"/>
            <a:ext cx="4945642" cy="1218908"/>
          </a:xfrm>
        </p:spPr>
        <p:txBody>
          <a:bodyPr>
            <a:normAutofit/>
          </a:bodyPr>
          <a:lstStyle/>
          <a:p>
            <a:pPr algn="r"/>
            <a:r>
              <a:rPr lang="en-GB">
                <a:solidFill>
                  <a:srgbClr val="FFFFFF"/>
                </a:solidFill>
              </a:rPr>
              <a:t>Willis (c1813-early 1900s)</a:t>
            </a:r>
          </a:p>
        </p:txBody>
      </p:sp>
      <p:pic>
        <p:nvPicPr>
          <p:cNvPr id="6" name="Picture 5">
            <a:extLst>
              <a:ext uri="{FF2B5EF4-FFF2-40B4-BE49-F238E27FC236}">
                <a16:creationId xmlns:a16="http://schemas.microsoft.com/office/drawing/2014/main" id="{A1A67E3D-ED33-49D2-A054-4283608CF2CC}"/>
              </a:ext>
            </a:extLst>
          </p:cNvPr>
          <p:cNvPicPr>
            <a:picLocks noChangeAspect="1"/>
          </p:cNvPicPr>
          <p:nvPr/>
        </p:nvPicPr>
        <p:blipFill rotWithShape="1">
          <a:blip r:embed="rId2"/>
          <a:srcRect t="11587" r="1" b="3151"/>
          <a:stretch/>
        </p:blipFill>
        <p:spPr>
          <a:xfrm>
            <a:off x="245660" y="1098550"/>
            <a:ext cx="5293730" cy="3080544"/>
          </a:xfrm>
          <a:prstGeom prst="rect">
            <a:avLst/>
          </a:prstGeom>
        </p:spPr>
      </p:pic>
      <p:sp>
        <p:nvSpPr>
          <p:cNvPr id="16"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1098549"/>
            <a:ext cx="3251710" cy="4660901"/>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E5CC2A0-1C74-49A4-9AD4-AC2332EA08A3}"/>
              </a:ext>
            </a:extLst>
          </p:cNvPr>
          <p:cNvSpPr>
            <a:spLocks noGrp="1"/>
          </p:cNvSpPr>
          <p:nvPr>
            <p:ph idx="1"/>
          </p:nvPr>
        </p:nvSpPr>
        <p:spPr>
          <a:xfrm>
            <a:off x="5686922" y="1172159"/>
            <a:ext cx="3211418" cy="4380722"/>
          </a:xfrm>
        </p:spPr>
        <p:txBody>
          <a:bodyPr anchor="ctr">
            <a:normAutofit/>
          </a:bodyPr>
          <a:lstStyle/>
          <a:p>
            <a:r>
              <a:rPr lang="en-GB" sz="1500" dirty="0">
                <a:solidFill>
                  <a:srgbClr val="FFFFFF"/>
                </a:solidFill>
              </a:rPr>
              <a:t>Born in 1813, he escaped slavery and got across the Ohio River</a:t>
            </a:r>
          </a:p>
          <a:p>
            <a:r>
              <a:rPr lang="en-GB" sz="1500" dirty="0">
                <a:solidFill>
                  <a:srgbClr val="FFFFFF"/>
                </a:solidFill>
              </a:rPr>
              <a:t>At New Orleans, he stowed away on the St Peter (carrying copper ore) and arrived at </a:t>
            </a:r>
            <a:r>
              <a:rPr lang="en-GB" sz="1500" dirty="0" err="1">
                <a:solidFill>
                  <a:srgbClr val="FFFFFF"/>
                </a:solidFill>
              </a:rPr>
              <a:t>Landore</a:t>
            </a:r>
            <a:r>
              <a:rPr lang="en-GB" sz="1500" dirty="0">
                <a:solidFill>
                  <a:srgbClr val="FFFFFF"/>
                </a:solidFill>
              </a:rPr>
              <a:t>, Swansea in January 1833</a:t>
            </a:r>
          </a:p>
          <a:p>
            <a:r>
              <a:rPr lang="en-GB" sz="1500" dirty="0">
                <a:solidFill>
                  <a:srgbClr val="FFFFFF"/>
                </a:solidFill>
              </a:rPr>
              <a:t>The captain allowed him to work his passage</a:t>
            </a:r>
          </a:p>
          <a:p>
            <a:r>
              <a:rPr lang="en-GB" sz="1500" dirty="0">
                <a:solidFill>
                  <a:srgbClr val="FFFFFF"/>
                </a:solidFill>
              </a:rPr>
              <a:t>On arrival Swansea’s Portreeve freed him at the dock, giving him enough money to get by for a few weeks</a:t>
            </a:r>
          </a:p>
          <a:p>
            <a:r>
              <a:rPr lang="en-GB" sz="1500" dirty="0">
                <a:solidFill>
                  <a:srgbClr val="FFFFFF"/>
                </a:solidFill>
              </a:rPr>
              <a:t>In his 80s he would be seen sitting near Northampton Lane, waving at passers-by and saying that he used to be a slave</a:t>
            </a:r>
          </a:p>
          <a:p>
            <a:r>
              <a:rPr lang="en-GB" sz="1500" dirty="0">
                <a:solidFill>
                  <a:srgbClr val="FFFFFF"/>
                </a:solidFill>
              </a:rPr>
              <a:t>The Slavery Abolition Act was passed in August 1833</a:t>
            </a:r>
          </a:p>
          <a:p>
            <a:endParaRPr lang="en-GB" sz="1200" dirty="0">
              <a:solidFill>
                <a:srgbClr val="FFFFFF"/>
              </a:solidFill>
            </a:endParaRPr>
          </a:p>
        </p:txBody>
      </p:sp>
      <p:sp>
        <p:nvSpPr>
          <p:cNvPr id="4" name="TextBox 3">
            <a:extLst>
              <a:ext uri="{FF2B5EF4-FFF2-40B4-BE49-F238E27FC236}">
                <a16:creationId xmlns:a16="http://schemas.microsoft.com/office/drawing/2014/main" id="{47FF6D3C-BA94-47A9-9103-2223CF28D0CF}"/>
              </a:ext>
            </a:extLst>
          </p:cNvPr>
          <p:cNvSpPr txBox="1"/>
          <p:nvPr/>
        </p:nvSpPr>
        <p:spPr>
          <a:xfrm>
            <a:off x="7595640" y="5482450"/>
            <a:ext cx="1850439" cy="300082"/>
          </a:xfrm>
          <a:prstGeom prst="rect">
            <a:avLst/>
          </a:prstGeom>
          <a:noFill/>
        </p:spPr>
        <p:txBody>
          <a:bodyPr wrap="square" rtlCol="0">
            <a:spAutoFit/>
          </a:bodyPr>
          <a:lstStyle/>
          <a:p>
            <a:pPr defTabSz="685800">
              <a:spcAft>
                <a:spcPts val="450"/>
              </a:spcAft>
            </a:pPr>
            <a:r>
              <a:rPr lang="en-GB" sz="1350" dirty="0">
                <a:solidFill>
                  <a:prstClr val="white"/>
                </a:solidFill>
                <a:latin typeface="Calibri" panose="020F0502020204030204"/>
              </a:rPr>
              <a:t>Cooper 2020</a:t>
            </a:r>
          </a:p>
        </p:txBody>
      </p:sp>
    </p:spTree>
    <p:extLst>
      <p:ext uri="{BB962C8B-B14F-4D97-AF65-F5344CB8AC3E}">
        <p14:creationId xmlns:p14="http://schemas.microsoft.com/office/powerpoint/2010/main" val="232385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4" name="Content Placeholder 3">
            <a:extLst>
              <a:ext uri="{FF2B5EF4-FFF2-40B4-BE49-F238E27FC236}">
                <a16:creationId xmlns:a16="http://schemas.microsoft.com/office/drawing/2014/main" id="{F5B84AA7-049F-4521-93E9-340DFCD093B2}"/>
              </a:ext>
            </a:extLst>
          </p:cNvPr>
          <p:cNvPicPr>
            <a:picLocks noGrp="1" noChangeAspect="1"/>
          </p:cNvPicPr>
          <p:nvPr>
            <p:ph idx="1"/>
          </p:nvPr>
        </p:nvPicPr>
        <p:blipFill rotWithShape="1">
          <a:blip r:embed="rId2"/>
          <a:srcRect t="2535" r="13242" b="6555"/>
          <a:stretch/>
        </p:blipFill>
        <p:spPr>
          <a:xfrm>
            <a:off x="2642616" y="857257"/>
            <a:ext cx="6501384" cy="5143493"/>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857250"/>
            <a:ext cx="7004405" cy="51435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2" name="Title 1">
            <a:extLst>
              <a:ext uri="{FF2B5EF4-FFF2-40B4-BE49-F238E27FC236}">
                <a16:creationId xmlns:a16="http://schemas.microsoft.com/office/drawing/2014/main" id="{961C5AF8-0A78-4ECA-A49F-842683C66E7D}"/>
              </a:ext>
            </a:extLst>
          </p:cNvPr>
          <p:cNvSpPr>
            <a:spLocks noGrp="1"/>
          </p:cNvSpPr>
          <p:nvPr>
            <p:ph type="title"/>
          </p:nvPr>
        </p:nvSpPr>
        <p:spPr>
          <a:xfrm>
            <a:off x="358486" y="1699022"/>
            <a:ext cx="3017520" cy="2403101"/>
          </a:xfrm>
        </p:spPr>
        <p:txBody>
          <a:bodyPr vert="horz" lIns="68580" tIns="34290" rIns="68580" bIns="34290" rtlCol="0" anchor="b">
            <a:normAutofit/>
          </a:bodyPr>
          <a:lstStyle/>
          <a:p>
            <a:r>
              <a:rPr lang="en-US" sz="3600"/>
              <a:t>1864, Whitehall Street, Atlanta</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941" y="1117343"/>
            <a:ext cx="109728"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2" y="4267440"/>
            <a:ext cx="2983230" cy="13716"/>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3814193269"/>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4" name="Content Placeholder 3">
            <a:extLst>
              <a:ext uri="{FF2B5EF4-FFF2-40B4-BE49-F238E27FC236}">
                <a16:creationId xmlns:a16="http://schemas.microsoft.com/office/drawing/2014/main" id="{7A1265FB-2C46-4345-BB38-D2A675FB0BF9}"/>
              </a:ext>
            </a:extLst>
          </p:cNvPr>
          <p:cNvPicPr>
            <a:picLocks noGrp="1" noChangeAspect="1"/>
          </p:cNvPicPr>
          <p:nvPr>
            <p:ph idx="1"/>
          </p:nvPr>
        </p:nvPicPr>
        <p:blipFill rotWithShape="1">
          <a:blip r:embed="rId2"/>
          <a:srcRect t="9247" r="9089" b="-2"/>
          <a:stretch/>
        </p:blipFill>
        <p:spPr>
          <a:xfrm>
            <a:off x="2642616" y="857257"/>
            <a:ext cx="6501384" cy="5143493"/>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857250"/>
            <a:ext cx="7004405" cy="51435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2" name="Title 1">
            <a:extLst>
              <a:ext uri="{FF2B5EF4-FFF2-40B4-BE49-F238E27FC236}">
                <a16:creationId xmlns:a16="http://schemas.microsoft.com/office/drawing/2014/main" id="{A04DE505-4E89-4095-9D71-4CC27E7C41B3}"/>
              </a:ext>
            </a:extLst>
          </p:cNvPr>
          <p:cNvSpPr>
            <a:spLocks noGrp="1"/>
          </p:cNvSpPr>
          <p:nvPr>
            <p:ph type="title"/>
          </p:nvPr>
        </p:nvSpPr>
        <p:spPr>
          <a:xfrm>
            <a:off x="358486" y="1699022"/>
            <a:ext cx="3017520" cy="2403101"/>
          </a:xfrm>
        </p:spPr>
        <p:txBody>
          <a:bodyPr vert="horz" lIns="68580" tIns="34290" rIns="68580" bIns="34290" rtlCol="0" anchor="b">
            <a:normAutofit fontScale="90000"/>
          </a:bodyPr>
          <a:lstStyle/>
          <a:p>
            <a:r>
              <a:rPr lang="en-US" sz="3600" dirty="0"/>
              <a:t>1861, fleeing slavery, Cumberland Landing, Virginia</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941" y="1117343"/>
            <a:ext cx="109728"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2" y="4267440"/>
            <a:ext cx="2983230" cy="13716"/>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940168253"/>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4" name="Content Placeholder 3">
            <a:extLst>
              <a:ext uri="{FF2B5EF4-FFF2-40B4-BE49-F238E27FC236}">
                <a16:creationId xmlns:a16="http://schemas.microsoft.com/office/drawing/2014/main" id="{AF10550C-2709-4D3B-AD64-A27059AB49D0}"/>
              </a:ext>
            </a:extLst>
          </p:cNvPr>
          <p:cNvPicPr>
            <a:picLocks noGrp="1" noChangeAspect="1"/>
          </p:cNvPicPr>
          <p:nvPr>
            <p:ph idx="1"/>
          </p:nvPr>
        </p:nvPicPr>
        <p:blipFill rotWithShape="1">
          <a:blip r:embed="rId2"/>
          <a:srcRect l="16403" t="9091" r="1" b="1"/>
          <a:stretch/>
        </p:blipFill>
        <p:spPr>
          <a:xfrm>
            <a:off x="-2" y="857257"/>
            <a:ext cx="6501384" cy="5143493"/>
          </a:xfrm>
          <a:prstGeom prst="rect">
            <a:avLst/>
          </a:prstGeom>
        </p:spPr>
      </p:pic>
      <p:sp>
        <p:nvSpPr>
          <p:cNvPr id="18" name="Rectangle 10">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91183" y="857250"/>
            <a:ext cx="7052817" cy="5143500"/>
          </a:xfrm>
          <a:prstGeom prst="rect">
            <a:avLst/>
          </a:prstGeom>
          <a:gradFill>
            <a:gsLst>
              <a:gs pos="58000">
                <a:schemeClr val="bg1"/>
              </a:gs>
              <a:gs pos="30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2" name="Title 1">
            <a:extLst>
              <a:ext uri="{FF2B5EF4-FFF2-40B4-BE49-F238E27FC236}">
                <a16:creationId xmlns:a16="http://schemas.microsoft.com/office/drawing/2014/main" id="{9775C00A-BCE9-4825-9AF2-CF0BB574A48F}"/>
              </a:ext>
            </a:extLst>
          </p:cNvPr>
          <p:cNvSpPr>
            <a:spLocks noGrp="1"/>
          </p:cNvSpPr>
          <p:nvPr>
            <p:ph type="title"/>
          </p:nvPr>
        </p:nvSpPr>
        <p:spPr>
          <a:xfrm>
            <a:off x="5886450" y="1699022"/>
            <a:ext cx="3017520" cy="2403101"/>
          </a:xfrm>
        </p:spPr>
        <p:txBody>
          <a:bodyPr vert="horz" lIns="68580" tIns="34290" rIns="68580" bIns="34290" rtlCol="0" anchor="b">
            <a:normAutofit/>
          </a:bodyPr>
          <a:lstStyle/>
          <a:p>
            <a:r>
              <a:rPr lang="en-US" sz="3600" dirty="0" err="1"/>
              <a:t>Cassina</a:t>
            </a:r>
            <a:r>
              <a:rPr lang="en-US" sz="3600" dirty="0"/>
              <a:t> </a:t>
            </a:r>
            <a:r>
              <a:rPr lang="en-US" sz="3600"/>
              <a:t>Point Plantation</a:t>
            </a:r>
            <a:r>
              <a:rPr lang="en-US" sz="3600" dirty="0"/>
              <a:t>, Carolina 1862</a:t>
            </a:r>
          </a:p>
        </p:txBody>
      </p:sp>
      <p:sp>
        <p:nvSpPr>
          <p:cNvPr id="19"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97905" y="1117343"/>
            <a:ext cx="109728"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0"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8736" y="4267440"/>
            <a:ext cx="3017520" cy="13716"/>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342383667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857250"/>
            <a:ext cx="3729446" cy="51435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4549B697-4FD3-4C59-9C3A-466A2FEC9733}"/>
              </a:ext>
            </a:extLst>
          </p:cNvPr>
          <p:cNvSpPr>
            <a:spLocks noGrp="1"/>
          </p:cNvSpPr>
          <p:nvPr>
            <p:ph type="title"/>
          </p:nvPr>
        </p:nvSpPr>
        <p:spPr>
          <a:xfrm>
            <a:off x="487596" y="1735244"/>
            <a:ext cx="2754253" cy="2761482"/>
          </a:xfrm>
          <a:noFill/>
        </p:spPr>
        <p:txBody>
          <a:bodyPr vert="horz" lIns="68580" tIns="34290" rIns="68580" bIns="34290" rtlCol="0" anchor="b">
            <a:normAutofit fontScale="90000"/>
          </a:bodyPr>
          <a:lstStyle/>
          <a:p>
            <a:r>
              <a:rPr lang="en-US" dirty="0">
                <a:solidFill>
                  <a:schemeClr val="bg1"/>
                </a:solidFill>
              </a:rPr>
              <a:t>Abyssinian</a:t>
            </a:r>
            <a:br>
              <a:rPr lang="en-US" dirty="0">
                <a:solidFill>
                  <a:schemeClr val="bg1"/>
                </a:solidFill>
              </a:rPr>
            </a:br>
            <a:r>
              <a:rPr lang="en-US" dirty="0">
                <a:solidFill>
                  <a:schemeClr val="bg1"/>
                </a:solidFill>
              </a:rPr>
              <a:t>(Ethiopian) slaves in 1910. They did not abolish slavery until 1942</a:t>
            </a:r>
          </a:p>
        </p:txBody>
      </p:sp>
      <p:pic>
        <p:nvPicPr>
          <p:cNvPr id="4" name="Content Placeholder 3">
            <a:extLst>
              <a:ext uri="{FF2B5EF4-FFF2-40B4-BE49-F238E27FC236}">
                <a16:creationId xmlns:a16="http://schemas.microsoft.com/office/drawing/2014/main" id="{9714D5D5-6AA3-47DC-A283-4AE709D26B69}"/>
              </a:ext>
            </a:extLst>
          </p:cNvPr>
          <p:cNvPicPr>
            <a:picLocks noGrp="1" noChangeAspect="1"/>
          </p:cNvPicPr>
          <p:nvPr>
            <p:ph idx="1"/>
          </p:nvPr>
        </p:nvPicPr>
        <p:blipFill rotWithShape="1">
          <a:blip r:embed="rId2"/>
          <a:srcRect l="7789" r="10050" b="-2"/>
          <a:stretch/>
        </p:blipFill>
        <p:spPr>
          <a:xfrm>
            <a:off x="3490723" y="857257"/>
            <a:ext cx="5653278" cy="5143493"/>
          </a:xfrm>
          <a:prstGeom prst="rect">
            <a:avLst/>
          </a:prstGeom>
        </p:spPr>
      </p:pic>
    </p:spTree>
    <p:extLst>
      <p:ext uri="{BB962C8B-B14F-4D97-AF65-F5344CB8AC3E}">
        <p14:creationId xmlns:p14="http://schemas.microsoft.com/office/powerpoint/2010/main" val="35792747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7303F-2850-4DC3-9667-895D42EC27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97BB9B8-80A3-48BB-9F59-B71CFB4ED000}"/>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39E5FE16-25EB-4E6E-AFD3-0CD397830386}"/>
              </a:ext>
            </a:extLst>
          </p:cNvPr>
          <p:cNvPicPr>
            <a:picLocks noChangeAspect="1"/>
          </p:cNvPicPr>
          <p:nvPr/>
        </p:nvPicPr>
        <p:blipFill>
          <a:blip r:embed="rId2"/>
          <a:stretch>
            <a:fillRect/>
          </a:stretch>
        </p:blipFill>
        <p:spPr>
          <a:xfrm>
            <a:off x="4914379" y="1491258"/>
            <a:ext cx="3600971" cy="3875484"/>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7" name="Picture 6">
            <a:extLst>
              <a:ext uri="{FF2B5EF4-FFF2-40B4-BE49-F238E27FC236}">
                <a16:creationId xmlns:a16="http://schemas.microsoft.com/office/drawing/2014/main" id="{8DB09C9E-0309-4029-A9C5-8C3B81773F1F}"/>
              </a:ext>
            </a:extLst>
          </p:cNvPr>
          <p:cNvPicPr>
            <a:picLocks noChangeAspect="1"/>
          </p:cNvPicPr>
          <p:nvPr/>
        </p:nvPicPr>
        <p:blipFill>
          <a:blip r:embed="rId3"/>
          <a:stretch>
            <a:fillRect/>
          </a:stretch>
        </p:blipFill>
        <p:spPr>
          <a:xfrm>
            <a:off x="864329" y="1105793"/>
            <a:ext cx="3382493" cy="464641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1680737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628650" y="1995812"/>
            <a:ext cx="8379965" cy="3788545"/>
          </a:xfrm>
        </p:spPr>
        <p:txBody>
          <a:bodyPr>
            <a:normAutofit fontScale="47500" lnSpcReduction="20000"/>
          </a:bodyPr>
          <a:lstStyle/>
          <a:p>
            <a:pPr>
              <a:lnSpc>
                <a:spcPct val="120000"/>
              </a:lnSpc>
            </a:pPr>
            <a:r>
              <a:rPr lang="en-GB" sz="2700" dirty="0"/>
              <a:t>BBC History (2015)</a:t>
            </a:r>
            <a:r>
              <a:rPr lang="en-US" sz="2700" dirty="0"/>
              <a:t> </a:t>
            </a:r>
            <a:r>
              <a:rPr lang="en-US" sz="2700" i="1" dirty="0"/>
              <a:t>A slave-chain from </a:t>
            </a:r>
            <a:r>
              <a:rPr lang="en-US" sz="2700" i="1" dirty="0" err="1"/>
              <a:t>Llyn</a:t>
            </a:r>
            <a:r>
              <a:rPr lang="en-US" sz="2700" i="1" dirty="0"/>
              <a:t> </a:t>
            </a:r>
            <a:r>
              <a:rPr lang="en-US" sz="2700" i="1" dirty="0" err="1"/>
              <a:t>Cerrig</a:t>
            </a:r>
            <a:r>
              <a:rPr lang="en-US" sz="2700" i="1" dirty="0"/>
              <a:t> Bach</a:t>
            </a:r>
            <a:r>
              <a:rPr lang="en-US" sz="2700" dirty="0"/>
              <a:t>, available at </a:t>
            </a:r>
            <a:r>
              <a:rPr lang="en-GB" sz="2700" dirty="0"/>
              <a:t> </a:t>
            </a:r>
            <a:r>
              <a:rPr lang="en-GB" sz="2700" dirty="0">
                <a:hlinkClick r:id="rId2"/>
              </a:rPr>
              <a:t>http://www.bbc.co.uk/ahistoryoftheworld/objects/_nnJfPOwRmCHFHx8XucDEg</a:t>
            </a:r>
            <a:r>
              <a:rPr lang="en-GB" sz="2700" dirty="0"/>
              <a:t> </a:t>
            </a:r>
          </a:p>
          <a:p>
            <a:pPr>
              <a:lnSpc>
                <a:spcPct val="120000"/>
              </a:lnSpc>
            </a:pPr>
            <a:r>
              <a:rPr lang="en-GB" sz="2700" dirty="0"/>
              <a:t>City and County of Swansea (2021) Black Lives Matter Response of Place Review - Cabinet Papers 18</a:t>
            </a:r>
            <a:r>
              <a:rPr lang="en-GB" sz="2700" baseline="30000" dirty="0"/>
              <a:t>th</a:t>
            </a:r>
            <a:r>
              <a:rPr lang="en-GB" sz="2700" dirty="0"/>
              <a:t> March 2021, available at </a:t>
            </a:r>
            <a:r>
              <a:rPr lang="en-GB" sz="2700" dirty="0">
                <a:hlinkClick r:id="rId3"/>
              </a:rPr>
              <a:t>http://democracy.swansea.gov.uk/documents/s71718/14%201%20of%202%20-%20Place%20BLM%20Response.pdf?LLL=0</a:t>
            </a:r>
            <a:r>
              <a:rPr lang="en-GB" sz="2700" dirty="0"/>
              <a:t> </a:t>
            </a:r>
          </a:p>
          <a:p>
            <a:pPr>
              <a:lnSpc>
                <a:spcPct val="120000"/>
              </a:lnSpc>
            </a:pPr>
            <a:r>
              <a:rPr lang="en-GB" sz="2700" dirty="0"/>
              <a:t>Cooper, J (2020) </a:t>
            </a:r>
            <a:r>
              <a:rPr lang="en-US" sz="2700" dirty="0"/>
              <a:t>The Welsh woman who left everything behind to help slaves to freedom in America, available at </a:t>
            </a:r>
            <a:r>
              <a:rPr lang="en-US" sz="2700" dirty="0">
                <a:hlinkClick r:id="rId4"/>
              </a:rPr>
              <a:t>https://www.walesonline.co.uk/news/wales-news/slavery-wales-swansea-jessie-donaldson-18522146</a:t>
            </a:r>
            <a:r>
              <a:rPr lang="en-US" sz="2700" dirty="0"/>
              <a:t> </a:t>
            </a:r>
            <a:endParaRPr lang="en-GB" sz="2700" dirty="0"/>
          </a:p>
          <a:p>
            <a:pPr>
              <a:lnSpc>
                <a:spcPct val="120000"/>
              </a:lnSpc>
            </a:pPr>
            <a:r>
              <a:rPr lang="en-GB" sz="2700" dirty="0"/>
              <a:t>O’Sullivan, C. (2018) </a:t>
            </a:r>
            <a:r>
              <a:rPr lang="en-US" sz="2700" i="1" dirty="0"/>
              <a:t>The uncomfortable truth about Wales, the industrial revolution and the slave trade</a:t>
            </a:r>
            <a:r>
              <a:rPr lang="en-US" sz="2700" dirty="0"/>
              <a:t>, </a:t>
            </a:r>
            <a:r>
              <a:rPr lang="en-US" sz="2700" dirty="0">
                <a:hlinkClick r:id="rId5"/>
              </a:rPr>
              <a:t>https://www.walesonline.co.uk/news/wales-news/uncomfortable-truth-wales-industrial-revolution-15272677</a:t>
            </a:r>
            <a:r>
              <a:rPr lang="en-US" sz="2700" dirty="0"/>
              <a:t> </a:t>
            </a:r>
            <a:endParaRPr lang="en-GB" sz="2700" dirty="0"/>
          </a:p>
          <a:p>
            <a:pPr>
              <a:lnSpc>
                <a:spcPct val="120000"/>
              </a:lnSpc>
            </a:pPr>
            <a:r>
              <a:rPr lang="en-GB" sz="2700" dirty="0"/>
              <a:t>Page S (2007) </a:t>
            </a:r>
            <a:r>
              <a:rPr lang="en-GB" sz="2700" i="1" dirty="0"/>
              <a:t>The Story of Wales and Slavery at the National Waterfront Museum Swansea</a:t>
            </a:r>
          </a:p>
          <a:p>
            <a:pPr>
              <a:lnSpc>
                <a:spcPct val="120000"/>
              </a:lnSpc>
            </a:pPr>
            <a:r>
              <a:rPr lang="en-GB" sz="2700" dirty="0"/>
              <a:t>Winder R (2006) </a:t>
            </a:r>
            <a:r>
              <a:rPr lang="en-GB" sz="2700" i="1" dirty="0"/>
              <a:t>Bloody Foreigners: the story of immigration to Britain</a:t>
            </a:r>
            <a:r>
              <a:rPr lang="en-GB" sz="2700" dirty="0"/>
              <a:t>, London: Abacus</a:t>
            </a:r>
          </a:p>
          <a:p>
            <a:pPr marL="0" indent="0">
              <a:buNone/>
            </a:pPr>
            <a:endParaRPr lang="en-GB" dirty="0"/>
          </a:p>
        </p:txBody>
      </p:sp>
    </p:spTree>
    <p:extLst>
      <p:ext uri="{BB962C8B-B14F-4D97-AF65-F5344CB8AC3E}">
        <p14:creationId xmlns:p14="http://schemas.microsoft.com/office/powerpoint/2010/main" val="31822241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0B64F-264D-41C7-878A-FE95468B966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2B0C151-E723-4C99-9CEC-82A3698B20B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423117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Children</a:t>
            </a:r>
          </a:p>
        </p:txBody>
      </p:sp>
      <p:sp>
        <p:nvSpPr>
          <p:cNvPr id="5" name="Subtitle 4"/>
          <p:cNvSpPr>
            <a:spLocks noGrp="1"/>
          </p:cNvSpPr>
          <p:nvPr>
            <p:ph type="subTitle" idx="1"/>
          </p:nvPr>
        </p:nvSpPr>
        <p:spPr/>
        <p:txBody>
          <a:bodyPr/>
          <a:lstStyle/>
          <a:p>
            <a:endParaRPr lang="en-GB"/>
          </a:p>
        </p:txBody>
      </p:sp>
      <p:sp>
        <p:nvSpPr>
          <p:cNvPr id="2" name="Slide Number Placeholder 1"/>
          <p:cNvSpPr>
            <a:spLocks noGrp="1"/>
          </p:cNvSpPr>
          <p:nvPr>
            <p:ph type="sldNum" sz="quarter" idx="12"/>
          </p:nvPr>
        </p:nvSpPr>
        <p:spPr/>
        <p:txBody>
          <a:bodyPr/>
          <a:lstStyle/>
          <a:p>
            <a:fld id="{B6F15528-21DE-4FAA-801E-634DDDAF4B2B}" type="slidenum">
              <a:rPr lang="en-US" smtClean="0"/>
              <a:pPr/>
              <a:t>28</a:t>
            </a:fld>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29</a:t>
            </a:fld>
            <a:endParaRPr lang="en-US"/>
          </a:p>
        </p:txBody>
      </p:sp>
      <p:pic>
        <p:nvPicPr>
          <p:cNvPr id="6" name="Picture 5"/>
          <p:cNvPicPr>
            <a:picLocks noChangeAspect="1"/>
          </p:cNvPicPr>
          <p:nvPr/>
        </p:nvPicPr>
        <p:blipFill>
          <a:blip r:embed="rId2"/>
          <a:stretch>
            <a:fillRect/>
          </a:stretch>
        </p:blipFill>
        <p:spPr>
          <a:xfrm>
            <a:off x="76201" y="1"/>
            <a:ext cx="4493306" cy="6019800"/>
          </a:xfrm>
          <a:prstGeom prst="rect">
            <a:avLst/>
          </a:prstGeom>
        </p:spPr>
      </p:pic>
      <p:sp>
        <p:nvSpPr>
          <p:cNvPr id="7" name="Rectangle 6"/>
          <p:cNvSpPr/>
          <p:nvPr/>
        </p:nvSpPr>
        <p:spPr>
          <a:xfrm>
            <a:off x="228599" y="286604"/>
            <a:ext cx="4595717" cy="523220"/>
          </a:xfrm>
          <a:prstGeom prst="rect">
            <a:avLst/>
          </a:prstGeom>
        </p:spPr>
        <p:txBody>
          <a:bodyPr wrap="square">
            <a:spAutoFit/>
          </a:bodyPr>
          <a:lstStyle/>
          <a:p>
            <a:r>
              <a:rPr lang="en-GB" sz="2800" b="1" dirty="0">
                <a:solidFill>
                  <a:schemeClr val="bg1"/>
                </a:solidFill>
              </a:rPr>
              <a:t>Ellen Key (1849-1926)</a:t>
            </a:r>
          </a:p>
        </p:txBody>
      </p:sp>
      <p:pic>
        <p:nvPicPr>
          <p:cNvPr id="8" name="Picture 7"/>
          <p:cNvPicPr>
            <a:picLocks noChangeAspect="1"/>
          </p:cNvPicPr>
          <p:nvPr/>
        </p:nvPicPr>
        <p:blipFill>
          <a:blip r:embed="rId3"/>
          <a:stretch>
            <a:fillRect/>
          </a:stretch>
        </p:blipFill>
        <p:spPr>
          <a:xfrm>
            <a:off x="4569507" y="-76200"/>
            <a:ext cx="2414588" cy="3910075"/>
          </a:xfrm>
          <a:prstGeom prst="rect">
            <a:avLst/>
          </a:prstGeom>
        </p:spPr>
      </p:pic>
      <p:sp>
        <p:nvSpPr>
          <p:cNvPr id="9" name="Rectangle 8"/>
          <p:cNvSpPr/>
          <p:nvPr/>
        </p:nvSpPr>
        <p:spPr>
          <a:xfrm>
            <a:off x="4894091" y="1"/>
            <a:ext cx="2171107" cy="830997"/>
          </a:xfrm>
          <a:prstGeom prst="rect">
            <a:avLst/>
          </a:prstGeom>
        </p:spPr>
        <p:txBody>
          <a:bodyPr wrap="none">
            <a:spAutoFit/>
          </a:bodyPr>
          <a:lstStyle/>
          <a:p>
            <a:r>
              <a:rPr lang="en-GB" sz="2400" b="1" dirty="0" err="1">
                <a:solidFill>
                  <a:schemeClr val="bg1"/>
                </a:solidFill>
              </a:rPr>
              <a:t>Eglantyne</a:t>
            </a:r>
            <a:r>
              <a:rPr lang="en-GB" sz="2400" b="1" dirty="0">
                <a:solidFill>
                  <a:schemeClr val="bg1"/>
                </a:solidFill>
              </a:rPr>
              <a:t> </a:t>
            </a:r>
            <a:r>
              <a:rPr lang="en-GB" sz="2400" b="1" dirty="0" err="1">
                <a:solidFill>
                  <a:schemeClr val="bg1"/>
                </a:solidFill>
              </a:rPr>
              <a:t>Jebb</a:t>
            </a:r>
            <a:r>
              <a:rPr lang="en-GB" sz="2400" b="1" dirty="0">
                <a:solidFill>
                  <a:schemeClr val="bg1"/>
                </a:solidFill>
              </a:rPr>
              <a:t> </a:t>
            </a:r>
          </a:p>
          <a:p>
            <a:r>
              <a:rPr lang="en-GB" sz="2400" b="1" dirty="0">
                <a:solidFill>
                  <a:schemeClr val="bg1"/>
                </a:solidFill>
              </a:rPr>
              <a:t>(1876-1928)</a:t>
            </a:r>
          </a:p>
        </p:txBody>
      </p:sp>
      <p:pic>
        <p:nvPicPr>
          <p:cNvPr id="10" name="Picture 9"/>
          <p:cNvPicPr>
            <a:picLocks noChangeAspect="1"/>
          </p:cNvPicPr>
          <p:nvPr/>
        </p:nvPicPr>
        <p:blipFill>
          <a:blip r:embed="rId4"/>
          <a:stretch>
            <a:fillRect/>
          </a:stretch>
        </p:blipFill>
        <p:spPr>
          <a:xfrm>
            <a:off x="6965116" y="3352800"/>
            <a:ext cx="2203268" cy="3505200"/>
          </a:xfrm>
          <a:prstGeom prst="rect">
            <a:avLst/>
          </a:prstGeom>
        </p:spPr>
      </p:pic>
      <p:sp>
        <p:nvSpPr>
          <p:cNvPr id="12" name="Rectangle 11"/>
          <p:cNvSpPr/>
          <p:nvPr/>
        </p:nvSpPr>
        <p:spPr>
          <a:xfrm>
            <a:off x="4581967" y="4603672"/>
            <a:ext cx="2395079" cy="1200329"/>
          </a:xfrm>
          <a:prstGeom prst="rect">
            <a:avLst/>
          </a:prstGeom>
        </p:spPr>
        <p:txBody>
          <a:bodyPr wrap="none">
            <a:spAutoFit/>
          </a:bodyPr>
          <a:lstStyle/>
          <a:p>
            <a:pPr algn="ctr"/>
            <a:r>
              <a:rPr lang="en-GB" sz="2400" dirty="0" err="1"/>
              <a:t>Henryk</a:t>
            </a:r>
            <a:r>
              <a:rPr lang="en-GB" sz="2400" dirty="0"/>
              <a:t> </a:t>
            </a:r>
            <a:r>
              <a:rPr lang="en-GB" sz="2400" dirty="0" err="1"/>
              <a:t>Goldsmit</a:t>
            </a:r>
            <a:r>
              <a:rPr lang="en-GB" sz="2400" dirty="0"/>
              <a:t>/</a:t>
            </a:r>
          </a:p>
          <a:p>
            <a:pPr algn="ctr"/>
            <a:r>
              <a:rPr lang="en-GB" sz="2400" dirty="0" err="1"/>
              <a:t>Januscz</a:t>
            </a:r>
            <a:r>
              <a:rPr lang="en-GB" sz="2400" dirty="0"/>
              <a:t> </a:t>
            </a:r>
            <a:r>
              <a:rPr lang="en-GB" sz="2400" dirty="0" err="1"/>
              <a:t>Korczak</a:t>
            </a:r>
            <a:endParaRPr lang="en-GB" sz="2400" dirty="0"/>
          </a:p>
          <a:p>
            <a:pPr algn="ctr"/>
            <a:r>
              <a:rPr lang="en-GB" sz="2400" dirty="0"/>
              <a:t>(1878-1942)</a:t>
            </a:r>
          </a:p>
        </p:txBody>
      </p:sp>
    </p:spTree>
    <p:extLst>
      <p:ext uri="{BB962C8B-B14F-4D97-AF65-F5344CB8AC3E}">
        <p14:creationId xmlns:p14="http://schemas.microsoft.com/office/powerpoint/2010/main" val="282638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circle(in)">
                                      <p:cBhvr>
                                        <p:cTn id="17" dur="20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down)">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Children’s Rights Pioneers</a:t>
            </a:r>
          </a:p>
        </p:txBody>
      </p:sp>
      <p:sp>
        <p:nvSpPr>
          <p:cNvPr id="3" name="Content Placeholder 2"/>
          <p:cNvSpPr>
            <a:spLocks noGrp="1"/>
          </p:cNvSpPr>
          <p:nvPr>
            <p:ph idx="1"/>
          </p:nvPr>
        </p:nvSpPr>
        <p:spPr>
          <a:xfrm>
            <a:off x="822959" y="1845734"/>
            <a:ext cx="7940041" cy="4250266"/>
          </a:xfrm>
        </p:spPr>
        <p:txBody>
          <a:bodyPr>
            <a:normAutofit lnSpcReduction="10000"/>
          </a:bodyPr>
          <a:lstStyle/>
          <a:p>
            <a:r>
              <a:rPr lang="en-GB" sz="3200" dirty="0"/>
              <a:t>The related concepts of child welfare and children’s rights have been with us for a long time. </a:t>
            </a:r>
          </a:p>
          <a:p>
            <a:r>
              <a:rPr lang="en-GB" sz="3200" dirty="0"/>
              <a:t>The 19</a:t>
            </a:r>
            <a:r>
              <a:rPr lang="en-GB" sz="3200" baseline="30000" dirty="0"/>
              <a:t>th</a:t>
            </a:r>
            <a:r>
              <a:rPr lang="en-GB" sz="3200" dirty="0"/>
              <a:t>  and 20</a:t>
            </a:r>
            <a:r>
              <a:rPr lang="en-GB" sz="3200" baseline="30000" dirty="0"/>
              <a:t>th</a:t>
            </a:r>
            <a:r>
              <a:rPr lang="en-GB" sz="3200" dirty="0"/>
              <a:t> centuries saw numerous changes in the provision and management of services for children, young people and their families</a:t>
            </a:r>
          </a:p>
          <a:p>
            <a:r>
              <a:rPr lang="en-GB" sz="3200" dirty="0"/>
              <a:t>In the 21</a:t>
            </a:r>
            <a:r>
              <a:rPr lang="en-GB" sz="3200" baseline="30000" dirty="0"/>
              <a:t>st</a:t>
            </a:r>
            <a:r>
              <a:rPr lang="en-GB" sz="3200" dirty="0"/>
              <a:t> century working in partnership is a key consideration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Eglantyne</a:t>
            </a:r>
            <a:r>
              <a:rPr lang="en-GB" dirty="0"/>
              <a:t> </a:t>
            </a:r>
            <a:r>
              <a:rPr lang="en-GB" dirty="0" err="1"/>
              <a:t>Jebb</a:t>
            </a:r>
            <a:r>
              <a:rPr lang="en-GB" dirty="0"/>
              <a:t> (1876-1928)</a:t>
            </a:r>
          </a:p>
        </p:txBody>
      </p:sp>
      <p:sp>
        <p:nvSpPr>
          <p:cNvPr id="3" name="Content Placeholder 2"/>
          <p:cNvSpPr>
            <a:spLocks noGrp="1"/>
          </p:cNvSpPr>
          <p:nvPr>
            <p:ph idx="1"/>
          </p:nvPr>
        </p:nvSpPr>
        <p:spPr/>
        <p:txBody>
          <a:bodyPr>
            <a:normAutofit/>
          </a:bodyPr>
          <a:lstStyle/>
          <a:p>
            <a:r>
              <a:rPr lang="en-GB" sz="3600" dirty="0"/>
              <a:t>Founder of Save the Children</a:t>
            </a:r>
          </a:p>
          <a:p>
            <a:r>
              <a:rPr lang="en-GB" sz="3600" dirty="0"/>
              <a:t>Saw thousands of victims and witnessed many children starving to death in Macedonia</a:t>
            </a:r>
          </a:p>
          <a:p>
            <a:r>
              <a:rPr lang="en-GB" sz="3600" dirty="0"/>
              <a:t>WW1 tactic of weakening the enemy through starvation continued up to May 1919</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31</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0"/>
            <a:ext cx="7010400" cy="1600200"/>
          </a:xfrm>
        </p:spPr>
        <p:txBody>
          <a:bodyPr>
            <a:normAutofit/>
          </a:bodyPr>
          <a:lstStyle/>
          <a:p>
            <a:r>
              <a:rPr lang="en-GB" dirty="0"/>
              <a:t>31</a:t>
            </a:r>
            <a:r>
              <a:rPr lang="en-GB" baseline="30000" dirty="0"/>
              <a:t>st</a:t>
            </a:r>
            <a:r>
              <a:rPr lang="en-GB" dirty="0"/>
              <a:t> American President Herbert Hoover</a:t>
            </a:r>
          </a:p>
        </p:txBody>
      </p:sp>
      <p:sp>
        <p:nvSpPr>
          <p:cNvPr id="3" name="Content Placeholder 2"/>
          <p:cNvSpPr>
            <a:spLocks noGrp="1"/>
          </p:cNvSpPr>
          <p:nvPr>
            <p:ph idx="1"/>
          </p:nvPr>
        </p:nvSpPr>
        <p:spPr>
          <a:xfrm>
            <a:off x="332359" y="1877288"/>
            <a:ext cx="5196841" cy="4066312"/>
          </a:xfrm>
          <a:solidFill>
            <a:srgbClr val="FFFF00"/>
          </a:solidFill>
          <a:ln w="57150">
            <a:solidFill>
              <a:schemeClr val="tx1"/>
            </a:solidFill>
          </a:ln>
        </p:spPr>
        <p:txBody>
          <a:bodyPr>
            <a:normAutofit fontScale="92500"/>
          </a:bodyPr>
          <a:lstStyle/>
          <a:p>
            <a:pPr>
              <a:buNone/>
            </a:pPr>
            <a:r>
              <a:rPr lang="en-GB" sz="3600" dirty="0"/>
              <a:t>	“I did not believe in starving women and children ... I did not believe that stunted bodies and deformed minds in the next generation were secure foundations upon which to rebuild civilisation.” </a:t>
            </a:r>
          </a:p>
          <a:p>
            <a:pPr>
              <a:buNone/>
            </a:pPr>
            <a:r>
              <a:rPr lang="en-GB" sz="3600" dirty="0"/>
              <a:t>	Hoover (1951; p257).</a:t>
            </a:r>
          </a:p>
        </p:txBody>
      </p:sp>
      <p:sp>
        <p:nvSpPr>
          <p:cNvPr id="2050" name="AutoShape 2" descr="data:image/jpeg;base64,/9j/4AAQSkZJRgABAQAAAQABAAD/2wCEAAkGBxQSEhUUExQUFBQXFBQUFBUVFBUUFBUXFhUXFxUWFBcYHCggGBolHBQUITEhJSkrLi4uFx8zODMsNygtLisBCgoKBQUFDgUFDisZExkrKysrKysrKysrKysrKysrKysrKysrKysrKysrKysrKysrKysrKysrKysrKysrKysrK//AABEIAKkBKwMBIgACEQEDEQH/xAAcAAABBQEBAQAAAAAAAAAAAAACAQMEBQYHAAj/xABEEAACAQIEAwUFBAYIBgMAAAABAgADEQQFEiEGMUETIlFhcQcygZGxFEKh8FJydMHR4QgjJTM1YmPxFiSCorLCNFOS/8QAFAEBAAAAAAAAAAAAAAAAAAAAAP/EABQRAQAAAAAAAAAAAAAAAAAAAAD/2gAMAwEAAhEDEQA/AM1VMi1I/VMi1GgMVIw5jzmRnMBpzGzDYxpjA9eITEJgkwFJgkxCYJgLeCTE1QSYCw0F4CyRSB2t1gPUgB69Pz0EsMOxJFyQoO3eKjz3G5+G8cyDInxLWXupexe3Ox3A851TIeAqSBSVHIbtu3129IGEwNMtsiu/TYdmnzPP4gzR5ZllUEEpoHgpY/8Aj/KdHwmS005Lv+fCT6eFUdBAyeCwBC8v4/UyRVwB2uahFvHnNQKIgHDgwMgaLrujA+Rt9QLw+9psV2t7vS/l4H02mlqYFT0+ME4QAEW9PWBj6VC2wJ57fUS1y7GW0hveU7NbcdL7eRF45iMt3uOvP90VMIRvyPj4eHwgXOKU3B5Aj8g/IyNRazW6b/WNUsUTZGve/rY+VuYI+klVkIYEiwvz8PXyvA437VeGRh6zYhLCnVYd3qKljqsPDa/xM55efSfG2ASthamtQ2lGYAi9iFO4858z32EBwtPAxu8UGA6DDEZBjgMBwGEDGwYQMB4GErRkGGpgSVaOhpHWOCBZVGkV2kiqZDeAFRpHdo5UMYYwBYxpjDaNtAQmCTEaCTAUmCTEJiEwPExBEvCVYEqmtxcjYbesmYfDliqjkT5enwi5eE0b726dC3QTS8L4DU/aMNtx5WgbrgPKezQEjwt6ToFHlKHJLBRyv0A5S6pnaA/eGDGbxxYBz1oSmKYDRMFjEZoBMAXURp02MNjGq52gJl9IE+kttG28psFW0tvLy8CixLFlYMORKnfY26/T5z5mziloqslrFWYMOnM2t8J9RYzD7sf0gPmPz+E+evaHiaT4lgi6XUlajDkxFhAygi3gxRAMQgYEUQHQYQMaEMGA4IamNKY6DAeUxy8YWOgwLKuZDqGSa8huYDVSMExx40YCMY0YbGAxgAYBhEwCYCXiEz0G8BY7T5GM3l9w/lfbKbXuGsfTaA5k2WM45HwHqf5TqXD+XaaarYXnslyYIqgADbn15b3mjw1IDYQHsHh7c+gt5HylrTflICuQf43+clI0CahhqYzTO0NW3gOmBrhh4LecBh2gM0N1jREAtUYq1Id4w35/PwgRMRV028pb5djdSjxlBjr84/kTEf7fnygXmMbumfM3GyFcbXuLXcsPMEDf6/KfRub4gJSdjyVSx9AP5T5gzTHvXfW5ufHy6QIl4oMGKIB3igwBCgGIYjYMIQHRDWNiGsB0GOAxlY6IFhVMh1JIqtIrmA20aMNjAMBthAMcaNGALRswzAMATBhGDAWb/h7GNhFpItLXrGtyPeF7TBURdlHmPrO2cNZYDZyN9CgfGx2gafLmV0DDa4Bk6lSF5FTDdl3h7vIjzkykbDlzgeYc/wA3hUGjeq8cRLwJlOptHVYGVrPba8jtXqX7ogX1omuZ6tmtSmCXU7DmBcRqhxbRPNrfhA0TESM9SQxmlNvdYX8ID4nYmBYIIjLI2HxG3wvPVMWLc4DGLUdf97SRl6gLsPr+8yGy6jubCWuGChQBaBnOPs1Shg6pc+8pRR1ZmFgBPnS87B7bMTahQQH3qrEjyVf4sJx2AUWAIYgEIsGLAIQlgCEIDohCADCBgOrDvGgYYMCbUMjOY7VMiu0BCYJMEmAXgKxjZM8WgEwEvEJniYJgeJgxLz14EnBf3iX/AEl+on0NlCBaa2/RX6CfOdNrEHw3+U+g8jr66FJxuGpqfwgPVqNerVUq+mkpuV/Slp2hvY8gNp4OQAOUAm5gSqYkulT+kh0mljh2gRKtG31mWx3FwVmWjQrVyhsxVDoB/W6/CbSsl/PykbE0wRt3SOVoHK8T7TamvQ2GA2udTnlz6pzlfm2JVm1PSajqA3U6l3ttY28fCdEx+U0XfW1FS19yCQD62kXMeH0rjvL0Itqba/PraBi6DPTKlWvsALH49Z0HJUd6Y1czufSNZXwklMqSOQsL72mswlEKLAfhAx/EOa/ZrnT3SLHxHK34/WY/E8YncKG5dOQmu9omHLUbqNwwuPI7TnVHhGpVH97p8O6bfGxgW3/ENdx7jAX3INvnfnLfh/N6mtVJFyfPbawBN9+vymPw3CtakR2lUOgDWCVNzfnfkdue80XAfDNYVVxDH+pUtZWOok8l0nnsepgVvtrxCtWoJfvojlh5OUsfI3Uzmk2HtWP9o1P1KX/jy/PjMdeAohQYsBYoiXnrwDBiiADDEBwQgY2IQgOgwtUbEcEB6q0cyvKq2KqClh6bVXO9lGwHixOyjzJjLcxva5AubkDzIG5tOh4jjqhldL7LlSJVbY1sZUW4qPbmqixa3LcgDkAecCLT9jWYlblsKrfomq5PoSKdvrMdxLwzisA4XE0imq+hwQ1N7c9Ljr5Gxmvyf2x42lUBxHZ16N++oQI4XqUZdrjwI38p1zj3LaeNyyuDYg0TWpN4Mi9ojD5fIkQPlomITBDXF5pOD86wWG1HF4H7Y+sFCXGhFsNuzPdY3ubnxgROHOF8Xj204aizi+9Q92kv6znb4C58pG4lyZ8FiquGqMrvTKhmS+klkV9r77arfCfU3CGd0MbhadfDropm40FQpRlNmQgbbEdJ82+06pqzbGn/AFrf/lEH7oGYiT09AITtXszxGvBJ/kJT4AzignTvZHiiKdYfo1Fa3kygH8VgdUep3dx0jCxgY5KlkVgTa5HW3nJAWA5TaTaLyDTkugYEwNFaneIlrR5HECGcGPyY8iKOkKrVFpRZvnK0gSSIGg1CKp5yroIbAsTci5HQeQk3DtAoOLR/VP6fvEqMssyeBtzmhzegKvcJtqNr+ExeSYk061XD1La0cg+Y6EeosYB5nl9Qm9i3p++aDhIaaJuGBO9m5Wufd+Zj6IDBem6C19vKBxD2iYjXmOIPgyKPhTT+czV5b8XNfG4g/wCqfoBKgQChCADCgLFiXnoBRQYMUGAYMMRsQxAcEK8ARwQHKhkd4+4kzJcgxGNfs8NRaofvECyJ4a3Oy/X1gVdHCvVdadNS1R2CIo5lm2AnfvaZn65dli4UMDXq0RQQDmFChKlQ+AAuB4kiFwL7NBgFNZnp1MaVIR2UtRoE7HQuxY2Ni2xPlOb+0jgbMaLvi8Q4xand6yAgoOgan9xBy2uB1tA54YkIwTA+h/6P5/sxv2mr9EnGfaP/AIrjf2h/oJ2X+j//AIY37TV+iTjPtHP9q439of6CBnLxbxIhgHOg+yQ/1ldbc6am/mGt/wC05/SS5nWPZDhFYVx97u2/GBrMty1adVqo5sNPw5y3WpK+tVKnSRYjb5QTibEecCzUx5a1hIaOCIQECauJjyVDIVKn9YOLxGgQG81x2gTN4fKKmMfUe6isrC/WxuBLwYA1SC+w526zQYWkqKAOUDAcY8bVcG4prQZ26k6lT4NY3+EnZFxzSr0tWoU2A76sRdT69RNhiNJG4B9ROe8Q5HTq1S1OmoZV3ZVAuSepHP8AnAlY/imm5Co2pr7bgDxJJ6AWuT0sZlswzntceKq+6UWnq5ayl+/bzvt5ASsx2E0PYgjfw/dGEUnbluCPWB0+njO7eSKeN1CZLCY29Pc2t84WEzSwYk7KCfLYQOY8UtfF4g/6rfn8JVx3F1zUdnPNmLH4m8aEBRCiCLA8IoiRYC3iiCIQMA1hrGxDWA6IcbEK0B2pJGX51iMOrrQr1aIe2sU3KatN7XI36nlI9SR2MC+yzjrMMO4dMXVa3NKrGrTbyZWP0IM+hOB+JqeZ4QVdIVrmnWpnvBXA7w81IIIv0M+WTOx/0dWb/nR92+HPlqIqA/gB8oHO/aNkIwOYVqCC1O61KQ8EqC4X4HUvoBMwZu/bXjVq5tVC79nTpUif8wUufl2lvgZhLwPob+j9/hjftNX6JOM+0j/Fcb+0P+6dm/o/f4Y37TV+iTjPtHH9q439of6CBm4dOneElG8m0aYEBKVO03XsozHssXoJ2qLp/wCoG4/fMXpj2BxBp1FdTZlYMPUG8D6Fz3Aa17RR3gO8PEDr6zPVTqTbmOk0PD2bLiKCVR95RceBtuD6G8r89wXZt2qDun3gOnn6QK7AYz7p5y6oteZitVGoMPjLrA4m9oF3SAith1JufxjCV9oNbElhZefI/wAYEDP+I6eGHeYX6C+5jWAz6pVF1oYi9r2NIqD4W1WvJ2F4doFxVdO0cG6s/et+qOQ/lLWoxX0gZXF51WQd/D1Bflfl/wBoMrn4nSmrM4UNzCBu8fDZgJpM1zylSHeJ9ALn87yhxXEWFYC/ePOxS5HreBz7OM6atUL9mVvyA8vWNYTFgnwI6HaaTNcUlbcKP4ekpq2CswJECfTqBUJPr6Soz/GCnhSPvVSAPG3Nvwj+LrXAW/8AKZLPsf2tTb3EGlPDzPzgVxngYN4oMAwZ68GLAKeg3i3gGDFEGKIDgMIGAphCA4DDBjQMOBIcEmw3J5Abn4CRn2NjsRzHUTb+zXiChgcZ2mIXuNTKBwuo0iSDqtzsbWJG/wCM33FeK4ex1qlevS7QffosyVSPBtIu3xEDg1iSAASSQAALkk8gAOZ8p3DIKq8PZSamIA+2V2LrRuNRcgCmh8lWxY9LnyvmG4xyrL7nLMGatce7iMTqIW/VdR1/IL6zn2eZzXxlZq2IqNUqHx91R0VF5KvkPrAi4rEvVd6lRizuzO7HqzG5P4yx4d4ZxWPZlwtI1CmkudSqF1XtcsR4Hl4SokvCM6XKu6X2Oh2S9uV9J3gfTXsy4cbLsCtCqyGqXeo+k3UFzsoPWwA3nOfaF7M8XUxtbE4ZFr06zdpYOodGIAYENYEXFwQes5kazHm7n1ZifxMNMbUX3atUfq1HH0MBpadn0v3bNpb/AC2NmPw3+U+mf+C8u+ydl2FHsuzv2uldfu37Xtfe1ddV58wlt5aDOsT2PYfaK3Y2t2Xav2dv0dN7afLlAita5AOoAkBvEX2PxG8ExAZ68DoXsvz7Q5oMe6/eS/6W1x8R9J1a4YWO4POfN2GxBRgymxBBB8CDcTuPDGdDEUEqDnazDwYcxArc/wAmakSyC6E723K/ykXA47TsZuCwYbzNZ7kNwWp89zb+EAlxw8ZYYKqCZzmvXq0iVNwR4yVlXEpRwrnn16QOq0H2huARYygwOZ6gN9vGT1xwgM4zJqTm7ICZT4zh+jzCgeglxXxw8ZXVscCOcCjq5QiHb6TP55XCKfLlLnNc0C33E55xHnWqyg3O5PgPAesCJmeYGxAPeP4CUd55mubmJA9eLeJPQDEUGAIsA568SegEDCECEDAcBiiCDFEB2LAi3gTKsuc9wWHTA4SvTpMtTEtiQ2qsWSn9mqKncXTc6tXU7SlqTZZomIpZXl6oNJR8cawK0nZO0rKaWsMCU1DVbl9IFMuW4Y5U2L7NzWGJGF/vj2e9MP2mnTe+9tN7TOpgKhXX2b9n/wDZobs+dvftp57c50KvhqtTJSKnef7aKoAFNG7LsbawqgXW997fhJvE+JrK7VsKmGOBbCpRp1GN0Sn2Sq9Fl7QBX1hrLpvcg2veBz7AZYbqzU6rU7rrZVYDSW0kh9JC9Rc7Xlpxnk5w2LxCU6VRaFOroRyrlLBV51CLEk36y84nxmJXD5ava1gpwy0q6io1i3a3CVgDu2m2zdJbYis1POMdXxBY4EpXDszaqFRDSC06SG+ln7TYKNwQeUDmSYd2UsKblB7zqjFFtz1MBYfGDSwtRxdKdRxvutN2GwudwOg5+E6A2KrrQwFbAph3p0cKqVmdhahXsftBrqaigBtV7kHULc9hIOOx2Ip5NhDTq1KdsRidQp1ClqNTancA3FM3IF9t4GSxuVVqSo9SlURXQVFJUgaSxCkn7t7GwPl4y94Zy/D1cJjatWm7PhaSVVK1SivrYrpcaTYC3MEXkrjivXqYbA1BUqPhzgMLTqHtSaZroWDq66t6gNuYvtfpD4Bp1FwWZso7z0KS0bhSajpUYsqK3vkDpYwIHBOBoYmpWSsjtow1fEqUq6D/AFIB0Hum4N+fOU1Kk1Uk0qTkc9NNXqlAeQJAJ+Jmv9nuKr1amJDkFPsWKp3KUaY7V1ARNQVe8bna/SQTTdsroUcOtTt6eLq/a6VO/b6yLUHdV30BRpDcgwtzgZulSZm0qrM1yNKqWa45jSBe+3Ka3gbM6uHr9k1OoFa2tSjhkJ2VyLXA6XMuc1xVJ/tyUWRsc2CwaO1MgmrUpn/nkolfecgJqA3OnrYyDSzxsFRyxqhIxNOrVNZCT2gwTtYUqovcXBZlVuW20DplGqbXsbehteSGvyII9RaUXDWa0kxH2XthUFFnIctdW7S5okm++lDTBP6WqXGHqVlamr6VPaBtjdifvG+o923XlArM6yhagN1+Yt8jMRmHDjAkhSQNr9B4C86NjqzGrU1MxAqOVBa62J2K+VpHqJem36yH5aoGEwFOthxazaTyDA8/AHx8pZVM1qKQpVgxFwpBBPz5jbnNJWFwbCzO4axPK19/Ln8pAxmATuqyX7j0+6QG7/vkW5cxa/hAzWZZ24FirC4B+fKxlbXx9YA9yoLC5upAA53JPIevlLfNMhQ6FDvZECA3U3OpmNzbe2q23hB42qBaD0ACRUp0UuGC6dCqdTMQQFGk3v8AWBgcwx9aqXCU6h0e+dDEp43FtpRthn0doUfQTYOVOkn9blL+hikqYwvap2RHZrWB0hNNEU2rbgg3AJseh8ZXULDCVVYOjXosCT3avesqaSOQUswseh8rBV3noN4t4Cz14kWAohQIt4BCevEvPCAQMIGBFEBwGGDGgYQgOgwwY2IQgXOHwZY3OwkvsVXkB8pKpe4PSR6sCJVQXvYRipTHOwkmpzjTQIRpgb2t8I0yDw85JqRl+cBlkB3IF4GgXvYX8bR1oEBllF7238YqICdwD6iK0ROcBx0B5gH1EXboPL4TzxIC/kfDlCv/ADgzwgT8pzA0KgqL0O48R1E6xlmPSoiulrML/wC/nOMidD4D/uP+toG0p1AOUI1ZEWFAeZ7yLVMdMYrQMxn2b9nWo077lhf0lB7Q8VcU18SSfgP4wOKP/n0/VPrIvHvv0/Rv3QMwahtpudN76bnTfxt8IL1CbXJNthck2HgL8okGAs9EiiAt54RDFgLeLEimB4RbxDPCAQMIQIUAxCWDCEAwYQgCOLA//9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32</a:t>
            </a:fld>
            <a:endParaRPr lang="en-US"/>
          </a:p>
        </p:txBody>
      </p:sp>
      <p:pic>
        <p:nvPicPr>
          <p:cNvPr id="5" name="Picture 4"/>
          <p:cNvPicPr>
            <a:picLocks noChangeAspect="1"/>
          </p:cNvPicPr>
          <p:nvPr/>
        </p:nvPicPr>
        <p:blipFill>
          <a:blip r:embed="rId2"/>
          <a:stretch>
            <a:fillRect/>
          </a:stretch>
        </p:blipFill>
        <p:spPr>
          <a:xfrm>
            <a:off x="5542119" y="1744663"/>
            <a:ext cx="3601881" cy="493408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circle(in)">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Eglantyne</a:t>
            </a:r>
            <a:r>
              <a:rPr lang="en-GB" dirty="0"/>
              <a:t> </a:t>
            </a:r>
            <a:r>
              <a:rPr lang="en-GB" dirty="0" err="1"/>
              <a:t>Jebb</a:t>
            </a:r>
            <a:r>
              <a:rPr lang="en-GB" dirty="0"/>
              <a:t> (1876-1928)</a:t>
            </a:r>
          </a:p>
        </p:txBody>
      </p:sp>
      <p:sp>
        <p:nvSpPr>
          <p:cNvPr id="3" name="Content Placeholder 2"/>
          <p:cNvSpPr>
            <a:spLocks noGrp="1"/>
          </p:cNvSpPr>
          <p:nvPr>
            <p:ph idx="1"/>
          </p:nvPr>
        </p:nvSpPr>
        <p:spPr>
          <a:xfrm>
            <a:off x="822959" y="1981200"/>
            <a:ext cx="7863841" cy="4038600"/>
          </a:xfrm>
        </p:spPr>
        <p:txBody>
          <a:bodyPr>
            <a:noAutofit/>
          </a:bodyPr>
          <a:lstStyle/>
          <a:p>
            <a:r>
              <a:rPr lang="en-GB" sz="3600" dirty="0"/>
              <a:t>Through her contacts in the Red Cross, </a:t>
            </a:r>
            <a:r>
              <a:rPr lang="en-GB" sz="3600" dirty="0" err="1"/>
              <a:t>Jebb</a:t>
            </a:r>
            <a:r>
              <a:rPr lang="en-GB" sz="3600" dirty="0"/>
              <a:t> was well aware of the suffering being endured by the child victims of the Great War and was determined to help.</a:t>
            </a:r>
          </a:p>
          <a:p>
            <a:r>
              <a:rPr lang="en-GB" sz="3600" dirty="0"/>
              <a:t>On May 19th 1919, the first meeting of the Save the Children Fund took place at the Royal Albert hall in London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Eglantyne</a:t>
            </a:r>
            <a:r>
              <a:rPr lang="en-GB" dirty="0"/>
              <a:t> </a:t>
            </a:r>
            <a:r>
              <a:rPr lang="en-GB" dirty="0" err="1"/>
              <a:t>Jebb</a:t>
            </a:r>
            <a:r>
              <a:rPr lang="en-GB" dirty="0"/>
              <a:t> (1876-1928)</a:t>
            </a:r>
          </a:p>
        </p:txBody>
      </p:sp>
      <p:sp>
        <p:nvSpPr>
          <p:cNvPr id="3" name="Content Placeholder 2"/>
          <p:cNvSpPr>
            <a:spLocks noGrp="1"/>
          </p:cNvSpPr>
          <p:nvPr>
            <p:ph idx="1"/>
          </p:nvPr>
        </p:nvSpPr>
        <p:spPr>
          <a:xfrm>
            <a:off x="822959" y="1845734"/>
            <a:ext cx="8168641" cy="4174066"/>
          </a:xfrm>
        </p:spPr>
        <p:txBody>
          <a:bodyPr>
            <a:noAutofit/>
          </a:bodyPr>
          <a:lstStyle/>
          <a:p>
            <a:r>
              <a:rPr lang="en-GB" sz="3600" dirty="0" err="1"/>
              <a:t>Jebb</a:t>
            </a:r>
            <a:r>
              <a:rPr lang="en-GB" sz="3600" dirty="0"/>
              <a:t> was arrested for breaking wartime censorship laws for a pamphlet containing a picture of a starving Austrian baby with the caption, </a:t>
            </a:r>
            <a:r>
              <a:rPr lang="en-GB" sz="3600" i="1" dirty="0"/>
              <a:t>‘Our blockade has caused this.’ </a:t>
            </a:r>
          </a:p>
          <a:p>
            <a:r>
              <a:rPr lang="en-GB" sz="3600" dirty="0" err="1"/>
              <a:t>Jebb</a:t>
            </a:r>
            <a:r>
              <a:rPr lang="en-GB" sz="3600" dirty="0"/>
              <a:t> claimed that the Save the Children Fund owed its existence to the fact that common people could not bear to see children die without at least trying to help</a:t>
            </a:r>
            <a:endParaRPr lang="en-GB" sz="3600" i="1"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34</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82000" cy="1401762"/>
          </a:xfrm>
        </p:spPr>
        <p:txBody>
          <a:bodyPr>
            <a:noAutofit/>
          </a:bodyPr>
          <a:lstStyle/>
          <a:p>
            <a:r>
              <a:rPr lang="en-GB" sz="5400" dirty="0" err="1"/>
              <a:t>Jebb’s</a:t>
            </a:r>
            <a:r>
              <a:rPr lang="en-GB" sz="5400" dirty="0"/>
              <a:t> Declaration of the </a:t>
            </a:r>
            <a:br>
              <a:rPr lang="en-GB" sz="5400" dirty="0"/>
            </a:br>
            <a:r>
              <a:rPr lang="en-GB" sz="5400" dirty="0"/>
              <a:t>Rights of the Child </a:t>
            </a:r>
          </a:p>
        </p:txBody>
      </p:sp>
      <p:sp>
        <p:nvSpPr>
          <p:cNvPr id="3" name="Content Placeholder 2"/>
          <p:cNvSpPr>
            <a:spLocks noGrp="1"/>
          </p:cNvSpPr>
          <p:nvPr>
            <p:ph idx="1"/>
          </p:nvPr>
        </p:nvSpPr>
        <p:spPr>
          <a:xfrm>
            <a:off x="533400" y="1905000"/>
            <a:ext cx="8382000" cy="4449763"/>
          </a:xfrm>
        </p:spPr>
        <p:txBody>
          <a:bodyPr>
            <a:noAutofit/>
          </a:bodyPr>
          <a:lstStyle/>
          <a:p>
            <a:pPr>
              <a:buNone/>
            </a:pPr>
            <a:r>
              <a:rPr lang="en-GB" sz="3200" dirty="0"/>
              <a:t>Adopted by the League of Nations 1924:</a:t>
            </a:r>
          </a:p>
          <a:p>
            <a:pPr marL="514350" indent="-514350">
              <a:buFont typeface="+mj-lt"/>
              <a:buAutoNum type="arabicPeriod"/>
            </a:pPr>
            <a:r>
              <a:rPr lang="en-GB" sz="3200" dirty="0"/>
              <a:t>The child must be given the means requisite for its normal development, both materially and spiritually;</a:t>
            </a:r>
          </a:p>
          <a:p>
            <a:pPr marL="514350" indent="-514350">
              <a:buFont typeface="+mj-lt"/>
              <a:buAutoNum type="arabicPeriod"/>
            </a:pPr>
            <a:r>
              <a:rPr lang="en-GB" sz="3200" dirty="0"/>
              <a:t>The child that is hungry must be fed; the child that is sick must be nursed; the child that is backward must be helped; the delinquent child must be reclaimed; and the orphan and the waif must be sheltered and succoured;</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35</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05800" cy="1401762"/>
          </a:xfrm>
        </p:spPr>
        <p:txBody>
          <a:bodyPr>
            <a:noAutofit/>
          </a:bodyPr>
          <a:lstStyle/>
          <a:p>
            <a:r>
              <a:rPr lang="en-GB" sz="5400" dirty="0" err="1"/>
              <a:t>Jebb’s</a:t>
            </a:r>
            <a:r>
              <a:rPr lang="en-GB" sz="5400" dirty="0"/>
              <a:t> Declaration of the Rights of the Child </a:t>
            </a:r>
          </a:p>
        </p:txBody>
      </p:sp>
      <p:sp>
        <p:nvSpPr>
          <p:cNvPr id="3" name="Content Placeholder 2"/>
          <p:cNvSpPr>
            <a:spLocks noGrp="1"/>
          </p:cNvSpPr>
          <p:nvPr>
            <p:ph idx="1"/>
          </p:nvPr>
        </p:nvSpPr>
        <p:spPr>
          <a:xfrm>
            <a:off x="533400" y="1676400"/>
            <a:ext cx="8382000" cy="4678363"/>
          </a:xfrm>
        </p:spPr>
        <p:txBody>
          <a:bodyPr>
            <a:noAutofit/>
          </a:bodyPr>
          <a:lstStyle/>
          <a:p>
            <a:pPr>
              <a:buNone/>
            </a:pPr>
            <a:r>
              <a:rPr lang="en-GB" sz="3200" dirty="0"/>
              <a:t>Adopted by the League of Nations 1924:</a:t>
            </a:r>
          </a:p>
          <a:p>
            <a:pPr marL="514350" indent="-514350">
              <a:buFont typeface="+mj-lt"/>
              <a:buAutoNum type="arabicPeriod" startAt="3"/>
            </a:pPr>
            <a:r>
              <a:rPr lang="en-GB" sz="3200" dirty="0"/>
              <a:t>The child must be the first to receive relief in times of distress;</a:t>
            </a:r>
          </a:p>
          <a:p>
            <a:pPr marL="514350" indent="-514350">
              <a:buFont typeface="+mj-lt"/>
              <a:buAutoNum type="arabicPeriod" startAt="3"/>
            </a:pPr>
            <a:r>
              <a:rPr lang="en-GB" sz="3200" dirty="0"/>
              <a:t>The child must be put in a position to earn a livelihood, and must be protected against every form of exploitation;</a:t>
            </a:r>
          </a:p>
          <a:p>
            <a:pPr marL="514350" indent="-514350">
              <a:buFont typeface="+mj-lt"/>
              <a:buAutoNum type="arabicPeriod" startAt="3"/>
            </a:pPr>
            <a:r>
              <a:rPr lang="en-GB" sz="3200" dirty="0"/>
              <a:t>The child must be brought up in the consciousness that its talents must be devoted to the service of its fellow man.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36</a:t>
            </a:fld>
            <a:endParaRPr lang="en-US"/>
          </a:p>
        </p:txBody>
      </p:sp>
    </p:spTree>
    <p:extLst>
      <p:ext uri="{BB962C8B-B14F-4D97-AF65-F5344CB8AC3E}">
        <p14:creationId xmlns:p14="http://schemas.microsoft.com/office/powerpoint/2010/main" val="42145980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Evolution</a:t>
            </a:r>
          </a:p>
        </p:txBody>
      </p:sp>
      <p:sp>
        <p:nvSpPr>
          <p:cNvPr id="3" name="Content Placeholder 2"/>
          <p:cNvSpPr>
            <a:spLocks noGrp="1"/>
          </p:cNvSpPr>
          <p:nvPr>
            <p:ph idx="1"/>
          </p:nvPr>
        </p:nvSpPr>
        <p:spPr>
          <a:xfrm>
            <a:off x="822959" y="1845734"/>
            <a:ext cx="8092441" cy="4326466"/>
          </a:xfrm>
        </p:spPr>
        <p:txBody>
          <a:bodyPr>
            <a:normAutofit fontScale="92500" lnSpcReduction="20000"/>
          </a:bodyPr>
          <a:lstStyle/>
          <a:p>
            <a:r>
              <a:rPr lang="en-GB" sz="3000" b="1" dirty="0"/>
              <a:t>1923</a:t>
            </a:r>
            <a:r>
              <a:rPr lang="en-GB" sz="3000" dirty="0"/>
              <a:t> - The Save the Children International Union drew up and approved the Declaration of Geneva which was endorsed the following year by the fifth assembly of the League of Nations when members were invited to be guided by its principles; </a:t>
            </a:r>
          </a:p>
          <a:p>
            <a:r>
              <a:rPr lang="en-GB" sz="3000" b="1" dirty="0"/>
              <a:t>1948</a:t>
            </a:r>
            <a:r>
              <a:rPr lang="en-GB" sz="3000" dirty="0"/>
              <a:t> - The newly formed United Nations approved an expanded version of the Declaration; </a:t>
            </a:r>
          </a:p>
          <a:p>
            <a:r>
              <a:rPr lang="en-GB" sz="3000" b="1" dirty="0"/>
              <a:t>1959</a:t>
            </a:r>
            <a:r>
              <a:rPr lang="en-GB" sz="3000" dirty="0"/>
              <a:t> - A new ten point Declaration was announced by the UN General Assembly; </a:t>
            </a:r>
          </a:p>
          <a:p>
            <a:r>
              <a:rPr lang="en-GB" sz="3000" b="1" dirty="0"/>
              <a:t>1978</a:t>
            </a:r>
            <a:r>
              <a:rPr lang="en-GB" sz="3000" dirty="0"/>
              <a:t> - Poland produced the first draft of a Convention on the Rights of the Child; </a:t>
            </a:r>
          </a:p>
          <a:p>
            <a:endParaRPr lang="en-GB" sz="14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37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Evolution</a:t>
            </a:r>
          </a:p>
        </p:txBody>
      </p:sp>
      <p:sp>
        <p:nvSpPr>
          <p:cNvPr id="3" name="Content Placeholder 2"/>
          <p:cNvSpPr>
            <a:spLocks noGrp="1"/>
          </p:cNvSpPr>
          <p:nvPr>
            <p:ph idx="1"/>
          </p:nvPr>
        </p:nvSpPr>
        <p:spPr>
          <a:xfrm>
            <a:off x="822959" y="1845734"/>
            <a:ext cx="8168641" cy="4402666"/>
          </a:xfrm>
        </p:spPr>
        <p:txBody>
          <a:bodyPr>
            <a:normAutofit lnSpcReduction="10000"/>
          </a:bodyPr>
          <a:lstStyle/>
          <a:p>
            <a:r>
              <a:rPr lang="en-GB" sz="2800" b="1" dirty="0"/>
              <a:t>1979</a:t>
            </a:r>
            <a:r>
              <a:rPr lang="en-GB" sz="2800" dirty="0"/>
              <a:t> - The UN Commission on Human Rights considered the Polish proposal and set up a Working Group to review and work towards a final draft;</a:t>
            </a:r>
          </a:p>
          <a:p>
            <a:r>
              <a:rPr lang="en-GB" sz="2800" b="1" dirty="0"/>
              <a:t>1983</a:t>
            </a:r>
            <a:r>
              <a:rPr lang="en-GB" sz="2800" dirty="0"/>
              <a:t> - Non Governmental Ad Hoc Group was formed to maximise their contribution to the UN Working Group’s efforts, a move which had a powerful impact on the formulation of the Convention; </a:t>
            </a:r>
          </a:p>
          <a:p>
            <a:r>
              <a:rPr lang="en-GB" sz="2800" b="1" dirty="0"/>
              <a:t>1989 </a:t>
            </a:r>
            <a:r>
              <a:rPr lang="en-GB" sz="2800" dirty="0"/>
              <a:t>- The Working Group submitted the final draft of the Convention which came into force one month after being ratified by the twentieth state on 2nd September 1990.</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38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39</a:t>
            </a:fld>
            <a:endParaRPr lang="en-US"/>
          </a:p>
        </p:txBody>
      </p:sp>
      <p:pic>
        <p:nvPicPr>
          <p:cNvPr id="5" name="Picture 4"/>
          <p:cNvPicPr>
            <a:picLocks noChangeAspect="1"/>
          </p:cNvPicPr>
          <p:nvPr/>
        </p:nvPicPr>
        <p:blipFill>
          <a:blip r:embed="rId2"/>
          <a:stretch>
            <a:fillRect/>
          </a:stretch>
        </p:blipFill>
        <p:spPr>
          <a:xfrm>
            <a:off x="228600" y="168046"/>
            <a:ext cx="8839200" cy="6636327"/>
          </a:xfrm>
          <a:prstGeom prst="rect">
            <a:avLst/>
          </a:prstGeom>
        </p:spPr>
      </p:pic>
    </p:spTree>
    <p:extLst>
      <p:ext uri="{BB962C8B-B14F-4D97-AF65-F5344CB8AC3E}">
        <p14:creationId xmlns:p14="http://schemas.microsoft.com/office/powerpoint/2010/main" val="2356738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Convention v. Declaration</a:t>
            </a:r>
          </a:p>
        </p:txBody>
      </p:sp>
      <p:sp>
        <p:nvSpPr>
          <p:cNvPr id="3" name="Content Placeholder 2"/>
          <p:cNvSpPr>
            <a:spLocks noGrp="1"/>
          </p:cNvSpPr>
          <p:nvPr>
            <p:ph idx="1"/>
          </p:nvPr>
        </p:nvSpPr>
        <p:spPr>
          <a:xfrm>
            <a:off x="822959" y="2057400"/>
            <a:ext cx="8168641" cy="4267200"/>
          </a:xfrm>
        </p:spPr>
        <p:txBody>
          <a:bodyPr>
            <a:normAutofit fontScale="92500" lnSpcReduction="10000"/>
          </a:bodyPr>
          <a:lstStyle/>
          <a:p>
            <a:r>
              <a:rPr lang="en-GB" sz="3900" dirty="0"/>
              <a:t>‘Declarations’ are statements of general principles to be accepted by governments, but carrying no specific obligations. </a:t>
            </a:r>
          </a:p>
          <a:p>
            <a:endParaRPr lang="en-GB" sz="3900" dirty="0"/>
          </a:p>
          <a:p>
            <a:r>
              <a:rPr lang="en-GB" sz="3900" dirty="0"/>
              <a:t>‘Conventions’ are binding, requiring an active decision by states to ratify them. </a:t>
            </a:r>
          </a:p>
          <a:p>
            <a:pPr>
              <a:buNone/>
            </a:pPr>
            <a:endParaRPr lang="en-GB" sz="3200" dirty="0"/>
          </a:p>
          <a:p>
            <a:pPr>
              <a:buNone/>
            </a:pPr>
            <a:r>
              <a:rPr lang="en-GB" sz="3200" dirty="0"/>
              <a:t>Newell (1991)</a:t>
            </a:r>
          </a:p>
          <a:p>
            <a:pPr>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40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41</a:t>
            </a:fld>
            <a:endParaRPr lang="en-US"/>
          </a:p>
        </p:txBody>
      </p:sp>
      <p:pic>
        <p:nvPicPr>
          <p:cNvPr id="5" name="Content Placeholder 4"/>
          <p:cNvPicPr>
            <a:picLocks noGrp="1" noChangeAspect="1"/>
          </p:cNvPicPr>
          <p:nvPr>
            <p:ph idx="4294967295"/>
          </p:nvPr>
        </p:nvPicPr>
        <p:blipFill>
          <a:blip r:embed="rId2"/>
          <a:stretch>
            <a:fillRect/>
          </a:stretch>
        </p:blipFill>
        <p:spPr>
          <a:xfrm>
            <a:off x="4251783" y="609600"/>
            <a:ext cx="4823063" cy="5562600"/>
          </a:xfrm>
          <a:prstGeom prst="rect">
            <a:avLst/>
          </a:prstGeom>
        </p:spPr>
      </p:pic>
      <p:pic>
        <p:nvPicPr>
          <p:cNvPr id="1026" name="Picture 2" descr="http://www.oswestrygenealogy.org.uk/wp-content/uploads/2012/02/EglantyneJeb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550" y="609600"/>
            <a:ext cx="4021825" cy="5152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7335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2400" y="286604"/>
            <a:ext cx="8214360" cy="1623434"/>
          </a:xfrm>
        </p:spPr>
        <p:txBody>
          <a:bodyPr>
            <a:normAutofit fontScale="90000"/>
          </a:bodyPr>
          <a:lstStyle/>
          <a:p>
            <a:r>
              <a:rPr lang="en-GB" sz="5300" dirty="0"/>
              <a:t>"Our Blockade has Caused This!“</a:t>
            </a:r>
            <a:br>
              <a:rPr lang="en-GB" dirty="0"/>
            </a:br>
            <a:endParaRPr lang="en-GB" dirty="0"/>
          </a:p>
        </p:txBody>
      </p:sp>
      <p:sp>
        <p:nvSpPr>
          <p:cNvPr id="2" name="Slide Number Placeholder 1"/>
          <p:cNvSpPr>
            <a:spLocks noGrp="1"/>
          </p:cNvSpPr>
          <p:nvPr>
            <p:ph type="sldNum" sz="quarter" idx="12"/>
          </p:nvPr>
        </p:nvSpPr>
        <p:spPr/>
        <p:txBody>
          <a:bodyPr/>
          <a:lstStyle/>
          <a:p>
            <a:fld id="{B6F15528-21DE-4FAA-801E-634DDDAF4B2B}" type="slidenum">
              <a:rPr lang="en-US" smtClean="0"/>
              <a:pPr/>
              <a:t>42</a:t>
            </a:fld>
            <a:endParaRPr lang="en-US"/>
          </a:p>
        </p:txBody>
      </p:sp>
      <p:pic>
        <p:nvPicPr>
          <p:cNvPr id="3" name="Picture 2"/>
          <p:cNvPicPr>
            <a:picLocks noChangeAspect="1"/>
          </p:cNvPicPr>
          <p:nvPr/>
        </p:nvPicPr>
        <p:blipFill>
          <a:blip r:embed="rId2"/>
          <a:stretch>
            <a:fillRect/>
          </a:stretch>
        </p:blipFill>
        <p:spPr>
          <a:xfrm>
            <a:off x="6134230" y="1737361"/>
            <a:ext cx="2582228" cy="4530224"/>
          </a:xfrm>
          <a:prstGeom prst="rect">
            <a:avLst/>
          </a:prstGeom>
        </p:spPr>
      </p:pic>
      <p:sp>
        <p:nvSpPr>
          <p:cNvPr id="4" name="Rectangle 3"/>
          <p:cNvSpPr/>
          <p:nvPr/>
        </p:nvSpPr>
        <p:spPr>
          <a:xfrm>
            <a:off x="609599" y="1910038"/>
            <a:ext cx="5461375" cy="3539430"/>
          </a:xfrm>
          <a:prstGeom prst="rect">
            <a:avLst/>
          </a:prstGeom>
        </p:spPr>
        <p:txBody>
          <a:bodyPr wrap="square">
            <a:spAutoFit/>
          </a:bodyPr>
          <a:lstStyle/>
          <a:p>
            <a:pPr lvl="0"/>
            <a:r>
              <a:rPr lang="en-GB" sz="3200" dirty="0">
                <a:solidFill>
                  <a:srgbClr val="000000"/>
                </a:solidFill>
              </a:rPr>
              <a:t>That was the headline on a leaflet drawing attention to the plight of children on the losing side of the First World War </a:t>
            </a:r>
          </a:p>
          <a:p>
            <a:pPr lvl="0"/>
            <a:r>
              <a:rPr lang="en-GB" sz="3200" dirty="0" err="1">
                <a:solidFill>
                  <a:srgbClr val="000000"/>
                </a:solidFill>
              </a:rPr>
              <a:t>Jebb</a:t>
            </a:r>
            <a:r>
              <a:rPr lang="en-GB" sz="3200" dirty="0">
                <a:solidFill>
                  <a:srgbClr val="000000"/>
                </a:solidFill>
              </a:rPr>
              <a:t>, was arrested and fined for distributing it in Trafalgar Square</a:t>
            </a:r>
          </a:p>
        </p:txBody>
      </p:sp>
    </p:spTree>
    <p:extLst>
      <p:ext uri="{BB962C8B-B14F-4D97-AF65-F5344CB8AC3E}">
        <p14:creationId xmlns:p14="http://schemas.microsoft.com/office/powerpoint/2010/main" val="274180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wheel(1)">
                                      <p:cBhvr>
                                        <p:cTn id="14"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43</a:t>
            </a:fld>
            <a:endParaRPr lang="en-US"/>
          </a:p>
        </p:txBody>
      </p:sp>
      <p:sp>
        <p:nvSpPr>
          <p:cNvPr id="5" name="Rectangle 4"/>
          <p:cNvSpPr/>
          <p:nvPr/>
        </p:nvSpPr>
        <p:spPr>
          <a:xfrm>
            <a:off x="116863" y="6459786"/>
            <a:ext cx="6477000" cy="646331"/>
          </a:xfrm>
          <a:prstGeom prst="rect">
            <a:avLst/>
          </a:prstGeom>
        </p:spPr>
        <p:txBody>
          <a:bodyPr wrap="square">
            <a:spAutoFit/>
          </a:bodyPr>
          <a:lstStyle/>
          <a:p>
            <a:r>
              <a:rPr lang="en-GB" dirty="0">
                <a:hlinkClick r:id="rId2"/>
              </a:rPr>
              <a:t>http://www.savethechildren.org.uk/about-us/history</a:t>
            </a:r>
            <a:endParaRPr lang="en-GB" dirty="0"/>
          </a:p>
          <a:p>
            <a:endParaRPr lang="en-GB" dirty="0"/>
          </a:p>
        </p:txBody>
      </p:sp>
      <p:pic>
        <p:nvPicPr>
          <p:cNvPr id="7" name="Picture 6"/>
          <p:cNvPicPr>
            <a:picLocks noChangeAspect="1"/>
          </p:cNvPicPr>
          <p:nvPr/>
        </p:nvPicPr>
        <p:blipFill>
          <a:blip r:embed="rId3"/>
          <a:stretch>
            <a:fillRect/>
          </a:stretch>
        </p:blipFill>
        <p:spPr>
          <a:xfrm>
            <a:off x="122959" y="152400"/>
            <a:ext cx="5063144" cy="3148442"/>
          </a:xfrm>
          <a:prstGeom prst="rect">
            <a:avLst/>
          </a:prstGeom>
        </p:spPr>
      </p:pic>
      <p:pic>
        <p:nvPicPr>
          <p:cNvPr id="2" name="Picture 1"/>
          <p:cNvPicPr>
            <a:picLocks noChangeAspect="1"/>
          </p:cNvPicPr>
          <p:nvPr/>
        </p:nvPicPr>
        <p:blipFill>
          <a:blip r:embed="rId4"/>
          <a:stretch>
            <a:fillRect/>
          </a:stretch>
        </p:blipFill>
        <p:spPr>
          <a:xfrm>
            <a:off x="3733800" y="2819400"/>
            <a:ext cx="5334000" cy="3521725"/>
          </a:xfrm>
          <a:prstGeom prst="rect">
            <a:avLst/>
          </a:prstGeom>
        </p:spPr>
      </p:pic>
    </p:spTree>
    <p:extLst>
      <p:ext uri="{BB962C8B-B14F-4D97-AF65-F5344CB8AC3E}">
        <p14:creationId xmlns:p14="http://schemas.microsoft.com/office/powerpoint/2010/main" val="1955047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44</a:t>
            </a:fld>
            <a:endParaRPr lang="en-US"/>
          </a:p>
        </p:txBody>
      </p:sp>
      <p:sp>
        <p:nvSpPr>
          <p:cNvPr id="5" name="Rectangle 4"/>
          <p:cNvSpPr/>
          <p:nvPr/>
        </p:nvSpPr>
        <p:spPr>
          <a:xfrm>
            <a:off x="1932363" y="5638800"/>
            <a:ext cx="6477000" cy="646331"/>
          </a:xfrm>
          <a:prstGeom prst="rect">
            <a:avLst/>
          </a:prstGeom>
        </p:spPr>
        <p:txBody>
          <a:bodyPr wrap="square">
            <a:spAutoFit/>
          </a:bodyPr>
          <a:lstStyle/>
          <a:p>
            <a:r>
              <a:rPr lang="en-GB" dirty="0">
                <a:solidFill>
                  <a:srgbClr val="000000"/>
                </a:solidFill>
                <a:hlinkClick r:id="rId2"/>
              </a:rPr>
              <a:t>http://www.savethechildren.org.uk/about-us/history</a:t>
            </a:r>
            <a:endParaRPr lang="en-GB" dirty="0">
              <a:solidFill>
                <a:srgbClr val="000000"/>
              </a:solidFill>
            </a:endParaRPr>
          </a:p>
          <a:p>
            <a:endParaRPr lang="en-GB" dirty="0">
              <a:solidFill>
                <a:srgbClr val="000000"/>
              </a:solidFill>
            </a:endParaRPr>
          </a:p>
        </p:txBody>
      </p:sp>
      <p:sp>
        <p:nvSpPr>
          <p:cNvPr id="2" name="Rectangle 1"/>
          <p:cNvSpPr/>
          <p:nvPr/>
        </p:nvSpPr>
        <p:spPr>
          <a:xfrm>
            <a:off x="457200" y="385832"/>
            <a:ext cx="8458200" cy="5078313"/>
          </a:xfrm>
          <a:prstGeom prst="rect">
            <a:avLst/>
          </a:prstGeom>
        </p:spPr>
        <p:txBody>
          <a:bodyPr wrap="square">
            <a:spAutoFit/>
          </a:bodyPr>
          <a:lstStyle/>
          <a:p>
            <a:r>
              <a:rPr lang="en-GB" sz="3600" dirty="0"/>
              <a:t>Save the Children was not expected to be a permanent organisation, but it was called on to deal with emergency after emergency.</a:t>
            </a:r>
          </a:p>
          <a:p>
            <a:r>
              <a:rPr lang="en-GB" sz="3600" dirty="0"/>
              <a:t>The organisers used a range of media to raise money, including:</a:t>
            </a:r>
          </a:p>
          <a:p>
            <a:pPr marL="285750" indent="-285750">
              <a:buFont typeface="Arial" panose="020B0604020202020204" pitchFamily="34" charset="0"/>
              <a:buChar char="•"/>
            </a:pPr>
            <a:r>
              <a:rPr lang="en-GB" sz="3600" dirty="0"/>
              <a:t>page-length advertisements in national newspapers</a:t>
            </a:r>
          </a:p>
          <a:p>
            <a:pPr marL="285750" indent="-285750">
              <a:buFont typeface="Arial" panose="020B0604020202020204" pitchFamily="34" charset="0"/>
              <a:buChar char="•"/>
            </a:pPr>
            <a:r>
              <a:rPr lang="en-GB" sz="3600" dirty="0"/>
              <a:t>film footage of famine and disaster work in operation.</a:t>
            </a:r>
          </a:p>
        </p:txBody>
      </p:sp>
    </p:spTree>
    <p:extLst>
      <p:ext uri="{BB962C8B-B14F-4D97-AF65-F5344CB8AC3E}">
        <p14:creationId xmlns:p14="http://schemas.microsoft.com/office/powerpoint/2010/main" val="3741557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45</a:t>
            </a:fld>
            <a:endParaRPr lang="en-US"/>
          </a:p>
        </p:txBody>
      </p:sp>
      <p:sp>
        <p:nvSpPr>
          <p:cNvPr id="5" name="Rectangle 4"/>
          <p:cNvSpPr/>
          <p:nvPr/>
        </p:nvSpPr>
        <p:spPr>
          <a:xfrm>
            <a:off x="1932363" y="5992970"/>
            <a:ext cx="6477000" cy="646331"/>
          </a:xfrm>
          <a:prstGeom prst="rect">
            <a:avLst/>
          </a:prstGeom>
        </p:spPr>
        <p:txBody>
          <a:bodyPr wrap="square">
            <a:spAutoFit/>
          </a:bodyPr>
          <a:lstStyle/>
          <a:p>
            <a:r>
              <a:rPr lang="en-GB" dirty="0">
                <a:solidFill>
                  <a:srgbClr val="000000"/>
                </a:solidFill>
                <a:hlinkClick r:id="rId2"/>
              </a:rPr>
              <a:t>http://www.savethechildren.org.uk/about-us/history</a:t>
            </a:r>
            <a:endParaRPr lang="en-GB" dirty="0">
              <a:solidFill>
                <a:srgbClr val="000000"/>
              </a:solidFill>
            </a:endParaRPr>
          </a:p>
          <a:p>
            <a:endParaRPr lang="en-GB" dirty="0">
              <a:solidFill>
                <a:srgbClr val="000000"/>
              </a:solidFill>
            </a:endParaRPr>
          </a:p>
        </p:txBody>
      </p:sp>
      <p:pic>
        <p:nvPicPr>
          <p:cNvPr id="2" name="Picture 1"/>
          <p:cNvPicPr>
            <a:picLocks noChangeAspect="1"/>
          </p:cNvPicPr>
          <p:nvPr/>
        </p:nvPicPr>
        <p:blipFill>
          <a:blip r:embed="rId3"/>
          <a:stretch>
            <a:fillRect/>
          </a:stretch>
        </p:blipFill>
        <p:spPr>
          <a:xfrm>
            <a:off x="304800" y="381000"/>
            <a:ext cx="7010400" cy="4608386"/>
          </a:xfrm>
          <a:prstGeom prst="rect">
            <a:avLst/>
          </a:prstGeom>
        </p:spPr>
      </p:pic>
      <p:pic>
        <p:nvPicPr>
          <p:cNvPr id="3" name="Picture 2"/>
          <p:cNvPicPr>
            <a:picLocks noChangeAspect="1"/>
          </p:cNvPicPr>
          <p:nvPr/>
        </p:nvPicPr>
        <p:blipFill>
          <a:blip r:embed="rId4"/>
          <a:stretch>
            <a:fillRect/>
          </a:stretch>
        </p:blipFill>
        <p:spPr>
          <a:xfrm>
            <a:off x="838200" y="790499"/>
            <a:ext cx="8077200" cy="5172350"/>
          </a:xfrm>
          <a:prstGeom prst="rect">
            <a:avLst/>
          </a:prstGeom>
        </p:spPr>
      </p:pic>
    </p:spTree>
    <p:extLst>
      <p:ext uri="{BB962C8B-B14F-4D97-AF65-F5344CB8AC3E}">
        <p14:creationId xmlns:p14="http://schemas.microsoft.com/office/powerpoint/2010/main" val="1949095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46</a:t>
            </a:fld>
            <a:endParaRPr lang="en-US"/>
          </a:p>
        </p:txBody>
      </p:sp>
      <p:sp>
        <p:nvSpPr>
          <p:cNvPr id="5" name="Rectangle 4"/>
          <p:cNvSpPr/>
          <p:nvPr/>
        </p:nvSpPr>
        <p:spPr>
          <a:xfrm>
            <a:off x="1752600" y="6459786"/>
            <a:ext cx="6477000" cy="646331"/>
          </a:xfrm>
          <a:prstGeom prst="rect">
            <a:avLst/>
          </a:prstGeom>
        </p:spPr>
        <p:txBody>
          <a:bodyPr wrap="square">
            <a:spAutoFit/>
          </a:bodyPr>
          <a:lstStyle/>
          <a:p>
            <a:r>
              <a:rPr lang="en-GB" dirty="0">
                <a:solidFill>
                  <a:srgbClr val="000000"/>
                </a:solidFill>
                <a:hlinkClick r:id="rId2"/>
              </a:rPr>
              <a:t>http://www.savethechildren.org.uk/about-us/history</a:t>
            </a:r>
            <a:endParaRPr lang="en-GB" dirty="0">
              <a:solidFill>
                <a:srgbClr val="000000"/>
              </a:solidFill>
            </a:endParaRPr>
          </a:p>
          <a:p>
            <a:endParaRPr lang="en-GB" dirty="0">
              <a:solidFill>
                <a:srgbClr val="000000"/>
              </a:solidFill>
            </a:endParaRPr>
          </a:p>
        </p:txBody>
      </p:sp>
      <p:pic>
        <p:nvPicPr>
          <p:cNvPr id="6" name="Picture 5"/>
          <p:cNvPicPr>
            <a:picLocks noChangeAspect="1"/>
          </p:cNvPicPr>
          <p:nvPr/>
        </p:nvPicPr>
        <p:blipFill>
          <a:blip r:embed="rId3"/>
          <a:stretch>
            <a:fillRect/>
          </a:stretch>
        </p:blipFill>
        <p:spPr>
          <a:xfrm>
            <a:off x="304800" y="228600"/>
            <a:ext cx="7391400" cy="4808863"/>
          </a:xfrm>
          <a:prstGeom prst="rect">
            <a:avLst/>
          </a:prstGeom>
        </p:spPr>
      </p:pic>
      <p:pic>
        <p:nvPicPr>
          <p:cNvPr id="7" name="Picture 6"/>
          <p:cNvPicPr>
            <a:picLocks noChangeAspect="1"/>
          </p:cNvPicPr>
          <p:nvPr/>
        </p:nvPicPr>
        <p:blipFill>
          <a:blip r:embed="rId4"/>
          <a:stretch>
            <a:fillRect/>
          </a:stretch>
        </p:blipFill>
        <p:spPr>
          <a:xfrm>
            <a:off x="1432064" y="1219199"/>
            <a:ext cx="7483335" cy="4973541"/>
          </a:xfrm>
          <a:prstGeom prst="rect">
            <a:avLst/>
          </a:prstGeom>
        </p:spPr>
      </p:pic>
    </p:spTree>
    <p:extLst>
      <p:ext uri="{BB962C8B-B14F-4D97-AF65-F5344CB8AC3E}">
        <p14:creationId xmlns:p14="http://schemas.microsoft.com/office/powerpoint/2010/main" val="3741762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47</a:t>
            </a:fld>
            <a:endParaRPr lang="en-US"/>
          </a:p>
        </p:txBody>
      </p:sp>
      <p:sp>
        <p:nvSpPr>
          <p:cNvPr id="5" name="Rectangle 4"/>
          <p:cNvSpPr/>
          <p:nvPr/>
        </p:nvSpPr>
        <p:spPr>
          <a:xfrm>
            <a:off x="1932363" y="5638800"/>
            <a:ext cx="6477000" cy="646331"/>
          </a:xfrm>
          <a:prstGeom prst="rect">
            <a:avLst/>
          </a:prstGeom>
        </p:spPr>
        <p:txBody>
          <a:bodyPr wrap="square">
            <a:spAutoFit/>
          </a:bodyPr>
          <a:lstStyle/>
          <a:p>
            <a:r>
              <a:rPr lang="en-GB" dirty="0">
                <a:solidFill>
                  <a:srgbClr val="000000"/>
                </a:solidFill>
                <a:hlinkClick r:id="rId2"/>
              </a:rPr>
              <a:t>http://www.savethechildren.org.uk/about-us/history</a:t>
            </a:r>
            <a:endParaRPr lang="en-GB" dirty="0">
              <a:solidFill>
                <a:srgbClr val="000000"/>
              </a:solidFill>
            </a:endParaRPr>
          </a:p>
          <a:p>
            <a:endParaRPr lang="en-GB" dirty="0">
              <a:solidFill>
                <a:srgbClr val="000000"/>
              </a:solidFill>
            </a:endParaRPr>
          </a:p>
        </p:txBody>
      </p:sp>
      <p:pic>
        <p:nvPicPr>
          <p:cNvPr id="8" name="Picture 7"/>
          <p:cNvPicPr>
            <a:picLocks noChangeAspect="1"/>
          </p:cNvPicPr>
          <p:nvPr/>
        </p:nvPicPr>
        <p:blipFill>
          <a:blip r:embed="rId3"/>
          <a:stretch>
            <a:fillRect/>
          </a:stretch>
        </p:blipFill>
        <p:spPr>
          <a:xfrm>
            <a:off x="457200" y="381000"/>
            <a:ext cx="6238095" cy="4114286"/>
          </a:xfrm>
          <a:prstGeom prst="rect">
            <a:avLst/>
          </a:prstGeom>
        </p:spPr>
      </p:pic>
      <p:pic>
        <p:nvPicPr>
          <p:cNvPr id="9" name="Picture 8"/>
          <p:cNvPicPr>
            <a:picLocks noChangeAspect="1"/>
          </p:cNvPicPr>
          <p:nvPr/>
        </p:nvPicPr>
        <p:blipFill>
          <a:blip r:embed="rId4"/>
          <a:stretch>
            <a:fillRect/>
          </a:stretch>
        </p:blipFill>
        <p:spPr>
          <a:xfrm>
            <a:off x="2088905" y="1473052"/>
            <a:ext cx="6163916" cy="4118834"/>
          </a:xfrm>
          <a:prstGeom prst="rect">
            <a:avLst/>
          </a:prstGeom>
        </p:spPr>
      </p:pic>
    </p:spTree>
    <p:extLst>
      <p:ext uri="{BB962C8B-B14F-4D97-AF65-F5344CB8AC3E}">
        <p14:creationId xmlns:p14="http://schemas.microsoft.com/office/powerpoint/2010/main" val="3344730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48</a:t>
            </a:fld>
            <a:endParaRPr lang="en-US"/>
          </a:p>
        </p:txBody>
      </p:sp>
      <p:sp>
        <p:nvSpPr>
          <p:cNvPr id="5" name="Rectangle 4"/>
          <p:cNvSpPr/>
          <p:nvPr/>
        </p:nvSpPr>
        <p:spPr>
          <a:xfrm>
            <a:off x="1932363" y="5638800"/>
            <a:ext cx="6477000" cy="646331"/>
          </a:xfrm>
          <a:prstGeom prst="rect">
            <a:avLst/>
          </a:prstGeom>
        </p:spPr>
        <p:txBody>
          <a:bodyPr wrap="square">
            <a:spAutoFit/>
          </a:bodyPr>
          <a:lstStyle/>
          <a:p>
            <a:r>
              <a:rPr lang="en-GB" dirty="0">
                <a:solidFill>
                  <a:srgbClr val="000000"/>
                </a:solidFill>
                <a:hlinkClick r:id="rId2"/>
              </a:rPr>
              <a:t>http://www.savethechildren.org.uk/about-us/history</a:t>
            </a:r>
            <a:endParaRPr lang="en-GB" dirty="0">
              <a:solidFill>
                <a:srgbClr val="000000"/>
              </a:solidFill>
            </a:endParaRPr>
          </a:p>
          <a:p>
            <a:endParaRPr lang="en-GB" dirty="0">
              <a:solidFill>
                <a:srgbClr val="000000"/>
              </a:solidFill>
            </a:endParaRPr>
          </a:p>
        </p:txBody>
      </p:sp>
      <p:pic>
        <p:nvPicPr>
          <p:cNvPr id="2" name="Picture 1"/>
          <p:cNvPicPr>
            <a:picLocks noChangeAspect="1"/>
          </p:cNvPicPr>
          <p:nvPr/>
        </p:nvPicPr>
        <p:blipFill>
          <a:blip r:embed="rId3"/>
          <a:stretch>
            <a:fillRect/>
          </a:stretch>
        </p:blipFill>
        <p:spPr>
          <a:xfrm>
            <a:off x="439678" y="187436"/>
            <a:ext cx="7104122" cy="4805730"/>
          </a:xfrm>
          <a:prstGeom prst="rect">
            <a:avLst/>
          </a:prstGeom>
        </p:spPr>
      </p:pic>
      <p:pic>
        <p:nvPicPr>
          <p:cNvPr id="3" name="Picture 2"/>
          <p:cNvPicPr>
            <a:picLocks noChangeAspect="1"/>
          </p:cNvPicPr>
          <p:nvPr/>
        </p:nvPicPr>
        <p:blipFill>
          <a:blip r:embed="rId4"/>
          <a:stretch>
            <a:fillRect/>
          </a:stretch>
        </p:blipFill>
        <p:spPr>
          <a:xfrm>
            <a:off x="794384" y="914400"/>
            <a:ext cx="7511415" cy="5000034"/>
          </a:xfrm>
          <a:prstGeom prst="rect">
            <a:avLst/>
          </a:prstGeom>
        </p:spPr>
      </p:pic>
      <p:grpSp>
        <p:nvGrpSpPr>
          <p:cNvPr id="8" name="Group 7"/>
          <p:cNvGrpSpPr/>
          <p:nvPr/>
        </p:nvGrpSpPr>
        <p:grpSpPr>
          <a:xfrm>
            <a:off x="1072255" y="1536632"/>
            <a:ext cx="8197216" cy="5257799"/>
            <a:chOff x="2209800" y="1362309"/>
            <a:chExt cx="7701023" cy="5010150"/>
          </a:xfrm>
        </p:grpSpPr>
        <p:pic>
          <p:nvPicPr>
            <p:cNvPr id="6" name="Picture 5"/>
            <p:cNvPicPr>
              <a:picLocks noChangeAspect="1"/>
            </p:cNvPicPr>
            <p:nvPr/>
          </p:nvPicPr>
          <p:blipFill>
            <a:blip r:embed="rId5"/>
            <a:stretch>
              <a:fillRect/>
            </a:stretch>
          </p:blipFill>
          <p:spPr>
            <a:xfrm>
              <a:off x="2209800" y="1362309"/>
              <a:ext cx="7701023" cy="5010150"/>
            </a:xfrm>
            <a:prstGeom prst="rect">
              <a:avLst/>
            </a:prstGeom>
          </p:spPr>
        </p:pic>
        <p:sp>
          <p:nvSpPr>
            <p:cNvPr id="7" name="TextBox 6"/>
            <p:cNvSpPr txBox="1"/>
            <p:nvPr/>
          </p:nvSpPr>
          <p:spPr>
            <a:xfrm>
              <a:off x="6060311" y="1362309"/>
              <a:ext cx="2926988" cy="570872"/>
            </a:xfrm>
            <a:prstGeom prst="rect">
              <a:avLst/>
            </a:prstGeom>
            <a:noFill/>
          </p:spPr>
          <p:txBody>
            <a:bodyPr wrap="square" rtlCol="0">
              <a:spAutoFit/>
            </a:bodyPr>
            <a:lstStyle/>
            <a:p>
              <a:r>
                <a:rPr lang="en-GB" sz="2800" b="1" dirty="0"/>
                <a:t>New Crisis 2017</a:t>
              </a:r>
            </a:p>
          </p:txBody>
        </p:sp>
      </p:grpSp>
    </p:spTree>
    <p:extLst>
      <p:ext uri="{BB962C8B-B14F-4D97-AF65-F5344CB8AC3E}">
        <p14:creationId xmlns:p14="http://schemas.microsoft.com/office/powerpoint/2010/main" val="345212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1000"/>
                                        <p:tgtEl>
                                          <p:spTgt spid="8"/>
                                        </p:tgtEl>
                                      </p:cBhvr>
                                    </p:animEffect>
                                    <p:anim calcmode="lin" valueType="num">
                                      <p:cBhvr>
                                        <p:cTn id="16" dur="1000" fill="hold"/>
                                        <p:tgtEl>
                                          <p:spTgt spid="8"/>
                                        </p:tgtEl>
                                        <p:attrNameLst>
                                          <p:attrName>ppt_x</p:attrName>
                                        </p:attrNameLst>
                                      </p:cBhvr>
                                      <p:tavLst>
                                        <p:tav tm="0">
                                          <p:val>
                                            <p:strVal val="#ppt_x"/>
                                          </p:val>
                                        </p:tav>
                                        <p:tav tm="100000">
                                          <p:val>
                                            <p:strVal val="#ppt_x"/>
                                          </p:val>
                                        </p:tav>
                                      </p:tavLst>
                                    </p:anim>
                                    <p:anim calcmode="lin" valueType="num">
                                      <p:cBhvr>
                                        <p:cTn id="1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Ellen Key (1848-1926) </a:t>
            </a:r>
          </a:p>
        </p:txBody>
      </p:sp>
      <p:sp>
        <p:nvSpPr>
          <p:cNvPr id="3" name="Content Placeholder 2"/>
          <p:cNvSpPr>
            <a:spLocks noGrp="1"/>
          </p:cNvSpPr>
          <p:nvPr>
            <p:ph idx="1"/>
          </p:nvPr>
        </p:nvSpPr>
        <p:spPr>
          <a:xfrm>
            <a:off x="304799" y="1981200"/>
            <a:ext cx="8305801" cy="4191000"/>
          </a:xfrm>
        </p:spPr>
        <p:txBody>
          <a:bodyPr>
            <a:noAutofit/>
          </a:bodyPr>
          <a:lstStyle/>
          <a:p>
            <a:r>
              <a:rPr lang="en-GB" sz="2800" dirty="0"/>
              <a:t>Key advocated guardianship for mothers</a:t>
            </a:r>
          </a:p>
          <a:p>
            <a:r>
              <a:rPr lang="en-GB" sz="2800" dirty="0"/>
              <a:t>Economic independence within marriage</a:t>
            </a:r>
          </a:p>
          <a:p>
            <a:r>
              <a:rPr lang="en-GB" sz="2800" dirty="0"/>
              <a:t>Easier divorce</a:t>
            </a:r>
          </a:p>
          <a:p>
            <a:r>
              <a:rPr lang="en-GB" sz="2800" dirty="0"/>
              <a:t>Against what she saw as legalised rape and prostitution within marriage</a:t>
            </a:r>
          </a:p>
          <a:p>
            <a:r>
              <a:rPr lang="en-GB" sz="2800" dirty="0"/>
              <a:t>Marriage without love was immoral while cohabitation with love was acceptable</a:t>
            </a:r>
          </a:p>
          <a:p>
            <a:r>
              <a:rPr lang="en-GB" sz="2800" dirty="0"/>
              <a:t>Secular ethics to replace religious ethics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49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50</a:t>
            </a:fld>
            <a:endParaRPr lang="en-US"/>
          </a:p>
        </p:txBody>
      </p:sp>
      <p:sp>
        <p:nvSpPr>
          <p:cNvPr id="6" name="Oval 5"/>
          <p:cNvSpPr/>
          <p:nvPr/>
        </p:nvSpPr>
        <p:spPr>
          <a:xfrm>
            <a:off x="1371600" y="76200"/>
            <a:ext cx="6400800" cy="6172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At every step the child should be allowed to meet the real experience of life; the thorns should never be plucked from his roses.</a:t>
            </a:r>
          </a:p>
          <a:p>
            <a:pPr algn="ctr"/>
            <a:endParaRPr lang="en-GB" sz="3600" dirty="0"/>
          </a:p>
          <a:p>
            <a:pPr algn="ctr"/>
            <a:r>
              <a:rPr lang="en-GB" sz="3600" dirty="0"/>
              <a:t>Ellen Key</a:t>
            </a:r>
          </a:p>
        </p:txBody>
      </p:sp>
    </p:spTree>
    <p:extLst>
      <p:ext uri="{BB962C8B-B14F-4D97-AF65-F5344CB8AC3E}">
        <p14:creationId xmlns:p14="http://schemas.microsoft.com/office/powerpoint/2010/main" val="19092416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51</a:t>
            </a:fld>
            <a:endParaRPr lang="en-US"/>
          </a:p>
        </p:txBody>
      </p:sp>
      <p:sp>
        <p:nvSpPr>
          <p:cNvPr id="3" name="Content Placeholder 2"/>
          <p:cNvSpPr>
            <a:spLocks noGrp="1"/>
          </p:cNvSpPr>
          <p:nvPr>
            <p:ph idx="4294967295"/>
          </p:nvPr>
        </p:nvSpPr>
        <p:spPr>
          <a:xfrm>
            <a:off x="533400" y="228600"/>
            <a:ext cx="8305800" cy="5867400"/>
          </a:xfrm>
        </p:spPr>
        <p:txBody>
          <a:bodyPr>
            <a:normAutofit lnSpcReduction="10000"/>
          </a:bodyPr>
          <a:lstStyle/>
          <a:p>
            <a:r>
              <a:rPr lang="en-GB" sz="3600" dirty="0"/>
              <a:t>Without adequate day care facilities the woman’s right to work must remain secondary to the child’s need to be cared for properly</a:t>
            </a:r>
          </a:p>
          <a:p>
            <a:r>
              <a:rPr lang="en-GB" sz="3600" dirty="0"/>
              <a:t>While accepting the need for discipline she said that if a child is old enough to remember a smack then it is too old to be struck </a:t>
            </a:r>
          </a:p>
          <a:p>
            <a:r>
              <a:rPr lang="en-GB" sz="3600" dirty="0"/>
              <a:t>Strongly influenced by Darwinism she argued for the need for the criminal class to be hindered from perpetuating itself</a:t>
            </a:r>
          </a:p>
        </p:txBody>
      </p:sp>
      <p:sp>
        <p:nvSpPr>
          <p:cNvPr id="6" name="Rectangle 5"/>
          <p:cNvSpPr/>
          <p:nvPr/>
        </p:nvSpPr>
        <p:spPr>
          <a:xfrm>
            <a:off x="533400" y="228600"/>
            <a:ext cx="8305800" cy="556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3"/>
          <a:stretch>
            <a:fillRect/>
          </a:stretch>
        </p:blipFill>
        <p:spPr>
          <a:xfrm>
            <a:off x="1981200" y="533399"/>
            <a:ext cx="5200577" cy="5180727"/>
          </a:xfrm>
          <a:prstGeom prst="rect">
            <a:avLst/>
          </a:prstGeom>
          <a:ln w="38100">
            <a:solidFill>
              <a:schemeClr val="accent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wheel(1)">
                                      <p:cBhvr>
                                        <p:cTn id="3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22960" y="76200"/>
            <a:ext cx="8244840" cy="1371601"/>
          </a:xfrm>
        </p:spPr>
        <p:txBody>
          <a:bodyPr>
            <a:normAutofit/>
          </a:bodyPr>
          <a:lstStyle/>
          <a:p>
            <a:r>
              <a:rPr lang="en-GB" dirty="0"/>
              <a:t>Should try to prevent some people from having children?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52</a:t>
            </a:fld>
            <a:endParaRPr lang="en-US"/>
          </a:p>
        </p:txBody>
      </p:sp>
      <p:pic>
        <p:nvPicPr>
          <p:cNvPr id="6" name="Picture 5">
            <a:hlinkClick r:id="rId2"/>
          </p:cNvPr>
          <p:cNvPicPr>
            <a:picLocks noChangeAspect="1"/>
          </p:cNvPicPr>
          <p:nvPr/>
        </p:nvPicPr>
        <p:blipFill>
          <a:blip r:embed="rId3"/>
          <a:stretch>
            <a:fillRect/>
          </a:stretch>
        </p:blipFill>
        <p:spPr>
          <a:xfrm>
            <a:off x="40714" y="1563936"/>
            <a:ext cx="9108291" cy="5294064"/>
          </a:xfrm>
          <a:prstGeom prst="rect">
            <a:avLst/>
          </a:prstGeom>
        </p:spPr>
      </p:pic>
    </p:spTree>
    <p:extLst>
      <p:ext uri="{BB962C8B-B14F-4D97-AF65-F5344CB8AC3E}">
        <p14:creationId xmlns:p14="http://schemas.microsoft.com/office/powerpoint/2010/main" val="3664081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304800" y="1676400"/>
            <a:ext cx="8839200" cy="5029200"/>
          </a:xfrm>
        </p:spPr>
        <p:txBody>
          <a:bodyPr>
            <a:normAutofit fontScale="85000" lnSpcReduction="20000"/>
          </a:bodyPr>
          <a:lstStyle/>
          <a:p>
            <a:pPr>
              <a:lnSpc>
                <a:spcPct val="120000"/>
              </a:lnSpc>
              <a:spcBef>
                <a:spcPts val="0"/>
              </a:spcBef>
              <a:spcAft>
                <a:spcPts val="0"/>
              </a:spcAft>
            </a:pPr>
            <a:r>
              <a:rPr lang="en-GB" sz="3100" dirty="0"/>
              <a:t>Over 75% of the child abuse fatalities were children under 5.</a:t>
            </a:r>
          </a:p>
          <a:p>
            <a:pPr>
              <a:lnSpc>
                <a:spcPct val="120000"/>
              </a:lnSpc>
              <a:spcBef>
                <a:spcPts val="0"/>
              </a:spcBef>
              <a:spcAft>
                <a:spcPts val="0"/>
              </a:spcAft>
            </a:pPr>
            <a:r>
              <a:rPr lang="en-GB" sz="3100" dirty="0"/>
              <a:t>Children who have been abused experience anxiety, depression, poor self-esteem, substance abuse, and even worse many contemplate or attempt suicide.</a:t>
            </a:r>
          </a:p>
          <a:p>
            <a:pPr>
              <a:lnSpc>
                <a:spcPct val="120000"/>
              </a:lnSpc>
              <a:spcBef>
                <a:spcPts val="0"/>
              </a:spcBef>
              <a:spcAft>
                <a:spcPts val="0"/>
              </a:spcAft>
            </a:pPr>
            <a:r>
              <a:rPr lang="en-GB" sz="3100" dirty="0"/>
              <a:t>Each year in California, 5,000 youth "age out" of foster care when they turn 18. The California Department of Social Services found that 65% of these foster youth face imminent homelessness!</a:t>
            </a:r>
          </a:p>
          <a:p>
            <a:pPr>
              <a:lnSpc>
                <a:spcPct val="120000"/>
              </a:lnSpc>
              <a:spcBef>
                <a:spcPts val="0"/>
              </a:spcBef>
              <a:spcAft>
                <a:spcPts val="0"/>
              </a:spcAft>
            </a:pPr>
            <a:r>
              <a:rPr lang="en-GB" sz="3100" dirty="0"/>
              <a:t>Roughly 50% of foster youth do not complete high school.</a:t>
            </a:r>
          </a:p>
          <a:p>
            <a:pPr>
              <a:lnSpc>
                <a:spcPct val="120000"/>
              </a:lnSpc>
              <a:spcBef>
                <a:spcPts val="0"/>
              </a:spcBef>
              <a:spcAft>
                <a:spcPts val="0"/>
              </a:spcAft>
            </a:pPr>
            <a:r>
              <a:rPr lang="en-GB" sz="3100" dirty="0"/>
              <a:t>Over 50% of foster youth become juvenile delinquents and furthermore, commit violent crimes as adults. </a:t>
            </a:r>
          </a:p>
          <a:p>
            <a:pPr indent="0">
              <a:lnSpc>
                <a:spcPct val="120000"/>
              </a:lnSpc>
              <a:spcBef>
                <a:spcPts val="0"/>
              </a:spcBef>
              <a:spcAft>
                <a:spcPts val="0"/>
              </a:spcAft>
            </a:pPr>
            <a:endParaRPr lang="en-GB" sz="2600" dirty="0"/>
          </a:p>
          <a:p>
            <a:pPr indent="0">
              <a:lnSpc>
                <a:spcPct val="120000"/>
              </a:lnSpc>
              <a:spcBef>
                <a:spcPts val="0"/>
              </a:spcBef>
              <a:spcAft>
                <a:spcPts val="0"/>
              </a:spcAft>
            </a:pPr>
            <a:r>
              <a:rPr lang="en-GB" sz="2400" dirty="0"/>
              <a:t>California Department of Social Services Research Development Division</a:t>
            </a:r>
          </a:p>
          <a:p>
            <a:pPr indent="0">
              <a:lnSpc>
                <a:spcPct val="120000"/>
              </a:lnSpc>
              <a:spcBef>
                <a:spcPts val="0"/>
              </a:spcBef>
              <a:spcAft>
                <a:spcPts val="0"/>
              </a:spcAft>
            </a:pPr>
            <a:r>
              <a:rPr lang="en-GB" sz="2400" dirty="0"/>
              <a:t>UC Berkeley </a:t>
            </a:r>
            <a:r>
              <a:rPr lang="en-GB" sz="2400" dirty="0" err="1"/>
              <a:t>Center</a:t>
            </a:r>
            <a:r>
              <a:rPr lang="en-GB" sz="2400" dirty="0"/>
              <a:t> for Social Services Research</a:t>
            </a:r>
          </a:p>
          <a:p>
            <a:endParaRPr lang="en-GB" dirty="0"/>
          </a:p>
        </p:txBody>
      </p:sp>
      <p:sp>
        <p:nvSpPr>
          <p:cNvPr id="3" name="Slide Number Placeholder 2"/>
          <p:cNvSpPr>
            <a:spLocks noGrp="1"/>
          </p:cNvSpPr>
          <p:nvPr>
            <p:ph type="sldNum" sz="quarter" idx="12"/>
          </p:nvPr>
        </p:nvSpPr>
        <p:spPr/>
        <p:txBody>
          <a:bodyPr/>
          <a:lstStyle/>
          <a:p>
            <a:fld id="{B6F15528-21DE-4FAA-801E-634DDDAF4B2B}" type="slidenum">
              <a:rPr lang="en-US" smtClean="0"/>
              <a:pPr/>
              <a:t>53</a:t>
            </a:fld>
            <a:endParaRPr lang="en-US"/>
          </a:p>
        </p:txBody>
      </p:sp>
      <p:pic>
        <p:nvPicPr>
          <p:cNvPr id="7" name="Picture 6"/>
          <p:cNvPicPr>
            <a:picLocks noChangeAspect="1"/>
          </p:cNvPicPr>
          <p:nvPr/>
        </p:nvPicPr>
        <p:blipFill>
          <a:blip r:embed="rId2"/>
          <a:stretch>
            <a:fillRect/>
          </a:stretch>
        </p:blipFill>
        <p:spPr>
          <a:xfrm>
            <a:off x="316992" y="381000"/>
            <a:ext cx="7647432" cy="1160214"/>
          </a:xfrm>
          <a:prstGeom prst="rect">
            <a:avLst/>
          </a:prstGeom>
        </p:spPr>
      </p:pic>
    </p:spTree>
    <p:extLst>
      <p:ext uri="{BB962C8B-B14F-4D97-AF65-F5344CB8AC3E}">
        <p14:creationId xmlns:p14="http://schemas.microsoft.com/office/powerpoint/2010/main" val="2742965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9144" y="228600"/>
            <a:ext cx="9144000" cy="4038600"/>
          </a:xfrm>
        </p:spPr>
        <p:txBody>
          <a:bodyPr>
            <a:noAutofit/>
          </a:bodyPr>
          <a:lstStyle/>
          <a:p>
            <a:r>
              <a:rPr lang="en-GB" sz="2800" dirty="0"/>
              <a:t>The main objective of Project Prevention is public awareness to the problem of addicts/alcoholics exposing their unborn child to drugs during pregnancy. </a:t>
            </a:r>
          </a:p>
          <a:p>
            <a:r>
              <a:rPr lang="en-GB" sz="2800" dirty="0"/>
              <a:t>Project Prevention seeks to reduce the burden of this social problem on taxpayers</a:t>
            </a:r>
          </a:p>
          <a:p>
            <a:r>
              <a:rPr lang="en-GB" sz="2800" dirty="0"/>
              <a:t>Project Prevention extremely cost effective and does not punish the participants. </a:t>
            </a:r>
          </a:p>
          <a:p>
            <a:r>
              <a:rPr lang="en-GB" sz="2800" dirty="0"/>
              <a:t>Partnership with all parties, including communities, is a key focus </a:t>
            </a:r>
          </a:p>
        </p:txBody>
      </p:sp>
      <p:sp>
        <p:nvSpPr>
          <p:cNvPr id="3" name="Slide Number Placeholder 2"/>
          <p:cNvSpPr>
            <a:spLocks noGrp="1"/>
          </p:cNvSpPr>
          <p:nvPr>
            <p:ph type="sldNum" sz="quarter" idx="12"/>
          </p:nvPr>
        </p:nvSpPr>
        <p:spPr/>
        <p:txBody>
          <a:bodyPr/>
          <a:lstStyle/>
          <a:p>
            <a:fld id="{B6F15528-21DE-4FAA-801E-634DDDAF4B2B}" type="slidenum">
              <a:rPr lang="en-US" smtClean="0"/>
              <a:pPr/>
              <a:t>54</a:t>
            </a:fld>
            <a:endParaRPr lang="en-US"/>
          </a:p>
        </p:txBody>
      </p:sp>
      <p:sp>
        <p:nvSpPr>
          <p:cNvPr id="2" name="Rectangle 1"/>
          <p:cNvSpPr/>
          <p:nvPr/>
        </p:nvSpPr>
        <p:spPr>
          <a:xfrm>
            <a:off x="990600" y="4353300"/>
            <a:ext cx="7772400" cy="2308324"/>
          </a:xfrm>
          <a:prstGeom prst="rect">
            <a:avLst/>
          </a:prstGeom>
          <a:solidFill>
            <a:srgbClr val="FFFF00"/>
          </a:solidFill>
          <a:ln w="76200">
            <a:solidFill>
              <a:schemeClr val="tx1"/>
            </a:solidFill>
          </a:ln>
        </p:spPr>
        <p:txBody>
          <a:bodyPr wrap="square">
            <a:spAutoFit/>
          </a:bodyPr>
          <a:lstStyle/>
          <a:p>
            <a:pPr algn="ctr"/>
            <a:r>
              <a:rPr lang="en-GB" sz="2400" dirty="0"/>
              <a:t>Project Prevention does not have the resources to combat the national problems of poverty, housing, nutrition, education and rehabilitation services. Those resources we do have are spent to PREVENT a problem for $300 rather than paying millions after it happens in cost to care for a potentially damaged child. </a:t>
            </a:r>
          </a:p>
        </p:txBody>
      </p:sp>
    </p:spTree>
    <p:extLst>
      <p:ext uri="{BB962C8B-B14F-4D97-AF65-F5344CB8AC3E}">
        <p14:creationId xmlns:p14="http://schemas.microsoft.com/office/powerpoint/2010/main" val="3470258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1000"/>
                                        <p:tgtEl>
                                          <p:spTgt spid="2"/>
                                        </p:tgtEl>
                                      </p:cBhvr>
                                    </p:animEffect>
                                    <p:anim calcmode="lin" valueType="num">
                                      <p:cBhvr>
                                        <p:cTn id="36" dur="1000" fill="hold"/>
                                        <p:tgtEl>
                                          <p:spTgt spid="2"/>
                                        </p:tgtEl>
                                        <p:attrNameLst>
                                          <p:attrName>ppt_x</p:attrName>
                                        </p:attrNameLst>
                                      </p:cBhvr>
                                      <p:tavLst>
                                        <p:tav tm="0">
                                          <p:val>
                                            <p:strVal val="#ppt_x"/>
                                          </p:val>
                                        </p:tav>
                                        <p:tav tm="100000">
                                          <p:val>
                                            <p:strVal val="#ppt_x"/>
                                          </p:val>
                                        </p:tav>
                                      </p:tavLst>
                                    </p:anim>
                                    <p:anim calcmode="lin" valueType="num">
                                      <p:cBhvr>
                                        <p:cTn id="37"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Ellen Key (1848-1926) </a:t>
            </a:r>
          </a:p>
        </p:txBody>
      </p:sp>
      <p:sp>
        <p:nvSpPr>
          <p:cNvPr id="3" name="Content Placeholder 2"/>
          <p:cNvSpPr>
            <a:spLocks noGrp="1"/>
          </p:cNvSpPr>
          <p:nvPr>
            <p:ph idx="1"/>
          </p:nvPr>
        </p:nvSpPr>
        <p:spPr>
          <a:xfrm>
            <a:off x="457200" y="1447800"/>
            <a:ext cx="8229600" cy="4678363"/>
          </a:xfrm>
        </p:spPr>
        <p:txBody>
          <a:bodyPr>
            <a:noAutofit/>
          </a:bodyPr>
          <a:lstStyle/>
          <a:p>
            <a:endParaRPr lang="en-GB" dirty="0"/>
          </a:p>
          <a:p>
            <a:r>
              <a:rPr lang="en-GB" sz="3200" dirty="0"/>
              <a:t>Key upheld the child’s right to be conceived and born in true love and she spoke of the </a:t>
            </a:r>
            <a:r>
              <a:rPr lang="en-GB" sz="3200" b="1" dirty="0"/>
              <a:t>‘first right’ </a:t>
            </a:r>
            <a:r>
              <a:rPr lang="en-GB" sz="3200" dirty="0"/>
              <a:t>of the child to choose its parents wisely. </a:t>
            </a:r>
          </a:p>
          <a:p>
            <a:endParaRPr lang="en-GB" sz="3200" dirty="0"/>
          </a:p>
          <a:p>
            <a:r>
              <a:rPr lang="en-GB" sz="3200" dirty="0"/>
              <a:t>What do you think Key was referring to?</a:t>
            </a:r>
          </a:p>
          <a:p>
            <a:endParaRPr lang="en-GB" sz="3200" dirty="0"/>
          </a:p>
          <a:p>
            <a:r>
              <a:rPr lang="en-GB" sz="3200" dirty="0"/>
              <a:t>How could a child choose its own parents?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55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Ellen Key (1848-1926) </a:t>
            </a:r>
          </a:p>
        </p:txBody>
      </p:sp>
      <p:sp>
        <p:nvSpPr>
          <p:cNvPr id="3" name="Content Placeholder 2"/>
          <p:cNvSpPr>
            <a:spLocks noGrp="1"/>
          </p:cNvSpPr>
          <p:nvPr>
            <p:ph idx="1"/>
          </p:nvPr>
        </p:nvSpPr>
        <p:spPr>
          <a:xfrm>
            <a:off x="609600" y="1295400"/>
            <a:ext cx="8077200" cy="4830763"/>
          </a:xfrm>
        </p:spPr>
        <p:txBody>
          <a:bodyPr>
            <a:normAutofit/>
          </a:bodyPr>
          <a:lstStyle/>
          <a:p>
            <a:pPr>
              <a:buNone/>
            </a:pPr>
            <a:r>
              <a:rPr lang="en-GB" sz="2800" dirty="0"/>
              <a:t>	</a:t>
            </a:r>
          </a:p>
          <a:p>
            <a:pPr>
              <a:buNone/>
            </a:pPr>
            <a:r>
              <a:rPr lang="en-GB" sz="3200" dirty="0"/>
              <a:t>	“What Key had in mind with this rather unusual sounding right was that a man and a woman, about to conclude a union that could result in the birth of a child, must ask themselves seriously whether their own physical and spiritual constitution gave them the right to suppose that such a child would be physically and spiritually healthy.”</a:t>
            </a:r>
          </a:p>
          <a:p>
            <a:pPr>
              <a:buNone/>
            </a:pPr>
            <a:r>
              <a:rPr lang="en-GB" sz="2400" dirty="0" err="1"/>
              <a:t>Veerman</a:t>
            </a:r>
            <a:r>
              <a:rPr lang="en-GB" sz="2400" dirty="0"/>
              <a:t> (1992; p78)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56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a:t>The unborn child can’t choose … but we can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57</a:t>
            </a:fld>
            <a:endParaRPr lang="en-US"/>
          </a:p>
        </p:txBody>
      </p:sp>
      <p:pic>
        <p:nvPicPr>
          <p:cNvPr id="6" name="Picture 5"/>
          <p:cNvPicPr>
            <a:picLocks noChangeAspect="1"/>
          </p:cNvPicPr>
          <p:nvPr/>
        </p:nvPicPr>
        <p:blipFill>
          <a:blip r:embed="rId2"/>
          <a:stretch>
            <a:fillRect/>
          </a:stretch>
        </p:blipFill>
        <p:spPr>
          <a:xfrm>
            <a:off x="2133600" y="1901187"/>
            <a:ext cx="4953000" cy="4956813"/>
          </a:xfrm>
          <a:prstGeom prst="rect">
            <a:avLst/>
          </a:prstGeom>
        </p:spPr>
      </p:pic>
    </p:spTree>
    <p:extLst>
      <p:ext uri="{BB962C8B-B14F-4D97-AF65-F5344CB8AC3E}">
        <p14:creationId xmlns:p14="http://schemas.microsoft.com/office/powerpoint/2010/main" val="5934331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Henryk</a:t>
            </a:r>
            <a:r>
              <a:rPr lang="en-GB" dirty="0"/>
              <a:t> </a:t>
            </a:r>
            <a:r>
              <a:rPr lang="en-GB" dirty="0" err="1"/>
              <a:t>Goldszmit</a:t>
            </a:r>
            <a:r>
              <a:rPr lang="en-GB" dirty="0"/>
              <a:t> (1878-1942)</a:t>
            </a:r>
          </a:p>
        </p:txBody>
      </p:sp>
      <p:sp>
        <p:nvSpPr>
          <p:cNvPr id="3" name="Content Placeholder 2"/>
          <p:cNvSpPr>
            <a:spLocks noGrp="1"/>
          </p:cNvSpPr>
          <p:nvPr>
            <p:ph idx="1"/>
          </p:nvPr>
        </p:nvSpPr>
        <p:spPr>
          <a:xfrm>
            <a:off x="822959" y="1845734"/>
            <a:ext cx="8092441" cy="4402666"/>
          </a:xfrm>
        </p:spPr>
        <p:txBody>
          <a:bodyPr>
            <a:normAutofit lnSpcReduction="10000"/>
          </a:bodyPr>
          <a:lstStyle/>
          <a:p>
            <a:r>
              <a:rPr lang="en-GB" sz="3500" dirty="0"/>
              <a:t>Wrote under the pen name </a:t>
            </a:r>
            <a:r>
              <a:rPr lang="en-GB" sz="3500" dirty="0" err="1"/>
              <a:t>Janusz</a:t>
            </a:r>
            <a:r>
              <a:rPr lang="en-GB" sz="3500" dirty="0"/>
              <a:t> </a:t>
            </a:r>
            <a:r>
              <a:rPr lang="en-GB" sz="3500" dirty="0" err="1"/>
              <a:t>Korczak</a:t>
            </a:r>
            <a:endParaRPr lang="en-GB" sz="3500" dirty="0"/>
          </a:p>
          <a:p>
            <a:r>
              <a:rPr lang="en-GB" sz="3500" dirty="0" err="1"/>
              <a:t>Korczak</a:t>
            </a:r>
            <a:r>
              <a:rPr lang="en-GB" sz="3500" dirty="0"/>
              <a:t> saw all rights as equal in value </a:t>
            </a:r>
          </a:p>
          <a:p>
            <a:r>
              <a:rPr lang="en-GB" sz="3500" dirty="0"/>
              <a:t>He acknowledged children as persons with dignity and a right to respect. The right to respect was clarified as respect for failure and for the child’s tears</a:t>
            </a:r>
          </a:p>
          <a:p>
            <a:pPr lvl="1"/>
            <a:r>
              <a:rPr lang="en-GB" sz="3100" dirty="0"/>
              <a:t>Even the tears of a child are treated as a joke, made to seem less important, irksome. </a:t>
            </a:r>
          </a:p>
          <a:p>
            <a:pPr marL="201168" lvl="1" indent="0">
              <a:buNone/>
            </a:pPr>
            <a:r>
              <a:rPr lang="en-GB" sz="2600" dirty="0"/>
              <a:t>(</a:t>
            </a:r>
            <a:r>
              <a:rPr lang="en-GB" sz="2600" dirty="0" err="1"/>
              <a:t>Veerman</a:t>
            </a:r>
            <a:r>
              <a:rPr lang="en-GB" sz="2600" dirty="0"/>
              <a:t> 1991)</a:t>
            </a:r>
          </a:p>
          <a:p>
            <a:endParaRPr lang="en-GB" sz="36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58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Henryk</a:t>
            </a:r>
            <a:r>
              <a:rPr lang="en-GB" dirty="0"/>
              <a:t> </a:t>
            </a:r>
            <a:r>
              <a:rPr lang="en-GB" dirty="0" err="1"/>
              <a:t>Goldszmit</a:t>
            </a:r>
            <a:r>
              <a:rPr lang="en-GB" dirty="0"/>
              <a:t> (1878-1942)</a:t>
            </a:r>
          </a:p>
        </p:txBody>
      </p:sp>
      <p:sp>
        <p:nvSpPr>
          <p:cNvPr id="3" name="Content Placeholder 2"/>
          <p:cNvSpPr>
            <a:spLocks noGrp="1"/>
          </p:cNvSpPr>
          <p:nvPr>
            <p:ph idx="1"/>
          </p:nvPr>
        </p:nvSpPr>
        <p:spPr>
          <a:xfrm>
            <a:off x="822960" y="2057400"/>
            <a:ext cx="7711440" cy="3811694"/>
          </a:xfrm>
        </p:spPr>
        <p:txBody>
          <a:bodyPr>
            <a:normAutofit/>
          </a:bodyPr>
          <a:lstStyle/>
          <a:p>
            <a:r>
              <a:rPr lang="en-GB" sz="3200" dirty="0"/>
              <a:t>He criticised educators who operated in two worlds - the serious and respectable world of adults and the indulgently tolerated and less valuable world of children. </a:t>
            </a:r>
          </a:p>
          <a:p>
            <a:endParaRPr lang="en-GB" sz="3200" dirty="0"/>
          </a:p>
          <a:p>
            <a:r>
              <a:rPr lang="en-GB" sz="3200" dirty="0" err="1"/>
              <a:t>Korczak</a:t>
            </a:r>
            <a:r>
              <a:rPr lang="en-GB" sz="3200" dirty="0"/>
              <a:t> argued for a whole range of children’s rights.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59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Henryk</a:t>
            </a:r>
            <a:r>
              <a:rPr lang="en-GB" dirty="0"/>
              <a:t> </a:t>
            </a:r>
            <a:r>
              <a:rPr lang="en-GB" dirty="0" err="1"/>
              <a:t>Goldszmit</a:t>
            </a:r>
            <a:r>
              <a:rPr lang="en-GB" dirty="0"/>
              <a:t> (1878-1942)</a:t>
            </a:r>
          </a:p>
        </p:txBody>
      </p:sp>
      <p:sp>
        <p:nvSpPr>
          <p:cNvPr id="3" name="Content Placeholder 2"/>
          <p:cNvSpPr>
            <a:spLocks noGrp="1"/>
          </p:cNvSpPr>
          <p:nvPr>
            <p:ph idx="1"/>
          </p:nvPr>
        </p:nvSpPr>
        <p:spPr>
          <a:xfrm>
            <a:off x="822959" y="2057400"/>
            <a:ext cx="4206241" cy="4114800"/>
          </a:xfrm>
        </p:spPr>
        <p:txBody>
          <a:bodyPr>
            <a:noAutofit/>
          </a:bodyPr>
          <a:lstStyle/>
          <a:p>
            <a:r>
              <a:rPr lang="en-GB" sz="3200" dirty="0"/>
              <a:t>He believed children should be acknowledged as possessing rights to property, to privacy, to secrets, to express thoughts and feelings and to choose not to express their thoughts and feelings.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60</a:t>
            </a:fld>
            <a:endParaRPr lang="en-US"/>
          </a:p>
        </p:txBody>
      </p:sp>
      <p:pic>
        <p:nvPicPr>
          <p:cNvPr id="5" name="Picture 4"/>
          <p:cNvPicPr>
            <a:picLocks noChangeAspect="1"/>
          </p:cNvPicPr>
          <p:nvPr/>
        </p:nvPicPr>
        <p:blipFill>
          <a:blip r:embed="rId2"/>
          <a:stretch>
            <a:fillRect/>
          </a:stretch>
        </p:blipFill>
        <p:spPr>
          <a:xfrm>
            <a:off x="5410200" y="2051304"/>
            <a:ext cx="3380014" cy="3943350"/>
          </a:xfrm>
          <a:prstGeom prst="rect">
            <a:avLst/>
          </a:prstGeom>
        </p:spPr>
      </p:pic>
    </p:spTree>
    <p:extLst>
      <p:ext uri="{BB962C8B-B14F-4D97-AF65-F5344CB8AC3E}">
        <p14:creationId xmlns:p14="http://schemas.microsoft.com/office/powerpoint/2010/main" val="1442790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96962"/>
          </a:xfrm>
        </p:spPr>
        <p:txBody>
          <a:bodyPr>
            <a:normAutofit/>
          </a:bodyPr>
          <a:lstStyle/>
          <a:p>
            <a:r>
              <a:rPr lang="en-GB" dirty="0" err="1"/>
              <a:t>Henryk</a:t>
            </a:r>
            <a:r>
              <a:rPr lang="en-GB" dirty="0"/>
              <a:t> </a:t>
            </a:r>
            <a:r>
              <a:rPr lang="en-GB" dirty="0" err="1"/>
              <a:t>Goldszmit</a:t>
            </a:r>
            <a:r>
              <a:rPr lang="en-GB" dirty="0"/>
              <a:t> (1878-1942)</a:t>
            </a:r>
          </a:p>
        </p:txBody>
      </p:sp>
      <p:sp>
        <p:nvSpPr>
          <p:cNvPr id="3" name="Content Placeholder 2"/>
          <p:cNvSpPr>
            <a:spLocks noGrp="1"/>
          </p:cNvSpPr>
          <p:nvPr>
            <p:ph idx="1"/>
          </p:nvPr>
        </p:nvSpPr>
        <p:spPr>
          <a:xfrm>
            <a:off x="457200" y="1752601"/>
            <a:ext cx="8229600" cy="1447800"/>
          </a:xfrm>
        </p:spPr>
        <p:txBody>
          <a:bodyPr>
            <a:normAutofit/>
          </a:bodyPr>
          <a:lstStyle/>
          <a:p>
            <a:r>
              <a:rPr lang="en-GB" sz="2800" dirty="0"/>
              <a:t>He felt children had a right to ask questions over issues that concerned them and, perhaps most insightfully, he expressed his concern over the significance of age:</a:t>
            </a:r>
          </a:p>
          <a:p>
            <a:endParaRPr lang="en-GB" sz="2800" dirty="0"/>
          </a:p>
          <a:p>
            <a:endParaRPr lang="en-GB" sz="14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61</a:t>
            </a:fld>
            <a:endParaRPr lang="en-US"/>
          </a:p>
        </p:txBody>
      </p:sp>
      <p:sp>
        <p:nvSpPr>
          <p:cNvPr id="5" name="Rectangle 4"/>
          <p:cNvSpPr/>
          <p:nvPr/>
        </p:nvSpPr>
        <p:spPr>
          <a:xfrm>
            <a:off x="762000" y="3352800"/>
            <a:ext cx="7772400" cy="2246769"/>
          </a:xfrm>
          <a:prstGeom prst="rect">
            <a:avLst/>
          </a:prstGeom>
          <a:solidFill>
            <a:srgbClr val="FFFF00"/>
          </a:solidFill>
          <a:ln w="76200">
            <a:solidFill>
              <a:schemeClr val="tx1"/>
            </a:solidFill>
          </a:ln>
        </p:spPr>
        <p:txBody>
          <a:bodyPr wrap="square">
            <a:spAutoFit/>
          </a:bodyPr>
          <a:lstStyle/>
          <a:p>
            <a:pPr algn="ctr"/>
            <a:r>
              <a:rPr lang="en-GB" sz="2800" dirty="0"/>
              <a:t>Unintelligently we divide years into less and more mature ones. There is no such thing as present immaturity, no hierarchy of age, no higher and lower grades of pain and joy, hopes and disappointments. (</a:t>
            </a:r>
            <a:r>
              <a:rPr lang="en-GB" sz="2800" dirty="0" err="1"/>
              <a:t>Veerman</a:t>
            </a:r>
            <a:r>
              <a:rPr lang="en-GB" sz="2800" dirty="0"/>
              <a:t> 1991)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161196"/>
          </a:xfrm>
        </p:spPr>
        <p:txBody>
          <a:bodyPr/>
          <a:lstStyle/>
          <a:p>
            <a:r>
              <a:rPr lang="en-GB" dirty="0"/>
              <a:t>Summary</a:t>
            </a:r>
          </a:p>
        </p:txBody>
      </p:sp>
      <p:sp>
        <p:nvSpPr>
          <p:cNvPr id="3" name="Content Placeholder 2"/>
          <p:cNvSpPr>
            <a:spLocks noGrp="1"/>
          </p:cNvSpPr>
          <p:nvPr>
            <p:ph idx="1"/>
          </p:nvPr>
        </p:nvSpPr>
        <p:spPr>
          <a:xfrm>
            <a:off x="304800" y="1752600"/>
            <a:ext cx="8686799" cy="4555066"/>
          </a:xfrm>
        </p:spPr>
        <p:txBody>
          <a:bodyPr>
            <a:noAutofit/>
          </a:bodyPr>
          <a:lstStyle/>
          <a:p>
            <a:r>
              <a:rPr lang="en-GB" sz="3200" dirty="0"/>
              <a:t>The United Nations Convention on the Rights of the Child (UNCRC) evolved over 6 decades</a:t>
            </a:r>
          </a:p>
          <a:p>
            <a:r>
              <a:rPr lang="en-GB" sz="3200" dirty="0"/>
              <a:t>The horror of seeing children suffer led people to act – ordinary people were outraged</a:t>
            </a:r>
          </a:p>
          <a:p>
            <a:r>
              <a:rPr lang="en-GB" sz="3200" dirty="0"/>
              <a:t>The children’s rights pioneers established a baseline from which modern services emerged</a:t>
            </a:r>
          </a:p>
          <a:p>
            <a:r>
              <a:rPr lang="en-GB" sz="3200" dirty="0"/>
              <a:t>However, we continue to have many challenging and knotty issues which detrimentally effect the life chances of children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62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pPr marL="457200" indent="-457200">
              <a:buFont typeface="+mj-lt"/>
              <a:buAutoNum type="arabicPeriod"/>
            </a:pPr>
            <a:r>
              <a:rPr lang="en-GB" dirty="0"/>
              <a:t>Hoover, H. (1951) The Memoirs of Herbert Hoover, Years of Adventure 1874-1920. New York: Macmillan, in </a:t>
            </a:r>
            <a:r>
              <a:rPr lang="en-GB" dirty="0" err="1"/>
              <a:t>Veerman</a:t>
            </a:r>
            <a:r>
              <a:rPr lang="en-GB" dirty="0"/>
              <a:t> (1992; p87 and 91)</a:t>
            </a:r>
          </a:p>
          <a:p>
            <a:pPr marL="457200" indent="-457200">
              <a:buFont typeface="+mj-lt"/>
              <a:buAutoNum type="arabicPeriod"/>
            </a:pPr>
            <a:r>
              <a:rPr lang="en-GB" dirty="0"/>
              <a:t>Newell, P. (1991) The UN Convention and Children’s Rights in the UK. London: National Children’s Bureau.</a:t>
            </a:r>
          </a:p>
          <a:p>
            <a:pPr marL="457200" indent="-457200">
              <a:buFont typeface="+mj-lt"/>
              <a:buAutoNum type="arabicPeriod"/>
            </a:pPr>
            <a:r>
              <a:rPr lang="en-GB" dirty="0" err="1"/>
              <a:t>Olusuga</a:t>
            </a:r>
            <a:r>
              <a:rPr lang="en-GB" dirty="0"/>
              <a:t>, D. (2016) On Britain’s Forgotten Slave Owners, available at </a:t>
            </a:r>
            <a:r>
              <a:rPr lang="en-GB" dirty="0">
                <a:hlinkClick r:id="rId2"/>
              </a:rPr>
              <a:t>https://youtu.be/1NGQ0E07WaM</a:t>
            </a:r>
            <a:r>
              <a:rPr lang="en-GB" dirty="0"/>
              <a:t> </a:t>
            </a:r>
          </a:p>
          <a:p>
            <a:pPr marL="457200" indent="-457200">
              <a:buFont typeface="+mj-lt"/>
              <a:buAutoNum type="arabicPeriod"/>
            </a:pPr>
            <a:r>
              <a:rPr lang="en-GB" dirty="0" err="1"/>
              <a:t>Veerman</a:t>
            </a:r>
            <a:r>
              <a:rPr lang="en-GB" dirty="0"/>
              <a:t>, P. (1991) The Rights of the Child and the Changing Image of Childhood. Dordrecht: </a:t>
            </a:r>
            <a:r>
              <a:rPr lang="en-GB" dirty="0" err="1"/>
              <a:t>Martinus</a:t>
            </a:r>
            <a:r>
              <a:rPr lang="en-GB" dirty="0"/>
              <a:t> </a:t>
            </a:r>
            <a:r>
              <a:rPr lang="en-GB" dirty="0" err="1"/>
              <a:t>Nijhoff</a:t>
            </a:r>
            <a:r>
              <a:rPr lang="en-GB" dirty="0"/>
              <a:t>.</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63</a:t>
            </a:fld>
            <a:endParaRPr lang="en-US"/>
          </a:p>
        </p:txBody>
      </p:sp>
    </p:spTree>
    <p:extLst>
      <p:ext uri="{BB962C8B-B14F-4D97-AF65-F5344CB8AC3E}">
        <p14:creationId xmlns:p14="http://schemas.microsoft.com/office/powerpoint/2010/main" val="55569157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330</TotalTime>
  <Words>3287</Words>
  <Application>Microsoft Office PowerPoint</Application>
  <PresentationFormat>On-screen Show (4:3)</PresentationFormat>
  <Paragraphs>266</Paragraphs>
  <Slides>63</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63</vt:i4>
      </vt:variant>
    </vt:vector>
  </HeadingPairs>
  <TitlesOfParts>
    <vt:vector size="68" baseType="lpstr">
      <vt:lpstr>Arial</vt:lpstr>
      <vt:lpstr>Calibri</vt:lpstr>
      <vt:lpstr>Calibri Light</vt:lpstr>
      <vt:lpstr>Retrospect</vt:lpstr>
      <vt:lpstr>Office Theme</vt:lpstr>
      <vt:lpstr>Rights Pioneers abolition of slavery children’s rights</vt:lpstr>
      <vt:lpstr>Aims</vt:lpstr>
      <vt:lpstr>PowerPoint Presentation</vt:lpstr>
      <vt:lpstr>Swansea and Slavery</vt:lpstr>
      <vt:lpstr>PowerPoint Presentation</vt:lpstr>
      <vt:lpstr>Slavery in ancient history</vt:lpstr>
      <vt:lpstr>Slebech Papers and the Pennant Collection</vt:lpstr>
      <vt:lpstr>PowerPoint Presentation</vt:lpstr>
      <vt:lpstr>Captain Phillips, Brecon</vt:lpstr>
      <vt:lpstr>Copper</vt:lpstr>
      <vt:lpstr>‘Trevivian’ or Hafod township</vt:lpstr>
      <vt:lpstr>Victorian Swansea</vt:lpstr>
      <vt:lpstr>The Cambrian Newspaper   24.3.1832</vt:lpstr>
      <vt:lpstr>El Cobre Mine, Chile</vt:lpstr>
      <vt:lpstr>Slave Wales by Chris Evans</vt:lpstr>
      <vt:lpstr>Copper Bottoming</vt:lpstr>
      <vt:lpstr>Swansea Copper</vt:lpstr>
      <vt:lpstr>Barbaric History</vt:lpstr>
      <vt:lpstr>Jessie Donaldson (1799-1889)</vt:lpstr>
      <vt:lpstr>Willis (c1813-early 1900s)</vt:lpstr>
      <vt:lpstr>1864, Whitehall Street, Atlanta</vt:lpstr>
      <vt:lpstr>1861, fleeing slavery, Cumberland Landing, Virginia</vt:lpstr>
      <vt:lpstr>Cassina Point Plantation, Carolina 1862</vt:lpstr>
      <vt:lpstr>Abyssinian (Ethiopian) slaves in 1910. They did not abolish slavery until 1942</vt:lpstr>
      <vt:lpstr>PowerPoint Presentation</vt:lpstr>
      <vt:lpstr>References</vt:lpstr>
      <vt:lpstr>PowerPoint Presentation</vt:lpstr>
      <vt:lpstr>Children</vt:lpstr>
      <vt:lpstr>PowerPoint Presentation</vt:lpstr>
      <vt:lpstr>Children’s Rights Pioneers</vt:lpstr>
      <vt:lpstr>Eglantyne Jebb (1876-1928)</vt:lpstr>
      <vt:lpstr>31st American President Herbert Hoover</vt:lpstr>
      <vt:lpstr>Eglantyne Jebb (1876-1928)</vt:lpstr>
      <vt:lpstr>Eglantyne Jebb (1876-1928)</vt:lpstr>
      <vt:lpstr>Jebb’s Declaration of the  Rights of the Child </vt:lpstr>
      <vt:lpstr>Jebb’s Declaration of the Rights of the Child </vt:lpstr>
      <vt:lpstr>Evolution</vt:lpstr>
      <vt:lpstr>Evolution</vt:lpstr>
      <vt:lpstr>PowerPoint Presentation</vt:lpstr>
      <vt:lpstr>Convention v. Declaration</vt:lpstr>
      <vt:lpstr>PowerPoint Presentation</vt:lpstr>
      <vt:lpstr>"Our Blockade has Caused This!“ </vt:lpstr>
      <vt:lpstr>PowerPoint Presentation</vt:lpstr>
      <vt:lpstr>PowerPoint Presentation</vt:lpstr>
      <vt:lpstr>PowerPoint Presentation</vt:lpstr>
      <vt:lpstr>PowerPoint Presentation</vt:lpstr>
      <vt:lpstr>PowerPoint Presentation</vt:lpstr>
      <vt:lpstr>PowerPoint Presentation</vt:lpstr>
      <vt:lpstr>Ellen Key (1848-1926) </vt:lpstr>
      <vt:lpstr>PowerPoint Presentation</vt:lpstr>
      <vt:lpstr>PowerPoint Presentation</vt:lpstr>
      <vt:lpstr>Should try to prevent some people from having children? </vt:lpstr>
      <vt:lpstr>PowerPoint Presentation</vt:lpstr>
      <vt:lpstr>PowerPoint Presentation</vt:lpstr>
      <vt:lpstr>Ellen Key (1848-1926) </vt:lpstr>
      <vt:lpstr>Ellen Key (1848-1926) </vt:lpstr>
      <vt:lpstr>The unborn child can’t choose … but we can</vt:lpstr>
      <vt:lpstr>Henryk Goldszmit (1878-1942)</vt:lpstr>
      <vt:lpstr>Henryk Goldszmit (1878-1942)</vt:lpstr>
      <vt:lpstr>Henryk Goldszmit (1878-1942)</vt:lpstr>
      <vt:lpstr>Henryk Goldszmit (1878-1942)</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Children’s Rights Pioneers</dc:title>
  <dc:creator>Mike</dc:creator>
  <cp:lastModifiedBy>Mike Durke</cp:lastModifiedBy>
  <cp:revision>17</cp:revision>
  <dcterms:created xsi:type="dcterms:W3CDTF">2006-08-16T00:00:00Z</dcterms:created>
  <dcterms:modified xsi:type="dcterms:W3CDTF">2021-03-12T12:16:16Z</dcterms:modified>
</cp:coreProperties>
</file>