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rts/chart1.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5929" autoAdjust="0"/>
  </p:normalViewPr>
  <p:slideViewPr>
    <p:cSldViewPr snapToGrid="0">
      <p:cViewPr varScale="1">
        <p:scale>
          <a:sx n="73" d="100"/>
          <a:sy n="73" d="100"/>
        </p:scale>
        <p:origin x="174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00" b="0" i="0" u="none" strike="noStrike">
                <a:solidFill>
                  <a:srgbClr val="111111"/>
                </a:solidFill>
                <a:latin typeface="Arial"/>
              </a:defRPr>
            </a:pPr>
            <a:r>
              <a:rPr lang="en-US" sz="1200" b="0" i="0" u="none" strike="noStrike">
                <a:solidFill>
                  <a:srgbClr val="111111"/>
                </a:solidFill>
                <a:latin typeface="Arial"/>
              </a:rPr>
              <a:t>Comparative Rating of Structural Designs (Scale 1 to 10)</a:t>
            </a:r>
          </a:p>
        </c:rich>
      </c:tx>
      <c:overlay val="0"/>
    </c:title>
    <c:autoTitleDeleted val="0"/>
    <c:plotArea>
      <c:layout/>
      <c:barChart>
        <c:barDir val="col"/>
        <c:grouping val="clustered"/>
        <c:varyColors val="0"/>
        <c:ser>
          <c:idx val="0"/>
          <c:order val="0"/>
          <c:tx>
            <c:strRef>
              <c:f>Sheet1!$B$1</c:f>
              <c:strCache>
                <c:ptCount val="1"/>
                <c:pt idx="0">
                  <c:v>Specialisation Depth</c:v>
                </c:pt>
              </c:strCache>
            </c:strRef>
          </c:tx>
          <c:spPr>
            <a:solidFill>
              <a:srgbClr val="00539F"/>
            </a:solidFill>
            <a:effectLst/>
          </c:spPr>
          <c:invertIfNegative val="0"/>
          <c:dLbls>
            <c:numFmt formatCode="#,##0" sourceLinked="0"/>
            <c:spPr>
              <a:noFill/>
              <a:ln>
                <a:noFill/>
              </a:ln>
              <a:effectLst/>
            </c:spPr>
            <c:txPr>
              <a:bodyPr/>
              <a:lstStyle/>
              <a:p>
                <a:pPr>
                  <a:defRPr sz="900" b="0" i="0" u="none" strike="noStrike">
                    <a:solidFill>
                      <a:srgbClr val="111111"/>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Functional</c:v>
                </c:pt>
                <c:pt idx="1">
                  <c:v>Divisional</c:v>
                </c:pt>
                <c:pt idx="2">
                  <c:v>Matrix</c:v>
                </c:pt>
              </c:strCache>
            </c:strRef>
          </c:cat>
          <c:val>
            <c:numRef>
              <c:f>Sheet1!$B$2:$B$4</c:f>
              <c:numCache>
                <c:formatCode>General</c:formatCode>
                <c:ptCount val="3"/>
                <c:pt idx="0">
                  <c:v>9</c:v>
                </c:pt>
                <c:pt idx="1">
                  <c:v>6</c:v>
                </c:pt>
                <c:pt idx="2">
                  <c:v>5</c:v>
                </c:pt>
              </c:numCache>
            </c:numRef>
          </c:val>
          <c:extLst>
            <c:ext xmlns:c16="http://schemas.microsoft.com/office/drawing/2014/chart" uri="{C3380CC4-5D6E-409C-BE32-E72D297353CC}">
              <c16:uniqueId val="{00000000-7E8A-407B-ABD5-FA31950E5BF4}"/>
            </c:ext>
          </c:extLst>
        </c:ser>
        <c:ser>
          <c:idx val="1"/>
          <c:order val="1"/>
          <c:tx>
            <c:strRef>
              <c:f>Sheet1!$C$1</c:f>
              <c:strCache>
                <c:ptCount val="1"/>
                <c:pt idx="0">
                  <c:v>Agility and Speed</c:v>
                </c:pt>
              </c:strCache>
            </c:strRef>
          </c:tx>
          <c:spPr>
            <a:solidFill>
              <a:srgbClr val="D9A400"/>
            </a:solidFill>
            <a:effectLst/>
          </c:spPr>
          <c:invertIfNegative val="0"/>
          <c:dLbls>
            <c:numFmt formatCode="#,##0" sourceLinked="0"/>
            <c:spPr>
              <a:noFill/>
              <a:ln>
                <a:noFill/>
              </a:ln>
              <a:effectLst/>
            </c:spPr>
            <c:txPr>
              <a:bodyPr/>
              <a:lstStyle/>
              <a:p>
                <a:pPr>
                  <a:defRPr sz="900" b="0" i="0" u="none" strike="noStrike">
                    <a:solidFill>
                      <a:srgbClr val="111111"/>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Functional</c:v>
                </c:pt>
                <c:pt idx="1">
                  <c:v>Divisional</c:v>
                </c:pt>
                <c:pt idx="2">
                  <c:v>Matrix</c:v>
                </c:pt>
              </c:strCache>
            </c:strRef>
          </c:cat>
          <c:val>
            <c:numRef>
              <c:f>Sheet1!$C$2:$C$4</c:f>
              <c:numCache>
                <c:formatCode>General</c:formatCode>
                <c:ptCount val="3"/>
                <c:pt idx="0">
                  <c:v>4</c:v>
                </c:pt>
                <c:pt idx="1">
                  <c:v>7</c:v>
                </c:pt>
                <c:pt idx="2">
                  <c:v>9</c:v>
                </c:pt>
              </c:numCache>
            </c:numRef>
          </c:val>
          <c:extLst>
            <c:ext xmlns:c16="http://schemas.microsoft.com/office/drawing/2014/chart" uri="{C3380CC4-5D6E-409C-BE32-E72D297353CC}">
              <c16:uniqueId val="{00000001-7E8A-407B-ABD5-FA31950E5BF4}"/>
            </c:ext>
          </c:extLst>
        </c:ser>
        <c:ser>
          <c:idx val="2"/>
          <c:order val="2"/>
          <c:tx>
            <c:strRef>
              <c:f>Sheet1!$D$1</c:f>
              <c:strCache>
                <c:ptCount val="1"/>
                <c:pt idx="0">
                  <c:v>Coordination Cost</c:v>
                </c:pt>
              </c:strCache>
            </c:strRef>
          </c:tx>
          <c:spPr>
            <a:solidFill>
              <a:srgbClr val="C00000"/>
            </a:solidFill>
            <a:effectLst/>
          </c:spPr>
          <c:invertIfNegative val="0"/>
          <c:dLbls>
            <c:numFmt formatCode="#,##0" sourceLinked="0"/>
            <c:spPr>
              <a:noFill/>
              <a:ln>
                <a:noFill/>
              </a:ln>
              <a:effectLst/>
            </c:spPr>
            <c:txPr>
              <a:bodyPr/>
              <a:lstStyle/>
              <a:p>
                <a:pPr>
                  <a:defRPr sz="900" b="0" i="0" u="none" strike="noStrike">
                    <a:solidFill>
                      <a:srgbClr val="111111"/>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Functional</c:v>
                </c:pt>
                <c:pt idx="1">
                  <c:v>Divisional</c:v>
                </c:pt>
                <c:pt idx="2">
                  <c:v>Matrix</c:v>
                </c:pt>
              </c:strCache>
            </c:strRef>
          </c:cat>
          <c:val>
            <c:numRef>
              <c:f>Sheet1!$D$2:$D$4</c:f>
              <c:numCache>
                <c:formatCode>General</c:formatCode>
                <c:ptCount val="3"/>
                <c:pt idx="0">
                  <c:v>4</c:v>
                </c:pt>
                <c:pt idx="1">
                  <c:v>6</c:v>
                </c:pt>
                <c:pt idx="2">
                  <c:v>9</c:v>
                </c:pt>
              </c:numCache>
            </c:numRef>
          </c:val>
          <c:extLst>
            <c:ext xmlns:c16="http://schemas.microsoft.com/office/drawing/2014/chart" uri="{C3380CC4-5D6E-409C-BE32-E72D297353CC}">
              <c16:uniqueId val="{00000002-7E8A-407B-ABD5-FA31950E5BF4}"/>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111111"/>
                </a:solidFill>
                <a:latin typeface="Arial"/>
              </a:defRPr>
            </a:pPr>
            <a:endParaRPr lang="en-US"/>
          </a:p>
        </c:txPr>
        <c:crossAx val="2094734552"/>
        <c:crosses val="autoZero"/>
        <c:auto val="1"/>
        <c:lblAlgn val="ctr"/>
        <c:lblOffset val="100"/>
        <c:noMultiLvlLbl val="1"/>
      </c:catAx>
      <c:valAx>
        <c:axId val="2094734552"/>
        <c:scaling>
          <c:orientation val="minMax"/>
          <c:max val="10"/>
          <c:min val="0"/>
        </c:scaling>
        <c:delete val="0"/>
        <c:axPos val="l"/>
        <c:majorGridlines>
          <c:spPr>
            <a:ln w="6350" cap="flat">
              <a:solidFill>
                <a:srgbClr val="CCCCCC"/>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555555"/>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000">
              <a:solidFill>
                <a:srgbClr val="111111"/>
              </a:solidFill>
            </a:defRPr>
          </a:pPr>
          <a:endParaRPr lang="en-US"/>
        </a:p>
      </c:txPr>
    </c:legend>
    <c:plotVisOnly val="1"/>
    <c:dispBlanksAs val="span"/>
    <c:showDLblsOverMax val="1"/>
  </c:chart>
  <c:spPr>
    <a:noFill/>
    <a:ln>
      <a:noFill/>
    </a:ln>
    <a:effectLst/>
  </c:spPr>
  <c:externalData r:id="rId1">
    <c:autoUpdate val="0"/>
  </c:externalData>
</c:chartSpace>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5" Type="http://schemas.openxmlformats.org/officeDocument/2006/relationships/image" Target="../media/image18.sv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9.svg"/><Relationship Id="rId5" Type="http://schemas.openxmlformats.org/officeDocument/2006/relationships/image" Target="../media/image22.sv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5" Type="http://schemas.openxmlformats.org/officeDocument/2006/relationships/image" Target="../media/image18.sv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9.svg"/><Relationship Id="rId5" Type="http://schemas.openxmlformats.org/officeDocument/2006/relationships/image" Target="../media/image22.sv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B50E76-578C-450A-AE19-F2BFC4EB9010}"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GB"/>
        </a:p>
      </dgm:t>
    </dgm:pt>
    <dgm:pt modelId="{759B7B90-A05A-41DD-A9F4-B2DBE8E02032}">
      <dgm:prSet/>
      <dgm:spPr/>
      <dgm:t>
        <a:bodyPr/>
        <a:lstStyle/>
        <a:p>
          <a:r>
            <a:rPr lang="en-US"/>
            <a:t>Introduction and definition of organisational structure and chart</a:t>
          </a:r>
          <a:endParaRPr lang="en-GB"/>
        </a:p>
      </dgm:t>
    </dgm:pt>
    <dgm:pt modelId="{33EF92F0-8BC3-494A-99D4-6B26B6B3CC13}" type="parTrans" cxnId="{3B276992-381A-4B75-AC37-CF4EE13E5AF9}">
      <dgm:prSet/>
      <dgm:spPr/>
      <dgm:t>
        <a:bodyPr/>
        <a:lstStyle/>
        <a:p>
          <a:endParaRPr lang="en-GB"/>
        </a:p>
      </dgm:t>
    </dgm:pt>
    <dgm:pt modelId="{35E521F1-F4E3-4CA5-A649-795CF997884E}" type="sibTrans" cxnId="{3B276992-381A-4B75-AC37-CF4EE13E5AF9}">
      <dgm:prSet/>
      <dgm:spPr/>
      <dgm:t>
        <a:bodyPr/>
        <a:lstStyle/>
        <a:p>
          <a:endParaRPr lang="en-GB"/>
        </a:p>
      </dgm:t>
    </dgm:pt>
    <dgm:pt modelId="{CD4733B8-B3DC-4A26-A881-959193C695B1}">
      <dgm:prSet/>
      <dgm:spPr/>
      <dgm:t>
        <a:bodyPr/>
        <a:lstStyle/>
        <a:p>
          <a:r>
            <a:rPr lang="en-US"/>
            <a:t>Importance of structure and Tesco PLC context in UK retail</a:t>
          </a:r>
          <a:endParaRPr lang="en-GB"/>
        </a:p>
      </dgm:t>
    </dgm:pt>
    <dgm:pt modelId="{CA208F0E-D374-4B97-A8C4-92AA780FA6C2}" type="parTrans" cxnId="{4F93E682-1844-4D4F-8F07-716C6389244E}">
      <dgm:prSet/>
      <dgm:spPr/>
      <dgm:t>
        <a:bodyPr/>
        <a:lstStyle/>
        <a:p>
          <a:endParaRPr lang="en-GB"/>
        </a:p>
      </dgm:t>
    </dgm:pt>
    <dgm:pt modelId="{1ACA853C-69FF-4479-AC4E-F571A1F3F609}" type="sibTrans" cxnId="{4F93E682-1844-4D4F-8F07-716C6389244E}">
      <dgm:prSet/>
      <dgm:spPr/>
      <dgm:t>
        <a:bodyPr/>
        <a:lstStyle/>
        <a:p>
          <a:endParaRPr lang="en-GB"/>
        </a:p>
      </dgm:t>
    </dgm:pt>
    <dgm:pt modelId="{6007C446-65DC-495F-B68B-21501D504E10}">
      <dgm:prSet/>
      <dgm:spPr/>
      <dgm:t>
        <a:bodyPr/>
        <a:lstStyle/>
        <a:p>
          <a:r>
            <a:rPr lang="en-US"/>
            <a:t>Functional design explained with a Tesco organisation chart</a:t>
          </a:r>
          <a:endParaRPr lang="en-GB"/>
        </a:p>
      </dgm:t>
    </dgm:pt>
    <dgm:pt modelId="{E85B456D-FF00-4319-BB58-E5B38AE7456B}" type="parTrans" cxnId="{46F6F2AD-5D6F-4B5F-B998-53C436133ADD}">
      <dgm:prSet/>
      <dgm:spPr/>
      <dgm:t>
        <a:bodyPr/>
        <a:lstStyle/>
        <a:p>
          <a:endParaRPr lang="en-GB"/>
        </a:p>
      </dgm:t>
    </dgm:pt>
    <dgm:pt modelId="{595C430B-7FFD-4916-A6F5-595F9E4C9854}" type="sibTrans" cxnId="{46F6F2AD-5D6F-4B5F-B998-53C436133ADD}">
      <dgm:prSet/>
      <dgm:spPr/>
      <dgm:t>
        <a:bodyPr/>
        <a:lstStyle/>
        <a:p>
          <a:endParaRPr lang="en-GB"/>
        </a:p>
      </dgm:t>
    </dgm:pt>
    <dgm:pt modelId="{B2858081-1704-43B4-898D-B550E963B326}">
      <dgm:prSet/>
      <dgm:spPr/>
      <dgm:t>
        <a:bodyPr/>
        <a:lstStyle/>
        <a:p>
          <a:r>
            <a:rPr lang="en-US"/>
            <a:t>Divisional design explained with a Tesco organisation chart</a:t>
          </a:r>
          <a:endParaRPr lang="en-GB"/>
        </a:p>
      </dgm:t>
    </dgm:pt>
    <dgm:pt modelId="{8B768837-FDC1-407C-8602-CE16F8A76B85}" type="parTrans" cxnId="{44890730-414D-4255-903C-AAC434906B64}">
      <dgm:prSet/>
      <dgm:spPr/>
      <dgm:t>
        <a:bodyPr/>
        <a:lstStyle/>
        <a:p>
          <a:endParaRPr lang="en-GB"/>
        </a:p>
      </dgm:t>
    </dgm:pt>
    <dgm:pt modelId="{FC18DC17-267A-4A58-BE9B-E941BE4D9017}" type="sibTrans" cxnId="{44890730-414D-4255-903C-AAC434906B64}">
      <dgm:prSet/>
      <dgm:spPr/>
      <dgm:t>
        <a:bodyPr/>
        <a:lstStyle/>
        <a:p>
          <a:endParaRPr lang="en-GB"/>
        </a:p>
      </dgm:t>
    </dgm:pt>
    <dgm:pt modelId="{8689A2D0-BCFF-41B5-B83D-32EEF50117C2}">
      <dgm:prSet/>
      <dgm:spPr/>
      <dgm:t>
        <a:bodyPr/>
        <a:lstStyle/>
        <a:p>
          <a:r>
            <a:rPr lang="en-US"/>
            <a:t>Matrix design explained with a Tesco organisation chart</a:t>
          </a:r>
          <a:endParaRPr lang="en-GB"/>
        </a:p>
      </dgm:t>
    </dgm:pt>
    <dgm:pt modelId="{348CF9BF-BA2B-4DC1-A4B6-81DECE10942F}" type="parTrans" cxnId="{2C95D41D-03AB-4B8F-8EA1-F25A1CD760CC}">
      <dgm:prSet/>
      <dgm:spPr/>
      <dgm:t>
        <a:bodyPr/>
        <a:lstStyle/>
        <a:p>
          <a:endParaRPr lang="en-GB"/>
        </a:p>
      </dgm:t>
    </dgm:pt>
    <dgm:pt modelId="{7E348C04-FC8B-49AB-B2B1-1D08ACE11466}" type="sibTrans" cxnId="{2C95D41D-03AB-4B8F-8EA1-F25A1CD760CC}">
      <dgm:prSet/>
      <dgm:spPr/>
      <dgm:t>
        <a:bodyPr/>
        <a:lstStyle/>
        <a:p>
          <a:endParaRPr lang="en-GB"/>
        </a:p>
      </dgm:t>
    </dgm:pt>
    <dgm:pt modelId="{FE0B0456-42DE-445C-82C7-B539C7DECC69}">
      <dgm:prSet/>
      <dgm:spPr/>
      <dgm:t>
        <a:bodyPr/>
        <a:lstStyle/>
        <a:p>
          <a:r>
            <a:rPr lang="en-US"/>
            <a:t>Comparative analysis, conclusion and reference list</a:t>
          </a:r>
          <a:endParaRPr lang="en-GB"/>
        </a:p>
      </dgm:t>
    </dgm:pt>
    <dgm:pt modelId="{4F197CFA-E23C-433D-8E00-E44512B044D1}" type="parTrans" cxnId="{A936AC85-9FF2-44F2-824E-7DF7C901B54A}">
      <dgm:prSet/>
      <dgm:spPr/>
      <dgm:t>
        <a:bodyPr/>
        <a:lstStyle/>
        <a:p>
          <a:endParaRPr lang="en-GB"/>
        </a:p>
      </dgm:t>
    </dgm:pt>
    <dgm:pt modelId="{01CA9686-8438-4BC3-8B9F-9ED845F01A37}" type="sibTrans" cxnId="{A936AC85-9FF2-44F2-824E-7DF7C901B54A}">
      <dgm:prSet/>
      <dgm:spPr/>
      <dgm:t>
        <a:bodyPr/>
        <a:lstStyle/>
        <a:p>
          <a:endParaRPr lang="en-GB"/>
        </a:p>
      </dgm:t>
    </dgm:pt>
    <dgm:pt modelId="{358F0CBE-AEF9-4235-9F17-DF4E2FE57672}" type="pres">
      <dgm:prSet presAssocID="{76B50E76-578C-450A-AE19-F2BFC4EB9010}" presName="vert0" presStyleCnt="0">
        <dgm:presLayoutVars>
          <dgm:dir/>
          <dgm:animOne val="branch"/>
          <dgm:animLvl val="lvl"/>
        </dgm:presLayoutVars>
      </dgm:prSet>
      <dgm:spPr/>
    </dgm:pt>
    <dgm:pt modelId="{F58B4E9C-B78E-413F-B684-232152A54946}" type="pres">
      <dgm:prSet presAssocID="{759B7B90-A05A-41DD-A9F4-B2DBE8E02032}" presName="thickLine" presStyleLbl="alignNode1" presStyleIdx="0" presStyleCnt="6"/>
      <dgm:spPr/>
    </dgm:pt>
    <dgm:pt modelId="{B7175B7F-C66D-48A4-8F81-083E20E8EA53}" type="pres">
      <dgm:prSet presAssocID="{759B7B90-A05A-41DD-A9F4-B2DBE8E02032}" presName="horz1" presStyleCnt="0"/>
      <dgm:spPr/>
    </dgm:pt>
    <dgm:pt modelId="{A1DCD293-9E98-4709-B4A8-2FC68CB057A2}" type="pres">
      <dgm:prSet presAssocID="{759B7B90-A05A-41DD-A9F4-B2DBE8E02032}" presName="tx1" presStyleLbl="revTx" presStyleIdx="0" presStyleCnt="6"/>
      <dgm:spPr/>
    </dgm:pt>
    <dgm:pt modelId="{8617957E-2CED-409A-BCA1-ECE9F66ADF7D}" type="pres">
      <dgm:prSet presAssocID="{759B7B90-A05A-41DD-A9F4-B2DBE8E02032}" presName="vert1" presStyleCnt="0"/>
      <dgm:spPr/>
    </dgm:pt>
    <dgm:pt modelId="{57B04867-D91D-4440-B99B-F6DC005501F2}" type="pres">
      <dgm:prSet presAssocID="{CD4733B8-B3DC-4A26-A881-959193C695B1}" presName="thickLine" presStyleLbl="alignNode1" presStyleIdx="1" presStyleCnt="6"/>
      <dgm:spPr/>
    </dgm:pt>
    <dgm:pt modelId="{6228DA69-D367-4BDB-B469-5730402CD791}" type="pres">
      <dgm:prSet presAssocID="{CD4733B8-B3DC-4A26-A881-959193C695B1}" presName="horz1" presStyleCnt="0"/>
      <dgm:spPr/>
    </dgm:pt>
    <dgm:pt modelId="{6917704D-C784-4CAE-B4CA-537BBC365CAE}" type="pres">
      <dgm:prSet presAssocID="{CD4733B8-B3DC-4A26-A881-959193C695B1}" presName="tx1" presStyleLbl="revTx" presStyleIdx="1" presStyleCnt="6"/>
      <dgm:spPr/>
    </dgm:pt>
    <dgm:pt modelId="{7D12B424-F68E-4AEF-BB8B-61441B2052BC}" type="pres">
      <dgm:prSet presAssocID="{CD4733B8-B3DC-4A26-A881-959193C695B1}" presName="vert1" presStyleCnt="0"/>
      <dgm:spPr/>
    </dgm:pt>
    <dgm:pt modelId="{0D5487F8-D1C5-4229-85CA-39291E330596}" type="pres">
      <dgm:prSet presAssocID="{6007C446-65DC-495F-B68B-21501D504E10}" presName="thickLine" presStyleLbl="alignNode1" presStyleIdx="2" presStyleCnt="6"/>
      <dgm:spPr/>
    </dgm:pt>
    <dgm:pt modelId="{95D3DCED-AD66-48CE-9DB8-6EBE8BDD6BD1}" type="pres">
      <dgm:prSet presAssocID="{6007C446-65DC-495F-B68B-21501D504E10}" presName="horz1" presStyleCnt="0"/>
      <dgm:spPr/>
    </dgm:pt>
    <dgm:pt modelId="{9EFC9A45-FA9A-435B-A1A8-90141BB74393}" type="pres">
      <dgm:prSet presAssocID="{6007C446-65DC-495F-B68B-21501D504E10}" presName="tx1" presStyleLbl="revTx" presStyleIdx="2" presStyleCnt="6"/>
      <dgm:spPr/>
    </dgm:pt>
    <dgm:pt modelId="{EF899E2E-387B-4FEA-850F-FE7F3664BB51}" type="pres">
      <dgm:prSet presAssocID="{6007C446-65DC-495F-B68B-21501D504E10}" presName="vert1" presStyleCnt="0"/>
      <dgm:spPr/>
    </dgm:pt>
    <dgm:pt modelId="{19DD37D4-2E2D-4D4E-951F-5E731E76C7B7}" type="pres">
      <dgm:prSet presAssocID="{B2858081-1704-43B4-898D-B550E963B326}" presName="thickLine" presStyleLbl="alignNode1" presStyleIdx="3" presStyleCnt="6"/>
      <dgm:spPr/>
    </dgm:pt>
    <dgm:pt modelId="{7D7B7542-11B2-4330-8EFB-DA5D2ACA7456}" type="pres">
      <dgm:prSet presAssocID="{B2858081-1704-43B4-898D-B550E963B326}" presName="horz1" presStyleCnt="0"/>
      <dgm:spPr/>
    </dgm:pt>
    <dgm:pt modelId="{2EA8B2C6-8091-4F5C-9569-9C50068AA71B}" type="pres">
      <dgm:prSet presAssocID="{B2858081-1704-43B4-898D-B550E963B326}" presName="tx1" presStyleLbl="revTx" presStyleIdx="3" presStyleCnt="6"/>
      <dgm:spPr/>
    </dgm:pt>
    <dgm:pt modelId="{4BFA9287-12D5-4F4F-88A3-3FA317DF997D}" type="pres">
      <dgm:prSet presAssocID="{B2858081-1704-43B4-898D-B550E963B326}" presName="vert1" presStyleCnt="0"/>
      <dgm:spPr/>
    </dgm:pt>
    <dgm:pt modelId="{0C12C91D-9F21-438A-A847-876E7AEE4526}" type="pres">
      <dgm:prSet presAssocID="{8689A2D0-BCFF-41B5-B83D-32EEF50117C2}" presName="thickLine" presStyleLbl="alignNode1" presStyleIdx="4" presStyleCnt="6"/>
      <dgm:spPr/>
    </dgm:pt>
    <dgm:pt modelId="{D80F7B14-2CD7-44A5-8D87-C2C06191F377}" type="pres">
      <dgm:prSet presAssocID="{8689A2D0-BCFF-41B5-B83D-32EEF50117C2}" presName="horz1" presStyleCnt="0"/>
      <dgm:spPr/>
    </dgm:pt>
    <dgm:pt modelId="{8E6E533A-F7FF-4BA5-872E-6E942C5B40D5}" type="pres">
      <dgm:prSet presAssocID="{8689A2D0-BCFF-41B5-B83D-32EEF50117C2}" presName="tx1" presStyleLbl="revTx" presStyleIdx="4" presStyleCnt="6"/>
      <dgm:spPr/>
    </dgm:pt>
    <dgm:pt modelId="{0958A0F5-3C37-4742-84D6-9F0AC5ECE302}" type="pres">
      <dgm:prSet presAssocID="{8689A2D0-BCFF-41B5-B83D-32EEF50117C2}" presName="vert1" presStyleCnt="0"/>
      <dgm:spPr/>
    </dgm:pt>
    <dgm:pt modelId="{8A73D3F0-231A-4E18-9925-A93FE1996586}" type="pres">
      <dgm:prSet presAssocID="{FE0B0456-42DE-445C-82C7-B539C7DECC69}" presName="thickLine" presStyleLbl="alignNode1" presStyleIdx="5" presStyleCnt="6"/>
      <dgm:spPr/>
    </dgm:pt>
    <dgm:pt modelId="{C0B31CE2-F64C-4981-B6BB-EF9B1DEEF70C}" type="pres">
      <dgm:prSet presAssocID="{FE0B0456-42DE-445C-82C7-B539C7DECC69}" presName="horz1" presStyleCnt="0"/>
      <dgm:spPr/>
    </dgm:pt>
    <dgm:pt modelId="{28B0CA40-F0C0-4C3C-B57E-141EF5911C72}" type="pres">
      <dgm:prSet presAssocID="{FE0B0456-42DE-445C-82C7-B539C7DECC69}" presName="tx1" presStyleLbl="revTx" presStyleIdx="5" presStyleCnt="6"/>
      <dgm:spPr/>
    </dgm:pt>
    <dgm:pt modelId="{48F15FF6-BF6C-4BBD-ACCB-126B5421B413}" type="pres">
      <dgm:prSet presAssocID="{FE0B0456-42DE-445C-82C7-B539C7DECC69}" presName="vert1" presStyleCnt="0"/>
      <dgm:spPr/>
    </dgm:pt>
  </dgm:ptLst>
  <dgm:cxnLst>
    <dgm:cxn modelId="{E5D0D509-2A04-44F6-8886-6A0CC069C938}" type="presOf" srcId="{FE0B0456-42DE-445C-82C7-B539C7DECC69}" destId="{28B0CA40-F0C0-4C3C-B57E-141EF5911C72}" srcOrd="0" destOrd="0" presId="urn:microsoft.com/office/officeart/2008/layout/LinedList"/>
    <dgm:cxn modelId="{2C95D41D-03AB-4B8F-8EA1-F25A1CD760CC}" srcId="{76B50E76-578C-450A-AE19-F2BFC4EB9010}" destId="{8689A2D0-BCFF-41B5-B83D-32EEF50117C2}" srcOrd="4" destOrd="0" parTransId="{348CF9BF-BA2B-4DC1-A4B6-81DECE10942F}" sibTransId="{7E348C04-FC8B-49AB-B2B1-1D08ACE11466}"/>
    <dgm:cxn modelId="{FD0D6727-32AF-4206-BEEE-0B939B669938}" type="presOf" srcId="{6007C446-65DC-495F-B68B-21501D504E10}" destId="{9EFC9A45-FA9A-435B-A1A8-90141BB74393}" srcOrd="0" destOrd="0" presId="urn:microsoft.com/office/officeart/2008/layout/LinedList"/>
    <dgm:cxn modelId="{B868462E-47A9-424C-9B7F-38A8BB6FCB5B}" type="presOf" srcId="{759B7B90-A05A-41DD-A9F4-B2DBE8E02032}" destId="{A1DCD293-9E98-4709-B4A8-2FC68CB057A2}" srcOrd="0" destOrd="0" presId="urn:microsoft.com/office/officeart/2008/layout/LinedList"/>
    <dgm:cxn modelId="{44890730-414D-4255-903C-AAC434906B64}" srcId="{76B50E76-578C-450A-AE19-F2BFC4EB9010}" destId="{B2858081-1704-43B4-898D-B550E963B326}" srcOrd="3" destOrd="0" parTransId="{8B768837-FDC1-407C-8602-CE16F8A76B85}" sibTransId="{FC18DC17-267A-4A58-BE9B-E941BE4D9017}"/>
    <dgm:cxn modelId="{FF96F431-A773-4462-A6EB-EDACBC6B4DFA}" type="presOf" srcId="{76B50E76-578C-450A-AE19-F2BFC4EB9010}" destId="{358F0CBE-AEF9-4235-9F17-DF4E2FE57672}" srcOrd="0" destOrd="0" presId="urn:microsoft.com/office/officeart/2008/layout/LinedList"/>
    <dgm:cxn modelId="{4F93E682-1844-4D4F-8F07-716C6389244E}" srcId="{76B50E76-578C-450A-AE19-F2BFC4EB9010}" destId="{CD4733B8-B3DC-4A26-A881-959193C695B1}" srcOrd="1" destOrd="0" parTransId="{CA208F0E-D374-4B97-A8C4-92AA780FA6C2}" sibTransId="{1ACA853C-69FF-4479-AC4E-F571A1F3F609}"/>
    <dgm:cxn modelId="{A936AC85-9FF2-44F2-824E-7DF7C901B54A}" srcId="{76B50E76-578C-450A-AE19-F2BFC4EB9010}" destId="{FE0B0456-42DE-445C-82C7-B539C7DECC69}" srcOrd="5" destOrd="0" parTransId="{4F197CFA-E23C-433D-8E00-E44512B044D1}" sibTransId="{01CA9686-8438-4BC3-8B9F-9ED845F01A37}"/>
    <dgm:cxn modelId="{3B276992-381A-4B75-AC37-CF4EE13E5AF9}" srcId="{76B50E76-578C-450A-AE19-F2BFC4EB9010}" destId="{759B7B90-A05A-41DD-A9F4-B2DBE8E02032}" srcOrd="0" destOrd="0" parTransId="{33EF92F0-8BC3-494A-99D4-6B26B6B3CC13}" sibTransId="{35E521F1-F4E3-4CA5-A649-795CF997884E}"/>
    <dgm:cxn modelId="{46F6F2AD-5D6F-4B5F-B998-53C436133ADD}" srcId="{76B50E76-578C-450A-AE19-F2BFC4EB9010}" destId="{6007C446-65DC-495F-B68B-21501D504E10}" srcOrd="2" destOrd="0" parTransId="{E85B456D-FF00-4319-BB58-E5B38AE7456B}" sibTransId="{595C430B-7FFD-4916-A6F5-595F9E4C9854}"/>
    <dgm:cxn modelId="{1D6BA5B6-563F-4898-BBE6-8BFAEA0ED777}" type="presOf" srcId="{8689A2D0-BCFF-41B5-B83D-32EEF50117C2}" destId="{8E6E533A-F7FF-4BA5-872E-6E942C5B40D5}" srcOrd="0" destOrd="0" presId="urn:microsoft.com/office/officeart/2008/layout/LinedList"/>
    <dgm:cxn modelId="{7B71B8CE-37EA-4573-BA71-4C378A471286}" type="presOf" srcId="{B2858081-1704-43B4-898D-B550E963B326}" destId="{2EA8B2C6-8091-4F5C-9569-9C50068AA71B}" srcOrd="0" destOrd="0" presId="urn:microsoft.com/office/officeart/2008/layout/LinedList"/>
    <dgm:cxn modelId="{DF2007D9-CADD-48AD-BE3A-7A5CC410A27A}" type="presOf" srcId="{CD4733B8-B3DC-4A26-A881-959193C695B1}" destId="{6917704D-C784-4CAE-B4CA-537BBC365CAE}" srcOrd="0" destOrd="0" presId="urn:microsoft.com/office/officeart/2008/layout/LinedList"/>
    <dgm:cxn modelId="{1555D418-565B-4B16-A198-B423CEB0DFEC}" type="presParOf" srcId="{358F0CBE-AEF9-4235-9F17-DF4E2FE57672}" destId="{F58B4E9C-B78E-413F-B684-232152A54946}" srcOrd="0" destOrd="0" presId="urn:microsoft.com/office/officeart/2008/layout/LinedList"/>
    <dgm:cxn modelId="{F2380208-D5A4-4E22-8715-AB48D038D692}" type="presParOf" srcId="{358F0CBE-AEF9-4235-9F17-DF4E2FE57672}" destId="{B7175B7F-C66D-48A4-8F81-083E20E8EA53}" srcOrd="1" destOrd="0" presId="urn:microsoft.com/office/officeart/2008/layout/LinedList"/>
    <dgm:cxn modelId="{0DEEF47A-EAE5-45F2-AB53-D97AEF044082}" type="presParOf" srcId="{B7175B7F-C66D-48A4-8F81-083E20E8EA53}" destId="{A1DCD293-9E98-4709-B4A8-2FC68CB057A2}" srcOrd="0" destOrd="0" presId="urn:microsoft.com/office/officeart/2008/layout/LinedList"/>
    <dgm:cxn modelId="{2FCEBF4C-4E02-4900-BF48-2DB7D98183E3}" type="presParOf" srcId="{B7175B7F-C66D-48A4-8F81-083E20E8EA53}" destId="{8617957E-2CED-409A-BCA1-ECE9F66ADF7D}" srcOrd="1" destOrd="0" presId="urn:microsoft.com/office/officeart/2008/layout/LinedList"/>
    <dgm:cxn modelId="{5196DF9C-384C-4E73-8955-EFF8C88CCBF3}" type="presParOf" srcId="{358F0CBE-AEF9-4235-9F17-DF4E2FE57672}" destId="{57B04867-D91D-4440-B99B-F6DC005501F2}" srcOrd="2" destOrd="0" presId="urn:microsoft.com/office/officeart/2008/layout/LinedList"/>
    <dgm:cxn modelId="{FB112861-6A9B-4190-B889-45A6A5AF2A60}" type="presParOf" srcId="{358F0CBE-AEF9-4235-9F17-DF4E2FE57672}" destId="{6228DA69-D367-4BDB-B469-5730402CD791}" srcOrd="3" destOrd="0" presId="urn:microsoft.com/office/officeart/2008/layout/LinedList"/>
    <dgm:cxn modelId="{5EC9E200-E0FF-4F10-87FD-FF9042ED39A8}" type="presParOf" srcId="{6228DA69-D367-4BDB-B469-5730402CD791}" destId="{6917704D-C784-4CAE-B4CA-537BBC365CAE}" srcOrd="0" destOrd="0" presId="urn:microsoft.com/office/officeart/2008/layout/LinedList"/>
    <dgm:cxn modelId="{09F1AB74-2F9F-4A01-8A5D-2FE7B7AF16D2}" type="presParOf" srcId="{6228DA69-D367-4BDB-B469-5730402CD791}" destId="{7D12B424-F68E-4AEF-BB8B-61441B2052BC}" srcOrd="1" destOrd="0" presId="urn:microsoft.com/office/officeart/2008/layout/LinedList"/>
    <dgm:cxn modelId="{A1CF0BD5-CBB9-4FCF-940C-FD70D5FC72E0}" type="presParOf" srcId="{358F0CBE-AEF9-4235-9F17-DF4E2FE57672}" destId="{0D5487F8-D1C5-4229-85CA-39291E330596}" srcOrd="4" destOrd="0" presId="urn:microsoft.com/office/officeart/2008/layout/LinedList"/>
    <dgm:cxn modelId="{944B199E-BE73-43DF-AD56-86A39D8DDB95}" type="presParOf" srcId="{358F0CBE-AEF9-4235-9F17-DF4E2FE57672}" destId="{95D3DCED-AD66-48CE-9DB8-6EBE8BDD6BD1}" srcOrd="5" destOrd="0" presId="urn:microsoft.com/office/officeart/2008/layout/LinedList"/>
    <dgm:cxn modelId="{B0AFA3DF-D9A3-42F7-B523-F362D624A597}" type="presParOf" srcId="{95D3DCED-AD66-48CE-9DB8-6EBE8BDD6BD1}" destId="{9EFC9A45-FA9A-435B-A1A8-90141BB74393}" srcOrd="0" destOrd="0" presId="urn:microsoft.com/office/officeart/2008/layout/LinedList"/>
    <dgm:cxn modelId="{2AD3F303-DF0E-45B7-872B-923B3C53626E}" type="presParOf" srcId="{95D3DCED-AD66-48CE-9DB8-6EBE8BDD6BD1}" destId="{EF899E2E-387B-4FEA-850F-FE7F3664BB51}" srcOrd="1" destOrd="0" presId="urn:microsoft.com/office/officeart/2008/layout/LinedList"/>
    <dgm:cxn modelId="{5508D823-7576-4E05-8E07-CDF5FD0AAACB}" type="presParOf" srcId="{358F0CBE-AEF9-4235-9F17-DF4E2FE57672}" destId="{19DD37D4-2E2D-4D4E-951F-5E731E76C7B7}" srcOrd="6" destOrd="0" presId="urn:microsoft.com/office/officeart/2008/layout/LinedList"/>
    <dgm:cxn modelId="{7F4BFD22-721B-4CAA-AD21-87DAF9FE7C23}" type="presParOf" srcId="{358F0CBE-AEF9-4235-9F17-DF4E2FE57672}" destId="{7D7B7542-11B2-4330-8EFB-DA5D2ACA7456}" srcOrd="7" destOrd="0" presId="urn:microsoft.com/office/officeart/2008/layout/LinedList"/>
    <dgm:cxn modelId="{828B8CD6-EC52-4105-B7D5-0AD5C9092DD0}" type="presParOf" srcId="{7D7B7542-11B2-4330-8EFB-DA5D2ACA7456}" destId="{2EA8B2C6-8091-4F5C-9569-9C50068AA71B}" srcOrd="0" destOrd="0" presId="urn:microsoft.com/office/officeart/2008/layout/LinedList"/>
    <dgm:cxn modelId="{16BA2FC8-8D48-4B63-89AB-D06718447263}" type="presParOf" srcId="{7D7B7542-11B2-4330-8EFB-DA5D2ACA7456}" destId="{4BFA9287-12D5-4F4F-88A3-3FA317DF997D}" srcOrd="1" destOrd="0" presId="urn:microsoft.com/office/officeart/2008/layout/LinedList"/>
    <dgm:cxn modelId="{C28DB905-E36C-483D-8121-9A21ADC124BE}" type="presParOf" srcId="{358F0CBE-AEF9-4235-9F17-DF4E2FE57672}" destId="{0C12C91D-9F21-438A-A847-876E7AEE4526}" srcOrd="8" destOrd="0" presId="urn:microsoft.com/office/officeart/2008/layout/LinedList"/>
    <dgm:cxn modelId="{147337DE-8617-4745-94F6-6A9A8554AB6A}" type="presParOf" srcId="{358F0CBE-AEF9-4235-9F17-DF4E2FE57672}" destId="{D80F7B14-2CD7-44A5-8D87-C2C06191F377}" srcOrd="9" destOrd="0" presId="urn:microsoft.com/office/officeart/2008/layout/LinedList"/>
    <dgm:cxn modelId="{7DB1C745-AAD8-47BB-B61B-80909B4557F0}" type="presParOf" srcId="{D80F7B14-2CD7-44A5-8D87-C2C06191F377}" destId="{8E6E533A-F7FF-4BA5-872E-6E942C5B40D5}" srcOrd="0" destOrd="0" presId="urn:microsoft.com/office/officeart/2008/layout/LinedList"/>
    <dgm:cxn modelId="{3A2F5AFC-05A9-47A7-9F23-E48156CA06BB}" type="presParOf" srcId="{D80F7B14-2CD7-44A5-8D87-C2C06191F377}" destId="{0958A0F5-3C37-4742-84D6-9F0AC5ECE302}" srcOrd="1" destOrd="0" presId="urn:microsoft.com/office/officeart/2008/layout/LinedList"/>
    <dgm:cxn modelId="{3542B619-349C-485A-B4BD-A8438D1461B0}" type="presParOf" srcId="{358F0CBE-AEF9-4235-9F17-DF4E2FE57672}" destId="{8A73D3F0-231A-4E18-9925-A93FE1996586}" srcOrd="10" destOrd="0" presId="urn:microsoft.com/office/officeart/2008/layout/LinedList"/>
    <dgm:cxn modelId="{B19D5E72-A143-423F-94E4-CCE06B8A45B2}" type="presParOf" srcId="{358F0CBE-AEF9-4235-9F17-DF4E2FE57672}" destId="{C0B31CE2-F64C-4981-B6BB-EF9B1DEEF70C}" srcOrd="11" destOrd="0" presId="urn:microsoft.com/office/officeart/2008/layout/LinedList"/>
    <dgm:cxn modelId="{398155C6-1CA2-4C64-96EE-4752EE237228}" type="presParOf" srcId="{C0B31CE2-F64C-4981-B6BB-EF9B1DEEF70C}" destId="{28B0CA40-F0C0-4C3C-B57E-141EF5911C72}" srcOrd="0" destOrd="0" presId="urn:microsoft.com/office/officeart/2008/layout/LinedList"/>
    <dgm:cxn modelId="{746FA16A-8CD3-435D-BE1A-FB3620520354}" type="presParOf" srcId="{C0B31CE2-F64C-4981-B6BB-EF9B1DEEF70C}" destId="{48F15FF6-BF6C-4BBD-ACCB-126B5421B41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0F5140-57A2-4176-A490-FC9FB712816E}"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GB"/>
        </a:p>
      </dgm:t>
    </dgm:pt>
    <dgm:pt modelId="{CFBB1827-657D-41D0-84BC-D12E81C9E04B}">
      <dgm:prSet/>
      <dgm:spPr/>
      <dgm:t>
        <a:bodyPr/>
        <a:lstStyle/>
        <a:p>
          <a:r>
            <a:rPr lang="en-US"/>
            <a:t>Organisational structure defines reporting lines, authority and coordination across departments in a firm (Jerab and Mabrouk, 2023)</a:t>
          </a:r>
          <a:endParaRPr lang="en-GB"/>
        </a:p>
      </dgm:t>
    </dgm:pt>
    <dgm:pt modelId="{31272039-0062-417F-9850-6740ECEB60F0}" type="parTrans" cxnId="{68E08B83-9268-413A-AA2F-1E67C1EDF758}">
      <dgm:prSet/>
      <dgm:spPr/>
      <dgm:t>
        <a:bodyPr/>
        <a:lstStyle/>
        <a:p>
          <a:endParaRPr lang="en-GB"/>
        </a:p>
      </dgm:t>
    </dgm:pt>
    <dgm:pt modelId="{54226B82-2B8A-493F-9218-041FB809E72B}" type="sibTrans" cxnId="{68E08B83-9268-413A-AA2F-1E67C1EDF758}">
      <dgm:prSet/>
      <dgm:spPr/>
      <dgm:t>
        <a:bodyPr/>
        <a:lstStyle/>
        <a:p>
          <a:endParaRPr lang="en-GB"/>
        </a:p>
      </dgm:t>
    </dgm:pt>
    <dgm:pt modelId="{12D14A9E-05F6-4C1B-9A29-5BEA9D8C635D}">
      <dgm:prSet/>
      <dgm:spPr/>
      <dgm:t>
        <a:bodyPr/>
        <a:lstStyle/>
        <a:p>
          <a:r>
            <a:rPr lang="en-US"/>
            <a:t>An organisation chart visualises hierarchy, span of control and communication routes within the business (Gutterman, 2023)</a:t>
          </a:r>
          <a:endParaRPr lang="en-GB"/>
        </a:p>
      </dgm:t>
    </dgm:pt>
    <dgm:pt modelId="{893A133D-F2EA-45CE-AF61-1D28C3DC787E}" type="parTrans" cxnId="{B85F32E1-99E1-47AF-8499-46CB1749B83E}">
      <dgm:prSet/>
      <dgm:spPr/>
      <dgm:t>
        <a:bodyPr/>
        <a:lstStyle/>
        <a:p>
          <a:endParaRPr lang="en-GB"/>
        </a:p>
      </dgm:t>
    </dgm:pt>
    <dgm:pt modelId="{CC9ED356-B40E-45EC-BAD3-778B97932FA4}" type="sibTrans" cxnId="{B85F32E1-99E1-47AF-8499-46CB1749B83E}">
      <dgm:prSet/>
      <dgm:spPr/>
      <dgm:t>
        <a:bodyPr/>
        <a:lstStyle/>
        <a:p>
          <a:endParaRPr lang="en-GB"/>
        </a:p>
      </dgm:t>
    </dgm:pt>
    <dgm:pt modelId="{C2DB50BB-748A-43DA-A758-DFB59CA93506}">
      <dgm:prSet/>
      <dgm:spPr/>
      <dgm:t>
        <a:bodyPr/>
        <a:lstStyle/>
        <a:p>
          <a:r>
            <a:rPr lang="en-US"/>
            <a:t>Structural design shapes task allocation, decision speed and workforce coordination in daily operations</a:t>
          </a:r>
          <a:endParaRPr lang="en-GB"/>
        </a:p>
      </dgm:t>
    </dgm:pt>
    <dgm:pt modelId="{3A6914B5-0E7A-4002-AD6E-62233612C828}" type="parTrans" cxnId="{F9A277EB-E2E7-459D-9F45-B3620856168A}">
      <dgm:prSet/>
      <dgm:spPr/>
      <dgm:t>
        <a:bodyPr/>
        <a:lstStyle/>
        <a:p>
          <a:endParaRPr lang="en-GB"/>
        </a:p>
      </dgm:t>
    </dgm:pt>
    <dgm:pt modelId="{3EF466F2-7D2D-4CD8-A7B4-84A166D0BE24}" type="sibTrans" cxnId="{F9A277EB-E2E7-459D-9F45-B3620856168A}">
      <dgm:prSet/>
      <dgm:spPr/>
      <dgm:t>
        <a:bodyPr/>
        <a:lstStyle/>
        <a:p>
          <a:endParaRPr lang="en-GB"/>
        </a:p>
      </dgm:t>
    </dgm:pt>
    <dgm:pt modelId="{AD3ADC13-2906-4E2B-A0E3-7A42186A30D6}">
      <dgm:prSet/>
      <dgm:spPr/>
      <dgm:t>
        <a:bodyPr/>
        <a:lstStyle/>
        <a:p>
          <a:r>
            <a:rPr lang="en-US"/>
            <a:t>Clarity of design supports operational efficiency, engagement and effective strategy execution</a:t>
          </a:r>
          <a:endParaRPr lang="en-GB"/>
        </a:p>
      </dgm:t>
    </dgm:pt>
    <dgm:pt modelId="{318FD55B-8594-42C2-9304-FC6A5AEBE978}" type="parTrans" cxnId="{B6C951B5-C178-4201-8A5C-DB0633082EB8}">
      <dgm:prSet/>
      <dgm:spPr/>
      <dgm:t>
        <a:bodyPr/>
        <a:lstStyle/>
        <a:p>
          <a:endParaRPr lang="en-GB"/>
        </a:p>
      </dgm:t>
    </dgm:pt>
    <dgm:pt modelId="{A8836AA8-FC03-43B1-B79A-696E6C3617DD}" type="sibTrans" cxnId="{B6C951B5-C178-4201-8A5C-DB0633082EB8}">
      <dgm:prSet/>
      <dgm:spPr/>
      <dgm:t>
        <a:bodyPr/>
        <a:lstStyle/>
        <a:p>
          <a:endParaRPr lang="en-GB"/>
        </a:p>
      </dgm:t>
    </dgm:pt>
    <dgm:pt modelId="{9ED45A61-64FE-42FF-ACE7-0F2B405ABDCD}">
      <dgm:prSet/>
      <dgm:spPr/>
      <dgm:t>
        <a:bodyPr/>
        <a:lstStyle/>
        <a:p>
          <a:r>
            <a:rPr lang="en-US"/>
            <a:t>Structure links directly with culture and performance outcomes in modern retail firms</a:t>
          </a:r>
          <a:endParaRPr lang="en-GB"/>
        </a:p>
      </dgm:t>
    </dgm:pt>
    <dgm:pt modelId="{BAB760F7-363B-4FCD-8881-117B3E653FB3}" type="parTrans" cxnId="{DB9392F3-75E3-4920-8772-A0DEC4AEA1C4}">
      <dgm:prSet/>
      <dgm:spPr/>
      <dgm:t>
        <a:bodyPr/>
        <a:lstStyle/>
        <a:p>
          <a:endParaRPr lang="en-GB"/>
        </a:p>
      </dgm:t>
    </dgm:pt>
    <dgm:pt modelId="{813F7206-3470-4850-8469-B446EFACAB31}" type="sibTrans" cxnId="{DB9392F3-75E3-4920-8772-A0DEC4AEA1C4}">
      <dgm:prSet/>
      <dgm:spPr/>
      <dgm:t>
        <a:bodyPr/>
        <a:lstStyle/>
        <a:p>
          <a:endParaRPr lang="en-GB"/>
        </a:p>
      </dgm:t>
    </dgm:pt>
    <dgm:pt modelId="{916C6A27-3F5C-477F-82C5-D89FE2A20E13}" type="pres">
      <dgm:prSet presAssocID="{EA0F5140-57A2-4176-A490-FC9FB712816E}" presName="root" presStyleCnt="0">
        <dgm:presLayoutVars>
          <dgm:dir/>
          <dgm:resizeHandles val="exact"/>
        </dgm:presLayoutVars>
      </dgm:prSet>
      <dgm:spPr/>
    </dgm:pt>
    <dgm:pt modelId="{3A1BC10F-CE82-4004-86BC-CF74E3E4DF95}" type="pres">
      <dgm:prSet presAssocID="{CFBB1827-657D-41D0-84BC-D12E81C9E04B}" presName="compNode" presStyleCnt="0"/>
      <dgm:spPr/>
    </dgm:pt>
    <dgm:pt modelId="{2BA4464B-B94F-4B7C-A5F2-26B721B7045B}" type="pres">
      <dgm:prSet presAssocID="{CFBB1827-657D-41D0-84BC-D12E81C9E04B}" presName="bgRect" presStyleLbl="bgShp" presStyleIdx="0" presStyleCnt="5"/>
      <dgm:spPr/>
    </dgm:pt>
    <dgm:pt modelId="{357EDA3A-331C-4376-814C-7A4C79E5EA91}" type="pres">
      <dgm:prSet presAssocID="{CFBB1827-657D-41D0-84BC-D12E81C9E04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BC13ADEE-0694-40C8-8860-A95F1D76B7D1}" type="pres">
      <dgm:prSet presAssocID="{CFBB1827-657D-41D0-84BC-D12E81C9E04B}" presName="spaceRect" presStyleCnt="0"/>
      <dgm:spPr/>
    </dgm:pt>
    <dgm:pt modelId="{14C56A3A-F78E-4925-BD8D-FF655CDE26CF}" type="pres">
      <dgm:prSet presAssocID="{CFBB1827-657D-41D0-84BC-D12E81C9E04B}" presName="parTx" presStyleLbl="revTx" presStyleIdx="0" presStyleCnt="5">
        <dgm:presLayoutVars>
          <dgm:chMax val="0"/>
          <dgm:chPref val="0"/>
        </dgm:presLayoutVars>
      </dgm:prSet>
      <dgm:spPr/>
    </dgm:pt>
    <dgm:pt modelId="{50DB3324-E086-4CE7-A3AA-30506544ECC2}" type="pres">
      <dgm:prSet presAssocID="{54226B82-2B8A-493F-9218-041FB809E72B}" presName="sibTrans" presStyleCnt="0"/>
      <dgm:spPr/>
    </dgm:pt>
    <dgm:pt modelId="{22B536AE-422A-4237-B316-EFC21DC8123A}" type="pres">
      <dgm:prSet presAssocID="{12D14A9E-05F6-4C1B-9A29-5BEA9D8C635D}" presName="compNode" presStyleCnt="0"/>
      <dgm:spPr/>
    </dgm:pt>
    <dgm:pt modelId="{EE4B04A5-4779-498B-9599-F5A768BD7E51}" type="pres">
      <dgm:prSet presAssocID="{12D14A9E-05F6-4C1B-9A29-5BEA9D8C635D}" presName="bgRect" presStyleLbl="bgShp" presStyleIdx="1" presStyleCnt="5"/>
      <dgm:spPr/>
    </dgm:pt>
    <dgm:pt modelId="{12EAA74C-E9F9-4968-B4BE-9AB941B50D1F}" type="pres">
      <dgm:prSet presAssocID="{12D14A9E-05F6-4C1B-9A29-5BEA9D8C635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1F033BDC-2C51-499A-A3E4-F2089F52E148}" type="pres">
      <dgm:prSet presAssocID="{12D14A9E-05F6-4C1B-9A29-5BEA9D8C635D}" presName="spaceRect" presStyleCnt="0"/>
      <dgm:spPr/>
    </dgm:pt>
    <dgm:pt modelId="{0DE61E7E-3F8C-496F-B19F-95CF72A5EAC1}" type="pres">
      <dgm:prSet presAssocID="{12D14A9E-05F6-4C1B-9A29-5BEA9D8C635D}" presName="parTx" presStyleLbl="revTx" presStyleIdx="1" presStyleCnt="5">
        <dgm:presLayoutVars>
          <dgm:chMax val="0"/>
          <dgm:chPref val="0"/>
        </dgm:presLayoutVars>
      </dgm:prSet>
      <dgm:spPr/>
    </dgm:pt>
    <dgm:pt modelId="{8C4DBABF-1D33-4DBC-9870-451A20A00CBC}" type="pres">
      <dgm:prSet presAssocID="{CC9ED356-B40E-45EC-BAD3-778B97932FA4}" presName="sibTrans" presStyleCnt="0"/>
      <dgm:spPr/>
    </dgm:pt>
    <dgm:pt modelId="{C7F88ED8-2A54-4BBF-A32A-19A20D45030E}" type="pres">
      <dgm:prSet presAssocID="{C2DB50BB-748A-43DA-A758-DFB59CA93506}" presName="compNode" presStyleCnt="0"/>
      <dgm:spPr/>
    </dgm:pt>
    <dgm:pt modelId="{BC7D0B75-482D-4C00-80B1-D4531B46466A}" type="pres">
      <dgm:prSet presAssocID="{C2DB50BB-748A-43DA-A758-DFB59CA93506}" presName="bgRect" presStyleLbl="bgShp" presStyleIdx="2" presStyleCnt="5"/>
      <dgm:spPr/>
    </dgm:pt>
    <dgm:pt modelId="{BB837F4A-099E-448D-90AE-4A6E55C1ECF6}" type="pres">
      <dgm:prSet presAssocID="{C2DB50BB-748A-43DA-A758-DFB59CA9350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ears"/>
        </a:ext>
      </dgm:extLst>
    </dgm:pt>
    <dgm:pt modelId="{088278AC-7659-42EF-962E-C66941EE5676}" type="pres">
      <dgm:prSet presAssocID="{C2DB50BB-748A-43DA-A758-DFB59CA93506}" presName="spaceRect" presStyleCnt="0"/>
      <dgm:spPr/>
    </dgm:pt>
    <dgm:pt modelId="{C3784191-1391-4F2E-B775-33DC30416AFC}" type="pres">
      <dgm:prSet presAssocID="{C2DB50BB-748A-43DA-A758-DFB59CA93506}" presName="parTx" presStyleLbl="revTx" presStyleIdx="2" presStyleCnt="5">
        <dgm:presLayoutVars>
          <dgm:chMax val="0"/>
          <dgm:chPref val="0"/>
        </dgm:presLayoutVars>
      </dgm:prSet>
      <dgm:spPr/>
    </dgm:pt>
    <dgm:pt modelId="{87AA4C7A-A4A6-4147-9A8A-F00ECFFA7680}" type="pres">
      <dgm:prSet presAssocID="{3EF466F2-7D2D-4CD8-A7B4-84A166D0BE24}" presName="sibTrans" presStyleCnt="0"/>
      <dgm:spPr/>
    </dgm:pt>
    <dgm:pt modelId="{17323805-8F59-41D4-87E1-E6224B0628FD}" type="pres">
      <dgm:prSet presAssocID="{AD3ADC13-2906-4E2B-A0E3-7A42186A30D6}" presName="compNode" presStyleCnt="0"/>
      <dgm:spPr/>
    </dgm:pt>
    <dgm:pt modelId="{800A57E6-8344-4FC3-B790-5AAD31CA9CD2}" type="pres">
      <dgm:prSet presAssocID="{AD3ADC13-2906-4E2B-A0E3-7A42186A30D6}" presName="bgRect" presStyleLbl="bgShp" presStyleIdx="3" presStyleCnt="5"/>
      <dgm:spPr/>
    </dgm:pt>
    <dgm:pt modelId="{DBDACA30-FD26-4571-8568-E3466D720FF0}" type="pres">
      <dgm:prSet presAssocID="{AD3ADC13-2906-4E2B-A0E3-7A42186A30D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B56725E1-053D-4E86-89C6-C980C13D0B5D}" type="pres">
      <dgm:prSet presAssocID="{AD3ADC13-2906-4E2B-A0E3-7A42186A30D6}" presName="spaceRect" presStyleCnt="0"/>
      <dgm:spPr/>
    </dgm:pt>
    <dgm:pt modelId="{B77AD3D1-B5B4-4DE7-8B2E-08B35EB39570}" type="pres">
      <dgm:prSet presAssocID="{AD3ADC13-2906-4E2B-A0E3-7A42186A30D6}" presName="parTx" presStyleLbl="revTx" presStyleIdx="3" presStyleCnt="5">
        <dgm:presLayoutVars>
          <dgm:chMax val="0"/>
          <dgm:chPref val="0"/>
        </dgm:presLayoutVars>
      </dgm:prSet>
      <dgm:spPr/>
    </dgm:pt>
    <dgm:pt modelId="{61BDAE05-D929-4C40-A748-EC3D77791E02}" type="pres">
      <dgm:prSet presAssocID="{A8836AA8-FC03-43B1-B79A-696E6C3617DD}" presName="sibTrans" presStyleCnt="0"/>
      <dgm:spPr/>
    </dgm:pt>
    <dgm:pt modelId="{9E2AEC55-7DFE-429A-B6E5-0A9F5A2E4200}" type="pres">
      <dgm:prSet presAssocID="{9ED45A61-64FE-42FF-ACE7-0F2B405ABDCD}" presName="compNode" presStyleCnt="0"/>
      <dgm:spPr/>
    </dgm:pt>
    <dgm:pt modelId="{1E5B3536-0521-4261-ABC5-286C1E4E4A3C}" type="pres">
      <dgm:prSet presAssocID="{9ED45A61-64FE-42FF-ACE7-0F2B405ABDCD}" presName="bgRect" presStyleLbl="bgShp" presStyleIdx="4" presStyleCnt="5"/>
      <dgm:spPr/>
    </dgm:pt>
    <dgm:pt modelId="{82EE9562-4C3F-4F12-BF92-D65A60AC1755}" type="pres">
      <dgm:prSet presAssocID="{9ED45A61-64FE-42FF-ACE7-0F2B405ABDC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EBDBE595-A50B-4EB8-9505-9A22A4122920}" type="pres">
      <dgm:prSet presAssocID="{9ED45A61-64FE-42FF-ACE7-0F2B405ABDCD}" presName="spaceRect" presStyleCnt="0"/>
      <dgm:spPr/>
    </dgm:pt>
    <dgm:pt modelId="{FD9145EE-1905-41F3-AD10-4DC1AEFC36CE}" type="pres">
      <dgm:prSet presAssocID="{9ED45A61-64FE-42FF-ACE7-0F2B405ABDCD}" presName="parTx" presStyleLbl="revTx" presStyleIdx="4" presStyleCnt="5">
        <dgm:presLayoutVars>
          <dgm:chMax val="0"/>
          <dgm:chPref val="0"/>
        </dgm:presLayoutVars>
      </dgm:prSet>
      <dgm:spPr/>
    </dgm:pt>
  </dgm:ptLst>
  <dgm:cxnLst>
    <dgm:cxn modelId="{C5BA031F-91B4-4CDF-B878-5C622D6F2419}" type="presOf" srcId="{EA0F5140-57A2-4176-A490-FC9FB712816E}" destId="{916C6A27-3F5C-477F-82C5-D89FE2A20E13}" srcOrd="0" destOrd="0" presId="urn:microsoft.com/office/officeart/2018/2/layout/IconVerticalSolidList"/>
    <dgm:cxn modelId="{2F86AF36-2EAE-467F-B1E0-FCEB441AAFED}" type="presOf" srcId="{AD3ADC13-2906-4E2B-A0E3-7A42186A30D6}" destId="{B77AD3D1-B5B4-4DE7-8B2E-08B35EB39570}" srcOrd="0" destOrd="0" presId="urn:microsoft.com/office/officeart/2018/2/layout/IconVerticalSolidList"/>
    <dgm:cxn modelId="{A5458970-A549-4C8B-8704-52C3DEBD2E4E}" type="presOf" srcId="{9ED45A61-64FE-42FF-ACE7-0F2B405ABDCD}" destId="{FD9145EE-1905-41F3-AD10-4DC1AEFC36CE}" srcOrd="0" destOrd="0" presId="urn:microsoft.com/office/officeart/2018/2/layout/IconVerticalSolidList"/>
    <dgm:cxn modelId="{68E08B83-9268-413A-AA2F-1E67C1EDF758}" srcId="{EA0F5140-57A2-4176-A490-FC9FB712816E}" destId="{CFBB1827-657D-41D0-84BC-D12E81C9E04B}" srcOrd="0" destOrd="0" parTransId="{31272039-0062-417F-9850-6740ECEB60F0}" sibTransId="{54226B82-2B8A-493F-9218-041FB809E72B}"/>
    <dgm:cxn modelId="{805DA584-A8BB-4B83-B9DA-64FBB9E1055A}" type="presOf" srcId="{C2DB50BB-748A-43DA-A758-DFB59CA93506}" destId="{C3784191-1391-4F2E-B775-33DC30416AFC}" srcOrd="0" destOrd="0" presId="urn:microsoft.com/office/officeart/2018/2/layout/IconVerticalSolidList"/>
    <dgm:cxn modelId="{F138E3B2-D660-47F4-9BB7-AA9CCF45A537}" type="presOf" srcId="{CFBB1827-657D-41D0-84BC-D12E81C9E04B}" destId="{14C56A3A-F78E-4925-BD8D-FF655CDE26CF}" srcOrd="0" destOrd="0" presId="urn:microsoft.com/office/officeart/2018/2/layout/IconVerticalSolidList"/>
    <dgm:cxn modelId="{B6C951B5-C178-4201-8A5C-DB0633082EB8}" srcId="{EA0F5140-57A2-4176-A490-FC9FB712816E}" destId="{AD3ADC13-2906-4E2B-A0E3-7A42186A30D6}" srcOrd="3" destOrd="0" parTransId="{318FD55B-8594-42C2-9304-FC6A5AEBE978}" sibTransId="{A8836AA8-FC03-43B1-B79A-696E6C3617DD}"/>
    <dgm:cxn modelId="{B85F32E1-99E1-47AF-8499-46CB1749B83E}" srcId="{EA0F5140-57A2-4176-A490-FC9FB712816E}" destId="{12D14A9E-05F6-4C1B-9A29-5BEA9D8C635D}" srcOrd="1" destOrd="0" parTransId="{893A133D-F2EA-45CE-AF61-1D28C3DC787E}" sibTransId="{CC9ED356-B40E-45EC-BAD3-778B97932FA4}"/>
    <dgm:cxn modelId="{BD99D9E2-7815-42C8-A5D1-D332222AFFE9}" type="presOf" srcId="{12D14A9E-05F6-4C1B-9A29-5BEA9D8C635D}" destId="{0DE61E7E-3F8C-496F-B19F-95CF72A5EAC1}" srcOrd="0" destOrd="0" presId="urn:microsoft.com/office/officeart/2018/2/layout/IconVerticalSolidList"/>
    <dgm:cxn modelId="{F9A277EB-E2E7-459D-9F45-B3620856168A}" srcId="{EA0F5140-57A2-4176-A490-FC9FB712816E}" destId="{C2DB50BB-748A-43DA-A758-DFB59CA93506}" srcOrd="2" destOrd="0" parTransId="{3A6914B5-0E7A-4002-AD6E-62233612C828}" sibTransId="{3EF466F2-7D2D-4CD8-A7B4-84A166D0BE24}"/>
    <dgm:cxn modelId="{DB9392F3-75E3-4920-8772-A0DEC4AEA1C4}" srcId="{EA0F5140-57A2-4176-A490-FC9FB712816E}" destId="{9ED45A61-64FE-42FF-ACE7-0F2B405ABDCD}" srcOrd="4" destOrd="0" parTransId="{BAB760F7-363B-4FCD-8881-117B3E653FB3}" sibTransId="{813F7206-3470-4850-8469-B446EFACAB31}"/>
    <dgm:cxn modelId="{52FBD583-05A0-46A1-98CC-C63DA6D77C43}" type="presParOf" srcId="{916C6A27-3F5C-477F-82C5-D89FE2A20E13}" destId="{3A1BC10F-CE82-4004-86BC-CF74E3E4DF95}" srcOrd="0" destOrd="0" presId="urn:microsoft.com/office/officeart/2018/2/layout/IconVerticalSolidList"/>
    <dgm:cxn modelId="{223C21BA-E3D5-4EF9-AF14-B6FB3F19CCA1}" type="presParOf" srcId="{3A1BC10F-CE82-4004-86BC-CF74E3E4DF95}" destId="{2BA4464B-B94F-4B7C-A5F2-26B721B7045B}" srcOrd="0" destOrd="0" presId="urn:microsoft.com/office/officeart/2018/2/layout/IconVerticalSolidList"/>
    <dgm:cxn modelId="{A7A9498D-7062-4766-BB65-DAA798EFBDB0}" type="presParOf" srcId="{3A1BC10F-CE82-4004-86BC-CF74E3E4DF95}" destId="{357EDA3A-331C-4376-814C-7A4C79E5EA91}" srcOrd="1" destOrd="0" presId="urn:microsoft.com/office/officeart/2018/2/layout/IconVerticalSolidList"/>
    <dgm:cxn modelId="{928EAF0E-C4D4-469F-A939-09241092369F}" type="presParOf" srcId="{3A1BC10F-CE82-4004-86BC-CF74E3E4DF95}" destId="{BC13ADEE-0694-40C8-8860-A95F1D76B7D1}" srcOrd="2" destOrd="0" presId="urn:microsoft.com/office/officeart/2018/2/layout/IconVerticalSolidList"/>
    <dgm:cxn modelId="{76A70843-42E5-4196-9E82-BF38763CD6B0}" type="presParOf" srcId="{3A1BC10F-CE82-4004-86BC-CF74E3E4DF95}" destId="{14C56A3A-F78E-4925-BD8D-FF655CDE26CF}" srcOrd="3" destOrd="0" presId="urn:microsoft.com/office/officeart/2018/2/layout/IconVerticalSolidList"/>
    <dgm:cxn modelId="{C0EB8ABB-0DC1-44C4-B1DB-3FF897D4DB88}" type="presParOf" srcId="{916C6A27-3F5C-477F-82C5-D89FE2A20E13}" destId="{50DB3324-E086-4CE7-A3AA-30506544ECC2}" srcOrd="1" destOrd="0" presId="urn:microsoft.com/office/officeart/2018/2/layout/IconVerticalSolidList"/>
    <dgm:cxn modelId="{A034D94B-7CE3-4C5B-9C1C-87415D3965A6}" type="presParOf" srcId="{916C6A27-3F5C-477F-82C5-D89FE2A20E13}" destId="{22B536AE-422A-4237-B316-EFC21DC8123A}" srcOrd="2" destOrd="0" presId="urn:microsoft.com/office/officeart/2018/2/layout/IconVerticalSolidList"/>
    <dgm:cxn modelId="{32F651F0-4582-4387-A074-4377630075AB}" type="presParOf" srcId="{22B536AE-422A-4237-B316-EFC21DC8123A}" destId="{EE4B04A5-4779-498B-9599-F5A768BD7E51}" srcOrd="0" destOrd="0" presId="urn:microsoft.com/office/officeart/2018/2/layout/IconVerticalSolidList"/>
    <dgm:cxn modelId="{59E7DC52-B3CE-470F-AB5F-28462A4C42DE}" type="presParOf" srcId="{22B536AE-422A-4237-B316-EFC21DC8123A}" destId="{12EAA74C-E9F9-4968-B4BE-9AB941B50D1F}" srcOrd="1" destOrd="0" presId="urn:microsoft.com/office/officeart/2018/2/layout/IconVerticalSolidList"/>
    <dgm:cxn modelId="{A5D22E64-EA82-41BE-BC6A-6204B6B4D232}" type="presParOf" srcId="{22B536AE-422A-4237-B316-EFC21DC8123A}" destId="{1F033BDC-2C51-499A-A3E4-F2089F52E148}" srcOrd="2" destOrd="0" presId="urn:microsoft.com/office/officeart/2018/2/layout/IconVerticalSolidList"/>
    <dgm:cxn modelId="{226A1721-439B-4C5B-8D71-A0CCE26566AC}" type="presParOf" srcId="{22B536AE-422A-4237-B316-EFC21DC8123A}" destId="{0DE61E7E-3F8C-496F-B19F-95CF72A5EAC1}" srcOrd="3" destOrd="0" presId="urn:microsoft.com/office/officeart/2018/2/layout/IconVerticalSolidList"/>
    <dgm:cxn modelId="{F58229D1-77B5-4B01-9C54-E6DCC784297E}" type="presParOf" srcId="{916C6A27-3F5C-477F-82C5-D89FE2A20E13}" destId="{8C4DBABF-1D33-4DBC-9870-451A20A00CBC}" srcOrd="3" destOrd="0" presId="urn:microsoft.com/office/officeart/2018/2/layout/IconVerticalSolidList"/>
    <dgm:cxn modelId="{06217AE6-5FD6-4B5F-BBD1-F664E6F418EA}" type="presParOf" srcId="{916C6A27-3F5C-477F-82C5-D89FE2A20E13}" destId="{C7F88ED8-2A54-4BBF-A32A-19A20D45030E}" srcOrd="4" destOrd="0" presId="urn:microsoft.com/office/officeart/2018/2/layout/IconVerticalSolidList"/>
    <dgm:cxn modelId="{986F8F62-A5CE-4106-95CE-2F67876D1991}" type="presParOf" srcId="{C7F88ED8-2A54-4BBF-A32A-19A20D45030E}" destId="{BC7D0B75-482D-4C00-80B1-D4531B46466A}" srcOrd="0" destOrd="0" presId="urn:microsoft.com/office/officeart/2018/2/layout/IconVerticalSolidList"/>
    <dgm:cxn modelId="{4ECE794D-7367-4119-8EF9-12DBAF5AC9FE}" type="presParOf" srcId="{C7F88ED8-2A54-4BBF-A32A-19A20D45030E}" destId="{BB837F4A-099E-448D-90AE-4A6E55C1ECF6}" srcOrd="1" destOrd="0" presId="urn:microsoft.com/office/officeart/2018/2/layout/IconVerticalSolidList"/>
    <dgm:cxn modelId="{88DC8C66-A724-4EFA-A97E-397B4D24A16D}" type="presParOf" srcId="{C7F88ED8-2A54-4BBF-A32A-19A20D45030E}" destId="{088278AC-7659-42EF-962E-C66941EE5676}" srcOrd="2" destOrd="0" presId="urn:microsoft.com/office/officeart/2018/2/layout/IconVerticalSolidList"/>
    <dgm:cxn modelId="{B8F6E0CC-1E62-4407-B40E-4138049D1B19}" type="presParOf" srcId="{C7F88ED8-2A54-4BBF-A32A-19A20D45030E}" destId="{C3784191-1391-4F2E-B775-33DC30416AFC}" srcOrd="3" destOrd="0" presId="urn:microsoft.com/office/officeart/2018/2/layout/IconVerticalSolidList"/>
    <dgm:cxn modelId="{BE6B8BAB-5321-464C-B867-6129AF63F9CC}" type="presParOf" srcId="{916C6A27-3F5C-477F-82C5-D89FE2A20E13}" destId="{87AA4C7A-A4A6-4147-9A8A-F00ECFFA7680}" srcOrd="5" destOrd="0" presId="urn:microsoft.com/office/officeart/2018/2/layout/IconVerticalSolidList"/>
    <dgm:cxn modelId="{9AD54526-126E-40A4-8925-31A1E890AE87}" type="presParOf" srcId="{916C6A27-3F5C-477F-82C5-D89FE2A20E13}" destId="{17323805-8F59-41D4-87E1-E6224B0628FD}" srcOrd="6" destOrd="0" presId="urn:microsoft.com/office/officeart/2018/2/layout/IconVerticalSolidList"/>
    <dgm:cxn modelId="{4B6FF72D-111D-4C81-930A-5925F7D52655}" type="presParOf" srcId="{17323805-8F59-41D4-87E1-E6224B0628FD}" destId="{800A57E6-8344-4FC3-B790-5AAD31CA9CD2}" srcOrd="0" destOrd="0" presId="urn:microsoft.com/office/officeart/2018/2/layout/IconVerticalSolidList"/>
    <dgm:cxn modelId="{1D58F350-D13E-4821-B1AB-01D6123D4FC7}" type="presParOf" srcId="{17323805-8F59-41D4-87E1-E6224B0628FD}" destId="{DBDACA30-FD26-4571-8568-E3466D720FF0}" srcOrd="1" destOrd="0" presId="urn:microsoft.com/office/officeart/2018/2/layout/IconVerticalSolidList"/>
    <dgm:cxn modelId="{ED816D68-BC29-4B26-85FF-D41A7B7B472C}" type="presParOf" srcId="{17323805-8F59-41D4-87E1-E6224B0628FD}" destId="{B56725E1-053D-4E86-89C6-C980C13D0B5D}" srcOrd="2" destOrd="0" presId="urn:microsoft.com/office/officeart/2018/2/layout/IconVerticalSolidList"/>
    <dgm:cxn modelId="{DCC0CE6F-7BF0-4B5A-AC87-F77DCFF61985}" type="presParOf" srcId="{17323805-8F59-41D4-87E1-E6224B0628FD}" destId="{B77AD3D1-B5B4-4DE7-8B2E-08B35EB39570}" srcOrd="3" destOrd="0" presId="urn:microsoft.com/office/officeart/2018/2/layout/IconVerticalSolidList"/>
    <dgm:cxn modelId="{3E6AB7E7-E55D-4DBD-BC8C-C548F52512E1}" type="presParOf" srcId="{916C6A27-3F5C-477F-82C5-D89FE2A20E13}" destId="{61BDAE05-D929-4C40-A748-EC3D77791E02}" srcOrd="7" destOrd="0" presId="urn:microsoft.com/office/officeart/2018/2/layout/IconVerticalSolidList"/>
    <dgm:cxn modelId="{E2D271FF-2AC3-4130-B5F2-0981B7A51B72}" type="presParOf" srcId="{916C6A27-3F5C-477F-82C5-D89FE2A20E13}" destId="{9E2AEC55-7DFE-429A-B6E5-0A9F5A2E4200}" srcOrd="8" destOrd="0" presId="urn:microsoft.com/office/officeart/2018/2/layout/IconVerticalSolidList"/>
    <dgm:cxn modelId="{FD534D36-15A0-428B-9817-FED7DCE1F591}" type="presParOf" srcId="{9E2AEC55-7DFE-429A-B6E5-0A9F5A2E4200}" destId="{1E5B3536-0521-4261-ABC5-286C1E4E4A3C}" srcOrd="0" destOrd="0" presId="urn:microsoft.com/office/officeart/2018/2/layout/IconVerticalSolidList"/>
    <dgm:cxn modelId="{6A191A7E-C71B-468E-A964-793320C62E16}" type="presParOf" srcId="{9E2AEC55-7DFE-429A-B6E5-0A9F5A2E4200}" destId="{82EE9562-4C3F-4F12-BF92-D65A60AC1755}" srcOrd="1" destOrd="0" presId="urn:microsoft.com/office/officeart/2018/2/layout/IconVerticalSolidList"/>
    <dgm:cxn modelId="{985CF567-03F5-480B-A52F-2F33A0CC61E0}" type="presParOf" srcId="{9E2AEC55-7DFE-429A-B6E5-0A9F5A2E4200}" destId="{EBDBE595-A50B-4EB8-9505-9A22A4122920}" srcOrd="2" destOrd="0" presId="urn:microsoft.com/office/officeart/2018/2/layout/IconVerticalSolidList"/>
    <dgm:cxn modelId="{3B62EDA8-0DC8-474B-8508-28844DB9A02E}" type="presParOf" srcId="{9E2AEC55-7DFE-429A-B6E5-0A9F5A2E4200}" destId="{FD9145EE-1905-41F3-AD10-4DC1AEFC36CE}"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E27A2B-8586-445C-8CD2-47F561462C0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C1B2D0E5-C34A-47A7-8D01-30C485D8F34B}">
      <dgm:prSet/>
      <dgm:spPr/>
      <dgm:t>
        <a:bodyPr/>
        <a:lstStyle/>
        <a:p>
          <a:pPr>
            <a:lnSpc>
              <a:spcPct val="100000"/>
            </a:lnSpc>
          </a:pPr>
          <a:r>
            <a:rPr lang="en-US"/>
            <a:t>Effective design enables specialisation, accountability and adaptation to market change (Jerab and Mabrouk, 2023)</a:t>
          </a:r>
          <a:endParaRPr lang="en-GB"/>
        </a:p>
      </dgm:t>
    </dgm:pt>
    <dgm:pt modelId="{51421BFD-BDB1-42D2-92C1-FB7899C67C65}" type="parTrans" cxnId="{AF189096-0B6F-4325-BC0A-1A7893A476E1}">
      <dgm:prSet/>
      <dgm:spPr/>
      <dgm:t>
        <a:bodyPr/>
        <a:lstStyle/>
        <a:p>
          <a:endParaRPr lang="en-GB"/>
        </a:p>
      </dgm:t>
    </dgm:pt>
    <dgm:pt modelId="{EE942ADA-7E32-4E05-81F1-55ACEEA53B02}" type="sibTrans" cxnId="{AF189096-0B6F-4325-BC0A-1A7893A476E1}">
      <dgm:prSet/>
      <dgm:spPr/>
      <dgm:t>
        <a:bodyPr/>
        <a:lstStyle/>
        <a:p>
          <a:endParaRPr lang="en-GB"/>
        </a:p>
      </dgm:t>
    </dgm:pt>
    <dgm:pt modelId="{F1822EEF-A4EA-4594-8CE2-551399934C4C}">
      <dgm:prSet/>
      <dgm:spPr/>
      <dgm:t>
        <a:bodyPr/>
        <a:lstStyle/>
        <a:p>
          <a:pPr>
            <a:lnSpc>
              <a:spcPct val="100000"/>
            </a:lnSpc>
          </a:pPr>
          <a:r>
            <a:rPr lang="en-US"/>
            <a:t>Tesco PLC operates as the UK’s largest grocery retailer with over 4,000 UK stores serving millions weekly</a:t>
          </a:r>
          <a:endParaRPr lang="en-GB"/>
        </a:p>
      </dgm:t>
    </dgm:pt>
    <dgm:pt modelId="{521FF9F9-059E-4D46-B09C-25FE87E33696}" type="parTrans" cxnId="{EA71999E-E369-4682-A1B4-29BD065F9E1E}">
      <dgm:prSet/>
      <dgm:spPr/>
      <dgm:t>
        <a:bodyPr/>
        <a:lstStyle/>
        <a:p>
          <a:endParaRPr lang="en-GB"/>
        </a:p>
      </dgm:t>
    </dgm:pt>
    <dgm:pt modelId="{F487E1C9-F358-4EA6-BF4C-6DCBD5DB7073}" type="sibTrans" cxnId="{EA71999E-E369-4682-A1B4-29BD065F9E1E}">
      <dgm:prSet/>
      <dgm:spPr/>
      <dgm:t>
        <a:bodyPr/>
        <a:lstStyle/>
        <a:p>
          <a:endParaRPr lang="en-GB"/>
        </a:p>
      </dgm:t>
    </dgm:pt>
    <dgm:pt modelId="{48BD7C0E-D9FE-41E6-AF56-4FE90A8C9B52}">
      <dgm:prSet/>
      <dgm:spPr/>
      <dgm:t>
        <a:bodyPr/>
        <a:lstStyle/>
        <a:p>
          <a:pPr>
            <a:lnSpc>
              <a:spcPct val="100000"/>
            </a:lnSpc>
          </a:pPr>
          <a:r>
            <a:rPr lang="en-US"/>
            <a:t>Structural clarity supports a multi-channel model spanning superstores, convenience formats and online delivery</a:t>
          </a:r>
          <a:endParaRPr lang="en-GB"/>
        </a:p>
      </dgm:t>
    </dgm:pt>
    <dgm:pt modelId="{71667EE7-12A9-4A5B-B0F0-5B323542793D}" type="parTrans" cxnId="{6264184D-8A3C-42C2-AF1C-79DEECE70AE4}">
      <dgm:prSet/>
      <dgm:spPr/>
      <dgm:t>
        <a:bodyPr/>
        <a:lstStyle/>
        <a:p>
          <a:endParaRPr lang="en-GB"/>
        </a:p>
      </dgm:t>
    </dgm:pt>
    <dgm:pt modelId="{095C1FF8-AA67-4F94-B11C-7E50891174E4}" type="sibTrans" cxnId="{6264184D-8A3C-42C2-AF1C-79DEECE70AE4}">
      <dgm:prSet/>
      <dgm:spPr/>
      <dgm:t>
        <a:bodyPr/>
        <a:lstStyle/>
        <a:p>
          <a:endParaRPr lang="en-GB"/>
        </a:p>
      </dgm:t>
    </dgm:pt>
    <dgm:pt modelId="{5C95B782-C92C-48D2-9043-0E54B5D27AA9}">
      <dgm:prSet/>
      <dgm:spPr/>
      <dgm:t>
        <a:bodyPr/>
        <a:lstStyle/>
        <a:p>
          <a:pPr>
            <a:lnSpc>
              <a:spcPct val="100000"/>
            </a:lnSpc>
          </a:pPr>
          <a:r>
            <a:rPr lang="en-US"/>
            <a:t>Retail firms benefit from designs aligned with customer segments and geographic markets (Olander Roese, 2024)</a:t>
          </a:r>
          <a:endParaRPr lang="en-GB"/>
        </a:p>
      </dgm:t>
    </dgm:pt>
    <dgm:pt modelId="{8CAFCA48-22E9-4005-96ED-6166E1C0DC3F}" type="parTrans" cxnId="{0F2C6279-1016-4930-86BE-B7942E986AF9}">
      <dgm:prSet/>
      <dgm:spPr/>
      <dgm:t>
        <a:bodyPr/>
        <a:lstStyle/>
        <a:p>
          <a:endParaRPr lang="en-GB"/>
        </a:p>
      </dgm:t>
    </dgm:pt>
    <dgm:pt modelId="{2315E401-7277-45A8-B92C-02A37AF18D6D}" type="sibTrans" cxnId="{0F2C6279-1016-4930-86BE-B7942E986AF9}">
      <dgm:prSet/>
      <dgm:spPr/>
      <dgm:t>
        <a:bodyPr/>
        <a:lstStyle/>
        <a:p>
          <a:endParaRPr lang="en-GB"/>
        </a:p>
      </dgm:t>
    </dgm:pt>
    <dgm:pt modelId="{8EE63B69-0D06-49FE-BE26-CECFFF057C3D}">
      <dgm:prSet/>
      <dgm:spPr/>
      <dgm:t>
        <a:bodyPr/>
        <a:lstStyle/>
        <a:p>
          <a:pPr>
            <a:lnSpc>
              <a:spcPct val="100000"/>
            </a:lnSpc>
          </a:pPr>
          <a:r>
            <a:rPr lang="en-US"/>
            <a:t>Design also influences innovation capability, employee behaviour and long-run financial performance</a:t>
          </a:r>
          <a:endParaRPr lang="en-GB"/>
        </a:p>
      </dgm:t>
    </dgm:pt>
    <dgm:pt modelId="{EFD858D1-3C69-4761-B4F3-B08609FABC0C}" type="parTrans" cxnId="{AB49F724-FF30-4BB6-9575-903CCCA752EF}">
      <dgm:prSet/>
      <dgm:spPr/>
      <dgm:t>
        <a:bodyPr/>
        <a:lstStyle/>
        <a:p>
          <a:endParaRPr lang="en-GB"/>
        </a:p>
      </dgm:t>
    </dgm:pt>
    <dgm:pt modelId="{76EFA11D-4856-41F1-B227-C40012431D83}" type="sibTrans" cxnId="{AB49F724-FF30-4BB6-9575-903CCCA752EF}">
      <dgm:prSet/>
      <dgm:spPr/>
      <dgm:t>
        <a:bodyPr/>
        <a:lstStyle/>
        <a:p>
          <a:endParaRPr lang="en-GB"/>
        </a:p>
      </dgm:t>
    </dgm:pt>
    <dgm:pt modelId="{0ECB761F-3324-4F3E-854B-6C84FE263CCD}" type="pres">
      <dgm:prSet presAssocID="{F3E27A2B-8586-445C-8CD2-47F561462C05}" presName="root" presStyleCnt="0">
        <dgm:presLayoutVars>
          <dgm:dir/>
          <dgm:resizeHandles val="exact"/>
        </dgm:presLayoutVars>
      </dgm:prSet>
      <dgm:spPr/>
    </dgm:pt>
    <dgm:pt modelId="{EBC52F5F-0CD2-41DB-B9AB-63717C6EF31D}" type="pres">
      <dgm:prSet presAssocID="{C1B2D0E5-C34A-47A7-8D01-30C485D8F34B}" presName="compNode" presStyleCnt="0"/>
      <dgm:spPr/>
    </dgm:pt>
    <dgm:pt modelId="{57E95C10-4013-4DBE-AF8D-C80E4301A154}" type="pres">
      <dgm:prSet presAssocID="{C1B2D0E5-C34A-47A7-8D01-30C485D8F34B}" presName="bgRect" presStyleLbl="bgShp" presStyleIdx="0" presStyleCnt="5"/>
      <dgm:spPr/>
    </dgm:pt>
    <dgm:pt modelId="{7D6C91B6-13B5-4C76-905F-BB82FB2CE4DF}" type="pres">
      <dgm:prSet presAssocID="{C1B2D0E5-C34A-47A7-8D01-30C485D8F34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ycle with People"/>
        </a:ext>
      </dgm:extLst>
    </dgm:pt>
    <dgm:pt modelId="{81DC099C-C4DC-4741-9E8B-42368FD2BAD4}" type="pres">
      <dgm:prSet presAssocID="{C1B2D0E5-C34A-47A7-8D01-30C485D8F34B}" presName="spaceRect" presStyleCnt="0"/>
      <dgm:spPr/>
    </dgm:pt>
    <dgm:pt modelId="{5E06DA6A-DCD4-40AE-8FFD-45EF0F8242B4}" type="pres">
      <dgm:prSet presAssocID="{C1B2D0E5-C34A-47A7-8D01-30C485D8F34B}" presName="parTx" presStyleLbl="revTx" presStyleIdx="0" presStyleCnt="5">
        <dgm:presLayoutVars>
          <dgm:chMax val="0"/>
          <dgm:chPref val="0"/>
        </dgm:presLayoutVars>
      </dgm:prSet>
      <dgm:spPr/>
    </dgm:pt>
    <dgm:pt modelId="{CF29309F-187F-41A0-AF43-607C523D43CD}" type="pres">
      <dgm:prSet presAssocID="{EE942ADA-7E32-4E05-81F1-55ACEEA53B02}" presName="sibTrans" presStyleCnt="0"/>
      <dgm:spPr/>
    </dgm:pt>
    <dgm:pt modelId="{B56C969A-8E02-484A-95C2-64B46EBFB8F6}" type="pres">
      <dgm:prSet presAssocID="{F1822EEF-A4EA-4594-8CE2-551399934C4C}" presName="compNode" presStyleCnt="0"/>
      <dgm:spPr/>
    </dgm:pt>
    <dgm:pt modelId="{395D9861-306C-42C1-9D47-4DE825C1F426}" type="pres">
      <dgm:prSet presAssocID="{F1822EEF-A4EA-4594-8CE2-551399934C4C}" presName="bgRect" presStyleLbl="bgShp" presStyleIdx="1" presStyleCnt="5"/>
      <dgm:spPr/>
    </dgm:pt>
    <dgm:pt modelId="{E4933A4A-182B-498E-BAA2-767FCC0D2B25}" type="pres">
      <dgm:prSet presAssocID="{F1822EEF-A4EA-4594-8CE2-551399934C4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re"/>
        </a:ext>
      </dgm:extLst>
    </dgm:pt>
    <dgm:pt modelId="{58CBC233-007E-43FD-A7FE-ED3DBB9FA96D}" type="pres">
      <dgm:prSet presAssocID="{F1822EEF-A4EA-4594-8CE2-551399934C4C}" presName="spaceRect" presStyleCnt="0"/>
      <dgm:spPr/>
    </dgm:pt>
    <dgm:pt modelId="{8156A53F-AB70-4AFA-8B5A-35BA6C5EF084}" type="pres">
      <dgm:prSet presAssocID="{F1822EEF-A4EA-4594-8CE2-551399934C4C}" presName="parTx" presStyleLbl="revTx" presStyleIdx="1" presStyleCnt="5">
        <dgm:presLayoutVars>
          <dgm:chMax val="0"/>
          <dgm:chPref val="0"/>
        </dgm:presLayoutVars>
      </dgm:prSet>
      <dgm:spPr/>
    </dgm:pt>
    <dgm:pt modelId="{607F2157-CFD6-494E-B281-15DDCE9A7181}" type="pres">
      <dgm:prSet presAssocID="{F487E1C9-F358-4EA6-BF4C-6DCBD5DB7073}" presName="sibTrans" presStyleCnt="0"/>
      <dgm:spPr/>
    </dgm:pt>
    <dgm:pt modelId="{5D9B7AAB-60B0-4ED6-A765-6286CDF83738}" type="pres">
      <dgm:prSet presAssocID="{48BD7C0E-D9FE-41E6-AF56-4FE90A8C9B52}" presName="compNode" presStyleCnt="0"/>
      <dgm:spPr/>
    </dgm:pt>
    <dgm:pt modelId="{5020C38A-9A75-484B-9434-A7FD7A0633C3}" type="pres">
      <dgm:prSet presAssocID="{48BD7C0E-D9FE-41E6-AF56-4FE90A8C9B52}" presName="bgRect" presStyleLbl="bgShp" presStyleIdx="2" presStyleCnt="5"/>
      <dgm:spPr/>
    </dgm:pt>
    <dgm:pt modelId="{45E43186-045F-4281-9AA4-8031FA5AF008}" type="pres">
      <dgm:prSet presAssocID="{48BD7C0E-D9FE-41E6-AF56-4FE90A8C9B5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ubtitles"/>
        </a:ext>
      </dgm:extLst>
    </dgm:pt>
    <dgm:pt modelId="{F30853E7-320D-4830-BB5C-AEAC38708837}" type="pres">
      <dgm:prSet presAssocID="{48BD7C0E-D9FE-41E6-AF56-4FE90A8C9B52}" presName="spaceRect" presStyleCnt="0"/>
      <dgm:spPr/>
    </dgm:pt>
    <dgm:pt modelId="{48CAA3CB-386A-4AE6-B430-AE429F0C0FED}" type="pres">
      <dgm:prSet presAssocID="{48BD7C0E-D9FE-41E6-AF56-4FE90A8C9B52}" presName="parTx" presStyleLbl="revTx" presStyleIdx="2" presStyleCnt="5">
        <dgm:presLayoutVars>
          <dgm:chMax val="0"/>
          <dgm:chPref val="0"/>
        </dgm:presLayoutVars>
      </dgm:prSet>
      <dgm:spPr/>
    </dgm:pt>
    <dgm:pt modelId="{31313DDA-B220-442D-8745-B95AB12E09E4}" type="pres">
      <dgm:prSet presAssocID="{095C1FF8-AA67-4F94-B11C-7E50891174E4}" presName="sibTrans" presStyleCnt="0"/>
      <dgm:spPr/>
    </dgm:pt>
    <dgm:pt modelId="{85482729-A43E-4B72-95D3-E1CA0063FF16}" type="pres">
      <dgm:prSet presAssocID="{5C95B782-C92C-48D2-9043-0E54B5D27AA9}" presName="compNode" presStyleCnt="0"/>
      <dgm:spPr/>
    </dgm:pt>
    <dgm:pt modelId="{9BD1D593-05CA-47B7-9062-99FD0DE589E9}" type="pres">
      <dgm:prSet presAssocID="{5C95B782-C92C-48D2-9043-0E54B5D27AA9}" presName="bgRect" presStyleLbl="bgShp" presStyleIdx="3" presStyleCnt="5"/>
      <dgm:spPr/>
    </dgm:pt>
    <dgm:pt modelId="{748FF8B9-07FB-4B8B-954A-F76816EDF608}" type="pres">
      <dgm:prSet presAssocID="{5C95B782-C92C-48D2-9043-0E54B5D27AA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EF920AB2-9B4D-4B89-9A98-0657ECAA01CA}" type="pres">
      <dgm:prSet presAssocID="{5C95B782-C92C-48D2-9043-0E54B5D27AA9}" presName="spaceRect" presStyleCnt="0"/>
      <dgm:spPr/>
    </dgm:pt>
    <dgm:pt modelId="{FAEEEBC7-0129-4FCF-93D3-BE4C0BA4EE13}" type="pres">
      <dgm:prSet presAssocID="{5C95B782-C92C-48D2-9043-0E54B5D27AA9}" presName="parTx" presStyleLbl="revTx" presStyleIdx="3" presStyleCnt="5">
        <dgm:presLayoutVars>
          <dgm:chMax val="0"/>
          <dgm:chPref val="0"/>
        </dgm:presLayoutVars>
      </dgm:prSet>
      <dgm:spPr/>
    </dgm:pt>
    <dgm:pt modelId="{674D961E-7939-48C0-9B9F-AFE863796706}" type="pres">
      <dgm:prSet presAssocID="{2315E401-7277-45A8-B92C-02A37AF18D6D}" presName="sibTrans" presStyleCnt="0"/>
      <dgm:spPr/>
    </dgm:pt>
    <dgm:pt modelId="{A093677C-46A9-4B89-B9EB-26287F21B5E0}" type="pres">
      <dgm:prSet presAssocID="{8EE63B69-0D06-49FE-BE26-CECFFF057C3D}" presName="compNode" presStyleCnt="0"/>
      <dgm:spPr/>
    </dgm:pt>
    <dgm:pt modelId="{8F5D5485-21E5-4534-9879-55CEF2243D68}" type="pres">
      <dgm:prSet presAssocID="{8EE63B69-0D06-49FE-BE26-CECFFF057C3D}" presName="bgRect" presStyleLbl="bgShp" presStyleIdx="4" presStyleCnt="5"/>
      <dgm:spPr/>
    </dgm:pt>
    <dgm:pt modelId="{F194126C-B91D-4D4E-A079-24C39214ACF8}" type="pres">
      <dgm:prSet presAssocID="{8EE63B69-0D06-49FE-BE26-CECFFF057C3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un"/>
        </a:ext>
      </dgm:extLst>
    </dgm:pt>
    <dgm:pt modelId="{EF16711C-E7C3-4E30-85A9-F5BC22D95261}" type="pres">
      <dgm:prSet presAssocID="{8EE63B69-0D06-49FE-BE26-CECFFF057C3D}" presName="spaceRect" presStyleCnt="0"/>
      <dgm:spPr/>
    </dgm:pt>
    <dgm:pt modelId="{BB20EF4B-E5C9-4C98-9CA6-FFBF6477C36E}" type="pres">
      <dgm:prSet presAssocID="{8EE63B69-0D06-49FE-BE26-CECFFF057C3D}" presName="parTx" presStyleLbl="revTx" presStyleIdx="4" presStyleCnt="5">
        <dgm:presLayoutVars>
          <dgm:chMax val="0"/>
          <dgm:chPref val="0"/>
        </dgm:presLayoutVars>
      </dgm:prSet>
      <dgm:spPr/>
    </dgm:pt>
  </dgm:ptLst>
  <dgm:cxnLst>
    <dgm:cxn modelId="{AB49F724-FF30-4BB6-9575-903CCCA752EF}" srcId="{F3E27A2B-8586-445C-8CD2-47F561462C05}" destId="{8EE63B69-0D06-49FE-BE26-CECFFF057C3D}" srcOrd="4" destOrd="0" parTransId="{EFD858D1-3C69-4761-B4F3-B08609FABC0C}" sibTransId="{76EFA11D-4856-41F1-B227-C40012431D83}"/>
    <dgm:cxn modelId="{6264184D-8A3C-42C2-AF1C-79DEECE70AE4}" srcId="{F3E27A2B-8586-445C-8CD2-47F561462C05}" destId="{48BD7C0E-D9FE-41E6-AF56-4FE90A8C9B52}" srcOrd="2" destOrd="0" parTransId="{71667EE7-12A9-4A5B-B0F0-5B323542793D}" sibTransId="{095C1FF8-AA67-4F94-B11C-7E50891174E4}"/>
    <dgm:cxn modelId="{86FB0473-154C-4B55-BEDD-A4147EE630D1}" type="presOf" srcId="{C1B2D0E5-C34A-47A7-8D01-30C485D8F34B}" destId="{5E06DA6A-DCD4-40AE-8FFD-45EF0F8242B4}" srcOrd="0" destOrd="0" presId="urn:microsoft.com/office/officeart/2018/2/layout/IconVerticalSolidList"/>
    <dgm:cxn modelId="{0F2C6279-1016-4930-86BE-B7942E986AF9}" srcId="{F3E27A2B-8586-445C-8CD2-47F561462C05}" destId="{5C95B782-C92C-48D2-9043-0E54B5D27AA9}" srcOrd="3" destOrd="0" parTransId="{8CAFCA48-22E9-4005-96ED-6166E1C0DC3F}" sibTransId="{2315E401-7277-45A8-B92C-02A37AF18D6D}"/>
    <dgm:cxn modelId="{5AA4C28B-A8A0-455F-B845-2D2510B53B69}" type="presOf" srcId="{48BD7C0E-D9FE-41E6-AF56-4FE90A8C9B52}" destId="{48CAA3CB-386A-4AE6-B430-AE429F0C0FED}" srcOrd="0" destOrd="0" presId="urn:microsoft.com/office/officeart/2018/2/layout/IconVerticalSolidList"/>
    <dgm:cxn modelId="{AF189096-0B6F-4325-BC0A-1A7893A476E1}" srcId="{F3E27A2B-8586-445C-8CD2-47F561462C05}" destId="{C1B2D0E5-C34A-47A7-8D01-30C485D8F34B}" srcOrd="0" destOrd="0" parTransId="{51421BFD-BDB1-42D2-92C1-FB7899C67C65}" sibTransId="{EE942ADA-7E32-4E05-81F1-55ACEEA53B02}"/>
    <dgm:cxn modelId="{EA71999E-E369-4682-A1B4-29BD065F9E1E}" srcId="{F3E27A2B-8586-445C-8CD2-47F561462C05}" destId="{F1822EEF-A4EA-4594-8CE2-551399934C4C}" srcOrd="1" destOrd="0" parTransId="{521FF9F9-059E-4D46-B09C-25FE87E33696}" sibTransId="{F487E1C9-F358-4EA6-BF4C-6DCBD5DB7073}"/>
    <dgm:cxn modelId="{6B87CAA6-64F8-421C-8020-E62DC17F2A66}" type="presOf" srcId="{F3E27A2B-8586-445C-8CD2-47F561462C05}" destId="{0ECB761F-3324-4F3E-854B-6C84FE263CCD}" srcOrd="0" destOrd="0" presId="urn:microsoft.com/office/officeart/2018/2/layout/IconVerticalSolidList"/>
    <dgm:cxn modelId="{C092ADE0-4598-434F-AB90-D689C0AEAD9B}" type="presOf" srcId="{F1822EEF-A4EA-4594-8CE2-551399934C4C}" destId="{8156A53F-AB70-4AFA-8B5A-35BA6C5EF084}" srcOrd="0" destOrd="0" presId="urn:microsoft.com/office/officeart/2018/2/layout/IconVerticalSolidList"/>
    <dgm:cxn modelId="{726584F7-078B-41F1-B328-04D9903DC2FF}" type="presOf" srcId="{5C95B782-C92C-48D2-9043-0E54B5D27AA9}" destId="{FAEEEBC7-0129-4FCF-93D3-BE4C0BA4EE13}" srcOrd="0" destOrd="0" presId="urn:microsoft.com/office/officeart/2018/2/layout/IconVerticalSolidList"/>
    <dgm:cxn modelId="{4EADC3FB-3437-4BF9-B6AD-BD7EB0AC117C}" type="presOf" srcId="{8EE63B69-0D06-49FE-BE26-CECFFF057C3D}" destId="{BB20EF4B-E5C9-4C98-9CA6-FFBF6477C36E}" srcOrd="0" destOrd="0" presId="urn:microsoft.com/office/officeart/2018/2/layout/IconVerticalSolidList"/>
    <dgm:cxn modelId="{88F83E99-629E-4CA0-8E35-EFD3236879AD}" type="presParOf" srcId="{0ECB761F-3324-4F3E-854B-6C84FE263CCD}" destId="{EBC52F5F-0CD2-41DB-B9AB-63717C6EF31D}" srcOrd="0" destOrd="0" presId="urn:microsoft.com/office/officeart/2018/2/layout/IconVerticalSolidList"/>
    <dgm:cxn modelId="{C7FD047C-90DE-4BC3-B630-00888468162E}" type="presParOf" srcId="{EBC52F5F-0CD2-41DB-B9AB-63717C6EF31D}" destId="{57E95C10-4013-4DBE-AF8D-C80E4301A154}" srcOrd="0" destOrd="0" presId="urn:microsoft.com/office/officeart/2018/2/layout/IconVerticalSolidList"/>
    <dgm:cxn modelId="{EC961036-6996-4011-80F0-790DB7B08413}" type="presParOf" srcId="{EBC52F5F-0CD2-41DB-B9AB-63717C6EF31D}" destId="{7D6C91B6-13B5-4C76-905F-BB82FB2CE4DF}" srcOrd="1" destOrd="0" presId="urn:microsoft.com/office/officeart/2018/2/layout/IconVerticalSolidList"/>
    <dgm:cxn modelId="{40B343BB-59B6-48C8-A84D-021752F5DCCA}" type="presParOf" srcId="{EBC52F5F-0CD2-41DB-B9AB-63717C6EF31D}" destId="{81DC099C-C4DC-4741-9E8B-42368FD2BAD4}" srcOrd="2" destOrd="0" presId="urn:microsoft.com/office/officeart/2018/2/layout/IconVerticalSolidList"/>
    <dgm:cxn modelId="{BBD64FB1-F720-44ED-8A07-ED7C7347D8AD}" type="presParOf" srcId="{EBC52F5F-0CD2-41DB-B9AB-63717C6EF31D}" destId="{5E06DA6A-DCD4-40AE-8FFD-45EF0F8242B4}" srcOrd="3" destOrd="0" presId="urn:microsoft.com/office/officeart/2018/2/layout/IconVerticalSolidList"/>
    <dgm:cxn modelId="{A36CD2A2-AE45-499F-B964-81DF501EBA68}" type="presParOf" srcId="{0ECB761F-3324-4F3E-854B-6C84FE263CCD}" destId="{CF29309F-187F-41A0-AF43-607C523D43CD}" srcOrd="1" destOrd="0" presId="urn:microsoft.com/office/officeart/2018/2/layout/IconVerticalSolidList"/>
    <dgm:cxn modelId="{80AC4668-AA33-4AB8-85D9-EF21A98356F3}" type="presParOf" srcId="{0ECB761F-3324-4F3E-854B-6C84FE263CCD}" destId="{B56C969A-8E02-484A-95C2-64B46EBFB8F6}" srcOrd="2" destOrd="0" presId="urn:microsoft.com/office/officeart/2018/2/layout/IconVerticalSolidList"/>
    <dgm:cxn modelId="{20F45EA2-49F4-4CFB-9458-E5ED4AA34B84}" type="presParOf" srcId="{B56C969A-8E02-484A-95C2-64B46EBFB8F6}" destId="{395D9861-306C-42C1-9D47-4DE825C1F426}" srcOrd="0" destOrd="0" presId="urn:microsoft.com/office/officeart/2018/2/layout/IconVerticalSolidList"/>
    <dgm:cxn modelId="{FAED4144-0326-4DF2-84B5-0F8842D24BEB}" type="presParOf" srcId="{B56C969A-8E02-484A-95C2-64B46EBFB8F6}" destId="{E4933A4A-182B-498E-BAA2-767FCC0D2B25}" srcOrd="1" destOrd="0" presId="urn:microsoft.com/office/officeart/2018/2/layout/IconVerticalSolidList"/>
    <dgm:cxn modelId="{CE0AEC3E-F03D-45C5-8C71-9273863AB5A2}" type="presParOf" srcId="{B56C969A-8E02-484A-95C2-64B46EBFB8F6}" destId="{58CBC233-007E-43FD-A7FE-ED3DBB9FA96D}" srcOrd="2" destOrd="0" presId="urn:microsoft.com/office/officeart/2018/2/layout/IconVerticalSolidList"/>
    <dgm:cxn modelId="{B1DC1C40-B03E-4DED-99A4-5D1D3F707E34}" type="presParOf" srcId="{B56C969A-8E02-484A-95C2-64B46EBFB8F6}" destId="{8156A53F-AB70-4AFA-8B5A-35BA6C5EF084}" srcOrd="3" destOrd="0" presId="urn:microsoft.com/office/officeart/2018/2/layout/IconVerticalSolidList"/>
    <dgm:cxn modelId="{51841DD4-478B-4022-8934-EBB5F30479C2}" type="presParOf" srcId="{0ECB761F-3324-4F3E-854B-6C84FE263CCD}" destId="{607F2157-CFD6-494E-B281-15DDCE9A7181}" srcOrd="3" destOrd="0" presId="urn:microsoft.com/office/officeart/2018/2/layout/IconVerticalSolidList"/>
    <dgm:cxn modelId="{81F53376-8B03-4E81-8691-32BF930CB813}" type="presParOf" srcId="{0ECB761F-3324-4F3E-854B-6C84FE263CCD}" destId="{5D9B7AAB-60B0-4ED6-A765-6286CDF83738}" srcOrd="4" destOrd="0" presId="urn:microsoft.com/office/officeart/2018/2/layout/IconVerticalSolidList"/>
    <dgm:cxn modelId="{CA18F0C5-2646-4368-87DA-80F36BB62274}" type="presParOf" srcId="{5D9B7AAB-60B0-4ED6-A765-6286CDF83738}" destId="{5020C38A-9A75-484B-9434-A7FD7A0633C3}" srcOrd="0" destOrd="0" presId="urn:microsoft.com/office/officeart/2018/2/layout/IconVerticalSolidList"/>
    <dgm:cxn modelId="{2F34F840-BE0B-4E0E-B53B-3CF10C8EE77B}" type="presParOf" srcId="{5D9B7AAB-60B0-4ED6-A765-6286CDF83738}" destId="{45E43186-045F-4281-9AA4-8031FA5AF008}" srcOrd="1" destOrd="0" presId="urn:microsoft.com/office/officeart/2018/2/layout/IconVerticalSolidList"/>
    <dgm:cxn modelId="{F807802B-F9CA-404B-9686-49C320313BCA}" type="presParOf" srcId="{5D9B7AAB-60B0-4ED6-A765-6286CDF83738}" destId="{F30853E7-320D-4830-BB5C-AEAC38708837}" srcOrd="2" destOrd="0" presId="urn:microsoft.com/office/officeart/2018/2/layout/IconVerticalSolidList"/>
    <dgm:cxn modelId="{668C4FC9-9D1A-4286-B525-8D20A50DFE76}" type="presParOf" srcId="{5D9B7AAB-60B0-4ED6-A765-6286CDF83738}" destId="{48CAA3CB-386A-4AE6-B430-AE429F0C0FED}" srcOrd="3" destOrd="0" presId="urn:microsoft.com/office/officeart/2018/2/layout/IconVerticalSolidList"/>
    <dgm:cxn modelId="{7F9BADA2-34C2-40AC-BED9-670C60C899BB}" type="presParOf" srcId="{0ECB761F-3324-4F3E-854B-6C84FE263CCD}" destId="{31313DDA-B220-442D-8745-B95AB12E09E4}" srcOrd="5" destOrd="0" presId="urn:microsoft.com/office/officeart/2018/2/layout/IconVerticalSolidList"/>
    <dgm:cxn modelId="{3C6DCD65-3AFD-455B-BCFF-9F9937D00697}" type="presParOf" srcId="{0ECB761F-3324-4F3E-854B-6C84FE263CCD}" destId="{85482729-A43E-4B72-95D3-E1CA0063FF16}" srcOrd="6" destOrd="0" presId="urn:microsoft.com/office/officeart/2018/2/layout/IconVerticalSolidList"/>
    <dgm:cxn modelId="{FF859AFE-9035-4848-9364-5A48AA27E268}" type="presParOf" srcId="{85482729-A43E-4B72-95D3-E1CA0063FF16}" destId="{9BD1D593-05CA-47B7-9062-99FD0DE589E9}" srcOrd="0" destOrd="0" presId="urn:microsoft.com/office/officeart/2018/2/layout/IconVerticalSolidList"/>
    <dgm:cxn modelId="{00F71F48-D6F9-4E41-9253-9003648FFBF2}" type="presParOf" srcId="{85482729-A43E-4B72-95D3-E1CA0063FF16}" destId="{748FF8B9-07FB-4B8B-954A-F76816EDF608}" srcOrd="1" destOrd="0" presId="urn:microsoft.com/office/officeart/2018/2/layout/IconVerticalSolidList"/>
    <dgm:cxn modelId="{FB54435E-1CF0-4260-9311-DFB6243A5AE3}" type="presParOf" srcId="{85482729-A43E-4B72-95D3-E1CA0063FF16}" destId="{EF920AB2-9B4D-4B89-9A98-0657ECAA01CA}" srcOrd="2" destOrd="0" presId="urn:microsoft.com/office/officeart/2018/2/layout/IconVerticalSolidList"/>
    <dgm:cxn modelId="{4F81C61C-B2F2-412F-86B9-C3235E5929E9}" type="presParOf" srcId="{85482729-A43E-4B72-95D3-E1CA0063FF16}" destId="{FAEEEBC7-0129-4FCF-93D3-BE4C0BA4EE13}" srcOrd="3" destOrd="0" presId="urn:microsoft.com/office/officeart/2018/2/layout/IconVerticalSolidList"/>
    <dgm:cxn modelId="{F88FEF65-A907-4599-AF4F-E1C9934BAEE6}" type="presParOf" srcId="{0ECB761F-3324-4F3E-854B-6C84FE263CCD}" destId="{674D961E-7939-48C0-9B9F-AFE863796706}" srcOrd="7" destOrd="0" presId="urn:microsoft.com/office/officeart/2018/2/layout/IconVerticalSolidList"/>
    <dgm:cxn modelId="{D128F9DA-175D-4B4E-8AAB-CBAB5DACDDCF}" type="presParOf" srcId="{0ECB761F-3324-4F3E-854B-6C84FE263CCD}" destId="{A093677C-46A9-4B89-B9EB-26287F21B5E0}" srcOrd="8" destOrd="0" presId="urn:microsoft.com/office/officeart/2018/2/layout/IconVerticalSolidList"/>
    <dgm:cxn modelId="{F383983B-712C-40CF-B868-48074C57154D}" type="presParOf" srcId="{A093677C-46A9-4B89-B9EB-26287F21B5E0}" destId="{8F5D5485-21E5-4534-9879-55CEF2243D68}" srcOrd="0" destOrd="0" presId="urn:microsoft.com/office/officeart/2018/2/layout/IconVerticalSolidList"/>
    <dgm:cxn modelId="{407526A1-953F-453B-A59F-36A56F1AD179}" type="presParOf" srcId="{A093677C-46A9-4B89-B9EB-26287F21B5E0}" destId="{F194126C-B91D-4D4E-A079-24C39214ACF8}" srcOrd="1" destOrd="0" presId="urn:microsoft.com/office/officeart/2018/2/layout/IconVerticalSolidList"/>
    <dgm:cxn modelId="{BDC3CFD6-B657-4A31-9459-E2E1A56B4ABF}" type="presParOf" srcId="{A093677C-46A9-4B89-B9EB-26287F21B5E0}" destId="{EF16711C-E7C3-4E30-85A9-F5BC22D95261}" srcOrd="2" destOrd="0" presId="urn:microsoft.com/office/officeart/2018/2/layout/IconVerticalSolidList"/>
    <dgm:cxn modelId="{B684F136-2236-4313-ABD0-C558FF127C50}" type="presParOf" srcId="{A093677C-46A9-4B89-B9EB-26287F21B5E0}" destId="{BB20EF4B-E5C9-4C98-9CA6-FFBF6477C36E}"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AC56D3-EF74-4F59-8E6E-E9FD5FCB659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636A099B-3B83-48F5-94C7-7214E1E49B7D}">
      <dgm:prSet/>
      <dgm:spPr/>
      <dgm:t>
        <a:bodyPr/>
        <a:lstStyle/>
        <a:p>
          <a:r>
            <a:rPr lang="en-US"/>
            <a:t>Board and Group CEO sit at the strategic apex setting direction</a:t>
          </a:r>
          <a:endParaRPr lang="en-GB"/>
        </a:p>
      </dgm:t>
    </dgm:pt>
    <dgm:pt modelId="{3E60D1D7-CC74-45CB-8D33-C0EA14D49AA1}" type="parTrans" cxnId="{5ACCFBBD-5D08-4D17-896B-22D67EBCB45E}">
      <dgm:prSet/>
      <dgm:spPr/>
      <dgm:t>
        <a:bodyPr/>
        <a:lstStyle/>
        <a:p>
          <a:endParaRPr lang="en-GB"/>
        </a:p>
      </dgm:t>
    </dgm:pt>
    <dgm:pt modelId="{01FA1947-4A23-483A-BFB9-08A8E7F03E25}" type="sibTrans" cxnId="{5ACCFBBD-5D08-4D17-896B-22D67EBCB45E}">
      <dgm:prSet/>
      <dgm:spPr/>
      <dgm:t>
        <a:bodyPr/>
        <a:lstStyle/>
        <a:p>
          <a:endParaRPr lang="en-GB"/>
        </a:p>
      </dgm:t>
    </dgm:pt>
    <dgm:pt modelId="{82BA04E0-5E18-44F3-828D-7A81F2B7A92C}">
      <dgm:prSet/>
      <dgm:spPr/>
      <dgm:t>
        <a:bodyPr/>
        <a:lstStyle/>
        <a:p>
          <a:r>
            <a:rPr lang="en-US"/>
            <a:t>Function heads for Finance, Marketing, Operations, HR and IT report to the CEO (Bhavikatti, Apoorva and Meenakshi, 2024)</a:t>
          </a:r>
          <a:endParaRPr lang="en-GB"/>
        </a:p>
      </dgm:t>
    </dgm:pt>
    <dgm:pt modelId="{EA455C55-1F43-4DB8-B590-AE34F6B36E01}" type="parTrans" cxnId="{BBC84790-4CCC-48C6-9B75-8143BCEFA5EF}">
      <dgm:prSet/>
      <dgm:spPr/>
      <dgm:t>
        <a:bodyPr/>
        <a:lstStyle/>
        <a:p>
          <a:endParaRPr lang="en-GB"/>
        </a:p>
      </dgm:t>
    </dgm:pt>
    <dgm:pt modelId="{A70E900B-76DE-4790-A619-C5E65D9C4AA3}" type="sibTrans" cxnId="{BBC84790-4CCC-48C6-9B75-8143BCEFA5EF}">
      <dgm:prSet/>
      <dgm:spPr/>
      <dgm:t>
        <a:bodyPr/>
        <a:lstStyle/>
        <a:p>
          <a:endParaRPr lang="en-GB"/>
        </a:p>
      </dgm:t>
    </dgm:pt>
    <dgm:pt modelId="{BC8B709A-765A-4167-BDC8-28090AC2877E}">
      <dgm:prSet/>
      <dgm:spPr/>
      <dgm:t>
        <a:bodyPr/>
        <a:lstStyle/>
        <a:p>
          <a:r>
            <a:rPr lang="en-US"/>
            <a:t>Regional and store managers cascade down each functional line</a:t>
          </a:r>
          <a:endParaRPr lang="en-GB"/>
        </a:p>
      </dgm:t>
    </dgm:pt>
    <dgm:pt modelId="{E2AA0BCA-E413-4D94-B572-AC3E9C77C474}" type="parTrans" cxnId="{D8A287F2-8578-40B7-9070-A7CFA7AFB1D9}">
      <dgm:prSet/>
      <dgm:spPr/>
      <dgm:t>
        <a:bodyPr/>
        <a:lstStyle/>
        <a:p>
          <a:endParaRPr lang="en-GB"/>
        </a:p>
      </dgm:t>
    </dgm:pt>
    <dgm:pt modelId="{AFC4450D-AAFD-46B0-B9C6-8301E30F27D3}" type="sibTrans" cxnId="{D8A287F2-8578-40B7-9070-A7CFA7AFB1D9}">
      <dgm:prSet/>
      <dgm:spPr/>
      <dgm:t>
        <a:bodyPr/>
        <a:lstStyle/>
        <a:p>
          <a:endParaRPr lang="en-GB"/>
        </a:p>
      </dgm:t>
    </dgm:pt>
    <dgm:pt modelId="{434F8A9E-D8C1-481E-A9C9-AF63565BC6BC}">
      <dgm:prSet/>
      <dgm:spPr/>
      <dgm:t>
        <a:bodyPr/>
        <a:lstStyle/>
        <a:p>
          <a:r>
            <a:rPr lang="en-US"/>
            <a:t>Shop-floor teams form the operating core delivering daily service</a:t>
          </a:r>
          <a:endParaRPr lang="en-GB"/>
        </a:p>
      </dgm:t>
    </dgm:pt>
    <dgm:pt modelId="{F3CB6950-7E8E-4A2F-925D-20B4600B389A}" type="parTrans" cxnId="{232C87F7-1AC6-410A-8B9A-7BD8F95CD442}">
      <dgm:prSet/>
      <dgm:spPr/>
      <dgm:t>
        <a:bodyPr/>
        <a:lstStyle/>
        <a:p>
          <a:endParaRPr lang="en-GB"/>
        </a:p>
      </dgm:t>
    </dgm:pt>
    <dgm:pt modelId="{11F5C48E-AF97-40A2-BDC8-F40FAACDDA99}" type="sibTrans" cxnId="{232C87F7-1AC6-410A-8B9A-7BD8F95CD442}">
      <dgm:prSet/>
      <dgm:spPr/>
      <dgm:t>
        <a:bodyPr/>
        <a:lstStyle/>
        <a:p>
          <a:endParaRPr lang="en-GB"/>
        </a:p>
      </dgm:t>
    </dgm:pt>
    <dgm:pt modelId="{2CF0DCC9-D6F4-4EDA-B29B-8A963ED88498}">
      <dgm:prSet/>
      <dgm:spPr/>
      <dgm:t>
        <a:bodyPr/>
        <a:lstStyle/>
        <a:p>
          <a:r>
            <a:rPr lang="en-US"/>
            <a:t>Tall functional design supports centralised policy across UK stores (Yu and Jiang, 2025)</a:t>
          </a:r>
          <a:endParaRPr lang="en-GB"/>
        </a:p>
      </dgm:t>
    </dgm:pt>
    <dgm:pt modelId="{0335A88B-48F5-415E-B067-EB6329813F42}" type="parTrans" cxnId="{51E67357-6E97-4D94-9D64-12BC79266C30}">
      <dgm:prSet/>
      <dgm:spPr/>
      <dgm:t>
        <a:bodyPr/>
        <a:lstStyle/>
        <a:p>
          <a:endParaRPr lang="en-GB"/>
        </a:p>
      </dgm:t>
    </dgm:pt>
    <dgm:pt modelId="{8D3C5322-E56B-45EE-88FC-9EB322CF3B9B}" type="sibTrans" cxnId="{51E67357-6E97-4D94-9D64-12BC79266C30}">
      <dgm:prSet/>
      <dgm:spPr/>
      <dgm:t>
        <a:bodyPr/>
        <a:lstStyle/>
        <a:p>
          <a:endParaRPr lang="en-GB"/>
        </a:p>
      </dgm:t>
    </dgm:pt>
    <dgm:pt modelId="{58B48F3B-3309-4B21-AC20-A6ADC151F8B7}" type="pres">
      <dgm:prSet presAssocID="{B1AC56D3-EF74-4F59-8E6E-E9FD5FCB6598}" presName="linear" presStyleCnt="0">
        <dgm:presLayoutVars>
          <dgm:animLvl val="lvl"/>
          <dgm:resizeHandles val="exact"/>
        </dgm:presLayoutVars>
      </dgm:prSet>
      <dgm:spPr/>
    </dgm:pt>
    <dgm:pt modelId="{4D36D22E-AEDC-4096-9A0A-ADF1B1AB873F}" type="pres">
      <dgm:prSet presAssocID="{636A099B-3B83-48F5-94C7-7214E1E49B7D}" presName="parentText" presStyleLbl="node1" presStyleIdx="0" presStyleCnt="5">
        <dgm:presLayoutVars>
          <dgm:chMax val="0"/>
          <dgm:bulletEnabled val="1"/>
        </dgm:presLayoutVars>
      </dgm:prSet>
      <dgm:spPr/>
    </dgm:pt>
    <dgm:pt modelId="{1287170A-ACFC-49D8-A2BC-402AB8A3E774}" type="pres">
      <dgm:prSet presAssocID="{01FA1947-4A23-483A-BFB9-08A8E7F03E25}" presName="spacer" presStyleCnt="0"/>
      <dgm:spPr/>
    </dgm:pt>
    <dgm:pt modelId="{097AD806-E337-4480-8207-E813E243BBF2}" type="pres">
      <dgm:prSet presAssocID="{82BA04E0-5E18-44F3-828D-7A81F2B7A92C}" presName="parentText" presStyleLbl="node1" presStyleIdx="1" presStyleCnt="5">
        <dgm:presLayoutVars>
          <dgm:chMax val="0"/>
          <dgm:bulletEnabled val="1"/>
        </dgm:presLayoutVars>
      </dgm:prSet>
      <dgm:spPr/>
    </dgm:pt>
    <dgm:pt modelId="{EA92D767-558E-4ED3-977F-6B9868179BF9}" type="pres">
      <dgm:prSet presAssocID="{A70E900B-76DE-4790-A619-C5E65D9C4AA3}" presName="spacer" presStyleCnt="0"/>
      <dgm:spPr/>
    </dgm:pt>
    <dgm:pt modelId="{D51975B0-CBBC-4A5E-83A2-2F0CA390F5BE}" type="pres">
      <dgm:prSet presAssocID="{BC8B709A-765A-4167-BDC8-28090AC2877E}" presName="parentText" presStyleLbl="node1" presStyleIdx="2" presStyleCnt="5">
        <dgm:presLayoutVars>
          <dgm:chMax val="0"/>
          <dgm:bulletEnabled val="1"/>
        </dgm:presLayoutVars>
      </dgm:prSet>
      <dgm:spPr/>
    </dgm:pt>
    <dgm:pt modelId="{2D80AD33-59B5-4F26-8F62-B55AF56FFC89}" type="pres">
      <dgm:prSet presAssocID="{AFC4450D-AAFD-46B0-B9C6-8301E30F27D3}" presName="spacer" presStyleCnt="0"/>
      <dgm:spPr/>
    </dgm:pt>
    <dgm:pt modelId="{F04B2731-AEEE-43D9-AB09-4BE1758EBA1E}" type="pres">
      <dgm:prSet presAssocID="{434F8A9E-D8C1-481E-A9C9-AF63565BC6BC}" presName="parentText" presStyleLbl="node1" presStyleIdx="3" presStyleCnt="5">
        <dgm:presLayoutVars>
          <dgm:chMax val="0"/>
          <dgm:bulletEnabled val="1"/>
        </dgm:presLayoutVars>
      </dgm:prSet>
      <dgm:spPr/>
    </dgm:pt>
    <dgm:pt modelId="{03514ECF-24AF-4FF8-83CF-FA1E1E03626B}" type="pres">
      <dgm:prSet presAssocID="{11F5C48E-AF97-40A2-BDC8-F40FAACDDA99}" presName="spacer" presStyleCnt="0"/>
      <dgm:spPr/>
    </dgm:pt>
    <dgm:pt modelId="{14B5A4DF-F829-40A4-8D86-84C545E6EFFE}" type="pres">
      <dgm:prSet presAssocID="{2CF0DCC9-D6F4-4EDA-B29B-8A963ED88498}" presName="parentText" presStyleLbl="node1" presStyleIdx="4" presStyleCnt="5">
        <dgm:presLayoutVars>
          <dgm:chMax val="0"/>
          <dgm:bulletEnabled val="1"/>
        </dgm:presLayoutVars>
      </dgm:prSet>
      <dgm:spPr/>
    </dgm:pt>
  </dgm:ptLst>
  <dgm:cxnLst>
    <dgm:cxn modelId="{BA5F3C42-A6CC-4409-AD1E-98C4B5CAEAA9}" type="presOf" srcId="{B1AC56D3-EF74-4F59-8E6E-E9FD5FCB6598}" destId="{58B48F3B-3309-4B21-AC20-A6ADC151F8B7}" srcOrd="0" destOrd="0" presId="urn:microsoft.com/office/officeart/2005/8/layout/vList2"/>
    <dgm:cxn modelId="{9A951C67-A8A4-4CD7-9DE4-3672DA224FF4}" type="presOf" srcId="{2CF0DCC9-D6F4-4EDA-B29B-8A963ED88498}" destId="{14B5A4DF-F829-40A4-8D86-84C545E6EFFE}" srcOrd="0" destOrd="0" presId="urn:microsoft.com/office/officeart/2005/8/layout/vList2"/>
    <dgm:cxn modelId="{4F262C73-1652-4EC5-8E68-DF6054FA3F2C}" type="presOf" srcId="{BC8B709A-765A-4167-BDC8-28090AC2877E}" destId="{D51975B0-CBBC-4A5E-83A2-2F0CA390F5BE}" srcOrd="0" destOrd="0" presId="urn:microsoft.com/office/officeart/2005/8/layout/vList2"/>
    <dgm:cxn modelId="{51E67357-6E97-4D94-9D64-12BC79266C30}" srcId="{B1AC56D3-EF74-4F59-8E6E-E9FD5FCB6598}" destId="{2CF0DCC9-D6F4-4EDA-B29B-8A963ED88498}" srcOrd="4" destOrd="0" parTransId="{0335A88B-48F5-415E-B067-EB6329813F42}" sibTransId="{8D3C5322-E56B-45EE-88FC-9EB322CF3B9B}"/>
    <dgm:cxn modelId="{BBC84790-4CCC-48C6-9B75-8143BCEFA5EF}" srcId="{B1AC56D3-EF74-4F59-8E6E-E9FD5FCB6598}" destId="{82BA04E0-5E18-44F3-828D-7A81F2B7A92C}" srcOrd="1" destOrd="0" parTransId="{EA455C55-1F43-4DB8-B590-AE34F6B36E01}" sibTransId="{A70E900B-76DE-4790-A619-C5E65D9C4AA3}"/>
    <dgm:cxn modelId="{87181BB7-0AE9-4B6E-8AF3-0798ACEE175D}" type="presOf" srcId="{636A099B-3B83-48F5-94C7-7214E1E49B7D}" destId="{4D36D22E-AEDC-4096-9A0A-ADF1B1AB873F}" srcOrd="0" destOrd="0" presId="urn:microsoft.com/office/officeart/2005/8/layout/vList2"/>
    <dgm:cxn modelId="{5ACCFBBD-5D08-4D17-896B-22D67EBCB45E}" srcId="{B1AC56D3-EF74-4F59-8E6E-E9FD5FCB6598}" destId="{636A099B-3B83-48F5-94C7-7214E1E49B7D}" srcOrd="0" destOrd="0" parTransId="{3E60D1D7-CC74-45CB-8D33-C0EA14D49AA1}" sibTransId="{01FA1947-4A23-483A-BFB9-08A8E7F03E25}"/>
    <dgm:cxn modelId="{8CF579DF-8C99-49D1-8B26-67F10DB2764E}" type="presOf" srcId="{82BA04E0-5E18-44F3-828D-7A81F2B7A92C}" destId="{097AD806-E337-4480-8207-E813E243BBF2}" srcOrd="0" destOrd="0" presId="urn:microsoft.com/office/officeart/2005/8/layout/vList2"/>
    <dgm:cxn modelId="{D8A287F2-8578-40B7-9070-A7CFA7AFB1D9}" srcId="{B1AC56D3-EF74-4F59-8E6E-E9FD5FCB6598}" destId="{BC8B709A-765A-4167-BDC8-28090AC2877E}" srcOrd="2" destOrd="0" parTransId="{E2AA0BCA-E413-4D94-B572-AC3E9C77C474}" sibTransId="{AFC4450D-AAFD-46B0-B9C6-8301E30F27D3}"/>
    <dgm:cxn modelId="{232C87F7-1AC6-410A-8B9A-7BD8F95CD442}" srcId="{B1AC56D3-EF74-4F59-8E6E-E9FD5FCB6598}" destId="{434F8A9E-D8C1-481E-A9C9-AF63565BC6BC}" srcOrd="3" destOrd="0" parTransId="{F3CB6950-7E8E-4A2F-925D-20B4600B389A}" sibTransId="{11F5C48E-AF97-40A2-BDC8-F40FAACDDA99}"/>
    <dgm:cxn modelId="{86ED92FB-2827-42E9-9F5E-19871F4622E2}" type="presOf" srcId="{434F8A9E-D8C1-481E-A9C9-AF63565BC6BC}" destId="{F04B2731-AEEE-43D9-AB09-4BE1758EBA1E}" srcOrd="0" destOrd="0" presId="urn:microsoft.com/office/officeart/2005/8/layout/vList2"/>
    <dgm:cxn modelId="{8AC2DA96-EC74-4F8C-AAFD-D144A4824D5B}" type="presParOf" srcId="{58B48F3B-3309-4B21-AC20-A6ADC151F8B7}" destId="{4D36D22E-AEDC-4096-9A0A-ADF1B1AB873F}" srcOrd="0" destOrd="0" presId="urn:microsoft.com/office/officeart/2005/8/layout/vList2"/>
    <dgm:cxn modelId="{2F61F881-E200-48A6-8971-BE82E2BCF0E4}" type="presParOf" srcId="{58B48F3B-3309-4B21-AC20-A6ADC151F8B7}" destId="{1287170A-ACFC-49D8-A2BC-402AB8A3E774}" srcOrd="1" destOrd="0" presId="urn:microsoft.com/office/officeart/2005/8/layout/vList2"/>
    <dgm:cxn modelId="{7F63AA39-1B67-4A1A-8457-8894A26826A4}" type="presParOf" srcId="{58B48F3B-3309-4B21-AC20-A6ADC151F8B7}" destId="{097AD806-E337-4480-8207-E813E243BBF2}" srcOrd="2" destOrd="0" presId="urn:microsoft.com/office/officeart/2005/8/layout/vList2"/>
    <dgm:cxn modelId="{86A1CF59-E913-433D-B947-A4763DC17817}" type="presParOf" srcId="{58B48F3B-3309-4B21-AC20-A6ADC151F8B7}" destId="{EA92D767-558E-4ED3-977F-6B9868179BF9}" srcOrd="3" destOrd="0" presId="urn:microsoft.com/office/officeart/2005/8/layout/vList2"/>
    <dgm:cxn modelId="{F27E9371-A4D0-44BF-AEAC-FC4D0011C73D}" type="presParOf" srcId="{58B48F3B-3309-4B21-AC20-A6ADC151F8B7}" destId="{D51975B0-CBBC-4A5E-83A2-2F0CA390F5BE}" srcOrd="4" destOrd="0" presId="urn:microsoft.com/office/officeart/2005/8/layout/vList2"/>
    <dgm:cxn modelId="{B384B769-CC00-43C6-9441-EBD29D6E1986}" type="presParOf" srcId="{58B48F3B-3309-4B21-AC20-A6ADC151F8B7}" destId="{2D80AD33-59B5-4F26-8F62-B55AF56FFC89}" srcOrd="5" destOrd="0" presId="urn:microsoft.com/office/officeart/2005/8/layout/vList2"/>
    <dgm:cxn modelId="{8F7A747B-D705-4B87-AA37-776B7FC46D48}" type="presParOf" srcId="{58B48F3B-3309-4B21-AC20-A6ADC151F8B7}" destId="{F04B2731-AEEE-43D9-AB09-4BE1758EBA1E}" srcOrd="6" destOrd="0" presId="urn:microsoft.com/office/officeart/2005/8/layout/vList2"/>
    <dgm:cxn modelId="{EC3BB855-1D9B-40CA-8ECB-6F8A5785A1B9}" type="presParOf" srcId="{58B48F3B-3309-4B21-AC20-A6ADC151F8B7}" destId="{03514ECF-24AF-4FF8-83CF-FA1E1E03626B}" srcOrd="7" destOrd="0" presId="urn:microsoft.com/office/officeart/2005/8/layout/vList2"/>
    <dgm:cxn modelId="{AF8DD546-9E7C-4833-9E14-CC95B473BE10}" type="presParOf" srcId="{58B48F3B-3309-4B21-AC20-A6ADC151F8B7}" destId="{14B5A4DF-F829-40A4-8D86-84C545E6EFF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BF3E5D-73BD-4607-91EA-887CD0F87F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A4110A86-2D49-4CDB-A20B-00E3C3A2A1C5}">
      <dgm:prSet/>
      <dgm:spPr/>
      <dgm:t>
        <a:bodyPr/>
        <a:lstStyle/>
        <a:p>
          <a:pPr>
            <a:lnSpc>
              <a:spcPct val="100000"/>
            </a:lnSpc>
          </a:pPr>
          <a:r>
            <a:rPr lang="en-US"/>
            <a:t>A divisional design groups activities around products, markets or geographic regions (Jerab and Mabrouk, 2023)</a:t>
          </a:r>
          <a:endParaRPr lang="en-GB"/>
        </a:p>
      </dgm:t>
    </dgm:pt>
    <dgm:pt modelId="{534BBFB3-1186-4D14-9704-43322E0FC3AD}" type="parTrans" cxnId="{A3355D0D-5ACF-4534-AA3C-6AB8D6C398E6}">
      <dgm:prSet/>
      <dgm:spPr/>
      <dgm:t>
        <a:bodyPr/>
        <a:lstStyle/>
        <a:p>
          <a:endParaRPr lang="en-GB"/>
        </a:p>
      </dgm:t>
    </dgm:pt>
    <dgm:pt modelId="{9573E3BF-B825-44E5-96CD-122702DD00C2}" type="sibTrans" cxnId="{A3355D0D-5ACF-4534-AA3C-6AB8D6C398E6}">
      <dgm:prSet/>
      <dgm:spPr/>
      <dgm:t>
        <a:bodyPr/>
        <a:lstStyle/>
        <a:p>
          <a:endParaRPr lang="en-GB"/>
        </a:p>
      </dgm:t>
    </dgm:pt>
    <dgm:pt modelId="{83ABFF1B-7097-4AE5-967D-D20035954D62}">
      <dgm:prSet/>
      <dgm:spPr/>
      <dgm:t>
        <a:bodyPr/>
        <a:lstStyle/>
        <a:p>
          <a:pPr>
            <a:lnSpc>
              <a:spcPct val="100000"/>
            </a:lnSpc>
          </a:pPr>
          <a:r>
            <a:rPr lang="en-US"/>
            <a:t>Each division holds its own functional resources including finance, HR, marketing and operations</a:t>
          </a:r>
          <a:endParaRPr lang="en-GB"/>
        </a:p>
      </dgm:t>
    </dgm:pt>
    <dgm:pt modelId="{F464D1C5-A09A-46B0-88C3-A8A6E6A00915}" type="parTrans" cxnId="{09247E22-62F1-43C5-B282-1A40132E7E7B}">
      <dgm:prSet/>
      <dgm:spPr/>
      <dgm:t>
        <a:bodyPr/>
        <a:lstStyle/>
        <a:p>
          <a:endParaRPr lang="en-GB"/>
        </a:p>
      </dgm:t>
    </dgm:pt>
    <dgm:pt modelId="{C6B1F05A-CD3B-46C5-80D1-CAC7D329EECB}" type="sibTrans" cxnId="{09247E22-62F1-43C5-B282-1A40132E7E7B}">
      <dgm:prSet/>
      <dgm:spPr/>
      <dgm:t>
        <a:bodyPr/>
        <a:lstStyle/>
        <a:p>
          <a:endParaRPr lang="en-GB"/>
        </a:p>
      </dgm:t>
    </dgm:pt>
    <dgm:pt modelId="{40A0C998-A557-40C5-8010-C617B90D0CD3}">
      <dgm:prSet/>
      <dgm:spPr/>
      <dgm:t>
        <a:bodyPr/>
        <a:lstStyle/>
        <a:p>
          <a:pPr>
            <a:lnSpc>
              <a:spcPct val="100000"/>
            </a:lnSpc>
          </a:pPr>
          <a:r>
            <a:rPr lang="en-US"/>
            <a:t>Divisional autonomy speeds up local decision-making and customer responsiveness (Olander Roese, 2024)</a:t>
          </a:r>
          <a:endParaRPr lang="en-GB"/>
        </a:p>
      </dgm:t>
    </dgm:pt>
    <dgm:pt modelId="{05AC7212-8AFE-4A7A-ADC5-8AC24C1F3426}" type="parTrans" cxnId="{694E36C9-ACEB-439A-AF78-2A3817A62C6A}">
      <dgm:prSet/>
      <dgm:spPr/>
      <dgm:t>
        <a:bodyPr/>
        <a:lstStyle/>
        <a:p>
          <a:endParaRPr lang="en-GB"/>
        </a:p>
      </dgm:t>
    </dgm:pt>
    <dgm:pt modelId="{085C7C74-A4D4-408E-B600-47A3F8BBB5B5}" type="sibTrans" cxnId="{694E36C9-ACEB-439A-AF78-2A3817A62C6A}">
      <dgm:prSet/>
      <dgm:spPr/>
      <dgm:t>
        <a:bodyPr/>
        <a:lstStyle/>
        <a:p>
          <a:endParaRPr lang="en-GB"/>
        </a:p>
      </dgm:t>
    </dgm:pt>
    <dgm:pt modelId="{F4949728-9ED7-4D15-98F8-FE858CECB443}">
      <dgm:prSet/>
      <dgm:spPr/>
      <dgm:t>
        <a:bodyPr/>
        <a:lstStyle/>
        <a:p>
          <a:pPr>
            <a:lnSpc>
              <a:spcPct val="100000"/>
            </a:lnSpc>
          </a:pPr>
          <a:r>
            <a:rPr lang="en-US"/>
            <a:t>Advantages include focused strategy per segment and accountable division heads with profit responsibility</a:t>
          </a:r>
          <a:endParaRPr lang="en-GB"/>
        </a:p>
      </dgm:t>
    </dgm:pt>
    <dgm:pt modelId="{97B33A55-9000-4AA3-9496-3EF01FEF9D8A}" type="parTrans" cxnId="{FA700F2A-35AC-4E51-AD3C-3001715CA3DB}">
      <dgm:prSet/>
      <dgm:spPr/>
      <dgm:t>
        <a:bodyPr/>
        <a:lstStyle/>
        <a:p>
          <a:endParaRPr lang="en-GB"/>
        </a:p>
      </dgm:t>
    </dgm:pt>
    <dgm:pt modelId="{031D193F-F1C4-4E2B-9B5D-2A6236615DCE}" type="sibTrans" cxnId="{FA700F2A-35AC-4E51-AD3C-3001715CA3DB}">
      <dgm:prSet/>
      <dgm:spPr/>
      <dgm:t>
        <a:bodyPr/>
        <a:lstStyle/>
        <a:p>
          <a:endParaRPr lang="en-GB"/>
        </a:p>
      </dgm:t>
    </dgm:pt>
    <dgm:pt modelId="{C35D40DF-A116-42FC-95B4-C371F89C11E3}">
      <dgm:prSet/>
      <dgm:spPr/>
      <dgm:t>
        <a:bodyPr/>
        <a:lstStyle/>
        <a:p>
          <a:pPr>
            <a:lnSpc>
              <a:spcPct val="100000"/>
            </a:lnSpc>
          </a:pPr>
          <a:r>
            <a:rPr lang="en-US"/>
            <a:t>Drawbacks include duplication of support functions, higher overhead cost and internal competition</a:t>
          </a:r>
          <a:endParaRPr lang="en-GB"/>
        </a:p>
      </dgm:t>
    </dgm:pt>
    <dgm:pt modelId="{4F481452-8114-451A-911C-4B5D911B8F46}" type="parTrans" cxnId="{3D9F37F9-75E8-4BE3-BA8A-A22857E7DD6F}">
      <dgm:prSet/>
      <dgm:spPr/>
      <dgm:t>
        <a:bodyPr/>
        <a:lstStyle/>
        <a:p>
          <a:endParaRPr lang="en-GB"/>
        </a:p>
      </dgm:t>
    </dgm:pt>
    <dgm:pt modelId="{A0C00B52-E1D0-4F5B-A453-05D2D9E43B94}" type="sibTrans" cxnId="{3D9F37F9-75E8-4BE3-BA8A-A22857E7DD6F}">
      <dgm:prSet/>
      <dgm:spPr/>
      <dgm:t>
        <a:bodyPr/>
        <a:lstStyle/>
        <a:p>
          <a:endParaRPr lang="en-GB"/>
        </a:p>
      </dgm:t>
    </dgm:pt>
    <dgm:pt modelId="{05070DDC-2FAB-4CA1-91B1-A8E5D78CC190}" type="pres">
      <dgm:prSet presAssocID="{A1BF3E5D-73BD-4607-91EA-887CD0F87FE9}" presName="root" presStyleCnt="0">
        <dgm:presLayoutVars>
          <dgm:dir/>
          <dgm:resizeHandles val="exact"/>
        </dgm:presLayoutVars>
      </dgm:prSet>
      <dgm:spPr/>
    </dgm:pt>
    <dgm:pt modelId="{C6EDB848-E07A-4BAC-8347-5360907075BF}" type="pres">
      <dgm:prSet presAssocID="{A4110A86-2D49-4CDB-A20B-00E3C3A2A1C5}" presName="compNode" presStyleCnt="0"/>
      <dgm:spPr/>
    </dgm:pt>
    <dgm:pt modelId="{A7CFCE92-3B18-4146-863E-1BC067F25DA8}" type="pres">
      <dgm:prSet presAssocID="{A4110A86-2D49-4CDB-A20B-00E3C3A2A1C5}" presName="bgRect" presStyleLbl="bgShp" presStyleIdx="0" presStyleCnt="5"/>
      <dgm:spPr/>
    </dgm:pt>
    <dgm:pt modelId="{DD8E1D81-D3DF-44BC-8783-E172973BD497}" type="pres">
      <dgm:prSet presAssocID="{A4110A86-2D49-4CDB-A20B-00E3C3A2A1C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77783F49-A0D6-477F-A803-EE4C6E076082}" type="pres">
      <dgm:prSet presAssocID="{A4110A86-2D49-4CDB-A20B-00E3C3A2A1C5}" presName="spaceRect" presStyleCnt="0"/>
      <dgm:spPr/>
    </dgm:pt>
    <dgm:pt modelId="{DD563838-0C4C-4416-B915-D3558279DC0B}" type="pres">
      <dgm:prSet presAssocID="{A4110A86-2D49-4CDB-A20B-00E3C3A2A1C5}" presName="parTx" presStyleLbl="revTx" presStyleIdx="0" presStyleCnt="5">
        <dgm:presLayoutVars>
          <dgm:chMax val="0"/>
          <dgm:chPref val="0"/>
        </dgm:presLayoutVars>
      </dgm:prSet>
      <dgm:spPr/>
    </dgm:pt>
    <dgm:pt modelId="{2034B096-CC31-41F5-84C4-5D13D16CE70B}" type="pres">
      <dgm:prSet presAssocID="{9573E3BF-B825-44E5-96CD-122702DD00C2}" presName="sibTrans" presStyleCnt="0"/>
      <dgm:spPr/>
    </dgm:pt>
    <dgm:pt modelId="{0D96262E-F85C-4CE8-ABC8-01A366DC8948}" type="pres">
      <dgm:prSet presAssocID="{83ABFF1B-7097-4AE5-967D-D20035954D62}" presName="compNode" presStyleCnt="0"/>
      <dgm:spPr/>
    </dgm:pt>
    <dgm:pt modelId="{85CFCFD0-F63A-4E4B-BE59-DCBD5983CD9C}" type="pres">
      <dgm:prSet presAssocID="{83ABFF1B-7097-4AE5-967D-D20035954D62}" presName="bgRect" presStyleLbl="bgShp" presStyleIdx="1" presStyleCnt="5"/>
      <dgm:spPr/>
    </dgm:pt>
    <dgm:pt modelId="{38577292-D391-44A5-8BA5-EF944EF63A6B}" type="pres">
      <dgm:prSet presAssocID="{83ABFF1B-7097-4AE5-967D-D20035954D6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F6321288-6531-49E3-859B-3629DF7DB551}" type="pres">
      <dgm:prSet presAssocID="{83ABFF1B-7097-4AE5-967D-D20035954D62}" presName="spaceRect" presStyleCnt="0"/>
      <dgm:spPr/>
    </dgm:pt>
    <dgm:pt modelId="{159655D0-FC40-462D-9091-78D992576392}" type="pres">
      <dgm:prSet presAssocID="{83ABFF1B-7097-4AE5-967D-D20035954D62}" presName="parTx" presStyleLbl="revTx" presStyleIdx="1" presStyleCnt="5">
        <dgm:presLayoutVars>
          <dgm:chMax val="0"/>
          <dgm:chPref val="0"/>
        </dgm:presLayoutVars>
      </dgm:prSet>
      <dgm:spPr/>
    </dgm:pt>
    <dgm:pt modelId="{8018750B-3625-4321-B00B-324257C7E0C6}" type="pres">
      <dgm:prSet presAssocID="{C6B1F05A-CD3B-46C5-80D1-CAC7D329EECB}" presName="sibTrans" presStyleCnt="0"/>
      <dgm:spPr/>
    </dgm:pt>
    <dgm:pt modelId="{C3F8D0E1-B0C3-42B2-A414-322C0651B0D5}" type="pres">
      <dgm:prSet presAssocID="{40A0C998-A557-40C5-8010-C617B90D0CD3}" presName="compNode" presStyleCnt="0"/>
      <dgm:spPr/>
    </dgm:pt>
    <dgm:pt modelId="{B1D99479-0663-4F55-9AA5-8F068DDD66F3}" type="pres">
      <dgm:prSet presAssocID="{40A0C998-A557-40C5-8010-C617B90D0CD3}" presName="bgRect" presStyleLbl="bgShp" presStyleIdx="2" presStyleCnt="5"/>
      <dgm:spPr/>
    </dgm:pt>
    <dgm:pt modelId="{673F6989-7770-4CFB-80A1-25D20B3C343C}" type="pres">
      <dgm:prSet presAssocID="{40A0C998-A557-40C5-8010-C617B90D0CD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nching Diagram"/>
        </a:ext>
      </dgm:extLst>
    </dgm:pt>
    <dgm:pt modelId="{0DB9C492-A2CB-400F-82C2-8C371C07C069}" type="pres">
      <dgm:prSet presAssocID="{40A0C998-A557-40C5-8010-C617B90D0CD3}" presName="spaceRect" presStyleCnt="0"/>
      <dgm:spPr/>
    </dgm:pt>
    <dgm:pt modelId="{2F4A5F9E-9390-47B8-AE98-876DF2F76967}" type="pres">
      <dgm:prSet presAssocID="{40A0C998-A557-40C5-8010-C617B90D0CD3}" presName="parTx" presStyleLbl="revTx" presStyleIdx="2" presStyleCnt="5">
        <dgm:presLayoutVars>
          <dgm:chMax val="0"/>
          <dgm:chPref val="0"/>
        </dgm:presLayoutVars>
      </dgm:prSet>
      <dgm:spPr/>
    </dgm:pt>
    <dgm:pt modelId="{F2C115CE-0928-4E77-9901-3907C131A3E1}" type="pres">
      <dgm:prSet presAssocID="{085C7C74-A4D4-408E-B600-47A3F8BBB5B5}" presName="sibTrans" presStyleCnt="0"/>
      <dgm:spPr/>
    </dgm:pt>
    <dgm:pt modelId="{AB7177D9-B7B8-4D64-8F7E-0FA00ABA7F6C}" type="pres">
      <dgm:prSet presAssocID="{F4949728-9ED7-4D15-98F8-FE858CECB443}" presName="compNode" presStyleCnt="0"/>
      <dgm:spPr/>
    </dgm:pt>
    <dgm:pt modelId="{D8D544E9-85C7-4762-9A53-727957526481}" type="pres">
      <dgm:prSet presAssocID="{F4949728-9ED7-4D15-98F8-FE858CECB443}" presName="bgRect" presStyleLbl="bgShp" presStyleIdx="3" presStyleCnt="5"/>
      <dgm:spPr/>
    </dgm:pt>
    <dgm:pt modelId="{734EDEFC-7FBE-4495-BFDA-2D7591FFA14B}" type="pres">
      <dgm:prSet presAssocID="{F4949728-9ED7-4D15-98F8-FE858CECB44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F941C7E-84F7-496C-A350-2F0F23B38E0B}" type="pres">
      <dgm:prSet presAssocID="{F4949728-9ED7-4D15-98F8-FE858CECB443}" presName="spaceRect" presStyleCnt="0"/>
      <dgm:spPr/>
    </dgm:pt>
    <dgm:pt modelId="{DEE3C55F-00BD-461F-8A0E-3C03F74531AB}" type="pres">
      <dgm:prSet presAssocID="{F4949728-9ED7-4D15-98F8-FE858CECB443}" presName="parTx" presStyleLbl="revTx" presStyleIdx="3" presStyleCnt="5">
        <dgm:presLayoutVars>
          <dgm:chMax val="0"/>
          <dgm:chPref val="0"/>
        </dgm:presLayoutVars>
      </dgm:prSet>
      <dgm:spPr/>
    </dgm:pt>
    <dgm:pt modelId="{D29D9786-D7C6-4F70-B8BA-9B9AF6B6DD42}" type="pres">
      <dgm:prSet presAssocID="{031D193F-F1C4-4E2B-9B5D-2A6236615DCE}" presName="sibTrans" presStyleCnt="0"/>
      <dgm:spPr/>
    </dgm:pt>
    <dgm:pt modelId="{C0AC6AAF-5F93-4FE4-8D83-8942A096D7BF}" type="pres">
      <dgm:prSet presAssocID="{C35D40DF-A116-42FC-95B4-C371F89C11E3}" presName="compNode" presStyleCnt="0"/>
      <dgm:spPr/>
    </dgm:pt>
    <dgm:pt modelId="{7D62A1B9-8038-4B3E-BFD8-3681C5D27E69}" type="pres">
      <dgm:prSet presAssocID="{C35D40DF-A116-42FC-95B4-C371F89C11E3}" presName="bgRect" presStyleLbl="bgShp" presStyleIdx="4" presStyleCnt="5"/>
      <dgm:spPr/>
    </dgm:pt>
    <dgm:pt modelId="{D914651E-BCDE-41C4-8830-37C352A277D5}" type="pres">
      <dgm:prSet presAssocID="{C35D40DF-A116-42FC-95B4-C371F89C11E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oney"/>
        </a:ext>
      </dgm:extLst>
    </dgm:pt>
    <dgm:pt modelId="{0DE93649-145E-4880-8921-E4F470BBC74E}" type="pres">
      <dgm:prSet presAssocID="{C35D40DF-A116-42FC-95B4-C371F89C11E3}" presName="spaceRect" presStyleCnt="0"/>
      <dgm:spPr/>
    </dgm:pt>
    <dgm:pt modelId="{90734C0F-A0B2-4FC0-BEB9-9A3EE894B4F4}" type="pres">
      <dgm:prSet presAssocID="{C35D40DF-A116-42FC-95B4-C371F89C11E3}" presName="parTx" presStyleLbl="revTx" presStyleIdx="4" presStyleCnt="5">
        <dgm:presLayoutVars>
          <dgm:chMax val="0"/>
          <dgm:chPref val="0"/>
        </dgm:presLayoutVars>
      </dgm:prSet>
      <dgm:spPr/>
    </dgm:pt>
  </dgm:ptLst>
  <dgm:cxnLst>
    <dgm:cxn modelId="{A3355D0D-5ACF-4534-AA3C-6AB8D6C398E6}" srcId="{A1BF3E5D-73BD-4607-91EA-887CD0F87FE9}" destId="{A4110A86-2D49-4CDB-A20B-00E3C3A2A1C5}" srcOrd="0" destOrd="0" parTransId="{534BBFB3-1186-4D14-9704-43322E0FC3AD}" sibTransId="{9573E3BF-B825-44E5-96CD-122702DD00C2}"/>
    <dgm:cxn modelId="{80D2F017-93A8-4DDB-A0FD-0B0E6AF9B557}" type="presOf" srcId="{83ABFF1B-7097-4AE5-967D-D20035954D62}" destId="{159655D0-FC40-462D-9091-78D992576392}" srcOrd="0" destOrd="0" presId="urn:microsoft.com/office/officeart/2018/2/layout/IconVerticalSolidList"/>
    <dgm:cxn modelId="{09247E22-62F1-43C5-B282-1A40132E7E7B}" srcId="{A1BF3E5D-73BD-4607-91EA-887CD0F87FE9}" destId="{83ABFF1B-7097-4AE5-967D-D20035954D62}" srcOrd="1" destOrd="0" parTransId="{F464D1C5-A09A-46B0-88C3-A8A6E6A00915}" sibTransId="{C6B1F05A-CD3B-46C5-80D1-CAC7D329EECB}"/>
    <dgm:cxn modelId="{FA700F2A-35AC-4E51-AD3C-3001715CA3DB}" srcId="{A1BF3E5D-73BD-4607-91EA-887CD0F87FE9}" destId="{F4949728-9ED7-4D15-98F8-FE858CECB443}" srcOrd="3" destOrd="0" parTransId="{97B33A55-9000-4AA3-9496-3EF01FEF9D8A}" sibTransId="{031D193F-F1C4-4E2B-9B5D-2A6236615DCE}"/>
    <dgm:cxn modelId="{10C70467-1873-4FF6-BF78-AD195AF42490}" type="presOf" srcId="{A4110A86-2D49-4CDB-A20B-00E3C3A2A1C5}" destId="{DD563838-0C4C-4416-B915-D3558279DC0B}" srcOrd="0" destOrd="0" presId="urn:microsoft.com/office/officeart/2018/2/layout/IconVerticalSolidList"/>
    <dgm:cxn modelId="{1AED1772-18FA-434C-9196-92947AE22532}" type="presOf" srcId="{F4949728-9ED7-4D15-98F8-FE858CECB443}" destId="{DEE3C55F-00BD-461F-8A0E-3C03F74531AB}" srcOrd="0" destOrd="0" presId="urn:microsoft.com/office/officeart/2018/2/layout/IconVerticalSolidList"/>
    <dgm:cxn modelId="{EB5173C5-D79D-4493-941D-BB04B8D6DB68}" type="presOf" srcId="{40A0C998-A557-40C5-8010-C617B90D0CD3}" destId="{2F4A5F9E-9390-47B8-AE98-876DF2F76967}" srcOrd="0" destOrd="0" presId="urn:microsoft.com/office/officeart/2018/2/layout/IconVerticalSolidList"/>
    <dgm:cxn modelId="{694E36C9-ACEB-439A-AF78-2A3817A62C6A}" srcId="{A1BF3E5D-73BD-4607-91EA-887CD0F87FE9}" destId="{40A0C998-A557-40C5-8010-C617B90D0CD3}" srcOrd="2" destOrd="0" parTransId="{05AC7212-8AFE-4A7A-ADC5-8AC24C1F3426}" sibTransId="{085C7C74-A4D4-408E-B600-47A3F8BBB5B5}"/>
    <dgm:cxn modelId="{CA6747D1-FEAB-48D4-96E3-FA9E2EBBEB22}" type="presOf" srcId="{A1BF3E5D-73BD-4607-91EA-887CD0F87FE9}" destId="{05070DDC-2FAB-4CA1-91B1-A8E5D78CC190}" srcOrd="0" destOrd="0" presId="urn:microsoft.com/office/officeart/2018/2/layout/IconVerticalSolidList"/>
    <dgm:cxn modelId="{3D9F37F9-75E8-4BE3-BA8A-A22857E7DD6F}" srcId="{A1BF3E5D-73BD-4607-91EA-887CD0F87FE9}" destId="{C35D40DF-A116-42FC-95B4-C371F89C11E3}" srcOrd="4" destOrd="0" parTransId="{4F481452-8114-451A-911C-4B5D911B8F46}" sibTransId="{A0C00B52-E1D0-4F5B-A453-05D2D9E43B94}"/>
    <dgm:cxn modelId="{B2CB3DFE-A454-455D-B5C7-C1E2132CB700}" type="presOf" srcId="{C35D40DF-A116-42FC-95B4-C371F89C11E3}" destId="{90734C0F-A0B2-4FC0-BEB9-9A3EE894B4F4}" srcOrd="0" destOrd="0" presId="urn:microsoft.com/office/officeart/2018/2/layout/IconVerticalSolidList"/>
    <dgm:cxn modelId="{C626B48F-9F50-4D44-8278-FED73887EDFF}" type="presParOf" srcId="{05070DDC-2FAB-4CA1-91B1-A8E5D78CC190}" destId="{C6EDB848-E07A-4BAC-8347-5360907075BF}" srcOrd="0" destOrd="0" presId="urn:microsoft.com/office/officeart/2018/2/layout/IconVerticalSolidList"/>
    <dgm:cxn modelId="{022F4E79-13D0-4D9D-8457-A1319149CAE3}" type="presParOf" srcId="{C6EDB848-E07A-4BAC-8347-5360907075BF}" destId="{A7CFCE92-3B18-4146-863E-1BC067F25DA8}" srcOrd="0" destOrd="0" presId="urn:microsoft.com/office/officeart/2018/2/layout/IconVerticalSolidList"/>
    <dgm:cxn modelId="{75B0D2DA-5965-4F9E-A48E-544771E0A11F}" type="presParOf" srcId="{C6EDB848-E07A-4BAC-8347-5360907075BF}" destId="{DD8E1D81-D3DF-44BC-8783-E172973BD497}" srcOrd="1" destOrd="0" presId="urn:microsoft.com/office/officeart/2018/2/layout/IconVerticalSolidList"/>
    <dgm:cxn modelId="{EDE62418-E950-4126-BB4B-E4CD9DD72C86}" type="presParOf" srcId="{C6EDB848-E07A-4BAC-8347-5360907075BF}" destId="{77783F49-A0D6-477F-A803-EE4C6E076082}" srcOrd="2" destOrd="0" presId="urn:microsoft.com/office/officeart/2018/2/layout/IconVerticalSolidList"/>
    <dgm:cxn modelId="{99030CD3-6BEC-47E6-BCC9-AC6C72A9934C}" type="presParOf" srcId="{C6EDB848-E07A-4BAC-8347-5360907075BF}" destId="{DD563838-0C4C-4416-B915-D3558279DC0B}" srcOrd="3" destOrd="0" presId="urn:microsoft.com/office/officeart/2018/2/layout/IconVerticalSolidList"/>
    <dgm:cxn modelId="{6F0DB62A-2A07-4925-AAB0-81F5140F35EB}" type="presParOf" srcId="{05070DDC-2FAB-4CA1-91B1-A8E5D78CC190}" destId="{2034B096-CC31-41F5-84C4-5D13D16CE70B}" srcOrd="1" destOrd="0" presId="urn:microsoft.com/office/officeart/2018/2/layout/IconVerticalSolidList"/>
    <dgm:cxn modelId="{DC93B2B1-4705-4802-83C1-ABB8CA2236DB}" type="presParOf" srcId="{05070DDC-2FAB-4CA1-91B1-A8E5D78CC190}" destId="{0D96262E-F85C-4CE8-ABC8-01A366DC8948}" srcOrd="2" destOrd="0" presId="urn:microsoft.com/office/officeart/2018/2/layout/IconVerticalSolidList"/>
    <dgm:cxn modelId="{B80AEC3C-C1B1-4C65-90B7-4E02A5D532D2}" type="presParOf" srcId="{0D96262E-F85C-4CE8-ABC8-01A366DC8948}" destId="{85CFCFD0-F63A-4E4B-BE59-DCBD5983CD9C}" srcOrd="0" destOrd="0" presId="urn:microsoft.com/office/officeart/2018/2/layout/IconVerticalSolidList"/>
    <dgm:cxn modelId="{6D033947-F096-45A3-9B3C-1D8F819C6A62}" type="presParOf" srcId="{0D96262E-F85C-4CE8-ABC8-01A366DC8948}" destId="{38577292-D391-44A5-8BA5-EF944EF63A6B}" srcOrd="1" destOrd="0" presId="urn:microsoft.com/office/officeart/2018/2/layout/IconVerticalSolidList"/>
    <dgm:cxn modelId="{3A9419C8-622C-438A-BBD4-2B63590180CD}" type="presParOf" srcId="{0D96262E-F85C-4CE8-ABC8-01A366DC8948}" destId="{F6321288-6531-49E3-859B-3629DF7DB551}" srcOrd="2" destOrd="0" presId="urn:microsoft.com/office/officeart/2018/2/layout/IconVerticalSolidList"/>
    <dgm:cxn modelId="{6CB7977B-42C8-4F00-86B6-03EB8DF3667A}" type="presParOf" srcId="{0D96262E-F85C-4CE8-ABC8-01A366DC8948}" destId="{159655D0-FC40-462D-9091-78D992576392}" srcOrd="3" destOrd="0" presId="urn:microsoft.com/office/officeart/2018/2/layout/IconVerticalSolidList"/>
    <dgm:cxn modelId="{4C66D92D-EAE8-4AD2-B47E-26FC61A2F3CB}" type="presParOf" srcId="{05070DDC-2FAB-4CA1-91B1-A8E5D78CC190}" destId="{8018750B-3625-4321-B00B-324257C7E0C6}" srcOrd="3" destOrd="0" presId="urn:microsoft.com/office/officeart/2018/2/layout/IconVerticalSolidList"/>
    <dgm:cxn modelId="{845C7562-EC97-47BE-817C-ED6C4DA69969}" type="presParOf" srcId="{05070DDC-2FAB-4CA1-91B1-A8E5D78CC190}" destId="{C3F8D0E1-B0C3-42B2-A414-322C0651B0D5}" srcOrd="4" destOrd="0" presId="urn:microsoft.com/office/officeart/2018/2/layout/IconVerticalSolidList"/>
    <dgm:cxn modelId="{847D6F20-AECA-4049-90DC-1DD22CF840E8}" type="presParOf" srcId="{C3F8D0E1-B0C3-42B2-A414-322C0651B0D5}" destId="{B1D99479-0663-4F55-9AA5-8F068DDD66F3}" srcOrd="0" destOrd="0" presId="urn:microsoft.com/office/officeart/2018/2/layout/IconVerticalSolidList"/>
    <dgm:cxn modelId="{2E004C5E-9934-4983-965A-D846FC22F13E}" type="presParOf" srcId="{C3F8D0E1-B0C3-42B2-A414-322C0651B0D5}" destId="{673F6989-7770-4CFB-80A1-25D20B3C343C}" srcOrd="1" destOrd="0" presId="urn:microsoft.com/office/officeart/2018/2/layout/IconVerticalSolidList"/>
    <dgm:cxn modelId="{34372064-D907-4B50-BDF3-7824D53DDC7C}" type="presParOf" srcId="{C3F8D0E1-B0C3-42B2-A414-322C0651B0D5}" destId="{0DB9C492-A2CB-400F-82C2-8C371C07C069}" srcOrd="2" destOrd="0" presId="urn:microsoft.com/office/officeart/2018/2/layout/IconVerticalSolidList"/>
    <dgm:cxn modelId="{17B9FDE3-D70F-4486-A9CF-1CA9850B081F}" type="presParOf" srcId="{C3F8D0E1-B0C3-42B2-A414-322C0651B0D5}" destId="{2F4A5F9E-9390-47B8-AE98-876DF2F76967}" srcOrd="3" destOrd="0" presId="urn:microsoft.com/office/officeart/2018/2/layout/IconVerticalSolidList"/>
    <dgm:cxn modelId="{A8B8F808-A7B5-498F-B140-FA7D7663AC1A}" type="presParOf" srcId="{05070DDC-2FAB-4CA1-91B1-A8E5D78CC190}" destId="{F2C115CE-0928-4E77-9901-3907C131A3E1}" srcOrd="5" destOrd="0" presId="urn:microsoft.com/office/officeart/2018/2/layout/IconVerticalSolidList"/>
    <dgm:cxn modelId="{03C44041-E997-4683-BEF3-5F890BE0D201}" type="presParOf" srcId="{05070DDC-2FAB-4CA1-91B1-A8E5D78CC190}" destId="{AB7177D9-B7B8-4D64-8F7E-0FA00ABA7F6C}" srcOrd="6" destOrd="0" presId="urn:microsoft.com/office/officeart/2018/2/layout/IconVerticalSolidList"/>
    <dgm:cxn modelId="{E3589166-6A39-4EBB-A3CA-9ACD032487BA}" type="presParOf" srcId="{AB7177D9-B7B8-4D64-8F7E-0FA00ABA7F6C}" destId="{D8D544E9-85C7-4762-9A53-727957526481}" srcOrd="0" destOrd="0" presId="urn:microsoft.com/office/officeart/2018/2/layout/IconVerticalSolidList"/>
    <dgm:cxn modelId="{C9EA8BC2-1708-4BED-8E6D-9E626D30D533}" type="presParOf" srcId="{AB7177D9-B7B8-4D64-8F7E-0FA00ABA7F6C}" destId="{734EDEFC-7FBE-4495-BFDA-2D7591FFA14B}" srcOrd="1" destOrd="0" presId="urn:microsoft.com/office/officeart/2018/2/layout/IconVerticalSolidList"/>
    <dgm:cxn modelId="{E7E6B8CB-424F-4250-B5D0-5EB9AD5BE71F}" type="presParOf" srcId="{AB7177D9-B7B8-4D64-8F7E-0FA00ABA7F6C}" destId="{8F941C7E-84F7-496C-A350-2F0F23B38E0B}" srcOrd="2" destOrd="0" presId="urn:microsoft.com/office/officeart/2018/2/layout/IconVerticalSolidList"/>
    <dgm:cxn modelId="{1306D331-A67D-495A-A2E7-07A9FB952A05}" type="presParOf" srcId="{AB7177D9-B7B8-4D64-8F7E-0FA00ABA7F6C}" destId="{DEE3C55F-00BD-461F-8A0E-3C03F74531AB}" srcOrd="3" destOrd="0" presId="urn:microsoft.com/office/officeart/2018/2/layout/IconVerticalSolidList"/>
    <dgm:cxn modelId="{2CFE013E-AB66-43E2-B613-FCD3632BBD22}" type="presParOf" srcId="{05070DDC-2FAB-4CA1-91B1-A8E5D78CC190}" destId="{D29D9786-D7C6-4F70-B8BA-9B9AF6B6DD42}" srcOrd="7" destOrd="0" presId="urn:microsoft.com/office/officeart/2018/2/layout/IconVerticalSolidList"/>
    <dgm:cxn modelId="{4C156038-1618-4F9B-B0CF-212564695FCA}" type="presParOf" srcId="{05070DDC-2FAB-4CA1-91B1-A8E5D78CC190}" destId="{C0AC6AAF-5F93-4FE4-8D83-8942A096D7BF}" srcOrd="8" destOrd="0" presId="urn:microsoft.com/office/officeart/2018/2/layout/IconVerticalSolidList"/>
    <dgm:cxn modelId="{2A049FFF-F523-4FEB-A9CB-215FDCAFD425}" type="presParOf" srcId="{C0AC6AAF-5F93-4FE4-8D83-8942A096D7BF}" destId="{7D62A1B9-8038-4B3E-BFD8-3681C5D27E69}" srcOrd="0" destOrd="0" presId="urn:microsoft.com/office/officeart/2018/2/layout/IconVerticalSolidList"/>
    <dgm:cxn modelId="{E9DDA24E-71AD-4AC2-8D29-0B9C65ADC212}" type="presParOf" srcId="{C0AC6AAF-5F93-4FE4-8D83-8942A096D7BF}" destId="{D914651E-BCDE-41C4-8830-37C352A277D5}" srcOrd="1" destOrd="0" presId="urn:microsoft.com/office/officeart/2018/2/layout/IconVerticalSolidList"/>
    <dgm:cxn modelId="{6DCFDC39-46DE-4586-89F0-C5442BE257B5}" type="presParOf" srcId="{C0AC6AAF-5F93-4FE4-8D83-8942A096D7BF}" destId="{0DE93649-145E-4880-8921-E4F470BBC74E}" srcOrd="2" destOrd="0" presId="urn:microsoft.com/office/officeart/2018/2/layout/IconVerticalSolidList"/>
    <dgm:cxn modelId="{3A3380C5-0923-4798-8E11-85917B68D33A}" type="presParOf" srcId="{C0AC6AAF-5F93-4FE4-8D83-8942A096D7BF}" destId="{90734C0F-A0B2-4FC0-BEB9-9A3EE894B4F4}"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EEB4AA-D0A6-4B5E-B239-417EDA50C76B}" type="doc">
      <dgm:prSet loTypeId="urn:microsoft.com/office/officeart/2005/8/layout/vProcess5" loCatId="process" qsTypeId="urn:microsoft.com/office/officeart/2005/8/quickstyle/simple1" qsCatId="simple" csTypeId="urn:microsoft.com/office/officeart/2005/8/colors/colorful4" csCatId="colorful"/>
      <dgm:spPr/>
      <dgm:t>
        <a:bodyPr/>
        <a:lstStyle/>
        <a:p>
          <a:endParaRPr lang="en-GB"/>
        </a:p>
      </dgm:t>
    </dgm:pt>
    <dgm:pt modelId="{447F21D6-DA63-4824-A28A-C0E4EFE054FF}">
      <dgm:prSet/>
      <dgm:spPr/>
      <dgm:t>
        <a:bodyPr/>
        <a:lstStyle/>
        <a:p>
          <a:r>
            <a:rPr lang="en-US"/>
            <a:t>Group CEO oversees semi-autonomous divisions across the Tesco portfolio</a:t>
          </a:r>
          <a:endParaRPr lang="en-GB"/>
        </a:p>
      </dgm:t>
    </dgm:pt>
    <dgm:pt modelId="{8A5F21F2-0748-406A-B166-457204571DE9}" type="parTrans" cxnId="{24291C8A-9E67-4204-A018-C9383761755E}">
      <dgm:prSet/>
      <dgm:spPr/>
      <dgm:t>
        <a:bodyPr/>
        <a:lstStyle/>
        <a:p>
          <a:endParaRPr lang="en-GB"/>
        </a:p>
      </dgm:t>
    </dgm:pt>
    <dgm:pt modelId="{DB9A772E-1A45-4861-8D99-468969614FEA}" type="sibTrans" cxnId="{24291C8A-9E67-4204-A018-C9383761755E}">
      <dgm:prSet/>
      <dgm:spPr/>
      <dgm:t>
        <a:bodyPr/>
        <a:lstStyle/>
        <a:p>
          <a:endParaRPr lang="en-GB"/>
        </a:p>
      </dgm:t>
    </dgm:pt>
    <dgm:pt modelId="{F967B02D-953F-4741-BC37-9E447D34BAAB}">
      <dgm:prSet/>
      <dgm:spPr/>
      <dgm:t>
        <a:bodyPr/>
        <a:lstStyle/>
        <a:p>
          <a:r>
            <a:rPr lang="en-US"/>
            <a:t>UK &amp; ROI Retail, Central Europe, Booker Wholesale and Tesco Bank sit as major divisions (Bhavikatti, Apoorva and Meenakshi, 2024)</a:t>
          </a:r>
          <a:endParaRPr lang="en-GB"/>
        </a:p>
      </dgm:t>
    </dgm:pt>
    <dgm:pt modelId="{77C5D0EF-5919-4EE0-B228-93B212BABE05}" type="parTrans" cxnId="{EFAB853C-BABA-4046-AD25-43DBA1EC00BA}">
      <dgm:prSet/>
      <dgm:spPr/>
      <dgm:t>
        <a:bodyPr/>
        <a:lstStyle/>
        <a:p>
          <a:endParaRPr lang="en-GB"/>
        </a:p>
      </dgm:t>
    </dgm:pt>
    <dgm:pt modelId="{2B01728F-772A-481E-B7B8-B9DF4C6C37E0}" type="sibTrans" cxnId="{EFAB853C-BABA-4046-AD25-43DBA1EC00BA}">
      <dgm:prSet/>
      <dgm:spPr/>
      <dgm:t>
        <a:bodyPr/>
        <a:lstStyle/>
        <a:p>
          <a:endParaRPr lang="en-GB"/>
        </a:p>
      </dgm:t>
    </dgm:pt>
    <dgm:pt modelId="{6ADF7379-93A0-4E95-A780-8D8C3D37B2D5}">
      <dgm:prSet/>
      <dgm:spPr/>
      <dgm:t>
        <a:bodyPr/>
        <a:lstStyle/>
        <a:p>
          <a:r>
            <a:rPr lang="en-US"/>
            <a:t>Each division houses its own operations, HR, marketing and finance functions</a:t>
          </a:r>
          <a:endParaRPr lang="en-GB"/>
        </a:p>
      </dgm:t>
    </dgm:pt>
    <dgm:pt modelId="{3916A4B6-2E66-4B93-9F9A-C8D0EEC89B73}" type="parTrans" cxnId="{82C2C7C7-3F5C-418A-BFF3-69F2B350971F}">
      <dgm:prSet/>
      <dgm:spPr/>
      <dgm:t>
        <a:bodyPr/>
        <a:lstStyle/>
        <a:p>
          <a:endParaRPr lang="en-GB"/>
        </a:p>
      </dgm:t>
    </dgm:pt>
    <dgm:pt modelId="{77C919AE-2DD7-41F2-B84E-6805F6CB9C20}" type="sibTrans" cxnId="{82C2C7C7-3F5C-418A-BFF3-69F2B350971F}">
      <dgm:prSet/>
      <dgm:spPr/>
      <dgm:t>
        <a:bodyPr/>
        <a:lstStyle/>
        <a:p>
          <a:endParaRPr lang="en-GB"/>
        </a:p>
      </dgm:t>
    </dgm:pt>
    <dgm:pt modelId="{5F87AD90-589E-48E7-8B02-27654869AAC0}">
      <dgm:prSet/>
      <dgm:spPr/>
      <dgm:t>
        <a:bodyPr/>
        <a:lstStyle/>
        <a:p>
          <a:r>
            <a:rPr lang="en-US"/>
            <a:t>Divisional MDs report to the Group CEO with profit-and-loss accountability</a:t>
          </a:r>
          <a:endParaRPr lang="en-GB"/>
        </a:p>
      </dgm:t>
    </dgm:pt>
    <dgm:pt modelId="{55D3D589-A931-4BF8-A00C-32BE75DE3E86}" type="parTrans" cxnId="{D65A2A2A-5431-421D-9AD9-02481DB6C2E1}">
      <dgm:prSet/>
      <dgm:spPr/>
      <dgm:t>
        <a:bodyPr/>
        <a:lstStyle/>
        <a:p>
          <a:endParaRPr lang="en-GB"/>
        </a:p>
      </dgm:t>
    </dgm:pt>
    <dgm:pt modelId="{76D56D53-85C9-4505-8B01-83E0D3CE53B7}" type="sibTrans" cxnId="{D65A2A2A-5431-421D-9AD9-02481DB6C2E1}">
      <dgm:prSet/>
      <dgm:spPr/>
      <dgm:t>
        <a:bodyPr/>
        <a:lstStyle/>
        <a:p>
          <a:endParaRPr lang="en-GB"/>
        </a:p>
      </dgm:t>
    </dgm:pt>
    <dgm:pt modelId="{D0E60478-09AA-4175-9FD1-91C513D65C09}">
      <dgm:prSet/>
      <dgm:spPr/>
      <dgm:t>
        <a:bodyPr/>
        <a:lstStyle/>
        <a:p>
          <a:r>
            <a:rPr lang="en-US"/>
            <a:t>Design supports tailored strategy for grocery, wholesale and financial services (Nguyen et al., 2024)</a:t>
          </a:r>
          <a:endParaRPr lang="en-GB"/>
        </a:p>
      </dgm:t>
    </dgm:pt>
    <dgm:pt modelId="{F1EBF08B-23F5-44EC-802E-87A86F45FD71}" type="parTrans" cxnId="{802A7832-A4E4-4ED1-8545-A76FA33CB46F}">
      <dgm:prSet/>
      <dgm:spPr/>
      <dgm:t>
        <a:bodyPr/>
        <a:lstStyle/>
        <a:p>
          <a:endParaRPr lang="en-GB"/>
        </a:p>
      </dgm:t>
    </dgm:pt>
    <dgm:pt modelId="{3692BA4C-8655-46D0-8E31-6BC9B6DE3478}" type="sibTrans" cxnId="{802A7832-A4E4-4ED1-8545-A76FA33CB46F}">
      <dgm:prSet/>
      <dgm:spPr/>
      <dgm:t>
        <a:bodyPr/>
        <a:lstStyle/>
        <a:p>
          <a:endParaRPr lang="en-GB"/>
        </a:p>
      </dgm:t>
    </dgm:pt>
    <dgm:pt modelId="{9F363432-0D3C-457C-A4D2-088314E0A7AA}" type="pres">
      <dgm:prSet presAssocID="{58EEB4AA-D0A6-4B5E-B239-417EDA50C76B}" presName="outerComposite" presStyleCnt="0">
        <dgm:presLayoutVars>
          <dgm:chMax val="5"/>
          <dgm:dir/>
          <dgm:resizeHandles val="exact"/>
        </dgm:presLayoutVars>
      </dgm:prSet>
      <dgm:spPr/>
    </dgm:pt>
    <dgm:pt modelId="{F9C839C6-26BB-4497-AADB-2E22A8E259A8}" type="pres">
      <dgm:prSet presAssocID="{58EEB4AA-D0A6-4B5E-B239-417EDA50C76B}" presName="dummyMaxCanvas" presStyleCnt="0">
        <dgm:presLayoutVars/>
      </dgm:prSet>
      <dgm:spPr/>
    </dgm:pt>
    <dgm:pt modelId="{C3F75C51-FD2D-4237-AA75-DCCD1D747E06}" type="pres">
      <dgm:prSet presAssocID="{58EEB4AA-D0A6-4B5E-B239-417EDA50C76B}" presName="FiveNodes_1" presStyleLbl="node1" presStyleIdx="0" presStyleCnt="5" custLinFactNeighborY="1789">
        <dgm:presLayoutVars>
          <dgm:bulletEnabled val="1"/>
        </dgm:presLayoutVars>
      </dgm:prSet>
      <dgm:spPr/>
    </dgm:pt>
    <dgm:pt modelId="{F4D5733B-FD79-4834-BD4F-A6F66F4DE6AB}" type="pres">
      <dgm:prSet presAssocID="{58EEB4AA-D0A6-4B5E-B239-417EDA50C76B}" presName="FiveNodes_2" presStyleLbl="node1" presStyleIdx="1" presStyleCnt="5">
        <dgm:presLayoutVars>
          <dgm:bulletEnabled val="1"/>
        </dgm:presLayoutVars>
      </dgm:prSet>
      <dgm:spPr/>
    </dgm:pt>
    <dgm:pt modelId="{018E612F-9581-404E-8E1B-5BBB84BABA79}" type="pres">
      <dgm:prSet presAssocID="{58EEB4AA-D0A6-4B5E-B239-417EDA50C76B}" presName="FiveNodes_3" presStyleLbl="node1" presStyleIdx="2" presStyleCnt="5">
        <dgm:presLayoutVars>
          <dgm:bulletEnabled val="1"/>
        </dgm:presLayoutVars>
      </dgm:prSet>
      <dgm:spPr/>
    </dgm:pt>
    <dgm:pt modelId="{6B7CA95F-7A4A-4EF6-8627-DEDF00743B08}" type="pres">
      <dgm:prSet presAssocID="{58EEB4AA-D0A6-4B5E-B239-417EDA50C76B}" presName="FiveNodes_4" presStyleLbl="node1" presStyleIdx="3" presStyleCnt="5">
        <dgm:presLayoutVars>
          <dgm:bulletEnabled val="1"/>
        </dgm:presLayoutVars>
      </dgm:prSet>
      <dgm:spPr/>
    </dgm:pt>
    <dgm:pt modelId="{6FE6AD89-ED66-4345-9618-33858A18B514}" type="pres">
      <dgm:prSet presAssocID="{58EEB4AA-D0A6-4B5E-B239-417EDA50C76B}" presName="FiveNodes_5" presStyleLbl="node1" presStyleIdx="4" presStyleCnt="5">
        <dgm:presLayoutVars>
          <dgm:bulletEnabled val="1"/>
        </dgm:presLayoutVars>
      </dgm:prSet>
      <dgm:spPr/>
    </dgm:pt>
    <dgm:pt modelId="{48B35582-E5D3-4E70-8F6A-189DBEE5C21D}" type="pres">
      <dgm:prSet presAssocID="{58EEB4AA-D0A6-4B5E-B239-417EDA50C76B}" presName="FiveConn_1-2" presStyleLbl="fgAccFollowNode1" presStyleIdx="0" presStyleCnt="4">
        <dgm:presLayoutVars>
          <dgm:bulletEnabled val="1"/>
        </dgm:presLayoutVars>
      </dgm:prSet>
      <dgm:spPr/>
    </dgm:pt>
    <dgm:pt modelId="{FEB7042E-AC3D-4EAD-B74F-D86143C34CC6}" type="pres">
      <dgm:prSet presAssocID="{58EEB4AA-D0A6-4B5E-B239-417EDA50C76B}" presName="FiveConn_2-3" presStyleLbl="fgAccFollowNode1" presStyleIdx="1" presStyleCnt="4">
        <dgm:presLayoutVars>
          <dgm:bulletEnabled val="1"/>
        </dgm:presLayoutVars>
      </dgm:prSet>
      <dgm:spPr/>
    </dgm:pt>
    <dgm:pt modelId="{55DAF3C1-68AE-49C5-BCCD-E1188017D53D}" type="pres">
      <dgm:prSet presAssocID="{58EEB4AA-D0A6-4B5E-B239-417EDA50C76B}" presName="FiveConn_3-4" presStyleLbl="fgAccFollowNode1" presStyleIdx="2" presStyleCnt="4">
        <dgm:presLayoutVars>
          <dgm:bulletEnabled val="1"/>
        </dgm:presLayoutVars>
      </dgm:prSet>
      <dgm:spPr/>
    </dgm:pt>
    <dgm:pt modelId="{67DE8582-9BBA-4390-B792-B2EB6979AEB0}" type="pres">
      <dgm:prSet presAssocID="{58EEB4AA-D0A6-4B5E-B239-417EDA50C76B}" presName="FiveConn_4-5" presStyleLbl="fgAccFollowNode1" presStyleIdx="3" presStyleCnt="4">
        <dgm:presLayoutVars>
          <dgm:bulletEnabled val="1"/>
        </dgm:presLayoutVars>
      </dgm:prSet>
      <dgm:spPr/>
    </dgm:pt>
    <dgm:pt modelId="{B967303F-21AA-4BD6-95A1-E4DD3A9C10ED}" type="pres">
      <dgm:prSet presAssocID="{58EEB4AA-D0A6-4B5E-B239-417EDA50C76B}" presName="FiveNodes_1_text" presStyleLbl="node1" presStyleIdx="4" presStyleCnt="5">
        <dgm:presLayoutVars>
          <dgm:bulletEnabled val="1"/>
        </dgm:presLayoutVars>
      </dgm:prSet>
      <dgm:spPr/>
    </dgm:pt>
    <dgm:pt modelId="{89F28EA3-7AA1-4943-9874-E75688FC5999}" type="pres">
      <dgm:prSet presAssocID="{58EEB4AA-D0A6-4B5E-B239-417EDA50C76B}" presName="FiveNodes_2_text" presStyleLbl="node1" presStyleIdx="4" presStyleCnt="5">
        <dgm:presLayoutVars>
          <dgm:bulletEnabled val="1"/>
        </dgm:presLayoutVars>
      </dgm:prSet>
      <dgm:spPr/>
    </dgm:pt>
    <dgm:pt modelId="{8D873AB1-FA7F-463E-B6F7-9DE23700A68D}" type="pres">
      <dgm:prSet presAssocID="{58EEB4AA-D0A6-4B5E-B239-417EDA50C76B}" presName="FiveNodes_3_text" presStyleLbl="node1" presStyleIdx="4" presStyleCnt="5">
        <dgm:presLayoutVars>
          <dgm:bulletEnabled val="1"/>
        </dgm:presLayoutVars>
      </dgm:prSet>
      <dgm:spPr/>
    </dgm:pt>
    <dgm:pt modelId="{A9F6DA8F-DF6B-451E-9F0C-FFFE21E0084D}" type="pres">
      <dgm:prSet presAssocID="{58EEB4AA-D0A6-4B5E-B239-417EDA50C76B}" presName="FiveNodes_4_text" presStyleLbl="node1" presStyleIdx="4" presStyleCnt="5">
        <dgm:presLayoutVars>
          <dgm:bulletEnabled val="1"/>
        </dgm:presLayoutVars>
      </dgm:prSet>
      <dgm:spPr/>
    </dgm:pt>
    <dgm:pt modelId="{C39C2A4D-8C8C-4EBB-B9BB-7D41530CAC5E}" type="pres">
      <dgm:prSet presAssocID="{58EEB4AA-D0A6-4B5E-B239-417EDA50C76B}" presName="FiveNodes_5_text" presStyleLbl="node1" presStyleIdx="4" presStyleCnt="5">
        <dgm:presLayoutVars>
          <dgm:bulletEnabled val="1"/>
        </dgm:presLayoutVars>
      </dgm:prSet>
      <dgm:spPr/>
    </dgm:pt>
  </dgm:ptLst>
  <dgm:cxnLst>
    <dgm:cxn modelId="{43338F0F-C768-4F99-8993-18D41B36CB6F}" type="presOf" srcId="{2B01728F-772A-481E-B7B8-B9DF4C6C37E0}" destId="{FEB7042E-AC3D-4EAD-B74F-D86143C34CC6}" srcOrd="0" destOrd="0" presId="urn:microsoft.com/office/officeart/2005/8/layout/vProcess5"/>
    <dgm:cxn modelId="{46E7C529-9C84-492E-A2AE-EDE7C0569C92}" type="presOf" srcId="{D0E60478-09AA-4175-9FD1-91C513D65C09}" destId="{C39C2A4D-8C8C-4EBB-B9BB-7D41530CAC5E}" srcOrd="1" destOrd="0" presId="urn:microsoft.com/office/officeart/2005/8/layout/vProcess5"/>
    <dgm:cxn modelId="{D65A2A2A-5431-421D-9AD9-02481DB6C2E1}" srcId="{58EEB4AA-D0A6-4B5E-B239-417EDA50C76B}" destId="{5F87AD90-589E-48E7-8B02-27654869AAC0}" srcOrd="3" destOrd="0" parTransId="{55D3D589-A931-4BF8-A00C-32BE75DE3E86}" sibTransId="{76D56D53-85C9-4505-8B01-83E0D3CE53B7}"/>
    <dgm:cxn modelId="{802A7832-A4E4-4ED1-8545-A76FA33CB46F}" srcId="{58EEB4AA-D0A6-4B5E-B239-417EDA50C76B}" destId="{D0E60478-09AA-4175-9FD1-91C513D65C09}" srcOrd="4" destOrd="0" parTransId="{F1EBF08B-23F5-44EC-802E-87A86F45FD71}" sibTransId="{3692BA4C-8655-46D0-8E31-6BC9B6DE3478}"/>
    <dgm:cxn modelId="{9489AD33-984F-477F-8658-5924C93558E3}" type="presOf" srcId="{58EEB4AA-D0A6-4B5E-B239-417EDA50C76B}" destId="{9F363432-0D3C-457C-A4D2-088314E0A7AA}" srcOrd="0" destOrd="0" presId="urn:microsoft.com/office/officeart/2005/8/layout/vProcess5"/>
    <dgm:cxn modelId="{9FAAC939-D427-438E-8208-78B8C9A4EADE}" type="presOf" srcId="{76D56D53-85C9-4505-8B01-83E0D3CE53B7}" destId="{67DE8582-9BBA-4390-B792-B2EB6979AEB0}" srcOrd="0" destOrd="0" presId="urn:microsoft.com/office/officeart/2005/8/layout/vProcess5"/>
    <dgm:cxn modelId="{18DB203A-6AD1-498A-864D-ADF7A96AB087}" type="presOf" srcId="{D0E60478-09AA-4175-9FD1-91C513D65C09}" destId="{6FE6AD89-ED66-4345-9618-33858A18B514}" srcOrd="0" destOrd="0" presId="urn:microsoft.com/office/officeart/2005/8/layout/vProcess5"/>
    <dgm:cxn modelId="{EFAB853C-BABA-4046-AD25-43DBA1EC00BA}" srcId="{58EEB4AA-D0A6-4B5E-B239-417EDA50C76B}" destId="{F967B02D-953F-4741-BC37-9E447D34BAAB}" srcOrd="1" destOrd="0" parTransId="{77C5D0EF-5919-4EE0-B228-93B212BABE05}" sibTransId="{2B01728F-772A-481E-B7B8-B9DF4C6C37E0}"/>
    <dgm:cxn modelId="{156C4C6F-094F-4157-9E1B-CBF72D3CCA93}" type="presOf" srcId="{F967B02D-953F-4741-BC37-9E447D34BAAB}" destId="{F4D5733B-FD79-4834-BD4F-A6F66F4DE6AB}" srcOrd="0" destOrd="0" presId="urn:microsoft.com/office/officeart/2005/8/layout/vProcess5"/>
    <dgm:cxn modelId="{EA74B472-7837-42DF-8751-44E94AFB1A3D}" type="presOf" srcId="{5F87AD90-589E-48E7-8B02-27654869AAC0}" destId="{6B7CA95F-7A4A-4EF6-8627-DEDF00743B08}" srcOrd="0" destOrd="0" presId="urn:microsoft.com/office/officeart/2005/8/layout/vProcess5"/>
    <dgm:cxn modelId="{EDE0E876-4FCD-476E-B56B-15D770709251}" type="presOf" srcId="{447F21D6-DA63-4824-A28A-C0E4EFE054FF}" destId="{B967303F-21AA-4BD6-95A1-E4DD3A9C10ED}" srcOrd="1" destOrd="0" presId="urn:microsoft.com/office/officeart/2005/8/layout/vProcess5"/>
    <dgm:cxn modelId="{CA2F9488-7EDC-4A99-89CA-3F73107E98E8}" type="presOf" srcId="{6ADF7379-93A0-4E95-A780-8D8C3D37B2D5}" destId="{018E612F-9581-404E-8E1B-5BBB84BABA79}" srcOrd="0" destOrd="0" presId="urn:microsoft.com/office/officeart/2005/8/layout/vProcess5"/>
    <dgm:cxn modelId="{24291C8A-9E67-4204-A018-C9383761755E}" srcId="{58EEB4AA-D0A6-4B5E-B239-417EDA50C76B}" destId="{447F21D6-DA63-4824-A28A-C0E4EFE054FF}" srcOrd="0" destOrd="0" parTransId="{8A5F21F2-0748-406A-B166-457204571DE9}" sibTransId="{DB9A772E-1A45-4861-8D99-468969614FEA}"/>
    <dgm:cxn modelId="{B9989492-3A74-4C12-A309-15171B8C4794}" type="presOf" srcId="{447F21D6-DA63-4824-A28A-C0E4EFE054FF}" destId="{C3F75C51-FD2D-4237-AA75-DCCD1D747E06}" srcOrd="0" destOrd="0" presId="urn:microsoft.com/office/officeart/2005/8/layout/vProcess5"/>
    <dgm:cxn modelId="{78AC29A5-31C5-42C1-BF3C-2D59B7F188D5}" type="presOf" srcId="{77C919AE-2DD7-41F2-B84E-6805F6CB9C20}" destId="{55DAF3C1-68AE-49C5-BCCD-E1188017D53D}" srcOrd="0" destOrd="0" presId="urn:microsoft.com/office/officeart/2005/8/layout/vProcess5"/>
    <dgm:cxn modelId="{2946EAB1-0EBB-48A6-B8ED-46C6967A9917}" type="presOf" srcId="{6ADF7379-93A0-4E95-A780-8D8C3D37B2D5}" destId="{8D873AB1-FA7F-463E-B6F7-9DE23700A68D}" srcOrd="1" destOrd="0" presId="urn:microsoft.com/office/officeart/2005/8/layout/vProcess5"/>
    <dgm:cxn modelId="{82C2C7C7-3F5C-418A-BFF3-69F2B350971F}" srcId="{58EEB4AA-D0A6-4B5E-B239-417EDA50C76B}" destId="{6ADF7379-93A0-4E95-A780-8D8C3D37B2D5}" srcOrd="2" destOrd="0" parTransId="{3916A4B6-2E66-4B93-9F9A-C8D0EEC89B73}" sibTransId="{77C919AE-2DD7-41F2-B84E-6805F6CB9C20}"/>
    <dgm:cxn modelId="{532737CB-75DC-42EB-9C63-31EA5008FA53}" type="presOf" srcId="{5F87AD90-589E-48E7-8B02-27654869AAC0}" destId="{A9F6DA8F-DF6B-451E-9F0C-FFFE21E0084D}" srcOrd="1" destOrd="0" presId="urn:microsoft.com/office/officeart/2005/8/layout/vProcess5"/>
    <dgm:cxn modelId="{58452DE1-C0E1-4DC0-8D6B-4509C66EA52B}" type="presOf" srcId="{F967B02D-953F-4741-BC37-9E447D34BAAB}" destId="{89F28EA3-7AA1-4943-9874-E75688FC5999}" srcOrd="1" destOrd="0" presId="urn:microsoft.com/office/officeart/2005/8/layout/vProcess5"/>
    <dgm:cxn modelId="{C9E965FD-5F92-4B8B-B1E8-C1CD564A18FD}" type="presOf" srcId="{DB9A772E-1A45-4861-8D99-468969614FEA}" destId="{48B35582-E5D3-4E70-8F6A-189DBEE5C21D}" srcOrd="0" destOrd="0" presId="urn:microsoft.com/office/officeart/2005/8/layout/vProcess5"/>
    <dgm:cxn modelId="{7D0CEDBD-FF7C-4587-B67F-E69A85215E25}" type="presParOf" srcId="{9F363432-0D3C-457C-A4D2-088314E0A7AA}" destId="{F9C839C6-26BB-4497-AADB-2E22A8E259A8}" srcOrd="0" destOrd="0" presId="urn:microsoft.com/office/officeart/2005/8/layout/vProcess5"/>
    <dgm:cxn modelId="{65EC5EF0-8850-414F-A4ED-5EE1A192A425}" type="presParOf" srcId="{9F363432-0D3C-457C-A4D2-088314E0A7AA}" destId="{C3F75C51-FD2D-4237-AA75-DCCD1D747E06}" srcOrd="1" destOrd="0" presId="urn:microsoft.com/office/officeart/2005/8/layout/vProcess5"/>
    <dgm:cxn modelId="{1F8435EE-E27F-4414-BEE1-8618EFBFDE0E}" type="presParOf" srcId="{9F363432-0D3C-457C-A4D2-088314E0A7AA}" destId="{F4D5733B-FD79-4834-BD4F-A6F66F4DE6AB}" srcOrd="2" destOrd="0" presId="urn:microsoft.com/office/officeart/2005/8/layout/vProcess5"/>
    <dgm:cxn modelId="{E901E4DC-E52A-49BE-9785-D8B2183189FC}" type="presParOf" srcId="{9F363432-0D3C-457C-A4D2-088314E0A7AA}" destId="{018E612F-9581-404E-8E1B-5BBB84BABA79}" srcOrd="3" destOrd="0" presId="urn:microsoft.com/office/officeart/2005/8/layout/vProcess5"/>
    <dgm:cxn modelId="{48B8CA64-0BAB-4086-B97C-3247B3DF386B}" type="presParOf" srcId="{9F363432-0D3C-457C-A4D2-088314E0A7AA}" destId="{6B7CA95F-7A4A-4EF6-8627-DEDF00743B08}" srcOrd="4" destOrd="0" presId="urn:microsoft.com/office/officeart/2005/8/layout/vProcess5"/>
    <dgm:cxn modelId="{D6B955AE-7361-417B-B7D4-692558A6DF5B}" type="presParOf" srcId="{9F363432-0D3C-457C-A4D2-088314E0A7AA}" destId="{6FE6AD89-ED66-4345-9618-33858A18B514}" srcOrd="5" destOrd="0" presId="urn:microsoft.com/office/officeart/2005/8/layout/vProcess5"/>
    <dgm:cxn modelId="{01E85170-DB0C-4C32-B205-F1F5E6B5F2A4}" type="presParOf" srcId="{9F363432-0D3C-457C-A4D2-088314E0A7AA}" destId="{48B35582-E5D3-4E70-8F6A-189DBEE5C21D}" srcOrd="6" destOrd="0" presId="urn:microsoft.com/office/officeart/2005/8/layout/vProcess5"/>
    <dgm:cxn modelId="{264D98E9-B632-480B-ABD5-B6166B032638}" type="presParOf" srcId="{9F363432-0D3C-457C-A4D2-088314E0A7AA}" destId="{FEB7042E-AC3D-4EAD-B74F-D86143C34CC6}" srcOrd="7" destOrd="0" presId="urn:microsoft.com/office/officeart/2005/8/layout/vProcess5"/>
    <dgm:cxn modelId="{D801CFFB-5565-4A3C-9EF9-987780E14C9D}" type="presParOf" srcId="{9F363432-0D3C-457C-A4D2-088314E0A7AA}" destId="{55DAF3C1-68AE-49C5-BCCD-E1188017D53D}" srcOrd="8" destOrd="0" presId="urn:microsoft.com/office/officeart/2005/8/layout/vProcess5"/>
    <dgm:cxn modelId="{3EE0DD0A-57EE-4297-8B42-B3E5A636D2FA}" type="presParOf" srcId="{9F363432-0D3C-457C-A4D2-088314E0A7AA}" destId="{67DE8582-9BBA-4390-B792-B2EB6979AEB0}" srcOrd="9" destOrd="0" presId="urn:microsoft.com/office/officeart/2005/8/layout/vProcess5"/>
    <dgm:cxn modelId="{37183A3B-E8CC-48B7-A680-B0B909807CB4}" type="presParOf" srcId="{9F363432-0D3C-457C-A4D2-088314E0A7AA}" destId="{B967303F-21AA-4BD6-95A1-E4DD3A9C10ED}" srcOrd="10" destOrd="0" presId="urn:microsoft.com/office/officeart/2005/8/layout/vProcess5"/>
    <dgm:cxn modelId="{F207F6D1-E819-4D08-8D31-781633287BFD}" type="presParOf" srcId="{9F363432-0D3C-457C-A4D2-088314E0A7AA}" destId="{89F28EA3-7AA1-4943-9874-E75688FC5999}" srcOrd="11" destOrd="0" presId="urn:microsoft.com/office/officeart/2005/8/layout/vProcess5"/>
    <dgm:cxn modelId="{E4A84988-1688-4929-8857-C2E63CCC39C3}" type="presParOf" srcId="{9F363432-0D3C-457C-A4D2-088314E0A7AA}" destId="{8D873AB1-FA7F-463E-B6F7-9DE23700A68D}" srcOrd="12" destOrd="0" presId="urn:microsoft.com/office/officeart/2005/8/layout/vProcess5"/>
    <dgm:cxn modelId="{267B9445-F203-462D-8F9A-2299D88CC5B4}" type="presParOf" srcId="{9F363432-0D3C-457C-A4D2-088314E0A7AA}" destId="{A9F6DA8F-DF6B-451E-9F0C-FFFE21E0084D}" srcOrd="13" destOrd="0" presId="urn:microsoft.com/office/officeart/2005/8/layout/vProcess5"/>
    <dgm:cxn modelId="{437B5BE9-C30E-45E0-AF0C-8B72D139E3A7}" type="presParOf" srcId="{9F363432-0D3C-457C-A4D2-088314E0A7AA}" destId="{C39C2A4D-8C8C-4EBB-B9BB-7D41530CAC5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9D84588-9233-41C3-8B41-9A32B0C7C26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62A89C22-C674-429E-B5B3-2E5EC8AB0DAC}">
      <dgm:prSet/>
      <dgm:spPr/>
      <dgm:t>
        <a:bodyPr/>
        <a:lstStyle/>
        <a:p>
          <a:r>
            <a:rPr lang="en-US" dirty="0"/>
            <a:t>Group CEO leads with functional heads across HR, Finance, Digital and Supply Chain</a:t>
          </a:r>
          <a:endParaRPr lang="en-GB" dirty="0"/>
        </a:p>
      </dgm:t>
    </dgm:pt>
    <dgm:pt modelId="{CEE1BCFD-B62E-41DD-9D54-37A13B236350}" type="parTrans" cxnId="{F73FE208-01BF-4CF1-846D-F9FF7F795053}">
      <dgm:prSet/>
      <dgm:spPr/>
      <dgm:t>
        <a:bodyPr/>
        <a:lstStyle/>
        <a:p>
          <a:endParaRPr lang="en-GB"/>
        </a:p>
      </dgm:t>
    </dgm:pt>
    <dgm:pt modelId="{750C4E15-B62A-4A99-BF99-2C053A8C2BF5}" type="sibTrans" cxnId="{F73FE208-01BF-4CF1-846D-F9FF7F795053}">
      <dgm:prSet/>
      <dgm:spPr/>
      <dgm:t>
        <a:bodyPr/>
        <a:lstStyle/>
        <a:p>
          <a:endParaRPr lang="en-GB"/>
        </a:p>
      </dgm:t>
    </dgm:pt>
    <dgm:pt modelId="{B16278E9-3385-48B6-AAF9-8881376F5792}">
      <dgm:prSet/>
      <dgm:spPr/>
      <dgm:t>
        <a:bodyPr/>
        <a:lstStyle/>
        <a:p>
          <a:r>
            <a:rPr lang="en-US"/>
            <a:t>Product managers oversee Clothing, Grocery, General Merchandise and Online (Olander Roese, 2024)</a:t>
          </a:r>
          <a:endParaRPr lang="en-GB"/>
        </a:p>
      </dgm:t>
    </dgm:pt>
    <dgm:pt modelId="{4AA4E38E-75C2-4733-B3A6-CD804D186CCC}" type="parTrans" cxnId="{91B0C599-81CB-47FC-B23F-220B80D4ACB1}">
      <dgm:prSet/>
      <dgm:spPr/>
      <dgm:t>
        <a:bodyPr/>
        <a:lstStyle/>
        <a:p>
          <a:endParaRPr lang="en-GB"/>
        </a:p>
      </dgm:t>
    </dgm:pt>
    <dgm:pt modelId="{B6EC88AD-1AE8-460C-99CE-CC32226F692D}" type="sibTrans" cxnId="{91B0C599-81CB-47FC-B23F-220B80D4ACB1}">
      <dgm:prSet/>
      <dgm:spPr/>
      <dgm:t>
        <a:bodyPr/>
        <a:lstStyle/>
        <a:p>
          <a:endParaRPr lang="en-GB"/>
        </a:p>
      </dgm:t>
    </dgm:pt>
    <dgm:pt modelId="{2A88BBBC-C3A0-4F04-A287-F69640EDD287}">
      <dgm:prSet/>
      <dgm:spPr/>
      <dgm:t>
        <a:bodyPr/>
        <a:lstStyle/>
        <a:p>
          <a:r>
            <a:rPr lang="en-US"/>
            <a:t>Staff report to a functional manager and to a product or project lead</a:t>
          </a:r>
          <a:endParaRPr lang="en-GB"/>
        </a:p>
      </dgm:t>
    </dgm:pt>
    <dgm:pt modelId="{0B4673C6-957D-4C84-9A49-B3F672A50DF5}" type="parTrans" cxnId="{3754C9E2-E248-4BD3-9ED8-B1107DE9073A}">
      <dgm:prSet/>
      <dgm:spPr/>
      <dgm:t>
        <a:bodyPr/>
        <a:lstStyle/>
        <a:p>
          <a:endParaRPr lang="en-GB"/>
        </a:p>
      </dgm:t>
    </dgm:pt>
    <dgm:pt modelId="{9B4C3E94-75CC-4DD1-91BA-DEFAE0357B9D}" type="sibTrans" cxnId="{3754C9E2-E248-4BD3-9ED8-B1107DE9073A}">
      <dgm:prSet/>
      <dgm:spPr/>
      <dgm:t>
        <a:bodyPr/>
        <a:lstStyle/>
        <a:p>
          <a:endParaRPr lang="en-GB"/>
        </a:p>
      </dgm:t>
    </dgm:pt>
    <dgm:pt modelId="{47995A0D-AD21-4947-8497-53A38CF9DCA7}">
      <dgm:prSet/>
      <dgm:spPr/>
      <dgm:t>
        <a:bodyPr/>
        <a:lstStyle/>
        <a:p>
          <a:r>
            <a:rPr lang="en-US"/>
            <a:t>Design supports cross-category promotions and Clubcard initiatives (Obeng et al., 2025)</a:t>
          </a:r>
          <a:endParaRPr lang="en-GB"/>
        </a:p>
      </dgm:t>
    </dgm:pt>
    <dgm:pt modelId="{BAA94C0F-2820-4622-A41E-294EC20C53DA}" type="parTrans" cxnId="{1BFD24A2-0758-4724-84CC-7D4538BEEDEE}">
      <dgm:prSet/>
      <dgm:spPr/>
      <dgm:t>
        <a:bodyPr/>
        <a:lstStyle/>
        <a:p>
          <a:endParaRPr lang="en-GB"/>
        </a:p>
      </dgm:t>
    </dgm:pt>
    <dgm:pt modelId="{CBF5A652-8572-4A37-B4E4-CC12D6C46348}" type="sibTrans" cxnId="{1BFD24A2-0758-4724-84CC-7D4538BEEDEE}">
      <dgm:prSet/>
      <dgm:spPr/>
      <dgm:t>
        <a:bodyPr/>
        <a:lstStyle/>
        <a:p>
          <a:endParaRPr lang="en-GB"/>
        </a:p>
      </dgm:t>
    </dgm:pt>
    <dgm:pt modelId="{39C3EDC8-69EE-4329-AB84-229C70985029}">
      <dgm:prSet/>
      <dgm:spPr/>
      <dgm:t>
        <a:bodyPr/>
        <a:lstStyle/>
        <a:p>
          <a:r>
            <a:rPr lang="en-US"/>
            <a:t>Digital transformation projects run across departments through matrix teams</a:t>
          </a:r>
          <a:endParaRPr lang="en-GB"/>
        </a:p>
      </dgm:t>
    </dgm:pt>
    <dgm:pt modelId="{FC5BF731-50D1-4AEC-971C-984B6B1EA4F5}" type="parTrans" cxnId="{1EDE4B0E-E63A-470A-9180-9F6188D346C5}">
      <dgm:prSet/>
      <dgm:spPr/>
      <dgm:t>
        <a:bodyPr/>
        <a:lstStyle/>
        <a:p>
          <a:endParaRPr lang="en-GB"/>
        </a:p>
      </dgm:t>
    </dgm:pt>
    <dgm:pt modelId="{36C9800A-F052-4FED-A720-35FABCDF34FB}" type="sibTrans" cxnId="{1EDE4B0E-E63A-470A-9180-9F6188D346C5}">
      <dgm:prSet/>
      <dgm:spPr/>
      <dgm:t>
        <a:bodyPr/>
        <a:lstStyle/>
        <a:p>
          <a:endParaRPr lang="en-GB"/>
        </a:p>
      </dgm:t>
    </dgm:pt>
    <dgm:pt modelId="{9B28049D-DEBD-4CD8-8B4B-F4A635AB8A18}" type="pres">
      <dgm:prSet presAssocID="{59D84588-9233-41C3-8B41-9A32B0C7C26B}" presName="vert0" presStyleCnt="0">
        <dgm:presLayoutVars>
          <dgm:dir/>
          <dgm:animOne val="branch"/>
          <dgm:animLvl val="lvl"/>
        </dgm:presLayoutVars>
      </dgm:prSet>
      <dgm:spPr/>
    </dgm:pt>
    <dgm:pt modelId="{7DE2AA8D-5D52-4310-BF59-7FE687CD5BCC}" type="pres">
      <dgm:prSet presAssocID="{62A89C22-C674-429E-B5B3-2E5EC8AB0DAC}" presName="thickLine" presStyleLbl="alignNode1" presStyleIdx="0" presStyleCnt="5"/>
      <dgm:spPr/>
    </dgm:pt>
    <dgm:pt modelId="{A79C4B94-0502-495E-8BD4-98B3CD5732A2}" type="pres">
      <dgm:prSet presAssocID="{62A89C22-C674-429E-B5B3-2E5EC8AB0DAC}" presName="horz1" presStyleCnt="0"/>
      <dgm:spPr/>
    </dgm:pt>
    <dgm:pt modelId="{73836758-2EBE-4C4D-B68A-C546E7094A6A}" type="pres">
      <dgm:prSet presAssocID="{62A89C22-C674-429E-B5B3-2E5EC8AB0DAC}" presName="tx1" presStyleLbl="revTx" presStyleIdx="0" presStyleCnt="5"/>
      <dgm:spPr/>
    </dgm:pt>
    <dgm:pt modelId="{E85B9330-17CA-4A73-8206-29046DCED239}" type="pres">
      <dgm:prSet presAssocID="{62A89C22-C674-429E-B5B3-2E5EC8AB0DAC}" presName="vert1" presStyleCnt="0"/>
      <dgm:spPr/>
    </dgm:pt>
    <dgm:pt modelId="{36BDCE86-DE94-49D8-A975-535F64DFEAF9}" type="pres">
      <dgm:prSet presAssocID="{B16278E9-3385-48B6-AAF9-8881376F5792}" presName="thickLine" presStyleLbl="alignNode1" presStyleIdx="1" presStyleCnt="5"/>
      <dgm:spPr/>
    </dgm:pt>
    <dgm:pt modelId="{6A77DFF9-093C-4EBF-B191-058AE62FE006}" type="pres">
      <dgm:prSet presAssocID="{B16278E9-3385-48B6-AAF9-8881376F5792}" presName="horz1" presStyleCnt="0"/>
      <dgm:spPr/>
    </dgm:pt>
    <dgm:pt modelId="{A5377FF3-AEE1-4662-8078-52B555958944}" type="pres">
      <dgm:prSet presAssocID="{B16278E9-3385-48B6-AAF9-8881376F5792}" presName="tx1" presStyleLbl="revTx" presStyleIdx="1" presStyleCnt="5"/>
      <dgm:spPr/>
    </dgm:pt>
    <dgm:pt modelId="{6E488B81-0217-4E25-BEF4-0E0DF2AC7F1A}" type="pres">
      <dgm:prSet presAssocID="{B16278E9-3385-48B6-AAF9-8881376F5792}" presName="vert1" presStyleCnt="0"/>
      <dgm:spPr/>
    </dgm:pt>
    <dgm:pt modelId="{CEF2BE2A-FBC8-45A1-A47E-D1072FF098B6}" type="pres">
      <dgm:prSet presAssocID="{2A88BBBC-C3A0-4F04-A287-F69640EDD287}" presName="thickLine" presStyleLbl="alignNode1" presStyleIdx="2" presStyleCnt="5"/>
      <dgm:spPr/>
    </dgm:pt>
    <dgm:pt modelId="{0C6A65C4-331B-4B41-B47F-8B66A1459A26}" type="pres">
      <dgm:prSet presAssocID="{2A88BBBC-C3A0-4F04-A287-F69640EDD287}" presName="horz1" presStyleCnt="0"/>
      <dgm:spPr/>
    </dgm:pt>
    <dgm:pt modelId="{68E81DCB-6DD3-4F4D-8546-B11144AFA1B8}" type="pres">
      <dgm:prSet presAssocID="{2A88BBBC-C3A0-4F04-A287-F69640EDD287}" presName="tx1" presStyleLbl="revTx" presStyleIdx="2" presStyleCnt="5"/>
      <dgm:spPr/>
    </dgm:pt>
    <dgm:pt modelId="{66EFBFE2-66AA-473D-94AD-63D2E9A258E7}" type="pres">
      <dgm:prSet presAssocID="{2A88BBBC-C3A0-4F04-A287-F69640EDD287}" presName="vert1" presStyleCnt="0"/>
      <dgm:spPr/>
    </dgm:pt>
    <dgm:pt modelId="{09402F63-C8A3-4970-AB47-5C701CACEEF5}" type="pres">
      <dgm:prSet presAssocID="{47995A0D-AD21-4947-8497-53A38CF9DCA7}" presName="thickLine" presStyleLbl="alignNode1" presStyleIdx="3" presStyleCnt="5"/>
      <dgm:spPr/>
    </dgm:pt>
    <dgm:pt modelId="{2F2FA119-ECF4-4D06-819B-22E439865668}" type="pres">
      <dgm:prSet presAssocID="{47995A0D-AD21-4947-8497-53A38CF9DCA7}" presName="horz1" presStyleCnt="0"/>
      <dgm:spPr/>
    </dgm:pt>
    <dgm:pt modelId="{2CFB86AE-2622-44E4-96C5-F58E967B8188}" type="pres">
      <dgm:prSet presAssocID="{47995A0D-AD21-4947-8497-53A38CF9DCA7}" presName="tx1" presStyleLbl="revTx" presStyleIdx="3" presStyleCnt="5"/>
      <dgm:spPr/>
    </dgm:pt>
    <dgm:pt modelId="{9D3DABF7-97F8-4B87-A17C-A046FBCDF4F9}" type="pres">
      <dgm:prSet presAssocID="{47995A0D-AD21-4947-8497-53A38CF9DCA7}" presName="vert1" presStyleCnt="0"/>
      <dgm:spPr/>
    </dgm:pt>
    <dgm:pt modelId="{06ACC545-0384-4142-826B-664B7DC31C32}" type="pres">
      <dgm:prSet presAssocID="{39C3EDC8-69EE-4329-AB84-229C70985029}" presName="thickLine" presStyleLbl="alignNode1" presStyleIdx="4" presStyleCnt="5"/>
      <dgm:spPr/>
    </dgm:pt>
    <dgm:pt modelId="{F217B1E2-B8DF-40CF-918A-A8411B05CD41}" type="pres">
      <dgm:prSet presAssocID="{39C3EDC8-69EE-4329-AB84-229C70985029}" presName="horz1" presStyleCnt="0"/>
      <dgm:spPr/>
    </dgm:pt>
    <dgm:pt modelId="{120BA527-CC34-4402-8263-1B95F6E6B6B9}" type="pres">
      <dgm:prSet presAssocID="{39C3EDC8-69EE-4329-AB84-229C70985029}" presName="tx1" presStyleLbl="revTx" presStyleIdx="4" presStyleCnt="5"/>
      <dgm:spPr/>
    </dgm:pt>
    <dgm:pt modelId="{B1AF9422-5BB6-42A7-B532-E5D477A1BB5F}" type="pres">
      <dgm:prSet presAssocID="{39C3EDC8-69EE-4329-AB84-229C70985029}" presName="vert1" presStyleCnt="0"/>
      <dgm:spPr/>
    </dgm:pt>
  </dgm:ptLst>
  <dgm:cxnLst>
    <dgm:cxn modelId="{F73FE208-01BF-4CF1-846D-F9FF7F795053}" srcId="{59D84588-9233-41C3-8B41-9A32B0C7C26B}" destId="{62A89C22-C674-429E-B5B3-2E5EC8AB0DAC}" srcOrd="0" destOrd="0" parTransId="{CEE1BCFD-B62E-41DD-9D54-37A13B236350}" sibTransId="{750C4E15-B62A-4A99-BF99-2C053A8C2BF5}"/>
    <dgm:cxn modelId="{1EDE4B0E-E63A-470A-9180-9F6188D346C5}" srcId="{59D84588-9233-41C3-8B41-9A32B0C7C26B}" destId="{39C3EDC8-69EE-4329-AB84-229C70985029}" srcOrd="4" destOrd="0" parTransId="{FC5BF731-50D1-4AEC-971C-984B6B1EA4F5}" sibTransId="{36C9800A-F052-4FED-A720-35FABCDF34FB}"/>
    <dgm:cxn modelId="{F1C1B53F-11EB-4144-A7B5-AF524F736DF8}" type="presOf" srcId="{39C3EDC8-69EE-4329-AB84-229C70985029}" destId="{120BA527-CC34-4402-8263-1B95F6E6B6B9}" srcOrd="0" destOrd="0" presId="urn:microsoft.com/office/officeart/2008/layout/LinedList"/>
    <dgm:cxn modelId="{170EE341-1F40-459D-A38C-91E233BAA31F}" type="presOf" srcId="{2A88BBBC-C3A0-4F04-A287-F69640EDD287}" destId="{68E81DCB-6DD3-4F4D-8546-B11144AFA1B8}" srcOrd="0" destOrd="0" presId="urn:microsoft.com/office/officeart/2008/layout/LinedList"/>
    <dgm:cxn modelId="{91B0C599-81CB-47FC-B23F-220B80D4ACB1}" srcId="{59D84588-9233-41C3-8B41-9A32B0C7C26B}" destId="{B16278E9-3385-48B6-AAF9-8881376F5792}" srcOrd="1" destOrd="0" parTransId="{4AA4E38E-75C2-4733-B3A6-CD804D186CCC}" sibTransId="{B6EC88AD-1AE8-460C-99CE-CC32226F692D}"/>
    <dgm:cxn modelId="{1BFD24A2-0758-4724-84CC-7D4538BEEDEE}" srcId="{59D84588-9233-41C3-8B41-9A32B0C7C26B}" destId="{47995A0D-AD21-4947-8497-53A38CF9DCA7}" srcOrd="3" destOrd="0" parTransId="{BAA94C0F-2820-4622-A41E-294EC20C53DA}" sibTransId="{CBF5A652-8572-4A37-B4E4-CC12D6C46348}"/>
    <dgm:cxn modelId="{AB62B4AE-5B82-497A-A2D6-CBA1118C6D4E}" type="presOf" srcId="{59D84588-9233-41C3-8B41-9A32B0C7C26B}" destId="{9B28049D-DEBD-4CD8-8B4B-F4A635AB8A18}" srcOrd="0" destOrd="0" presId="urn:microsoft.com/office/officeart/2008/layout/LinedList"/>
    <dgm:cxn modelId="{329696CD-D45A-4761-B7ED-E81F2A223AFE}" type="presOf" srcId="{B16278E9-3385-48B6-AAF9-8881376F5792}" destId="{A5377FF3-AEE1-4662-8078-52B555958944}" srcOrd="0" destOrd="0" presId="urn:microsoft.com/office/officeart/2008/layout/LinedList"/>
    <dgm:cxn modelId="{2020A9D6-D497-456A-86B0-B3649720AF8E}" type="presOf" srcId="{47995A0D-AD21-4947-8497-53A38CF9DCA7}" destId="{2CFB86AE-2622-44E4-96C5-F58E967B8188}" srcOrd="0" destOrd="0" presId="urn:microsoft.com/office/officeart/2008/layout/LinedList"/>
    <dgm:cxn modelId="{3754C9E2-E248-4BD3-9ED8-B1107DE9073A}" srcId="{59D84588-9233-41C3-8B41-9A32B0C7C26B}" destId="{2A88BBBC-C3A0-4F04-A287-F69640EDD287}" srcOrd="2" destOrd="0" parTransId="{0B4673C6-957D-4C84-9A49-B3F672A50DF5}" sibTransId="{9B4C3E94-75CC-4DD1-91BA-DEFAE0357B9D}"/>
    <dgm:cxn modelId="{9B975CE4-8A86-4E72-8602-ED3C193B911F}" type="presOf" srcId="{62A89C22-C674-429E-B5B3-2E5EC8AB0DAC}" destId="{73836758-2EBE-4C4D-B68A-C546E7094A6A}" srcOrd="0" destOrd="0" presId="urn:microsoft.com/office/officeart/2008/layout/LinedList"/>
    <dgm:cxn modelId="{197B7E99-633E-45EE-9575-C36A05BE350E}" type="presParOf" srcId="{9B28049D-DEBD-4CD8-8B4B-F4A635AB8A18}" destId="{7DE2AA8D-5D52-4310-BF59-7FE687CD5BCC}" srcOrd="0" destOrd="0" presId="urn:microsoft.com/office/officeart/2008/layout/LinedList"/>
    <dgm:cxn modelId="{6FF04B56-E344-4FB5-BA94-9A0A6372B4A0}" type="presParOf" srcId="{9B28049D-DEBD-4CD8-8B4B-F4A635AB8A18}" destId="{A79C4B94-0502-495E-8BD4-98B3CD5732A2}" srcOrd="1" destOrd="0" presId="urn:microsoft.com/office/officeart/2008/layout/LinedList"/>
    <dgm:cxn modelId="{47548D0D-E5C5-4DDB-80F2-2E5A93066B1B}" type="presParOf" srcId="{A79C4B94-0502-495E-8BD4-98B3CD5732A2}" destId="{73836758-2EBE-4C4D-B68A-C546E7094A6A}" srcOrd="0" destOrd="0" presId="urn:microsoft.com/office/officeart/2008/layout/LinedList"/>
    <dgm:cxn modelId="{886BD58A-2E06-4092-A092-949326447580}" type="presParOf" srcId="{A79C4B94-0502-495E-8BD4-98B3CD5732A2}" destId="{E85B9330-17CA-4A73-8206-29046DCED239}" srcOrd="1" destOrd="0" presId="urn:microsoft.com/office/officeart/2008/layout/LinedList"/>
    <dgm:cxn modelId="{9AF1B81D-7D2C-4531-9107-09F9DE11A904}" type="presParOf" srcId="{9B28049D-DEBD-4CD8-8B4B-F4A635AB8A18}" destId="{36BDCE86-DE94-49D8-A975-535F64DFEAF9}" srcOrd="2" destOrd="0" presId="urn:microsoft.com/office/officeart/2008/layout/LinedList"/>
    <dgm:cxn modelId="{6030CEE0-0A9B-4D0F-B215-3E4E992F9C5D}" type="presParOf" srcId="{9B28049D-DEBD-4CD8-8B4B-F4A635AB8A18}" destId="{6A77DFF9-093C-4EBF-B191-058AE62FE006}" srcOrd="3" destOrd="0" presId="urn:microsoft.com/office/officeart/2008/layout/LinedList"/>
    <dgm:cxn modelId="{D987F2D0-9D1A-4FDE-B0BC-E72F2406F2E6}" type="presParOf" srcId="{6A77DFF9-093C-4EBF-B191-058AE62FE006}" destId="{A5377FF3-AEE1-4662-8078-52B555958944}" srcOrd="0" destOrd="0" presId="urn:microsoft.com/office/officeart/2008/layout/LinedList"/>
    <dgm:cxn modelId="{598B1CFD-874E-456E-A7A4-F05CD68174BF}" type="presParOf" srcId="{6A77DFF9-093C-4EBF-B191-058AE62FE006}" destId="{6E488B81-0217-4E25-BEF4-0E0DF2AC7F1A}" srcOrd="1" destOrd="0" presId="urn:microsoft.com/office/officeart/2008/layout/LinedList"/>
    <dgm:cxn modelId="{3F52F068-0132-4AD8-8D87-4D50EB35C023}" type="presParOf" srcId="{9B28049D-DEBD-4CD8-8B4B-F4A635AB8A18}" destId="{CEF2BE2A-FBC8-45A1-A47E-D1072FF098B6}" srcOrd="4" destOrd="0" presId="urn:microsoft.com/office/officeart/2008/layout/LinedList"/>
    <dgm:cxn modelId="{6AB5CE28-0B41-43BC-AE52-E53E87FB9CED}" type="presParOf" srcId="{9B28049D-DEBD-4CD8-8B4B-F4A635AB8A18}" destId="{0C6A65C4-331B-4B41-B47F-8B66A1459A26}" srcOrd="5" destOrd="0" presId="urn:microsoft.com/office/officeart/2008/layout/LinedList"/>
    <dgm:cxn modelId="{7B680AAB-97B2-4F2B-B2F7-9011702A2F69}" type="presParOf" srcId="{0C6A65C4-331B-4B41-B47F-8B66A1459A26}" destId="{68E81DCB-6DD3-4F4D-8546-B11144AFA1B8}" srcOrd="0" destOrd="0" presId="urn:microsoft.com/office/officeart/2008/layout/LinedList"/>
    <dgm:cxn modelId="{DBE5EEB0-8123-4229-842A-1FDC1D9CB09B}" type="presParOf" srcId="{0C6A65C4-331B-4B41-B47F-8B66A1459A26}" destId="{66EFBFE2-66AA-473D-94AD-63D2E9A258E7}" srcOrd="1" destOrd="0" presId="urn:microsoft.com/office/officeart/2008/layout/LinedList"/>
    <dgm:cxn modelId="{96EA22DE-A0F9-437D-BC76-D54C4D2387F0}" type="presParOf" srcId="{9B28049D-DEBD-4CD8-8B4B-F4A635AB8A18}" destId="{09402F63-C8A3-4970-AB47-5C701CACEEF5}" srcOrd="6" destOrd="0" presId="urn:microsoft.com/office/officeart/2008/layout/LinedList"/>
    <dgm:cxn modelId="{14227DF9-9640-4100-A292-506D813EEB88}" type="presParOf" srcId="{9B28049D-DEBD-4CD8-8B4B-F4A635AB8A18}" destId="{2F2FA119-ECF4-4D06-819B-22E439865668}" srcOrd="7" destOrd="0" presId="urn:microsoft.com/office/officeart/2008/layout/LinedList"/>
    <dgm:cxn modelId="{B5B1B8AB-D165-463E-8B51-AE1CAAC9D024}" type="presParOf" srcId="{2F2FA119-ECF4-4D06-819B-22E439865668}" destId="{2CFB86AE-2622-44E4-96C5-F58E967B8188}" srcOrd="0" destOrd="0" presId="urn:microsoft.com/office/officeart/2008/layout/LinedList"/>
    <dgm:cxn modelId="{132B9F82-352E-4C17-BE2F-6AF78BB95E23}" type="presParOf" srcId="{2F2FA119-ECF4-4D06-819B-22E439865668}" destId="{9D3DABF7-97F8-4B87-A17C-A046FBCDF4F9}" srcOrd="1" destOrd="0" presId="urn:microsoft.com/office/officeart/2008/layout/LinedList"/>
    <dgm:cxn modelId="{06B701B3-9985-4E5A-8AA2-AEE51802BA7E}" type="presParOf" srcId="{9B28049D-DEBD-4CD8-8B4B-F4A635AB8A18}" destId="{06ACC545-0384-4142-826B-664B7DC31C32}" srcOrd="8" destOrd="0" presId="urn:microsoft.com/office/officeart/2008/layout/LinedList"/>
    <dgm:cxn modelId="{B365A08C-EDC0-4C1F-9F3D-1EFC03AFC79A}" type="presParOf" srcId="{9B28049D-DEBD-4CD8-8B4B-F4A635AB8A18}" destId="{F217B1E2-B8DF-40CF-918A-A8411B05CD41}" srcOrd="9" destOrd="0" presId="urn:microsoft.com/office/officeart/2008/layout/LinedList"/>
    <dgm:cxn modelId="{B6B40873-238F-4748-B1A9-9E76DF235DD6}" type="presParOf" srcId="{F217B1E2-B8DF-40CF-918A-A8411B05CD41}" destId="{120BA527-CC34-4402-8263-1B95F6E6B6B9}" srcOrd="0" destOrd="0" presId="urn:microsoft.com/office/officeart/2008/layout/LinedList"/>
    <dgm:cxn modelId="{0C96DC1A-D96C-490C-A51E-D15064F008CF}" type="presParOf" srcId="{F217B1E2-B8DF-40CF-918A-A8411B05CD41}" destId="{B1AF9422-5BB6-42A7-B532-E5D477A1BB5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98A0C62-8667-4E6B-ADE6-B96AFB04D58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GB"/>
        </a:p>
      </dgm:t>
    </dgm:pt>
    <dgm:pt modelId="{C69EC26F-6B3C-4004-8F68-F99ED90E31C5}">
      <dgm:prSet/>
      <dgm:spPr/>
      <dgm:t>
        <a:bodyPr/>
        <a:lstStyle/>
        <a:p>
          <a:r>
            <a:rPr lang="en-US"/>
            <a:t>Chart compares specialisation, agility and coordination cost across the three designs</a:t>
          </a:r>
          <a:endParaRPr lang="en-GB"/>
        </a:p>
      </dgm:t>
    </dgm:pt>
    <dgm:pt modelId="{E69D05CC-36E6-4946-B97E-F03BC4FF74DD}" type="parTrans" cxnId="{B1E4970B-18E7-490D-ABA1-87F69EDE8222}">
      <dgm:prSet/>
      <dgm:spPr/>
      <dgm:t>
        <a:bodyPr/>
        <a:lstStyle/>
        <a:p>
          <a:endParaRPr lang="en-GB"/>
        </a:p>
      </dgm:t>
    </dgm:pt>
    <dgm:pt modelId="{53A76C43-AC72-4CBC-A7AC-136388F85AC0}" type="sibTrans" cxnId="{B1E4970B-18E7-490D-ABA1-87F69EDE8222}">
      <dgm:prSet/>
      <dgm:spPr/>
      <dgm:t>
        <a:bodyPr/>
        <a:lstStyle/>
        <a:p>
          <a:endParaRPr lang="en-GB"/>
        </a:p>
      </dgm:t>
    </dgm:pt>
    <dgm:pt modelId="{1645FFEC-E960-48ED-BD63-E0CC1331D1B8}">
      <dgm:prSet/>
      <dgm:spPr/>
      <dgm:t>
        <a:bodyPr/>
        <a:lstStyle/>
        <a:p>
          <a:r>
            <a:rPr lang="en-US"/>
            <a:t>Functional scores high on specialisation with slower cross-unit responsiveness (Jerab and Mabrouk, 2023)</a:t>
          </a:r>
          <a:endParaRPr lang="en-GB"/>
        </a:p>
      </dgm:t>
    </dgm:pt>
    <dgm:pt modelId="{7C0EBDFB-B869-4C2A-9272-9E70D65EF2EA}" type="parTrans" cxnId="{66F23186-5E87-4292-9C86-5D5F10B76C82}">
      <dgm:prSet/>
      <dgm:spPr/>
      <dgm:t>
        <a:bodyPr/>
        <a:lstStyle/>
        <a:p>
          <a:endParaRPr lang="en-GB"/>
        </a:p>
      </dgm:t>
    </dgm:pt>
    <dgm:pt modelId="{DA261C0C-A7BC-48C3-9172-E935AAAE691A}" type="sibTrans" cxnId="{66F23186-5E87-4292-9C86-5D5F10B76C82}">
      <dgm:prSet/>
      <dgm:spPr/>
      <dgm:t>
        <a:bodyPr/>
        <a:lstStyle/>
        <a:p>
          <a:endParaRPr lang="en-GB"/>
        </a:p>
      </dgm:t>
    </dgm:pt>
    <dgm:pt modelId="{81C9E2B4-C63E-4649-95DA-42274A933F81}">
      <dgm:prSet/>
      <dgm:spPr/>
      <dgm:t>
        <a:bodyPr/>
        <a:lstStyle/>
        <a:p>
          <a:r>
            <a:rPr lang="en-US"/>
            <a:t>Divisional shows strong market focus and moderate agility with some duplication</a:t>
          </a:r>
          <a:endParaRPr lang="en-GB"/>
        </a:p>
      </dgm:t>
    </dgm:pt>
    <dgm:pt modelId="{DADE1B51-FB41-492A-933A-C569012E4E6A}" type="parTrans" cxnId="{18DCC69F-3A88-4343-B784-F2A8A252C24D}">
      <dgm:prSet/>
      <dgm:spPr/>
      <dgm:t>
        <a:bodyPr/>
        <a:lstStyle/>
        <a:p>
          <a:endParaRPr lang="en-GB"/>
        </a:p>
      </dgm:t>
    </dgm:pt>
    <dgm:pt modelId="{07740E3C-584E-4331-8421-1DE58DA208C2}" type="sibTrans" cxnId="{18DCC69F-3A88-4343-B784-F2A8A252C24D}">
      <dgm:prSet/>
      <dgm:spPr/>
      <dgm:t>
        <a:bodyPr/>
        <a:lstStyle/>
        <a:p>
          <a:endParaRPr lang="en-GB"/>
        </a:p>
      </dgm:t>
    </dgm:pt>
    <dgm:pt modelId="{62081660-83C3-46E7-A1EB-D35F54B199E7}">
      <dgm:prSet/>
      <dgm:spPr/>
      <dgm:t>
        <a:bodyPr/>
        <a:lstStyle/>
        <a:p>
          <a:r>
            <a:rPr lang="en-US"/>
            <a:t>Matrix delivers highest agility yet needs the strongest coordination effort (Kuhn and Bhatiasevi, 2024)</a:t>
          </a:r>
          <a:endParaRPr lang="en-GB"/>
        </a:p>
      </dgm:t>
    </dgm:pt>
    <dgm:pt modelId="{A62B5818-F46C-4ACF-9DBA-E869B17BF093}" type="parTrans" cxnId="{CBFFA4D4-DDC8-488C-B7A7-361B0068351C}">
      <dgm:prSet/>
      <dgm:spPr/>
      <dgm:t>
        <a:bodyPr/>
        <a:lstStyle/>
        <a:p>
          <a:endParaRPr lang="en-GB"/>
        </a:p>
      </dgm:t>
    </dgm:pt>
    <dgm:pt modelId="{5991F9E7-70BF-4409-AED3-496235C94073}" type="sibTrans" cxnId="{CBFFA4D4-DDC8-488C-B7A7-361B0068351C}">
      <dgm:prSet/>
      <dgm:spPr/>
      <dgm:t>
        <a:bodyPr/>
        <a:lstStyle/>
        <a:p>
          <a:endParaRPr lang="en-GB"/>
        </a:p>
      </dgm:t>
    </dgm:pt>
    <dgm:pt modelId="{2C73F98F-FC34-4AC3-BCC8-0F8B5F577996}">
      <dgm:prSet/>
      <dgm:spPr/>
      <dgm:t>
        <a:bodyPr/>
        <a:lstStyle/>
        <a:p>
          <a:r>
            <a:rPr lang="en-US"/>
            <a:t>Design choice depends on firm size, environment and strategic priorities</a:t>
          </a:r>
          <a:endParaRPr lang="en-GB"/>
        </a:p>
      </dgm:t>
    </dgm:pt>
    <dgm:pt modelId="{126724E9-4DEC-4AA8-866B-75E3B92A3FE2}" type="parTrans" cxnId="{A7C5F02D-739F-4C46-9C02-D1AB54759F21}">
      <dgm:prSet/>
      <dgm:spPr/>
      <dgm:t>
        <a:bodyPr/>
        <a:lstStyle/>
        <a:p>
          <a:endParaRPr lang="en-GB"/>
        </a:p>
      </dgm:t>
    </dgm:pt>
    <dgm:pt modelId="{7BFF73B6-BCC3-4BFD-A721-AE4B483A2B33}" type="sibTrans" cxnId="{A7C5F02D-739F-4C46-9C02-D1AB54759F21}">
      <dgm:prSet/>
      <dgm:spPr/>
      <dgm:t>
        <a:bodyPr/>
        <a:lstStyle/>
        <a:p>
          <a:endParaRPr lang="en-GB"/>
        </a:p>
      </dgm:t>
    </dgm:pt>
    <dgm:pt modelId="{82E6231E-FE5F-40DD-851C-1AB89DF31F86}" type="pres">
      <dgm:prSet presAssocID="{B98A0C62-8667-4E6B-ADE6-B96AFB04D583}" presName="diagram" presStyleCnt="0">
        <dgm:presLayoutVars>
          <dgm:dir/>
          <dgm:resizeHandles val="exact"/>
        </dgm:presLayoutVars>
      </dgm:prSet>
      <dgm:spPr/>
    </dgm:pt>
    <dgm:pt modelId="{FC8FC620-93AC-4F0F-87BA-6B06B1A82136}" type="pres">
      <dgm:prSet presAssocID="{C69EC26F-6B3C-4004-8F68-F99ED90E31C5}" presName="node" presStyleLbl="node1" presStyleIdx="0" presStyleCnt="5">
        <dgm:presLayoutVars>
          <dgm:bulletEnabled val="1"/>
        </dgm:presLayoutVars>
      </dgm:prSet>
      <dgm:spPr/>
    </dgm:pt>
    <dgm:pt modelId="{C56BFC31-2346-4124-BB0F-244AFC5C2724}" type="pres">
      <dgm:prSet presAssocID="{53A76C43-AC72-4CBC-A7AC-136388F85AC0}" presName="sibTrans" presStyleCnt="0"/>
      <dgm:spPr/>
    </dgm:pt>
    <dgm:pt modelId="{C77EE7A0-2B45-4958-84D5-5C6942128CFD}" type="pres">
      <dgm:prSet presAssocID="{1645FFEC-E960-48ED-BD63-E0CC1331D1B8}" presName="node" presStyleLbl="node1" presStyleIdx="1" presStyleCnt="5">
        <dgm:presLayoutVars>
          <dgm:bulletEnabled val="1"/>
        </dgm:presLayoutVars>
      </dgm:prSet>
      <dgm:spPr/>
    </dgm:pt>
    <dgm:pt modelId="{9FFB909D-B519-43F5-8C75-3829ED26F198}" type="pres">
      <dgm:prSet presAssocID="{DA261C0C-A7BC-48C3-9172-E935AAAE691A}" presName="sibTrans" presStyleCnt="0"/>
      <dgm:spPr/>
    </dgm:pt>
    <dgm:pt modelId="{F6AE3278-1783-4F27-98AF-3079361AD628}" type="pres">
      <dgm:prSet presAssocID="{81C9E2B4-C63E-4649-95DA-42274A933F81}" presName="node" presStyleLbl="node1" presStyleIdx="2" presStyleCnt="5">
        <dgm:presLayoutVars>
          <dgm:bulletEnabled val="1"/>
        </dgm:presLayoutVars>
      </dgm:prSet>
      <dgm:spPr/>
    </dgm:pt>
    <dgm:pt modelId="{8FE7ACAE-746A-4ED2-B09C-BD29123272E9}" type="pres">
      <dgm:prSet presAssocID="{07740E3C-584E-4331-8421-1DE58DA208C2}" presName="sibTrans" presStyleCnt="0"/>
      <dgm:spPr/>
    </dgm:pt>
    <dgm:pt modelId="{52DA14B5-235D-4EE6-8C2C-12419C436DD9}" type="pres">
      <dgm:prSet presAssocID="{62081660-83C3-46E7-A1EB-D35F54B199E7}" presName="node" presStyleLbl="node1" presStyleIdx="3" presStyleCnt="5">
        <dgm:presLayoutVars>
          <dgm:bulletEnabled val="1"/>
        </dgm:presLayoutVars>
      </dgm:prSet>
      <dgm:spPr/>
    </dgm:pt>
    <dgm:pt modelId="{AA540504-4060-4278-84C0-96A01285B64D}" type="pres">
      <dgm:prSet presAssocID="{5991F9E7-70BF-4409-AED3-496235C94073}" presName="sibTrans" presStyleCnt="0"/>
      <dgm:spPr/>
    </dgm:pt>
    <dgm:pt modelId="{BAC88D30-8AEC-4823-BB24-627B1BC8A51B}" type="pres">
      <dgm:prSet presAssocID="{2C73F98F-FC34-4AC3-BCC8-0F8B5F577996}" presName="node" presStyleLbl="node1" presStyleIdx="4" presStyleCnt="5">
        <dgm:presLayoutVars>
          <dgm:bulletEnabled val="1"/>
        </dgm:presLayoutVars>
      </dgm:prSet>
      <dgm:spPr/>
    </dgm:pt>
  </dgm:ptLst>
  <dgm:cxnLst>
    <dgm:cxn modelId="{B1E4970B-18E7-490D-ABA1-87F69EDE8222}" srcId="{B98A0C62-8667-4E6B-ADE6-B96AFB04D583}" destId="{C69EC26F-6B3C-4004-8F68-F99ED90E31C5}" srcOrd="0" destOrd="0" parTransId="{E69D05CC-36E6-4946-B97E-F03BC4FF74DD}" sibTransId="{53A76C43-AC72-4CBC-A7AC-136388F85AC0}"/>
    <dgm:cxn modelId="{A7C5F02D-739F-4C46-9C02-D1AB54759F21}" srcId="{B98A0C62-8667-4E6B-ADE6-B96AFB04D583}" destId="{2C73F98F-FC34-4AC3-BCC8-0F8B5F577996}" srcOrd="4" destOrd="0" parTransId="{126724E9-4DEC-4AA8-866B-75E3B92A3FE2}" sibTransId="{7BFF73B6-BCC3-4BFD-A721-AE4B483A2B33}"/>
    <dgm:cxn modelId="{CE621D71-DA47-4422-9A3C-E08E4E3DF707}" type="presOf" srcId="{B98A0C62-8667-4E6B-ADE6-B96AFB04D583}" destId="{82E6231E-FE5F-40DD-851C-1AB89DF31F86}" srcOrd="0" destOrd="0" presId="urn:microsoft.com/office/officeart/2005/8/layout/default"/>
    <dgm:cxn modelId="{18A6C075-B94C-4870-A688-52066198376B}" type="presOf" srcId="{C69EC26F-6B3C-4004-8F68-F99ED90E31C5}" destId="{FC8FC620-93AC-4F0F-87BA-6B06B1A82136}" srcOrd="0" destOrd="0" presId="urn:microsoft.com/office/officeart/2005/8/layout/default"/>
    <dgm:cxn modelId="{66F23186-5E87-4292-9C86-5D5F10B76C82}" srcId="{B98A0C62-8667-4E6B-ADE6-B96AFB04D583}" destId="{1645FFEC-E960-48ED-BD63-E0CC1331D1B8}" srcOrd="1" destOrd="0" parTransId="{7C0EBDFB-B869-4C2A-9272-9E70D65EF2EA}" sibTransId="{DA261C0C-A7BC-48C3-9172-E935AAAE691A}"/>
    <dgm:cxn modelId="{3ECADB87-4C92-4024-9101-21C7EEDE703C}" type="presOf" srcId="{1645FFEC-E960-48ED-BD63-E0CC1331D1B8}" destId="{C77EE7A0-2B45-4958-84D5-5C6942128CFD}" srcOrd="0" destOrd="0" presId="urn:microsoft.com/office/officeart/2005/8/layout/default"/>
    <dgm:cxn modelId="{18DCC69F-3A88-4343-B784-F2A8A252C24D}" srcId="{B98A0C62-8667-4E6B-ADE6-B96AFB04D583}" destId="{81C9E2B4-C63E-4649-95DA-42274A933F81}" srcOrd="2" destOrd="0" parTransId="{DADE1B51-FB41-492A-933A-C569012E4E6A}" sibTransId="{07740E3C-584E-4331-8421-1DE58DA208C2}"/>
    <dgm:cxn modelId="{E8600FBD-4D3C-489B-8841-BD6FE178C267}" type="presOf" srcId="{62081660-83C3-46E7-A1EB-D35F54B199E7}" destId="{52DA14B5-235D-4EE6-8C2C-12419C436DD9}" srcOrd="0" destOrd="0" presId="urn:microsoft.com/office/officeart/2005/8/layout/default"/>
    <dgm:cxn modelId="{93F8AECB-B6B2-4319-ABE3-8AF9AA5399D6}" type="presOf" srcId="{81C9E2B4-C63E-4649-95DA-42274A933F81}" destId="{F6AE3278-1783-4F27-98AF-3079361AD628}" srcOrd="0" destOrd="0" presId="urn:microsoft.com/office/officeart/2005/8/layout/default"/>
    <dgm:cxn modelId="{CBFFA4D4-DDC8-488C-B7A7-361B0068351C}" srcId="{B98A0C62-8667-4E6B-ADE6-B96AFB04D583}" destId="{62081660-83C3-46E7-A1EB-D35F54B199E7}" srcOrd="3" destOrd="0" parTransId="{A62B5818-F46C-4ACF-9DBA-E869B17BF093}" sibTransId="{5991F9E7-70BF-4409-AED3-496235C94073}"/>
    <dgm:cxn modelId="{4FE275FA-3BE2-42AB-97D1-A1546104D9FB}" type="presOf" srcId="{2C73F98F-FC34-4AC3-BCC8-0F8B5F577996}" destId="{BAC88D30-8AEC-4823-BB24-627B1BC8A51B}" srcOrd="0" destOrd="0" presId="urn:microsoft.com/office/officeart/2005/8/layout/default"/>
    <dgm:cxn modelId="{AE1F9706-203E-46FD-8AFA-6FEAF7EB6447}" type="presParOf" srcId="{82E6231E-FE5F-40DD-851C-1AB89DF31F86}" destId="{FC8FC620-93AC-4F0F-87BA-6B06B1A82136}" srcOrd="0" destOrd="0" presId="urn:microsoft.com/office/officeart/2005/8/layout/default"/>
    <dgm:cxn modelId="{982050CD-744B-4734-A2AD-A279BA6A58FC}" type="presParOf" srcId="{82E6231E-FE5F-40DD-851C-1AB89DF31F86}" destId="{C56BFC31-2346-4124-BB0F-244AFC5C2724}" srcOrd="1" destOrd="0" presId="urn:microsoft.com/office/officeart/2005/8/layout/default"/>
    <dgm:cxn modelId="{28669A47-4CAC-460E-81D8-AC461F7133AF}" type="presParOf" srcId="{82E6231E-FE5F-40DD-851C-1AB89DF31F86}" destId="{C77EE7A0-2B45-4958-84D5-5C6942128CFD}" srcOrd="2" destOrd="0" presId="urn:microsoft.com/office/officeart/2005/8/layout/default"/>
    <dgm:cxn modelId="{AE638D0D-5DB2-4BD0-8FF3-43EC4C6EF0B5}" type="presParOf" srcId="{82E6231E-FE5F-40DD-851C-1AB89DF31F86}" destId="{9FFB909D-B519-43F5-8C75-3829ED26F198}" srcOrd="3" destOrd="0" presId="urn:microsoft.com/office/officeart/2005/8/layout/default"/>
    <dgm:cxn modelId="{DE1CC57C-941A-4A72-ACBD-5CB43CB96C82}" type="presParOf" srcId="{82E6231E-FE5F-40DD-851C-1AB89DF31F86}" destId="{F6AE3278-1783-4F27-98AF-3079361AD628}" srcOrd="4" destOrd="0" presId="urn:microsoft.com/office/officeart/2005/8/layout/default"/>
    <dgm:cxn modelId="{5BB7503E-B090-495F-BD3F-A826F373C70F}" type="presParOf" srcId="{82E6231E-FE5F-40DD-851C-1AB89DF31F86}" destId="{8FE7ACAE-746A-4ED2-B09C-BD29123272E9}" srcOrd="5" destOrd="0" presId="urn:microsoft.com/office/officeart/2005/8/layout/default"/>
    <dgm:cxn modelId="{E38A2E3D-88E8-4DD3-9E2F-F5A33AB76265}" type="presParOf" srcId="{82E6231E-FE5F-40DD-851C-1AB89DF31F86}" destId="{52DA14B5-235D-4EE6-8C2C-12419C436DD9}" srcOrd="6" destOrd="0" presId="urn:microsoft.com/office/officeart/2005/8/layout/default"/>
    <dgm:cxn modelId="{6E12A6C0-F665-4F27-8A60-31F4E4A871D7}" type="presParOf" srcId="{82E6231E-FE5F-40DD-851C-1AB89DF31F86}" destId="{AA540504-4060-4278-84C0-96A01285B64D}" srcOrd="7" destOrd="0" presId="urn:microsoft.com/office/officeart/2005/8/layout/default"/>
    <dgm:cxn modelId="{9646D4AF-151A-4706-8D21-89246CC17154}" type="presParOf" srcId="{82E6231E-FE5F-40DD-851C-1AB89DF31F86}" destId="{BAC88D30-8AEC-4823-BB24-627B1BC8A51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B4E9C-B78E-413F-B684-232152A54946}">
      <dsp:nvSpPr>
        <dsp:cNvPr id="0" name=""/>
        <dsp:cNvSpPr/>
      </dsp:nvSpPr>
      <dsp:spPr>
        <a:xfrm>
          <a:off x="0" y="2562"/>
          <a:ext cx="5914209" cy="0"/>
        </a:xfrm>
        <a:prstGeom prst="line">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w="9525" cap="flat"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A1DCD293-9E98-4709-B4A8-2FC68CB057A2}">
      <dsp:nvSpPr>
        <dsp:cNvPr id="0" name=""/>
        <dsp:cNvSpPr/>
      </dsp:nvSpPr>
      <dsp:spPr>
        <a:xfrm>
          <a:off x="0" y="2562"/>
          <a:ext cx="5914209" cy="873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Introduction and definition of organisational structure and chart</a:t>
          </a:r>
          <a:endParaRPr lang="en-GB" sz="2600" kern="1200"/>
        </a:p>
      </dsp:txBody>
      <dsp:txXfrm>
        <a:off x="0" y="2562"/>
        <a:ext cx="5914209" cy="873921"/>
      </dsp:txXfrm>
    </dsp:sp>
    <dsp:sp modelId="{57B04867-D91D-4440-B99B-F6DC005501F2}">
      <dsp:nvSpPr>
        <dsp:cNvPr id="0" name=""/>
        <dsp:cNvSpPr/>
      </dsp:nvSpPr>
      <dsp:spPr>
        <a:xfrm>
          <a:off x="0" y="876484"/>
          <a:ext cx="5914209" cy="0"/>
        </a:xfrm>
        <a:prstGeom prst="line">
          <a:avLst/>
        </a:prstGeom>
        <a:blipFill>
          <a:blip xmlns:r="http://schemas.openxmlformats.org/officeDocument/2006/relationships" r:embed="rId1">
            <a:duotone>
              <a:schemeClr val="accent5">
                <a:hueOff val="198633"/>
                <a:satOff val="115"/>
                <a:lumOff val="1137"/>
                <a:alphaOff val="0"/>
                <a:shade val="74000"/>
                <a:satMod val="130000"/>
                <a:lumMod val="90000"/>
              </a:schemeClr>
              <a:schemeClr val="accent5">
                <a:hueOff val="198633"/>
                <a:satOff val="115"/>
                <a:lumOff val="1137"/>
                <a:alphaOff val="0"/>
                <a:tint val="94000"/>
                <a:satMod val="120000"/>
                <a:lumMod val="104000"/>
              </a:schemeClr>
            </a:duotone>
          </a:blip>
          <a:tile tx="0" ty="0" sx="100000" sy="100000" flip="none" algn="tl"/>
        </a:blipFill>
        <a:ln w="9525" cap="flat" cmpd="sng" algn="ctr">
          <a:solidFill>
            <a:schemeClr val="accent5">
              <a:hueOff val="198633"/>
              <a:satOff val="115"/>
              <a:lumOff val="1137"/>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6917704D-C784-4CAE-B4CA-537BBC365CAE}">
      <dsp:nvSpPr>
        <dsp:cNvPr id="0" name=""/>
        <dsp:cNvSpPr/>
      </dsp:nvSpPr>
      <dsp:spPr>
        <a:xfrm>
          <a:off x="0" y="876484"/>
          <a:ext cx="5914209" cy="873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Importance of structure and Tesco PLC context in UK retail</a:t>
          </a:r>
          <a:endParaRPr lang="en-GB" sz="2600" kern="1200"/>
        </a:p>
      </dsp:txBody>
      <dsp:txXfrm>
        <a:off x="0" y="876484"/>
        <a:ext cx="5914209" cy="873921"/>
      </dsp:txXfrm>
    </dsp:sp>
    <dsp:sp modelId="{0D5487F8-D1C5-4229-85CA-39291E330596}">
      <dsp:nvSpPr>
        <dsp:cNvPr id="0" name=""/>
        <dsp:cNvSpPr/>
      </dsp:nvSpPr>
      <dsp:spPr>
        <a:xfrm>
          <a:off x="0" y="1750406"/>
          <a:ext cx="5914209" cy="0"/>
        </a:xfrm>
        <a:prstGeom prst="line">
          <a:avLst/>
        </a:prstGeom>
        <a:blipFill>
          <a:blip xmlns:r="http://schemas.openxmlformats.org/officeDocument/2006/relationships" r:embed="rId1">
            <a:duotone>
              <a:schemeClr val="accent5">
                <a:hueOff val="397266"/>
                <a:satOff val="230"/>
                <a:lumOff val="2274"/>
                <a:alphaOff val="0"/>
                <a:shade val="74000"/>
                <a:satMod val="130000"/>
                <a:lumMod val="90000"/>
              </a:schemeClr>
              <a:schemeClr val="accent5">
                <a:hueOff val="397266"/>
                <a:satOff val="230"/>
                <a:lumOff val="2274"/>
                <a:alphaOff val="0"/>
                <a:tint val="94000"/>
                <a:satMod val="120000"/>
                <a:lumMod val="104000"/>
              </a:schemeClr>
            </a:duotone>
          </a:blip>
          <a:tile tx="0" ty="0" sx="100000" sy="100000" flip="none" algn="tl"/>
        </a:blipFill>
        <a:ln w="9525" cap="flat" cmpd="sng" algn="ctr">
          <a:solidFill>
            <a:schemeClr val="accent5">
              <a:hueOff val="397266"/>
              <a:satOff val="230"/>
              <a:lumOff val="2274"/>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9EFC9A45-FA9A-435B-A1A8-90141BB74393}">
      <dsp:nvSpPr>
        <dsp:cNvPr id="0" name=""/>
        <dsp:cNvSpPr/>
      </dsp:nvSpPr>
      <dsp:spPr>
        <a:xfrm>
          <a:off x="0" y="1750406"/>
          <a:ext cx="5914209" cy="873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Functional design explained with a Tesco organisation chart</a:t>
          </a:r>
          <a:endParaRPr lang="en-GB" sz="2600" kern="1200"/>
        </a:p>
      </dsp:txBody>
      <dsp:txXfrm>
        <a:off x="0" y="1750406"/>
        <a:ext cx="5914209" cy="873921"/>
      </dsp:txXfrm>
    </dsp:sp>
    <dsp:sp modelId="{19DD37D4-2E2D-4D4E-951F-5E731E76C7B7}">
      <dsp:nvSpPr>
        <dsp:cNvPr id="0" name=""/>
        <dsp:cNvSpPr/>
      </dsp:nvSpPr>
      <dsp:spPr>
        <a:xfrm>
          <a:off x="0" y="2624328"/>
          <a:ext cx="5914209" cy="0"/>
        </a:xfrm>
        <a:prstGeom prst="line">
          <a:avLst/>
        </a:prstGeom>
        <a:blipFill>
          <a:blip xmlns:r="http://schemas.openxmlformats.org/officeDocument/2006/relationships" r:embed="rId1">
            <a:duotone>
              <a:schemeClr val="accent5">
                <a:hueOff val="595899"/>
                <a:satOff val="346"/>
                <a:lumOff val="3412"/>
                <a:alphaOff val="0"/>
                <a:shade val="74000"/>
                <a:satMod val="130000"/>
                <a:lumMod val="90000"/>
              </a:schemeClr>
              <a:schemeClr val="accent5">
                <a:hueOff val="595899"/>
                <a:satOff val="346"/>
                <a:lumOff val="3412"/>
                <a:alphaOff val="0"/>
                <a:tint val="94000"/>
                <a:satMod val="120000"/>
                <a:lumMod val="104000"/>
              </a:schemeClr>
            </a:duotone>
          </a:blip>
          <a:tile tx="0" ty="0" sx="100000" sy="100000" flip="none" algn="tl"/>
        </a:blipFill>
        <a:ln w="9525" cap="flat" cmpd="sng" algn="ctr">
          <a:solidFill>
            <a:schemeClr val="accent5">
              <a:hueOff val="595899"/>
              <a:satOff val="346"/>
              <a:lumOff val="3412"/>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2EA8B2C6-8091-4F5C-9569-9C50068AA71B}">
      <dsp:nvSpPr>
        <dsp:cNvPr id="0" name=""/>
        <dsp:cNvSpPr/>
      </dsp:nvSpPr>
      <dsp:spPr>
        <a:xfrm>
          <a:off x="0" y="2624328"/>
          <a:ext cx="5914209" cy="873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Divisional design explained with a Tesco organisation chart</a:t>
          </a:r>
          <a:endParaRPr lang="en-GB" sz="2600" kern="1200"/>
        </a:p>
      </dsp:txBody>
      <dsp:txXfrm>
        <a:off x="0" y="2624328"/>
        <a:ext cx="5914209" cy="873921"/>
      </dsp:txXfrm>
    </dsp:sp>
    <dsp:sp modelId="{0C12C91D-9F21-438A-A847-876E7AEE4526}">
      <dsp:nvSpPr>
        <dsp:cNvPr id="0" name=""/>
        <dsp:cNvSpPr/>
      </dsp:nvSpPr>
      <dsp:spPr>
        <a:xfrm>
          <a:off x="0" y="3498250"/>
          <a:ext cx="5914209" cy="0"/>
        </a:xfrm>
        <a:prstGeom prst="line">
          <a:avLst/>
        </a:prstGeom>
        <a:blipFill>
          <a:blip xmlns:r="http://schemas.openxmlformats.org/officeDocument/2006/relationships" r:embed="rId1">
            <a:duotone>
              <a:schemeClr val="accent5">
                <a:hueOff val="794532"/>
                <a:satOff val="461"/>
                <a:lumOff val="4549"/>
                <a:alphaOff val="0"/>
                <a:shade val="74000"/>
                <a:satMod val="130000"/>
                <a:lumMod val="90000"/>
              </a:schemeClr>
              <a:schemeClr val="accent5">
                <a:hueOff val="794532"/>
                <a:satOff val="461"/>
                <a:lumOff val="4549"/>
                <a:alphaOff val="0"/>
                <a:tint val="94000"/>
                <a:satMod val="120000"/>
                <a:lumMod val="104000"/>
              </a:schemeClr>
            </a:duotone>
          </a:blip>
          <a:tile tx="0" ty="0" sx="100000" sy="100000" flip="none" algn="tl"/>
        </a:blipFill>
        <a:ln w="9525" cap="flat" cmpd="sng" algn="ctr">
          <a:solidFill>
            <a:schemeClr val="accent5">
              <a:hueOff val="794532"/>
              <a:satOff val="461"/>
              <a:lumOff val="4549"/>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8E6E533A-F7FF-4BA5-872E-6E942C5B40D5}">
      <dsp:nvSpPr>
        <dsp:cNvPr id="0" name=""/>
        <dsp:cNvSpPr/>
      </dsp:nvSpPr>
      <dsp:spPr>
        <a:xfrm>
          <a:off x="0" y="3498250"/>
          <a:ext cx="5914209" cy="873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Matrix design explained with a Tesco organisation chart</a:t>
          </a:r>
          <a:endParaRPr lang="en-GB" sz="2600" kern="1200"/>
        </a:p>
      </dsp:txBody>
      <dsp:txXfrm>
        <a:off x="0" y="3498250"/>
        <a:ext cx="5914209" cy="873921"/>
      </dsp:txXfrm>
    </dsp:sp>
    <dsp:sp modelId="{8A73D3F0-231A-4E18-9925-A93FE1996586}">
      <dsp:nvSpPr>
        <dsp:cNvPr id="0" name=""/>
        <dsp:cNvSpPr/>
      </dsp:nvSpPr>
      <dsp:spPr>
        <a:xfrm>
          <a:off x="0" y="4372172"/>
          <a:ext cx="5914209" cy="0"/>
        </a:xfrm>
        <a:prstGeom prst="line">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w="9525" cap="flat" cmpd="sng" algn="ctr">
          <a:solidFill>
            <a:schemeClr val="accent5">
              <a:hueOff val="993165"/>
              <a:satOff val="576"/>
              <a:lumOff val="5686"/>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28B0CA40-F0C0-4C3C-B57E-141EF5911C72}">
      <dsp:nvSpPr>
        <dsp:cNvPr id="0" name=""/>
        <dsp:cNvSpPr/>
      </dsp:nvSpPr>
      <dsp:spPr>
        <a:xfrm>
          <a:off x="0" y="4372172"/>
          <a:ext cx="5914209" cy="873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Comparative analysis, conclusion and reference list</a:t>
          </a:r>
          <a:endParaRPr lang="en-GB" sz="2600" kern="1200"/>
        </a:p>
      </dsp:txBody>
      <dsp:txXfrm>
        <a:off x="0" y="4372172"/>
        <a:ext cx="5914209" cy="873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4464B-B94F-4B7C-A5F2-26B721B7045B}">
      <dsp:nvSpPr>
        <dsp:cNvPr id="0" name=""/>
        <dsp:cNvSpPr/>
      </dsp:nvSpPr>
      <dsp:spPr>
        <a:xfrm>
          <a:off x="0" y="2246"/>
          <a:ext cx="9601196" cy="4783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7EDA3A-331C-4376-814C-7A4C79E5EA91}">
      <dsp:nvSpPr>
        <dsp:cNvPr id="0" name=""/>
        <dsp:cNvSpPr/>
      </dsp:nvSpPr>
      <dsp:spPr>
        <a:xfrm>
          <a:off x="144715" y="109885"/>
          <a:ext cx="263119" cy="263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C56A3A-F78E-4925-BD8D-FF655CDE26CF}">
      <dsp:nvSpPr>
        <dsp:cNvPr id="0" name=""/>
        <dsp:cNvSpPr/>
      </dsp:nvSpPr>
      <dsp:spPr>
        <a:xfrm>
          <a:off x="552550" y="2246"/>
          <a:ext cx="9048646" cy="478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631" tIns="50631" rIns="50631" bIns="50631" numCol="1" spcCol="1270" anchor="ctr" anchorCtr="0">
          <a:noAutofit/>
        </a:bodyPr>
        <a:lstStyle/>
        <a:p>
          <a:pPr marL="0" lvl="0" indent="0" algn="l" defTabSz="622300">
            <a:lnSpc>
              <a:spcPct val="90000"/>
            </a:lnSpc>
            <a:spcBef>
              <a:spcPct val="0"/>
            </a:spcBef>
            <a:spcAft>
              <a:spcPct val="35000"/>
            </a:spcAft>
            <a:buNone/>
          </a:pPr>
          <a:r>
            <a:rPr lang="en-US" sz="1400" kern="1200"/>
            <a:t>Organisational structure defines reporting lines, authority and coordination across departments in a firm (Jerab and Mabrouk, 2023)</a:t>
          </a:r>
          <a:endParaRPr lang="en-GB" sz="1400" kern="1200"/>
        </a:p>
      </dsp:txBody>
      <dsp:txXfrm>
        <a:off x="552550" y="2246"/>
        <a:ext cx="9048646" cy="478398"/>
      </dsp:txXfrm>
    </dsp:sp>
    <dsp:sp modelId="{EE4B04A5-4779-498B-9599-F5A768BD7E51}">
      <dsp:nvSpPr>
        <dsp:cNvPr id="0" name=""/>
        <dsp:cNvSpPr/>
      </dsp:nvSpPr>
      <dsp:spPr>
        <a:xfrm>
          <a:off x="0" y="600244"/>
          <a:ext cx="9601196" cy="4783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AA74C-E9F9-4968-B4BE-9AB941B50D1F}">
      <dsp:nvSpPr>
        <dsp:cNvPr id="0" name=""/>
        <dsp:cNvSpPr/>
      </dsp:nvSpPr>
      <dsp:spPr>
        <a:xfrm>
          <a:off x="144715" y="707883"/>
          <a:ext cx="263119" cy="263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E61E7E-3F8C-496F-B19F-95CF72A5EAC1}">
      <dsp:nvSpPr>
        <dsp:cNvPr id="0" name=""/>
        <dsp:cNvSpPr/>
      </dsp:nvSpPr>
      <dsp:spPr>
        <a:xfrm>
          <a:off x="552550" y="600244"/>
          <a:ext cx="9048646" cy="478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631" tIns="50631" rIns="50631" bIns="50631" numCol="1" spcCol="1270" anchor="ctr" anchorCtr="0">
          <a:noAutofit/>
        </a:bodyPr>
        <a:lstStyle/>
        <a:p>
          <a:pPr marL="0" lvl="0" indent="0" algn="l" defTabSz="622300">
            <a:lnSpc>
              <a:spcPct val="90000"/>
            </a:lnSpc>
            <a:spcBef>
              <a:spcPct val="0"/>
            </a:spcBef>
            <a:spcAft>
              <a:spcPct val="35000"/>
            </a:spcAft>
            <a:buNone/>
          </a:pPr>
          <a:r>
            <a:rPr lang="en-US" sz="1400" kern="1200"/>
            <a:t>An organisation chart visualises hierarchy, span of control and communication routes within the business (Gutterman, 2023)</a:t>
          </a:r>
          <a:endParaRPr lang="en-GB" sz="1400" kern="1200"/>
        </a:p>
      </dsp:txBody>
      <dsp:txXfrm>
        <a:off x="552550" y="600244"/>
        <a:ext cx="9048646" cy="478398"/>
      </dsp:txXfrm>
    </dsp:sp>
    <dsp:sp modelId="{BC7D0B75-482D-4C00-80B1-D4531B46466A}">
      <dsp:nvSpPr>
        <dsp:cNvPr id="0" name=""/>
        <dsp:cNvSpPr/>
      </dsp:nvSpPr>
      <dsp:spPr>
        <a:xfrm>
          <a:off x="0" y="1198242"/>
          <a:ext cx="9601196" cy="4783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837F4A-099E-448D-90AE-4A6E55C1ECF6}">
      <dsp:nvSpPr>
        <dsp:cNvPr id="0" name=""/>
        <dsp:cNvSpPr/>
      </dsp:nvSpPr>
      <dsp:spPr>
        <a:xfrm>
          <a:off x="144715" y="1305881"/>
          <a:ext cx="263119" cy="263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784191-1391-4F2E-B775-33DC30416AFC}">
      <dsp:nvSpPr>
        <dsp:cNvPr id="0" name=""/>
        <dsp:cNvSpPr/>
      </dsp:nvSpPr>
      <dsp:spPr>
        <a:xfrm>
          <a:off x="552550" y="1198242"/>
          <a:ext cx="9048646" cy="478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631" tIns="50631" rIns="50631" bIns="50631" numCol="1" spcCol="1270" anchor="ctr" anchorCtr="0">
          <a:noAutofit/>
        </a:bodyPr>
        <a:lstStyle/>
        <a:p>
          <a:pPr marL="0" lvl="0" indent="0" algn="l" defTabSz="622300">
            <a:lnSpc>
              <a:spcPct val="90000"/>
            </a:lnSpc>
            <a:spcBef>
              <a:spcPct val="0"/>
            </a:spcBef>
            <a:spcAft>
              <a:spcPct val="35000"/>
            </a:spcAft>
            <a:buNone/>
          </a:pPr>
          <a:r>
            <a:rPr lang="en-US" sz="1400" kern="1200"/>
            <a:t>Structural design shapes task allocation, decision speed and workforce coordination in daily operations</a:t>
          </a:r>
          <a:endParaRPr lang="en-GB" sz="1400" kern="1200"/>
        </a:p>
      </dsp:txBody>
      <dsp:txXfrm>
        <a:off x="552550" y="1198242"/>
        <a:ext cx="9048646" cy="478398"/>
      </dsp:txXfrm>
    </dsp:sp>
    <dsp:sp modelId="{800A57E6-8344-4FC3-B790-5AAD31CA9CD2}">
      <dsp:nvSpPr>
        <dsp:cNvPr id="0" name=""/>
        <dsp:cNvSpPr/>
      </dsp:nvSpPr>
      <dsp:spPr>
        <a:xfrm>
          <a:off x="0" y="1796240"/>
          <a:ext cx="9601196" cy="4783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DACA30-FD26-4571-8568-E3466D720FF0}">
      <dsp:nvSpPr>
        <dsp:cNvPr id="0" name=""/>
        <dsp:cNvSpPr/>
      </dsp:nvSpPr>
      <dsp:spPr>
        <a:xfrm>
          <a:off x="144715" y="1903880"/>
          <a:ext cx="263119" cy="263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7AD3D1-B5B4-4DE7-8B2E-08B35EB39570}">
      <dsp:nvSpPr>
        <dsp:cNvPr id="0" name=""/>
        <dsp:cNvSpPr/>
      </dsp:nvSpPr>
      <dsp:spPr>
        <a:xfrm>
          <a:off x="552550" y="1796240"/>
          <a:ext cx="9048646" cy="478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631" tIns="50631" rIns="50631" bIns="50631" numCol="1" spcCol="1270" anchor="ctr" anchorCtr="0">
          <a:noAutofit/>
        </a:bodyPr>
        <a:lstStyle/>
        <a:p>
          <a:pPr marL="0" lvl="0" indent="0" algn="l" defTabSz="622300">
            <a:lnSpc>
              <a:spcPct val="90000"/>
            </a:lnSpc>
            <a:spcBef>
              <a:spcPct val="0"/>
            </a:spcBef>
            <a:spcAft>
              <a:spcPct val="35000"/>
            </a:spcAft>
            <a:buNone/>
          </a:pPr>
          <a:r>
            <a:rPr lang="en-US" sz="1400" kern="1200"/>
            <a:t>Clarity of design supports operational efficiency, engagement and effective strategy execution</a:t>
          </a:r>
          <a:endParaRPr lang="en-GB" sz="1400" kern="1200"/>
        </a:p>
      </dsp:txBody>
      <dsp:txXfrm>
        <a:off x="552550" y="1796240"/>
        <a:ext cx="9048646" cy="478398"/>
      </dsp:txXfrm>
    </dsp:sp>
    <dsp:sp modelId="{1E5B3536-0521-4261-ABC5-286C1E4E4A3C}">
      <dsp:nvSpPr>
        <dsp:cNvPr id="0" name=""/>
        <dsp:cNvSpPr/>
      </dsp:nvSpPr>
      <dsp:spPr>
        <a:xfrm>
          <a:off x="0" y="2394238"/>
          <a:ext cx="9601196" cy="4783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EE9562-4C3F-4F12-BF92-D65A60AC1755}">
      <dsp:nvSpPr>
        <dsp:cNvPr id="0" name=""/>
        <dsp:cNvSpPr/>
      </dsp:nvSpPr>
      <dsp:spPr>
        <a:xfrm>
          <a:off x="144715" y="2501878"/>
          <a:ext cx="263119" cy="263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9145EE-1905-41F3-AD10-4DC1AEFC36CE}">
      <dsp:nvSpPr>
        <dsp:cNvPr id="0" name=""/>
        <dsp:cNvSpPr/>
      </dsp:nvSpPr>
      <dsp:spPr>
        <a:xfrm>
          <a:off x="552550" y="2394238"/>
          <a:ext cx="9048646" cy="478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631" tIns="50631" rIns="50631" bIns="50631" numCol="1" spcCol="1270" anchor="ctr" anchorCtr="0">
          <a:noAutofit/>
        </a:bodyPr>
        <a:lstStyle/>
        <a:p>
          <a:pPr marL="0" lvl="0" indent="0" algn="l" defTabSz="622300">
            <a:lnSpc>
              <a:spcPct val="90000"/>
            </a:lnSpc>
            <a:spcBef>
              <a:spcPct val="0"/>
            </a:spcBef>
            <a:spcAft>
              <a:spcPct val="35000"/>
            </a:spcAft>
            <a:buNone/>
          </a:pPr>
          <a:r>
            <a:rPr lang="en-US" sz="1400" kern="1200"/>
            <a:t>Structure links directly with culture and performance outcomes in modern retail firms</a:t>
          </a:r>
          <a:endParaRPr lang="en-GB" sz="1400" kern="1200"/>
        </a:p>
      </dsp:txBody>
      <dsp:txXfrm>
        <a:off x="552550" y="2394238"/>
        <a:ext cx="9048646" cy="4783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95C10-4013-4DBE-AF8D-C80E4301A154}">
      <dsp:nvSpPr>
        <dsp:cNvPr id="0" name=""/>
        <dsp:cNvSpPr/>
      </dsp:nvSpPr>
      <dsp:spPr>
        <a:xfrm>
          <a:off x="0" y="4100"/>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6C91B6-13B5-4C76-905F-BB82FB2CE4DF}">
      <dsp:nvSpPr>
        <dsp:cNvPr id="0" name=""/>
        <dsp:cNvSpPr/>
      </dsp:nvSpPr>
      <dsp:spPr>
        <a:xfrm>
          <a:off x="264206" y="200617"/>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06DA6A-DCD4-40AE-8FFD-45EF0F8242B4}">
      <dsp:nvSpPr>
        <dsp:cNvPr id="0" name=""/>
        <dsp:cNvSpPr/>
      </dsp:nvSpPr>
      <dsp:spPr>
        <a:xfrm>
          <a:off x="1008787" y="4100"/>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Effective design enables specialisation, accountability and adaptation to market change (Jerab and Mabrouk, 2023)</a:t>
          </a:r>
          <a:endParaRPr lang="en-GB" sz="1600" kern="1200"/>
        </a:p>
      </dsp:txBody>
      <dsp:txXfrm>
        <a:off x="1008787" y="4100"/>
        <a:ext cx="4905421" cy="873409"/>
      </dsp:txXfrm>
    </dsp:sp>
    <dsp:sp modelId="{395D9861-306C-42C1-9D47-4DE825C1F426}">
      <dsp:nvSpPr>
        <dsp:cNvPr id="0" name=""/>
        <dsp:cNvSpPr/>
      </dsp:nvSpPr>
      <dsp:spPr>
        <a:xfrm>
          <a:off x="0" y="1095862"/>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933A4A-182B-498E-BAA2-767FCC0D2B25}">
      <dsp:nvSpPr>
        <dsp:cNvPr id="0" name=""/>
        <dsp:cNvSpPr/>
      </dsp:nvSpPr>
      <dsp:spPr>
        <a:xfrm>
          <a:off x="264206" y="1292379"/>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56A53F-AB70-4AFA-8B5A-35BA6C5EF084}">
      <dsp:nvSpPr>
        <dsp:cNvPr id="0" name=""/>
        <dsp:cNvSpPr/>
      </dsp:nvSpPr>
      <dsp:spPr>
        <a:xfrm>
          <a:off x="1008787" y="1095862"/>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Tesco PLC operates as the UK’s largest grocery retailer with over 4,000 UK stores serving millions weekly</a:t>
          </a:r>
          <a:endParaRPr lang="en-GB" sz="1600" kern="1200"/>
        </a:p>
      </dsp:txBody>
      <dsp:txXfrm>
        <a:off x="1008787" y="1095862"/>
        <a:ext cx="4905421" cy="873409"/>
      </dsp:txXfrm>
    </dsp:sp>
    <dsp:sp modelId="{5020C38A-9A75-484B-9434-A7FD7A0633C3}">
      <dsp:nvSpPr>
        <dsp:cNvPr id="0" name=""/>
        <dsp:cNvSpPr/>
      </dsp:nvSpPr>
      <dsp:spPr>
        <a:xfrm>
          <a:off x="0" y="2187623"/>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E43186-045F-4281-9AA4-8031FA5AF008}">
      <dsp:nvSpPr>
        <dsp:cNvPr id="0" name=""/>
        <dsp:cNvSpPr/>
      </dsp:nvSpPr>
      <dsp:spPr>
        <a:xfrm>
          <a:off x="264206" y="2384140"/>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8CAA3CB-386A-4AE6-B430-AE429F0C0FED}">
      <dsp:nvSpPr>
        <dsp:cNvPr id="0" name=""/>
        <dsp:cNvSpPr/>
      </dsp:nvSpPr>
      <dsp:spPr>
        <a:xfrm>
          <a:off x="1008787" y="2187623"/>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Structural clarity supports a multi-channel model spanning superstores, convenience formats and online delivery</a:t>
          </a:r>
          <a:endParaRPr lang="en-GB" sz="1600" kern="1200"/>
        </a:p>
      </dsp:txBody>
      <dsp:txXfrm>
        <a:off x="1008787" y="2187623"/>
        <a:ext cx="4905421" cy="873409"/>
      </dsp:txXfrm>
    </dsp:sp>
    <dsp:sp modelId="{9BD1D593-05CA-47B7-9062-99FD0DE589E9}">
      <dsp:nvSpPr>
        <dsp:cNvPr id="0" name=""/>
        <dsp:cNvSpPr/>
      </dsp:nvSpPr>
      <dsp:spPr>
        <a:xfrm>
          <a:off x="0" y="3279385"/>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FF8B9-07FB-4B8B-954A-F76816EDF608}">
      <dsp:nvSpPr>
        <dsp:cNvPr id="0" name=""/>
        <dsp:cNvSpPr/>
      </dsp:nvSpPr>
      <dsp:spPr>
        <a:xfrm>
          <a:off x="264206" y="3475902"/>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EEEBC7-0129-4FCF-93D3-BE4C0BA4EE13}">
      <dsp:nvSpPr>
        <dsp:cNvPr id="0" name=""/>
        <dsp:cNvSpPr/>
      </dsp:nvSpPr>
      <dsp:spPr>
        <a:xfrm>
          <a:off x="1008787" y="3279385"/>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Retail firms benefit from designs aligned with customer segments and geographic markets (Olander Roese, 2024)</a:t>
          </a:r>
          <a:endParaRPr lang="en-GB" sz="1600" kern="1200"/>
        </a:p>
      </dsp:txBody>
      <dsp:txXfrm>
        <a:off x="1008787" y="3279385"/>
        <a:ext cx="4905421" cy="873409"/>
      </dsp:txXfrm>
    </dsp:sp>
    <dsp:sp modelId="{8F5D5485-21E5-4534-9879-55CEF2243D68}">
      <dsp:nvSpPr>
        <dsp:cNvPr id="0" name=""/>
        <dsp:cNvSpPr/>
      </dsp:nvSpPr>
      <dsp:spPr>
        <a:xfrm>
          <a:off x="0" y="4371147"/>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94126C-B91D-4D4E-A079-24C39214ACF8}">
      <dsp:nvSpPr>
        <dsp:cNvPr id="0" name=""/>
        <dsp:cNvSpPr/>
      </dsp:nvSpPr>
      <dsp:spPr>
        <a:xfrm>
          <a:off x="264206" y="4567664"/>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20EF4B-E5C9-4C98-9CA6-FFBF6477C36E}">
      <dsp:nvSpPr>
        <dsp:cNvPr id="0" name=""/>
        <dsp:cNvSpPr/>
      </dsp:nvSpPr>
      <dsp:spPr>
        <a:xfrm>
          <a:off x="1008787" y="4371147"/>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Design also influences innovation capability, employee behaviour and long-run financial performance</a:t>
          </a:r>
          <a:endParaRPr lang="en-GB" sz="1600" kern="1200"/>
        </a:p>
      </dsp:txBody>
      <dsp:txXfrm>
        <a:off x="1008787" y="4371147"/>
        <a:ext cx="4905421" cy="8734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36D22E-AEDC-4096-9A0A-ADF1B1AB873F}">
      <dsp:nvSpPr>
        <dsp:cNvPr id="0" name=""/>
        <dsp:cNvSpPr/>
      </dsp:nvSpPr>
      <dsp:spPr>
        <a:xfrm>
          <a:off x="0" y="51231"/>
          <a:ext cx="3729269" cy="8236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Board and Group CEO sit at the strategic apex setting direction</a:t>
          </a:r>
          <a:endParaRPr lang="en-GB" sz="1600" kern="1200"/>
        </a:p>
      </dsp:txBody>
      <dsp:txXfrm>
        <a:off x="40209" y="91440"/>
        <a:ext cx="3648851" cy="743262"/>
      </dsp:txXfrm>
    </dsp:sp>
    <dsp:sp modelId="{097AD806-E337-4480-8207-E813E243BBF2}">
      <dsp:nvSpPr>
        <dsp:cNvPr id="0" name=""/>
        <dsp:cNvSpPr/>
      </dsp:nvSpPr>
      <dsp:spPr>
        <a:xfrm>
          <a:off x="0" y="920991"/>
          <a:ext cx="3729269" cy="82368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Function heads for Finance, Marketing, Operations, HR and IT report to the CEO (Bhavikatti, Apoorva and Meenakshi, 2024)</a:t>
          </a:r>
          <a:endParaRPr lang="en-GB" sz="1600" kern="1200"/>
        </a:p>
      </dsp:txBody>
      <dsp:txXfrm>
        <a:off x="40209" y="961200"/>
        <a:ext cx="3648851" cy="743262"/>
      </dsp:txXfrm>
    </dsp:sp>
    <dsp:sp modelId="{D51975B0-CBBC-4A5E-83A2-2F0CA390F5BE}">
      <dsp:nvSpPr>
        <dsp:cNvPr id="0" name=""/>
        <dsp:cNvSpPr/>
      </dsp:nvSpPr>
      <dsp:spPr>
        <a:xfrm>
          <a:off x="0" y="1790752"/>
          <a:ext cx="3729269" cy="82368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Regional and store managers cascade down each functional line</a:t>
          </a:r>
          <a:endParaRPr lang="en-GB" sz="1600" kern="1200"/>
        </a:p>
      </dsp:txBody>
      <dsp:txXfrm>
        <a:off x="40209" y="1830961"/>
        <a:ext cx="3648851" cy="743262"/>
      </dsp:txXfrm>
    </dsp:sp>
    <dsp:sp modelId="{F04B2731-AEEE-43D9-AB09-4BE1758EBA1E}">
      <dsp:nvSpPr>
        <dsp:cNvPr id="0" name=""/>
        <dsp:cNvSpPr/>
      </dsp:nvSpPr>
      <dsp:spPr>
        <a:xfrm>
          <a:off x="0" y="2660512"/>
          <a:ext cx="3729269" cy="82368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Shop-floor teams form the operating core delivering daily service</a:t>
          </a:r>
          <a:endParaRPr lang="en-GB" sz="1600" kern="1200"/>
        </a:p>
      </dsp:txBody>
      <dsp:txXfrm>
        <a:off x="40209" y="2700721"/>
        <a:ext cx="3648851" cy="743262"/>
      </dsp:txXfrm>
    </dsp:sp>
    <dsp:sp modelId="{14B5A4DF-F829-40A4-8D86-84C545E6EFFE}">
      <dsp:nvSpPr>
        <dsp:cNvPr id="0" name=""/>
        <dsp:cNvSpPr/>
      </dsp:nvSpPr>
      <dsp:spPr>
        <a:xfrm>
          <a:off x="0" y="3530272"/>
          <a:ext cx="3729269" cy="82368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Tall functional design supports centralised policy across UK stores (Yu and Jiang, 2025)</a:t>
          </a:r>
          <a:endParaRPr lang="en-GB" sz="1600" kern="1200"/>
        </a:p>
      </dsp:txBody>
      <dsp:txXfrm>
        <a:off x="40209" y="3570481"/>
        <a:ext cx="3648851" cy="743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FCE92-3B18-4146-863E-1BC067F25DA8}">
      <dsp:nvSpPr>
        <dsp:cNvPr id="0" name=""/>
        <dsp:cNvSpPr/>
      </dsp:nvSpPr>
      <dsp:spPr>
        <a:xfrm>
          <a:off x="0" y="4100"/>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8E1D81-D3DF-44BC-8783-E172973BD497}">
      <dsp:nvSpPr>
        <dsp:cNvPr id="0" name=""/>
        <dsp:cNvSpPr/>
      </dsp:nvSpPr>
      <dsp:spPr>
        <a:xfrm>
          <a:off x="264206" y="200617"/>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563838-0C4C-4416-B915-D3558279DC0B}">
      <dsp:nvSpPr>
        <dsp:cNvPr id="0" name=""/>
        <dsp:cNvSpPr/>
      </dsp:nvSpPr>
      <dsp:spPr>
        <a:xfrm>
          <a:off x="1008787" y="4100"/>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A divisional design groups activities around products, markets or geographic regions (Jerab and Mabrouk, 2023)</a:t>
          </a:r>
          <a:endParaRPr lang="en-GB" sz="1600" kern="1200"/>
        </a:p>
      </dsp:txBody>
      <dsp:txXfrm>
        <a:off x="1008787" y="4100"/>
        <a:ext cx="4905421" cy="873409"/>
      </dsp:txXfrm>
    </dsp:sp>
    <dsp:sp modelId="{85CFCFD0-F63A-4E4B-BE59-DCBD5983CD9C}">
      <dsp:nvSpPr>
        <dsp:cNvPr id="0" name=""/>
        <dsp:cNvSpPr/>
      </dsp:nvSpPr>
      <dsp:spPr>
        <a:xfrm>
          <a:off x="0" y="1095862"/>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77292-D391-44A5-8BA5-EF944EF63A6B}">
      <dsp:nvSpPr>
        <dsp:cNvPr id="0" name=""/>
        <dsp:cNvSpPr/>
      </dsp:nvSpPr>
      <dsp:spPr>
        <a:xfrm>
          <a:off x="264206" y="1292379"/>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9655D0-FC40-462D-9091-78D992576392}">
      <dsp:nvSpPr>
        <dsp:cNvPr id="0" name=""/>
        <dsp:cNvSpPr/>
      </dsp:nvSpPr>
      <dsp:spPr>
        <a:xfrm>
          <a:off x="1008787" y="1095862"/>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Each division holds its own functional resources including finance, HR, marketing and operations</a:t>
          </a:r>
          <a:endParaRPr lang="en-GB" sz="1600" kern="1200"/>
        </a:p>
      </dsp:txBody>
      <dsp:txXfrm>
        <a:off x="1008787" y="1095862"/>
        <a:ext cx="4905421" cy="873409"/>
      </dsp:txXfrm>
    </dsp:sp>
    <dsp:sp modelId="{B1D99479-0663-4F55-9AA5-8F068DDD66F3}">
      <dsp:nvSpPr>
        <dsp:cNvPr id="0" name=""/>
        <dsp:cNvSpPr/>
      </dsp:nvSpPr>
      <dsp:spPr>
        <a:xfrm>
          <a:off x="0" y="2187623"/>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F6989-7770-4CFB-80A1-25D20B3C343C}">
      <dsp:nvSpPr>
        <dsp:cNvPr id="0" name=""/>
        <dsp:cNvSpPr/>
      </dsp:nvSpPr>
      <dsp:spPr>
        <a:xfrm>
          <a:off x="264206" y="2384140"/>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4A5F9E-9390-47B8-AE98-876DF2F76967}">
      <dsp:nvSpPr>
        <dsp:cNvPr id="0" name=""/>
        <dsp:cNvSpPr/>
      </dsp:nvSpPr>
      <dsp:spPr>
        <a:xfrm>
          <a:off x="1008787" y="2187623"/>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Divisional autonomy speeds up local decision-making and customer responsiveness (Olander Roese, 2024)</a:t>
          </a:r>
          <a:endParaRPr lang="en-GB" sz="1600" kern="1200"/>
        </a:p>
      </dsp:txBody>
      <dsp:txXfrm>
        <a:off x="1008787" y="2187623"/>
        <a:ext cx="4905421" cy="873409"/>
      </dsp:txXfrm>
    </dsp:sp>
    <dsp:sp modelId="{D8D544E9-85C7-4762-9A53-727957526481}">
      <dsp:nvSpPr>
        <dsp:cNvPr id="0" name=""/>
        <dsp:cNvSpPr/>
      </dsp:nvSpPr>
      <dsp:spPr>
        <a:xfrm>
          <a:off x="0" y="3279385"/>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4EDEFC-7FBE-4495-BFDA-2D7591FFA14B}">
      <dsp:nvSpPr>
        <dsp:cNvPr id="0" name=""/>
        <dsp:cNvSpPr/>
      </dsp:nvSpPr>
      <dsp:spPr>
        <a:xfrm>
          <a:off x="264206" y="3475902"/>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E3C55F-00BD-461F-8A0E-3C03F74531AB}">
      <dsp:nvSpPr>
        <dsp:cNvPr id="0" name=""/>
        <dsp:cNvSpPr/>
      </dsp:nvSpPr>
      <dsp:spPr>
        <a:xfrm>
          <a:off x="1008787" y="3279385"/>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Advantages include focused strategy per segment and accountable division heads with profit responsibility</a:t>
          </a:r>
          <a:endParaRPr lang="en-GB" sz="1600" kern="1200"/>
        </a:p>
      </dsp:txBody>
      <dsp:txXfrm>
        <a:off x="1008787" y="3279385"/>
        <a:ext cx="4905421" cy="873409"/>
      </dsp:txXfrm>
    </dsp:sp>
    <dsp:sp modelId="{7D62A1B9-8038-4B3E-BFD8-3681C5D27E69}">
      <dsp:nvSpPr>
        <dsp:cNvPr id="0" name=""/>
        <dsp:cNvSpPr/>
      </dsp:nvSpPr>
      <dsp:spPr>
        <a:xfrm>
          <a:off x="0" y="4371147"/>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14651E-BCDE-41C4-8830-37C352A277D5}">
      <dsp:nvSpPr>
        <dsp:cNvPr id="0" name=""/>
        <dsp:cNvSpPr/>
      </dsp:nvSpPr>
      <dsp:spPr>
        <a:xfrm>
          <a:off x="264206" y="4567664"/>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734C0F-A0B2-4FC0-BEB9-9A3EE894B4F4}">
      <dsp:nvSpPr>
        <dsp:cNvPr id="0" name=""/>
        <dsp:cNvSpPr/>
      </dsp:nvSpPr>
      <dsp:spPr>
        <a:xfrm>
          <a:off x="1008787" y="4371147"/>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100000"/>
            </a:lnSpc>
            <a:spcBef>
              <a:spcPct val="0"/>
            </a:spcBef>
            <a:spcAft>
              <a:spcPct val="35000"/>
            </a:spcAft>
            <a:buNone/>
          </a:pPr>
          <a:r>
            <a:rPr lang="en-US" sz="1600" kern="1200"/>
            <a:t>Drawbacks include duplication of support functions, higher overhead cost and internal competition</a:t>
          </a:r>
          <a:endParaRPr lang="en-GB" sz="1600" kern="1200"/>
        </a:p>
      </dsp:txBody>
      <dsp:txXfrm>
        <a:off x="1008787" y="4371147"/>
        <a:ext cx="4905421" cy="8734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75C51-FD2D-4237-AA75-DCCD1D747E06}">
      <dsp:nvSpPr>
        <dsp:cNvPr id="0" name=""/>
        <dsp:cNvSpPr/>
      </dsp:nvSpPr>
      <dsp:spPr>
        <a:xfrm>
          <a:off x="0" y="13819"/>
          <a:ext cx="3176126" cy="772470"/>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Group CEO oversees semi-autonomous divisions across the Tesco portfolio</a:t>
          </a:r>
          <a:endParaRPr lang="en-GB" sz="1200" kern="1200"/>
        </a:p>
      </dsp:txBody>
      <dsp:txXfrm>
        <a:off x="22625" y="36444"/>
        <a:ext cx="2252191" cy="727220"/>
      </dsp:txXfrm>
    </dsp:sp>
    <dsp:sp modelId="{F4D5733B-FD79-4834-BD4F-A6F66F4DE6AB}">
      <dsp:nvSpPr>
        <dsp:cNvPr id="0" name=""/>
        <dsp:cNvSpPr/>
      </dsp:nvSpPr>
      <dsp:spPr>
        <a:xfrm>
          <a:off x="237178" y="879757"/>
          <a:ext cx="3176126" cy="772470"/>
        </a:xfrm>
        <a:prstGeom prst="roundRect">
          <a:avLst>
            <a:gd name="adj" fmla="val 10000"/>
          </a:avLst>
        </a:prstGeom>
        <a:solidFill>
          <a:schemeClr val="accent4">
            <a:hueOff val="333754"/>
            <a:satOff val="4461"/>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UK &amp; ROI Retail, Central Europe, Booker Wholesale and Tesco Bank sit as major divisions (Bhavikatti, Apoorva and Meenakshi, 2024)</a:t>
          </a:r>
          <a:endParaRPr lang="en-GB" sz="1200" kern="1200"/>
        </a:p>
      </dsp:txBody>
      <dsp:txXfrm>
        <a:off x="259803" y="902382"/>
        <a:ext cx="2391592" cy="727220"/>
      </dsp:txXfrm>
    </dsp:sp>
    <dsp:sp modelId="{018E612F-9581-404E-8E1B-5BBB84BABA79}">
      <dsp:nvSpPr>
        <dsp:cNvPr id="0" name=""/>
        <dsp:cNvSpPr/>
      </dsp:nvSpPr>
      <dsp:spPr>
        <a:xfrm>
          <a:off x="474356" y="1759515"/>
          <a:ext cx="3176126" cy="772470"/>
        </a:xfrm>
        <a:prstGeom prst="roundRect">
          <a:avLst>
            <a:gd name="adj" fmla="val 10000"/>
          </a:avLst>
        </a:prstGeom>
        <a:solidFill>
          <a:schemeClr val="accent4">
            <a:hueOff val="667507"/>
            <a:satOff val="8922"/>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Each division houses its own operations, HR, marketing and finance functions</a:t>
          </a:r>
          <a:endParaRPr lang="en-GB" sz="1200" kern="1200"/>
        </a:p>
      </dsp:txBody>
      <dsp:txXfrm>
        <a:off x="496981" y="1782140"/>
        <a:ext cx="2391592" cy="727220"/>
      </dsp:txXfrm>
    </dsp:sp>
    <dsp:sp modelId="{6B7CA95F-7A4A-4EF6-8627-DEDF00743B08}">
      <dsp:nvSpPr>
        <dsp:cNvPr id="0" name=""/>
        <dsp:cNvSpPr/>
      </dsp:nvSpPr>
      <dsp:spPr>
        <a:xfrm>
          <a:off x="711534" y="2639273"/>
          <a:ext cx="3176126" cy="772470"/>
        </a:xfrm>
        <a:prstGeom prst="roundRect">
          <a:avLst>
            <a:gd name="adj" fmla="val 10000"/>
          </a:avLst>
        </a:prstGeom>
        <a:solidFill>
          <a:schemeClr val="accent4">
            <a:hueOff val="1001261"/>
            <a:satOff val="13383"/>
            <a:lumOff val="6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Divisional MDs report to the Group CEO with profit-and-loss accountability</a:t>
          </a:r>
          <a:endParaRPr lang="en-GB" sz="1200" kern="1200"/>
        </a:p>
      </dsp:txBody>
      <dsp:txXfrm>
        <a:off x="734159" y="2661898"/>
        <a:ext cx="2391592" cy="727220"/>
      </dsp:txXfrm>
    </dsp:sp>
    <dsp:sp modelId="{6FE6AD89-ED66-4345-9618-33858A18B514}">
      <dsp:nvSpPr>
        <dsp:cNvPr id="0" name=""/>
        <dsp:cNvSpPr/>
      </dsp:nvSpPr>
      <dsp:spPr>
        <a:xfrm>
          <a:off x="948713" y="3519031"/>
          <a:ext cx="3176126" cy="772470"/>
        </a:xfrm>
        <a:prstGeom prst="roundRect">
          <a:avLst>
            <a:gd name="adj" fmla="val 10000"/>
          </a:avLst>
        </a:prstGeom>
        <a:solidFill>
          <a:schemeClr val="accent4">
            <a:hueOff val="1335015"/>
            <a:satOff val="17844"/>
            <a:lumOff val="8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Design supports tailored strategy for grocery, wholesale and financial services (Nguyen et al., 2024)</a:t>
          </a:r>
          <a:endParaRPr lang="en-GB" sz="1200" kern="1200"/>
        </a:p>
      </dsp:txBody>
      <dsp:txXfrm>
        <a:off x="971338" y="3541656"/>
        <a:ext cx="2391592" cy="727220"/>
      </dsp:txXfrm>
    </dsp:sp>
    <dsp:sp modelId="{48B35582-E5D3-4E70-8F6A-189DBEE5C21D}">
      <dsp:nvSpPr>
        <dsp:cNvPr id="0" name=""/>
        <dsp:cNvSpPr/>
      </dsp:nvSpPr>
      <dsp:spPr>
        <a:xfrm>
          <a:off x="2674021" y="564332"/>
          <a:ext cx="502105" cy="502105"/>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2786995" y="564332"/>
        <a:ext cx="276157" cy="377834"/>
      </dsp:txXfrm>
    </dsp:sp>
    <dsp:sp modelId="{FEB7042E-AC3D-4EAD-B74F-D86143C34CC6}">
      <dsp:nvSpPr>
        <dsp:cNvPr id="0" name=""/>
        <dsp:cNvSpPr/>
      </dsp:nvSpPr>
      <dsp:spPr>
        <a:xfrm>
          <a:off x="2911199" y="1444090"/>
          <a:ext cx="502105" cy="502105"/>
        </a:xfrm>
        <a:prstGeom prst="downArrow">
          <a:avLst>
            <a:gd name="adj1" fmla="val 55000"/>
            <a:gd name="adj2" fmla="val 45000"/>
          </a:avLst>
        </a:prstGeom>
        <a:solidFill>
          <a:schemeClr val="accent4">
            <a:tint val="40000"/>
            <a:alpha val="90000"/>
            <a:hueOff val="275429"/>
            <a:satOff val="10986"/>
            <a:lumOff val="1056"/>
            <a:alphaOff val="0"/>
          </a:schemeClr>
        </a:solidFill>
        <a:ln w="15875" cap="flat" cmpd="sng" algn="ctr">
          <a:solidFill>
            <a:schemeClr val="accent4">
              <a:tint val="40000"/>
              <a:alpha val="90000"/>
              <a:hueOff val="275429"/>
              <a:satOff val="10986"/>
              <a:lumOff val="10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024173" y="1444090"/>
        <a:ext cx="276157" cy="377834"/>
      </dsp:txXfrm>
    </dsp:sp>
    <dsp:sp modelId="{55DAF3C1-68AE-49C5-BCCD-E1188017D53D}">
      <dsp:nvSpPr>
        <dsp:cNvPr id="0" name=""/>
        <dsp:cNvSpPr/>
      </dsp:nvSpPr>
      <dsp:spPr>
        <a:xfrm>
          <a:off x="3148377" y="2310973"/>
          <a:ext cx="502105" cy="502105"/>
        </a:xfrm>
        <a:prstGeom prst="downArrow">
          <a:avLst>
            <a:gd name="adj1" fmla="val 55000"/>
            <a:gd name="adj2" fmla="val 45000"/>
          </a:avLst>
        </a:prstGeom>
        <a:solidFill>
          <a:schemeClr val="accent4">
            <a:tint val="40000"/>
            <a:alpha val="90000"/>
            <a:hueOff val="550857"/>
            <a:satOff val="21973"/>
            <a:lumOff val="2112"/>
            <a:alphaOff val="0"/>
          </a:schemeClr>
        </a:solidFill>
        <a:ln w="15875" cap="flat" cmpd="sng" algn="ctr">
          <a:solidFill>
            <a:schemeClr val="accent4">
              <a:tint val="40000"/>
              <a:alpha val="90000"/>
              <a:hueOff val="550857"/>
              <a:satOff val="21973"/>
              <a:lumOff val="21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261351" y="2310973"/>
        <a:ext cx="276157" cy="377834"/>
      </dsp:txXfrm>
    </dsp:sp>
    <dsp:sp modelId="{67DE8582-9BBA-4390-B792-B2EB6979AEB0}">
      <dsp:nvSpPr>
        <dsp:cNvPr id="0" name=""/>
        <dsp:cNvSpPr/>
      </dsp:nvSpPr>
      <dsp:spPr>
        <a:xfrm>
          <a:off x="3385555" y="3199314"/>
          <a:ext cx="502105" cy="502105"/>
        </a:xfrm>
        <a:prstGeom prst="downArrow">
          <a:avLst>
            <a:gd name="adj1" fmla="val 55000"/>
            <a:gd name="adj2" fmla="val 45000"/>
          </a:avLst>
        </a:prstGeom>
        <a:solidFill>
          <a:schemeClr val="accent4">
            <a:tint val="40000"/>
            <a:alpha val="90000"/>
            <a:hueOff val="826286"/>
            <a:satOff val="32959"/>
            <a:lumOff val="3168"/>
            <a:alphaOff val="0"/>
          </a:schemeClr>
        </a:solidFill>
        <a:ln w="15875" cap="flat" cmpd="sng" algn="ctr">
          <a:solidFill>
            <a:schemeClr val="accent4">
              <a:tint val="40000"/>
              <a:alpha val="90000"/>
              <a:hueOff val="826286"/>
              <a:satOff val="32959"/>
              <a:lumOff val="316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498529" y="3199314"/>
        <a:ext cx="276157" cy="3778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2AA8D-5D52-4310-BF59-7FE687CD5BCC}">
      <dsp:nvSpPr>
        <dsp:cNvPr id="0" name=""/>
        <dsp:cNvSpPr/>
      </dsp:nvSpPr>
      <dsp:spPr>
        <a:xfrm>
          <a:off x="0" y="536"/>
          <a:ext cx="327454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836758-2EBE-4C4D-B68A-C546E7094A6A}">
      <dsp:nvSpPr>
        <dsp:cNvPr id="0" name=""/>
        <dsp:cNvSpPr/>
      </dsp:nvSpPr>
      <dsp:spPr>
        <a:xfrm>
          <a:off x="0" y="536"/>
          <a:ext cx="3274541" cy="878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Group CEO leads with functional heads across HR, Finance, Digital and Supply Chain</a:t>
          </a:r>
          <a:endParaRPr lang="en-GB" sz="1700" kern="1200" dirty="0"/>
        </a:p>
      </dsp:txBody>
      <dsp:txXfrm>
        <a:off x="0" y="536"/>
        <a:ext cx="3274541" cy="878350"/>
      </dsp:txXfrm>
    </dsp:sp>
    <dsp:sp modelId="{36BDCE86-DE94-49D8-A975-535F64DFEAF9}">
      <dsp:nvSpPr>
        <dsp:cNvPr id="0" name=""/>
        <dsp:cNvSpPr/>
      </dsp:nvSpPr>
      <dsp:spPr>
        <a:xfrm>
          <a:off x="0" y="878887"/>
          <a:ext cx="327454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377FF3-AEE1-4662-8078-52B555958944}">
      <dsp:nvSpPr>
        <dsp:cNvPr id="0" name=""/>
        <dsp:cNvSpPr/>
      </dsp:nvSpPr>
      <dsp:spPr>
        <a:xfrm>
          <a:off x="0" y="878887"/>
          <a:ext cx="3274541" cy="878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Product managers oversee Clothing, Grocery, General Merchandise and Online (Olander Roese, 2024)</a:t>
          </a:r>
          <a:endParaRPr lang="en-GB" sz="1700" kern="1200"/>
        </a:p>
      </dsp:txBody>
      <dsp:txXfrm>
        <a:off x="0" y="878887"/>
        <a:ext cx="3274541" cy="878350"/>
      </dsp:txXfrm>
    </dsp:sp>
    <dsp:sp modelId="{CEF2BE2A-FBC8-45A1-A47E-D1072FF098B6}">
      <dsp:nvSpPr>
        <dsp:cNvPr id="0" name=""/>
        <dsp:cNvSpPr/>
      </dsp:nvSpPr>
      <dsp:spPr>
        <a:xfrm>
          <a:off x="0" y="1757238"/>
          <a:ext cx="327454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E81DCB-6DD3-4F4D-8546-B11144AFA1B8}">
      <dsp:nvSpPr>
        <dsp:cNvPr id="0" name=""/>
        <dsp:cNvSpPr/>
      </dsp:nvSpPr>
      <dsp:spPr>
        <a:xfrm>
          <a:off x="0" y="1757238"/>
          <a:ext cx="3274541" cy="878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Staff report to a functional manager and to a product or project lead</a:t>
          </a:r>
          <a:endParaRPr lang="en-GB" sz="1700" kern="1200"/>
        </a:p>
      </dsp:txBody>
      <dsp:txXfrm>
        <a:off x="0" y="1757238"/>
        <a:ext cx="3274541" cy="878350"/>
      </dsp:txXfrm>
    </dsp:sp>
    <dsp:sp modelId="{09402F63-C8A3-4970-AB47-5C701CACEEF5}">
      <dsp:nvSpPr>
        <dsp:cNvPr id="0" name=""/>
        <dsp:cNvSpPr/>
      </dsp:nvSpPr>
      <dsp:spPr>
        <a:xfrm>
          <a:off x="0" y="2635588"/>
          <a:ext cx="327454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FB86AE-2622-44E4-96C5-F58E967B8188}">
      <dsp:nvSpPr>
        <dsp:cNvPr id="0" name=""/>
        <dsp:cNvSpPr/>
      </dsp:nvSpPr>
      <dsp:spPr>
        <a:xfrm>
          <a:off x="0" y="2635588"/>
          <a:ext cx="3274541" cy="878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Design supports cross-category promotions and Clubcard initiatives (Obeng et al., 2025)</a:t>
          </a:r>
          <a:endParaRPr lang="en-GB" sz="1700" kern="1200"/>
        </a:p>
      </dsp:txBody>
      <dsp:txXfrm>
        <a:off x="0" y="2635588"/>
        <a:ext cx="3274541" cy="878350"/>
      </dsp:txXfrm>
    </dsp:sp>
    <dsp:sp modelId="{06ACC545-0384-4142-826B-664B7DC31C32}">
      <dsp:nvSpPr>
        <dsp:cNvPr id="0" name=""/>
        <dsp:cNvSpPr/>
      </dsp:nvSpPr>
      <dsp:spPr>
        <a:xfrm>
          <a:off x="0" y="3513939"/>
          <a:ext cx="327454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0BA527-CC34-4402-8263-1B95F6E6B6B9}">
      <dsp:nvSpPr>
        <dsp:cNvPr id="0" name=""/>
        <dsp:cNvSpPr/>
      </dsp:nvSpPr>
      <dsp:spPr>
        <a:xfrm>
          <a:off x="0" y="3513939"/>
          <a:ext cx="3274541" cy="878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Digital transformation projects run across departments through matrix teams</a:t>
          </a:r>
          <a:endParaRPr lang="en-GB" sz="1700" kern="1200"/>
        </a:p>
      </dsp:txBody>
      <dsp:txXfrm>
        <a:off x="0" y="3513939"/>
        <a:ext cx="3274541" cy="8783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8FC620-93AC-4F0F-87BA-6B06B1A82136}">
      <dsp:nvSpPr>
        <dsp:cNvPr id="0" name=""/>
        <dsp:cNvSpPr/>
      </dsp:nvSpPr>
      <dsp:spPr>
        <a:xfrm>
          <a:off x="479" y="656247"/>
          <a:ext cx="1870709" cy="112242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Chart compares specialisation, agility and coordination cost across the three designs</a:t>
          </a:r>
          <a:endParaRPr lang="en-GB" sz="1500" kern="1200"/>
        </a:p>
      </dsp:txBody>
      <dsp:txXfrm>
        <a:off x="479" y="656247"/>
        <a:ext cx="1870709" cy="1122425"/>
      </dsp:txXfrm>
    </dsp:sp>
    <dsp:sp modelId="{C77EE7A0-2B45-4958-84D5-5C6942128CFD}">
      <dsp:nvSpPr>
        <dsp:cNvPr id="0" name=""/>
        <dsp:cNvSpPr/>
      </dsp:nvSpPr>
      <dsp:spPr>
        <a:xfrm>
          <a:off x="2058260" y="656247"/>
          <a:ext cx="1870709" cy="1122425"/>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Functional scores high on specialisation with slower cross-unit responsiveness (Jerab and Mabrouk, 2023)</a:t>
          </a:r>
          <a:endParaRPr lang="en-GB" sz="1500" kern="1200"/>
        </a:p>
      </dsp:txBody>
      <dsp:txXfrm>
        <a:off x="2058260" y="656247"/>
        <a:ext cx="1870709" cy="1122425"/>
      </dsp:txXfrm>
    </dsp:sp>
    <dsp:sp modelId="{F6AE3278-1783-4F27-98AF-3079361AD628}">
      <dsp:nvSpPr>
        <dsp:cNvPr id="0" name=""/>
        <dsp:cNvSpPr/>
      </dsp:nvSpPr>
      <dsp:spPr>
        <a:xfrm>
          <a:off x="479" y="1965744"/>
          <a:ext cx="1870709" cy="1122425"/>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Divisional shows strong market focus and moderate agility with some duplication</a:t>
          </a:r>
          <a:endParaRPr lang="en-GB" sz="1500" kern="1200"/>
        </a:p>
      </dsp:txBody>
      <dsp:txXfrm>
        <a:off x="479" y="1965744"/>
        <a:ext cx="1870709" cy="1122425"/>
      </dsp:txXfrm>
    </dsp:sp>
    <dsp:sp modelId="{52DA14B5-235D-4EE6-8C2C-12419C436DD9}">
      <dsp:nvSpPr>
        <dsp:cNvPr id="0" name=""/>
        <dsp:cNvSpPr/>
      </dsp:nvSpPr>
      <dsp:spPr>
        <a:xfrm>
          <a:off x="2058260" y="1965744"/>
          <a:ext cx="1870709" cy="112242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Matrix delivers highest agility yet needs the strongest coordination effort (Kuhn and Bhatiasevi, 2024)</a:t>
          </a:r>
          <a:endParaRPr lang="en-GB" sz="1500" kern="1200"/>
        </a:p>
      </dsp:txBody>
      <dsp:txXfrm>
        <a:off x="2058260" y="1965744"/>
        <a:ext cx="1870709" cy="1122425"/>
      </dsp:txXfrm>
    </dsp:sp>
    <dsp:sp modelId="{BAC88D30-8AEC-4823-BB24-627B1BC8A51B}">
      <dsp:nvSpPr>
        <dsp:cNvPr id="0" name=""/>
        <dsp:cNvSpPr/>
      </dsp:nvSpPr>
      <dsp:spPr>
        <a:xfrm>
          <a:off x="1029370" y="3275240"/>
          <a:ext cx="1870709" cy="1122425"/>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Design choice depends on firm size, environment and strategic priorities</a:t>
          </a:r>
          <a:endParaRPr lang="en-GB" sz="1500" kern="1200"/>
        </a:p>
      </dsp:txBody>
      <dsp:txXfrm>
        <a:off x="1029370" y="3275240"/>
        <a:ext cx="1870709" cy="11224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C709A9-54D2-4432-A247-627527DBBAE9}" type="datetimeFigureOut">
              <a:rPr lang="en-GB" smtClean="0"/>
              <a:t>24/07/2026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A2DF75-8879-4D01-8873-7F438BED57FC}" type="slidenum">
              <a:rPr lang="en-GB" smtClean="0"/>
              <a:t>‹#›</a:t>
            </a:fld>
            <a:endParaRPr lang="en-GB"/>
          </a:p>
        </p:txBody>
      </p:sp>
    </p:spTree>
    <p:extLst>
      <p:ext uri="{BB962C8B-B14F-4D97-AF65-F5344CB8AC3E}">
        <p14:creationId xmlns:p14="http://schemas.microsoft.com/office/powerpoint/2010/main" val="848717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Good afternoon everyone. Today I present my individual analysis for the LCBB4009 Understanding </a:t>
            </a:r>
            <a:r>
              <a:rPr lang="en-US" dirty="0" err="1"/>
              <a:t>Organisational</a:t>
            </a:r>
            <a:r>
              <a:rPr lang="en-US" dirty="0"/>
              <a:t> Structure and Culture module. My focus rests on three approaches to designing the structure of an </a:t>
            </a:r>
            <a:r>
              <a:rPr lang="en-US" dirty="0" err="1"/>
              <a:t>organisation</a:t>
            </a:r>
            <a:r>
              <a:rPr lang="en-US" dirty="0"/>
              <a:t>, applied to Tesco PLC as the UK retail case (</a:t>
            </a:r>
            <a:r>
              <a:rPr lang="en-US" dirty="0" err="1"/>
              <a:t>Jerab</a:t>
            </a:r>
            <a:r>
              <a:rPr lang="en-US" dirty="0"/>
              <a:t> and Mabrouk, 2023). Effective structural design supports coordination, cultural alignment and operational performance in modern firms (Gutterman, 2023). Across the next twelve slides I define the concept of </a:t>
            </a:r>
            <a:r>
              <a:rPr lang="en-US" dirty="0" err="1"/>
              <a:t>organisational</a:t>
            </a:r>
            <a:r>
              <a:rPr lang="en-US" dirty="0"/>
              <a:t> structure and chart, explain functional, divisional and matrix designs with visual charts, and evaluate their fit for Tesco. My analysis draws on recent scholarly literature across retail, management and </a:t>
            </a:r>
            <a:r>
              <a:rPr lang="en-US" dirty="0" err="1"/>
              <a:t>organisation</a:t>
            </a:r>
            <a:r>
              <a:rPr lang="en-US" dirty="0"/>
              <a:t> design fields.</a:t>
            </a:r>
          </a:p>
          <a:p>
            <a:endParaRPr lang="en-GB" dirty="0"/>
          </a:p>
        </p:txBody>
      </p:sp>
      <p:sp>
        <p:nvSpPr>
          <p:cNvPr id="4" name="Slide Number Placeholder 3"/>
          <p:cNvSpPr>
            <a:spLocks noGrp="1"/>
          </p:cNvSpPr>
          <p:nvPr>
            <p:ph type="sldNum" sz="quarter" idx="5"/>
          </p:nvPr>
        </p:nvSpPr>
        <p:spPr/>
        <p:txBody>
          <a:bodyPr/>
          <a:lstStyle/>
          <a:p>
            <a:fld id="{19A2DF75-8879-4D01-8873-7F438BED57FC}" type="slidenum">
              <a:rPr lang="en-GB" smtClean="0"/>
              <a:t>1</a:t>
            </a:fld>
            <a:endParaRPr lang="en-GB"/>
          </a:p>
        </p:txBody>
      </p:sp>
    </p:spTree>
    <p:extLst>
      <p:ext uri="{BB962C8B-B14F-4D97-AF65-F5344CB8AC3E}">
        <p14:creationId xmlns:p14="http://schemas.microsoft.com/office/powerpoint/2010/main" val="1399093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outline highlights the structure of my presentation. First, the introduction defines organisational structure and the organisation chart, drawing on recent management scholarship (Jerab and Mabrouk, 2023). Next, I discuss why structure matters for Tesco PLC and retail firms more widely (Olander Roese, 2024). The main section explains three ways of designing structure, namely functional, divisional and matrix approaches, with a visual organisation chart applied to Tesco under each. A comparative chart summarises trade-offs across the three designs. My conclusion links structure to culture and performance outcomes, and the final slide lists the academic references used throughout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Organisational structure describes the formal system of task allocation, authority and reporting lines within a firm (Jerab and Mabrouk, 2023). An organisation chart visualises this system, mapping departments, hierarchy and communication routes (Gutterman, 2023). Structural clarity shapes decision speed, employee engagement and coordination across units. For a large retailer such as Tesco, structural design supports operational efficiency across thousands of stores and a growing online channel (Bhavikatti, Apoorva and Meenakshi, 2024). Well-designed structures also link with culture and drive strong financial results in retail businesses (Nguyen et al., 2024). Structure therefore forms a strategic asset rather than an administrative detail for leadership teams.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structural design enables specialisation, accountability and adaptation to market change across retail firms (Jerab and Mabrouk, 2023). Tesco PLC operates as the UK’s largest grocery retailer, with over 4,000 UK stores serving millions of customers weekly. Structural clarity supports the multi-channel model spanning superstores, convenience formats and rapid online delivery (Bhavikatti, Apoorva and Meenakshi, 2024). Retail businesses gain competitive advantage from structures aligned with customer segments and geographic markets (Olander Roese, 2024). Structure also shapes innovation capability, employee behaviour and long-run financial performance (Yu and Jiang, 2025). My analysis applies three classical designs to Tesco to show their practical relevance in the UK grocery sector.</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functional structure groups employees by shared expertise, such as finance, marketing, operations and human resources (Gutterman, 2023). Departmental specialisation raises technical skill depth and operational efficiency across the firm. Tall hierarchical chains of command support standardisation, policy consistency and central control (Jerab and Mabrouk, 2023). Clear reporting lines produce role clarity, defined career paths and economies of scale in shared services (Bhavikatti, Apoorva and Meenakshi, 2024). Drawbacks include silo behaviour, slow cross-departmental communication and rigid responses to market change. Retail firms operating in stable environments with standardised processes often prefer this design due to its clarity, cost efficiency and central control.</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organisation chart applies the functional design to Tesco PLC. The Board of Directors and Group CEO sit at the strategic apex, setting overall direction and policy. Function heads for Finance, Marketing, Operations, Human Resources and Information Technology report directly to the CEO (Bhavikatti, Apoorva and Meenakshi, 2024). Below each function head, regional and store managers cascade authority through defined reporting lines. Cashiers, warehouse teams and shop-floor staff form the operating core delivering daily service. Tesco’s tall functional model supports centralised policy setting, brand consistency and control across UK stores, reflecting classical machine bureaucracy principles observed in large retailers (Yu and Jiang, 2025).</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divisional structure groups activities around products, markets or geographic regions rather than shared functions (Jerab and Mabrouk, 2023). Each division holds its own functional resources including finance, human resources, marketing and operations. Divisional autonomy speeds up local decision-making and improves responsiveness to specific customer segments (Olander Roese, 2024). Advantages include focused strategy per market, accountable division heads and clearer profit centres (Nguyen et al., 2024). Drawbacks involve duplication of support functions, higher overhead costs and internal competition for resources. Retail groups with diverse product lines and multiple markets often adopt divisional structures for local responsiveness and strategic clarity across their portfolio.</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divisional structure applied to Tesco shows several semi-autonomous units under the Group CEO. UK and Republic of Ireland Retail forms the largest division, followed by Central Europe operations, Booker Wholesale and Tesco Bank (Bhavikatti, Apoorva and Meenakshi, 2024). Each division houses its own operational, human resources, marketing and finance functions. Divisional managing directors report to the Group CEO with profit-and-loss accountability. The design supports tailored strategies for grocery retailing, wholesale distribution and financial services, allowing each division to respond quickly to distinct customer needs and competitive pressures within its own market segment (Nguyen et al., 2024).</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matrix structure combines functional and product or project lines of authority within a single firm (Gutterman, 2023). Employees hold dual reporting relationships to a functional manager and a project or product leader. The design promotes cross-functional collaboration, flexible resource sharing and rapid knowledge transfer across teams (Kuhn and Bhatiasevi, 2024). Advantages include agility, integrated project execution and stronger innovation capability (Obeng et al., 2025). Drawbacks involve role ambiguity, conflicting priorities and heavier coordination costs due to dual reporting. The matrix design fits complex retail firms running many cross-category promotions and digital transformation programmes simultaneously across multiple functions and product categories.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matrix chart applies to Tesco’s cross-category project working. The Group CEO leads functional heads across Human Resources, Finance, Digital and Supply Chain. Product managers oversee Clothing, Grocery, General Merchandise and Online categories (Olander Roese, 2024). Individual staff members report to both a functional manager and a product or project lead through dashed reporting lines. The dual structure supports Tesco’s cross-category promotions, Clubcard loyalty initiatives and integrated digital campaigns (Obeng et al., 2025). Complex digital transformation projects also run across departments through matrix teams, enabling rapid deployment of new customer-facing services while retaining functional expertise and standards.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bar chart compares the three structural designs across three practical dimensions. Functional design scores highest on specialisation depth with slower cross-unit responsiveness, reflecting classical machine bureaucracy patterns (Jerab and Mabrouk, 2023). Divisional design shows strong market focus and moderate agility, with duplication as its main cost. Matrix design delivers the highest agility and cross-functional collaboration yet requires the strongest coordination effort and dual-reporting discipline (Kuhn and Bhatiasevi, 2024). Structural choice therefore depends on firm size, environmental turbulence and strategic priorities rather than a universal best design. Hybrid designs frequently combine elements of all three approaches in practice across retail firms.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draw the analysis together, organisational structure directly shapes coordination, culture and performance outcomes in retail businesses (Nguyen et al., 2024). Functional design suits Tesco’s stable core store operations, where standardisation and central policy remain critical for brand consistency. Divisional design fits Tesco’s multi-market portfolio spanning grocery, wholesale and banking services, giving each unit local responsiveness. Matrix design supports Tesco’s cross-category promotions and digital transformation programmes through dual reporting and cross-functional working (Obeng et al., 2025). No single design fits all contexts, and modern retailers often combine features from all three approaches to balance efficiency, focus and agility.</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569A8175-0476-4558-9827-05C029DD8A95}"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6012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A8175-0476-4558-9827-05C029DD8A95}" type="slidenum">
              <a:rPr lang="en-GB" smtClean="0"/>
              <a:t>‹#›</a:t>
            </a:fld>
            <a:endParaRPr lang="en-GB"/>
          </a:p>
        </p:txBody>
      </p:sp>
    </p:spTree>
    <p:extLst>
      <p:ext uri="{BB962C8B-B14F-4D97-AF65-F5344CB8AC3E}">
        <p14:creationId xmlns:p14="http://schemas.microsoft.com/office/powerpoint/2010/main" val="363207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A8175-0476-4558-9827-05C029DD8A95}"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5673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E1D945-C696-4707-8E61-AFB3DF65F9B4}"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9A8175-0476-4558-9827-05C029DD8A95}" type="slidenum">
              <a:rPr lang="en-GB" smtClean="0"/>
              <a:t>‹#›</a:t>
            </a:fld>
            <a:endParaRPr lang="en-GB"/>
          </a:p>
        </p:txBody>
      </p:sp>
    </p:spTree>
    <p:extLst>
      <p:ext uri="{BB962C8B-B14F-4D97-AF65-F5344CB8AC3E}">
        <p14:creationId xmlns:p14="http://schemas.microsoft.com/office/powerpoint/2010/main" val="3060416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E1D945-C696-4707-8E61-AFB3DF65F9B4}" type="datetimeFigureOut">
              <a:rPr lang="en-GB" smtClean="0"/>
              <a:t>24/07/2026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9A8175-0476-4558-9827-05C029DD8A95}"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9000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E1D945-C696-4707-8E61-AFB3DF65F9B4}" type="datetimeFigureOut">
              <a:rPr lang="en-GB" smtClean="0"/>
              <a:t>24/07/2026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9A8175-0476-4558-9827-05C029DD8A9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4843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E1D945-C696-4707-8E61-AFB3DF65F9B4}" type="datetimeFigureOut">
              <a:rPr lang="en-GB" smtClean="0"/>
              <a:t>24/07/2026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9A8175-0476-4558-9827-05C029DD8A95}" type="slidenum">
              <a:rPr lang="en-GB" smtClean="0"/>
              <a:t>‹#›</a:t>
            </a:fld>
            <a:endParaRPr lang="en-GB"/>
          </a:p>
        </p:txBody>
      </p:sp>
    </p:spTree>
    <p:extLst>
      <p:ext uri="{BB962C8B-B14F-4D97-AF65-F5344CB8AC3E}">
        <p14:creationId xmlns:p14="http://schemas.microsoft.com/office/powerpoint/2010/main" val="2576875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E1D945-C696-4707-8E61-AFB3DF65F9B4}"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9A8175-0476-4558-9827-05C029DD8A95}"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2225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E1D945-C696-4707-8E61-AFB3DF65F9B4}"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9A8175-0476-4558-9827-05C029DD8A95}" type="slidenum">
              <a:rPr lang="en-GB" smtClean="0"/>
              <a:t>‹#›</a:t>
            </a:fld>
            <a:endParaRPr lang="en-GB"/>
          </a:p>
        </p:txBody>
      </p:sp>
    </p:spTree>
    <p:extLst>
      <p:ext uri="{BB962C8B-B14F-4D97-AF65-F5344CB8AC3E}">
        <p14:creationId xmlns:p14="http://schemas.microsoft.com/office/powerpoint/2010/main" val="3046960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E1D945-C696-4707-8E61-AFB3DF65F9B4}"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9A8175-0476-4558-9827-05C029DD8A95}" type="slidenum">
              <a:rPr lang="en-GB" smtClean="0"/>
              <a:t>‹#›</a:t>
            </a:fld>
            <a:endParaRPr lang="en-GB"/>
          </a:p>
        </p:txBody>
      </p:sp>
    </p:spTree>
    <p:extLst>
      <p:ext uri="{BB962C8B-B14F-4D97-AF65-F5344CB8AC3E}">
        <p14:creationId xmlns:p14="http://schemas.microsoft.com/office/powerpoint/2010/main" val="3576464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A8175-0476-4558-9827-05C029DD8A95}"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0458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A8175-0476-4558-9827-05C029DD8A95}"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0744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A8175-0476-4558-9827-05C029DD8A95}" type="slidenum">
              <a:rPr lang="en-GB" smtClean="0"/>
              <a:t>‹#›</a:t>
            </a:fld>
            <a:endParaRPr lang="en-GB"/>
          </a:p>
        </p:txBody>
      </p:sp>
    </p:spTree>
    <p:extLst>
      <p:ext uri="{BB962C8B-B14F-4D97-AF65-F5344CB8AC3E}">
        <p14:creationId xmlns:p14="http://schemas.microsoft.com/office/powerpoint/2010/main" val="2476700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A8175-0476-4558-9827-05C029DD8A95}"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2387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A8175-0476-4558-9827-05C029DD8A95}"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0742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A8175-0476-4558-9827-05C029DD8A9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42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E1D945-C696-4707-8E61-AFB3DF65F9B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9A8175-0476-4558-9827-05C029DD8A95}"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38700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82682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BE1D945-C696-4707-8E61-AFB3DF65F9B4}" type="datetimeFigureOut">
              <a:rPr lang="en-GB" smtClean="0"/>
              <a:t>24/07/2026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69A8175-0476-4558-9827-05C029DD8A95}" type="slidenum">
              <a:rPr lang="en-GB" smtClean="0"/>
              <a:t>‹#›</a:t>
            </a:fld>
            <a:endParaRPr lang="en-GB"/>
          </a:p>
        </p:txBody>
      </p:sp>
    </p:spTree>
    <p:extLst>
      <p:ext uri="{BB962C8B-B14F-4D97-AF65-F5344CB8AC3E}">
        <p14:creationId xmlns:p14="http://schemas.microsoft.com/office/powerpoint/2010/main" val="265553235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mailto:2%3528%37%353@%73t%75%64%65%6e%74%2e%75%77%74%73%64%2e%61%63.u%6b"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3.pn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Data" Target="../diagrams/data1.xml"/><Relationship Id="rId5" Type="http://schemas.openxmlformats.org/officeDocument/2006/relationships/image" Target="../media/image8.png"/><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2.jpeg"/><Relationship Id="rId7" Type="http://schemas.openxmlformats.org/officeDocument/2006/relationships/diagramLayout" Target="../diagrams/layout2.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Data" Target="../diagrams/data2.xml"/><Relationship Id="rId5" Type="http://schemas.openxmlformats.org/officeDocument/2006/relationships/image" Target="../media/image4.png"/><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3.png"/><Relationship Id="rId7" Type="http://schemas.openxmlformats.org/officeDocument/2006/relationships/diagramLayout" Target="../diagrams/layout3.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Data" Target="../diagrams/data3.xml"/><Relationship Id="rId5" Type="http://schemas.openxmlformats.org/officeDocument/2006/relationships/image" Target="../media/image8.png"/><Relationship Id="rId10" Type="http://schemas.microsoft.com/office/2007/relationships/diagramDrawing" Target="../diagrams/drawing3.xml"/><Relationship Id="rId4" Type="http://schemas.openxmlformats.org/officeDocument/2006/relationships/image" Target="../media/image4.png"/><Relationship Id="rId9" Type="http://schemas.openxmlformats.org/officeDocument/2006/relationships/diagramColors" Target="../diagrams/colors3.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3.png"/><Relationship Id="rId7" Type="http://schemas.openxmlformats.org/officeDocument/2006/relationships/diagramLayout" Target="../diagrams/layout5.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Data" Target="../diagrams/data5.xml"/><Relationship Id="rId5" Type="http://schemas.openxmlformats.org/officeDocument/2006/relationships/image" Target="../media/image8.png"/><Relationship Id="rId10" Type="http://schemas.microsoft.com/office/2007/relationships/diagramDrawing" Target="../diagrams/drawing5.xml"/><Relationship Id="rId4" Type="http://schemas.openxmlformats.org/officeDocument/2006/relationships/image" Target="../media/image4.png"/><Relationship Id="rId9" Type="http://schemas.openxmlformats.org/officeDocument/2006/relationships/diagramColors" Target="../diagrams/colors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8" Type="http://schemas.openxmlformats.org/officeDocument/2006/relationships/chart" Target="../charts/chart1.xml"/><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3958DE-3089-4707-A79D-8ADBDE597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C81077B-766D-44B3-909D-A26D42DA9C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3" name="Picture 12">
              <a:extLst>
                <a:ext uri="{FF2B5EF4-FFF2-40B4-BE49-F238E27FC236}">
                  <a16:creationId xmlns:a16="http://schemas.microsoft.com/office/drawing/2014/main" id="{5CC93258-4B7E-4DC5-AE91-AFAAD833ADB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05610CE6-9E44-431C-9AFA-E552B5D54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8B4315B7-9CDC-4449-9705-67DAFE6F7A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32D66995-395F-42A2-AB99-8B0E853BA11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F52F6BD-CDEF-A3C2-E435-3591E3FF5D58}"/>
              </a:ext>
            </a:extLst>
          </p:cNvPr>
          <p:cNvSpPr>
            <a:spLocks noGrp="1"/>
          </p:cNvSpPr>
          <p:nvPr>
            <p:ph type="ctrTitle"/>
          </p:nvPr>
        </p:nvSpPr>
        <p:spPr>
          <a:xfrm>
            <a:off x="4564279" y="1041401"/>
            <a:ext cx="6528018" cy="2345264"/>
          </a:xfrm>
        </p:spPr>
        <p:txBody>
          <a:bodyPr>
            <a:normAutofit/>
          </a:bodyPr>
          <a:lstStyle/>
          <a:p>
            <a:pPr>
              <a:lnSpc>
                <a:spcPct val="90000"/>
              </a:lnSpc>
            </a:pPr>
            <a:r>
              <a:rPr lang="en-US" sz="2600" i="1" dirty="0">
                <a:latin typeface="Calibri" pitchFamily="34" charset="0"/>
                <a:ea typeface="Calibri" pitchFamily="34" charset="-122"/>
                <a:cs typeface="Calibri" pitchFamily="34" charset="-120"/>
              </a:rPr>
              <a:t>LCBB4009 </a:t>
            </a:r>
            <a:r>
              <a:rPr lang="en-US" sz="2600" i="1" dirty="0">
                <a:latin typeface="Cambria" pitchFamily="34" charset="0"/>
                <a:ea typeface="Cambria" pitchFamily="34" charset="-122"/>
                <a:cs typeface="Cambria" pitchFamily="34" charset="-120"/>
              </a:rPr>
              <a:t>Understanding </a:t>
            </a:r>
            <a:r>
              <a:rPr lang="en-US" sz="2600" i="1" dirty="0" err="1">
                <a:latin typeface="Cambria" pitchFamily="34" charset="0"/>
                <a:ea typeface="Cambria" pitchFamily="34" charset="-122"/>
                <a:cs typeface="Cambria" pitchFamily="34" charset="-120"/>
              </a:rPr>
              <a:t>Organisational</a:t>
            </a:r>
            <a:r>
              <a:rPr lang="en-US" sz="2600" i="1" dirty="0">
                <a:latin typeface="Cambria" pitchFamily="34" charset="0"/>
                <a:ea typeface="Cambria" pitchFamily="34" charset="-122"/>
                <a:cs typeface="Cambria" pitchFamily="34" charset="-120"/>
              </a:rPr>
              <a:t> Structure and Culture</a:t>
            </a:r>
            <a:br>
              <a:rPr lang="en-US" sz="2600" i="1" dirty="0"/>
            </a:br>
            <a:r>
              <a:rPr lang="en-US" sz="2600" i="1" dirty="0">
                <a:latin typeface="Cambria" pitchFamily="34" charset="0"/>
                <a:ea typeface="Cambria" pitchFamily="34" charset="-122"/>
                <a:cs typeface="Cambria" pitchFamily="34" charset="-120"/>
              </a:rPr>
              <a:t>Three Ways of Designing the Structure of an </a:t>
            </a:r>
            <a:r>
              <a:rPr lang="en-US" sz="2600" i="1" dirty="0" err="1">
                <a:latin typeface="Cambria" pitchFamily="34" charset="0"/>
                <a:ea typeface="Cambria" pitchFamily="34" charset="-122"/>
                <a:cs typeface="Cambria" pitchFamily="34" charset="-120"/>
              </a:rPr>
              <a:t>Organisation</a:t>
            </a:r>
            <a:r>
              <a:rPr lang="en-US" sz="2600" i="1" dirty="0">
                <a:latin typeface="Cambria" pitchFamily="34" charset="0"/>
                <a:ea typeface="Cambria" pitchFamily="34" charset="-122"/>
                <a:cs typeface="Cambria" pitchFamily="34" charset="-120"/>
              </a:rPr>
              <a:t> with a Retail Case Study on Tesco PLC</a:t>
            </a:r>
            <a:br>
              <a:rPr lang="en-US" sz="2600" dirty="0"/>
            </a:br>
            <a:endParaRPr lang="en-GB" sz="2600" i="1" dirty="0"/>
          </a:p>
        </p:txBody>
      </p:sp>
      <p:sp>
        <p:nvSpPr>
          <p:cNvPr id="3" name="Subtitle 2">
            <a:extLst>
              <a:ext uri="{FF2B5EF4-FFF2-40B4-BE49-F238E27FC236}">
                <a16:creationId xmlns:a16="http://schemas.microsoft.com/office/drawing/2014/main" id="{949A268A-A3CE-8B54-C626-93EB7230B53B}"/>
              </a:ext>
            </a:extLst>
          </p:cNvPr>
          <p:cNvSpPr>
            <a:spLocks noGrp="1"/>
          </p:cNvSpPr>
          <p:nvPr>
            <p:ph type="subTitle" idx="1"/>
          </p:nvPr>
        </p:nvSpPr>
        <p:spPr>
          <a:xfrm>
            <a:off x="4564279" y="3657597"/>
            <a:ext cx="6528018" cy="1320802"/>
          </a:xfrm>
        </p:spPr>
        <p:txBody>
          <a:bodyPr>
            <a:normAutofit lnSpcReduction="10000"/>
          </a:bodyPr>
          <a:lstStyle/>
          <a:p>
            <a:r>
              <a:rPr lang="en-GB" dirty="0"/>
              <a:t>Student </a:t>
            </a:r>
            <a:r>
              <a:rPr lang="en-GB" dirty="0" err="1"/>
              <a:t>Name:</a:t>
            </a:r>
            <a:r>
              <a:rPr lang="en-GB" b="1" dirty="0" err="1"/>
              <a:t>Roxana</a:t>
            </a:r>
            <a:r>
              <a:rPr lang="en-GB" b="1" dirty="0"/>
              <a:t> </a:t>
            </a:r>
            <a:r>
              <a:rPr lang="en-GB" b="1" dirty="0" err="1"/>
              <a:t>Simulescu</a:t>
            </a:r>
            <a:endParaRPr lang="en-GB" b="1" dirty="0"/>
          </a:p>
          <a:p>
            <a:endParaRPr lang="en-GB" dirty="0"/>
          </a:p>
          <a:p>
            <a:r>
              <a:rPr lang="en-GB" dirty="0"/>
              <a:t>Student </a:t>
            </a:r>
            <a:r>
              <a:rPr lang="en-GB"/>
              <a:t>ID:</a:t>
            </a:r>
            <a:r>
              <a:rPr lang="en-GB" u="sng">
                <a:hlinkClick r:id="rId6"/>
              </a:rPr>
              <a:t>2528753</a:t>
            </a:r>
            <a:endParaRPr lang="en-GB" dirty="0"/>
          </a:p>
        </p:txBody>
      </p:sp>
      <p:pic>
        <p:nvPicPr>
          <p:cNvPr id="5" name="Picture 4" descr="Office with clear glass">
            <a:extLst>
              <a:ext uri="{FF2B5EF4-FFF2-40B4-BE49-F238E27FC236}">
                <a16:creationId xmlns:a16="http://schemas.microsoft.com/office/drawing/2014/main" id="{2E88A261-A6A5-3A19-5E21-060C5C434C50}"/>
              </a:ext>
            </a:extLst>
          </p:cNvPr>
          <p:cNvPicPr>
            <a:picLocks noChangeAspect="1"/>
          </p:cNvPicPr>
          <p:nvPr/>
        </p:nvPicPr>
        <p:blipFill>
          <a:blip r:embed="rId7"/>
          <a:srcRect l="22230" r="35007" b="2"/>
          <a:stretch>
            <a:fillRect/>
          </a:stretch>
        </p:blipFill>
        <p:spPr>
          <a:xfrm>
            <a:off x="1081874" y="1041400"/>
            <a:ext cx="3059206" cy="4775200"/>
          </a:xfrm>
          <a:prstGeom prst="rect">
            <a:avLst/>
          </a:prstGeom>
          <a:ln w="57150" cmpd="thickThin">
            <a:solidFill>
              <a:schemeClr val="tx1">
                <a:lumMod val="50000"/>
                <a:lumOff val="50000"/>
              </a:schemeClr>
            </a:solidFill>
            <a:miter lim="800000"/>
          </a:ln>
        </p:spPr>
      </p:pic>
      <p:cxnSp>
        <p:nvCxnSpPr>
          <p:cNvPr id="18" name="Straight Connector 17">
            <a:extLst>
              <a:ext uri="{FF2B5EF4-FFF2-40B4-BE49-F238E27FC236}">
                <a16:creationId xmlns:a16="http://schemas.microsoft.com/office/drawing/2014/main" id="{2C4AED10-D735-4820-BE3F-7B5DE8BBC4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2168" y="3522131"/>
            <a:ext cx="6492240"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597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6" name="Straight Connector 15">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 0"/>
          <p:cNvSpPr/>
          <p:nvPr/>
        </p:nvSpPr>
        <p:spPr>
          <a:xfrm>
            <a:off x="1055599" y="1055077"/>
            <a:ext cx="3015640" cy="4794578"/>
          </a:xfrm>
          <a:prstGeom prst="rect">
            <a:avLst/>
          </a:prstGeom>
        </p:spPr>
        <p:txBody>
          <a:bodyPr vert="horz" lIns="91440" tIns="45720" rIns="91440" bIns="45720" rtlCol="0" anchor="ctr">
            <a:normAutofit/>
          </a:bodyPr>
          <a:lstStyle/>
          <a:p>
            <a:pPr marL="0" indent="0" algn="ctr">
              <a:spcBef>
                <a:spcPct val="0"/>
              </a:spcBef>
              <a:spcAft>
                <a:spcPts val="600"/>
              </a:spcAft>
            </a:pPr>
            <a:r>
              <a:rPr lang="en-US" sz="4400" dirty="0">
                <a:ln w="3175" cmpd="sng">
                  <a:noFill/>
                </a:ln>
                <a:solidFill>
                  <a:srgbClr val="262626"/>
                </a:solidFill>
                <a:latin typeface="+mj-lt"/>
                <a:ea typeface="+mj-ea"/>
                <a:cs typeface="+mj-cs"/>
              </a:rPr>
              <a:t>Presentation Outline</a:t>
            </a:r>
          </a:p>
        </p:txBody>
      </p:sp>
      <p:sp useBgFill="1">
        <p:nvSpPr>
          <p:cNvPr id="24" name="Rectangle 23">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AEDDAF9F-A847-18E9-AD55-CB2DB9F91FEA}"/>
              </a:ext>
            </a:extLst>
          </p:cNvPr>
          <p:cNvGraphicFramePr/>
          <p:nvPr>
            <p:extLst>
              <p:ext uri="{D42A27DB-BD31-4B8C-83A1-F6EECF244321}">
                <p14:modId xmlns:p14="http://schemas.microsoft.com/office/powerpoint/2010/main" val="3456489762"/>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6" name="Straight Connector 15">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 0"/>
          <p:cNvSpPr/>
          <p:nvPr/>
        </p:nvSpPr>
        <p:spPr>
          <a:xfrm>
            <a:off x="1295402" y="982132"/>
            <a:ext cx="9601196" cy="1303867"/>
          </a:xfrm>
          <a:prstGeom prst="rect">
            <a:avLst/>
          </a:prstGeom>
        </p:spPr>
        <p:txBody>
          <a:bodyPr vert="horz" lIns="91440" tIns="45720" rIns="91440" bIns="45720" rtlCol="0" anchor="ctr">
            <a:normAutofit/>
          </a:bodyPr>
          <a:lstStyle/>
          <a:p>
            <a:pPr marL="0" indent="0" algn="ctr">
              <a:lnSpc>
                <a:spcPct val="90000"/>
              </a:lnSpc>
              <a:spcBef>
                <a:spcPct val="0"/>
              </a:spcBef>
              <a:spcAft>
                <a:spcPts val="600"/>
              </a:spcAft>
            </a:pPr>
            <a:r>
              <a:rPr lang="en-US" sz="4100">
                <a:ln w="3175" cmpd="sng">
                  <a:noFill/>
                </a:ln>
                <a:solidFill>
                  <a:srgbClr val="262626"/>
                </a:solidFill>
                <a:latin typeface="+mj-lt"/>
                <a:ea typeface="+mj-ea"/>
                <a:cs typeface="+mj-cs"/>
              </a:rPr>
              <a:t>Introduction and Concept of Organisational Structure and Chart</a:t>
            </a:r>
          </a:p>
        </p:txBody>
      </p:sp>
      <p:graphicFrame>
        <p:nvGraphicFramePr>
          <p:cNvPr id="5" name="Diagram 4">
            <a:extLst>
              <a:ext uri="{FF2B5EF4-FFF2-40B4-BE49-F238E27FC236}">
                <a16:creationId xmlns:a16="http://schemas.microsoft.com/office/drawing/2014/main" id="{9243D1D1-8854-5684-0328-3FD9EBDBB39F}"/>
              </a:ext>
            </a:extLst>
          </p:cNvPr>
          <p:cNvGraphicFramePr/>
          <p:nvPr>
            <p:extLst>
              <p:ext uri="{D42A27DB-BD31-4B8C-83A1-F6EECF244321}">
                <p14:modId xmlns:p14="http://schemas.microsoft.com/office/powerpoint/2010/main" val="2936360845"/>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6" name="Straight Connector 15">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 0"/>
          <p:cNvSpPr/>
          <p:nvPr/>
        </p:nvSpPr>
        <p:spPr>
          <a:xfrm>
            <a:off x="463913" y="1055077"/>
            <a:ext cx="3898146" cy="4794578"/>
          </a:xfrm>
          <a:prstGeom prst="rect">
            <a:avLst/>
          </a:prstGeom>
        </p:spPr>
        <p:txBody>
          <a:bodyPr vert="horz" lIns="91440" tIns="45720" rIns="91440" bIns="45720" rtlCol="0" anchor="ctr">
            <a:normAutofit/>
          </a:bodyPr>
          <a:lstStyle/>
          <a:p>
            <a:pPr marL="0" indent="0" algn="ctr">
              <a:spcBef>
                <a:spcPct val="0"/>
              </a:spcBef>
              <a:spcAft>
                <a:spcPts val="600"/>
              </a:spcAft>
            </a:pPr>
            <a:r>
              <a:rPr lang="en-US" sz="4400" dirty="0">
                <a:ln w="3175" cmpd="sng">
                  <a:noFill/>
                </a:ln>
                <a:solidFill>
                  <a:srgbClr val="262626"/>
                </a:solidFill>
                <a:latin typeface="+mj-lt"/>
                <a:ea typeface="+mj-ea"/>
                <a:cs typeface="+mj-cs"/>
              </a:rPr>
              <a:t>Importance of Structure and Tesco PLC Context</a:t>
            </a:r>
          </a:p>
        </p:txBody>
      </p:sp>
      <p:sp useBgFill="1">
        <p:nvSpPr>
          <p:cNvPr id="24" name="Rectangle 23">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BA6B0AF7-A8F3-BB08-9E06-7C7BA2AA8618}"/>
              </a:ext>
            </a:extLst>
          </p:cNvPr>
          <p:cNvGraphicFramePr/>
          <p:nvPr>
            <p:extLst>
              <p:ext uri="{D42A27DB-BD31-4B8C-83A1-F6EECF244321}">
                <p14:modId xmlns:p14="http://schemas.microsoft.com/office/powerpoint/2010/main" val="389886576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 0"/>
          <p:cNvSpPr/>
          <p:nvPr/>
        </p:nvSpPr>
        <p:spPr>
          <a:xfrm>
            <a:off x="952108" y="954756"/>
            <a:ext cx="2730414" cy="4946003"/>
          </a:xfrm>
          <a:prstGeom prst="rect">
            <a:avLst/>
          </a:prstGeom>
        </p:spPr>
        <p:txBody>
          <a:bodyPr vert="horz" lIns="91440" tIns="45720" rIns="91440" bIns="45720" rtlCol="0" anchor="ctr">
            <a:normAutofit/>
          </a:bodyPr>
          <a:lstStyle/>
          <a:p>
            <a:pPr marL="0" indent="0" algn="ctr">
              <a:spcBef>
                <a:spcPct val="0"/>
              </a:spcBef>
              <a:spcAft>
                <a:spcPts val="600"/>
              </a:spcAft>
            </a:pPr>
            <a:r>
              <a:rPr lang="en-US" sz="4400">
                <a:ln w="3175" cmpd="sng">
                  <a:noFill/>
                </a:ln>
                <a:solidFill>
                  <a:srgbClr val="FFFFFF"/>
                </a:solidFill>
                <a:latin typeface="+mj-lt"/>
                <a:ea typeface="+mj-ea"/>
                <a:cs typeface="+mj-cs"/>
              </a:rPr>
              <a:t>Functional Structure Explained</a:t>
            </a:r>
          </a:p>
        </p:txBody>
      </p:sp>
      <p:sp>
        <p:nvSpPr>
          <p:cNvPr id="23" name="Rectangle 22">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2"/>
          <p:cNvSpPr/>
          <p:nvPr/>
        </p:nvSpPr>
        <p:spPr>
          <a:xfrm>
            <a:off x="5140934" y="469900"/>
            <a:ext cx="5953630" cy="5405968"/>
          </a:xfrm>
          <a:prstGeom prst="rect">
            <a:avLst/>
          </a:prstGeom>
        </p:spPr>
        <p:txBody>
          <a:bodyPr vert="horz" lIns="91440" tIns="45720" rIns="91440" bIns="45720" rtlCol="0" anchor="ctr">
            <a:normAutofit/>
          </a:bodyPr>
          <a:lstStyle/>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A functional design groups employees by shared expertise such as finance, marketing and operations (Gutterman, 2023)</a:t>
            </a:r>
          </a:p>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Departmental specialisation raises efficiency, technical skill depth and economies of scale</a:t>
            </a:r>
          </a:p>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Tall hierarchical chains of command support standardisation and central control (Jerab and Mabrouk, 2023)</a:t>
            </a:r>
          </a:p>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Advantages include clear career paths, defined authority and consistent policy across the firm</a:t>
            </a:r>
          </a:p>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Drawbacks involve silo behaviour, slow cross-departmental communication and rigid response to change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lgn="l">
              <a:buNone/>
            </a:pPr>
            <a:r>
              <a:rPr lang="en-US" sz="2800" dirty="0">
                <a:solidFill>
                  <a:srgbClr val="111111"/>
                </a:solidFill>
                <a:latin typeface="Calibri" pitchFamily="34" charset="0"/>
                <a:ea typeface="Calibri" pitchFamily="34" charset="-122"/>
                <a:cs typeface="Calibri" pitchFamily="34" charset="-120"/>
              </a:rPr>
              <a:t>Functional Structure Organisation Chart at Tesco PLC</a:t>
            </a:r>
            <a:endParaRPr lang="en-US" sz="2800" dirty="0"/>
          </a:p>
        </p:txBody>
      </p:sp>
      <p:graphicFrame>
        <p:nvGraphicFramePr>
          <p:cNvPr id="37" name="Diagram 36">
            <a:extLst>
              <a:ext uri="{FF2B5EF4-FFF2-40B4-BE49-F238E27FC236}">
                <a16:creationId xmlns:a16="http://schemas.microsoft.com/office/drawing/2014/main" id="{1E796F21-F9C6-C755-9FBF-A6B890145F6C}"/>
              </a:ext>
            </a:extLst>
          </p:cNvPr>
          <p:cNvGraphicFramePr/>
          <p:nvPr>
            <p:extLst>
              <p:ext uri="{D42A27DB-BD31-4B8C-83A1-F6EECF244321}">
                <p14:modId xmlns:p14="http://schemas.microsoft.com/office/powerpoint/2010/main" val="3992324996"/>
              </p:ext>
            </p:extLst>
          </p:nvPr>
        </p:nvGraphicFramePr>
        <p:xfrm>
          <a:off x="855706" y="1355536"/>
          <a:ext cx="3729269" cy="4405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hape 3"/>
          <p:cNvSpPr/>
          <p:nvPr/>
        </p:nvSpPr>
        <p:spPr>
          <a:xfrm>
            <a:off x="7658100" y="1280160"/>
            <a:ext cx="1234440" cy="457200"/>
          </a:xfrm>
          <a:prstGeom prst="roundRect">
            <a:avLst>
              <a:gd name="adj" fmla="val 12000"/>
            </a:avLst>
          </a:prstGeom>
          <a:solidFill>
            <a:srgbClr val="00325F"/>
          </a:solidFill>
          <a:ln w="12700">
            <a:solidFill>
              <a:srgbClr val="00325F"/>
            </a:solidFill>
            <a:prstDash val="solid"/>
          </a:ln>
        </p:spPr>
        <p:txBody>
          <a:bodyPr/>
          <a:lstStyle/>
          <a:p>
            <a:endParaRPr lang="en-GB"/>
          </a:p>
        </p:txBody>
      </p:sp>
      <p:sp>
        <p:nvSpPr>
          <p:cNvPr id="6" name="Text 4"/>
          <p:cNvSpPr/>
          <p:nvPr/>
        </p:nvSpPr>
        <p:spPr>
          <a:xfrm>
            <a:off x="7658100" y="1280160"/>
            <a:ext cx="123444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Board of Directors</a:t>
            </a:r>
            <a:endParaRPr lang="en-US" sz="1100" dirty="0"/>
          </a:p>
        </p:txBody>
      </p:sp>
      <p:sp>
        <p:nvSpPr>
          <p:cNvPr id="7" name="Shape 5"/>
          <p:cNvSpPr/>
          <p:nvPr/>
        </p:nvSpPr>
        <p:spPr>
          <a:xfrm>
            <a:off x="7658100" y="2057400"/>
            <a:ext cx="1234440" cy="457200"/>
          </a:xfrm>
          <a:prstGeom prst="roundRect">
            <a:avLst>
              <a:gd name="adj" fmla="val 12000"/>
            </a:avLst>
          </a:prstGeom>
          <a:solidFill>
            <a:srgbClr val="00325F"/>
          </a:solidFill>
          <a:ln w="12700">
            <a:solidFill>
              <a:srgbClr val="00325F"/>
            </a:solidFill>
            <a:prstDash val="solid"/>
          </a:ln>
        </p:spPr>
        <p:txBody>
          <a:bodyPr/>
          <a:lstStyle/>
          <a:p>
            <a:endParaRPr lang="en-GB"/>
          </a:p>
        </p:txBody>
      </p:sp>
      <p:sp>
        <p:nvSpPr>
          <p:cNvPr id="8" name="Text 6"/>
          <p:cNvSpPr/>
          <p:nvPr/>
        </p:nvSpPr>
        <p:spPr>
          <a:xfrm>
            <a:off x="7658100" y="2057400"/>
            <a:ext cx="123444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Group CEO</a:t>
            </a:r>
            <a:endParaRPr lang="en-US" sz="1100" dirty="0"/>
          </a:p>
        </p:txBody>
      </p:sp>
      <p:sp>
        <p:nvSpPr>
          <p:cNvPr id="9" name="Shape 7"/>
          <p:cNvSpPr/>
          <p:nvPr/>
        </p:nvSpPr>
        <p:spPr>
          <a:xfrm>
            <a:off x="8275320" y="1737360"/>
            <a:ext cx="0" cy="320040"/>
          </a:xfrm>
          <a:prstGeom prst="line">
            <a:avLst/>
          </a:prstGeom>
          <a:noFill/>
          <a:ln w="12700">
            <a:solidFill>
              <a:srgbClr val="00325F"/>
            </a:solidFill>
            <a:prstDash val="solid"/>
          </a:ln>
        </p:spPr>
        <p:txBody>
          <a:bodyPr/>
          <a:lstStyle/>
          <a:p>
            <a:endParaRPr lang="en-GB"/>
          </a:p>
        </p:txBody>
      </p:sp>
      <p:sp>
        <p:nvSpPr>
          <p:cNvPr id="10" name="Shape 8"/>
          <p:cNvSpPr/>
          <p:nvPr/>
        </p:nvSpPr>
        <p:spPr>
          <a:xfrm>
            <a:off x="8275320" y="2514600"/>
            <a:ext cx="0" cy="137160"/>
          </a:xfrm>
          <a:prstGeom prst="line">
            <a:avLst/>
          </a:prstGeom>
          <a:noFill/>
          <a:ln w="12700">
            <a:solidFill>
              <a:srgbClr val="00325F"/>
            </a:solidFill>
            <a:prstDash val="solid"/>
          </a:ln>
        </p:spPr>
        <p:txBody>
          <a:bodyPr/>
          <a:lstStyle/>
          <a:p>
            <a:endParaRPr lang="en-GB"/>
          </a:p>
        </p:txBody>
      </p:sp>
      <p:sp>
        <p:nvSpPr>
          <p:cNvPr id="11" name="Shape 9"/>
          <p:cNvSpPr/>
          <p:nvPr/>
        </p:nvSpPr>
        <p:spPr>
          <a:xfrm>
            <a:off x="5532120" y="2651760"/>
            <a:ext cx="5486400" cy="0"/>
          </a:xfrm>
          <a:prstGeom prst="line">
            <a:avLst/>
          </a:prstGeom>
          <a:noFill/>
          <a:ln w="12700">
            <a:solidFill>
              <a:srgbClr val="00325F"/>
            </a:solidFill>
            <a:prstDash val="solid"/>
          </a:ln>
        </p:spPr>
        <p:txBody>
          <a:bodyPr/>
          <a:lstStyle/>
          <a:p>
            <a:endParaRPr lang="en-GB"/>
          </a:p>
        </p:txBody>
      </p:sp>
      <p:sp>
        <p:nvSpPr>
          <p:cNvPr id="12" name="Shape 10"/>
          <p:cNvSpPr/>
          <p:nvPr/>
        </p:nvSpPr>
        <p:spPr>
          <a:xfrm>
            <a:off x="5532120" y="2651760"/>
            <a:ext cx="0" cy="182880"/>
          </a:xfrm>
          <a:prstGeom prst="line">
            <a:avLst/>
          </a:prstGeom>
          <a:noFill/>
          <a:ln w="12700">
            <a:solidFill>
              <a:srgbClr val="00325F"/>
            </a:solidFill>
            <a:prstDash val="solid"/>
          </a:ln>
        </p:spPr>
        <p:txBody>
          <a:bodyPr/>
          <a:lstStyle/>
          <a:p>
            <a:endParaRPr lang="en-GB"/>
          </a:p>
        </p:txBody>
      </p:sp>
      <p:sp>
        <p:nvSpPr>
          <p:cNvPr id="13" name="Shape 11"/>
          <p:cNvSpPr/>
          <p:nvPr/>
        </p:nvSpPr>
        <p:spPr>
          <a:xfrm>
            <a:off x="4914900" y="2834640"/>
            <a:ext cx="123444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14" name="Text 12"/>
          <p:cNvSpPr/>
          <p:nvPr/>
        </p:nvSpPr>
        <p:spPr>
          <a:xfrm>
            <a:off x="4914900" y="2834640"/>
            <a:ext cx="123444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Finance</a:t>
            </a:r>
            <a:endParaRPr lang="en-US" sz="1100" dirty="0"/>
          </a:p>
        </p:txBody>
      </p:sp>
      <p:sp>
        <p:nvSpPr>
          <p:cNvPr id="15" name="Shape 13"/>
          <p:cNvSpPr/>
          <p:nvPr/>
        </p:nvSpPr>
        <p:spPr>
          <a:xfrm>
            <a:off x="6903720" y="2651760"/>
            <a:ext cx="0" cy="182880"/>
          </a:xfrm>
          <a:prstGeom prst="line">
            <a:avLst/>
          </a:prstGeom>
          <a:noFill/>
          <a:ln w="12700">
            <a:solidFill>
              <a:srgbClr val="00325F"/>
            </a:solidFill>
            <a:prstDash val="solid"/>
          </a:ln>
        </p:spPr>
        <p:txBody>
          <a:bodyPr/>
          <a:lstStyle/>
          <a:p>
            <a:endParaRPr lang="en-GB"/>
          </a:p>
        </p:txBody>
      </p:sp>
      <p:sp>
        <p:nvSpPr>
          <p:cNvPr id="16" name="Shape 14"/>
          <p:cNvSpPr/>
          <p:nvPr/>
        </p:nvSpPr>
        <p:spPr>
          <a:xfrm>
            <a:off x="6286500" y="2834640"/>
            <a:ext cx="123444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17" name="Text 15"/>
          <p:cNvSpPr/>
          <p:nvPr/>
        </p:nvSpPr>
        <p:spPr>
          <a:xfrm>
            <a:off x="6286500" y="2834640"/>
            <a:ext cx="123444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Marketing</a:t>
            </a:r>
            <a:endParaRPr lang="en-US" sz="1100" dirty="0"/>
          </a:p>
        </p:txBody>
      </p:sp>
      <p:sp>
        <p:nvSpPr>
          <p:cNvPr id="18" name="Shape 16"/>
          <p:cNvSpPr/>
          <p:nvPr/>
        </p:nvSpPr>
        <p:spPr>
          <a:xfrm>
            <a:off x="8275320" y="2651760"/>
            <a:ext cx="0" cy="182880"/>
          </a:xfrm>
          <a:prstGeom prst="line">
            <a:avLst/>
          </a:prstGeom>
          <a:noFill/>
          <a:ln w="12700">
            <a:solidFill>
              <a:srgbClr val="00325F"/>
            </a:solidFill>
            <a:prstDash val="solid"/>
          </a:ln>
        </p:spPr>
        <p:txBody>
          <a:bodyPr/>
          <a:lstStyle/>
          <a:p>
            <a:endParaRPr lang="en-GB"/>
          </a:p>
        </p:txBody>
      </p:sp>
      <p:sp>
        <p:nvSpPr>
          <p:cNvPr id="19" name="Shape 17"/>
          <p:cNvSpPr/>
          <p:nvPr/>
        </p:nvSpPr>
        <p:spPr>
          <a:xfrm>
            <a:off x="7658100" y="2834640"/>
            <a:ext cx="123444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20" name="Text 18"/>
          <p:cNvSpPr/>
          <p:nvPr/>
        </p:nvSpPr>
        <p:spPr>
          <a:xfrm>
            <a:off x="7658100" y="2834640"/>
            <a:ext cx="123444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Operations</a:t>
            </a:r>
            <a:endParaRPr lang="en-US" sz="1100" dirty="0"/>
          </a:p>
        </p:txBody>
      </p:sp>
      <p:sp>
        <p:nvSpPr>
          <p:cNvPr id="21" name="Shape 19"/>
          <p:cNvSpPr/>
          <p:nvPr/>
        </p:nvSpPr>
        <p:spPr>
          <a:xfrm>
            <a:off x="9646920" y="2651760"/>
            <a:ext cx="0" cy="182880"/>
          </a:xfrm>
          <a:prstGeom prst="line">
            <a:avLst/>
          </a:prstGeom>
          <a:noFill/>
          <a:ln w="12700">
            <a:solidFill>
              <a:srgbClr val="00325F"/>
            </a:solidFill>
            <a:prstDash val="solid"/>
          </a:ln>
        </p:spPr>
        <p:txBody>
          <a:bodyPr/>
          <a:lstStyle/>
          <a:p>
            <a:endParaRPr lang="en-GB"/>
          </a:p>
        </p:txBody>
      </p:sp>
      <p:sp>
        <p:nvSpPr>
          <p:cNvPr id="22" name="Shape 20"/>
          <p:cNvSpPr/>
          <p:nvPr/>
        </p:nvSpPr>
        <p:spPr>
          <a:xfrm>
            <a:off x="9029700" y="2834640"/>
            <a:ext cx="123444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23" name="Text 21"/>
          <p:cNvSpPr/>
          <p:nvPr/>
        </p:nvSpPr>
        <p:spPr>
          <a:xfrm>
            <a:off x="9029700" y="2834640"/>
            <a:ext cx="123444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HR</a:t>
            </a:r>
            <a:endParaRPr lang="en-US" sz="1100" dirty="0"/>
          </a:p>
        </p:txBody>
      </p:sp>
      <p:sp>
        <p:nvSpPr>
          <p:cNvPr id="24" name="Shape 22"/>
          <p:cNvSpPr/>
          <p:nvPr/>
        </p:nvSpPr>
        <p:spPr>
          <a:xfrm>
            <a:off x="11018520" y="2651760"/>
            <a:ext cx="0" cy="182880"/>
          </a:xfrm>
          <a:prstGeom prst="line">
            <a:avLst/>
          </a:prstGeom>
          <a:noFill/>
          <a:ln w="12700">
            <a:solidFill>
              <a:srgbClr val="00325F"/>
            </a:solidFill>
            <a:prstDash val="solid"/>
          </a:ln>
        </p:spPr>
        <p:txBody>
          <a:bodyPr/>
          <a:lstStyle/>
          <a:p>
            <a:endParaRPr lang="en-GB"/>
          </a:p>
        </p:txBody>
      </p:sp>
      <p:sp>
        <p:nvSpPr>
          <p:cNvPr id="25" name="Shape 23"/>
          <p:cNvSpPr/>
          <p:nvPr/>
        </p:nvSpPr>
        <p:spPr>
          <a:xfrm>
            <a:off x="10401300" y="2834640"/>
            <a:ext cx="123444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26" name="Text 24"/>
          <p:cNvSpPr/>
          <p:nvPr/>
        </p:nvSpPr>
        <p:spPr>
          <a:xfrm>
            <a:off x="10401300" y="2834640"/>
            <a:ext cx="123444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IT</a:t>
            </a:r>
            <a:endParaRPr lang="en-US" sz="1100" dirty="0"/>
          </a:p>
        </p:txBody>
      </p:sp>
      <p:sp>
        <p:nvSpPr>
          <p:cNvPr id="27" name="Shape 25"/>
          <p:cNvSpPr/>
          <p:nvPr/>
        </p:nvSpPr>
        <p:spPr>
          <a:xfrm>
            <a:off x="8275320" y="3291840"/>
            <a:ext cx="0" cy="320040"/>
          </a:xfrm>
          <a:prstGeom prst="line">
            <a:avLst/>
          </a:prstGeom>
          <a:noFill/>
          <a:ln w="12700">
            <a:solidFill>
              <a:srgbClr val="00325F"/>
            </a:solidFill>
            <a:prstDash val="solid"/>
          </a:ln>
        </p:spPr>
        <p:txBody>
          <a:bodyPr/>
          <a:lstStyle/>
          <a:p>
            <a:endParaRPr lang="en-GB"/>
          </a:p>
        </p:txBody>
      </p:sp>
      <p:sp>
        <p:nvSpPr>
          <p:cNvPr id="28" name="Shape 26"/>
          <p:cNvSpPr/>
          <p:nvPr/>
        </p:nvSpPr>
        <p:spPr>
          <a:xfrm>
            <a:off x="7658100" y="3611880"/>
            <a:ext cx="1234440" cy="457200"/>
          </a:xfrm>
          <a:prstGeom prst="roundRect">
            <a:avLst>
              <a:gd name="adj" fmla="val 12000"/>
            </a:avLst>
          </a:prstGeom>
          <a:solidFill>
            <a:srgbClr val="D9A400"/>
          </a:solidFill>
          <a:ln w="12700">
            <a:solidFill>
              <a:srgbClr val="00325F"/>
            </a:solidFill>
            <a:prstDash val="solid"/>
          </a:ln>
        </p:spPr>
        <p:txBody>
          <a:bodyPr/>
          <a:lstStyle/>
          <a:p>
            <a:endParaRPr lang="en-GB"/>
          </a:p>
        </p:txBody>
      </p:sp>
      <p:sp>
        <p:nvSpPr>
          <p:cNvPr id="29" name="Text 27"/>
          <p:cNvSpPr/>
          <p:nvPr/>
        </p:nvSpPr>
        <p:spPr>
          <a:xfrm>
            <a:off x="7658100" y="3611880"/>
            <a:ext cx="1234440" cy="457200"/>
          </a:xfrm>
          <a:prstGeom prst="rect">
            <a:avLst/>
          </a:prstGeom>
          <a:noFill/>
          <a:ln/>
        </p:spPr>
        <p:txBody>
          <a:bodyPr wrap="square" lIns="25400" tIns="25400" rIns="25400" bIns="25400" rtlCol="0" anchor="ctr"/>
          <a:lstStyle/>
          <a:p>
            <a:pPr marL="0" indent="0" algn="ctr">
              <a:buNone/>
            </a:pPr>
            <a:r>
              <a:rPr lang="en-US" sz="1100" dirty="0">
                <a:solidFill>
                  <a:srgbClr val="111111"/>
                </a:solidFill>
                <a:latin typeface="Calibri" pitchFamily="34" charset="0"/>
                <a:ea typeface="Calibri" pitchFamily="34" charset="-122"/>
                <a:cs typeface="Calibri" pitchFamily="34" charset="-120"/>
              </a:rPr>
              <a:t>Regional Managers</a:t>
            </a:r>
            <a:endParaRPr lang="en-US" sz="1100" dirty="0"/>
          </a:p>
        </p:txBody>
      </p:sp>
      <p:sp>
        <p:nvSpPr>
          <p:cNvPr id="30" name="Shape 28"/>
          <p:cNvSpPr/>
          <p:nvPr/>
        </p:nvSpPr>
        <p:spPr>
          <a:xfrm>
            <a:off x="8275320" y="4069080"/>
            <a:ext cx="0" cy="320040"/>
          </a:xfrm>
          <a:prstGeom prst="line">
            <a:avLst/>
          </a:prstGeom>
          <a:noFill/>
          <a:ln w="12700">
            <a:solidFill>
              <a:srgbClr val="00325F"/>
            </a:solidFill>
            <a:prstDash val="solid"/>
          </a:ln>
        </p:spPr>
        <p:txBody>
          <a:bodyPr/>
          <a:lstStyle/>
          <a:p>
            <a:endParaRPr lang="en-GB"/>
          </a:p>
        </p:txBody>
      </p:sp>
      <p:sp>
        <p:nvSpPr>
          <p:cNvPr id="31" name="Shape 29"/>
          <p:cNvSpPr/>
          <p:nvPr/>
        </p:nvSpPr>
        <p:spPr>
          <a:xfrm>
            <a:off x="7658100" y="4389120"/>
            <a:ext cx="1234440" cy="457200"/>
          </a:xfrm>
          <a:prstGeom prst="roundRect">
            <a:avLst>
              <a:gd name="adj" fmla="val 12000"/>
            </a:avLst>
          </a:prstGeom>
          <a:solidFill>
            <a:srgbClr val="D9A400"/>
          </a:solidFill>
          <a:ln w="12700">
            <a:solidFill>
              <a:srgbClr val="00325F"/>
            </a:solidFill>
            <a:prstDash val="solid"/>
          </a:ln>
        </p:spPr>
        <p:txBody>
          <a:bodyPr/>
          <a:lstStyle/>
          <a:p>
            <a:endParaRPr lang="en-GB"/>
          </a:p>
        </p:txBody>
      </p:sp>
      <p:sp>
        <p:nvSpPr>
          <p:cNvPr id="32" name="Text 30"/>
          <p:cNvSpPr/>
          <p:nvPr/>
        </p:nvSpPr>
        <p:spPr>
          <a:xfrm>
            <a:off x="7658100" y="4389120"/>
            <a:ext cx="1234440" cy="457200"/>
          </a:xfrm>
          <a:prstGeom prst="rect">
            <a:avLst/>
          </a:prstGeom>
          <a:noFill/>
          <a:ln/>
        </p:spPr>
        <p:txBody>
          <a:bodyPr wrap="square" lIns="25400" tIns="25400" rIns="25400" bIns="25400" rtlCol="0" anchor="ctr"/>
          <a:lstStyle/>
          <a:p>
            <a:pPr marL="0" indent="0" algn="ctr">
              <a:buNone/>
            </a:pPr>
            <a:r>
              <a:rPr lang="en-US" sz="1100" dirty="0">
                <a:solidFill>
                  <a:srgbClr val="111111"/>
                </a:solidFill>
                <a:latin typeface="Calibri" pitchFamily="34" charset="0"/>
                <a:ea typeface="Calibri" pitchFamily="34" charset="-122"/>
                <a:cs typeface="Calibri" pitchFamily="34" charset="-120"/>
              </a:rPr>
              <a:t>Store Managers</a:t>
            </a:r>
            <a:endParaRPr lang="en-US" sz="1100" dirty="0"/>
          </a:p>
        </p:txBody>
      </p:sp>
      <p:sp>
        <p:nvSpPr>
          <p:cNvPr id="33" name="Shape 31"/>
          <p:cNvSpPr/>
          <p:nvPr/>
        </p:nvSpPr>
        <p:spPr>
          <a:xfrm>
            <a:off x="8275320" y="4846320"/>
            <a:ext cx="0" cy="320040"/>
          </a:xfrm>
          <a:prstGeom prst="line">
            <a:avLst/>
          </a:prstGeom>
          <a:noFill/>
          <a:ln w="12700">
            <a:solidFill>
              <a:srgbClr val="00325F"/>
            </a:solidFill>
            <a:prstDash val="solid"/>
          </a:ln>
        </p:spPr>
        <p:txBody>
          <a:bodyPr/>
          <a:lstStyle/>
          <a:p>
            <a:endParaRPr lang="en-GB"/>
          </a:p>
        </p:txBody>
      </p:sp>
      <p:sp>
        <p:nvSpPr>
          <p:cNvPr id="34" name="Shape 32"/>
          <p:cNvSpPr/>
          <p:nvPr/>
        </p:nvSpPr>
        <p:spPr>
          <a:xfrm>
            <a:off x="7658100" y="5166360"/>
            <a:ext cx="1234440" cy="457200"/>
          </a:xfrm>
          <a:prstGeom prst="roundRect">
            <a:avLst>
              <a:gd name="adj" fmla="val 12000"/>
            </a:avLst>
          </a:prstGeom>
          <a:solidFill>
            <a:srgbClr val="C00000"/>
          </a:solidFill>
          <a:ln w="12700">
            <a:solidFill>
              <a:srgbClr val="00325F"/>
            </a:solidFill>
            <a:prstDash val="solid"/>
          </a:ln>
        </p:spPr>
        <p:txBody>
          <a:bodyPr/>
          <a:lstStyle/>
          <a:p>
            <a:endParaRPr lang="en-GB"/>
          </a:p>
        </p:txBody>
      </p:sp>
      <p:sp>
        <p:nvSpPr>
          <p:cNvPr id="35" name="Text 33"/>
          <p:cNvSpPr/>
          <p:nvPr/>
        </p:nvSpPr>
        <p:spPr>
          <a:xfrm>
            <a:off x="7658100" y="5166360"/>
            <a:ext cx="123444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Shop-floor Staff</a:t>
            </a:r>
            <a:endParaRPr lang="en-US" sz="1100" dirty="0"/>
          </a:p>
        </p:txBody>
      </p:sp>
      <p:sp>
        <p:nvSpPr>
          <p:cNvPr id="36" name="Text 34"/>
          <p:cNvSpPr/>
          <p:nvPr/>
        </p:nvSpPr>
        <p:spPr>
          <a:xfrm>
            <a:off x="4846320" y="5760720"/>
            <a:ext cx="6858000" cy="274320"/>
          </a:xfrm>
          <a:prstGeom prst="rect">
            <a:avLst/>
          </a:prstGeom>
          <a:noFill/>
          <a:ln/>
        </p:spPr>
        <p:txBody>
          <a:bodyPr wrap="square" lIns="0" tIns="0" rIns="0" bIns="0" rtlCol="0" anchor="ctr"/>
          <a:lstStyle/>
          <a:p>
            <a:pPr marL="0" indent="0" algn="ctr">
              <a:buNone/>
            </a:pPr>
            <a:r>
              <a:rPr lang="en-US" sz="1000" i="1" dirty="0">
                <a:solidFill>
                  <a:srgbClr val="111111"/>
                </a:solidFill>
                <a:latin typeface="Calibri" pitchFamily="34" charset="0"/>
                <a:ea typeface="Calibri" pitchFamily="34" charset="-122"/>
                <a:cs typeface="Calibri" pitchFamily="34" charset="-120"/>
              </a:rPr>
              <a:t>Figure 1  Functional structure applied to Tesco PLC (Author, 2026)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0" name="Picture 2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1" name="Rectangle 3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2" name="Picture 3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3" name="Picture 3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5" name="Straight Connector 3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7" name="Rectangle 36">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 0"/>
          <p:cNvSpPr/>
          <p:nvPr/>
        </p:nvSpPr>
        <p:spPr>
          <a:xfrm>
            <a:off x="1055599" y="1055077"/>
            <a:ext cx="2532909" cy="4794578"/>
          </a:xfrm>
          <a:prstGeom prst="rect">
            <a:avLst/>
          </a:prstGeom>
        </p:spPr>
        <p:txBody>
          <a:bodyPr vert="horz" lIns="91440" tIns="45720" rIns="91440" bIns="45720" rtlCol="0" anchor="ctr">
            <a:normAutofit/>
          </a:bodyPr>
          <a:lstStyle/>
          <a:p>
            <a:pPr marL="0" indent="0" algn="ctr">
              <a:spcBef>
                <a:spcPct val="0"/>
              </a:spcBef>
              <a:spcAft>
                <a:spcPts val="600"/>
              </a:spcAft>
            </a:pPr>
            <a:r>
              <a:rPr lang="en-US" sz="4400">
                <a:ln w="3175" cmpd="sng">
                  <a:noFill/>
                </a:ln>
                <a:solidFill>
                  <a:srgbClr val="262626"/>
                </a:solidFill>
                <a:latin typeface="+mj-lt"/>
                <a:ea typeface="+mj-ea"/>
                <a:cs typeface="+mj-cs"/>
              </a:rPr>
              <a:t>Divisional Structure Explained</a:t>
            </a:r>
          </a:p>
        </p:txBody>
      </p:sp>
      <p:sp useBgFill="1">
        <p:nvSpPr>
          <p:cNvPr id="43" name="Rectangle 42">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4706FF7D-3A12-D0D2-A0FE-A0D4965721E1}"/>
              </a:ext>
            </a:extLst>
          </p:cNvPr>
          <p:cNvGraphicFramePr/>
          <p:nvPr>
            <p:extLst>
              <p:ext uri="{D42A27DB-BD31-4B8C-83A1-F6EECF244321}">
                <p14:modId xmlns:p14="http://schemas.microsoft.com/office/powerpoint/2010/main" val="2750053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lgn="l">
              <a:buNone/>
            </a:pPr>
            <a:r>
              <a:rPr lang="en-US" sz="2800" dirty="0">
                <a:solidFill>
                  <a:srgbClr val="111111"/>
                </a:solidFill>
                <a:latin typeface="Calibri" pitchFamily="34" charset="0"/>
                <a:ea typeface="Calibri" pitchFamily="34" charset="-122"/>
                <a:cs typeface="Calibri" pitchFamily="34" charset="-120"/>
              </a:rPr>
              <a:t>Divisional Structure Organisation Chart at Tesco PLC</a:t>
            </a:r>
            <a:endParaRPr lang="en-US" sz="2800" dirty="0"/>
          </a:p>
        </p:txBody>
      </p:sp>
      <p:graphicFrame>
        <p:nvGraphicFramePr>
          <p:cNvPr id="46" name="Diagram 45">
            <a:extLst>
              <a:ext uri="{FF2B5EF4-FFF2-40B4-BE49-F238E27FC236}">
                <a16:creationId xmlns:a16="http://schemas.microsoft.com/office/drawing/2014/main" id="{32639E82-3AF4-50ED-E45A-C18C708646DC}"/>
              </a:ext>
            </a:extLst>
          </p:cNvPr>
          <p:cNvGraphicFramePr/>
          <p:nvPr>
            <p:extLst>
              <p:ext uri="{D42A27DB-BD31-4B8C-83A1-F6EECF244321}">
                <p14:modId xmlns:p14="http://schemas.microsoft.com/office/powerpoint/2010/main" val="3631885213"/>
              </p:ext>
            </p:extLst>
          </p:nvPr>
        </p:nvGraphicFramePr>
        <p:xfrm>
          <a:off x="572890" y="1484046"/>
          <a:ext cx="4124840" cy="42915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hape 3"/>
          <p:cNvSpPr/>
          <p:nvPr/>
        </p:nvSpPr>
        <p:spPr>
          <a:xfrm>
            <a:off x="7475220" y="1280160"/>
            <a:ext cx="1600200" cy="457200"/>
          </a:xfrm>
          <a:prstGeom prst="roundRect">
            <a:avLst>
              <a:gd name="adj" fmla="val 12000"/>
            </a:avLst>
          </a:prstGeom>
          <a:solidFill>
            <a:srgbClr val="00325F"/>
          </a:solidFill>
          <a:ln w="12700">
            <a:solidFill>
              <a:srgbClr val="00325F"/>
            </a:solidFill>
            <a:prstDash val="solid"/>
          </a:ln>
        </p:spPr>
        <p:txBody>
          <a:bodyPr/>
          <a:lstStyle/>
          <a:p>
            <a:endParaRPr lang="en-GB"/>
          </a:p>
        </p:txBody>
      </p:sp>
      <p:sp>
        <p:nvSpPr>
          <p:cNvPr id="6" name="Text 4"/>
          <p:cNvSpPr/>
          <p:nvPr/>
        </p:nvSpPr>
        <p:spPr>
          <a:xfrm>
            <a:off x="7475220" y="1280160"/>
            <a:ext cx="160020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Group CEO Tesco PLC</a:t>
            </a:r>
            <a:endParaRPr lang="en-US" sz="1100" dirty="0"/>
          </a:p>
        </p:txBody>
      </p:sp>
      <p:sp>
        <p:nvSpPr>
          <p:cNvPr id="7" name="Shape 5"/>
          <p:cNvSpPr/>
          <p:nvPr/>
        </p:nvSpPr>
        <p:spPr>
          <a:xfrm>
            <a:off x="8275320" y="1737360"/>
            <a:ext cx="0" cy="320040"/>
          </a:xfrm>
          <a:prstGeom prst="line">
            <a:avLst/>
          </a:prstGeom>
          <a:noFill/>
          <a:ln w="12700">
            <a:solidFill>
              <a:srgbClr val="00325F"/>
            </a:solidFill>
            <a:prstDash val="solid"/>
          </a:ln>
        </p:spPr>
        <p:txBody>
          <a:bodyPr/>
          <a:lstStyle/>
          <a:p>
            <a:endParaRPr lang="en-GB"/>
          </a:p>
        </p:txBody>
      </p:sp>
      <p:sp>
        <p:nvSpPr>
          <p:cNvPr id="8" name="Shape 6"/>
          <p:cNvSpPr/>
          <p:nvPr/>
        </p:nvSpPr>
        <p:spPr>
          <a:xfrm>
            <a:off x="5703570" y="2057400"/>
            <a:ext cx="5143500" cy="0"/>
          </a:xfrm>
          <a:prstGeom prst="line">
            <a:avLst/>
          </a:prstGeom>
          <a:noFill/>
          <a:ln w="12700">
            <a:solidFill>
              <a:srgbClr val="00325F"/>
            </a:solidFill>
            <a:prstDash val="solid"/>
          </a:ln>
        </p:spPr>
        <p:txBody>
          <a:bodyPr/>
          <a:lstStyle/>
          <a:p>
            <a:endParaRPr lang="en-GB"/>
          </a:p>
        </p:txBody>
      </p:sp>
      <p:sp>
        <p:nvSpPr>
          <p:cNvPr id="9" name="Shape 7"/>
          <p:cNvSpPr/>
          <p:nvPr/>
        </p:nvSpPr>
        <p:spPr>
          <a:xfrm>
            <a:off x="5703570" y="2057400"/>
            <a:ext cx="0" cy="228600"/>
          </a:xfrm>
          <a:prstGeom prst="line">
            <a:avLst/>
          </a:prstGeom>
          <a:noFill/>
          <a:ln w="12700">
            <a:solidFill>
              <a:srgbClr val="00325F"/>
            </a:solidFill>
            <a:prstDash val="solid"/>
          </a:ln>
        </p:spPr>
        <p:txBody>
          <a:bodyPr/>
          <a:lstStyle/>
          <a:p>
            <a:endParaRPr lang="en-GB"/>
          </a:p>
        </p:txBody>
      </p:sp>
      <p:sp>
        <p:nvSpPr>
          <p:cNvPr id="10" name="Shape 8"/>
          <p:cNvSpPr/>
          <p:nvPr/>
        </p:nvSpPr>
        <p:spPr>
          <a:xfrm>
            <a:off x="4994910" y="2286000"/>
            <a:ext cx="141732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11" name="Text 9"/>
          <p:cNvSpPr/>
          <p:nvPr/>
        </p:nvSpPr>
        <p:spPr>
          <a:xfrm>
            <a:off x="4994910" y="2286000"/>
            <a:ext cx="141732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UK &amp; ROI Retail</a:t>
            </a:r>
            <a:endParaRPr lang="en-US" sz="1100" dirty="0"/>
          </a:p>
        </p:txBody>
      </p:sp>
      <p:sp>
        <p:nvSpPr>
          <p:cNvPr id="12" name="Shape 10"/>
          <p:cNvSpPr/>
          <p:nvPr/>
        </p:nvSpPr>
        <p:spPr>
          <a:xfrm>
            <a:off x="7418070" y="2057400"/>
            <a:ext cx="0" cy="228600"/>
          </a:xfrm>
          <a:prstGeom prst="line">
            <a:avLst/>
          </a:prstGeom>
          <a:noFill/>
          <a:ln w="12700">
            <a:solidFill>
              <a:srgbClr val="00325F"/>
            </a:solidFill>
            <a:prstDash val="solid"/>
          </a:ln>
        </p:spPr>
        <p:txBody>
          <a:bodyPr/>
          <a:lstStyle/>
          <a:p>
            <a:endParaRPr lang="en-GB"/>
          </a:p>
        </p:txBody>
      </p:sp>
      <p:sp>
        <p:nvSpPr>
          <p:cNvPr id="13" name="Shape 11"/>
          <p:cNvSpPr/>
          <p:nvPr/>
        </p:nvSpPr>
        <p:spPr>
          <a:xfrm>
            <a:off x="6709410" y="2286000"/>
            <a:ext cx="141732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14" name="Text 12"/>
          <p:cNvSpPr/>
          <p:nvPr/>
        </p:nvSpPr>
        <p:spPr>
          <a:xfrm>
            <a:off x="6709410" y="2286000"/>
            <a:ext cx="141732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Central Europe</a:t>
            </a:r>
            <a:endParaRPr lang="en-US" sz="1100" dirty="0"/>
          </a:p>
        </p:txBody>
      </p:sp>
      <p:sp>
        <p:nvSpPr>
          <p:cNvPr id="15" name="Shape 13"/>
          <p:cNvSpPr/>
          <p:nvPr/>
        </p:nvSpPr>
        <p:spPr>
          <a:xfrm>
            <a:off x="9132570" y="2057400"/>
            <a:ext cx="0" cy="228600"/>
          </a:xfrm>
          <a:prstGeom prst="line">
            <a:avLst/>
          </a:prstGeom>
          <a:noFill/>
          <a:ln w="12700">
            <a:solidFill>
              <a:srgbClr val="00325F"/>
            </a:solidFill>
            <a:prstDash val="solid"/>
          </a:ln>
        </p:spPr>
        <p:txBody>
          <a:bodyPr/>
          <a:lstStyle/>
          <a:p>
            <a:endParaRPr lang="en-GB"/>
          </a:p>
        </p:txBody>
      </p:sp>
      <p:sp>
        <p:nvSpPr>
          <p:cNvPr id="16" name="Shape 14"/>
          <p:cNvSpPr/>
          <p:nvPr/>
        </p:nvSpPr>
        <p:spPr>
          <a:xfrm>
            <a:off x="8423910" y="2286000"/>
            <a:ext cx="141732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17" name="Text 15"/>
          <p:cNvSpPr/>
          <p:nvPr/>
        </p:nvSpPr>
        <p:spPr>
          <a:xfrm>
            <a:off x="8423910" y="2286000"/>
            <a:ext cx="141732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Booker Wholesale</a:t>
            </a:r>
            <a:endParaRPr lang="en-US" sz="1100" dirty="0"/>
          </a:p>
        </p:txBody>
      </p:sp>
      <p:sp>
        <p:nvSpPr>
          <p:cNvPr id="18" name="Shape 16"/>
          <p:cNvSpPr/>
          <p:nvPr/>
        </p:nvSpPr>
        <p:spPr>
          <a:xfrm>
            <a:off x="10847070" y="2057400"/>
            <a:ext cx="0" cy="228600"/>
          </a:xfrm>
          <a:prstGeom prst="line">
            <a:avLst/>
          </a:prstGeom>
          <a:noFill/>
          <a:ln w="12700">
            <a:solidFill>
              <a:srgbClr val="00325F"/>
            </a:solidFill>
            <a:prstDash val="solid"/>
          </a:ln>
        </p:spPr>
        <p:txBody>
          <a:bodyPr/>
          <a:lstStyle/>
          <a:p>
            <a:endParaRPr lang="en-GB"/>
          </a:p>
        </p:txBody>
      </p:sp>
      <p:sp>
        <p:nvSpPr>
          <p:cNvPr id="19" name="Shape 17"/>
          <p:cNvSpPr/>
          <p:nvPr/>
        </p:nvSpPr>
        <p:spPr>
          <a:xfrm>
            <a:off x="10138410" y="2286000"/>
            <a:ext cx="141732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20" name="Text 18"/>
          <p:cNvSpPr/>
          <p:nvPr/>
        </p:nvSpPr>
        <p:spPr>
          <a:xfrm>
            <a:off x="10138410" y="2286000"/>
            <a:ext cx="141732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Tesco Bank</a:t>
            </a:r>
            <a:endParaRPr lang="en-US" sz="1100" dirty="0"/>
          </a:p>
        </p:txBody>
      </p:sp>
      <p:sp>
        <p:nvSpPr>
          <p:cNvPr id="21" name="Shape 19"/>
          <p:cNvSpPr/>
          <p:nvPr/>
        </p:nvSpPr>
        <p:spPr>
          <a:xfrm>
            <a:off x="5703570" y="2743200"/>
            <a:ext cx="0" cy="548640"/>
          </a:xfrm>
          <a:prstGeom prst="line">
            <a:avLst/>
          </a:prstGeom>
          <a:noFill/>
          <a:ln w="12700">
            <a:solidFill>
              <a:srgbClr val="00325F"/>
            </a:solidFill>
            <a:prstDash val="solid"/>
          </a:ln>
        </p:spPr>
        <p:txBody>
          <a:bodyPr/>
          <a:lstStyle/>
          <a:p>
            <a:endParaRPr lang="en-GB"/>
          </a:p>
        </p:txBody>
      </p:sp>
      <p:sp>
        <p:nvSpPr>
          <p:cNvPr id="22" name="Shape 20"/>
          <p:cNvSpPr/>
          <p:nvPr/>
        </p:nvSpPr>
        <p:spPr>
          <a:xfrm>
            <a:off x="4994910" y="3291840"/>
            <a:ext cx="1417320" cy="457200"/>
          </a:xfrm>
          <a:prstGeom prst="roundRect">
            <a:avLst>
              <a:gd name="adj" fmla="val 12000"/>
            </a:avLst>
          </a:prstGeom>
          <a:solidFill>
            <a:srgbClr val="D9A400"/>
          </a:solidFill>
          <a:ln w="12700">
            <a:solidFill>
              <a:srgbClr val="00325F"/>
            </a:solidFill>
            <a:prstDash val="solid"/>
          </a:ln>
        </p:spPr>
        <p:txBody>
          <a:bodyPr/>
          <a:lstStyle/>
          <a:p>
            <a:endParaRPr lang="en-GB"/>
          </a:p>
        </p:txBody>
      </p:sp>
      <p:sp>
        <p:nvSpPr>
          <p:cNvPr id="23" name="Text 21"/>
          <p:cNvSpPr/>
          <p:nvPr/>
        </p:nvSpPr>
        <p:spPr>
          <a:xfrm>
            <a:off x="4994910" y="3291840"/>
            <a:ext cx="1417320" cy="457200"/>
          </a:xfrm>
          <a:prstGeom prst="rect">
            <a:avLst/>
          </a:prstGeom>
          <a:noFill/>
          <a:ln/>
        </p:spPr>
        <p:txBody>
          <a:bodyPr wrap="square" lIns="25400" tIns="25400" rIns="25400" bIns="25400" rtlCol="0" anchor="ctr"/>
          <a:lstStyle/>
          <a:p>
            <a:pPr marL="0" indent="0" algn="ctr">
              <a:buNone/>
            </a:pPr>
            <a:r>
              <a:rPr lang="en-US" sz="1100" dirty="0">
                <a:solidFill>
                  <a:srgbClr val="111111"/>
                </a:solidFill>
                <a:latin typeface="Calibri" pitchFamily="34" charset="0"/>
                <a:ea typeface="Calibri" pitchFamily="34" charset="-122"/>
                <a:cs typeface="Calibri" pitchFamily="34" charset="-120"/>
              </a:rPr>
              <a:t>Operations</a:t>
            </a:r>
            <a:endParaRPr lang="en-US" sz="1100" dirty="0"/>
          </a:p>
        </p:txBody>
      </p:sp>
      <p:sp>
        <p:nvSpPr>
          <p:cNvPr id="24" name="Shape 22"/>
          <p:cNvSpPr/>
          <p:nvPr/>
        </p:nvSpPr>
        <p:spPr>
          <a:xfrm>
            <a:off x="7418070" y="2743200"/>
            <a:ext cx="0" cy="548640"/>
          </a:xfrm>
          <a:prstGeom prst="line">
            <a:avLst/>
          </a:prstGeom>
          <a:noFill/>
          <a:ln w="12700">
            <a:solidFill>
              <a:srgbClr val="00325F"/>
            </a:solidFill>
            <a:prstDash val="solid"/>
          </a:ln>
        </p:spPr>
        <p:txBody>
          <a:bodyPr/>
          <a:lstStyle/>
          <a:p>
            <a:endParaRPr lang="en-GB"/>
          </a:p>
        </p:txBody>
      </p:sp>
      <p:sp>
        <p:nvSpPr>
          <p:cNvPr id="25" name="Shape 23"/>
          <p:cNvSpPr/>
          <p:nvPr/>
        </p:nvSpPr>
        <p:spPr>
          <a:xfrm>
            <a:off x="6709410" y="3291840"/>
            <a:ext cx="1417320" cy="457200"/>
          </a:xfrm>
          <a:prstGeom prst="roundRect">
            <a:avLst>
              <a:gd name="adj" fmla="val 12000"/>
            </a:avLst>
          </a:prstGeom>
          <a:solidFill>
            <a:srgbClr val="D9A400"/>
          </a:solidFill>
          <a:ln w="12700">
            <a:solidFill>
              <a:srgbClr val="00325F"/>
            </a:solidFill>
            <a:prstDash val="solid"/>
          </a:ln>
        </p:spPr>
        <p:txBody>
          <a:bodyPr/>
          <a:lstStyle/>
          <a:p>
            <a:endParaRPr lang="en-GB"/>
          </a:p>
        </p:txBody>
      </p:sp>
      <p:sp>
        <p:nvSpPr>
          <p:cNvPr id="26" name="Text 24"/>
          <p:cNvSpPr/>
          <p:nvPr/>
        </p:nvSpPr>
        <p:spPr>
          <a:xfrm>
            <a:off x="6709410" y="3291840"/>
            <a:ext cx="1417320" cy="457200"/>
          </a:xfrm>
          <a:prstGeom prst="rect">
            <a:avLst/>
          </a:prstGeom>
          <a:noFill/>
          <a:ln/>
        </p:spPr>
        <p:txBody>
          <a:bodyPr wrap="square" lIns="25400" tIns="25400" rIns="25400" bIns="25400" rtlCol="0" anchor="ctr"/>
          <a:lstStyle/>
          <a:p>
            <a:pPr marL="0" indent="0" algn="ctr">
              <a:buNone/>
            </a:pPr>
            <a:r>
              <a:rPr lang="en-US" sz="1100" dirty="0">
                <a:solidFill>
                  <a:srgbClr val="111111"/>
                </a:solidFill>
                <a:latin typeface="Calibri" pitchFamily="34" charset="0"/>
                <a:ea typeface="Calibri" pitchFamily="34" charset="-122"/>
                <a:cs typeface="Calibri" pitchFamily="34" charset="-120"/>
              </a:rPr>
              <a:t>HR</a:t>
            </a:r>
            <a:endParaRPr lang="en-US" sz="1100" dirty="0"/>
          </a:p>
        </p:txBody>
      </p:sp>
      <p:sp>
        <p:nvSpPr>
          <p:cNvPr id="27" name="Shape 25"/>
          <p:cNvSpPr/>
          <p:nvPr/>
        </p:nvSpPr>
        <p:spPr>
          <a:xfrm>
            <a:off x="9132570" y="2743200"/>
            <a:ext cx="0" cy="548640"/>
          </a:xfrm>
          <a:prstGeom prst="line">
            <a:avLst/>
          </a:prstGeom>
          <a:noFill/>
          <a:ln w="12700">
            <a:solidFill>
              <a:srgbClr val="00325F"/>
            </a:solidFill>
            <a:prstDash val="solid"/>
          </a:ln>
        </p:spPr>
        <p:txBody>
          <a:bodyPr/>
          <a:lstStyle/>
          <a:p>
            <a:endParaRPr lang="en-GB"/>
          </a:p>
        </p:txBody>
      </p:sp>
      <p:sp>
        <p:nvSpPr>
          <p:cNvPr id="28" name="Shape 26"/>
          <p:cNvSpPr/>
          <p:nvPr/>
        </p:nvSpPr>
        <p:spPr>
          <a:xfrm>
            <a:off x="8423910" y="3291840"/>
            <a:ext cx="1417320" cy="457200"/>
          </a:xfrm>
          <a:prstGeom prst="roundRect">
            <a:avLst>
              <a:gd name="adj" fmla="val 12000"/>
            </a:avLst>
          </a:prstGeom>
          <a:solidFill>
            <a:srgbClr val="D9A400"/>
          </a:solidFill>
          <a:ln w="12700">
            <a:solidFill>
              <a:srgbClr val="00325F"/>
            </a:solidFill>
            <a:prstDash val="solid"/>
          </a:ln>
        </p:spPr>
        <p:txBody>
          <a:bodyPr/>
          <a:lstStyle/>
          <a:p>
            <a:endParaRPr lang="en-GB"/>
          </a:p>
        </p:txBody>
      </p:sp>
      <p:sp>
        <p:nvSpPr>
          <p:cNvPr id="29" name="Text 27"/>
          <p:cNvSpPr/>
          <p:nvPr/>
        </p:nvSpPr>
        <p:spPr>
          <a:xfrm>
            <a:off x="8423910" y="3291840"/>
            <a:ext cx="1417320" cy="457200"/>
          </a:xfrm>
          <a:prstGeom prst="rect">
            <a:avLst/>
          </a:prstGeom>
          <a:noFill/>
          <a:ln/>
        </p:spPr>
        <p:txBody>
          <a:bodyPr wrap="square" lIns="25400" tIns="25400" rIns="25400" bIns="25400" rtlCol="0" anchor="ctr"/>
          <a:lstStyle/>
          <a:p>
            <a:pPr marL="0" indent="0" algn="ctr">
              <a:buNone/>
            </a:pPr>
            <a:r>
              <a:rPr lang="en-US" sz="1100" dirty="0">
                <a:solidFill>
                  <a:srgbClr val="111111"/>
                </a:solidFill>
                <a:latin typeface="Calibri" pitchFamily="34" charset="0"/>
                <a:ea typeface="Calibri" pitchFamily="34" charset="-122"/>
                <a:cs typeface="Calibri" pitchFamily="34" charset="-120"/>
              </a:rPr>
              <a:t>Marketing</a:t>
            </a:r>
            <a:endParaRPr lang="en-US" sz="1100" dirty="0"/>
          </a:p>
        </p:txBody>
      </p:sp>
      <p:sp>
        <p:nvSpPr>
          <p:cNvPr id="30" name="Shape 28"/>
          <p:cNvSpPr/>
          <p:nvPr/>
        </p:nvSpPr>
        <p:spPr>
          <a:xfrm>
            <a:off x="10847070" y="2743200"/>
            <a:ext cx="0" cy="548640"/>
          </a:xfrm>
          <a:prstGeom prst="line">
            <a:avLst/>
          </a:prstGeom>
          <a:noFill/>
          <a:ln w="12700">
            <a:solidFill>
              <a:srgbClr val="00325F"/>
            </a:solidFill>
            <a:prstDash val="solid"/>
          </a:ln>
        </p:spPr>
        <p:txBody>
          <a:bodyPr/>
          <a:lstStyle/>
          <a:p>
            <a:endParaRPr lang="en-GB"/>
          </a:p>
        </p:txBody>
      </p:sp>
      <p:sp>
        <p:nvSpPr>
          <p:cNvPr id="31" name="Shape 29"/>
          <p:cNvSpPr/>
          <p:nvPr/>
        </p:nvSpPr>
        <p:spPr>
          <a:xfrm>
            <a:off x="10138410" y="3291840"/>
            <a:ext cx="1417320" cy="457200"/>
          </a:xfrm>
          <a:prstGeom prst="roundRect">
            <a:avLst>
              <a:gd name="adj" fmla="val 12000"/>
            </a:avLst>
          </a:prstGeom>
          <a:solidFill>
            <a:srgbClr val="D9A400"/>
          </a:solidFill>
          <a:ln w="12700">
            <a:solidFill>
              <a:srgbClr val="00325F"/>
            </a:solidFill>
            <a:prstDash val="solid"/>
          </a:ln>
        </p:spPr>
        <p:txBody>
          <a:bodyPr/>
          <a:lstStyle/>
          <a:p>
            <a:endParaRPr lang="en-GB"/>
          </a:p>
        </p:txBody>
      </p:sp>
      <p:sp>
        <p:nvSpPr>
          <p:cNvPr id="32" name="Text 30"/>
          <p:cNvSpPr/>
          <p:nvPr/>
        </p:nvSpPr>
        <p:spPr>
          <a:xfrm>
            <a:off x="10138410" y="3291840"/>
            <a:ext cx="1417320" cy="457200"/>
          </a:xfrm>
          <a:prstGeom prst="rect">
            <a:avLst/>
          </a:prstGeom>
          <a:noFill/>
          <a:ln/>
        </p:spPr>
        <p:txBody>
          <a:bodyPr wrap="square" lIns="25400" tIns="25400" rIns="25400" bIns="25400" rtlCol="0" anchor="ctr"/>
          <a:lstStyle/>
          <a:p>
            <a:pPr marL="0" indent="0" algn="ctr">
              <a:buNone/>
            </a:pPr>
            <a:r>
              <a:rPr lang="en-US" sz="1100" dirty="0">
                <a:solidFill>
                  <a:srgbClr val="111111"/>
                </a:solidFill>
                <a:latin typeface="Calibri" pitchFamily="34" charset="0"/>
                <a:ea typeface="Calibri" pitchFamily="34" charset="-122"/>
                <a:cs typeface="Calibri" pitchFamily="34" charset="-120"/>
              </a:rPr>
              <a:t>Finance</a:t>
            </a:r>
            <a:endParaRPr lang="en-US" sz="1100" dirty="0"/>
          </a:p>
        </p:txBody>
      </p:sp>
      <p:sp>
        <p:nvSpPr>
          <p:cNvPr id="33" name="Shape 31"/>
          <p:cNvSpPr/>
          <p:nvPr/>
        </p:nvSpPr>
        <p:spPr>
          <a:xfrm>
            <a:off x="5703570" y="3749040"/>
            <a:ext cx="0" cy="548640"/>
          </a:xfrm>
          <a:prstGeom prst="line">
            <a:avLst/>
          </a:prstGeom>
          <a:noFill/>
          <a:ln w="12700">
            <a:solidFill>
              <a:srgbClr val="00325F"/>
            </a:solidFill>
            <a:prstDash val="solid"/>
          </a:ln>
        </p:spPr>
        <p:txBody>
          <a:bodyPr/>
          <a:lstStyle/>
          <a:p>
            <a:endParaRPr lang="en-GB"/>
          </a:p>
        </p:txBody>
      </p:sp>
      <p:sp>
        <p:nvSpPr>
          <p:cNvPr id="34" name="Shape 32"/>
          <p:cNvSpPr/>
          <p:nvPr/>
        </p:nvSpPr>
        <p:spPr>
          <a:xfrm>
            <a:off x="4994910" y="4297680"/>
            <a:ext cx="1417320" cy="457200"/>
          </a:xfrm>
          <a:prstGeom prst="roundRect">
            <a:avLst>
              <a:gd name="adj" fmla="val 12000"/>
            </a:avLst>
          </a:prstGeom>
          <a:solidFill>
            <a:srgbClr val="C00000"/>
          </a:solidFill>
          <a:ln w="12700">
            <a:solidFill>
              <a:srgbClr val="00325F"/>
            </a:solidFill>
            <a:prstDash val="solid"/>
          </a:ln>
        </p:spPr>
        <p:txBody>
          <a:bodyPr/>
          <a:lstStyle/>
          <a:p>
            <a:endParaRPr lang="en-GB"/>
          </a:p>
        </p:txBody>
      </p:sp>
      <p:sp>
        <p:nvSpPr>
          <p:cNvPr id="35" name="Text 33"/>
          <p:cNvSpPr/>
          <p:nvPr/>
        </p:nvSpPr>
        <p:spPr>
          <a:xfrm>
            <a:off x="4994910" y="4297680"/>
            <a:ext cx="141732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Store &amp; Field Teams</a:t>
            </a:r>
            <a:endParaRPr lang="en-US" sz="1100" dirty="0"/>
          </a:p>
        </p:txBody>
      </p:sp>
      <p:sp>
        <p:nvSpPr>
          <p:cNvPr id="36" name="Shape 34"/>
          <p:cNvSpPr/>
          <p:nvPr/>
        </p:nvSpPr>
        <p:spPr>
          <a:xfrm>
            <a:off x="7418070" y="3749040"/>
            <a:ext cx="0" cy="548640"/>
          </a:xfrm>
          <a:prstGeom prst="line">
            <a:avLst/>
          </a:prstGeom>
          <a:noFill/>
          <a:ln w="12700">
            <a:solidFill>
              <a:srgbClr val="00325F"/>
            </a:solidFill>
            <a:prstDash val="solid"/>
          </a:ln>
        </p:spPr>
        <p:txBody>
          <a:bodyPr/>
          <a:lstStyle/>
          <a:p>
            <a:endParaRPr lang="en-GB"/>
          </a:p>
        </p:txBody>
      </p:sp>
      <p:sp>
        <p:nvSpPr>
          <p:cNvPr id="37" name="Shape 35"/>
          <p:cNvSpPr/>
          <p:nvPr/>
        </p:nvSpPr>
        <p:spPr>
          <a:xfrm>
            <a:off x="6709410" y="4297680"/>
            <a:ext cx="1417320" cy="457200"/>
          </a:xfrm>
          <a:prstGeom prst="roundRect">
            <a:avLst>
              <a:gd name="adj" fmla="val 12000"/>
            </a:avLst>
          </a:prstGeom>
          <a:solidFill>
            <a:srgbClr val="C00000"/>
          </a:solidFill>
          <a:ln w="12700">
            <a:solidFill>
              <a:srgbClr val="00325F"/>
            </a:solidFill>
            <a:prstDash val="solid"/>
          </a:ln>
        </p:spPr>
        <p:txBody>
          <a:bodyPr/>
          <a:lstStyle/>
          <a:p>
            <a:endParaRPr lang="en-GB"/>
          </a:p>
        </p:txBody>
      </p:sp>
      <p:sp>
        <p:nvSpPr>
          <p:cNvPr id="38" name="Text 36"/>
          <p:cNvSpPr/>
          <p:nvPr/>
        </p:nvSpPr>
        <p:spPr>
          <a:xfrm>
            <a:off x="6709410" y="4297680"/>
            <a:ext cx="141732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Store &amp; Field Teams</a:t>
            </a:r>
            <a:endParaRPr lang="en-US" sz="1100" dirty="0"/>
          </a:p>
        </p:txBody>
      </p:sp>
      <p:sp>
        <p:nvSpPr>
          <p:cNvPr id="39" name="Shape 37"/>
          <p:cNvSpPr/>
          <p:nvPr/>
        </p:nvSpPr>
        <p:spPr>
          <a:xfrm>
            <a:off x="9132570" y="3749040"/>
            <a:ext cx="0" cy="548640"/>
          </a:xfrm>
          <a:prstGeom prst="line">
            <a:avLst/>
          </a:prstGeom>
          <a:noFill/>
          <a:ln w="12700">
            <a:solidFill>
              <a:srgbClr val="00325F"/>
            </a:solidFill>
            <a:prstDash val="solid"/>
          </a:ln>
        </p:spPr>
        <p:txBody>
          <a:bodyPr/>
          <a:lstStyle/>
          <a:p>
            <a:endParaRPr lang="en-GB"/>
          </a:p>
        </p:txBody>
      </p:sp>
      <p:sp>
        <p:nvSpPr>
          <p:cNvPr id="40" name="Shape 38"/>
          <p:cNvSpPr/>
          <p:nvPr/>
        </p:nvSpPr>
        <p:spPr>
          <a:xfrm>
            <a:off x="8423910" y="4297680"/>
            <a:ext cx="1417320" cy="457200"/>
          </a:xfrm>
          <a:prstGeom prst="roundRect">
            <a:avLst>
              <a:gd name="adj" fmla="val 12000"/>
            </a:avLst>
          </a:prstGeom>
          <a:solidFill>
            <a:srgbClr val="C00000"/>
          </a:solidFill>
          <a:ln w="12700">
            <a:solidFill>
              <a:srgbClr val="00325F"/>
            </a:solidFill>
            <a:prstDash val="solid"/>
          </a:ln>
        </p:spPr>
        <p:txBody>
          <a:bodyPr/>
          <a:lstStyle/>
          <a:p>
            <a:endParaRPr lang="en-GB"/>
          </a:p>
        </p:txBody>
      </p:sp>
      <p:sp>
        <p:nvSpPr>
          <p:cNvPr id="41" name="Text 39"/>
          <p:cNvSpPr/>
          <p:nvPr/>
        </p:nvSpPr>
        <p:spPr>
          <a:xfrm>
            <a:off x="8423910" y="4297680"/>
            <a:ext cx="141732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Store &amp; Field Teams</a:t>
            </a:r>
            <a:endParaRPr lang="en-US" sz="1100" dirty="0"/>
          </a:p>
        </p:txBody>
      </p:sp>
      <p:sp>
        <p:nvSpPr>
          <p:cNvPr id="42" name="Shape 40"/>
          <p:cNvSpPr/>
          <p:nvPr/>
        </p:nvSpPr>
        <p:spPr>
          <a:xfrm>
            <a:off x="10847070" y="3749040"/>
            <a:ext cx="0" cy="548640"/>
          </a:xfrm>
          <a:prstGeom prst="line">
            <a:avLst/>
          </a:prstGeom>
          <a:noFill/>
          <a:ln w="12700">
            <a:solidFill>
              <a:srgbClr val="00325F"/>
            </a:solidFill>
            <a:prstDash val="solid"/>
          </a:ln>
        </p:spPr>
        <p:txBody>
          <a:bodyPr/>
          <a:lstStyle/>
          <a:p>
            <a:endParaRPr lang="en-GB"/>
          </a:p>
        </p:txBody>
      </p:sp>
      <p:sp>
        <p:nvSpPr>
          <p:cNvPr id="43" name="Shape 41"/>
          <p:cNvSpPr/>
          <p:nvPr/>
        </p:nvSpPr>
        <p:spPr>
          <a:xfrm>
            <a:off x="10138410" y="4297680"/>
            <a:ext cx="1417320" cy="457200"/>
          </a:xfrm>
          <a:prstGeom prst="roundRect">
            <a:avLst>
              <a:gd name="adj" fmla="val 12000"/>
            </a:avLst>
          </a:prstGeom>
          <a:solidFill>
            <a:srgbClr val="C00000"/>
          </a:solidFill>
          <a:ln w="12700">
            <a:solidFill>
              <a:srgbClr val="00325F"/>
            </a:solidFill>
            <a:prstDash val="solid"/>
          </a:ln>
        </p:spPr>
        <p:txBody>
          <a:bodyPr/>
          <a:lstStyle/>
          <a:p>
            <a:endParaRPr lang="en-GB"/>
          </a:p>
        </p:txBody>
      </p:sp>
      <p:sp>
        <p:nvSpPr>
          <p:cNvPr id="44" name="Text 42"/>
          <p:cNvSpPr/>
          <p:nvPr/>
        </p:nvSpPr>
        <p:spPr>
          <a:xfrm>
            <a:off x="10138410" y="4297680"/>
            <a:ext cx="141732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Store &amp; Field Teams</a:t>
            </a:r>
            <a:endParaRPr lang="en-US" sz="1100" dirty="0"/>
          </a:p>
        </p:txBody>
      </p:sp>
      <p:sp>
        <p:nvSpPr>
          <p:cNvPr id="45" name="Text 43"/>
          <p:cNvSpPr/>
          <p:nvPr/>
        </p:nvSpPr>
        <p:spPr>
          <a:xfrm>
            <a:off x="4846320" y="4937760"/>
            <a:ext cx="6858000" cy="274320"/>
          </a:xfrm>
          <a:prstGeom prst="rect">
            <a:avLst/>
          </a:prstGeom>
          <a:noFill/>
          <a:ln/>
        </p:spPr>
        <p:txBody>
          <a:bodyPr wrap="square" lIns="0" tIns="0" rIns="0" bIns="0" rtlCol="0" anchor="ctr"/>
          <a:lstStyle/>
          <a:p>
            <a:pPr marL="0" indent="0" algn="ctr">
              <a:buNone/>
            </a:pPr>
            <a:r>
              <a:rPr lang="en-US" sz="1000" i="1" dirty="0">
                <a:solidFill>
                  <a:srgbClr val="111111"/>
                </a:solidFill>
                <a:latin typeface="Calibri" pitchFamily="34" charset="0"/>
                <a:ea typeface="Calibri" pitchFamily="34" charset="-122"/>
                <a:cs typeface="Calibri" pitchFamily="34" charset="-120"/>
              </a:rPr>
              <a:t>Figure 2  Divisional structure applied to Tesco PLC (Author, 2026)</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6E5E839-040E-4D3E-B50A-8D803DFE4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F3F4B4-A2E6-47B5-92FB-37BEEAFA4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640080" y="635508"/>
            <a:ext cx="3354470" cy="5586984"/>
          </a:xfrm>
          <a:prstGeom prst="rect">
            <a:avLst/>
          </a:prstGeom>
        </p:spPr>
        <p:txBody>
          <a:bodyPr vert="horz" lIns="91440" tIns="45720" rIns="91440" bIns="45720" rtlCol="0" anchor="ctr">
            <a:normAutofit/>
          </a:bodyPr>
          <a:lstStyle/>
          <a:p>
            <a:pPr marL="0" indent="0" algn="ctr">
              <a:spcBef>
                <a:spcPct val="0"/>
              </a:spcBef>
              <a:spcAft>
                <a:spcPts val="600"/>
              </a:spcAft>
            </a:pPr>
            <a:r>
              <a:rPr lang="en-US" sz="4800">
                <a:ln w="3175" cmpd="sng">
                  <a:noFill/>
                </a:ln>
                <a:solidFill>
                  <a:schemeClr val="tx2"/>
                </a:solidFill>
                <a:latin typeface="+mj-lt"/>
                <a:ea typeface="+mj-ea"/>
                <a:cs typeface="+mj-cs"/>
              </a:rPr>
              <a:t>Matrix Structure Explained</a:t>
            </a:r>
          </a:p>
        </p:txBody>
      </p:sp>
      <p:sp>
        <p:nvSpPr>
          <p:cNvPr id="21" name="Rectangle 20">
            <a:extLst>
              <a:ext uri="{FF2B5EF4-FFF2-40B4-BE49-F238E27FC236}">
                <a16:creationId xmlns:a16="http://schemas.microsoft.com/office/drawing/2014/main" id="{1D124D17-3A82-47D5-80C1-F990ABB1E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4082" y="469900"/>
            <a:ext cx="658298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2"/>
          <p:cNvSpPr/>
          <p:nvPr/>
        </p:nvSpPr>
        <p:spPr>
          <a:xfrm>
            <a:off x="5617804" y="954756"/>
            <a:ext cx="5613283" cy="4853888"/>
          </a:xfrm>
          <a:prstGeom prst="rect">
            <a:avLst/>
          </a:prstGeom>
        </p:spPr>
        <p:txBody>
          <a:bodyPr vert="horz" lIns="91440" tIns="45720" rIns="91440" bIns="45720" rtlCol="0" anchor="ctr">
            <a:normAutofit/>
          </a:bodyPr>
          <a:lstStyle/>
          <a:p>
            <a:pPr marL="342900" indent="-342900">
              <a:spcBef>
                <a:spcPct val="20000"/>
              </a:spcBef>
              <a:spcAft>
                <a:spcPts val="600"/>
              </a:spcAft>
              <a:buClr>
                <a:schemeClr val="accent1"/>
              </a:buClr>
              <a:buSzPct val="115000"/>
              <a:buFont typeface="Arial"/>
              <a:buChar char="•"/>
            </a:pPr>
            <a:r>
              <a:rPr lang="en-US" sz="2200">
                <a:solidFill>
                  <a:schemeClr val="bg1"/>
                </a:solidFill>
              </a:rPr>
              <a:t>A matrix design combines functional and product or project lines of authority (Gutterman, 2023)</a:t>
            </a:r>
          </a:p>
          <a:p>
            <a:pPr marL="342900" indent="-342900">
              <a:spcBef>
                <a:spcPct val="20000"/>
              </a:spcBef>
              <a:spcAft>
                <a:spcPts val="600"/>
              </a:spcAft>
              <a:buClr>
                <a:schemeClr val="accent1"/>
              </a:buClr>
              <a:buSzPct val="115000"/>
              <a:buFont typeface="Arial"/>
              <a:buChar char="•"/>
            </a:pPr>
            <a:r>
              <a:rPr lang="en-US" sz="2200">
                <a:solidFill>
                  <a:schemeClr val="bg1"/>
                </a:solidFill>
              </a:rPr>
              <a:t>Employees hold dual reporting relationships to a functional manager and a project manager</a:t>
            </a:r>
          </a:p>
          <a:p>
            <a:pPr marL="342900" indent="-342900">
              <a:spcBef>
                <a:spcPct val="20000"/>
              </a:spcBef>
              <a:spcAft>
                <a:spcPts val="600"/>
              </a:spcAft>
              <a:buClr>
                <a:schemeClr val="accent1"/>
              </a:buClr>
              <a:buSzPct val="115000"/>
              <a:buFont typeface="Arial"/>
              <a:buChar char="•"/>
            </a:pPr>
            <a:r>
              <a:rPr lang="en-US" sz="2200">
                <a:solidFill>
                  <a:schemeClr val="bg1"/>
                </a:solidFill>
              </a:rPr>
              <a:t>The design promotes cross-functional collaboration and flexible resource sharing (Kuhn and Bhatiasevi, 2024)</a:t>
            </a:r>
          </a:p>
          <a:p>
            <a:pPr marL="342900" indent="-342900">
              <a:spcBef>
                <a:spcPct val="20000"/>
              </a:spcBef>
              <a:spcAft>
                <a:spcPts val="600"/>
              </a:spcAft>
              <a:buClr>
                <a:schemeClr val="accent1"/>
              </a:buClr>
              <a:buSzPct val="115000"/>
              <a:buFont typeface="Arial"/>
              <a:buChar char="•"/>
            </a:pPr>
            <a:r>
              <a:rPr lang="en-US" sz="2200">
                <a:solidFill>
                  <a:schemeClr val="bg1"/>
                </a:solidFill>
              </a:rPr>
              <a:t>Advantages include agility, knowledge transfer and rapid project execution across categories</a:t>
            </a:r>
          </a:p>
          <a:p>
            <a:pPr marL="342900" indent="-342900">
              <a:spcBef>
                <a:spcPct val="20000"/>
              </a:spcBef>
              <a:spcAft>
                <a:spcPts val="600"/>
              </a:spcAft>
              <a:buClr>
                <a:schemeClr val="accent1"/>
              </a:buClr>
              <a:buSzPct val="115000"/>
              <a:buFont typeface="Arial"/>
              <a:buChar char="•"/>
            </a:pPr>
            <a:r>
              <a:rPr lang="en-US" sz="2200">
                <a:solidFill>
                  <a:schemeClr val="bg1"/>
                </a:solidFill>
              </a:rPr>
              <a:t>Drawbacks involve role ambiguity, conflicting priorities and heavier coordination costs</a:t>
            </a:r>
          </a:p>
        </p:txBody>
      </p:sp>
      <p:sp>
        <p:nvSpPr>
          <p:cNvPr id="23" name="Rectangle 22">
            <a:extLst>
              <a:ext uri="{FF2B5EF4-FFF2-40B4-BE49-F238E27FC236}">
                <a16:creationId xmlns:a16="http://schemas.microsoft.com/office/drawing/2014/main" id="{AB4A78C8-C0E0-45DA-BC2C-2C8D4153B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8325" y="635508"/>
            <a:ext cx="6254496"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343287"/>
            <a:ext cx="11247120" cy="640080"/>
          </a:xfrm>
          <a:prstGeom prst="rect">
            <a:avLst/>
          </a:prstGeom>
          <a:noFill/>
          <a:ln/>
        </p:spPr>
        <p:txBody>
          <a:bodyPr wrap="square" lIns="0" tIns="0" rIns="0" bIns="0" rtlCol="0" anchor="ctr"/>
          <a:lstStyle/>
          <a:p>
            <a:pPr marL="0" indent="0" algn="l">
              <a:buNone/>
            </a:pPr>
            <a:r>
              <a:rPr lang="en-US" sz="2800" dirty="0">
                <a:solidFill>
                  <a:srgbClr val="111111"/>
                </a:solidFill>
                <a:latin typeface="Calibri" pitchFamily="34" charset="0"/>
                <a:ea typeface="Calibri" pitchFamily="34" charset="-122"/>
                <a:cs typeface="Calibri" pitchFamily="34" charset="-120"/>
              </a:rPr>
              <a:t>Matrix Structure Organisation Chart at Tesco PLC</a:t>
            </a:r>
            <a:endParaRPr lang="en-US" sz="2800" dirty="0"/>
          </a:p>
        </p:txBody>
      </p:sp>
      <p:graphicFrame>
        <p:nvGraphicFramePr>
          <p:cNvPr id="82" name="Diagram 81">
            <a:extLst>
              <a:ext uri="{FF2B5EF4-FFF2-40B4-BE49-F238E27FC236}">
                <a16:creationId xmlns:a16="http://schemas.microsoft.com/office/drawing/2014/main" id="{6483BB9F-DE0F-97EC-3191-8A34D73B95BA}"/>
              </a:ext>
            </a:extLst>
          </p:cNvPr>
          <p:cNvGraphicFramePr/>
          <p:nvPr>
            <p:extLst>
              <p:ext uri="{D42A27DB-BD31-4B8C-83A1-F6EECF244321}">
                <p14:modId xmlns:p14="http://schemas.microsoft.com/office/powerpoint/2010/main" val="4161692733"/>
              </p:ext>
            </p:extLst>
          </p:nvPr>
        </p:nvGraphicFramePr>
        <p:xfrm>
          <a:off x="894629" y="1689786"/>
          <a:ext cx="3274541" cy="43928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hape 3"/>
          <p:cNvSpPr/>
          <p:nvPr/>
        </p:nvSpPr>
        <p:spPr>
          <a:xfrm>
            <a:off x="8366760" y="1280160"/>
            <a:ext cx="1645920" cy="457200"/>
          </a:xfrm>
          <a:prstGeom prst="roundRect">
            <a:avLst>
              <a:gd name="adj" fmla="val 12000"/>
            </a:avLst>
          </a:prstGeom>
          <a:solidFill>
            <a:srgbClr val="00325F"/>
          </a:solidFill>
          <a:ln w="12700">
            <a:solidFill>
              <a:srgbClr val="00325F"/>
            </a:solidFill>
            <a:prstDash val="solid"/>
          </a:ln>
        </p:spPr>
        <p:txBody>
          <a:bodyPr/>
          <a:lstStyle/>
          <a:p>
            <a:endParaRPr lang="en-GB"/>
          </a:p>
        </p:txBody>
      </p:sp>
      <p:sp>
        <p:nvSpPr>
          <p:cNvPr id="6" name="Text 4"/>
          <p:cNvSpPr/>
          <p:nvPr/>
        </p:nvSpPr>
        <p:spPr>
          <a:xfrm>
            <a:off x="8366760" y="1280160"/>
            <a:ext cx="164592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Group CEO</a:t>
            </a:r>
            <a:endParaRPr lang="en-US" sz="1100" dirty="0"/>
          </a:p>
        </p:txBody>
      </p:sp>
      <p:sp>
        <p:nvSpPr>
          <p:cNvPr id="7" name="Shape 5"/>
          <p:cNvSpPr/>
          <p:nvPr/>
        </p:nvSpPr>
        <p:spPr>
          <a:xfrm>
            <a:off x="9189720" y="1737360"/>
            <a:ext cx="0" cy="182880"/>
          </a:xfrm>
          <a:prstGeom prst="line">
            <a:avLst/>
          </a:prstGeom>
          <a:noFill/>
          <a:ln w="12700">
            <a:solidFill>
              <a:srgbClr val="00325F"/>
            </a:solidFill>
            <a:prstDash val="solid"/>
          </a:ln>
        </p:spPr>
        <p:txBody>
          <a:bodyPr/>
          <a:lstStyle/>
          <a:p>
            <a:endParaRPr lang="en-GB"/>
          </a:p>
        </p:txBody>
      </p:sp>
      <p:sp>
        <p:nvSpPr>
          <p:cNvPr id="8" name="Shape 6"/>
          <p:cNvSpPr/>
          <p:nvPr/>
        </p:nvSpPr>
        <p:spPr>
          <a:xfrm>
            <a:off x="6995160" y="1920240"/>
            <a:ext cx="4389120" cy="0"/>
          </a:xfrm>
          <a:prstGeom prst="line">
            <a:avLst/>
          </a:prstGeom>
          <a:noFill/>
          <a:ln w="12700">
            <a:solidFill>
              <a:srgbClr val="00325F"/>
            </a:solidFill>
            <a:prstDash val="solid"/>
          </a:ln>
        </p:spPr>
        <p:txBody>
          <a:bodyPr/>
          <a:lstStyle/>
          <a:p>
            <a:endParaRPr lang="en-GB"/>
          </a:p>
        </p:txBody>
      </p:sp>
      <p:sp>
        <p:nvSpPr>
          <p:cNvPr id="9" name="Shape 7"/>
          <p:cNvSpPr/>
          <p:nvPr/>
        </p:nvSpPr>
        <p:spPr>
          <a:xfrm>
            <a:off x="6995160" y="1920240"/>
            <a:ext cx="0" cy="182880"/>
          </a:xfrm>
          <a:prstGeom prst="line">
            <a:avLst/>
          </a:prstGeom>
          <a:noFill/>
          <a:ln w="12700">
            <a:solidFill>
              <a:srgbClr val="00325F"/>
            </a:solidFill>
            <a:prstDash val="solid"/>
          </a:ln>
        </p:spPr>
        <p:txBody>
          <a:bodyPr/>
          <a:lstStyle/>
          <a:p>
            <a:endParaRPr lang="en-GB"/>
          </a:p>
        </p:txBody>
      </p:sp>
      <p:sp>
        <p:nvSpPr>
          <p:cNvPr id="10" name="Shape 8"/>
          <p:cNvSpPr/>
          <p:nvPr/>
        </p:nvSpPr>
        <p:spPr>
          <a:xfrm>
            <a:off x="6309360" y="2103120"/>
            <a:ext cx="137160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11" name="Text 9"/>
          <p:cNvSpPr/>
          <p:nvPr/>
        </p:nvSpPr>
        <p:spPr>
          <a:xfrm>
            <a:off x="6309360" y="2103120"/>
            <a:ext cx="137160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HR</a:t>
            </a:r>
            <a:endParaRPr lang="en-US" sz="1100" dirty="0"/>
          </a:p>
        </p:txBody>
      </p:sp>
      <p:sp>
        <p:nvSpPr>
          <p:cNvPr id="12" name="Shape 10"/>
          <p:cNvSpPr/>
          <p:nvPr/>
        </p:nvSpPr>
        <p:spPr>
          <a:xfrm>
            <a:off x="8458200" y="1920240"/>
            <a:ext cx="0" cy="182880"/>
          </a:xfrm>
          <a:prstGeom prst="line">
            <a:avLst/>
          </a:prstGeom>
          <a:noFill/>
          <a:ln w="12700">
            <a:solidFill>
              <a:srgbClr val="00325F"/>
            </a:solidFill>
            <a:prstDash val="solid"/>
          </a:ln>
        </p:spPr>
        <p:txBody>
          <a:bodyPr/>
          <a:lstStyle/>
          <a:p>
            <a:endParaRPr lang="en-GB"/>
          </a:p>
        </p:txBody>
      </p:sp>
      <p:sp>
        <p:nvSpPr>
          <p:cNvPr id="13" name="Shape 11"/>
          <p:cNvSpPr/>
          <p:nvPr/>
        </p:nvSpPr>
        <p:spPr>
          <a:xfrm>
            <a:off x="7772400" y="2103120"/>
            <a:ext cx="137160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14" name="Text 12"/>
          <p:cNvSpPr/>
          <p:nvPr/>
        </p:nvSpPr>
        <p:spPr>
          <a:xfrm>
            <a:off x="7772400" y="2103120"/>
            <a:ext cx="137160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Finance</a:t>
            </a:r>
            <a:endParaRPr lang="en-US" sz="1100" dirty="0"/>
          </a:p>
        </p:txBody>
      </p:sp>
      <p:sp>
        <p:nvSpPr>
          <p:cNvPr id="15" name="Shape 13"/>
          <p:cNvSpPr/>
          <p:nvPr/>
        </p:nvSpPr>
        <p:spPr>
          <a:xfrm>
            <a:off x="9921240" y="1920240"/>
            <a:ext cx="0" cy="182880"/>
          </a:xfrm>
          <a:prstGeom prst="line">
            <a:avLst/>
          </a:prstGeom>
          <a:noFill/>
          <a:ln w="12700">
            <a:solidFill>
              <a:srgbClr val="00325F"/>
            </a:solidFill>
            <a:prstDash val="solid"/>
          </a:ln>
        </p:spPr>
        <p:txBody>
          <a:bodyPr/>
          <a:lstStyle/>
          <a:p>
            <a:endParaRPr lang="en-GB"/>
          </a:p>
        </p:txBody>
      </p:sp>
      <p:sp>
        <p:nvSpPr>
          <p:cNvPr id="16" name="Shape 14"/>
          <p:cNvSpPr/>
          <p:nvPr/>
        </p:nvSpPr>
        <p:spPr>
          <a:xfrm>
            <a:off x="9235440" y="2103120"/>
            <a:ext cx="137160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17" name="Text 15"/>
          <p:cNvSpPr/>
          <p:nvPr/>
        </p:nvSpPr>
        <p:spPr>
          <a:xfrm>
            <a:off x="9235440" y="2103120"/>
            <a:ext cx="137160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Digital</a:t>
            </a:r>
            <a:endParaRPr lang="en-US" sz="1100" dirty="0"/>
          </a:p>
        </p:txBody>
      </p:sp>
      <p:sp>
        <p:nvSpPr>
          <p:cNvPr id="18" name="Shape 16"/>
          <p:cNvSpPr/>
          <p:nvPr/>
        </p:nvSpPr>
        <p:spPr>
          <a:xfrm>
            <a:off x="11384280" y="1920240"/>
            <a:ext cx="0" cy="182880"/>
          </a:xfrm>
          <a:prstGeom prst="line">
            <a:avLst/>
          </a:prstGeom>
          <a:noFill/>
          <a:ln w="12700">
            <a:solidFill>
              <a:srgbClr val="00325F"/>
            </a:solidFill>
            <a:prstDash val="solid"/>
          </a:ln>
        </p:spPr>
        <p:txBody>
          <a:bodyPr/>
          <a:lstStyle/>
          <a:p>
            <a:endParaRPr lang="en-GB"/>
          </a:p>
        </p:txBody>
      </p:sp>
      <p:sp>
        <p:nvSpPr>
          <p:cNvPr id="19" name="Shape 17"/>
          <p:cNvSpPr/>
          <p:nvPr/>
        </p:nvSpPr>
        <p:spPr>
          <a:xfrm>
            <a:off x="10698480" y="2103120"/>
            <a:ext cx="1371600" cy="457200"/>
          </a:xfrm>
          <a:prstGeom prst="roundRect">
            <a:avLst>
              <a:gd name="adj" fmla="val 12000"/>
            </a:avLst>
          </a:prstGeom>
          <a:solidFill>
            <a:srgbClr val="00539F"/>
          </a:solidFill>
          <a:ln w="12700">
            <a:solidFill>
              <a:srgbClr val="00325F"/>
            </a:solidFill>
            <a:prstDash val="solid"/>
          </a:ln>
        </p:spPr>
        <p:txBody>
          <a:bodyPr/>
          <a:lstStyle/>
          <a:p>
            <a:endParaRPr lang="en-GB"/>
          </a:p>
        </p:txBody>
      </p:sp>
      <p:sp>
        <p:nvSpPr>
          <p:cNvPr id="20" name="Text 18"/>
          <p:cNvSpPr/>
          <p:nvPr/>
        </p:nvSpPr>
        <p:spPr>
          <a:xfrm>
            <a:off x="10698480" y="2103120"/>
            <a:ext cx="137160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Supply Chain</a:t>
            </a:r>
            <a:endParaRPr lang="en-US" sz="1100" dirty="0"/>
          </a:p>
        </p:txBody>
      </p:sp>
      <p:sp>
        <p:nvSpPr>
          <p:cNvPr id="21" name="Shape 19"/>
          <p:cNvSpPr/>
          <p:nvPr/>
        </p:nvSpPr>
        <p:spPr>
          <a:xfrm>
            <a:off x="4754880" y="2743200"/>
            <a:ext cx="1280160" cy="457200"/>
          </a:xfrm>
          <a:prstGeom prst="roundRect">
            <a:avLst>
              <a:gd name="adj" fmla="val 12000"/>
            </a:avLst>
          </a:prstGeom>
          <a:solidFill>
            <a:srgbClr val="C00000"/>
          </a:solidFill>
          <a:ln w="12700">
            <a:solidFill>
              <a:srgbClr val="00325F"/>
            </a:solidFill>
            <a:prstDash val="solid"/>
          </a:ln>
        </p:spPr>
        <p:txBody>
          <a:bodyPr/>
          <a:lstStyle/>
          <a:p>
            <a:endParaRPr lang="en-GB"/>
          </a:p>
        </p:txBody>
      </p:sp>
      <p:sp>
        <p:nvSpPr>
          <p:cNvPr id="22" name="Text 20"/>
          <p:cNvSpPr/>
          <p:nvPr/>
        </p:nvSpPr>
        <p:spPr>
          <a:xfrm>
            <a:off x="4754880" y="2743200"/>
            <a:ext cx="128016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Clothing</a:t>
            </a:r>
            <a:endParaRPr lang="en-US" sz="1100" dirty="0"/>
          </a:p>
        </p:txBody>
      </p:sp>
      <p:sp>
        <p:nvSpPr>
          <p:cNvPr id="23" name="Shape 21"/>
          <p:cNvSpPr/>
          <p:nvPr/>
        </p:nvSpPr>
        <p:spPr>
          <a:xfrm>
            <a:off x="6286500" y="27432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24" name="Text 22"/>
          <p:cNvSpPr/>
          <p:nvPr/>
        </p:nvSpPr>
        <p:spPr>
          <a:xfrm>
            <a:off x="6286500" y="27432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25" name="Shape 23"/>
          <p:cNvSpPr/>
          <p:nvPr/>
        </p:nvSpPr>
        <p:spPr>
          <a:xfrm>
            <a:off x="6995160" y="2560320"/>
            <a:ext cx="0" cy="182880"/>
          </a:xfrm>
          <a:prstGeom prst="line">
            <a:avLst/>
          </a:prstGeom>
          <a:noFill/>
          <a:ln w="12700">
            <a:solidFill>
              <a:srgbClr val="00325F"/>
            </a:solidFill>
            <a:prstDash val="dash"/>
          </a:ln>
        </p:spPr>
        <p:txBody>
          <a:bodyPr/>
          <a:lstStyle/>
          <a:p>
            <a:endParaRPr lang="en-GB"/>
          </a:p>
        </p:txBody>
      </p:sp>
      <p:sp>
        <p:nvSpPr>
          <p:cNvPr id="26" name="Shape 24"/>
          <p:cNvSpPr/>
          <p:nvPr/>
        </p:nvSpPr>
        <p:spPr>
          <a:xfrm>
            <a:off x="7749540" y="27432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27" name="Text 25"/>
          <p:cNvSpPr/>
          <p:nvPr/>
        </p:nvSpPr>
        <p:spPr>
          <a:xfrm>
            <a:off x="7749540" y="27432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28" name="Shape 26"/>
          <p:cNvSpPr/>
          <p:nvPr/>
        </p:nvSpPr>
        <p:spPr>
          <a:xfrm>
            <a:off x="8458200" y="2560320"/>
            <a:ext cx="0" cy="182880"/>
          </a:xfrm>
          <a:prstGeom prst="line">
            <a:avLst/>
          </a:prstGeom>
          <a:noFill/>
          <a:ln w="12700">
            <a:solidFill>
              <a:srgbClr val="00325F"/>
            </a:solidFill>
            <a:prstDash val="dash"/>
          </a:ln>
        </p:spPr>
        <p:txBody>
          <a:bodyPr/>
          <a:lstStyle/>
          <a:p>
            <a:endParaRPr lang="en-GB"/>
          </a:p>
        </p:txBody>
      </p:sp>
      <p:sp>
        <p:nvSpPr>
          <p:cNvPr id="29" name="Shape 27"/>
          <p:cNvSpPr/>
          <p:nvPr/>
        </p:nvSpPr>
        <p:spPr>
          <a:xfrm>
            <a:off x="9212580" y="27432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30" name="Text 28"/>
          <p:cNvSpPr/>
          <p:nvPr/>
        </p:nvSpPr>
        <p:spPr>
          <a:xfrm>
            <a:off x="9212580" y="27432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31" name="Shape 29"/>
          <p:cNvSpPr/>
          <p:nvPr/>
        </p:nvSpPr>
        <p:spPr>
          <a:xfrm>
            <a:off x="9921240" y="2560320"/>
            <a:ext cx="0" cy="182880"/>
          </a:xfrm>
          <a:prstGeom prst="line">
            <a:avLst/>
          </a:prstGeom>
          <a:noFill/>
          <a:ln w="12700">
            <a:solidFill>
              <a:srgbClr val="00325F"/>
            </a:solidFill>
            <a:prstDash val="dash"/>
          </a:ln>
        </p:spPr>
        <p:txBody>
          <a:bodyPr/>
          <a:lstStyle/>
          <a:p>
            <a:endParaRPr lang="en-GB"/>
          </a:p>
        </p:txBody>
      </p:sp>
      <p:sp>
        <p:nvSpPr>
          <p:cNvPr id="32" name="Shape 30"/>
          <p:cNvSpPr/>
          <p:nvPr/>
        </p:nvSpPr>
        <p:spPr>
          <a:xfrm>
            <a:off x="10675620" y="27432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33" name="Text 31"/>
          <p:cNvSpPr/>
          <p:nvPr/>
        </p:nvSpPr>
        <p:spPr>
          <a:xfrm>
            <a:off x="10675620" y="27432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34" name="Shape 32"/>
          <p:cNvSpPr/>
          <p:nvPr/>
        </p:nvSpPr>
        <p:spPr>
          <a:xfrm>
            <a:off x="11384280" y="2560320"/>
            <a:ext cx="0" cy="182880"/>
          </a:xfrm>
          <a:prstGeom prst="line">
            <a:avLst/>
          </a:prstGeom>
          <a:noFill/>
          <a:ln w="12700">
            <a:solidFill>
              <a:srgbClr val="00325F"/>
            </a:solidFill>
            <a:prstDash val="dash"/>
          </a:ln>
        </p:spPr>
        <p:txBody>
          <a:bodyPr/>
          <a:lstStyle/>
          <a:p>
            <a:endParaRPr lang="en-GB"/>
          </a:p>
        </p:txBody>
      </p:sp>
      <p:sp>
        <p:nvSpPr>
          <p:cNvPr id="35" name="Shape 33"/>
          <p:cNvSpPr/>
          <p:nvPr/>
        </p:nvSpPr>
        <p:spPr>
          <a:xfrm>
            <a:off x="6035040" y="2971800"/>
            <a:ext cx="228600" cy="0"/>
          </a:xfrm>
          <a:prstGeom prst="line">
            <a:avLst/>
          </a:prstGeom>
          <a:noFill/>
          <a:ln w="12700">
            <a:solidFill>
              <a:srgbClr val="00325F"/>
            </a:solidFill>
            <a:prstDash val="dash"/>
          </a:ln>
        </p:spPr>
        <p:txBody>
          <a:bodyPr/>
          <a:lstStyle/>
          <a:p>
            <a:endParaRPr lang="en-GB"/>
          </a:p>
        </p:txBody>
      </p:sp>
      <p:sp>
        <p:nvSpPr>
          <p:cNvPr id="36" name="Shape 34"/>
          <p:cNvSpPr/>
          <p:nvPr/>
        </p:nvSpPr>
        <p:spPr>
          <a:xfrm>
            <a:off x="4754880" y="3657600"/>
            <a:ext cx="1280160" cy="457200"/>
          </a:xfrm>
          <a:prstGeom prst="roundRect">
            <a:avLst>
              <a:gd name="adj" fmla="val 12000"/>
            </a:avLst>
          </a:prstGeom>
          <a:solidFill>
            <a:srgbClr val="C00000"/>
          </a:solidFill>
          <a:ln w="12700">
            <a:solidFill>
              <a:srgbClr val="00325F"/>
            </a:solidFill>
            <a:prstDash val="solid"/>
          </a:ln>
        </p:spPr>
        <p:txBody>
          <a:bodyPr/>
          <a:lstStyle/>
          <a:p>
            <a:endParaRPr lang="en-GB"/>
          </a:p>
        </p:txBody>
      </p:sp>
      <p:sp>
        <p:nvSpPr>
          <p:cNvPr id="37" name="Text 35"/>
          <p:cNvSpPr/>
          <p:nvPr/>
        </p:nvSpPr>
        <p:spPr>
          <a:xfrm>
            <a:off x="4754880" y="3657600"/>
            <a:ext cx="128016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Grocery</a:t>
            </a:r>
            <a:endParaRPr lang="en-US" sz="1100" dirty="0"/>
          </a:p>
        </p:txBody>
      </p:sp>
      <p:sp>
        <p:nvSpPr>
          <p:cNvPr id="38" name="Shape 36"/>
          <p:cNvSpPr/>
          <p:nvPr/>
        </p:nvSpPr>
        <p:spPr>
          <a:xfrm>
            <a:off x="6286500" y="36576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39" name="Text 37"/>
          <p:cNvSpPr/>
          <p:nvPr/>
        </p:nvSpPr>
        <p:spPr>
          <a:xfrm>
            <a:off x="6286500" y="36576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40" name="Shape 38"/>
          <p:cNvSpPr/>
          <p:nvPr/>
        </p:nvSpPr>
        <p:spPr>
          <a:xfrm>
            <a:off x="6995160" y="2560320"/>
            <a:ext cx="0" cy="1097280"/>
          </a:xfrm>
          <a:prstGeom prst="line">
            <a:avLst/>
          </a:prstGeom>
          <a:noFill/>
          <a:ln w="12700">
            <a:solidFill>
              <a:srgbClr val="00325F"/>
            </a:solidFill>
            <a:prstDash val="dash"/>
          </a:ln>
        </p:spPr>
        <p:txBody>
          <a:bodyPr/>
          <a:lstStyle/>
          <a:p>
            <a:endParaRPr lang="en-GB"/>
          </a:p>
        </p:txBody>
      </p:sp>
      <p:sp>
        <p:nvSpPr>
          <p:cNvPr id="41" name="Shape 39"/>
          <p:cNvSpPr/>
          <p:nvPr/>
        </p:nvSpPr>
        <p:spPr>
          <a:xfrm>
            <a:off x="7749540" y="36576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42" name="Text 40"/>
          <p:cNvSpPr/>
          <p:nvPr/>
        </p:nvSpPr>
        <p:spPr>
          <a:xfrm>
            <a:off x="7749540" y="36576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43" name="Shape 41"/>
          <p:cNvSpPr/>
          <p:nvPr/>
        </p:nvSpPr>
        <p:spPr>
          <a:xfrm>
            <a:off x="8458200" y="2560320"/>
            <a:ext cx="0" cy="1097280"/>
          </a:xfrm>
          <a:prstGeom prst="line">
            <a:avLst/>
          </a:prstGeom>
          <a:noFill/>
          <a:ln w="12700">
            <a:solidFill>
              <a:srgbClr val="00325F"/>
            </a:solidFill>
            <a:prstDash val="dash"/>
          </a:ln>
        </p:spPr>
        <p:txBody>
          <a:bodyPr/>
          <a:lstStyle/>
          <a:p>
            <a:endParaRPr lang="en-GB"/>
          </a:p>
        </p:txBody>
      </p:sp>
      <p:sp>
        <p:nvSpPr>
          <p:cNvPr id="44" name="Shape 42"/>
          <p:cNvSpPr/>
          <p:nvPr/>
        </p:nvSpPr>
        <p:spPr>
          <a:xfrm>
            <a:off x="9212580" y="36576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45" name="Text 43"/>
          <p:cNvSpPr/>
          <p:nvPr/>
        </p:nvSpPr>
        <p:spPr>
          <a:xfrm>
            <a:off x="9212580" y="36576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46" name="Shape 44"/>
          <p:cNvSpPr/>
          <p:nvPr/>
        </p:nvSpPr>
        <p:spPr>
          <a:xfrm>
            <a:off x="9921240" y="2560320"/>
            <a:ext cx="0" cy="1097280"/>
          </a:xfrm>
          <a:prstGeom prst="line">
            <a:avLst/>
          </a:prstGeom>
          <a:noFill/>
          <a:ln w="12700">
            <a:solidFill>
              <a:srgbClr val="00325F"/>
            </a:solidFill>
            <a:prstDash val="dash"/>
          </a:ln>
        </p:spPr>
        <p:txBody>
          <a:bodyPr/>
          <a:lstStyle/>
          <a:p>
            <a:endParaRPr lang="en-GB"/>
          </a:p>
        </p:txBody>
      </p:sp>
      <p:sp>
        <p:nvSpPr>
          <p:cNvPr id="47" name="Shape 45"/>
          <p:cNvSpPr/>
          <p:nvPr/>
        </p:nvSpPr>
        <p:spPr>
          <a:xfrm>
            <a:off x="10675620" y="36576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48" name="Text 46"/>
          <p:cNvSpPr/>
          <p:nvPr/>
        </p:nvSpPr>
        <p:spPr>
          <a:xfrm>
            <a:off x="10675620" y="36576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49" name="Shape 47"/>
          <p:cNvSpPr/>
          <p:nvPr/>
        </p:nvSpPr>
        <p:spPr>
          <a:xfrm>
            <a:off x="11384280" y="2560320"/>
            <a:ext cx="0" cy="1097280"/>
          </a:xfrm>
          <a:prstGeom prst="line">
            <a:avLst/>
          </a:prstGeom>
          <a:noFill/>
          <a:ln w="12700">
            <a:solidFill>
              <a:srgbClr val="00325F"/>
            </a:solidFill>
            <a:prstDash val="dash"/>
          </a:ln>
        </p:spPr>
        <p:txBody>
          <a:bodyPr/>
          <a:lstStyle/>
          <a:p>
            <a:endParaRPr lang="en-GB"/>
          </a:p>
        </p:txBody>
      </p:sp>
      <p:sp>
        <p:nvSpPr>
          <p:cNvPr id="50" name="Shape 48"/>
          <p:cNvSpPr/>
          <p:nvPr/>
        </p:nvSpPr>
        <p:spPr>
          <a:xfrm>
            <a:off x="6035040" y="3886200"/>
            <a:ext cx="228600" cy="0"/>
          </a:xfrm>
          <a:prstGeom prst="line">
            <a:avLst/>
          </a:prstGeom>
          <a:noFill/>
          <a:ln w="12700">
            <a:solidFill>
              <a:srgbClr val="00325F"/>
            </a:solidFill>
            <a:prstDash val="dash"/>
          </a:ln>
        </p:spPr>
        <p:txBody>
          <a:bodyPr/>
          <a:lstStyle/>
          <a:p>
            <a:endParaRPr lang="en-GB"/>
          </a:p>
        </p:txBody>
      </p:sp>
      <p:sp>
        <p:nvSpPr>
          <p:cNvPr id="51" name="Shape 49"/>
          <p:cNvSpPr/>
          <p:nvPr/>
        </p:nvSpPr>
        <p:spPr>
          <a:xfrm>
            <a:off x="4754880" y="4572000"/>
            <a:ext cx="1280160" cy="457200"/>
          </a:xfrm>
          <a:prstGeom prst="roundRect">
            <a:avLst>
              <a:gd name="adj" fmla="val 12000"/>
            </a:avLst>
          </a:prstGeom>
          <a:solidFill>
            <a:srgbClr val="C00000"/>
          </a:solidFill>
          <a:ln w="12700">
            <a:solidFill>
              <a:srgbClr val="00325F"/>
            </a:solidFill>
            <a:prstDash val="solid"/>
          </a:ln>
        </p:spPr>
        <p:txBody>
          <a:bodyPr/>
          <a:lstStyle/>
          <a:p>
            <a:endParaRPr lang="en-GB"/>
          </a:p>
        </p:txBody>
      </p:sp>
      <p:sp>
        <p:nvSpPr>
          <p:cNvPr id="52" name="Text 50"/>
          <p:cNvSpPr/>
          <p:nvPr/>
        </p:nvSpPr>
        <p:spPr>
          <a:xfrm>
            <a:off x="4754880" y="4572000"/>
            <a:ext cx="128016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Gen. Merch.</a:t>
            </a:r>
            <a:endParaRPr lang="en-US" sz="1100" dirty="0"/>
          </a:p>
        </p:txBody>
      </p:sp>
      <p:sp>
        <p:nvSpPr>
          <p:cNvPr id="53" name="Shape 51"/>
          <p:cNvSpPr/>
          <p:nvPr/>
        </p:nvSpPr>
        <p:spPr>
          <a:xfrm>
            <a:off x="6286500" y="45720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54" name="Text 52"/>
          <p:cNvSpPr/>
          <p:nvPr/>
        </p:nvSpPr>
        <p:spPr>
          <a:xfrm>
            <a:off x="6286500" y="45720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55" name="Shape 53"/>
          <p:cNvSpPr/>
          <p:nvPr/>
        </p:nvSpPr>
        <p:spPr>
          <a:xfrm>
            <a:off x="6995160" y="2560320"/>
            <a:ext cx="0" cy="2011680"/>
          </a:xfrm>
          <a:prstGeom prst="line">
            <a:avLst/>
          </a:prstGeom>
          <a:noFill/>
          <a:ln w="12700">
            <a:solidFill>
              <a:srgbClr val="00325F"/>
            </a:solidFill>
            <a:prstDash val="dash"/>
          </a:ln>
        </p:spPr>
        <p:txBody>
          <a:bodyPr/>
          <a:lstStyle/>
          <a:p>
            <a:endParaRPr lang="en-GB"/>
          </a:p>
        </p:txBody>
      </p:sp>
      <p:sp>
        <p:nvSpPr>
          <p:cNvPr id="56" name="Shape 54"/>
          <p:cNvSpPr/>
          <p:nvPr/>
        </p:nvSpPr>
        <p:spPr>
          <a:xfrm>
            <a:off x="7749540" y="45720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57" name="Text 55"/>
          <p:cNvSpPr/>
          <p:nvPr/>
        </p:nvSpPr>
        <p:spPr>
          <a:xfrm>
            <a:off x="7749540" y="45720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58" name="Shape 56"/>
          <p:cNvSpPr/>
          <p:nvPr/>
        </p:nvSpPr>
        <p:spPr>
          <a:xfrm>
            <a:off x="8458200" y="2560320"/>
            <a:ext cx="0" cy="2011680"/>
          </a:xfrm>
          <a:prstGeom prst="line">
            <a:avLst/>
          </a:prstGeom>
          <a:noFill/>
          <a:ln w="12700">
            <a:solidFill>
              <a:srgbClr val="00325F"/>
            </a:solidFill>
            <a:prstDash val="dash"/>
          </a:ln>
        </p:spPr>
        <p:txBody>
          <a:bodyPr/>
          <a:lstStyle/>
          <a:p>
            <a:endParaRPr lang="en-GB"/>
          </a:p>
        </p:txBody>
      </p:sp>
      <p:sp>
        <p:nvSpPr>
          <p:cNvPr id="59" name="Shape 57"/>
          <p:cNvSpPr/>
          <p:nvPr/>
        </p:nvSpPr>
        <p:spPr>
          <a:xfrm>
            <a:off x="9212580" y="45720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60" name="Text 58"/>
          <p:cNvSpPr/>
          <p:nvPr/>
        </p:nvSpPr>
        <p:spPr>
          <a:xfrm>
            <a:off x="9212580" y="45720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61" name="Shape 59"/>
          <p:cNvSpPr/>
          <p:nvPr/>
        </p:nvSpPr>
        <p:spPr>
          <a:xfrm>
            <a:off x="9921240" y="2560320"/>
            <a:ext cx="0" cy="2011680"/>
          </a:xfrm>
          <a:prstGeom prst="line">
            <a:avLst/>
          </a:prstGeom>
          <a:noFill/>
          <a:ln w="12700">
            <a:solidFill>
              <a:srgbClr val="00325F"/>
            </a:solidFill>
            <a:prstDash val="dash"/>
          </a:ln>
        </p:spPr>
        <p:txBody>
          <a:bodyPr/>
          <a:lstStyle/>
          <a:p>
            <a:endParaRPr lang="en-GB"/>
          </a:p>
        </p:txBody>
      </p:sp>
      <p:sp>
        <p:nvSpPr>
          <p:cNvPr id="62" name="Shape 60"/>
          <p:cNvSpPr/>
          <p:nvPr/>
        </p:nvSpPr>
        <p:spPr>
          <a:xfrm>
            <a:off x="10675620" y="45720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63" name="Text 61"/>
          <p:cNvSpPr/>
          <p:nvPr/>
        </p:nvSpPr>
        <p:spPr>
          <a:xfrm>
            <a:off x="10675620" y="45720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64" name="Shape 62"/>
          <p:cNvSpPr/>
          <p:nvPr/>
        </p:nvSpPr>
        <p:spPr>
          <a:xfrm>
            <a:off x="11384280" y="2560320"/>
            <a:ext cx="0" cy="2011680"/>
          </a:xfrm>
          <a:prstGeom prst="line">
            <a:avLst/>
          </a:prstGeom>
          <a:noFill/>
          <a:ln w="12700">
            <a:solidFill>
              <a:srgbClr val="00325F"/>
            </a:solidFill>
            <a:prstDash val="dash"/>
          </a:ln>
        </p:spPr>
        <p:txBody>
          <a:bodyPr/>
          <a:lstStyle/>
          <a:p>
            <a:endParaRPr lang="en-GB"/>
          </a:p>
        </p:txBody>
      </p:sp>
      <p:sp>
        <p:nvSpPr>
          <p:cNvPr id="65" name="Shape 63"/>
          <p:cNvSpPr/>
          <p:nvPr/>
        </p:nvSpPr>
        <p:spPr>
          <a:xfrm>
            <a:off x="6035040" y="4800600"/>
            <a:ext cx="228600" cy="0"/>
          </a:xfrm>
          <a:prstGeom prst="line">
            <a:avLst/>
          </a:prstGeom>
          <a:noFill/>
          <a:ln w="12700">
            <a:solidFill>
              <a:srgbClr val="00325F"/>
            </a:solidFill>
            <a:prstDash val="dash"/>
          </a:ln>
        </p:spPr>
        <p:txBody>
          <a:bodyPr/>
          <a:lstStyle/>
          <a:p>
            <a:endParaRPr lang="en-GB"/>
          </a:p>
        </p:txBody>
      </p:sp>
      <p:sp>
        <p:nvSpPr>
          <p:cNvPr id="66" name="Shape 64"/>
          <p:cNvSpPr/>
          <p:nvPr/>
        </p:nvSpPr>
        <p:spPr>
          <a:xfrm>
            <a:off x="4754880" y="5486400"/>
            <a:ext cx="1280160" cy="457200"/>
          </a:xfrm>
          <a:prstGeom prst="roundRect">
            <a:avLst>
              <a:gd name="adj" fmla="val 12000"/>
            </a:avLst>
          </a:prstGeom>
          <a:solidFill>
            <a:srgbClr val="C00000"/>
          </a:solidFill>
          <a:ln w="12700">
            <a:solidFill>
              <a:srgbClr val="00325F"/>
            </a:solidFill>
            <a:prstDash val="solid"/>
          </a:ln>
        </p:spPr>
        <p:txBody>
          <a:bodyPr/>
          <a:lstStyle/>
          <a:p>
            <a:endParaRPr lang="en-GB"/>
          </a:p>
        </p:txBody>
      </p:sp>
      <p:sp>
        <p:nvSpPr>
          <p:cNvPr id="67" name="Text 65"/>
          <p:cNvSpPr/>
          <p:nvPr/>
        </p:nvSpPr>
        <p:spPr>
          <a:xfrm>
            <a:off x="4754880" y="5486400"/>
            <a:ext cx="1280160" cy="457200"/>
          </a:xfrm>
          <a:prstGeom prst="rect">
            <a:avLst/>
          </a:prstGeom>
          <a:noFill/>
          <a:ln/>
        </p:spPr>
        <p:txBody>
          <a:bodyPr wrap="square" lIns="25400" tIns="25400" rIns="25400" bIns="2540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Online</a:t>
            </a:r>
            <a:endParaRPr lang="en-US" sz="1100" dirty="0"/>
          </a:p>
        </p:txBody>
      </p:sp>
      <p:sp>
        <p:nvSpPr>
          <p:cNvPr id="68" name="Shape 66"/>
          <p:cNvSpPr/>
          <p:nvPr/>
        </p:nvSpPr>
        <p:spPr>
          <a:xfrm>
            <a:off x="6286500" y="54864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69" name="Text 67"/>
          <p:cNvSpPr/>
          <p:nvPr/>
        </p:nvSpPr>
        <p:spPr>
          <a:xfrm>
            <a:off x="6286500" y="54864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70" name="Shape 68"/>
          <p:cNvSpPr/>
          <p:nvPr/>
        </p:nvSpPr>
        <p:spPr>
          <a:xfrm>
            <a:off x="6995160" y="2560320"/>
            <a:ext cx="0" cy="2926080"/>
          </a:xfrm>
          <a:prstGeom prst="line">
            <a:avLst/>
          </a:prstGeom>
          <a:noFill/>
          <a:ln w="12700">
            <a:solidFill>
              <a:srgbClr val="00325F"/>
            </a:solidFill>
            <a:prstDash val="dash"/>
          </a:ln>
        </p:spPr>
        <p:txBody>
          <a:bodyPr/>
          <a:lstStyle/>
          <a:p>
            <a:endParaRPr lang="en-GB"/>
          </a:p>
        </p:txBody>
      </p:sp>
      <p:sp>
        <p:nvSpPr>
          <p:cNvPr id="71" name="Shape 69"/>
          <p:cNvSpPr/>
          <p:nvPr/>
        </p:nvSpPr>
        <p:spPr>
          <a:xfrm>
            <a:off x="7749540" y="54864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72" name="Text 70"/>
          <p:cNvSpPr/>
          <p:nvPr/>
        </p:nvSpPr>
        <p:spPr>
          <a:xfrm>
            <a:off x="7749540" y="54864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73" name="Shape 71"/>
          <p:cNvSpPr/>
          <p:nvPr/>
        </p:nvSpPr>
        <p:spPr>
          <a:xfrm>
            <a:off x="8458200" y="2560320"/>
            <a:ext cx="0" cy="2926080"/>
          </a:xfrm>
          <a:prstGeom prst="line">
            <a:avLst/>
          </a:prstGeom>
          <a:noFill/>
          <a:ln w="12700">
            <a:solidFill>
              <a:srgbClr val="00325F"/>
            </a:solidFill>
            <a:prstDash val="dash"/>
          </a:ln>
        </p:spPr>
        <p:txBody>
          <a:bodyPr/>
          <a:lstStyle/>
          <a:p>
            <a:endParaRPr lang="en-GB"/>
          </a:p>
        </p:txBody>
      </p:sp>
      <p:sp>
        <p:nvSpPr>
          <p:cNvPr id="74" name="Shape 72"/>
          <p:cNvSpPr/>
          <p:nvPr/>
        </p:nvSpPr>
        <p:spPr>
          <a:xfrm>
            <a:off x="9212580" y="54864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75" name="Text 73"/>
          <p:cNvSpPr/>
          <p:nvPr/>
        </p:nvSpPr>
        <p:spPr>
          <a:xfrm>
            <a:off x="9212580" y="54864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76" name="Shape 74"/>
          <p:cNvSpPr/>
          <p:nvPr/>
        </p:nvSpPr>
        <p:spPr>
          <a:xfrm>
            <a:off x="9921240" y="2560320"/>
            <a:ext cx="0" cy="2926080"/>
          </a:xfrm>
          <a:prstGeom prst="line">
            <a:avLst/>
          </a:prstGeom>
          <a:noFill/>
          <a:ln w="12700">
            <a:solidFill>
              <a:srgbClr val="00325F"/>
            </a:solidFill>
            <a:prstDash val="dash"/>
          </a:ln>
        </p:spPr>
        <p:txBody>
          <a:bodyPr/>
          <a:lstStyle/>
          <a:p>
            <a:endParaRPr lang="en-GB"/>
          </a:p>
        </p:txBody>
      </p:sp>
      <p:sp>
        <p:nvSpPr>
          <p:cNvPr id="77" name="Shape 75"/>
          <p:cNvSpPr/>
          <p:nvPr/>
        </p:nvSpPr>
        <p:spPr>
          <a:xfrm>
            <a:off x="10675620" y="5486400"/>
            <a:ext cx="1417320" cy="457200"/>
          </a:xfrm>
          <a:prstGeom prst="roundRect">
            <a:avLst>
              <a:gd name="adj" fmla="val 12000"/>
            </a:avLst>
          </a:prstGeom>
          <a:solidFill>
            <a:srgbClr val="E5E7EB"/>
          </a:solidFill>
          <a:ln w="12700">
            <a:solidFill>
              <a:srgbClr val="00325F"/>
            </a:solidFill>
            <a:prstDash val="solid"/>
          </a:ln>
        </p:spPr>
        <p:txBody>
          <a:bodyPr/>
          <a:lstStyle/>
          <a:p>
            <a:endParaRPr lang="en-GB"/>
          </a:p>
        </p:txBody>
      </p:sp>
      <p:sp>
        <p:nvSpPr>
          <p:cNvPr id="78" name="Text 76"/>
          <p:cNvSpPr/>
          <p:nvPr/>
        </p:nvSpPr>
        <p:spPr>
          <a:xfrm>
            <a:off x="10675620" y="5486400"/>
            <a:ext cx="1417320" cy="457200"/>
          </a:xfrm>
          <a:prstGeom prst="rect">
            <a:avLst/>
          </a:prstGeom>
          <a:noFill/>
          <a:ln/>
        </p:spPr>
        <p:txBody>
          <a:bodyPr wrap="square" lIns="25400" tIns="25400" rIns="25400" bIns="25400" rtlCol="0" anchor="ctr"/>
          <a:lstStyle/>
          <a:p>
            <a:pPr marL="0" indent="0" algn="ctr">
              <a:buNone/>
            </a:pPr>
            <a:r>
              <a:rPr lang="en-US" sz="1000" dirty="0">
                <a:solidFill>
                  <a:srgbClr val="111111"/>
                </a:solidFill>
                <a:latin typeface="Calibri" pitchFamily="34" charset="0"/>
                <a:ea typeface="Calibri" pitchFamily="34" charset="-122"/>
                <a:cs typeface="Calibri" pitchFamily="34" charset="-120"/>
              </a:rPr>
              <a:t>Team</a:t>
            </a:r>
            <a:endParaRPr lang="en-US" sz="1000" dirty="0"/>
          </a:p>
        </p:txBody>
      </p:sp>
      <p:sp>
        <p:nvSpPr>
          <p:cNvPr id="79" name="Shape 77"/>
          <p:cNvSpPr/>
          <p:nvPr/>
        </p:nvSpPr>
        <p:spPr>
          <a:xfrm>
            <a:off x="11384280" y="2560320"/>
            <a:ext cx="0" cy="2926080"/>
          </a:xfrm>
          <a:prstGeom prst="line">
            <a:avLst/>
          </a:prstGeom>
          <a:noFill/>
          <a:ln w="12700">
            <a:solidFill>
              <a:srgbClr val="00325F"/>
            </a:solidFill>
            <a:prstDash val="dash"/>
          </a:ln>
        </p:spPr>
        <p:txBody>
          <a:bodyPr/>
          <a:lstStyle/>
          <a:p>
            <a:endParaRPr lang="en-GB"/>
          </a:p>
        </p:txBody>
      </p:sp>
      <p:sp>
        <p:nvSpPr>
          <p:cNvPr id="80" name="Shape 78"/>
          <p:cNvSpPr/>
          <p:nvPr/>
        </p:nvSpPr>
        <p:spPr>
          <a:xfrm>
            <a:off x="6035040" y="5715000"/>
            <a:ext cx="228600" cy="0"/>
          </a:xfrm>
          <a:prstGeom prst="line">
            <a:avLst/>
          </a:prstGeom>
          <a:noFill/>
          <a:ln w="12700">
            <a:solidFill>
              <a:srgbClr val="00325F"/>
            </a:solidFill>
            <a:prstDash val="dash"/>
          </a:ln>
        </p:spPr>
        <p:txBody>
          <a:bodyPr/>
          <a:lstStyle/>
          <a:p>
            <a:endParaRPr lang="en-GB"/>
          </a:p>
        </p:txBody>
      </p:sp>
      <p:sp>
        <p:nvSpPr>
          <p:cNvPr id="81" name="Text 79"/>
          <p:cNvSpPr/>
          <p:nvPr/>
        </p:nvSpPr>
        <p:spPr>
          <a:xfrm>
            <a:off x="4754880" y="6080760"/>
            <a:ext cx="7315200" cy="274320"/>
          </a:xfrm>
          <a:prstGeom prst="rect">
            <a:avLst/>
          </a:prstGeom>
          <a:noFill/>
          <a:ln/>
        </p:spPr>
        <p:txBody>
          <a:bodyPr wrap="square" lIns="0" tIns="0" rIns="0" bIns="0" rtlCol="0" anchor="ctr"/>
          <a:lstStyle/>
          <a:p>
            <a:pPr marL="0" indent="0" algn="ctr">
              <a:buNone/>
            </a:pPr>
            <a:r>
              <a:rPr lang="en-US" sz="1000" i="1" dirty="0">
                <a:solidFill>
                  <a:srgbClr val="111111"/>
                </a:solidFill>
                <a:latin typeface="Calibri" pitchFamily="34" charset="0"/>
                <a:ea typeface="Calibri" pitchFamily="34" charset="-122"/>
                <a:cs typeface="Calibri" pitchFamily="34" charset="-120"/>
              </a:rPr>
              <a:t>Figure 3  Matrix structure applied to Tesco PLC (Author, 2026)</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lgn="l">
              <a:buNone/>
            </a:pPr>
            <a:r>
              <a:rPr lang="en-US" sz="2800" dirty="0">
                <a:solidFill>
                  <a:srgbClr val="111111"/>
                </a:solidFill>
                <a:latin typeface="Calibri" pitchFamily="34" charset="0"/>
                <a:ea typeface="Calibri" pitchFamily="34" charset="-122"/>
                <a:cs typeface="Calibri" pitchFamily="34" charset="-120"/>
              </a:rPr>
              <a:t>Comparative Analysis of the Three Designs</a:t>
            </a:r>
            <a:endParaRPr lang="en-US" sz="2800" dirty="0"/>
          </a:p>
        </p:txBody>
      </p:sp>
      <p:graphicFrame>
        <p:nvGraphicFramePr>
          <p:cNvPr id="7" name="Diagram 6">
            <a:extLst>
              <a:ext uri="{FF2B5EF4-FFF2-40B4-BE49-F238E27FC236}">
                <a16:creationId xmlns:a16="http://schemas.microsoft.com/office/drawing/2014/main" id="{19FD2CE5-51A3-135C-2069-6E0A5AF9ADDA}"/>
              </a:ext>
            </a:extLst>
          </p:cNvPr>
          <p:cNvGraphicFramePr/>
          <p:nvPr>
            <p:extLst>
              <p:ext uri="{D42A27DB-BD31-4B8C-83A1-F6EECF244321}">
                <p14:modId xmlns:p14="http://schemas.microsoft.com/office/powerpoint/2010/main" val="3601910453"/>
              </p:ext>
            </p:extLst>
          </p:nvPr>
        </p:nvGraphicFramePr>
        <p:xfrm>
          <a:off x="821723" y="1209726"/>
          <a:ext cx="3929450" cy="50539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hart 0"/>
          <p:cNvGraphicFramePr/>
          <p:nvPr/>
        </p:nvGraphicFramePr>
        <p:xfrm>
          <a:off x="4846320" y="1280160"/>
          <a:ext cx="6858000" cy="4846320"/>
        </p:xfrm>
        <a:graphic>
          <a:graphicData uri="http://schemas.openxmlformats.org/drawingml/2006/chart">
            <c:chart xmlns:c="http://schemas.openxmlformats.org/drawingml/2006/chart" xmlns:r="http://schemas.openxmlformats.org/officeDocument/2006/relationships" r:id="rId8"/>
          </a:graphicData>
        </a:graphic>
      </p:graphicFrame>
      <p:sp>
        <p:nvSpPr>
          <p:cNvPr id="6" name="Text 3"/>
          <p:cNvSpPr/>
          <p:nvPr/>
        </p:nvSpPr>
        <p:spPr>
          <a:xfrm>
            <a:off x="4846320" y="6263640"/>
            <a:ext cx="6858000" cy="274320"/>
          </a:xfrm>
          <a:prstGeom prst="rect">
            <a:avLst/>
          </a:prstGeom>
          <a:noFill/>
          <a:ln/>
        </p:spPr>
        <p:txBody>
          <a:bodyPr wrap="square" lIns="0" tIns="0" rIns="0" bIns="0" rtlCol="0" anchor="ctr"/>
          <a:lstStyle/>
          <a:p>
            <a:pPr marL="0" indent="0" algn="ctr">
              <a:buNone/>
            </a:pPr>
            <a:r>
              <a:rPr lang="en-US" sz="1000" i="1" dirty="0">
                <a:solidFill>
                  <a:srgbClr val="111111"/>
                </a:solidFill>
                <a:latin typeface="Calibri" pitchFamily="34" charset="0"/>
                <a:ea typeface="Calibri" pitchFamily="34" charset="-122"/>
                <a:cs typeface="Calibri" pitchFamily="34" charset="-120"/>
              </a:rPr>
              <a:t>Figure 4  Comparative rating adapted from Jerab and Mabrouk (2023) and Gutterman (2023)</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 0"/>
          <p:cNvSpPr/>
          <p:nvPr/>
        </p:nvSpPr>
        <p:spPr>
          <a:xfrm>
            <a:off x="952108" y="954756"/>
            <a:ext cx="2730414" cy="4946003"/>
          </a:xfrm>
          <a:prstGeom prst="rect">
            <a:avLst/>
          </a:prstGeom>
        </p:spPr>
        <p:txBody>
          <a:bodyPr vert="horz" lIns="91440" tIns="45720" rIns="91440" bIns="45720" rtlCol="0" anchor="ctr">
            <a:normAutofit/>
          </a:bodyPr>
          <a:lstStyle/>
          <a:p>
            <a:pPr marL="0" indent="0" algn="ctr">
              <a:spcBef>
                <a:spcPct val="0"/>
              </a:spcBef>
              <a:spcAft>
                <a:spcPts val="600"/>
              </a:spcAft>
            </a:pPr>
            <a:r>
              <a:rPr lang="en-US" sz="4400">
                <a:ln w="3175" cmpd="sng">
                  <a:noFill/>
                </a:ln>
                <a:solidFill>
                  <a:srgbClr val="FFFFFF"/>
                </a:solidFill>
                <a:latin typeface="+mj-lt"/>
                <a:ea typeface="+mj-ea"/>
                <a:cs typeface="+mj-cs"/>
              </a:rPr>
              <a:t>Conclusion</a:t>
            </a:r>
          </a:p>
        </p:txBody>
      </p:sp>
      <p:sp>
        <p:nvSpPr>
          <p:cNvPr id="23" name="Rectangle 22">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2"/>
          <p:cNvSpPr/>
          <p:nvPr/>
        </p:nvSpPr>
        <p:spPr>
          <a:xfrm>
            <a:off x="5140934" y="469900"/>
            <a:ext cx="5953630" cy="5405968"/>
          </a:xfrm>
          <a:prstGeom prst="rect">
            <a:avLst/>
          </a:prstGeom>
        </p:spPr>
        <p:txBody>
          <a:bodyPr vert="horz" lIns="91440" tIns="45720" rIns="91440" bIns="45720" rtlCol="0" anchor="ctr">
            <a:normAutofit/>
          </a:bodyPr>
          <a:lstStyle/>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Organisational structure directly shapes coordination, culture and performance in retail firms (Nguyen et al., 2024)</a:t>
            </a:r>
          </a:p>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Functional design suits stable operations and centralised standardisation at Tesco stores</a:t>
            </a:r>
          </a:p>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Divisional design fits Tesco’s multi-market portfolio across grocery, wholesale and banking services</a:t>
            </a:r>
          </a:p>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Matrix design supports cross-category projects and digital transformation programmes (Obeng et al., 2025)</a:t>
            </a:r>
          </a:p>
          <a:p>
            <a:pPr marL="342900" indent="-342900">
              <a:spcBef>
                <a:spcPct val="20000"/>
              </a:spcBef>
              <a:spcAft>
                <a:spcPts val="600"/>
              </a:spcAft>
              <a:buClr>
                <a:schemeClr val="accent1"/>
              </a:buClr>
              <a:buSzPct val="115000"/>
              <a:buFont typeface="Arial"/>
              <a:buChar char="•"/>
            </a:pPr>
            <a:r>
              <a:rPr lang="en-US">
                <a:solidFill>
                  <a:schemeClr val="tx1">
                    <a:lumMod val="85000"/>
                    <a:lumOff val="15000"/>
                  </a:schemeClr>
                </a:solidFill>
              </a:rPr>
              <a:t>No single design fits all contexts, and hybrid approaches deliver strong strategic value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 0"/>
          <p:cNvSpPr/>
          <p:nvPr/>
        </p:nvSpPr>
        <p:spPr>
          <a:xfrm>
            <a:off x="952108" y="954756"/>
            <a:ext cx="2730414" cy="4946003"/>
          </a:xfrm>
          <a:prstGeom prst="rect">
            <a:avLst/>
          </a:prstGeom>
        </p:spPr>
        <p:txBody>
          <a:bodyPr vert="horz" lIns="91440" tIns="45720" rIns="91440" bIns="45720" rtlCol="0" anchor="ctr">
            <a:normAutofit/>
          </a:bodyPr>
          <a:lstStyle/>
          <a:p>
            <a:pPr marL="0" indent="0" algn="ctr">
              <a:spcBef>
                <a:spcPct val="0"/>
              </a:spcBef>
              <a:spcAft>
                <a:spcPts val="600"/>
              </a:spcAft>
            </a:pPr>
            <a:r>
              <a:rPr lang="en-US" sz="4400">
                <a:ln w="3175" cmpd="sng">
                  <a:noFill/>
                </a:ln>
                <a:solidFill>
                  <a:srgbClr val="FFFFFF"/>
                </a:solidFill>
                <a:latin typeface="+mj-lt"/>
                <a:ea typeface="+mj-ea"/>
                <a:cs typeface="+mj-cs"/>
              </a:rPr>
              <a:t>Reference List</a:t>
            </a:r>
          </a:p>
        </p:txBody>
      </p:sp>
      <p:sp>
        <p:nvSpPr>
          <p:cNvPr id="23" name="Rectangle 22">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2"/>
          <p:cNvSpPr/>
          <p:nvPr/>
        </p:nvSpPr>
        <p:spPr>
          <a:xfrm>
            <a:off x="5140934" y="469900"/>
            <a:ext cx="5953630" cy="5405968"/>
          </a:xfrm>
          <a:prstGeom prst="rect">
            <a:avLst/>
          </a:prstGeom>
        </p:spPr>
        <p:txBody>
          <a:bodyPr vert="horz" lIns="91440" tIns="45720" rIns="91440" bIns="45720" rtlCol="0" anchor="ctr">
            <a:normAutofit/>
          </a:bodyPr>
          <a:lstStyle/>
          <a:p>
            <a:pPr marL="342900" indent="-342900">
              <a:lnSpc>
                <a:spcPct val="90000"/>
              </a:lnSpc>
              <a:spcBef>
                <a:spcPct val="20000"/>
              </a:spcBef>
              <a:spcAft>
                <a:spcPts val="600"/>
              </a:spcAft>
              <a:buClr>
                <a:schemeClr val="accent1"/>
              </a:buClr>
              <a:buSzPct val="115000"/>
              <a:buFont typeface="Arial"/>
              <a:buChar char="•"/>
            </a:pPr>
            <a:r>
              <a:rPr lang="en-US" sz="1100">
                <a:solidFill>
                  <a:schemeClr val="tx1">
                    <a:lumMod val="85000"/>
                    <a:lumOff val="15000"/>
                  </a:schemeClr>
                </a:solidFill>
              </a:rPr>
              <a:t>Bhavikatti, V. I., Apoorva, M. P. and Meenakshi, V. (2024) The Retail Industry’s Organizational Culture. Journal of Social Responsibility, Tourism and Hospitality, 4(3). Available at https://www.researchgate.net/publication/379788367 (Accessed 10 July 2026).</a:t>
            </a:r>
          </a:p>
          <a:p>
            <a:pPr marL="342900" indent="-342900">
              <a:lnSpc>
                <a:spcPct val="90000"/>
              </a:lnSpc>
              <a:spcBef>
                <a:spcPct val="20000"/>
              </a:spcBef>
              <a:spcAft>
                <a:spcPts val="600"/>
              </a:spcAft>
              <a:buClr>
                <a:schemeClr val="accent1"/>
              </a:buClr>
              <a:buSzPct val="115000"/>
              <a:buFont typeface="Arial"/>
              <a:buChar char="•"/>
            </a:pPr>
            <a:r>
              <a:rPr lang="en-US" sz="1100">
                <a:solidFill>
                  <a:schemeClr val="tx1">
                    <a:lumMod val="85000"/>
                    <a:lumOff val="15000"/>
                  </a:schemeClr>
                </a:solidFill>
              </a:rPr>
              <a:t>Gutterman, A. S. (2023) Basic Models of Organizational Structure. ResearchGate Working Paper. Available at https://www.researchgate.net/publication/373217565 (Accessed 10 July 2026).</a:t>
            </a:r>
          </a:p>
          <a:p>
            <a:pPr marL="342900" indent="-342900">
              <a:lnSpc>
                <a:spcPct val="90000"/>
              </a:lnSpc>
              <a:spcBef>
                <a:spcPct val="20000"/>
              </a:spcBef>
              <a:spcAft>
                <a:spcPts val="600"/>
              </a:spcAft>
              <a:buClr>
                <a:schemeClr val="accent1"/>
              </a:buClr>
              <a:buSzPct val="115000"/>
              <a:buFont typeface="Arial"/>
              <a:buChar char="•"/>
            </a:pPr>
            <a:r>
              <a:rPr lang="en-US" sz="1100">
                <a:solidFill>
                  <a:schemeClr val="tx1">
                    <a:lumMod val="85000"/>
                    <a:lumOff val="15000"/>
                  </a:schemeClr>
                </a:solidFill>
              </a:rPr>
              <a:t>Jerab, D. and Mabrouk, T. (2023) The Evolving Landscape of Organizational Structures. SSRN Working Paper 4584643. Available at https://papers.ssrn.com/sol3/papers.cfm?abstract_id=4584643 (Accessed 11 July 2026).</a:t>
            </a:r>
          </a:p>
          <a:p>
            <a:pPr marL="342900" indent="-342900">
              <a:lnSpc>
                <a:spcPct val="90000"/>
              </a:lnSpc>
              <a:spcBef>
                <a:spcPct val="20000"/>
              </a:spcBef>
              <a:spcAft>
                <a:spcPts val="600"/>
              </a:spcAft>
              <a:buClr>
                <a:schemeClr val="accent1"/>
              </a:buClr>
              <a:buSzPct val="115000"/>
              <a:buFont typeface="Arial"/>
              <a:buChar char="•"/>
            </a:pPr>
            <a:r>
              <a:rPr lang="en-US" sz="1100">
                <a:solidFill>
                  <a:schemeClr val="tx1">
                    <a:lumMod val="85000"/>
                    <a:lumOff val="15000"/>
                  </a:schemeClr>
                </a:solidFill>
              </a:rPr>
              <a:t>Kuhn, S. and Bhatiasevi, V. (2024) The Impact of Organizational Culture on Innovation and Performance of SMEs. Global Business Review. Available at https://journals.sagepub.com/doi/10.1177/09721509241246558 (Accessed 11 July 2026).</a:t>
            </a:r>
          </a:p>
          <a:p>
            <a:pPr marL="342900" indent="-342900">
              <a:lnSpc>
                <a:spcPct val="90000"/>
              </a:lnSpc>
              <a:spcBef>
                <a:spcPct val="20000"/>
              </a:spcBef>
              <a:spcAft>
                <a:spcPts val="600"/>
              </a:spcAft>
              <a:buClr>
                <a:schemeClr val="accent1"/>
              </a:buClr>
              <a:buSzPct val="115000"/>
              <a:buFont typeface="Arial"/>
              <a:buChar char="•"/>
            </a:pPr>
            <a:r>
              <a:rPr lang="en-US" sz="1100">
                <a:solidFill>
                  <a:schemeClr val="tx1">
                    <a:lumMod val="85000"/>
                    <a:lumOff val="15000"/>
                  </a:schemeClr>
                </a:solidFill>
              </a:rPr>
              <a:t>Nguyen, H. T. et al. (2024) Organizational culture, strategic vision and competitive advantage in SMEs. Cogent Business &amp; Management, 11(1). Available at https://www.tandfonline.com/doi/full/10.1080/23311975.2024.2437146 (Accessed 12 July 2026).</a:t>
            </a:r>
          </a:p>
          <a:p>
            <a:pPr marL="342900" indent="-342900">
              <a:lnSpc>
                <a:spcPct val="90000"/>
              </a:lnSpc>
              <a:spcBef>
                <a:spcPct val="20000"/>
              </a:spcBef>
              <a:spcAft>
                <a:spcPts val="600"/>
              </a:spcAft>
              <a:buClr>
                <a:schemeClr val="accent1"/>
              </a:buClr>
              <a:buSzPct val="115000"/>
              <a:buFont typeface="Arial"/>
              <a:buChar char="•"/>
            </a:pPr>
            <a:r>
              <a:rPr lang="en-US" sz="1100">
                <a:solidFill>
                  <a:schemeClr val="tx1">
                    <a:lumMod val="85000"/>
                    <a:lumOff val="15000"/>
                  </a:schemeClr>
                </a:solidFill>
              </a:rPr>
              <a:t>Obeng, H. A., Arhinful, R., Mensah, L. and Teneng, R. C. (2025) Harmonizing Growth through Leadership Competencies’ Mediation in SMEs. Sage Open, 15(3). Available at https://journals.sagepub.com/doi/10.1177/21582440251364954 (Accessed 12 July 2026).</a:t>
            </a:r>
          </a:p>
          <a:p>
            <a:pPr marL="342900" indent="-342900">
              <a:lnSpc>
                <a:spcPct val="90000"/>
              </a:lnSpc>
              <a:spcBef>
                <a:spcPct val="20000"/>
              </a:spcBef>
              <a:spcAft>
                <a:spcPts val="600"/>
              </a:spcAft>
              <a:buClr>
                <a:schemeClr val="accent1"/>
              </a:buClr>
              <a:buSzPct val="115000"/>
              <a:buFont typeface="Arial"/>
              <a:buChar char="•"/>
            </a:pPr>
            <a:r>
              <a:rPr lang="en-US" sz="1100">
                <a:solidFill>
                  <a:schemeClr val="tx1">
                    <a:lumMod val="85000"/>
                    <a:lumOff val="15000"/>
                  </a:schemeClr>
                </a:solidFill>
              </a:rPr>
              <a:t>Olander Roese, M. (2024) Towards innovation capability in retail services. International Review of Retail, Distribution and Consumer Research, 34(4), pp. 551 to 570. Available at https://www.tandfonline.com/doi/full/10.1080/09593969.2024.2312892 (Accessed 13 July 2026).</a:t>
            </a:r>
          </a:p>
          <a:p>
            <a:pPr marL="342900" indent="-342900">
              <a:lnSpc>
                <a:spcPct val="90000"/>
              </a:lnSpc>
              <a:spcBef>
                <a:spcPct val="20000"/>
              </a:spcBef>
              <a:spcAft>
                <a:spcPts val="600"/>
              </a:spcAft>
              <a:buClr>
                <a:schemeClr val="accent1"/>
              </a:buClr>
              <a:buSzPct val="115000"/>
              <a:buFont typeface="Arial"/>
              <a:buChar char="•"/>
            </a:pPr>
            <a:r>
              <a:rPr lang="en-US" sz="1100">
                <a:solidFill>
                  <a:schemeClr val="tx1">
                    <a:lumMod val="85000"/>
                    <a:lumOff val="15000"/>
                  </a:schemeClr>
                </a:solidFill>
              </a:rPr>
              <a:t>Yu, M. and Jiang, X. (2025) R&amp;D Organizational Structure and Firm’s Innovation Performance. Sage Open, 15(2). Available at https://journals.sagepub.com/doi/10.1177/21582440251384227 (Accessed 13 July 2026).</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0</TotalTime>
  <Words>2847</Words>
  <Application>Microsoft Office PowerPoint</Application>
  <PresentationFormat>Widescreen</PresentationFormat>
  <Paragraphs>158</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Calibri</vt:lpstr>
      <vt:lpstr>Cambria</vt:lpstr>
      <vt:lpstr>Garamond</vt:lpstr>
      <vt:lpstr>Organic</vt:lpstr>
      <vt:lpstr>LCBB4009 Understanding Organisational Structure and Culture Three Ways of Designing the Structure of an Organisation with a Retail Case Study on Tesco PLC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student student</dc:creator>
  <cp:revision>2</cp:revision>
  <dcterms:created xsi:type="dcterms:W3CDTF">2026-07-23T21:59:10Z</dcterms:created>
  <dcterms:modified xsi:type="dcterms:W3CDTF">2026-07-24T08:54:18Z</dcterms:modified>
</cp:coreProperties>
</file>