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57" r:id="rId3"/>
    <p:sldId id="258" r:id="rId4"/>
    <p:sldId id="259" r:id="rId5"/>
    <p:sldId id="260" r:id="rId6"/>
    <p:sldId id="261" r:id="rId7"/>
    <p:sldId id="263" r:id="rId8"/>
    <p:sldId id="607" r:id="rId9"/>
    <p:sldId id="599" r:id="rId10"/>
    <p:sldId id="262" r:id="rId11"/>
    <p:sldId id="264" r:id="rId12"/>
    <p:sldId id="597" r:id="rId13"/>
    <p:sldId id="266" r:id="rId14"/>
    <p:sldId id="267" r:id="rId15"/>
    <p:sldId id="268" r:id="rId16"/>
    <p:sldId id="596" r:id="rId17"/>
    <p:sldId id="606" r:id="rId18"/>
    <p:sldId id="595" r:id="rId19"/>
  </p:sldIdLst>
  <p:sldSz cx="16256000" cy="12192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267" autoAdjust="0"/>
    <p:restoredTop sz="76697" autoAdjust="0"/>
  </p:normalViewPr>
  <p:slideViewPr>
    <p:cSldViewPr snapToGrid="0">
      <p:cViewPr>
        <p:scale>
          <a:sx n="50" d="100"/>
          <a:sy n="50" d="100"/>
        </p:scale>
        <p:origin x="672" y="-264"/>
      </p:cViewPr>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09/08/2026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a:t>
            </a:fld>
            <a:endParaRPr lang="en-GB"/>
          </a:p>
        </p:txBody>
      </p:sp>
    </p:spTree>
    <p:extLst>
      <p:ext uri="{BB962C8B-B14F-4D97-AF65-F5344CB8AC3E}">
        <p14:creationId xmlns:p14="http://schemas.microsoft.com/office/powerpoint/2010/main" val="17416675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2</a:t>
            </a:fld>
            <a:endParaRPr lang="en-GB"/>
          </a:p>
        </p:txBody>
      </p:sp>
    </p:spTree>
    <p:extLst>
      <p:ext uri="{BB962C8B-B14F-4D97-AF65-F5344CB8AC3E}">
        <p14:creationId xmlns:p14="http://schemas.microsoft.com/office/powerpoint/2010/main" val="5419288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3</a:t>
            </a:fld>
            <a:endParaRPr lang="en-GB"/>
          </a:p>
        </p:txBody>
      </p:sp>
    </p:spTree>
    <p:extLst>
      <p:ext uri="{BB962C8B-B14F-4D97-AF65-F5344CB8AC3E}">
        <p14:creationId xmlns:p14="http://schemas.microsoft.com/office/powerpoint/2010/main" val="3443796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40721031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11</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12</a:t>
            </a:fld>
            <a:endParaRPr lang="en-GB"/>
          </a:p>
        </p:txBody>
      </p:sp>
    </p:spTree>
    <p:extLst>
      <p:ext uri="{BB962C8B-B14F-4D97-AF65-F5344CB8AC3E}">
        <p14:creationId xmlns:p14="http://schemas.microsoft.com/office/powerpoint/2010/main" val="21792712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err="1"/>
              <a:t>i</a:t>
            </a: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13</a:t>
            </a:fld>
            <a:endParaRPr lang="en-GB"/>
          </a:p>
        </p:txBody>
      </p:sp>
    </p:spTree>
    <p:extLst>
      <p:ext uri="{BB962C8B-B14F-4D97-AF65-F5344CB8AC3E}">
        <p14:creationId xmlns:p14="http://schemas.microsoft.com/office/powerpoint/2010/main" val="4540779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15</a:t>
            </a:fld>
            <a:endParaRPr lang="en-GB"/>
          </a:p>
        </p:txBody>
      </p:sp>
    </p:spTree>
    <p:extLst>
      <p:ext uri="{BB962C8B-B14F-4D97-AF65-F5344CB8AC3E}">
        <p14:creationId xmlns:p14="http://schemas.microsoft.com/office/powerpoint/2010/main" val="34123302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16</a:t>
            </a:fld>
            <a:endParaRPr lang="en-GB"/>
          </a:p>
        </p:txBody>
      </p:sp>
    </p:spTree>
    <p:extLst>
      <p:ext uri="{BB962C8B-B14F-4D97-AF65-F5344CB8AC3E}">
        <p14:creationId xmlns:p14="http://schemas.microsoft.com/office/powerpoint/2010/main" val="9291814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17</a:t>
            </a:fld>
            <a:endParaRPr lang="en-GB"/>
          </a:p>
        </p:txBody>
      </p:sp>
    </p:spTree>
    <p:extLst>
      <p:ext uri="{BB962C8B-B14F-4D97-AF65-F5344CB8AC3E}">
        <p14:creationId xmlns:p14="http://schemas.microsoft.com/office/powerpoint/2010/main" val="20125525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179867CD-CD09-0EEC-D165-96584688B982}"/>
              </a:ext>
            </a:extLst>
          </p:cNvPr>
          <p:cNvSpPr>
            <a:spLocks noGrp="1"/>
          </p:cNvSpPr>
          <p:nvPr>
            <p:ph type="title"/>
          </p:nvPr>
        </p:nvSpPr>
        <p:spPr>
          <a:xfrm>
            <a:off x="109733" y="113797"/>
            <a:ext cx="16020288" cy="9103359"/>
          </a:xfrm>
        </p:spPr>
        <p:txBody>
          <a:bodyPr>
            <a:normAutofit/>
          </a:bodyPr>
          <a:lstStyle>
            <a:lvl1pPr>
              <a:defRPr sz="14666" cap="all" baseline="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450850" y="9530449"/>
            <a:ext cx="13382753" cy="1007872"/>
          </a:xfrm>
        </p:spPr>
        <p:txBody>
          <a:bodyPr anchor="b" anchorCtr="0">
            <a:normAutofit/>
          </a:bodyPr>
          <a:lstStyle>
            <a:lvl1pPr marL="0" indent="0" algn="r">
              <a:lnSpc>
                <a:spcPct val="100000"/>
              </a:lnSpc>
              <a:buNone/>
              <a:defRPr sz="2667"/>
            </a:lvl1pPr>
            <a:lvl2pPr marL="609597" indent="0" algn="ctr">
              <a:buNone/>
              <a:defRPr sz="2667"/>
            </a:lvl2pPr>
            <a:lvl3pPr marL="1219194" indent="0" algn="ctr">
              <a:buNone/>
              <a:defRPr sz="2400"/>
            </a:lvl3pPr>
            <a:lvl4pPr marL="1828789" indent="0" algn="ctr">
              <a:buNone/>
              <a:defRPr sz="2133"/>
            </a:lvl4pPr>
            <a:lvl5pPr marL="2438386" indent="0" algn="ctr">
              <a:buNone/>
              <a:defRPr sz="2133"/>
            </a:lvl5pPr>
            <a:lvl6pPr marL="3047983" indent="0" algn="ctr">
              <a:buNone/>
              <a:defRPr sz="2133"/>
            </a:lvl6pPr>
            <a:lvl7pPr marL="3657579" indent="0" algn="ctr">
              <a:buNone/>
              <a:defRPr sz="2133"/>
            </a:lvl7pPr>
            <a:lvl8pPr marL="4267175" indent="0" algn="ctr">
              <a:buNone/>
              <a:defRPr sz="2133"/>
            </a:lvl8pPr>
            <a:lvl9pPr marL="4876772" indent="0" algn="ctr">
              <a:buNone/>
              <a:defRPr sz="2133"/>
            </a:lvl9pPr>
          </a:lstStyle>
          <a:p>
            <a:r>
              <a:rPr lang="en-GB"/>
              <a:t>Click to edit Master subtitle style</a:t>
            </a:r>
            <a:endParaRPr lang="en-US" dirty="0"/>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2EC73818-8A25-48BB-BD29-7DA87A852273}" type="slidenum">
              <a:rPr lang="en-GB" smtClean="0"/>
              <a:t>‹#›</a:t>
            </a:fld>
            <a:endParaRPr lang="en-GB"/>
          </a:p>
        </p:txBody>
      </p:sp>
      <p:cxnSp>
        <p:nvCxnSpPr>
          <p:cNvPr id="8" name="Straight Connector 7">
            <a:extLst>
              <a:ext uri="{FF2B5EF4-FFF2-40B4-BE49-F238E27FC236}">
                <a16:creationId xmlns:a16="http://schemas.microsoft.com/office/drawing/2014/main" id="{3C1F8589-B640-4540-D0AD-2B0461CD340F}"/>
              </a:ext>
              <a:ext uri="{C183D7F6-B498-43B3-948B-1728B52AA6E4}">
                <adec:decorative xmlns:adec="http://schemas.microsoft.com/office/drawing/2017/decorative" val="1"/>
              </a:ext>
            </a:extLst>
          </p:cNvPr>
          <p:cNvCxnSpPr>
            <a:cxnSpLocks/>
          </p:cNvCxnSpPr>
          <p:nvPr/>
        </p:nvCxnSpPr>
        <p:spPr>
          <a:xfrm>
            <a:off x="15183739" y="10222092"/>
            <a:ext cx="1072261"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59212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a:xfrm>
            <a:off x="1450850" y="1938217"/>
            <a:ext cx="14454170" cy="1405351"/>
          </a:xfrm>
        </p:spPr>
        <p:txBody>
          <a:body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a:xfrm>
            <a:off x="1450850" y="3343567"/>
            <a:ext cx="14454170" cy="810336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2EC73818-8A25-48BB-BD29-7DA87A852273}" type="slidenum">
              <a:rPr lang="en-GB" smtClean="0"/>
              <a:t>‹#›</a:t>
            </a:fld>
            <a:endParaRPr lang="en-GB"/>
          </a:p>
        </p:txBody>
      </p:sp>
      <p:cxnSp>
        <p:nvCxnSpPr>
          <p:cNvPr id="7" name="Straight Connector 6">
            <a:extLst>
              <a:ext uri="{FF2B5EF4-FFF2-40B4-BE49-F238E27FC236}">
                <a16:creationId xmlns:a16="http://schemas.microsoft.com/office/drawing/2014/main" id="{FD144482-F463-E942-01AE-69DF54F4171C}"/>
              </a:ext>
              <a:ext uri="{C183D7F6-B498-43B3-948B-1728B52AA6E4}">
                <adec:decorative xmlns:adec="http://schemas.microsoft.com/office/drawing/2017/decorative" val="1"/>
              </a:ext>
            </a:extLst>
          </p:cNvPr>
          <p:cNvCxnSpPr>
            <a:cxnSpLocks/>
          </p:cNvCxnSpPr>
          <p:nvPr/>
        </p:nvCxnSpPr>
        <p:spPr>
          <a:xfrm>
            <a:off x="2" y="2143765"/>
            <a:ext cx="1072261"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88228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50469" y="8313205"/>
            <a:ext cx="14447519" cy="2345796"/>
          </a:xfrm>
        </p:spPr>
        <p:txBody>
          <a:bodyPr vert="horz" lIns="91440" tIns="45720" rIns="91440" bIns="45720" rtlCol="0" anchor="b">
            <a:noAutofit/>
          </a:bodyPr>
          <a:lstStyle>
            <a:lvl1pPr>
              <a:defRPr lang="en-US" sz="7200" dirty="0"/>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450469" y="10782461"/>
            <a:ext cx="14447519" cy="664473"/>
          </a:xfrm>
        </p:spPr>
        <p:txBody>
          <a:bodyPr vert="horz" lIns="91440" tIns="45720" rIns="91440" bIns="45720" rtlCol="0" anchor="b">
            <a:noAutofit/>
          </a:bodyPr>
          <a:lstStyle>
            <a:lvl1pPr marL="0" indent="0">
              <a:spcBef>
                <a:spcPts val="0"/>
              </a:spcBef>
              <a:buNone/>
              <a:defRPr lang="en-US" sz="2667" dirty="0"/>
            </a:lvl1pPr>
          </a:lstStyle>
          <a:p>
            <a:pPr lvl="0"/>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8" y="5"/>
            <a:ext cx="16255998" cy="7942805"/>
          </a:xfrm>
          <a:blipFill dpi="0" rotWithShape="1">
            <a:blip r:embed="rId2">
              <a:alphaModFix amt="60000"/>
            </a:blip>
            <a:srcRect/>
            <a:stretch>
              <a:fillRect/>
            </a:stretch>
          </a:blipFill>
        </p:spPr>
        <p:txBody>
          <a:bodyPr/>
          <a:lstStyle>
            <a:lvl1pPr marL="0" indent="0">
              <a:buNone/>
              <a:defRPr/>
            </a:lvl1pPr>
          </a:lstStyle>
          <a:p>
            <a:r>
              <a:rPr lang="en-US" dirty="0"/>
              <a:t> </a:t>
            </a:r>
          </a:p>
        </p:txBody>
      </p:sp>
      <p:cxnSp>
        <p:nvCxnSpPr>
          <p:cNvPr id="4" name="Straight Connector 3">
            <a:extLst>
              <a:ext uri="{FF2B5EF4-FFF2-40B4-BE49-F238E27FC236}">
                <a16:creationId xmlns:a16="http://schemas.microsoft.com/office/drawing/2014/main" id="{A7765164-0D02-5316-1845-119CB011190B}"/>
              </a:ext>
              <a:ext uri="{C183D7F6-B498-43B3-948B-1728B52AA6E4}">
                <adec:decorative xmlns:adec="http://schemas.microsoft.com/office/drawing/2017/decorative" val="1"/>
              </a:ext>
            </a:extLst>
          </p:cNvPr>
          <p:cNvCxnSpPr>
            <a:cxnSpLocks/>
          </p:cNvCxnSpPr>
          <p:nvPr/>
        </p:nvCxnSpPr>
        <p:spPr>
          <a:xfrm>
            <a:off x="2" y="10160000"/>
            <a:ext cx="1072261"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DFA2081-8ED6-0719-D0B6-2818D6019332}"/>
              </a:ext>
            </a:extLst>
          </p:cNvPr>
          <p:cNvSpPr>
            <a:spLocks noGrp="1"/>
          </p:cNvSpPr>
          <p:nvPr>
            <p:ph type="ftr" sz="quarter" idx="15"/>
          </p:nvPr>
        </p:nvSpPr>
        <p:spPr/>
        <p:txBody>
          <a:bodyPr/>
          <a:lstStyle/>
          <a:p>
            <a:endParaRPr lang="en-GB"/>
          </a:p>
        </p:txBody>
      </p:sp>
      <p:sp>
        <p:nvSpPr>
          <p:cNvPr id="5" name="Date Placeholder 4">
            <a:extLst>
              <a:ext uri="{FF2B5EF4-FFF2-40B4-BE49-F238E27FC236}">
                <a16:creationId xmlns:a16="http://schemas.microsoft.com/office/drawing/2014/main" id="{9A51F47A-9B8B-A343-2C56-110E21331AE3}"/>
              </a:ext>
            </a:extLst>
          </p:cNvPr>
          <p:cNvSpPr>
            <a:spLocks noGrp="1"/>
          </p:cNvSpPr>
          <p:nvPr>
            <p:ph type="dt" sz="half" idx="14"/>
          </p:nvPr>
        </p:nvSpPr>
        <p:spPr/>
        <p:txBody>
          <a:bodyPr/>
          <a:lstStyle/>
          <a:p>
            <a:fld id="{EC124A7F-636A-4441-8E5A-F364BBDE539F}" type="datetimeFigureOut">
              <a:rPr lang="en-GB" smtClean="0"/>
              <a:t>09/08/2026</a:t>
            </a:fld>
            <a:endParaRPr lang="en-GB"/>
          </a:p>
        </p:txBody>
      </p:sp>
      <p:sp>
        <p:nvSpPr>
          <p:cNvPr id="10" name="Slide Number Placeholder 9">
            <a:extLst>
              <a:ext uri="{FF2B5EF4-FFF2-40B4-BE49-F238E27FC236}">
                <a16:creationId xmlns:a16="http://schemas.microsoft.com/office/drawing/2014/main" id="{F259CCC4-FA9E-2074-3142-5EBA62F91B25}"/>
              </a:ext>
            </a:extLst>
          </p:cNvPr>
          <p:cNvSpPr>
            <a:spLocks noGrp="1"/>
          </p:cNvSpPr>
          <p:nvPr>
            <p:ph type="sldNum" sz="quarter" idx="16"/>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4594455"/>
      </p:ext>
    </p:extLst>
  </p:cSld>
  <p:clrMapOvr>
    <a:masterClrMapping/>
  </p:clrMapOvr>
  <p:extLst>
    <p:ext uri="{DCECCB84-F9BA-43D5-87BE-67443E8EF086}">
      <p15:sldGuideLst xmlns:p15="http://schemas.microsoft.com/office/powerpoint/2012/main">
        <p15:guide id="5" orient="horz" pos="3840" userDrawn="1">
          <p15:clr>
            <a:srgbClr val="FBAE40"/>
          </p15:clr>
        </p15:guide>
        <p15:guide id="6" pos="512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461852" y="2509089"/>
            <a:ext cx="4981348" cy="5058785"/>
          </a:xfrm>
        </p:spPr>
        <p:txBody>
          <a:bodyPr vert="horz" lIns="91440" tIns="45720" rIns="91440" bIns="45720" rtlCol="0" anchor="b">
            <a:noAutofit/>
          </a:bodyPr>
          <a:lstStyle>
            <a:lvl1pPr>
              <a:defRPr lang="en-US" sz="4800" dirty="0"/>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0461856" y="7827627"/>
            <a:ext cx="4973220" cy="1996661"/>
          </a:xfrm>
        </p:spPr>
        <p:txBody>
          <a:bodyPr vert="horz" lIns="91440" tIns="45720" rIns="91440" bIns="45720" rtlCol="0">
            <a:normAutofit/>
          </a:bodyPr>
          <a:lstStyle>
            <a:lvl1pPr marL="0" indent="0">
              <a:lnSpc>
                <a:spcPct val="100000"/>
              </a:lnSpc>
              <a:buNone/>
              <a:defRPr lang="en-US" sz="2133" dirty="0"/>
            </a:lvl1pPr>
          </a:lstStyle>
          <a:p>
            <a:pPr lvl="0"/>
            <a:r>
              <a:rPr lang="en-GB"/>
              <a:t>Click to edit Master subtitle style</a:t>
            </a:r>
            <a:endParaRPr lang="en-US" dirty="0"/>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2" y="0"/>
            <a:ext cx="10157047" cy="12192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17" name="Footer Placeholder 4">
            <a:extLst>
              <a:ext uri="{FF2B5EF4-FFF2-40B4-BE49-F238E27FC236}">
                <a16:creationId xmlns:a16="http://schemas.microsoft.com/office/drawing/2014/main" id="{DF8C2BF2-38FB-0598-A4BE-DD111229A3FE}"/>
              </a:ext>
            </a:extLst>
          </p:cNvPr>
          <p:cNvSpPr>
            <a:spLocks noGrp="1"/>
          </p:cNvSpPr>
          <p:nvPr>
            <p:ph type="ftr" sz="quarter" idx="11"/>
          </p:nvPr>
        </p:nvSpPr>
        <p:spPr>
          <a:xfrm>
            <a:off x="10461852" y="11446936"/>
            <a:ext cx="2285734" cy="745067"/>
          </a:xfrm>
        </p:spPr>
        <p:txBody>
          <a:bodyPr/>
          <a:lstStyle/>
          <a:p>
            <a:endParaRPr lang="en-GB"/>
          </a:p>
        </p:txBody>
      </p:sp>
      <p:sp>
        <p:nvSpPr>
          <p:cNvPr id="18" name="Date Placeholder 4">
            <a:extLst>
              <a:ext uri="{FF2B5EF4-FFF2-40B4-BE49-F238E27FC236}">
                <a16:creationId xmlns:a16="http://schemas.microsoft.com/office/drawing/2014/main" id="{5A41BBAF-5441-8512-B575-2EB961DD485E}"/>
              </a:ext>
            </a:extLst>
          </p:cNvPr>
          <p:cNvSpPr>
            <a:spLocks noGrp="1"/>
          </p:cNvSpPr>
          <p:nvPr>
            <p:ph type="dt" sz="half" idx="15"/>
          </p:nvPr>
        </p:nvSpPr>
        <p:spPr>
          <a:xfrm>
            <a:off x="12867861" y="11446936"/>
            <a:ext cx="1152939" cy="745067"/>
          </a:xfrm>
        </p:spPr>
        <p:txBody>
          <a:bodyPr/>
          <a:lstStyle/>
          <a:p>
            <a:fld id="{EC124A7F-636A-4441-8E5A-F364BBDE539F}" type="datetimeFigureOut">
              <a:rPr lang="en-GB" smtClean="0"/>
              <a:t>09/08/2026</a:t>
            </a:fld>
            <a:endParaRPr lang="en-GB"/>
          </a:p>
        </p:txBody>
      </p:sp>
      <p:sp>
        <p:nvSpPr>
          <p:cNvPr id="19" name="Slide Number Placeholder 5">
            <a:extLst>
              <a:ext uri="{FF2B5EF4-FFF2-40B4-BE49-F238E27FC236}">
                <a16:creationId xmlns:a16="http://schemas.microsoft.com/office/drawing/2014/main" id="{89401810-4A83-D1CF-00A6-76F622C7153C}"/>
              </a:ext>
            </a:extLst>
          </p:cNvPr>
          <p:cNvSpPr>
            <a:spLocks noGrp="1"/>
          </p:cNvSpPr>
          <p:nvPr>
            <p:ph type="sldNum" sz="quarter" idx="12"/>
          </p:nvPr>
        </p:nvSpPr>
        <p:spPr>
          <a:xfrm>
            <a:off x="14031687" y="11446936"/>
            <a:ext cx="801915" cy="745067"/>
          </a:xfrm>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930413982"/>
      </p:ext>
    </p:extLst>
  </p:cSld>
  <p:clrMapOvr>
    <a:masterClrMapping/>
  </p:clrMapOvr>
  <p:extLst>
    <p:ext uri="{DCECCB84-F9BA-43D5-87BE-67443E8EF086}">
      <p15:sldGuideLst xmlns:p15="http://schemas.microsoft.com/office/powerpoint/2012/main">
        <p15:guide id="5" orient="horz" pos="3840" userDrawn="1">
          <p15:clr>
            <a:srgbClr val="FBAE40"/>
          </p15:clr>
        </p15:guide>
        <p15:guide id="6" pos="512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tx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61A7175-8061-E7CC-68E4-2B3CECB6CCFE}"/>
              </a:ext>
            </a:extLst>
          </p:cNvPr>
          <p:cNvSpPr>
            <a:spLocks noGrp="1"/>
          </p:cNvSpPr>
          <p:nvPr>
            <p:ph type="title" hasCustomPrompt="1"/>
          </p:nvPr>
        </p:nvSpPr>
        <p:spPr>
          <a:xfrm>
            <a:off x="1450850" y="1938213"/>
            <a:ext cx="13382753" cy="9172012"/>
          </a:xfrm>
        </p:spPr>
        <p:txBody>
          <a:bodyPr>
            <a:normAutofit/>
          </a:bodyPr>
          <a:lstStyle>
            <a:lvl1pPr>
              <a:defRPr sz="10666">
                <a:solidFill>
                  <a:schemeClr val="bg1"/>
                </a:solidFill>
              </a:defRPr>
            </a:lvl1pPr>
          </a:lstStyle>
          <a:p>
            <a:r>
              <a:rPr lang="en-US" dirty="0"/>
              <a:t>Section header</a:t>
            </a:r>
          </a:p>
        </p:txBody>
      </p:sp>
      <p:sp>
        <p:nvSpPr>
          <p:cNvPr id="5" name="Footer Placeholder 4">
            <a:extLst>
              <a:ext uri="{FF2B5EF4-FFF2-40B4-BE49-F238E27FC236}">
                <a16:creationId xmlns:a16="http://schemas.microsoft.com/office/drawing/2014/main" id="{4C094542-CAEF-4D6C-BE6A-BC100F0590F9}"/>
              </a:ext>
            </a:extLst>
          </p:cNvPr>
          <p:cNvSpPr>
            <a:spLocks noGrp="1"/>
          </p:cNvSpPr>
          <p:nvPr>
            <p:ph type="ftr" sz="quarter" idx="11"/>
          </p:nvPr>
        </p:nvSpPr>
        <p:spPr/>
        <p:txBody>
          <a:bodyPr/>
          <a:lstStyle>
            <a:lvl1pPr>
              <a:defRPr>
                <a:solidFill>
                  <a:schemeClr val="bg1"/>
                </a:solidFill>
              </a:defRPr>
            </a:lvl1pPr>
          </a:lstStyle>
          <a:p>
            <a:endParaRPr lang="en-GB"/>
          </a:p>
        </p:txBody>
      </p:sp>
      <p:sp>
        <p:nvSpPr>
          <p:cNvPr id="4" name="Date Placeholder 3">
            <a:extLst>
              <a:ext uri="{FF2B5EF4-FFF2-40B4-BE49-F238E27FC236}">
                <a16:creationId xmlns:a16="http://schemas.microsoft.com/office/drawing/2014/main" id="{B3408851-4DCC-447C-828A-5F7E66F7623D}"/>
              </a:ext>
            </a:extLst>
          </p:cNvPr>
          <p:cNvSpPr>
            <a:spLocks noGrp="1"/>
          </p:cNvSpPr>
          <p:nvPr>
            <p:ph type="dt" sz="half" idx="10"/>
          </p:nvPr>
        </p:nvSpPr>
        <p:spPr/>
        <p:txBody>
          <a:bodyPr/>
          <a:lstStyle>
            <a:lvl1pPr>
              <a:defRPr>
                <a:solidFill>
                  <a:schemeClr val="bg1"/>
                </a:solidFill>
              </a:defRPr>
            </a:lvl1pPr>
          </a:lstStyle>
          <a:p>
            <a:fld id="{EC124A7F-636A-4441-8E5A-F364BBDE539F}" type="datetimeFigureOut">
              <a:rPr lang="en-GB" smtClean="0"/>
              <a:t>09/08/2026</a:t>
            </a:fld>
            <a:endParaRPr lang="en-GB"/>
          </a:p>
        </p:txBody>
      </p:sp>
      <p:sp>
        <p:nvSpPr>
          <p:cNvPr id="6" name="Slide Number Placeholder 5">
            <a:extLst>
              <a:ext uri="{FF2B5EF4-FFF2-40B4-BE49-F238E27FC236}">
                <a16:creationId xmlns:a16="http://schemas.microsoft.com/office/drawing/2014/main" id="{2C8BDE40-8468-4051-9703-B751608AAF9D}"/>
              </a:ext>
            </a:extLst>
          </p:cNvPr>
          <p:cNvSpPr>
            <a:spLocks noGrp="1"/>
          </p:cNvSpPr>
          <p:nvPr>
            <p:ph type="sldNum" sz="quarter" idx="12"/>
          </p:nvPr>
        </p:nvSpPr>
        <p:spPr/>
        <p:txBody>
          <a:bodyPr/>
          <a:lstStyle>
            <a:lvl1pPr>
              <a:defRPr>
                <a:solidFill>
                  <a:schemeClr val="bg1"/>
                </a:solidFill>
              </a:defRPr>
            </a:lvl1pPr>
          </a:lstStyle>
          <a:p>
            <a:fld id="{2EC73818-8A25-48BB-BD29-7DA87A852273}" type="slidenum">
              <a:rPr lang="en-GB" smtClean="0"/>
              <a:t>‹#›</a:t>
            </a:fld>
            <a:endParaRPr lang="en-GB"/>
          </a:p>
        </p:txBody>
      </p:sp>
      <p:cxnSp>
        <p:nvCxnSpPr>
          <p:cNvPr id="9" name="Straight Connector 8">
            <a:extLst>
              <a:ext uri="{FF2B5EF4-FFF2-40B4-BE49-F238E27FC236}">
                <a16:creationId xmlns:a16="http://schemas.microsoft.com/office/drawing/2014/main" id="{96A5A591-C2D3-D6A3-432F-2C1371951C13}"/>
              </a:ext>
              <a:ext uri="{C183D7F6-B498-43B3-948B-1728B52AA6E4}">
                <adec:decorative xmlns:adec="http://schemas.microsoft.com/office/drawing/2017/decorative" val="1"/>
              </a:ext>
            </a:extLst>
          </p:cNvPr>
          <p:cNvCxnSpPr>
            <a:cxnSpLocks/>
          </p:cNvCxnSpPr>
          <p:nvPr/>
        </p:nvCxnSpPr>
        <p:spPr>
          <a:xfrm>
            <a:off x="2" y="2143765"/>
            <a:ext cx="1072261"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20647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B916BDA-9E36-8180-7EBC-AC2A35C79FFC}"/>
              </a:ext>
            </a:extLst>
          </p:cNvPr>
          <p:cNvSpPr>
            <a:spLocks noGrp="1"/>
          </p:cNvSpPr>
          <p:nvPr>
            <p:ph type="title" hasCustomPrompt="1"/>
          </p:nvPr>
        </p:nvSpPr>
        <p:spPr>
          <a:xfrm>
            <a:off x="1454587" y="1935478"/>
            <a:ext cx="11305429" cy="2480983"/>
          </a:xfrm>
        </p:spPr>
        <p:txBody>
          <a:bodyPr anchor="t">
            <a:normAutofit/>
          </a:bodyPr>
          <a:lstStyle>
            <a:lvl1pPr>
              <a:defRPr sz="4800"/>
            </a:lvl1pPr>
          </a:lstStyle>
          <a:p>
            <a:r>
              <a:rPr lang="en-US" dirty="0"/>
              <a:t>Agenda</a:t>
            </a:r>
          </a:p>
        </p:txBody>
      </p:sp>
      <p:sp>
        <p:nvSpPr>
          <p:cNvPr id="8" name="Content Placeholder 6">
            <a:extLst>
              <a:ext uri="{FF2B5EF4-FFF2-40B4-BE49-F238E27FC236}">
                <a16:creationId xmlns:a16="http://schemas.microsoft.com/office/drawing/2014/main" id="{92AF672E-4752-50B9-9301-C8042FD003CC}"/>
              </a:ext>
            </a:extLst>
          </p:cNvPr>
          <p:cNvSpPr>
            <a:spLocks noGrp="1"/>
          </p:cNvSpPr>
          <p:nvPr>
            <p:ph sz="quarter" idx="13"/>
          </p:nvPr>
        </p:nvSpPr>
        <p:spPr>
          <a:xfrm>
            <a:off x="1462265" y="4416457"/>
            <a:ext cx="11290079" cy="6292469"/>
          </a:xfrm>
        </p:spPr>
        <p:txBody>
          <a:bodyPr>
            <a:normAutofit/>
          </a:bodyPr>
          <a:lstStyle>
            <a:lvl1pPr marL="609597" indent="-609597">
              <a:lnSpc>
                <a:spcPct val="100000"/>
              </a:lnSpc>
              <a:buFont typeface="+mj-lt"/>
              <a:buAutoNum type="arabicPeriod"/>
              <a:defRPr sz="2667"/>
            </a:lvl1pPr>
            <a:lvl2pPr marL="914395" indent="-609597">
              <a:lnSpc>
                <a:spcPct val="100000"/>
              </a:lnSpc>
              <a:buFont typeface="+mj-lt"/>
              <a:buAutoNum type="arabicPeriod"/>
              <a:defRPr sz="2667"/>
            </a:lvl2pPr>
            <a:lvl3pPr marL="1066793" indent="-457198">
              <a:lnSpc>
                <a:spcPct val="100000"/>
              </a:lnSpc>
              <a:buFont typeface="+mj-lt"/>
              <a:buAutoNum type="arabicPeriod"/>
              <a:defRPr sz="2667"/>
            </a:lvl3pPr>
            <a:lvl4pPr marL="1371592" indent="-457198">
              <a:lnSpc>
                <a:spcPct val="100000"/>
              </a:lnSpc>
              <a:buFont typeface="+mj-lt"/>
              <a:buAutoNum type="arabicPeriod"/>
              <a:defRPr sz="2667"/>
            </a:lvl4pPr>
            <a:lvl5pPr marL="1676390" indent="-457198">
              <a:lnSpc>
                <a:spcPct val="100000"/>
              </a:lnSpc>
              <a:buFont typeface="+mj-lt"/>
              <a:buAutoNum type="arabicPeriod"/>
              <a:defRPr sz="2667"/>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2EC73818-8A25-48BB-BD29-7DA87A852273}" type="slidenum">
              <a:rPr lang="en-GB" smtClean="0"/>
              <a:t>‹#›</a:t>
            </a:fld>
            <a:endParaRPr lang="en-GB"/>
          </a:p>
        </p:txBody>
      </p:sp>
      <p:cxnSp>
        <p:nvCxnSpPr>
          <p:cNvPr id="9" name="Straight Connector 8">
            <a:extLst>
              <a:ext uri="{FF2B5EF4-FFF2-40B4-BE49-F238E27FC236}">
                <a16:creationId xmlns:a16="http://schemas.microsoft.com/office/drawing/2014/main" id="{4565070F-FB67-7572-2807-986A25537650}"/>
              </a:ext>
              <a:ext uri="{C183D7F6-B498-43B3-948B-1728B52AA6E4}">
                <adec:decorative xmlns:adec="http://schemas.microsoft.com/office/drawing/2017/decorative" val="1"/>
              </a:ext>
            </a:extLst>
          </p:cNvPr>
          <p:cNvCxnSpPr>
            <a:cxnSpLocks/>
          </p:cNvCxnSpPr>
          <p:nvPr/>
        </p:nvCxnSpPr>
        <p:spPr>
          <a:xfrm>
            <a:off x="2" y="2144228"/>
            <a:ext cx="1072261"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44219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1450850" y="1934464"/>
            <a:ext cx="7665856" cy="2763520"/>
          </a:xfrm>
        </p:spPr>
        <p:txBody>
          <a:bodyPr anchor="t" anchorCtr="0">
            <a:normAutofit/>
          </a:bodyPr>
          <a:lstStyle>
            <a:lvl1pPr>
              <a:defRPr sz="48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450850" y="4714240"/>
            <a:ext cx="7665856" cy="6567424"/>
          </a:xfrm>
        </p:spPr>
        <p:txBody>
          <a:bodyPr>
            <a:normAutofit/>
          </a:bodyPr>
          <a:lstStyle>
            <a:lvl1pPr marL="457198" indent="-457198">
              <a:lnSpc>
                <a:spcPct val="100000"/>
              </a:lnSpc>
              <a:buFont typeface="System Font Regular"/>
              <a:buChar char="-"/>
              <a:defRPr sz="2667"/>
            </a:lvl1pPr>
            <a:lvl2pPr>
              <a:lnSpc>
                <a:spcPct val="100000"/>
              </a:lnSpc>
              <a:defRPr sz="2667"/>
            </a:lvl2pPr>
            <a:lvl3pPr>
              <a:lnSpc>
                <a:spcPct val="100000"/>
              </a:lnSpc>
              <a:defRPr sz="2667"/>
            </a:lvl3pPr>
            <a:lvl4pPr>
              <a:lnSpc>
                <a:spcPct val="100000"/>
              </a:lnSpc>
              <a:defRPr sz="2667"/>
            </a:lvl4pPr>
            <a:lvl5pPr>
              <a:lnSpc>
                <a:spcPct val="100000"/>
              </a:lnSpc>
              <a:defRPr sz="2667"/>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454589" y="11446936"/>
            <a:ext cx="5220539" cy="745067"/>
          </a:xfrm>
        </p:spPr>
        <p:txBody>
          <a:body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675127" y="11446936"/>
            <a:ext cx="1501495" cy="745067"/>
          </a:xfrm>
        </p:spPr>
        <p:txBody>
          <a:bodyPr/>
          <a:lstStyle/>
          <a:p>
            <a:fld id="{EC124A7F-636A-4441-8E5A-F364BBDE539F}" type="datetimeFigureOut">
              <a:rPr lang="en-GB" smtClean="0"/>
              <a:t>09/08/2026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8176620" y="11446936"/>
            <a:ext cx="940087" cy="745067"/>
          </a:xfrm>
        </p:spPr>
        <p:txBody>
          <a:bodyPr/>
          <a:lstStyle/>
          <a:p>
            <a:fld id="{2EC73818-8A25-48BB-BD29-7DA87A852273}" type="slidenum">
              <a:rPr lang="en-GB" smtClean="0"/>
              <a:t>‹#›</a:t>
            </a:fld>
            <a:endParaRPr lang="en-GB"/>
          </a:p>
        </p:txBody>
      </p:sp>
      <p:sp>
        <p:nvSpPr>
          <p:cNvPr id="6" name="Picture Placeholder 10">
            <a:extLst>
              <a:ext uri="{FF2B5EF4-FFF2-40B4-BE49-F238E27FC236}">
                <a16:creationId xmlns:a16="http://schemas.microsoft.com/office/drawing/2014/main" id="{E4B52E79-E470-1B1A-EADF-94DA7253B328}"/>
              </a:ext>
            </a:extLst>
          </p:cNvPr>
          <p:cNvSpPr>
            <a:spLocks noGrp="1"/>
          </p:cNvSpPr>
          <p:nvPr>
            <p:ph type="pic" sz="quarter" idx="14" hasCustomPrompt="1"/>
          </p:nvPr>
        </p:nvSpPr>
        <p:spPr>
          <a:xfrm>
            <a:off x="9753600" y="0"/>
            <a:ext cx="6502400" cy="12192000"/>
          </a:xfrm>
          <a:blipFill dpi="0" rotWithShape="1">
            <a:blip r:embed="rId2">
              <a:alphaModFix amt="60000"/>
            </a:blip>
            <a:srcRect/>
            <a:stretch>
              <a:fillRect/>
            </a:stretch>
          </a:blipFill>
        </p:spPr>
        <p:txBody>
          <a:bodyPr/>
          <a:lstStyle>
            <a:lvl1pPr>
              <a:defRPr/>
            </a:lvl1pPr>
          </a:lstStyle>
          <a:p>
            <a:r>
              <a:rPr lang="en-US" dirty="0"/>
              <a:t>  </a:t>
            </a:r>
          </a:p>
        </p:txBody>
      </p:sp>
      <p:cxnSp>
        <p:nvCxnSpPr>
          <p:cNvPr id="8" name="Straight Connector 7">
            <a:extLst>
              <a:ext uri="{FF2B5EF4-FFF2-40B4-BE49-F238E27FC236}">
                <a16:creationId xmlns:a16="http://schemas.microsoft.com/office/drawing/2014/main" id="{94C1AE97-7274-F222-2135-C3524958A87F}"/>
              </a:ext>
              <a:ext uri="{C183D7F6-B498-43B3-948B-1728B52AA6E4}">
                <adec:decorative xmlns:adec="http://schemas.microsoft.com/office/drawing/2017/decorative" val="1"/>
              </a:ext>
            </a:extLst>
          </p:cNvPr>
          <p:cNvCxnSpPr>
            <a:cxnSpLocks/>
          </p:cNvCxnSpPr>
          <p:nvPr/>
        </p:nvCxnSpPr>
        <p:spPr>
          <a:xfrm>
            <a:off x="2" y="2144228"/>
            <a:ext cx="1072261"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93749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450241" y="1981968"/>
            <a:ext cx="5231272" cy="7259697"/>
          </a:xfrm>
        </p:spPr>
        <p:txBody>
          <a:bodyPr anchor="t">
            <a:normAutofit/>
          </a:bodyPr>
          <a:lstStyle>
            <a:lvl1pPr>
              <a:defRPr sz="48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7059484" y="1982738"/>
            <a:ext cx="7746285" cy="9193263"/>
          </a:xfrm>
        </p:spPr>
        <p:txBody>
          <a:bodyPr>
            <a:normAutofit/>
          </a:bodyPr>
          <a:lstStyle>
            <a:lvl1pPr>
              <a:lnSpc>
                <a:spcPct val="100000"/>
              </a:lnSpc>
              <a:defRPr sz="2133"/>
            </a:lvl1pPr>
            <a:lvl2pPr>
              <a:lnSpc>
                <a:spcPct val="100000"/>
              </a:lnSpc>
              <a:defRPr sz="2133"/>
            </a:lvl2pPr>
            <a:lvl3pPr>
              <a:lnSpc>
                <a:spcPct val="100000"/>
              </a:lnSpc>
              <a:defRPr sz="2133"/>
            </a:lvl3pPr>
            <a:lvl4pPr>
              <a:lnSpc>
                <a:spcPct val="100000"/>
              </a:lnSpc>
              <a:defRPr sz="2133"/>
            </a:lvl4pPr>
            <a:lvl5pPr>
              <a:lnSpc>
                <a:spcPct val="100000"/>
              </a:lnSpc>
              <a:defRPr sz="2133"/>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EC73818-8A25-48BB-BD29-7DA87A852273}" type="slidenum">
              <a:rPr lang="en-GB" smtClean="0"/>
              <a:t>‹#›</a:t>
            </a:fld>
            <a:endParaRPr lang="en-GB"/>
          </a:p>
        </p:txBody>
      </p:sp>
      <p:cxnSp>
        <p:nvCxnSpPr>
          <p:cNvPr id="3" name="Straight Connector 2">
            <a:extLst>
              <a:ext uri="{FF2B5EF4-FFF2-40B4-BE49-F238E27FC236}">
                <a16:creationId xmlns:a16="http://schemas.microsoft.com/office/drawing/2014/main" id="{9954F329-E63B-9F25-4E06-2E98A6453DA7}"/>
              </a:ext>
              <a:ext uri="{C183D7F6-B498-43B3-948B-1728B52AA6E4}">
                <adec:decorative xmlns:adec="http://schemas.microsoft.com/office/drawing/2017/decorative" val="1"/>
              </a:ext>
            </a:extLst>
          </p:cNvPr>
          <p:cNvCxnSpPr>
            <a:cxnSpLocks/>
          </p:cNvCxnSpPr>
          <p:nvPr/>
        </p:nvCxnSpPr>
        <p:spPr>
          <a:xfrm>
            <a:off x="2" y="2144228"/>
            <a:ext cx="1072261"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34810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444941" y="1981612"/>
            <a:ext cx="3695102" cy="6534315"/>
          </a:xfrm>
        </p:spPr>
        <p:txBody>
          <a:bodyPr anchor="t">
            <a:normAutofit/>
          </a:bodyPr>
          <a:lstStyle>
            <a:lvl1pPr>
              <a:defRPr sz="48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512715" y="2007372"/>
            <a:ext cx="10392308" cy="9168631"/>
          </a:xfrm>
        </p:spPr>
        <p:txBody>
          <a:bodyPr>
            <a:normAutofit/>
          </a:bodyPr>
          <a:lstStyle>
            <a:lvl1pPr>
              <a:lnSpc>
                <a:spcPct val="100000"/>
              </a:lnSpc>
              <a:defRPr sz="2133"/>
            </a:lvl1pPr>
            <a:lvl2pPr>
              <a:lnSpc>
                <a:spcPct val="100000"/>
              </a:lnSpc>
              <a:defRPr sz="2133"/>
            </a:lvl2pPr>
            <a:lvl3pPr>
              <a:lnSpc>
                <a:spcPct val="100000"/>
              </a:lnSpc>
              <a:defRPr sz="2133"/>
            </a:lvl3pPr>
            <a:lvl4pPr>
              <a:lnSpc>
                <a:spcPct val="100000"/>
              </a:lnSpc>
              <a:defRPr sz="2133"/>
            </a:lvl4pPr>
            <a:lvl5pPr>
              <a:lnSpc>
                <a:spcPct val="100000"/>
              </a:lnSpc>
              <a:defRPr sz="2133"/>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EC73818-8A25-48BB-BD29-7DA87A852273}" type="slidenum">
              <a:rPr lang="en-GB" smtClean="0"/>
              <a:t>‹#›</a:t>
            </a:fld>
            <a:endParaRPr lang="en-GB"/>
          </a:p>
        </p:txBody>
      </p:sp>
      <p:cxnSp>
        <p:nvCxnSpPr>
          <p:cNvPr id="3" name="Straight Connector 2">
            <a:extLst>
              <a:ext uri="{FF2B5EF4-FFF2-40B4-BE49-F238E27FC236}">
                <a16:creationId xmlns:a16="http://schemas.microsoft.com/office/drawing/2014/main" id="{7547F2C9-46DC-B902-E883-CE0360E6DD94}"/>
              </a:ext>
              <a:ext uri="{C183D7F6-B498-43B3-948B-1728B52AA6E4}">
                <adec:decorative xmlns:adec="http://schemas.microsoft.com/office/drawing/2017/decorative" val="1"/>
              </a:ext>
            </a:extLst>
          </p:cNvPr>
          <p:cNvCxnSpPr>
            <a:cxnSpLocks/>
          </p:cNvCxnSpPr>
          <p:nvPr/>
        </p:nvCxnSpPr>
        <p:spPr>
          <a:xfrm>
            <a:off x="2" y="2144228"/>
            <a:ext cx="1072261"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66407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81055" y="1975291"/>
            <a:ext cx="8452549" cy="2032000"/>
          </a:xfrm>
        </p:spPr>
        <p:txBody>
          <a:bodyPr anchor="t"/>
          <a:lstStyle/>
          <a:p>
            <a:r>
              <a:rPr lang="en-GB"/>
              <a:t>Click to edit Master title style</a:t>
            </a:r>
            <a:endParaRPr lang="en-US" dirty="0"/>
          </a:p>
        </p:txBody>
      </p:sp>
      <p:sp>
        <p:nvSpPr>
          <p:cNvPr id="6" name="Picture Placeholder 10">
            <a:extLst>
              <a:ext uri="{FF2B5EF4-FFF2-40B4-BE49-F238E27FC236}">
                <a16:creationId xmlns:a16="http://schemas.microsoft.com/office/drawing/2014/main" id="{6FB7CB50-241E-E6B6-1C0E-1B5466B14779}"/>
              </a:ext>
            </a:extLst>
          </p:cNvPr>
          <p:cNvSpPr>
            <a:spLocks noGrp="1"/>
          </p:cNvSpPr>
          <p:nvPr>
            <p:ph type="pic" sz="quarter" idx="13" hasCustomPrompt="1"/>
          </p:nvPr>
        </p:nvSpPr>
        <p:spPr>
          <a:xfrm>
            <a:off x="16258" y="0"/>
            <a:ext cx="6008780" cy="12192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11" name="Content Placeholder 7">
            <a:extLst>
              <a:ext uri="{FF2B5EF4-FFF2-40B4-BE49-F238E27FC236}">
                <a16:creationId xmlns:a16="http://schemas.microsoft.com/office/drawing/2014/main" id="{A1C94DDD-A7D7-1407-F63C-F296AB454220}"/>
              </a:ext>
            </a:extLst>
          </p:cNvPr>
          <p:cNvSpPr>
            <a:spLocks noGrp="1"/>
          </p:cNvSpPr>
          <p:nvPr>
            <p:ph sz="quarter" idx="18"/>
          </p:nvPr>
        </p:nvSpPr>
        <p:spPr>
          <a:xfrm>
            <a:off x="6381053" y="4271802"/>
            <a:ext cx="8452553" cy="6904203"/>
          </a:xfrm>
        </p:spPr>
        <p:txBody>
          <a:bodyPr>
            <a:normAutofit/>
          </a:bodyPr>
          <a:lstStyle>
            <a:lvl1pPr>
              <a:lnSpc>
                <a:spcPct val="100000"/>
              </a:lnSpc>
              <a:defRPr sz="2133"/>
            </a:lvl1pPr>
            <a:lvl2pPr>
              <a:lnSpc>
                <a:spcPct val="100000"/>
              </a:lnSpc>
              <a:defRPr sz="2133"/>
            </a:lvl2pPr>
            <a:lvl3pPr>
              <a:lnSpc>
                <a:spcPct val="100000"/>
              </a:lnSpc>
              <a:defRPr sz="2133"/>
            </a:lvl3pPr>
            <a:lvl4pPr>
              <a:lnSpc>
                <a:spcPct val="100000"/>
              </a:lnSpc>
              <a:defRPr sz="2133"/>
            </a:lvl4pPr>
            <a:lvl5pPr>
              <a:lnSpc>
                <a:spcPct val="100000"/>
              </a:lnSpc>
              <a:defRPr sz="2133"/>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363871FB-7459-8C2E-BA80-AD31AE855A93}"/>
              </a:ext>
              <a:ext uri="{C183D7F6-B498-43B3-948B-1728B52AA6E4}">
                <adec:decorative xmlns:adec="http://schemas.microsoft.com/office/drawing/2017/decorative" val="1"/>
              </a:ext>
            </a:extLst>
          </p:cNvPr>
          <p:cNvCxnSpPr>
            <a:cxnSpLocks/>
          </p:cNvCxnSpPr>
          <p:nvPr/>
        </p:nvCxnSpPr>
        <p:spPr>
          <a:xfrm flipH="1">
            <a:off x="15167483" y="2144228"/>
            <a:ext cx="1072261"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7504282-04A3-1CE1-50A4-AF83D0D40A42}"/>
              </a:ext>
            </a:extLst>
          </p:cNvPr>
          <p:cNvSpPr>
            <a:spLocks noGrp="1"/>
          </p:cNvSpPr>
          <p:nvPr>
            <p:ph type="ftr" sz="quarter" idx="11"/>
          </p:nvPr>
        </p:nvSpPr>
        <p:spPr>
          <a:xfrm>
            <a:off x="6381057" y="11446936"/>
            <a:ext cx="6366537" cy="745067"/>
          </a:xfrm>
        </p:spPr>
        <p:txBody>
          <a:bodyPr/>
          <a:lstStyle/>
          <a:p>
            <a:endParaRPr lang="en-GB"/>
          </a:p>
        </p:txBody>
      </p:sp>
      <p:sp>
        <p:nvSpPr>
          <p:cNvPr id="7" name="Date Placeholder 4">
            <a:extLst>
              <a:ext uri="{FF2B5EF4-FFF2-40B4-BE49-F238E27FC236}">
                <a16:creationId xmlns:a16="http://schemas.microsoft.com/office/drawing/2014/main" id="{CA12AEFE-D7DE-804A-807C-704D5B34E130}"/>
              </a:ext>
            </a:extLst>
          </p:cNvPr>
          <p:cNvSpPr>
            <a:spLocks noGrp="1"/>
          </p:cNvSpPr>
          <p:nvPr>
            <p:ph type="dt" sz="half" idx="15"/>
          </p:nvPr>
        </p:nvSpPr>
        <p:spPr>
          <a:xfrm>
            <a:off x="12867861" y="11446936"/>
            <a:ext cx="1152939" cy="745067"/>
          </a:xfrm>
        </p:spPr>
        <p:txBody>
          <a:bodyPr/>
          <a:lstStyle/>
          <a:p>
            <a:fld id="{EC124A7F-636A-4441-8E5A-F364BBDE539F}" type="datetimeFigureOut">
              <a:rPr lang="en-GB" smtClean="0"/>
              <a:t>09/08/2026</a:t>
            </a:fld>
            <a:endParaRPr lang="en-GB"/>
          </a:p>
        </p:txBody>
      </p:sp>
      <p:sp>
        <p:nvSpPr>
          <p:cNvPr id="8" name="Slide Number Placeholder 5">
            <a:extLst>
              <a:ext uri="{FF2B5EF4-FFF2-40B4-BE49-F238E27FC236}">
                <a16:creationId xmlns:a16="http://schemas.microsoft.com/office/drawing/2014/main" id="{9C293909-C7AB-A707-F48B-6007FE72563B}"/>
              </a:ext>
            </a:extLst>
          </p:cNvPr>
          <p:cNvSpPr>
            <a:spLocks noGrp="1"/>
          </p:cNvSpPr>
          <p:nvPr>
            <p:ph type="sldNum" sz="quarter" idx="12"/>
          </p:nvPr>
        </p:nvSpPr>
        <p:spPr>
          <a:xfrm>
            <a:off x="14031687" y="11446936"/>
            <a:ext cx="801915" cy="745067"/>
          </a:xfrm>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172512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035992" y="1977073"/>
            <a:ext cx="9762152" cy="1658112"/>
          </a:xfrm>
        </p:spPr>
        <p:txBody>
          <a:bodyPr anchor="t"/>
          <a:lstStyle/>
          <a:p>
            <a:r>
              <a:rPr lang="en-GB"/>
              <a:t>Click to edit Master title style</a:t>
            </a:r>
            <a:endParaRPr lang="en-US" dirty="0"/>
          </a:p>
        </p:txBody>
      </p:sp>
      <p:sp>
        <p:nvSpPr>
          <p:cNvPr id="15" name="Picture Placeholder 10">
            <a:extLst>
              <a:ext uri="{FF2B5EF4-FFF2-40B4-BE49-F238E27FC236}">
                <a16:creationId xmlns:a16="http://schemas.microsoft.com/office/drawing/2014/main" id="{5189CF27-6D02-DB0D-F5D1-1535F1479166}"/>
              </a:ext>
            </a:extLst>
          </p:cNvPr>
          <p:cNvSpPr>
            <a:spLocks noGrp="1"/>
          </p:cNvSpPr>
          <p:nvPr>
            <p:ph type="pic" sz="quarter" idx="19" hasCustomPrompt="1"/>
          </p:nvPr>
        </p:nvSpPr>
        <p:spPr>
          <a:xfrm>
            <a:off x="2" y="0"/>
            <a:ext cx="4701919" cy="12192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Content Placeholder 7">
            <a:extLst>
              <a:ext uri="{FF2B5EF4-FFF2-40B4-BE49-F238E27FC236}">
                <a16:creationId xmlns:a16="http://schemas.microsoft.com/office/drawing/2014/main" id="{6373ED08-D584-FD0F-C5B0-EF4E07A0D890}"/>
              </a:ext>
            </a:extLst>
          </p:cNvPr>
          <p:cNvSpPr>
            <a:spLocks noGrp="1"/>
          </p:cNvSpPr>
          <p:nvPr>
            <p:ph sz="quarter" idx="18"/>
          </p:nvPr>
        </p:nvSpPr>
        <p:spPr>
          <a:xfrm>
            <a:off x="5034766" y="3888461"/>
            <a:ext cx="9798836" cy="7287541"/>
          </a:xfrm>
        </p:spPr>
        <p:txBody>
          <a:bodyPr>
            <a:normAutofit/>
          </a:bodyPr>
          <a:lstStyle>
            <a:lvl1pPr>
              <a:lnSpc>
                <a:spcPct val="100000"/>
              </a:lnSpc>
              <a:defRPr sz="2133"/>
            </a:lvl1pPr>
            <a:lvl2pPr>
              <a:lnSpc>
                <a:spcPct val="100000"/>
              </a:lnSpc>
              <a:defRPr sz="2133"/>
            </a:lvl2pPr>
            <a:lvl3pPr>
              <a:lnSpc>
                <a:spcPct val="100000"/>
              </a:lnSpc>
              <a:defRPr sz="2133"/>
            </a:lvl3pPr>
            <a:lvl4pPr>
              <a:lnSpc>
                <a:spcPct val="100000"/>
              </a:lnSpc>
              <a:defRPr sz="2133"/>
            </a:lvl4pPr>
            <a:lvl5pPr>
              <a:lnSpc>
                <a:spcPct val="100000"/>
              </a:lnSpc>
              <a:defRPr sz="2133"/>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10" name="Straight Connector 9">
            <a:extLst>
              <a:ext uri="{FF2B5EF4-FFF2-40B4-BE49-F238E27FC236}">
                <a16:creationId xmlns:a16="http://schemas.microsoft.com/office/drawing/2014/main" id="{7D906524-8E7E-05A8-4F9E-A2C39750A30C}"/>
              </a:ext>
              <a:ext uri="{C183D7F6-B498-43B3-948B-1728B52AA6E4}">
                <adec:decorative xmlns:adec="http://schemas.microsoft.com/office/drawing/2017/decorative" val="1"/>
              </a:ext>
            </a:extLst>
          </p:cNvPr>
          <p:cNvCxnSpPr>
            <a:cxnSpLocks/>
          </p:cNvCxnSpPr>
          <p:nvPr/>
        </p:nvCxnSpPr>
        <p:spPr>
          <a:xfrm flipH="1">
            <a:off x="15167483" y="2144228"/>
            <a:ext cx="1072261"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8F256971-28FA-FA33-0A85-0B851EA7AE9B}"/>
              </a:ext>
            </a:extLst>
          </p:cNvPr>
          <p:cNvSpPr>
            <a:spLocks noGrp="1"/>
          </p:cNvSpPr>
          <p:nvPr>
            <p:ph type="ftr" sz="quarter" idx="11"/>
          </p:nvPr>
        </p:nvSpPr>
        <p:spPr>
          <a:xfrm>
            <a:off x="5034771" y="11446936"/>
            <a:ext cx="7712820" cy="745067"/>
          </a:xfrm>
        </p:spPr>
        <p:txBody>
          <a:bodyPr/>
          <a:lstStyle/>
          <a:p>
            <a:endParaRPr lang="en-GB"/>
          </a:p>
        </p:txBody>
      </p:sp>
      <p:sp>
        <p:nvSpPr>
          <p:cNvPr id="7" name="Date Placeholder 4">
            <a:extLst>
              <a:ext uri="{FF2B5EF4-FFF2-40B4-BE49-F238E27FC236}">
                <a16:creationId xmlns:a16="http://schemas.microsoft.com/office/drawing/2014/main" id="{F04B437D-29C2-D3ED-BEFA-E1F868B0FB5E}"/>
              </a:ext>
            </a:extLst>
          </p:cNvPr>
          <p:cNvSpPr>
            <a:spLocks noGrp="1"/>
          </p:cNvSpPr>
          <p:nvPr>
            <p:ph type="dt" sz="half" idx="15"/>
          </p:nvPr>
        </p:nvSpPr>
        <p:spPr>
          <a:xfrm>
            <a:off x="12867861" y="11446936"/>
            <a:ext cx="1152939" cy="745067"/>
          </a:xfrm>
        </p:spPr>
        <p:txBody>
          <a:bodyPr/>
          <a:lstStyle/>
          <a:p>
            <a:fld id="{EC124A7F-636A-4441-8E5A-F364BBDE539F}" type="datetimeFigureOut">
              <a:rPr lang="en-GB" smtClean="0"/>
              <a:t>09/08/2026</a:t>
            </a:fld>
            <a:endParaRPr lang="en-GB"/>
          </a:p>
        </p:txBody>
      </p:sp>
      <p:sp>
        <p:nvSpPr>
          <p:cNvPr id="8" name="Slide Number Placeholder 5">
            <a:extLst>
              <a:ext uri="{FF2B5EF4-FFF2-40B4-BE49-F238E27FC236}">
                <a16:creationId xmlns:a16="http://schemas.microsoft.com/office/drawing/2014/main" id="{70EB108D-6128-5356-6097-7D1D10551222}"/>
              </a:ext>
            </a:extLst>
          </p:cNvPr>
          <p:cNvSpPr>
            <a:spLocks noGrp="1"/>
          </p:cNvSpPr>
          <p:nvPr>
            <p:ph type="sldNum" sz="quarter" idx="12"/>
          </p:nvPr>
        </p:nvSpPr>
        <p:spPr>
          <a:xfrm>
            <a:off x="14031687" y="11446936"/>
            <a:ext cx="801915" cy="745067"/>
          </a:xfrm>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3925430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457862" y="1977073"/>
            <a:ext cx="9791419" cy="1658112"/>
          </a:xfrm>
        </p:spPr>
        <p:txBody>
          <a:bodyPr anchor="t"/>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457862" y="3888461"/>
            <a:ext cx="9791419" cy="7287541"/>
          </a:xfrm>
        </p:spPr>
        <p:txBody>
          <a:bodyPr>
            <a:normAutofit/>
          </a:bodyPr>
          <a:lstStyle>
            <a:lvl1pPr>
              <a:lnSpc>
                <a:spcPct val="100000"/>
              </a:lnSpc>
              <a:defRPr sz="2133"/>
            </a:lvl1pPr>
            <a:lvl2pPr>
              <a:lnSpc>
                <a:spcPct val="100000"/>
              </a:lnSpc>
              <a:defRPr sz="2133"/>
            </a:lvl2pPr>
            <a:lvl3pPr>
              <a:lnSpc>
                <a:spcPct val="100000"/>
              </a:lnSpc>
              <a:defRPr sz="2133"/>
            </a:lvl3pPr>
            <a:lvl4pPr>
              <a:lnSpc>
                <a:spcPct val="100000"/>
              </a:lnSpc>
              <a:defRPr sz="2133"/>
            </a:lvl4pPr>
            <a:lvl5pPr>
              <a:lnSpc>
                <a:spcPct val="100000"/>
              </a:lnSpc>
              <a:defRPr sz="2133"/>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4D039FC6-F740-7D02-FD07-5B1B076DCE63}"/>
              </a:ext>
              <a:ext uri="{C183D7F6-B498-43B3-948B-1728B52AA6E4}">
                <adec:decorative xmlns:adec="http://schemas.microsoft.com/office/drawing/2017/decorative" val="1"/>
              </a:ext>
            </a:extLst>
          </p:cNvPr>
          <p:cNvCxnSpPr>
            <a:cxnSpLocks/>
          </p:cNvCxnSpPr>
          <p:nvPr/>
        </p:nvCxnSpPr>
        <p:spPr>
          <a:xfrm>
            <a:off x="2" y="2144228"/>
            <a:ext cx="1072261"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DC666571-786A-B2D2-4FC3-C22E71C243E1}"/>
              </a:ext>
            </a:extLst>
          </p:cNvPr>
          <p:cNvSpPr>
            <a:spLocks noGrp="1"/>
          </p:cNvSpPr>
          <p:nvPr>
            <p:ph type="ftr" sz="quarter" idx="11"/>
          </p:nvPr>
        </p:nvSpPr>
        <p:spPr>
          <a:xfrm>
            <a:off x="1457861" y="11446936"/>
            <a:ext cx="7705406" cy="745067"/>
          </a:xfrm>
        </p:spPr>
        <p:txBody>
          <a:bodyPr/>
          <a:lstStyle/>
          <a:p>
            <a:endParaRPr lang="en-GB"/>
          </a:p>
        </p:txBody>
      </p:sp>
      <p:sp>
        <p:nvSpPr>
          <p:cNvPr id="6" name="Date Placeholder 4">
            <a:extLst>
              <a:ext uri="{FF2B5EF4-FFF2-40B4-BE49-F238E27FC236}">
                <a16:creationId xmlns:a16="http://schemas.microsoft.com/office/drawing/2014/main" id="{A324A0C0-9CB0-6208-0780-67E3C7F2C02C}"/>
              </a:ext>
            </a:extLst>
          </p:cNvPr>
          <p:cNvSpPr>
            <a:spLocks noGrp="1"/>
          </p:cNvSpPr>
          <p:nvPr>
            <p:ph type="dt" sz="half" idx="15"/>
          </p:nvPr>
        </p:nvSpPr>
        <p:spPr>
          <a:xfrm>
            <a:off x="9283539" y="11446936"/>
            <a:ext cx="1152939" cy="745067"/>
          </a:xfrm>
        </p:spPr>
        <p:txBody>
          <a:bodyPr/>
          <a:lstStyle/>
          <a:p>
            <a:fld id="{EC124A7F-636A-4441-8E5A-F364BBDE539F}" type="datetimeFigureOut">
              <a:rPr lang="en-GB" smtClean="0"/>
              <a:t>09/08/2026</a:t>
            </a:fld>
            <a:endParaRPr lang="en-GB"/>
          </a:p>
        </p:txBody>
      </p:sp>
      <p:sp>
        <p:nvSpPr>
          <p:cNvPr id="7" name="Slide Number Placeholder 5">
            <a:extLst>
              <a:ext uri="{FF2B5EF4-FFF2-40B4-BE49-F238E27FC236}">
                <a16:creationId xmlns:a16="http://schemas.microsoft.com/office/drawing/2014/main" id="{7F7421E2-5EEC-7791-DBEE-600FF5170816}"/>
              </a:ext>
            </a:extLst>
          </p:cNvPr>
          <p:cNvSpPr>
            <a:spLocks noGrp="1"/>
          </p:cNvSpPr>
          <p:nvPr>
            <p:ph type="sldNum" sz="quarter" idx="12"/>
          </p:nvPr>
        </p:nvSpPr>
        <p:spPr>
          <a:xfrm>
            <a:off x="10447365" y="11446936"/>
            <a:ext cx="801915" cy="745067"/>
          </a:xfrm>
        </p:spPr>
        <p:txBody>
          <a:bodyPr/>
          <a:lstStyle/>
          <a:p>
            <a:fld id="{2EC73818-8A25-48BB-BD29-7DA87A852273}" type="slidenum">
              <a:rPr lang="en-GB" smtClean="0"/>
              <a:t>‹#›</a:t>
            </a:fld>
            <a:endParaRPr lang="en-GB"/>
          </a:p>
        </p:txBody>
      </p:sp>
      <p:sp>
        <p:nvSpPr>
          <p:cNvPr id="12" name="Picture Placeholder 10">
            <a:extLst>
              <a:ext uri="{FF2B5EF4-FFF2-40B4-BE49-F238E27FC236}">
                <a16:creationId xmlns:a16="http://schemas.microsoft.com/office/drawing/2014/main" id="{61964118-5CFA-FFA8-E19F-A107D63DDC08}"/>
              </a:ext>
            </a:extLst>
          </p:cNvPr>
          <p:cNvSpPr>
            <a:spLocks noGrp="1"/>
          </p:cNvSpPr>
          <p:nvPr>
            <p:ph type="pic" sz="quarter" idx="13" hasCustomPrompt="1"/>
          </p:nvPr>
        </p:nvSpPr>
        <p:spPr>
          <a:xfrm>
            <a:off x="11554081" y="0"/>
            <a:ext cx="4701919" cy="12192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717279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450760" y="1983536"/>
            <a:ext cx="6318111" cy="2290079"/>
          </a:xfrm>
        </p:spPr>
        <p:txBody>
          <a:bodyPr anchor="t">
            <a:normAutofit/>
          </a:bodyPr>
          <a:lstStyle>
            <a:lvl1pPr>
              <a:defRPr sz="48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450926" y="4537111"/>
            <a:ext cx="6317935" cy="663889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B84581EB-7A5A-925D-6E20-5C04A0EAA2CE}"/>
              </a:ext>
              <a:ext uri="{C183D7F6-B498-43B3-948B-1728B52AA6E4}">
                <adec:decorative xmlns:adec="http://schemas.microsoft.com/office/drawing/2017/decorative" val="1"/>
              </a:ext>
            </a:extLst>
          </p:cNvPr>
          <p:cNvCxnSpPr>
            <a:cxnSpLocks/>
          </p:cNvCxnSpPr>
          <p:nvPr/>
        </p:nvCxnSpPr>
        <p:spPr>
          <a:xfrm>
            <a:off x="2" y="2144228"/>
            <a:ext cx="1072261"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4">
            <a:extLst>
              <a:ext uri="{FF2B5EF4-FFF2-40B4-BE49-F238E27FC236}">
                <a16:creationId xmlns:a16="http://schemas.microsoft.com/office/drawing/2014/main" id="{084EA123-AEAB-8F33-C22D-31F9F11A93CE}"/>
              </a:ext>
            </a:extLst>
          </p:cNvPr>
          <p:cNvSpPr>
            <a:spLocks noGrp="1"/>
          </p:cNvSpPr>
          <p:nvPr>
            <p:ph type="ftr" sz="quarter" idx="11"/>
          </p:nvPr>
        </p:nvSpPr>
        <p:spPr>
          <a:xfrm>
            <a:off x="1450757" y="11446936"/>
            <a:ext cx="4232088" cy="745067"/>
          </a:xfrm>
        </p:spPr>
        <p:txBody>
          <a:bodyPr/>
          <a:lstStyle/>
          <a:p>
            <a:endParaRPr lang="en-GB"/>
          </a:p>
        </p:txBody>
      </p:sp>
      <p:sp>
        <p:nvSpPr>
          <p:cNvPr id="9" name="Date Placeholder 4">
            <a:extLst>
              <a:ext uri="{FF2B5EF4-FFF2-40B4-BE49-F238E27FC236}">
                <a16:creationId xmlns:a16="http://schemas.microsoft.com/office/drawing/2014/main" id="{AA2FCA56-AA13-81B1-1707-7A5D7557B5F8}"/>
              </a:ext>
            </a:extLst>
          </p:cNvPr>
          <p:cNvSpPr>
            <a:spLocks noGrp="1"/>
          </p:cNvSpPr>
          <p:nvPr>
            <p:ph type="dt" sz="half" idx="15"/>
          </p:nvPr>
        </p:nvSpPr>
        <p:spPr>
          <a:xfrm>
            <a:off x="5803119" y="11446936"/>
            <a:ext cx="1152939" cy="745067"/>
          </a:xfrm>
        </p:spPr>
        <p:txBody>
          <a:bodyPr/>
          <a:lstStyle/>
          <a:p>
            <a:fld id="{EC124A7F-636A-4441-8E5A-F364BBDE539F}" type="datetimeFigureOut">
              <a:rPr lang="en-GB" smtClean="0"/>
              <a:t>09/08/2026</a:t>
            </a:fld>
            <a:endParaRPr lang="en-GB"/>
          </a:p>
        </p:txBody>
      </p:sp>
      <p:sp>
        <p:nvSpPr>
          <p:cNvPr id="10" name="Slide Number Placeholder 5">
            <a:extLst>
              <a:ext uri="{FF2B5EF4-FFF2-40B4-BE49-F238E27FC236}">
                <a16:creationId xmlns:a16="http://schemas.microsoft.com/office/drawing/2014/main" id="{4358A8E3-C7AA-9216-35FD-FE820598287A}"/>
              </a:ext>
            </a:extLst>
          </p:cNvPr>
          <p:cNvSpPr>
            <a:spLocks noGrp="1"/>
          </p:cNvSpPr>
          <p:nvPr>
            <p:ph type="sldNum" sz="quarter" idx="12"/>
          </p:nvPr>
        </p:nvSpPr>
        <p:spPr>
          <a:xfrm>
            <a:off x="6966943" y="11446936"/>
            <a:ext cx="801915" cy="745067"/>
          </a:xfrm>
        </p:spPr>
        <p:txBody>
          <a:bodyPr/>
          <a:lstStyle/>
          <a:p>
            <a:fld id="{2EC73818-8A25-48BB-BD29-7DA87A852273}" type="slidenum">
              <a:rPr lang="en-GB" smtClean="0"/>
              <a:t>‹#›</a:t>
            </a:fld>
            <a:endParaRPr lang="en-GB"/>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128000" y="0"/>
            <a:ext cx="8128000" cy="12192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6370083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464529" y="1975295"/>
            <a:ext cx="5085127" cy="2655756"/>
          </a:xfrm>
        </p:spPr>
        <p:txBody>
          <a:bodyPr anchor="t">
            <a:noAutofit/>
          </a:bodyPr>
          <a:lstStyle>
            <a:lvl1pPr>
              <a:defRPr sz="48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464535" y="4801193"/>
            <a:ext cx="5085129" cy="6374809"/>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36A796DD-1556-39E2-B5E4-90C1C2459D2D}"/>
              </a:ext>
              <a:ext uri="{C183D7F6-B498-43B3-948B-1728B52AA6E4}">
                <adec:decorative xmlns:adec="http://schemas.microsoft.com/office/drawing/2017/decorative" val="1"/>
              </a:ext>
            </a:extLst>
          </p:cNvPr>
          <p:cNvCxnSpPr>
            <a:cxnSpLocks/>
          </p:cNvCxnSpPr>
          <p:nvPr/>
        </p:nvCxnSpPr>
        <p:spPr>
          <a:xfrm>
            <a:off x="2" y="2144228"/>
            <a:ext cx="1072261"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06713B13-BCC2-B853-769C-4BC6A57D7B6D}"/>
              </a:ext>
            </a:extLst>
          </p:cNvPr>
          <p:cNvSpPr>
            <a:spLocks noGrp="1"/>
          </p:cNvSpPr>
          <p:nvPr>
            <p:ph type="ftr" sz="quarter" idx="11"/>
          </p:nvPr>
        </p:nvSpPr>
        <p:spPr>
          <a:xfrm>
            <a:off x="1464535" y="11446936"/>
            <a:ext cx="2999113" cy="745067"/>
          </a:xfrm>
        </p:spPr>
        <p:txBody>
          <a:bodyPr/>
          <a:lstStyle/>
          <a:p>
            <a:endParaRPr lang="en-GB"/>
          </a:p>
        </p:txBody>
      </p:sp>
      <p:sp>
        <p:nvSpPr>
          <p:cNvPr id="6" name="Date Placeholder 4">
            <a:extLst>
              <a:ext uri="{FF2B5EF4-FFF2-40B4-BE49-F238E27FC236}">
                <a16:creationId xmlns:a16="http://schemas.microsoft.com/office/drawing/2014/main" id="{A9915D6C-CE56-12D3-C15C-C56B3EFEAFE7}"/>
              </a:ext>
            </a:extLst>
          </p:cNvPr>
          <p:cNvSpPr>
            <a:spLocks noGrp="1"/>
          </p:cNvSpPr>
          <p:nvPr>
            <p:ph type="dt" sz="half" idx="15"/>
          </p:nvPr>
        </p:nvSpPr>
        <p:spPr>
          <a:xfrm>
            <a:off x="4583917" y="11446936"/>
            <a:ext cx="1152939" cy="745067"/>
          </a:xfrm>
        </p:spPr>
        <p:txBody>
          <a:bodyPr/>
          <a:lstStyle/>
          <a:p>
            <a:fld id="{EC124A7F-636A-4441-8E5A-F364BBDE539F}" type="datetimeFigureOut">
              <a:rPr lang="en-GB" smtClean="0"/>
              <a:t>09/08/2026</a:t>
            </a:fld>
            <a:endParaRPr lang="en-GB"/>
          </a:p>
        </p:txBody>
      </p:sp>
      <p:sp>
        <p:nvSpPr>
          <p:cNvPr id="7" name="Slide Number Placeholder 5">
            <a:extLst>
              <a:ext uri="{FF2B5EF4-FFF2-40B4-BE49-F238E27FC236}">
                <a16:creationId xmlns:a16="http://schemas.microsoft.com/office/drawing/2014/main" id="{3C3F576B-887C-7B84-0990-9143EA6C6012}"/>
              </a:ext>
            </a:extLst>
          </p:cNvPr>
          <p:cNvSpPr>
            <a:spLocks noGrp="1"/>
          </p:cNvSpPr>
          <p:nvPr>
            <p:ph type="sldNum" sz="quarter" idx="12"/>
          </p:nvPr>
        </p:nvSpPr>
        <p:spPr>
          <a:xfrm>
            <a:off x="5747741" y="11446936"/>
            <a:ext cx="801915" cy="745067"/>
          </a:xfrm>
        </p:spPr>
        <p:txBody>
          <a:bodyPr/>
          <a:lstStyle/>
          <a:p>
            <a:fld id="{2EC73818-8A25-48BB-BD29-7DA87A852273}" type="slidenum">
              <a:rPr lang="en-GB" smtClean="0"/>
              <a:t>‹#›</a:t>
            </a:fld>
            <a:endParaRPr lang="en-GB"/>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922975" y="0"/>
            <a:ext cx="9333025" cy="12192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4995211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175ACA1F-D859-596B-9F50-F1E9A2654EAF}"/>
              </a:ext>
            </a:extLst>
          </p:cNvPr>
          <p:cNvSpPr>
            <a:spLocks noGrp="1"/>
          </p:cNvSpPr>
          <p:nvPr>
            <p:ph type="title"/>
          </p:nvPr>
        </p:nvSpPr>
        <p:spPr>
          <a:xfrm flipH="1">
            <a:off x="10525613" y="1977661"/>
            <a:ext cx="4307992" cy="3304784"/>
          </a:xfrm>
        </p:spPr>
        <p:txBody>
          <a:bodyPr anchor="t"/>
          <a:lstStyle/>
          <a:p>
            <a:r>
              <a:rPr lang="en-GB"/>
              <a:t>Click to edit Master title style</a:t>
            </a:r>
            <a:endParaRPr lang="en-US" dirty="0"/>
          </a:p>
        </p:txBody>
      </p:sp>
      <p:sp>
        <p:nvSpPr>
          <p:cNvPr id="2" name="Picture Placeholder 9">
            <a:extLst>
              <a:ext uri="{FF2B5EF4-FFF2-40B4-BE49-F238E27FC236}">
                <a16:creationId xmlns:a16="http://schemas.microsoft.com/office/drawing/2014/main" id="{2A43D9F3-C10E-5B48-BB59-16A8600BD36F}"/>
              </a:ext>
            </a:extLst>
          </p:cNvPr>
          <p:cNvSpPr>
            <a:spLocks noGrp="1"/>
          </p:cNvSpPr>
          <p:nvPr>
            <p:ph type="pic" sz="quarter" idx="13" hasCustomPrompt="1"/>
          </p:nvPr>
        </p:nvSpPr>
        <p:spPr>
          <a:xfrm>
            <a:off x="16258" y="0"/>
            <a:ext cx="9975704" cy="12192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4" name="Content Placeholder 7">
            <a:extLst>
              <a:ext uri="{FF2B5EF4-FFF2-40B4-BE49-F238E27FC236}">
                <a16:creationId xmlns:a16="http://schemas.microsoft.com/office/drawing/2014/main" id="{2E10F120-2F5B-B2FD-DB40-683E6176C3D4}"/>
              </a:ext>
            </a:extLst>
          </p:cNvPr>
          <p:cNvSpPr>
            <a:spLocks noGrp="1"/>
          </p:cNvSpPr>
          <p:nvPr>
            <p:ph sz="quarter" idx="15"/>
          </p:nvPr>
        </p:nvSpPr>
        <p:spPr>
          <a:xfrm>
            <a:off x="10535041" y="5570231"/>
            <a:ext cx="4298560" cy="4722223"/>
          </a:xfrm>
        </p:spPr>
        <p:txBody>
          <a:bodyPr vert="horz" lIns="91440" tIns="45720" rIns="91440" bIns="45720" rtlCol="0">
            <a:normAutofit/>
          </a:bodyPr>
          <a:lstStyle>
            <a:lvl1pPr marL="0" indent="0">
              <a:lnSpc>
                <a:spcPct val="100000"/>
              </a:lnSpc>
              <a:buNone/>
              <a:defRPr lang="en-US" dirty="0"/>
            </a:lvl1pPr>
            <a:lvl2pPr marL="304798" indent="0">
              <a:lnSpc>
                <a:spcPct val="100000"/>
              </a:lnSpc>
              <a:buNone/>
              <a:defRPr lang="en-US" dirty="0"/>
            </a:lvl2pPr>
            <a:lvl3pPr marL="609597" indent="0">
              <a:lnSpc>
                <a:spcPct val="100000"/>
              </a:lnSpc>
              <a:buNone/>
              <a:defRPr lang="en-US" dirty="0"/>
            </a:lvl3pPr>
            <a:lvl4pPr marL="914395" indent="0">
              <a:lnSpc>
                <a:spcPct val="100000"/>
              </a:lnSpc>
              <a:buNone/>
              <a:defRPr lang="en-US" dirty="0"/>
            </a:lvl4pPr>
            <a:lvl5pPr marL="1219194" indent="0">
              <a:lnSpc>
                <a:spcPct val="100000"/>
              </a:lnSpc>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20" name="Straight Connector 19">
            <a:extLst>
              <a:ext uri="{FF2B5EF4-FFF2-40B4-BE49-F238E27FC236}">
                <a16:creationId xmlns:a16="http://schemas.microsoft.com/office/drawing/2014/main" id="{C9A12B08-97E1-66BD-9B69-377E28512750}"/>
              </a:ext>
              <a:ext uri="{C183D7F6-B498-43B3-948B-1728B52AA6E4}">
                <adec:decorative xmlns:adec="http://schemas.microsoft.com/office/drawing/2017/decorative" val="1"/>
              </a:ext>
            </a:extLst>
          </p:cNvPr>
          <p:cNvCxnSpPr>
            <a:cxnSpLocks/>
          </p:cNvCxnSpPr>
          <p:nvPr/>
        </p:nvCxnSpPr>
        <p:spPr>
          <a:xfrm flipH="1">
            <a:off x="15167483" y="2144228"/>
            <a:ext cx="1072261"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Footer Placeholder 4">
            <a:extLst>
              <a:ext uri="{FF2B5EF4-FFF2-40B4-BE49-F238E27FC236}">
                <a16:creationId xmlns:a16="http://schemas.microsoft.com/office/drawing/2014/main" id="{9EACEEC7-E0DC-ABF5-188B-5636A17BD6A4}"/>
              </a:ext>
            </a:extLst>
          </p:cNvPr>
          <p:cNvSpPr>
            <a:spLocks noGrp="1"/>
          </p:cNvSpPr>
          <p:nvPr>
            <p:ph type="ftr" sz="quarter" idx="11"/>
          </p:nvPr>
        </p:nvSpPr>
        <p:spPr>
          <a:xfrm>
            <a:off x="10525614" y="11446936"/>
            <a:ext cx="2221978" cy="745067"/>
          </a:xfrm>
        </p:spPr>
        <p:txBody>
          <a:bodyPr/>
          <a:lstStyle/>
          <a:p>
            <a:endParaRPr lang="en-GB"/>
          </a:p>
        </p:txBody>
      </p:sp>
      <p:sp>
        <p:nvSpPr>
          <p:cNvPr id="8" name="Date Placeholder 4">
            <a:extLst>
              <a:ext uri="{FF2B5EF4-FFF2-40B4-BE49-F238E27FC236}">
                <a16:creationId xmlns:a16="http://schemas.microsoft.com/office/drawing/2014/main" id="{D0A24C6D-468E-EAE9-2363-772EA5E51DD0}"/>
              </a:ext>
            </a:extLst>
          </p:cNvPr>
          <p:cNvSpPr>
            <a:spLocks noGrp="1"/>
          </p:cNvSpPr>
          <p:nvPr>
            <p:ph type="dt" sz="half" idx="16"/>
          </p:nvPr>
        </p:nvSpPr>
        <p:spPr>
          <a:xfrm>
            <a:off x="12867861" y="11446936"/>
            <a:ext cx="1152939" cy="745067"/>
          </a:xfrm>
        </p:spPr>
        <p:txBody>
          <a:bodyPr/>
          <a:lstStyle/>
          <a:p>
            <a:fld id="{EC124A7F-636A-4441-8E5A-F364BBDE539F}" type="datetimeFigureOut">
              <a:rPr lang="en-GB" smtClean="0"/>
              <a:t>09/08/2026</a:t>
            </a:fld>
            <a:endParaRPr lang="en-GB"/>
          </a:p>
        </p:txBody>
      </p:sp>
      <p:sp>
        <p:nvSpPr>
          <p:cNvPr id="9" name="Slide Number Placeholder 5">
            <a:extLst>
              <a:ext uri="{FF2B5EF4-FFF2-40B4-BE49-F238E27FC236}">
                <a16:creationId xmlns:a16="http://schemas.microsoft.com/office/drawing/2014/main" id="{C4C85811-EF51-7552-5F12-17748D280645}"/>
              </a:ext>
            </a:extLst>
          </p:cNvPr>
          <p:cNvSpPr>
            <a:spLocks noGrp="1"/>
          </p:cNvSpPr>
          <p:nvPr>
            <p:ph type="sldNum" sz="quarter" idx="12"/>
          </p:nvPr>
        </p:nvSpPr>
        <p:spPr>
          <a:xfrm>
            <a:off x="14031687" y="11446936"/>
            <a:ext cx="801915" cy="745067"/>
          </a:xfrm>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4127703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487100" y="7089430"/>
            <a:ext cx="4059940" cy="4106284"/>
          </a:xfrm>
        </p:spPr>
        <p:txBody>
          <a:bodyPr anchor="t">
            <a:normAutofit/>
          </a:bodyPr>
          <a:lstStyle>
            <a:lvl1pPr>
              <a:defRPr sz="4800"/>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2" y="6"/>
            <a:ext cx="16256000" cy="6121477"/>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674581" y="7089430"/>
            <a:ext cx="9946705" cy="4106284"/>
          </a:xfrm>
        </p:spPr>
        <p:txBody>
          <a:bodyPr vert="horz" lIns="91440" tIns="45720" rIns="91440" bIns="45720" rtlCol="0" anchor="t">
            <a:normAutofit/>
          </a:bodyPr>
          <a:lstStyle>
            <a:lvl1pPr marL="0" indent="0">
              <a:lnSpc>
                <a:spcPct val="100000"/>
              </a:lnSpc>
              <a:buNone/>
              <a:defRPr lang="en-US" dirty="0"/>
            </a:lvl1pPr>
            <a:lvl2pPr marL="304798" indent="0">
              <a:lnSpc>
                <a:spcPct val="100000"/>
              </a:lnSpc>
              <a:buNone/>
              <a:defRPr lang="en-US" dirty="0"/>
            </a:lvl2pPr>
            <a:lvl3pPr marL="609597" indent="0">
              <a:lnSpc>
                <a:spcPct val="100000"/>
              </a:lnSpc>
              <a:buNone/>
              <a:defRPr lang="en-US" dirty="0"/>
            </a:lvl3pPr>
            <a:lvl4pPr marL="914395" indent="0">
              <a:lnSpc>
                <a:spcPct val="100000"/>
              </a:lnSpc>
              <a:buNone/>
              <a:defRPr lang="en-US" dirty="0"/>
            </a:lvl4pPr>
            <a:lvl5pPr marL="1219194" indent="0">
              <a:lnSpc>
                <a:spcPct val="100000"/>
              </a:lnSpc>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4" name="Straight Connector 3">
            <a:extLst>
              <a:ext uri="{FF2B5EF4-FFF2-40B4-BE49-F238E27FC236}">
                <a16:creationId xmlns:a16="http://schemas.microsoft.com/office/drawing/2014/main" id="{4C699AE1-DA01-C4DA-C5BE-8DD9BE13F668}"/>
              </a:ext>
              <a:ext uri="{C183D7F6-B498-43B3-948B-1728B52AA6E4}">
                <adec:decorative xmlns:adec="http://schemas.microsoft.com/office/drawing/2017/decorative" val="1"/>
              </a:ext>
            </a:extLst>
          </p:cNvPr>
          <p:cNvCxnSpPr>
            <a:cxnSpLocks/>
          </p:cNvCxnSpPr>
          <p:nvPr/>
        </p:nvCxnSpPr>
        <p:spPr>
          <a:xfrm>
            <a:off x="2" y="7315719"/>
            <a:ext cx="1072261"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9373F0BC-3C5E-8E58-AFDC-804E1C1C7617}"/>
              </a:ext>
            </a:extLst>
          </p:cNvPr>
          <p:cNvSpPr>
            <a:spLocks noGrp="1"/>
          </p:cNvSpPr>
          <p:nvPr>
            <p:ph type="dt" sz="half" idx="15"/>
          </p:nvPr>
        </p:nvSpPr>
        <p:spPr/>
        <p:txBody>
          <a:bodyPr/>
          <a:lstStyle/>
          <a:p>
            <a:fld id="{EC124A7F-636A-4441-8E5A-F364BBDE539F}" type="datetimeFigureOut">
              <a:rPr lang="en-GB" smtClean="0"/>
              <a:t>09/08/2026</a:t>
            </a:fld>
            <a:endParaRPr lang="en-GB"/>
          </a:p>
        </p:txBody>
      </p:sp>
      <p:sp>
        <p:nvSpPr>
          <p:cNvPr id="9" name="Footer Placeholder 8">
            <a:extLst>
              <a:ext uri="{FF2B5EF4-FFF2-40B4-BE49-F238E27FC236}">
                <a16:creationId xmlns:a16="http://schemas.microsoft.com/office/drawing/2014/main" id="{E6E5C888-EE74-5D59-47AA-40A53F60011B}"/>
              </a:ext>
            </a:extLst>
          </p:cNvPr>
          <p:cNvSpPr>
            <a:spLocks noGrp="1"/>
          </p:cNvSpPr>
          <p:nvPr>
            <p:ph type="ftr" sz="quarter" idx="16"/>
          </p:nvPr>
        </p:nvSpPr>
        <p:spPr/>
        <p:txBody>
          <a:bodyPr/>
          <a:lstStyle/>
          <a:p>
            <a:endParaRPr lang="en-GB"/>
          </a:p>
        </p:txBody>
      </p:sp>
      <p:sp>
        <p:nvSpPr>
          <p:cNvPr id="10" name="Slide Number Placeholder 9">
            <a:extLst>
              <a:ext uri="{FF2B5EF4-FFF2-40B4-BE49-F238E27FC236}">
                <a16:creationId xmlns:a16="http://schemas.microsoft.com/office/drawing/2014/main" id="{4794CA46-7ABA-FF39-20BD-C83B4F6D957B}"/>
              </a:ext>
            </a:extLst>
          </p:cNvPr>
          <p:cNvSpPr>
            <a:spLocks noGrp="1"/>
          </p:cNvSpPr>
          <p:nvPr>
            <p:ph type="sldNum" sz="quarter" idx="17"/>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7400601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85BA164-9326-7934-95DF-A6AAB3F4258D}"/>
              </a:ext>
            </a:extLst>
          </p:cNvPr>
          <p:cNvSpPr>
            <a:spLocks noGrp="1"/>
          </p:cNvSpPr>
          <p:nvPr>
            <p:ph type="title"/>
          </p:nvPr>
        </p:nvSpPr>
        <p:spPr>
          <a:xfrm>
            <a:off x="1454586" y="1992871"/>
            <a:ext cx="13969761" cy="1723136"/>
          </a:xfrm>
        </p:spPr>
        <p:txBody>
          <a:bodyPr anchor="t">
            <a:noAutofit/>
          </a:bodyPr>
          <a:lstStyle>
            <a:lvl1pPr>
              <a:defRPr sz="4800"/>
            </a:lvl1pPr>
          </a:lstStyle>
          <a:p>
            <a:r>
              <a:rPr lang="en-GB"/>
              <a:t>Click to edit Master title style</a:t>
            </a:r>
            <a:endParaRPr lang="en-US" dirty="0"/>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2" y="4064016"/>
            <a:ext cx="8128000" cy="8127985"/>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8922328" y="4064015"/>
            <a:ext cx="6502021" cy="7111985"/>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7" name="Straight Connector 6">
            <a:extLst>
              <a:ext uri="{FF2B5EF4-FFF2-40B4-BE49-F238E27FC236}">
                <a16:creationId xmlns:a16="http://schemas.microsoft.com/office/drawing/2014/main" id="{5FB0BF8A-7D94-1C82-F661-F1B7A93A4359}"/>
              </a:ext>
              <a:ext uri="{C183D7F6-B498-43B3-948B-1728B52AA6E4}">
                <adec:decorative xmlns:adec="http://schemas.microsoft.com/office/drawing/2017/decorative" val="1"/>
              </a:ext>
            </a:extLst>
          </p:cNvPr>
          <p:cNvCxnSpPr>
            <a:cxnSpLocks/>
          </p:cNvCxnSpPr>
          <p:nvPr/>
        </p:nvCxnSpPr>
        <p:spPr>
          <a:xfrm>
            <a:off x="2" y="2144228"/>
            <a:ext cx="1072261"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1988C72B-1D4E-3882-C750-7F965F6E7BC7}"/>
              </a:ext>
            </a:extLst>
          </p:cNvPr>
          <p:cNvSpPr>
            <a:spLocks noGrp="1"/>
          </p:cNvSpPr>
          <p:nvPr>
            <p:ph type="ftr" sz="quarter" idx="16"/>
          </p:nvPr>
        </p:nvSpPr>
        <p:spPr>
          <a:xfrm>
            <a:off x="8922330" y="11446936"/>
            <a:ext cx="3945534" cy="745067"/>
          </a:xfrm>
        </p:spPr>
        <p:txBody>
          <a:bodyPr/>
          <a:lstStyle/>
          <a:p>
            <a:endParaRPr lang="en-GB"/>
          </a:p>
        </p:txBody>
      </p:sp>
      <p:sp>
        <p:nvSpPr>
          <p:cNvPr id="2" name="Date Placeholder 1">
            <a:extLst>
              <a:ext uri="{FF2B5EF4-FFF2-40B4-BE49-F238E27FC236}">
                <a16:creationId xmlns:a16="http://schemas.microsoft.com/office/drawing/2014/main" id="{4914FA71-0863-B2C8-8E42-C0A1F133DC69}"/>
              </a:ext>
            </a:extLst>
          </p:cNvPr>
          <p:cNvSpPr>
            <a:spLocks noGrp="1"/>
          </p:cNvSpPr>
          <p:nvPr>
            <p:ph type="dt" sz="half" idx="15"/>
          </p:nvPr>
        </p:nvSpPr>
        <p:spPr/>
        <p:txBody>
          <a:bodyPr/>
          <a:lstStyle/>
          <a:p>
            <a:fld id="{EC124A7F-636A-4441-8E5A-F364BBDE539F}" type="datetimeFigureOut">
              <a:rPr lang="en-GB" smtClean="0"/>
              <a:t>09/08/2026</a:t>
            </a:fld>
            <a:endParaRPr lang="en-GB"/>
          </a:p>
        </p:txBody>
      </p:sp>
      <p:sp>
        <p:nvSpPr>
          <p:cNvPr id="6" name="Slide Number Placeholder 5">
            <a:extLst>
              <a:ext uri="{FF2B5EF4-FFF2-40B4-BE49-F238E27FC236}">
                <a16:creationId xmlns:a16="http://schemas.microsoft.com/office/drawing/2014/main" id="{4CD6C2E8-E8FC-5DC8-863C-CF7823CD4AED}"/>
              </a:ext>
            </a:extLst>
          </p:cNvPr>
          <p:cNvSpPr>
            <a:spLocks noGrp="1"/>
          </p:cNvSpPr>
          <p:nvPr>
            <p:ph type="sldNum" sz="quarter" idx="17"/>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8884909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243CE06-05E5-2B64-1E1C-8F81B788D099}"/>
              </a:ext>
            </a:extLst>
          </p:cNvPr>
          <p:cNvSpPr>
            <a:spLocks noGrp="1"/>
          </p:cNvSpPr>
          <p:nvPr>
            <p:ph type="title"/>
          </p:nvPr>
        </p:nvSpPr>
        <p:spPr>
          <a:xfrm>
            <a:off x="1454593" y="1995026"/>
            <a:ext cx="4929145" cy="2675835"/>
          </a:xfrm>
        </p:spPr>
        <p:txBody>
          <a:bodyPr anchor="t">
            <a:noAutofit/>
          </a:bodyPr>
          <a:lstStyle>
            <a:lvl1pPr>
              <a:defRPr sz="4800"/>
            </a:lvl1pPr>
          </a:lstStyle>
          <a:p>
            <a:r>
              <a:rPr lang="en-GB"/>
              <a:t>Click to edit Master title style</a:t>
            </a:r>
            <a:endParaRPr lang="en-US" dirty="0"/>
          </a:p>
        </p:txBody>
      </p:sp>
      <p:sp>
        <p:nvSpPr>
          <p:cNvPr id="9" name="Picture Placeholder 10">
            <a:extLst>
              <a:ext uri="{FF2B5EF4-FFF2-40B4-BE49-F238E27FC236}">
                <a16:creationId xmlns:a16="http://schemas.microsoft.com/office/drawing/2014/main" id="{9ADE1102-BF4C-FC7C-22F6-B8453DE3B195}"/>
              </a:ext>
            </a:extLst>
          </p:cNvPr>
          <p:cNvSpPr>
            <a:spLocks noGrp="1"/>
          </p:cNvSpPr>
          <p:nvPr>
            <p:ph type="pic" sz="quarter" idx="13" hasCustomPrompt="1"/>
          </p:nvPr>
        </p:nvSpPr>
        <p:spPr>
          <a:xfrm>
            <a:off x="1574803" y="5049219"/>
            <a:ext cx="4808932" cy="6126785"/>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10" name="Content Placeholder 7">
            <a:extLst>
              <a:ext uri="{FF2B5EF4-FFF2-40B4-BE49-F238E27FC236}">
                <a16:creationId xmlns:a16="http://schemas.microsoft.com/office/drawing/2014/main" id="{6C8ACD7F-7B34-5741-6323-6829CFDA10C3}"/>
              </a:ext>
            </a:extLst>
          </p:cNvPr>
          <p:cNvSpPr>
            <a:spLocks noGrp="1"/>
          </p:cNvSpPr>
          <p:nvPr>
            <p:ph sz="quarter" idx="14"/>
          </p:nvPr>
        </p:nvSpPr>
        <p:spPr>
          <a:xfrm>
            <a:off x="6818234" y="1995024"/>
            <a:ext cx="8803055" cy="9180975"/>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EC73818-8A25-48BB-BD29-7DA87A852273}" type="slidenum">
              <a:rPr lang="en-GB" smtClean="0"/>
              <a:t>‹#›</a:t>
            </a:fld>
            <a:endParaRPr lang="en-GB"/>
          </a:p>
        </p:txBody>
      </p:sp>
      <p:cxnSp>
        <p:nvCxnSpPr>
          <p:cNvPr id="12" name="Straight Connector 11">
            <a:extLst>
              <a:ext uri="{FF2B5EF4-FFF2-40B4-BE49-F238E27FC236}">
                <a16:creationId xmlns:a16="http://schemas.microsoft.com/office/drawing/2014/main" id="{B1322A97-1C32-A52E-951B-60B114B307A0}"/>
              </a:ext>
              <a:ext uri="{C183D7F6-B498-43B3-948B-1728B52AA6E4}">
                <adec:decorative xmlns:adec="http://schemas.microsoft.com/office/drawing/2017/decorative" val="1"/>
              </a:ext>
            </a:extLst>
          </p:cNvPr>
          <p:cNvCxnSpPr>
            <a:cxnSpLocks/>
          </p:cNvCxnSpPr>
          <p:nvPr/>
        </p:nvCxnSpPr>
        <p:spPr>
          <a:xfrm>
            <a:off x="2" y="2144228"/>
            <a:ext cx="1072261"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53310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bg>
      <p:bgPr>
        <a:solidFill>
          <a:schemeClr val="tx1"/>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9AD5248-C0E5-8356-EB8F-904EDDA5FC95}"/>
              </a:ext>
            </a:extLst>
          </p:cNvPr>
          <p:cNvSpPr>
            <a:spLocks noGrp="1"/>
          </p:cNvSpPr>
          <p:nvPr>
            <p:ph type="title"/>
          </p:nvPr>
        </p:nvSpPr>
        <p:spPr>
          <a:xfrm>
            <a:off x="6196408" y="8457235"/>
            <a:ext cx="8637196" cy="2002763"/>
          </a:xfrm>
        </p:spPr>
        <p:txBody>
          <a:bodyPr anchor="b">
            <a:normAutofit/>
          </a:bodyPr>
          <a:lstStyle>
            <a:lvl1pPr algn="r">
              <a:defRPr sz="2667" b="0" cap="none" baseline="0">
                <a:solidFill>
                  <a:schemeClr val="bg1"/>
                </a:solidFill>
              </a:defRPr>
            </a:lvl1pPr>
          </a:lstStyle>
          <a:p>
            <a:r>
              <a:rPr lang="en-GB"/>
              <a:t>Click to edit Master title style</a:t>
            </a:r>
            <a:endParaRPr lang="en-US"/>
          </a:p>
        </p:txBody>
      </p:sp>
      <p:sp>
        <p:nvSpPr>
          <p:cNvPr id="10" name="Content Placeholder 9">
            <a:extLst>
              <a:ext uri="{FF2B5EF4-FFF2-40B4-BE49-F238E27FC236}">
                <a16:creationId xmlns:a16="http://schemas.microsoft.com/office/drawing/2014/main" id="{A5F5F1C4-3BA4-0163-6A5F-9D95D58C7EA2}"/>
              </a:ext>
            </a:extLst>
          </p:cNvPr>
          <p:cNvSpPr>
            <a:spLocks noGrp="1"/>
          </p:cNvSpPr>
          <p:nvPr>
            <p:ph sz="quarter" idx="13" hasCustomPrompt="1"/>
          </p:nvPr>
        </p:nvSpPr>
        <p:spPr>
          <a:xfrm>
            <a:off x="109733" y="113793"/>
            <a:ext cx="16036544" cy="8178831"/>
          </a:xfrm>
        </p:spPr>
        <p:txBody>
          <a:bodyPr>
            <a:noAutofit/>
          </a:bodyPr>
          <a:lstStyle>
            <a:lvl1pPr>
              <a:lnSpc>
                <a:spcPct val="85000"/>
              </a:lnSpc>
              <a:defRPr sz="41333" b="1">
                <a:solidFill>
                  <a:schemeClr val="bg1"/>
                </a:solidFill>
              </a:defRPr>
            </a:lvl1pPr>
          </a:lstStyle>
          <a:p>
            <a:pPr lvl="0"/>
            <a:r>
              <a:rPr lang="en-US" dirty="0"/>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EC124A7F-636A-4441-8E5A-F364BBDE539F}" type="datetimeFigureOut">
              <a:rPr lang="en-GB" smtClean="0"/>
              <a:t>09/08/2026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2EC73818-8A25-48BB-BD29-7DA87A852273}" type="slidenum">
              <a:rPr lang="en-GB" smtClean="0"/>
              <a:t>‹#›</a:t>
            </a:fld>
            <a:endParaRPr lang="en-GB"/>
          </a:p>
        </p:txBody>
      </p:sp>
      <p:cxnSp>
        <p:nvCxnSpPr>
          <p:cNvPr id="7" name="Straight Connector 6">
            <a:extLst>
              <a:ext uri="{FF2B5EF4-FFF2-40B4-BE49-F238E27FC236}">
                <a16:creationId xmlns:a16="http://schemas.microsoft.com/office/drawing/2014/main" id="{EA84DB20-94E7-1E79-B65B-67C6158DB14C}"/>
              </a:ext>
              <a:ext uri="{C183D7F6-B498-43B3-948B-1728B52AA6E4}">
                <adec:decorative xmlns:adec="http://schemas.microsoft.com/office/drawing/2017/decorative" val="1"/>
              </a:ext>
            </a:extLst>
          </p:cNvPr>
          <p:cNvCxnSpPr>
            <a:cxnSpLocks/>
          </p:cNvCxnSpPr>
          <p:nvPr/>
        </p:nvCxnSpPr>
        <p:spPr>
          <a:xfrm>
            <a:off x="15183739" y="10160000"/>
            <a:ext cx="1072261"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681029"/>
      </p:ext>
    </p:extLst>
  </p:cSld>
  <p:clrMapOvr>
    <a:masterClrMapping/>
  </p:clrMapOvr>
  <p:extLst>
    <p:ext uri="{DCECCB84-F9BA-43D5-87BE-67443E8EF086}">
      <p15:sldGuideLst xmlns:p15="http://schemas.microsoft.com/office/powerpoint/2012/main">
        <p15:guide id="5" orient="horz" pos="3840" userDrawn="1">
          <p15:clr>
            <a:srgbClr val="FBAE40"/>
          </p15:clr>
        </p15:guide>
        <p15:guide id="6" pos="5120" userDrawn="1">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816863" y="-2286687"/>
            <a:ext cx="14203681" cy="2015744"/>
          </a:xfrm>
        </p:spPr>
        <p:txBody>
          <a:bodyPr/>
          <a:lstStyle>
            <a:lvl1pPr>
              <a:defRPr>
                <a:solidFill>
                  <a:schemeClr val="tx1"/>
                </a:solidFill>
              </a:defRPr>
            </a:lvl1pPr>
          </a:lstStyle>
          <a:p>
            <a:r>
              <a:rPr lang="en-GB"/>
              <a:t>Click to edit Master title style</a:t>
            </a: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450850" y="1847281"/>
            <a:ext cx="12557760" cy="9013455"/>
          </a:xfrm>
        </p:spPr>
        <p:txBody>
          <a:bodyPr anchor="t">
            <a:noAutofit/>
          </a:bodyPr>
          <a:lstStyle>
            <a:lvl1pPr marL="0" indent="0">
              <a:lnSpc>
                <a:spcPct val="90000"/>
              </a:lnSpc>
              <a:buNone/>
              <a:defRPr sz="8000" b="1"/>
            </a:lvl1pPr>
            <a:lvl2pPr marL="304798" indent="0">
              <a:lnSpc>
                <a:spcPct val="90000"/>
              </a:lnSpc>
              <a:buNone/>
              <a:defRPr sz="8000" b="1"/>
            </a:lvl2pPr>
            <a:lvl3pPr marL="609597" indent="0">
              <a:lnSpc>
                <a:spcPct val="90000"/>
              </a:lnSpc>
              <a:buNone/>
              <a:defRPr sz="8000" b="1"/>
            </a:lvl3pPr>
            <a:lvl4pPr marL="914395" indent="0">
              <a:lnSpc>
                <a:spcPct val="90000"/>
              </a:lnSpc>
              <a:buNone/>
              <a:defRPr sz="8000" b="1"/>
            </a:lvl4pPr>
            <a:lvl5pPr marL="1219194" indent="0">
              <a:lnSpc>
                <a:spcPct val="90000"/>
              </a:lnSpc>
              <a:buNone/>
              <a:defRPr sz="80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2EC73818-8A25-48BB-BD29-7DA87A852273}" type="slidenum">
              <a:rPr lang="en-GB" smtClean="0"/>
              <a:t>‹#›</a:t>
            </a:fld>
            <a:endParaRPr lang="en-GB"/>
          </a:p>
        </p:txBody>
      </p:sp>
      <p:cxnSp>
        <p:nvCxnSpPr>
          <p:cNvPr id="6" name="Straight Connector 5">
            <a:extLst>
              <a:ext uri="{FF2B5EF4-FFF2-40B4-BE49-F238E27FC236}">
                <a16:creationId xmlns:a16="http://schemas.microsoft.com/office/drawing/2014/main" id="{77F2505C-CAED-34DC-7CD1-C57ADBBF98DD}"/>
              </a:ext>
              <a:ext uri="{C183D7F6-B498-43B3-948B-1728B52AA6E4}">
                <adec:decorative xmlns:adec="http://schemas.microsoft.com/office/drawing/2017/decorative" val="1"/>
              </a:ext>
            </a:extLst>
          </p:cNvPr>
          <p:cNvCxnSpPr>
            <a:cxnSpLocks/>
          </p:cNvCxnSpPr>
          <p:nvPr/>
        </p:nvCxnSpPr>
        <p:spPr>
          <a:xfrm>
            <a:off x="2" y="2144228"/>
            <a:ext cx="1072261"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55095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1" name="Title 9">
            <a:extLst>
              <a:ext uri="{FF2B5EF4-FFF2-40B4-BE49-F238E27FC236}">
                <a16:creationId xmlns:a16="http://schemas.microsoft.com/office/drawing/2014/main" id="{873E5EF9-EDC5-CB2D-000A-85BB4DB58221}"/>
              </a:ext>
            </a:extLst>
          </p:cNvPr>
          <p:cNvSpPr>
            <a:spLocks noGrp="1"/>
          </p:cNvSpPr>
          <p:nvPr>
            <p:ph type="title" hasCustomPrompt="1"/>
          </p:nvPr>
        </p:nvSpPr>
        <p:spPr>
          <a:xfrm>
            <a:off x="1422400" y="9632648"/>
            <a:ext cx="13411200" cy="829057"/>
          </a:xfrm>
        </p:spPr>
        <p:txBody>
          <a:bodyPr anchor="b">
            <a:normAutofit/>
          </a:bodyPr>
          <a:lstStyle>
            <a:lvl1pPr algn="r">
              <a:lnSpc>
                <a:spcPct val="100000"/>
              </a:lnSpc>
              <a:defRPr sz="2667" b="0" cap="none" baseline="0"/>
            </a:lvl1pPr>
          </a:lstStyle>
          <a:p>
            <a:r>
              <a:rPr lang="en-US" dirty="0"/>
              <a:t>Quote Author</a:t>
            </a:r>
          </a:p>
        </p:txBody>
      </p:sp>
      <p:sp>
        <p:nvSpPr>
          <p:cNvPr id="10" name="Content Placeholder 9">
            <a:extLst>
              <a:ext uri="{FF2B5EF4-FFF2-40B4-BE49-F238E27FC236}">
                <a16:creationId xmlns:a16="http://schemas.microsoft.com/office/drawing/2014/main" id="{E5D1FFC6-C597-BE81-1790-A08954F44C4B}"/>
              </a:ext>
            </a:extLst>
          </p:cNvPr>
          <p:cNvSpPr>
            <a:spLocks noGrp="1"/>
          </p:cNvSpPr>
          <p:nvPr>
            <p:ph sz="quarter" idx="13" hasCustomPrompt="1"/>
          </p:nvPr>
        </p:nvSpPr>
        <p:spPr>
          <a:xfrm>
            <a:off x="127000" y="112890"/>
            <a:ext cx="15970252" cy="9031111"/>
          </a:xfrm>
        </p:spPr>
        <p:txBody>
          <a:bodyPr>
            <a:normAutofit/>
          </a:bodyPr>
          <a:lstStyle>
            <a:lvl1pPr>
              <a:lnSpc>
                <a:spcPct val="85000"/>
              </a:lnSpc>
              <a:defRPr sz="10666" b="1" cap="all" baseline="0">
                <a:solidFill>
                  <a:schemeClr val="tx1"/>
                </a:solidFill>
              </a:defRPr>
            </a:lvl1pPr>
          </a:lstStyle>
          <a:p>
            <a:pPr lvl="0"/>
            <a:r>
              <a:rPr lang="en-US" dirty="0"/>
              <a:t>Click to add Quote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2EC73818-8A25-48BB-BD29-7DA87A852273}" type="slidenum">
              <a:rPr lang="en-GB" smtClean="0"/>
              <a:t>‹#›</a:t>
            </a:fld>
            <a:endParaRPr lang="en-GB"/>
          </a:p>
        </p:txBody>
      </p:sp>
      <p:cxnSp>
        <p:nvCxnSpPr>
          <p:cNvPr id="7" name="Straight Connector 6">
            <a:extLst>
              <a:ext uri="{FF2B5EF4-FFF2-40B4-BE49-F238E27FC236}">
                <a16:creationId xmlns:a16="http://schemas.microsoft.com/office/drawing/2014/main" id="{52949BEA-90AC-BE5F-28A7-80D65BD19B42}"/>
              </a:ext>
              <a:ext uri="{C183D7F6-B498-43B3-948B-1728B52AA6E4}">
                <adec:decorative xmlns:adec="http://schemas.microsoft.com/office/drawing/2017/decorative" val="1"/>
              </a:ext>
            </a:extLst>
          </p:cNvPr>
          <p:cNvCxnSpPr>
            <a:cxnSpLocks/>
          </p:cNvCxnSpPr>
          <p:nvPr/>
        </p:nvCxnSpPr>
        <p:spPr>
          <a:xfrm>
            <a:off x="15183739" y="10160519"/>
            <a:ext cx="1072261"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8014314"/>
      </p:ext>
    </p:extLst>
  </p:cSld>
  <p:clrMapOvr>
    <a:masterClrMapping/>
  </p:clrMapOvr>
  <p:extLst>
    <p:ext uri="{DCECCB84-F9BA-43D5-87BE-67443E8EF086}">
      <p15:sldGuideLst xmlns:p15="http://schemas.microsoft.com/office/powerpoint/2012/main">
        <p15:guide id="5" orient="horz" pos="3840" userDrawn="1">
          <p15:clr>
            <a:srgbClr val="FBAE40"/>
          </p15:clr>
        </p15:guide>
        <p15:guide id="6" pos="5120" userDrawn="1">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F7AE-3892-4896-8C15-7A35A41EFD9C}"/>
              </a:ext>
            </a:extLst>
          </p:cNvPr>
          <p:cNvSpPr>
            <a:spLocks noGrp="1"/>
          </p:cNvSpPr>
          <p:nvPr>
            <p:ph type="title"/>
          </p:nvPr>
        </p:nvSpPr>
        <p:spPr>
          <a:xfrm>
            <a:off x="1450853" y="1989570"/>
            <a:ext cx="13186757" cy="2141499"/>
          </a:xfrm>
        </p:spPr>
        <p:txBody>
          <a:bodyPr>
            <a:normAutofit/>
          </a:bodyPr>
          <a:lstStyle>
            <a:lvl1pPr>
              <a:defRPr sz="48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F2FD9A26-86F1-4817-B243-4DE63B4F182F}"/>
              </a:ext>
            </a:extLst>
          </p:cNvPr>
          <p:cNvSpPr>
            <a:spLocks noGrp="1"/>
          </p:cNvSpPr>
          <p:nvPr>
            <p:ph sz="half" idx="1"/>
          </p:nvPr>
        </p:nvSpPr>
        <p:spPr>
          <a:xfrm>
            <a:off x="1442919" y="4338789"/>
            <a:ext cx="6455341" cy="6757839"/>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a:extLst>
              <a:ext uri="{FF2B5EF4-FFF2-40B4-BE49-F238E27FC236}">
                <a16:creationId xmlns:a16="http://schemas.microsoft.com/office/drawing/2014/main" id="{D454BF9B-EA16-48C8-96B9-7A66051BE768}"/>
              </a:ext>
            </a:extLst>
          </p:cNvPr>
          <p:cNvSpPr>
            <a:spLocks noGrp="1"/>
          </p:cNvSpPr>
          <p:nvPr>
            <p:ph sz="half" idx="2"/>
          </p:nvPr>
        </p:nvSpPr>
        <p:spPr>
          <a:xfrm>
            <a:off x="8229605" y="4338793"/>
            <a:ext cx="6408005" cy="6757836"/>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40629E05-3F6C-40BF-9324-118588B6CAE6}"/>
              </a:ext>
            </a:extLst>
          </p:cNvPr>
          <p:cNvSpPr>
            <a:spLocks noGrp="1"/>
          </p:cNvSpPr>
          <p:nvPr>
            <p:ph type="ftr" sz="quarter" idx="11"/>
          </p:nvPr>
        </p:nvSpPr>
        <p:spPr/>
        <p:txBody>
          <a:bodyPr/>
          <a:lstStyle/>
          <a:p>
            <a:endParaRPr lang="en-GB"/>
          </a:p>
        </p:txBody>
      </p:sp>
      <p:sp>
        <p:nvSpPr>
          <p:cNvPr id="5" name="Date Placeholder 4">
            <a:extLst>
              <a:ext uri="{FF2B5EF4-FFF2-40B4-BE49-F238E27FC236}">
                <a16:creationId xmlns:a16="http://schemas.microsoft.com/office/drawing/2014/main" id="{D16E2D9F-1FCE-4A1C-996E-DB05777A8994}"/>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7" name="Slide Number Placeholder 6">
            <a:extLst>
              <a:ext uri="{FF2B5EF4-FFF2-40B4-BE49-F238E27FC236}">
                <a16:creationId xmlns:a16="http://schemas.microsoft.com/office/drawing/2014/main" id="{069BE013-C5C0-4CBD-982E-36F037F7366F}"/>
              </a:ext>
            </a:extLst>
          </p:cNvPr>
          <p:cNvSpPr>
            <a:spLocks noGrp="1"/>
          </p:cNvSpPr>
          <p:nvPr>
            <p:ph type="sldNum" sz="quarter" idx="12"/>
          </p:nvPr>
        </p:nvSpPr>
        <p:spPr/>
        <p:txBody>
          <a:bodyPr/>
          <a:lstStyle/>
          <a:p>
            <a:fld id="{2EC73818-8A25-48BB-BD29-7DA87A852273}" type="slidenum">
              <a:rPr lang="en-GB" smtClean="0"/>
              <a:t>‹#›</a:t>
            </a:fld>
            <a:endParaRPr lang="en-GB"/>
          </a:p>
        </p:txBody>
      </p:sp>
      <p:cxnSp>
        <p:nvCxnSpPr>
          <p:cNvPr id="8" name="Straight Connector 7">
            <a:extLst>
              <a:ext uri="{FF2B5EF4-FFF2-40B4-BE49-F238E27FC236}">
                <a16:creationId xmlns:a16="http://schemas.microsoft.com/office/drawing/2014/main" id="{AB20CA7A-449A-6AC2-BFC5-17AF5007E7E1}"/>
              </a:ext>
              <a:ext uri="{C183D7F6-B498-43B3-948B-1728B52AA6E4}">
                <adec:decorative xmlns:adec="http://schemas.microsoft.com/office/drawing/2017/decorative" val="1"/>
              </a:ext>
            </a:extLst>
          </p:cNvPr>
          <p:cNvCxnSpPr>
            <a:cxnSpLocks/>
          </p:cNvCxnSpPr>
          <p:nvPr/>
        </p:nvCxnSpPr>
        <p:spPr>
          <a:xfrm>
            <a:off x="2" y="2144228"/>
            <a:ext cx="1072261"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250991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D885-5FE5-4407-BE4D-FAD01C40A905}"/>
              </a:ext>
            </a:extLst>
          </p:cNvPr>
          <p:cNvSpPr>
            <a:spLocks noGrp="1"/>
          </p:cNvSpPr>
          <p:nvPr>
            <p:ph type="title"/>
          </p:nvPr>
        </p:nvSpPr>
        <p:spPr>
          <a:xfrm>
            <a:off x="1454590" y="1982809"/>
            <a:ext cx="13265939" cy="1491300"/>
          </a:xfrm>
        </p:spPr>
        <p:txBody>
          <a:bodyPr>
            <a:normAutofit/>
          </a:bodyPr>
          <a:lstStyle>
            <a:lvl1pPr>
              <a:defRPr sz="4800"/>
            </a:lvl1p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6E322A77-C134-4857-83E5-51217D3C29FB}"/>
              </a:ext>
            </a:extLst>
          </p:cNvPr>
          <p:cNvSpPr>
            <a:spLocks noGrp="1"/>
          </p:cNvSpPr>
          <p:nvPr>
            <p:ph type="body" idx="1"/>
          </p:nvPr>
        </p:nvSpPr>
        <p:spPr>
          <a:xfrm>
            <a:off x="1456122" y="3419006"/>
            <a:ext cx="6421966" cy="1491300"/>
          </a:xfrm>
        </p:spPr>
        <p:txBody>
          <a:bodyPr anchor="b">
            <a:normAutofit/>
          </a:bodyPr>
          <a:lstStyle>
            <a:lvl1pPr marL="0" indent="0">
              <a:lnSpc>
                <a:spcPct val="100000"/>
              </a:lnSpc>
              <a:buNone/>
              <a:defRPr sz="2400" b="1" cap="all" spc="133" baseline="0"/>
            </a:lvl1pPr>
            <a:lvl2pPr marL="609597" indent="0">
              <a:buNone/>
              <a:defRPr sz="2667" b="1"/>
            </a:lvl2pPr>
            <a:lvl3pPr marL="1219194" indent="0">
              <a:buNone/>
              <a:defRPr sz="2400" b="1"/>
            </a:lvl3pPr>
            <a:lvl4pPr marL="1828789" indent="0">
              <a:buNone/>
              <a:defRPr sz="2133" b="1"/>
            </a:lvl4pPr>
            <a:lvl5pPr marL="2438386" indent="0">
              <a:buNone/>
              <a:defRPr sz="2133" b="1"/>
            </a:lvl5pPr>
            <a:lvl6pPr marL="3047983" indent="0">
              <a:buNone/>
              <a:defRPr sz="2133" b="1"/>
            </a:lvl6pPr>
            <a:lvl7pPr marL="3657579" indent="0">
              <a:buNone/>
              <a:defRPr sz="2133" b="1"/>
            </a:lvl7pPr>
            <a:lvl8pPr marL="4267175" indent="0">
              <a:buNone/>
              <a:defRPr sz="2133" b="1"/>
            </a:lvl8pPr>
            <a:lvl9pPr marL="4876772" indent="0">
              <a:buNone/>
              <a:defRPr sz="2133" b="1"/>
            </a:lvl9pPr>
          </a:lstStyle>
          <a:p>
            <a:pPr lvl="0"/>
            <a:r>
              <a:rPr lang="en-GB"/>
              <a:t>Click to edit Master text styles</a:t>
            </a:r>
          </a:p>
        </p:txBody>
      </p:sp>
      <p:sp>
        <p:nvSpPr>
          <p:cNvPr id="5" name="Text Placeholder 4">
            <a:extLst>
              <a:ext uri="{FF2B5EF4-FFF2-40B4-BE49-F238E27FC236}">
                <a16:creationId xmlns:a16="http://schemas.microsoft.com/office/drawing/2014/main" id="{7710AFC6-F407-4F35-BD37-B32F9B4036D0}"/>
              </a:ext>
            </a:extLst>
          </p:cNvPr>
          <p:cNvSpPr>
            <a:spLocks noGrp="1"/>
          </p:cNvSpPr>
          <p:nvPr>
            <p:ph type="body" sz="quarter" idx="3"/>
          </p:nvPr>
        </p:nvSpPr>
        <p:spPr>
          <a:xfrm>
            <a:off x="8287313" y="3419006"/>
            <a:ext cx="6433218" cy="1491300"/>
          </a:xfrm>
        </p:spPr>
        <p:txBody>
          <a:bodyPr anchor="b">
            <a:normAutofit/>
          </a:bodyPr>
          <a:lstStyle>
            <a:lvl1pPr marL="0" indent="0">
              <a:lnSpc>
                <a:spcPct val="100000"/>
              </a:lnSpc>
              <a:buNone/>
              <a:defRPr sz="2400" b="1" cap="all" spc="133" baseline="0"/>
            </a:lvl1pPr>
            <a:lvl2pPr marL="609597" indent="0">
              <a:buNone/>
              <a:defRPr sz="2667" b="1"/>
            </a:lvl2pPr>
            <a:lvl3pPr marL="1219194" indent="0">
              <a:buNone/>
              <a:defRPr sz="2400" b="1"/>
            </a:lvl3pPr>
            <a:lvl4pPr marL="1828789" indent="0">
              <a:buNone/>
              <a:defRPr sz="2133" b="1"/>
            </a:lvl4pPr>
            <a:lvl5pPr marL="2438386" indent="0">
              <a:buNone/>
              <a:defRPr sz="2133" b="1"/>
            </a:lvl5pPr>
            <a:lvl6pPr marL="3047983" indent="0">
              <a:buNone/>
              <a:defRPr sz="2133" b="1"/>
            </a:lvl6pPr>
            <a:lvl7pPr marL="3657579" indent="0">
              <a:buNone/>
              <a:defRPr sz="2133" b="1"/>
            </a:lvl7pPr>
            <a:lvl8pPr marL="4267175" indent="0">
              <a:buNone/>
              <a:defRPr sz="2133" b="1"/>
            </a:lvl8pPr>
            <a:lvl9pPr marL="4876772" indent="0">
              <a:buNone/>
              <a:defRPr sz="2133" b="1"/>
            </a:lvl9pPr>
          </a:lstStyle>
          <a:p>
            <a:pPr lvl="0"/>
            <a:r>
              <a:rPr lang="en-GB"/>
              <a:t>Click to edit Master text styles</a:t>
            </a:r>
          </a:p>
        </p:txBody>
      </p:sp>
      <p:sp>
        <p:nvSpPr>
          <p:cNvPr id="4" name="Content Placeholder 3">
            <a:extLst>
              <a:ext uri="{FF2B5EF4-FFF2-40B4-BE49-F238E27FC236}">
                <a16:creationId xmlns:a16="http://schemas.microsoft.com/office/drawing/2014/main" id="{9A4ECBFE-C62C-471B-BFE4-1272EAC3479D}"/>
              </a:ext>
            </a:extLst>
          </p:cNvPr>
          <p:cNvSpPr>
            <a:spLocks noGrp="1"/>
          </p:cNvSpPr>
          <p:nvPr>
            <p:ph sz="half" idx="2"/>
          </p:nvPr>
        </p:nvSpPr>
        <p:spPr>
          <a:xfrm>
            <a:off x="1456122" y="5023636"/>
            <a:ext cx="6421966" cy="5980215"/>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a:extLst>
              <a:ext uri="{FF2B5EF4-FFF2-40B4-BE49-F238E27FC236}">
                <a16:creationId xmlns:a16="http://schemas.microsoft.com/office/drawing/2014/main" id="{458D60D5-0F83-46CB-92F3-849FC08E6E92}"/>
              </a:ext>
            </a:extLst>
          </p:cNvPr>
          <p:cNvSpPr>
            <a:spLocks noGrp="1"/>
          </p:cNvSpPr>
          <p:nvPr>
            <p:ph sz="quarter" idx="4"/>
          </p:nvPr>
        </p:nvSpPr>
        <p:spPr>
          <a:xfrm>
            <a:off x="8287313" y="5023636"/>
            <a:ext cx="6433218" cy="5980215"/>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Footer Placeholder 7">
            <a:extLst>
              <a:ext uri="{FF2B5EF4-FFF2-40B4-BE49-F238E27FC236}">
                <a16:creationId xmlns:a16="http://schemas.microsoft.com/office/drawing/2014/main" id="{F340A80D-4CCB-4899-9E1D-A5967F4E649A}"/>
              </a:ext>
            </a:extLst>
          </p:cNvPr>
          <p:cNvSpPr>
            <a:spLocks noGrp="1"/>
          </p:cNvSpPr>
          <p:nvPr>
            <p:ph type="ftr" sz="quarter" idx="11"/>
          </p:nvPr>
        </p:nvSpPr>
        <p:spPr/>
        <p:txBody>
          <a:bodyPr/>
          <a:lstStyle/>
          <a:p>
            <a:endParaRPr lang="en-GB"/>
          </a:p>
        </p:txBody>
      </p:sp>
      <p:sp>
        <p:nvSpPr>
          <p:cNvPr id="7" name="Date Placeholder 6">
            <a:extLst>
              <a:ext uri="{FF2B5EF4-FFF2-40B4-BE49-F238E27FC236}">
                <a16:creationId xmlns:a16="http://schemas.microsoft.com/office/drawing/2014/main" id="{AA5AE694-5CA0-48DA-90D3-EC42BD1D86C1}"/>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9" name="Slide Number Placeholder 8">
            <a:extLst>
              <a:ext uri="{FF2B5EF4-FFF2-40B4-BE49-F238E27FC236}">
                <a16:creationId xmlns:a16="http://schemas.microsoft.com/office/drawing/2014/main" id="{4F753A9D-469A-4ED9-99A1-7E4B115F8933}"/>
              </a:ext>
            </a:extLst>
          </p:cNvPr>
          <p:cNvSpPr>
            <a:spLocks noGrp="1"/>
          </p:cNvSpPr>
          <p:nvPr>
            <p:ph type="sldNum" sz="quarter" idx="12"/>
          </p:nvPr>
        </p:nvSpPr>
        <p:spPr/>
        <p:txBody>
          <a:bodyPr/>
          <a:lstStyle/>
          <a:p>
            <a:fld id="{2EC73818-8A25-48BB-BD29-7DA87A852273}" type="slidenum">
              <a:rPr lang="en-GB" smtClean="0"/>
              <a:t>‹#›</a:t>
            </a:fld>
            <a:endParaRPr lang="en-GB"/>
          </a:p>
        </p:txBody>
      </p:sp>
      <p:cxnSp>
        <p:nvCxnSpPr>
          <p:cNvPr id="10" name="Straight Connector 9">
            <a:extLst>
              <a:ext uri="{FF2B5EF4-FFF2-40B4-BE49-F238E27FC236}">
                <a16:creationId xmlns:a16="http://schemas.microsoft.com/office/drawing/2014/main" id="{CDA35A86-E7F6-6593-119D-A6DC85581FEA}"/>
              </a:ext>
              <a:ext uri="{C183D7F6-B498-43B3-948B-1728B52AA6E4}">
                <adec:decorative xmlns:adec="http://schemas.microsoft.com/office/drawing/2017/decorative" val="1"/>
              </a:ext>
            </a:extLst>
          </p:cNvPr>
          <p:cNvCxnSpPr>
            <a:cxnSpLocks/>
          </p:cNvCxnSpPr>
          <p:nvPr/>
        </p:nvCxnSpPr>
        <p:spPr>
          <a:xfrm>
            <a:off x="2" y="2144228"/>
            <a:ext cx="1072261"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550269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C91E-0A11-4E5D-9B8D-5316E73A2D58}"/>
              </a:ext>
            </a:extLst>
          </p:cNvPr>
          <p:cNvSpPr>
            <a:spLocks noGrp="1"/>
          </p:cNvSpPr>
          <p:nvPr>
            <p:ph type="title"/>
          </p:nvPr>
        </p:nvSpPr>
        <p:spPr>
          <a:xfrm>
            <a:off x="1450850" y="1962845"/>
            <a:ext cx="13230353" cy="2300849"/>
          </a:xfrm>
        </p:spPr>
        <p:txBody>
          <a:bodyPr>
            <a:normAutofit/>
          </a:bodyPr>
          <a:lstStyle>
            <a:lvl1pPr>
              <a:defRPr sz="4800" cap="none" baseline="0"/>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D7E36922-9A4C-453D-9B70-0C3A70281C03}"/>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A1B8A8D1-71AD-4F9F-B393-9EED83FEF003}"/>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Slide Number Placeholder 4">
            <a:extLst>
              <a:ext uri="{FF2B5EF4-FFF2-40B4-BE49-F238E27FC236}">
                <a16:creationId xmlns:a16="http://schemas.microsoft.com/office/drawing/2014/main" id="{EF5AAEF2-65DC-4E28-9AA4-5115ACB074CC}"/>
              </a:ext>
            </a:extLst>
          </p:cNvPr>
          <p:cNvSpPr>
            <a:spLocks noGrp="1"/>
          </p:cNvSpPr>
          <p:nvPr>
            <p:ph type="sldNum" sz="quarter" idx="12"/>
          </p:nvPr>
        </p:nvSpPr>
        <p:spPr/>
        <p:txBody>
          <a:bodyPr/>
          <a:lstStyle/>
          <a:p>
            <a:fld id="{2EC73818-8A25-48BB-BD29-7DA87A852273}" type="slidenum">
              <a:rPr lang="en-GB" smtClean="0"/>
              <a:t>‹#›</a:t>
            </a:fld>
            <a:endParaRPr lang="en-GB"/>
          </a:p>
        </p:txBody>
      </p:sp>
      <p:cxnSp>
        <p:nvCxnSpPr>
          <p:cNvPr id="6" name="Straight Connector 5">
            <a:extLst>
              <a:ext uri="{FF2B5EF4-FFF2-40B4-BE49-F238E27FC236}">
                <a16:creationId xmlns:a16="http://schemas.microsoft.com/office/drawing/2014/main" id="{28CF7AFD-0570-B046-A2C2-3EFA873546CA}"/>
              </a:ext>
              <a:ext uri="{C183D7F6-B498-43B3-948B-1728B52AA6E4}">
                <adec:decorative xmlns:adec="http://schemas.microsoft.com/office/drawing/2017/decorative" val="1"/>
              </a:ext>
            </a:extLst>
          </p:cNvPr>
          <p:cNvCxnSpPr>
            <a:cxnSpLocks/>
          </p:cNvCxnSpPr>
          <p:nvPr/>
        </p:nvCxnSpPr>
        <p:spPr>
          <a:xfrm>
            <a:off x="2" y="2144228"/>
            <a:ext cx="1072261"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75030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80459378-C430-49DB-B2D6-E32FBBCD4A6F}"/>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9AFF5A02-0FC4-41C8-A13C-4C929B28846B}"/>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6" name="Slide Number Placeholder 5">
            <a:extLst>
              <a:ext uri="{FF2B5EF4-FFF2-40B4-BE49-F238E27FC236}">
                <a16:creationId xmlns:a16="http://schemas.microsoft.com/office/drawing/2014/main" id="{E7B9D57D-CB8E-4E67-AE2D-2790E2AA60C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32187748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450850" y="1934467"/>
            <a:ext cx="14170437" cy="3705868"/>
          </a:xfrm>
        </p:spPr>
        <p:txBody>
          <a:bodyPr anchor="t" anchorCtr="0">
            <a:noAutofit/>
          </a:bodyPr>
          <a:lstStyle>
            <a:lvl1pPr>
              <a:defRPr sz="8000" cap="all" baseline="0">
                <a:solidFill>
                  <a:schemeClr val="tx1"/>
                </a:solidFill>
              </a:defRPr>
            </a:lvl1pPr>
          </a:lstStyle>
          <a:p>
            <a:r>
              <a:rPr lang="en-GB"/>
              <a:t>Click to edit Master title style</a:t>
            </a:r>
            <a:endParaRPr lang="en-US" dirty="0"/>
          </a:p>
        </p:txBody>
      </p:sp>
      <p:sp>
        <p:nvSpPr>
          <p:cNvPr id="7" name="Content Placeholder 7">
            <a:extLst>
              <a:ext uri="{FF2B5EF4-FFF2-40B4-BE49-F238E27FC236}">
                <a16:creationId xmlns:a16="http://schemas.microsoft.com/office/drawing/2014/main" id="{419A5DD2-B3B3-D9BF-1A71-B20742D142B9}"/>
              </a:ext>
            </a:extLst>
          </p:cNvPr>
          <p:cNvSpPr>
            <a:spLocks noGrp="1"/>
          </p:cNvSpPr>
          <p:nvPr>
            <p:ph sz="quarter" idx="13"/>
          </p:nvPr>
        </p:nvSpPr>
        <p:spPr>
          <a:xfrm>
            <a:off x="1450847" y="5825070"/>
            <a:ext cx="14170439" cy="5621867"/>
          </a:xfrm>
        </p:spPr>
        <p:txBody>
          <a:bodyPr/>
          <a:lstStyle>
            <a:lvl1pPr marL="0" indent="0">
              <a:lnSpc>
                <a:spcPct val="100000"/>
              </a:lnSpc>
              <a:buNone/>
              <a:defRPr>
                <a:solidFill>
                  <a:schemeClr val="tx1"/>
                </a:solidFill>
              </a:defRPr>
            </a:lvl1pPr>
            <a:lvl2pPr marL="304798" indent="0">
              <a:lnSpc>
                <a:spcPct val="100000"/>
              </a:lnSpc>
              <a:buNone/>
              <a:defRPr>
                <a:solidFill>
                  <a:schemeClr val="tx1"/>
                </a:solidFill>
              </a:defRPr>
            </a:lvl2pPr>
            <a:lvl3pPr marL="609597" indent="0">
              <a:lnSpc>
                <a:spcPct val="100000"/>
              </a:lnSpc>
              <a:buNone/>
              <a:defRPr>
                <a:solidFill>
                  <a:schemeClr val="tx1"/>
                </a:solidFill>
              </a:defRPr>
            </a:lvl3pPr>
            <a:lvl4pPr marL="914395" indent="0">
              <a:lnSpc>
                <a:spcPct val="100000"/>
              </a:lnSpc>
              <a:buNone/>
              <a:defRPr>
                <a:solidFill>
                  <a:schemeClr val="tx1"/>
                </a:solidFill>
              </a:defRPr>
            </a:lvl4pPr>
            <a:lvl5pPr marL="1219194" indent="0">
              <a:lnSpc>
                <a:spcPct val="100000"/>
              </a:lnSpc>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C124A7F-636A-4441-8E5A-F364BBDE539F}" type="datetimeFigureOut">
              <a:rPr lang="en-GB" smtClean="0"/>
              <a:t>09/08/2026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2EC73818-8A25-48BB-BD29-7DA87A852273}" type="slidenum">
              <a:rPr lang="en-GB" smtClean="0"/>
              <a:t>‹#›</a:t>
            </a:fld>
            <a:endParaRPr lang="en-GB"/>
          </a:p>
        </p:txBody>
      </p:sp>
      <p:cxnSp>
        <p:nvCxnSpPr>
          <p:cNvPr id="3" name="Straight Connector 2">
            <a:extLst>
              <a:ext uri="{FF2B5EF4-FFF2-40B4-BE49-F238E27FC236}">
                <a16:creationId xmlns:a16="http://schemas.microsoft.com/office/drawing/2014/main" id="{6DCA1022-3377-EB7D-8261-EDD841636BE3}"/>
              </a:ext>
              <a:ext uri="{C183D7F6-B498-43B3-948B-1728B52AA6E4}">
                <adec:decorative xmlns:adec="http://schemas.microsoft.com/office/drawing/2017/decorative" val="1"/>
              </a:ext>
            </a:extLst>
          </p:cNvPr>
          <p:cNvCxnSpPr>
            <a:cxnSpLocks/>
          </p:cNvCxnSpPr>
          <p:nvPr/>
        </p:nvCxnSpPr>
        <p:spPr>
          <a:xfrm>
            <a:off x="2" y="2144228"/>
            <a:ext cx="1072261"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0532455"/>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450851" y="1934465"/>
            <a:ext cx="11241022" cy="3274703"/>
          </a:xfrm>
        </p:spPr>
        <p:txBody>
          <a:bodyPr anchor="t" anchorCtr="0">
            <a:noAutofit/>
          </a:bodyPr>
          <a:lstStyle>
            <a:lvl1pPr>
              <a:defRPr sz="8000" cap="all" baseline="0">
                <a:solidFill>
                  <a:schemeClr val="tx1"/>
                </a:solidFill>
              </a:defRPr>
            </a:lvl1pPr>
          </a:lstStyle>
          <a:p>
            <a:r>
              <a:rPr lang="en-GB"/>
              <a:t>Click to edit Master title style</a:t>
            </a:r>
            <a:endParaRPr lang="en-US" dirty="0"/>
          </a:p>
        </p:txBody>
      </p:sp>
      <p:sp>
        <p:nvSpPr>
          <p:cNvPr id="8" name="Content Placeholder 6">
            <a:extLst>
              <a:ext uri="{FF2B5EF4-FFF2-40B4-BE49-F238E27FC236}">
                <a16:creationId xmlns:a16="http://schemas.microsoft.com/office/drawing/2014/main" id="{C06F55DC-E754-4B2B-C0AE-962C82565D0D}"/>
              </a:ext>
            </a:extLst>
          </p:cNvPr>
          <p:cNvSpPr>
            <a:spLocks noGrp="1"/>
          </p:cNvSpPr>
          <p:nvPr>
            <p:ph sz="quarter" idx="14"/>
          </p:nvPr>
        </p:nvSpPr>
        <p:spPr>
          <a:xfrm>
            <a:off x="1436286" y="7549676"/>
            <a:ext cx="11240851" cy="2858681"/>
          </a:xfrm>
        </p:spPr>
        <p:txBody>
          <a:bodyPr anchor="b">
            <a:noAutofit/>
          </a:bodyPr>
          <a:lstStyle>
            <a:lvl1pPr marL="0" indent="0">
              <a:lnSpc>
                <a:spcPct val="100000"/>
              </a:lnSpc>
              <a:buNone/>
              <a:defRPr sz="2667">
                <a:solidFill>
                  <a:schemeClr val="tx1"/>
                </a:solidFill>
              </a:defRPr>
            </a:lvl1pPr>
            <a:lvl2pPr marL="304798" indent="0">
              <a:lnSpc>
                <a:spcPct val="100000"/>
              </a:lnSpc>
              <a:buNone/>
              <a:defRPr sz="2667">
                <a:solidFill>
                  <a:schemeClr val="tx1"/>
                </a:solidFill>
              </a:defRPr>
            </a:lvl2pPr>
            <a:lvl3pPr marL="609597" indent="0">
              <a:lnSpc>
                <a:spcPct val="100000"/>
              </a:lnSpc>
              <a:buNone/>
              <a:defRPr sz="2667">
                <a:solidFill>
                  <a:schemeClr val="tx1"/>
                </a:solidFill>
              </a:defRPr>
            </a:lvl3pPr>
            <a:lvl4pPr marL="914395" indent="0">
              <a:lnSpc>
                <a:spcPct val="100000"/>
              </a:lnSpc>
              <a:buNone/>
              <a:defRPr sz="2667">
                <a:solidFill>
                  <a:schemeClr val="tx1"/>
                </a:solidFill>
              </a:defRPr>
            </a:lvl4pPr>
            <a:lvl5pPr marL="1219194" indent="0">
              <a:lnSpc>
                <a:spcPct val="100000"/>
              </a:lnSpc>
              <a:buNone/>
              <a:defRPr sz="2667">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C124A7F-636A-4441-8E5A-F364BBDE539F}" type="datetimeFigureOut">
              <a:rPr lang="en-GB" smtClean="0"/>
              <a:t>09/08/2026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2EC73818-8A25-48BB-BD29-7DA87A852273}" type="slidenum">
              <a:rPr lang="en-GB" smtClean="0"/>
              <a:t>‹#›</a:t>
            </a:fld>
            <a:endParaRPr lang="en-GB"/>
          </a:p>
        </p:txBody>
      </p:sp>
      <p:cxnSp>
        <p:nvCxnSpPr>
          <p:cNvPr id="3" name="Straight Connector 2">
            <a:extLst>
              <a:ext uri="{FF2B5EF4-FFF2-40B4-BE49-F238E27FC236}">
                <a16:creationId xmlns:a16="http://schemas.microsoft.com/office/drawing/2014/main" id="{FC829929-F774-AF4E-F1BE-2DA3C43D0DAC}"/>
              </a:ext>
              <a:ext uri="{C183D7F6-B498-43B3-948B-1728B52AA6E4}">
                <adec:decorative xmlns:adec="http://schemas.microsoft.com/office/drawing/2017/decorative" val="1"/>
              </a:ext>
            </a:extLst>
          </p:cNvPr>
          <p:cNvCxnSpPr>
            <a:cxnSpLocks/>
          </p:cNvCxnSpPr>
          <p:nvPr/>
        </p:nvCxnSpPr>
        <p:spPr>
          <a:xfrm>
            <a:off x="2" y="2144228"/>
            <a:ext cx="1072261"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5265321"/>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2032000" y="1995312"/>
            <a:ext cx="12192000" cy="4244623"/>
          </a:xfrm>
        </p:spPr>
        <p:txBody>
          <a:bodyPr anchor="b"/>
          <a:lstStyle>
            <a:lvl1pPr algn="ctr">
              <a:defRPr sz="8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2032000" y="6403624"/>
            <a:ext cx="12192000" cy="2943577"/>
          </a:xfrm>
        </p:spPr>
        <p:txBody>
          <a:bodyPr/>
          <a:lstStyle>
            <a:lvl1pPr marL="0" indent="0" algn="ctr">
              <a:buNone/>
              <a:defRPr sz="3200"/>
            </a:lvl1pPr>
            <a:lvl2pPr marL="609597" indent="0" algn="ctr">
              <a:buNone/>
              <a:defRPr sz="2667"/>
            </a:lvl2pPr>
            <a:lvl3pPr marL="1219194" indent="0" algn="ctr">
              <a:buNone/>
              <a:defRPr sz="2400"/>
            </a:lvl3pPr>
            <a:lvl4pPr marL="1828789" indent="0" algn="ctr">
              <a:buNone/>
              <a:defRPr sz="2133"/>
            </a:lvl4pPr>
            <a:lvl5pPr marL="2438386" indent="0" algn="ctr">
              <a:buNone/>
              <a:defRPr sz="2133"/>
            </a:lvl5pPr>
            <a:lvl6pPr marL="3047983" indent="0" algn="ctr">
              <a:buNone/>
              <a:defRPr sz="2133"/>
            </a:lvl6pPr>
            <a:lvl7pPr marL="3657579" indent="0" algn="ctr">
              <a:buNone/>
              <a:defRPr sz="2133"/>
            </a:lvl7pPr>
            <a:lvl8pPr marL="4267175" indent="0" algn="ctr">
              <a:buNone/>
              <a:defRPr sz="2133"/>
            </a:lvl8pPr>
            <a:lvl9pPr marL="4876772" indent="0" algn="ctr">
              <a:buNone/>
              <a:defRPr sz="2133"/>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5814413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7476085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438DC-3CEE-4170-9B1C-BAC05CD8C3B5}"/>
              </a:ext>
            </a:extLst>
          </p:cNvPr>
          <p:cNvSpPr>
            <a:spLocks noGrp="1"/>
          </p:cNvSpPr>
          <p:nvPr>
            <p:ph type="title"/>
          </p:nvPr>
        </p:nvSpPr>
        <p:spPr>
          <a:xfrm>
            <a:off x="1450850" y="1938213"/>
            <a:ext cx="13230353" cy="1663968"/>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47C19D24-DCBE-47F9-8B85-8A118B02B3C9}"/>
              </a:ext>
            </a:extLst>
          </p:cNvPr>
          <p:cNvSpPr>
            <a:spLocks noGrp="1"/>
          </p:cNvSpPr>
          <p:nvPr>
            <p:ph type="body" idx="1"/>
          </p:nvPr>
        </p:nvSpPr>
        <p:spPr>
          <a:xfrm>
            <a:off x="1450850" y="3768441"/>
            <a:ext cx="13230353" cy="740756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FD1D5844-8163-4D82-BEFC-BC2D8D511B7E}"/>
              </a:ext>
            </a:extLst>
          </p:cNvPr>
          <p:cNvSpPr>
            <a:spLocks noGrp="1"/>
          </p:cNvSpPr>
          <p:nvPr>
            <p:ph type="ftr" sz="quarter" idx="3"/>
          </p:nvPr>
        </p:nvSpPr>
        <p:spPr>
          <a:xfrm>
            <a:off x="1450850" y="11446936"/>
            <a:ext cx="11417015" cy="745067"/>
          </a:xfrm>
          <a:prstGeom prst="rect">
            <a:avLst/>
          </a:prstGeom>
        </p:spPr>
        <p:txBody>
          <a:bodyPr vert="horz" lIns="91440" tIns="45720" rIns="91440" bIns="45720" rtlCol="0" anchor="ctr"/>
          <a:lstStyle>
            <a:lvl1pPr algn="l" rtl="0">
              <a:defRPr sz="1200">
                <a:solidFill>
                  <a:schemeClr val="tx1"/>
                </a:solidFill>
              </a:defRPr>
            </a:lvl1pPr>
          </a:lstStyle>
          <a:p>
            <a:endParaRPr lang="en-GB"/>
          </a:p>
        </p:txBody>
      </p:sp>
      <p:sp>
        <p:nvSpPr>
          <p:cNvPr id="4" name="Date Placeholder 3">
            <a:extLst>
              <a:ext uri="{FF2B5EF4-FFF2-40B4-BE49-F238E27FC236}">
                <a16:creationId xmlns:a16="http://schemas.microsoft.com/office/drawing/2014/main" id="{334F5788-BDCE-49E2-80AE-31C739C6A0CE}"/>
              </a:ext>
            </a:extLst>
          </p:cNvPr>
          <p:cNvSpPr>
            <a:spLocks noGrp="1"/>
          </p:cNvSpPr>
          <p:nvPr>
            <p:ph type="dt" sz="half" idx="2"/>
          </p:nvPr>
        </p:nvSpPr>
        <p:spPr>
          <a:xfrm>
            <a:off x="12867861" y="11446936"/>
            <a:ext cx="1152939" cy="745067"/>
          </a:xfrm>
          <a:prstGeom prst="rect">
            <a:avLst/>
          </a:prstGeom>
        </p:spPr>
        <p:txBody>
          <a:bodyPr vert="horz" lIns="91440" tIns="45720" rIns="91440" bIns="45720" rtlCol="0" anchor="ctr"/>
          <a:lstStyle>
            <a:lvl1pPr algn="l" rtl="0">
              <a:defRPr sz="1200">
                <a:solidFill>
                  <a:schemeClr val="tx1"/>
                </a:solidFill>
              </a:defRPr>
            </a:lvl1pPr>
          </a:lstStyle>
          <a:p>
            <a:fld id="{EC124A7F-636A-4441-8E5A-F364BBDE539F}" type="datetimeFigureOut">
              <a:rPr lang="en-GB" smtClean="0"/>
              <a:t>09/08/2026</a:t>
            </a:fld>
            <a:endParaRPr lang="en-GB"/>
          </a:p>
        </p:txBody>
      </p:sp>
      <p:sp>
        <p:nvSpPr>
          <p:cNvPr id="6" name="Slide Number Placeholder 5">
            <a:extLst>
              <a:ext uri="{FF2B5EF4-FFF2-40B4-BE49-F238E27FC236}">
                <a16:creationId xmlns:a16="http://schemas.microsoft.com/office/drawing/2014/main" id="{22698A50-C435-4220-82C6-C8D62A7C9EB0}"/>
              </a:ext>
            </a:extLst>
          </p:cNvPr>
          <p:cNvSpPr>
            <a:spLocks noGrp="1"/>
          </p:cNvSpPr>
          <p:nvPr>
            <p:ph type="sldNum" sz="quarter" idx="4"/>
          </p:nvPr>
        </p:nvSpPr>
        <p:spPr>
          <a:xfrm>
            <a:off x="14031687" y="11446936"/>
            <a:ext cx="801915" cy="745067"/>
          </a:xfrm>
          <a:prstGeom prst="rect">
            <a:avLst/>
          </a:prstGeom>
        </p:spPr>
        <p:txBody>
          <a:bodyPr vert="horz" lIns="91440" tIns="45720" rIns="91440" bIns="45720" rtlCol="0" anchor="ctr"/>
          <a:lstStyle>
            <a:lvl1pPr algn="r" rtl="0">
              <a:defRPr sz="1200">
                <a:solidFill>
                  <a:schemeClr val="tx1"/>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41830020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Lst>
  <p:txStyles>
    <p:titleStyle>
      <a:lvl1pPr algn="l" defTabSz="1219194" rtl="0" eaLnBrk="1" latinLnBrk="0" hangingPunct="1">
        <a:lnSpc>
          <a:spcPct val="85000"/>
        </a:lnSpc>
        <a:spcBef>
          <a:spcPct val="0"/>
        </a:spcBef>
        <a:buNone/>
        <a:defRPr sz="4800" b="1" kern="1200" cap="all" baseline="0">
          <a:solidFill>
            <a:schemeClr val="tx1"/>
          </a:solidFill>
          <a:latin typeface="+mj-lt"/>
          <a:ea typeface="+mj-ea"/>
          <a:cs typeface="+mj-cs"/>
        </a:defRPr>
      </a:lvl1pPr>
    </p:titleStyle>
    <p:bodyStyle>
      <a:lvl1pPr marL="0" indent="0" algn="l" defTabSz="1219194" rtl="0" eaLnBrk="1" latinLnBrk="0" hangingPunct="1">
        <a:lnSpc>
          <a:spcPct val="130000"/>
        </a:lnSpc>
        <a:spcBef>
          <a:spcPts val="0"/>
        </a:spcBef>
        <a:buFont typeface="Neue Haas Grotesk Text Pro" panose="020B0504020202020204" pitchFamily="34" charset="0"/>
        <a:buNone/>
        <a:defRPr sz="2133" kern="1200">
          <a:solidFill>
            <a:schemeClr val="tx1"/>
          </a:solidFill>
          <a:latin typeface="+mn-lt"/>
          <a:ea typeface="+mn-ea"/>
          <a:cs typeface="+mn-cs"/>
        </a:defRPr>
      </a:lvl1pPr>
      <a:lvl2pPr marL="670556" indent="-304798" algn="l" defTabSz="1219194" rtl="0" eaLnBrk="1" latinLnBrk="0" hangingPunct="1">
        <a:lnSpc>
          <a:spcPct val="130000"/>
        </a:lnSpc>
        <a:spcBef>
          <a:spcPts val="0"/>
        </a:spcBef>
        <a:buFont typeface="Neue Haas Grotesk Text Pro" panose="020B0504020202020204" pitchFamily="34" charset="0"/>
        <a:buChar char="-"/>
        <a:defRPr sz="2133" kern="1200">
          <a:solidFill>
            <a:schemeClr val="tx1"/>
          </a:solidFill>
          <a:latin typeface="+mn-lt"/>
          <a:ea typeface="+mn-ea"/>
          <a:cs typeface="+mn-cs"/>
        </a:defRPr>
      </a:lvl2pPr>
      <a:lvl3pPr marL="975355" indent="-304798" algn="l" defTabSz="1219194" rtl="0" eaLnBrk="1" latinLnBrk="0" hangingPunct="1">
        <a:lnSpc>
          <a:spcPct val="130000"/>
        </a:lnSpc>
        <a:spcBef>
          <a:spcPts val="0"/>
        </a:spcBef>
        <a:buFont typeface="Neue Haas Grotesk Text Pro" panose="020B0504020202020204" pitchFamily="34" charset="0"/>
        <a:buChar char="-"/>
        <a:defRPr sz="2133" kern="1200">
          <a:solidFill>
            <a:schemeClr val="tx1"/>
          </a:solidFill>
          <a:latin typeface="+mn-lt"/>
          <a:ea typeface="+mn-ea"/>
          <a:cs typeface="+mn-cs"/>
        </a:defRPr>
      </a:lvl3pPr>
      <a:lvl4pPr marL="1341112" indent="-304798" algn="l" defTabSz="1219194" rtl="0" eaLnBrk="1" latinLnBrk="0" hangingPunct="1">
        <a:lnSpc>
          <a:spcPct val="130000"/>
        </a:lnSpc>
        <a:spcBef>
          <a:spcPts val="0"/>
        </a:spcBef>
        <a:buFont typeface="Neue Haas Grotesk Text Pro" panose="020B0504020202020204" pitchFamily="34" charset="0"/>
        <a:buChar char="-"/>
        <a:defRPr sz="2133" kern="1200">
          <a:solidFill>
            <a:schemeClr val="tx1"/>
          </a:solidFill>
          <a:latin typeface="+mn-lt"/>
          <a:ea typeface="+mn-ea"/>
          <a:cs typeface="+mn-cs"/>
        </a:defRPr>
      </a:lvl4pPr>
      <a:lvl5pPr marL="1706870" indent="-304798" algn="l" defTabSz="1219194" rtl="0" eaLnBrk="1" latinLnBrk="0" hangingPunct="1">
        <a:lnSpc>
          <a:spcPct val="130000"/>
        </a:lnSpc>
        <a:spcBef>
          <a:spcPts val="0"/>
        </a:spcBef>
        <a:buFont typeface="Neue Haas Grotesk Text Pro" panose="020B0504020202020204" pitchFamily="34" charset="0"/>
        <a:buChar char="-"/>
        <a:defRPr sz="2133" kern="1200">
          <a:solidFill>
            <a:schemeClr val="tx1"/>
          </a:solidFill>
          <a:latin typeface="+mn-lt"/>
          <a:ea typeface="+mn-ea"/>
          <a:cs typeface="+mn-cs"/>
        </a:defRPr>
      </a:lvl5pPr>
      <a:lvl6pPr marL="3352780" indent="-304798" algn="l" defTabSz="1219194"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377" indent="-304798" algn="l" defTabSz="1219194"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1974" indent="-304798" algn="l" defTabSz="1219194"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570" indent="-304798" algn="l" defTabSz="1219194"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194" rtl="0" eaLnBrk="1" latinLnBrk="0" hangingPunct="1">
        <a:defRPr sz="2400" kern="1200">
          <a:solidFill>
            <a:schemeClr val="tx1"/>
          </a:solidFill>
          <a:latin typeface="+mn-lt"/>
          <a:ea typeface="+mn-ea"/>
          <a:cs typeface="+mn-cs"/>
        </a:defRPr>
      </a:lvl1pPr>
      <a:lvl2pPr marL="609597" algn="l" defTabSz="1219194" rtl="0" eaLnBrk="1" latinLnBrk="0" hangingPunct="1">
        <a:defRPr sz="2400" kern="1200">
          <a:solidFill>
            <a:schemeClr val="tx1"/>
          </a:solidFill>
          <a:latin typeface="+mn-lt"/>
          <a:ea typeface="+mn-ea"/>
          <a:cs typeface="+mn-cs"/>
        </a:defRPr>
      </a:lvl2pPr>
      <a:lvl3pPr marL="1219194" algn="l" defTabSz="1219194" rtl="0" eaLnBrk="1" latinLnBrk="0" hangingPunct="1">
        <a:defRPr sz="2400" kern="1200">
          <a:solidFill>
            <a:schemeClr val="tx1"/>
          </a:solidFill>
          <a:latin typeface="+mn-lt"/>
          <a:ea typeface="+mn-ea"/>
          <a:cs typeface="+mn-cs"/>
        </a:defRPr>
      </a:lvl3pPr>
      <a:lvl4pPr marL="1828789" algn="l" defTabSz="1219194" rtl="0" eaLnBrk="1" latinLnBrk="0" hangingPunct="1">
        <a:defRPr sz="2400" kern="1200">
          <a:solidFill>
            <a:schemeClr val="tx1"/>
          </a:solidFill>
          <a:latin typeface="+mn-lt"/>
          <a:ea typeface="+mn-ea"/>
          <a:cs typeface="+mn-cs"/>
        </a:defRPr>
      </a:lvl4pPr>
      <a:lvl5pPr marL="2438386" algn="l" defTabSz="1219194" rtl="0" eaLnBrk="1" latinLnBrk="0" hangingPunct="1">
        <a:defRPr sz="2400" kern="1200">
          <a:solidFill>
            <a:schemeClr val="tx1"/>
          </a:solidFill>
          <a:latin typeface="+mn-lt"/>
          <a:ea typeface="+mn-ea"/>
          <a:cs typeface="+mn-cs"/>
        </a:defRPr>
      </a:lvl5pPr>
      <a:lvl6pPr marL="3047983" algn="l" defTabSz="1219194" rtl="0" eaLnBrk="1" latinLnBrk="0" hangingPunct="1">
        <a:defRPr sz="2400" kern="1200">
          <a:solidFill>
            <a:schemeClr val="tx1"/>
          </a:solidFill>
          <a:latin typeface="+mn-lt"/>
          <a:ea typeface="+mn-ea"/>
          <a:cs typeface="+mn-cs"/>
        </a:defRPr>
      </a:lvl6pPr>
      <a:lvl7pPr marL="3657579" algn="l" defTabSz="1219194" rtl="0" eaLnBrk="1" latinLnBrk="0" hangingPunct="1">
        <a:defRPr sz="2400" kern="1200">
          <a:solidFill>
            <a:schemeClr val="tx1"/>
          </a:solidFill>
          <a:latin typeface="+mn-lt"/>
          <a:ea typeface="+mn-ea"/>
          <a:cs typeface="+mn-cs"/>
        </a:defRPr>
      </a:lvl7pPr>
      <a:lvl8pPr marL="4267175" algn="l" defTabSz="1219194" rtl="0" eaLnBrk="1" latinLnBrk="0" hangingPunct="1">
        <a:defRPr sz="2400" kern="1200">
          <a:solidFill>
            <a:schemeClr val="tx1"/>
          </a:solidFill>
          <a:latin typeface="+mn-lt"/>
          <a:ea typeface="+mn-ea"/>
          <a:cs typeface="+mn-cs"/>
        </a:defRPr>
      </a:lvl8pPr>
      <a:lvl9pPr marL="4876772" algn="l" defTabSz="1219194"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5" pos="993" userDrawn="1">
          <p15:clr>
            <a:srgbClr val="F26B43"/>
          </p15:clr>
        </p15:guide>
        <p15:guide id="6" userDrawn="1">
          <p15:clr>
            <a:srgbClr val="F26B43"/>
          </p15:clr>
        </p15:guide>
        <p15:guide id="8" pos="9249" userDrawn="1">
          <p15:clr>
            <a:srgbClr val="F26B43"/>
          </p15:clr>
        </p15:guide>
        <p15:guide id="10" orient="horz" pos="1280" userDrawn="1">
          <p15:clr>
            <a:srgbClr val="F26B43"/>
          </p15:clr>
        </p15:guide>
        <p15:guide id="14" pos="8832" userDrawn="1">
          <p15:clr>
            <a:srgbClr val="F26B43"/>
          </p15:clr>
        </p15:guide>
        <p15:guide id="22" orient="horz" pos="640" userDrawn="1">
          <p15:clr>
            <a:srgbClr val="F26B43"/>
          </p15:clr>
        </p15:guide>
        <p15:guide id="23" orient="horz" pos="7040" userDrawn="1">
          <p15:clr>
            <a:srgbClr val="F26B43"/>
          </p15:clr>
        </p15:guide>
        <p15:guide id="24" orient="horz" pos="3840" userDrawn="1">
          <p15:clr>
            <a:srgbClr val="F26B43"/>
          </p15:clr>
        </p15:guide>
        <p15:guide id="25" pos="10240" userDrawn="1">
          <p15:clr>
            <a:srgbClr val="F26B43"/>
          </p15:clr>
        </p15:guide>
        <p15:guide id="26" pos="5120" userDrawn="1">
          <p15:clr>
            <a:srgbClr val="F26B43"/>
          </p15:clr>
        </p15:guide>
        <p15:guide id="27" pos="8225" userDrawn="1">
          <p15:clr>
            <a:srgbClr val="F26B43"/>
          </p15:clr>
        </p15:guide>
        <p15:guide id="28" pos="896" userDrawn="1">
          <p15:clr>
            <a:srgbClr val="F26B43"/>
          </p15:clr>
        </p15:guide>
        <p15:guide id="29" pos="9344" userDrawn="1">
          <p15:clr>
            <a:srgbClr val="F26B43"/>
          </p15:clr>
        </p15:guide>
        <p15:guide id="30" orient="horz" pos="7211" userDrawn="1">
          <p15:clr>
            <a:srgbClr val="F26B43"/>
          </p15:clr>
        </p15:guide>
        <p15:guide id="31" orient="horz" pos="6485"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9.xml"/></Relationships>
</file>

<file path=ppt/slides/_rels/slide17.xml.rels><?xml version="1.0" encoding="UTF-8" standalone="yes"?>
<Relationships xmlns="http://schemas.openxmlformats.org/package/2006/relationships"><Relationship Id="rId3" Type="http://schemas.openxmlformats.org/officeDocument/2006/relationships/hyperlink" Target="https://www.theguardian.com/small-business-network/2013/mar/13/james-caan-market-research-startups" TargetMode="External"/><Relationship Id="rId2" Type="http://schemas.openxmlformats.org/officeDocument/2006/relationships/notesSlide" Target="../notesSlides/notesSlide15.xml"/><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2186153" y="4555142"/>
            <a:ext cx="12192000" cy="1540863"/>
          </a:xfrm>
        </p:spPr>
        <p:txBody>
          <a:bodyPr>
            <a:normAutofit/>
          </a:bodyPr>
          <a:lstStyle/>
          <a:p>
            <a:r>
              <a:rPr lang="en-GB" sz="7200" dirty="0">
                <a:solidFill>
                  <a:srgbClr val="00B0F0"/>
                </a:solidFill>
              </a:rPr>
              <a:t>Assessment Task 2</a:t>
            </a:r>
          </a:p>
        </p:txBody>
      </p:sp>
      <p:sp>
        <p:nvSpPr>
          <p:cNvPr id="4" name="TextBox 3">
            <a:extLst>
              <a:ext uri="{FF2B5EF4-FFF2-40B4-BE49-F238E27FC236}">
                <a16:creationId xmlns:a16="http://schemas.microsoft.com/office/drawing/2014/main" id="{53777F1C-B44B-A193-8A06-0E783FADF3A6}"/>
              </a:ext>
            </a:extLst>
          </p:cNvPr>
          <p:cNvSpPr txBox="1"/>
          <p:nvPr/>
        </p:nvSpPr>
        <p:spPr>
          <a:xfrm>
            <a:off x="1653631" y="2216037"/>
            <a:ext cx="12724524" cy="2308324"/>
          </a:xfrm>
          <a:prstGeom prst="rect">
            <a:avLst/>
          </a:prstGeom>
          <a:noFill/>
        </p:spPr>
        <p:txBody>
          <a:bodyPr wrap="square" rtlCol="0">
            <a:spAutoFit/>
          </a:bodyPr>
          <a:lstStyle/>
          <a:p>
            <a:pPr algn="ctr"/>
            <a:r>
              <a:rPr lang="en-GB" sz="7200" dirty="0"/>
              <a:t>Enterprise and Entrepreneurship</a:t>
            </a:r>
          </a:p>
        </p:txBody>
      </p:sp>
      <p:sp>
        <p:nvSpPr>
          <p:cNvPr id="9" name="Content Placeholder 2">
            <a:extLst>
              <a:ext uri="{FF2B5EF4-FFF2-40B4-BE49-F238E27FC236}">
                <a16:creationId xmlns:a16="http://schemas.microsoft.com/office/drawing/2014/main" id="{18FF6884-DD9B-B8F1-939F-C4B4C6564A1C}"/>
              </a:ext>
            </a:extLst>
          </p:cNvPr>
          <p:cNvSpPr txBox="1">
            <a:spLocks/>
          </p:cNvSpPr>
          <p:nvPr/>
        </p:nvSpPr>
        <p:spPr>
          <a:xfrm>
            <a:off x="2221747" y="6896100"/>
            <a:ext cx="6421967" cy="3237445"/>
          </a:xfrm>
          <a:prstGeom prst="rect">
            <a:avLst/>
          </a:prstGeom>
        </p:spPr>
        <p:txBody>
          <a:bodyPr vert="horz" lIns="121920" tIns="60960" rIns="121920" bIns="60960" rtlCol="0">
            <a:normAutofit lnSpcReduction="10000"/>
          </a:bodyPr>
          <a:lstStyle>
            <a:lvl1pPr marL="0" indent="0" algn="l" defTabSz="1219194" rtl="0" eaLnBrk="1" latinLnBrk="0" hangingPunct="1">
              <a:lnSpc>
                <a:spcPct val="130000"/>
              </a:lnSpc>
              <a:spcBef>
                <a:spcPts val="0"/>
              </a:spcBef>
              <a:buFont typeface="Neue Haas Grotesk Text Pro" panose="020B0504020202020204" pitchFamily="34" charset="0"/>
              <a:buNone/>
              <a:defRPr sz="2133" kern="1200">
                <a:solidFill>
                  <a:schemeClr val="tx1"/>
                </a:solidFill>
                <a:latin typeface="+mn-lt"/>
                <a:ea typeface="+mn-ea"/>
                <a:cs typeface="+mn-cs"/>
              </a:defRPr>
            </a:lvl1pPr>
            <a:lvl2pPr marL="670556" indent="-304798" algn="l" defTabSz="1219194" rtl="0" eaLnBrk="1" latinLnBrk="0" hangingPunct="1">
              <a:lnSpc>
                <a:spcPct val="130000"/>
              </a:lnSpc>
              <a:spcBef>
                <a:spcPts val="0"/>
              </a:spcBef>
              <a:buFont typeface="Neue Haas Grotesk Text Pro" panose="020B0504020202020204" pitchFamily="34" charset="0"/>
              <a:buChar char="-"/>
              <a:defRPr sz="2133" kern="1200">
                <a:solidFill>
                  <a:schemeClr val="tx1"/>
                </a:solidFill>
                <a:latin typeface="+mn-lt"/>
                <a:ea typeface="+mn-ea"/>
                <a:cs typeface="+mn-cs"/>
              </a:defRPr>
            </a:lvl2pPr>
            <a:lvl3pPr marL="975355" indent="-304798" algn="l" defTabSz="1219194" rtl="0" eaLnBrk="1" latinLnBrk="0" hangingPunct="1">
              <a:lnSpc>
                <a:spcPct val="130000"/>
              </a:lnSpc>
              <a:spcBef>
                <a:spcPts val="0"/>
              </a:spcBef>
              <a:buFont typeface="Neue Haas Grotesk Text Pro" panose="020B0504020202020204" pitchFamily="34" charset="0"/>
              <a:buChar char="-"/>
              <a:defRPr sz="2133" kern="1200">
                <a:solidFill>
                  <a:schemeClr val="tx1"/>
                </a:solidFill>
                <a:latin typeface="+mn-lt"/>
                <a:ea typeface="+mn-ea"/>
                <a:cs typeface="+mn-cs"/>
              </a:defRPr>
            </a:lvl3pPr>
            <a:lvl4pPr marL="1341112" indent="-304798" algn="l" defTabSz="1219194" rtl="0" eaLnBrk="1" latinLnBrk="0" hangingPunct="1">
              <a:lnSpc>
                <a:spcPct val="130000"/>
              </a:lnSpc>
              <a:spcBef>
                <a:spcPts val="0"/>
              </a:spcBef>
              <a:buFont typeface="Neue Haas Grotesk Text Pro" panose="020B0504020202020204" pitchFamily="34" charset="0"/>
              <a:buChar char="-"/>
              <a:defRPr sz="2133" kern="1200">
                <a:solidFill>
                  <a:schemeClr val="tx1"/>
                </a:solidFill>
                <a:latin typeface="+mn-lt"/>
                <a:ea typeface="+mn-ea"/>
                <a:cs typeface="+mn-cs"/>
              </a:defRPr>
            </a:lvl4pPr>
            <a:lvl5pPr marL="1706870" indent="-304798" algn="l" defTabSz="1219194" rtl="0" eaLnBrk="1" latinLnBrk="0" hangingPunct="1">
              <a:lnSpc>
                <a:spcPct val="130000"/>
              </a:lnSpc>
              <a:spcBef>
                <a:spcPts val="0"/>
              </a:spcBef>
              <a:buFont typeface="Neue Haas Grotesk Text Pro" panose="020B0504020202020204" pitchFamily="34" charset="0"/>
              <a:buChar char="-"/>
              <a:defRPr sz="2133" kern="1200">
                <a:solidFill>
                  <a:schemeClr val="tx1"/>
                </a:solidFill>
                <a:latin typeface="+mn-lt"/>
                <a:ea typeface="+mn-ea"/>
                <a:cs typeface="+mn-cs"/>
              </a:defRPr>
            </a:lvl5pPr>
            <a:lvl6pPr marL="3352780" indent="-304798" algn="l" defTabSz="1219194"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377" indent="-304798" algn="l" defTabSz="1219194"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1974" indent="-304798" algn="l" defTabSz="1219194"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570" indent="-304798" algn="l" defTabSz="1219194"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a:lstStyle>
          <a:p>
            <a:pPr>
              <a:spcAft>
                <a:spcPts val="800"/>
              </a:spcAft>
            </a:pPr>
            <a:r>
              <a:rPr lang="en-GB"/>
              <a:t>Module Name: Enterprise and Entrepreneurship </a:t>
            </a:r>
          </a:p>
          <a:p>
            <a:pPr>
              <a:spcAft>
                <a:spcPts val="800"/>
              </a:spcAft>
            </a:pPr>
            <a:r>
              <a:rPr lang="en-GB"/>
              <a:t>Module Number: LCLM4006_LON</a:t>
            </a:r>
          </a:p>
          <a:p>
            <a:pPr>
              <a:spcAft>
                <a:spcPts val="800"/>
              </a:spcAft>
            </a:pPr>
            <a:r>
              <a:rPr lang="en-GB"/>
              <a:t>Student Name: Anna Lizza Reyes Marquez</a:t>
            </a:r>
          </a:p>
          <a:p>
            <a:pPr>
              <a:spcAft>
                <a:spcPts val="800"/>
              </a:spcAft>
            </a:pPr>
            <a:r>
              <a:rPr lang="en-GB"/>
              <a:t>Student ID: 2512366</a:t>
            </a:r>
          </a:p>
          <a:p>
            <a:pPr>
              <a:spcAft>
                <a:spcPts val="800"/>
              </a:spcAft>
            </a:pPr>
            <a:r>
              <a:rPr lang="en-GB"/>
              <a:t>Lecturer: Prof. Richard Ashaye</a:t>
            </a:r>
          </a:p>
          <a:p>
            <a:pPr>
              <a:spcAft>
                <a:spcPts val="800"/>
              </a:spcAft>
            </a:pPr>
            <a:r>
              <a:rPr lang="en-GB"/>
              <a:t> </a:t>
            </a:r>
          </a:p>
          <a:p>
            <a:pPr>
              <a:spcAft>
                <a:spcPts val="800"/>
              </a:spcAft>
            </a:pPr>
            <a:endParaRPr lang="en-GB" dirty="0"/>
          </a:p>
        </p:txBody>
      </p:sp>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The image depicts a luxurious, high-end salon with a mirrored wall, black barber chairs, and an elegant chandelier.&#10;&#10;AI-generated content may be incorrect.">
            <a:extLst>
              <a:ext uri="{FF2B5EF4-FFF2-40B4-BE49-F238E27FC236}">
                <a16:creationId xmlns:a16="http://schemas.microsoft.com/office/drawing/2014/main" id="{CC889650-2A0D-1FFE-EAB0-068895F8F1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921668"/>
            <a:ext cx="16256000" cy="5092699"/>
          </a:xfrm>
          <a:prstGeom prst="rect">
            <a:avLst/>
          </a:prstGeom>
        </p:spPr>
      </p:pic>
      <p:sp>
        <p:nvSpPr>
          <p:cNvPr id="7" name="Title 6">
            <a:extLst>
              <a:ext uri="{FF2B5EF4-FFF2-40B4-BE49-F238E27FC236}">
                <a16:creationId xmlns:a16="http://schemas.microsoft.com/office/drawing/2014/main" id="{E23CD09C-77AA-CC62-C0C0-4E45DDF09C80}"/>
              </a:ext>
            </a:extLst>
          </p:cNvPr>
          <p:cNvSpPr>
            <a:spLocks noGrp="1"/>
          </p:cNvSpPr>
          <p:nvPr>
            <p:ph type="title"/>
          </p:nvPr>
        </p:nvSpPr>
        <p:spPr>
          <a:xfrm>
            <a:off x="1264090" y="1870551"/>
            <a:ext cx="13265939" cy="1491300"/>
          </a:xfrm>
        </p:spPr>
        <p:txBody>
          <a:bodyPr>
            <a:normAutofit/>
          </a:bodyPr>
          <a:lstStyle/>
          <a:p>
            <a:r>
              <a:rPr lang="en-GB" sz="5400" dirty="0" err="1">
                <a:latin typeface="Ink Free" panose="03080402000500000000" pitchFamily="66" charset="0"/>
                <a:ea typeface="ADLaM Display" panose="020F0502020204030204" pitchFamily="2" charset="0"/>
                <a:cs typeface="Cavolini" panose="020B0502040204020203" pitchFamily="66" charset="0"/>
              </a:rPr>
              <a:t>Be.hest</a:t>
            </a:r>
            <a:r>
              <a:rPr lang="en-GB" sz="5400" dirty="0">
                <a:latin typeface="Ink Free" panose="03080402000500000000" pitchFamily="66" charset="0"/>
                <a:ea typeface="ADLaM Display" panose="020F0502020204030204" pitchFamily="2" charset="0"/>
                <a:cs typeface="Cavolini" panose="020B0502040204020203" pitchFamily="66" charset="0"/>
              </a:rPr>
              <a:t>  hair  salon</a:t>
            </a:r>
          </a:p>
        </p:txBody>
      </p:sp>
      <p:sp>
        <p:nvSpPr>
          <p:cNvPr id="10" name="TextBox 9">
            <a:extLst>
              <a:ext uri="{FF2B5EF4-FFF2-40B4-BE49-F238E27FC236}">
                <a16:creationId xmlns:a16="http://schemas.microsoft.com/office/drawing/2014/main" id="{755E3494-695D-DE96-6D52-36A56CECEF9E}"/>
              </a:ext>
            </a:extLst>
          </p:cNvPr>
          <p:cNvSpPr txBox="1"/>
          <p:nvPr/>
        </p:nvSpPr>
        <p:spPr>
          <a:xfrm>
            <a:off x="1126964" y="8443772"/>
            <a:ext cx="460536" cy="3416320"/>
          </a:xfrm>
          <a:prstGeom prst="rect">
            <a:avLst/>
          </a:prstGeom>
          <a:noFill/>
        </p:spPr>
        <p:txBody>
          <a:bodyPr wrap="square" rtlCol="0">
            <a:spAutoFit/>
          </a:bodyPr>
          <a:lstStyle/>
          <a:p>
            <a:r>
              <a:rPr lang="en-GB" sz="3600" dirty="0">
                <a:latin typeface="Cavolini" panose="03000502040302020204" pitchFamily="66" charset="0"/>
                <a:cs typeface="Cavolini" panose="03000502040302020204" pitchFamily="66" charset="0"/>
              </a:rPr>
              <a:t>Honest</a:t>
            </a:r>
          </a:p>
        </p:txBody>
      </p:sp>
      <p:sp>
        <p:nvSpPr>
          <p:cNvPr id="12" name="TextBox 11">
            <a:extLst>
              <a:ext uri="{FF2B5EF4-FFF2-40B4-BE49-F238E27FC236}">
                <a16:creationId xmlns:a16="http://schemas.microsoft.com/office/drawing/2014/main" id="{C468B53A-B453-9A59-8B60-6743135AD160}"/>
              </a:ext>
            </a:extLst>
          </p:cNvPr>
          <p:cNvSpPr txBox="1"/>
          <p:nvPr/>
        </p:nvSpPr>
        <p:spPr>
          <a:xfrm rot="21332044" flipH="1">
            <a:off x="3419577" y="9057863"/>
            <a:ext cx="3127896" cy="584775"/>
          </a:xfrm>
          <a:prstGeom prst="rect">
            <a:avLst/>
          </a:prstGeom>
          <a:noFill/>
        </p:spPr>
        <p:txBody>
          <a:bodyPr wrap="square" rtlCol="0">
            <a:spAutoFit/>
          </a:bodyPr>
          <a:lstStyle/>
          <a:p>
            <a:r>
              <a:rPr lang="en-GB" sz="3200" dirty="0">
                <a:latin typeface="Cavolini" panose="03000502040302020204" pitchFamily="66" charset="0"/>
                <a:cs typeface="Cavolini" panose="03000502040302020204" pitchFamily="66" charset="0"/>
              </a:rPr>
              <a:t>Experience</a:t>
            </a:r>
          </a:p>
        </p:txBody>
      </p:sp>
      <p:sp>
        <p:nvSpPr>
          <p:cNvPr id="16" name="TextBox 15">
            <a:extLst>
              <a:ext uri="{FF2B5EF4-FFF2-40B4-BE49-F238E27FC236}">
                <a16:creationId xmlns:a16="http://schemas.microsoft.com/office/drawing/2014/main" id="{C1D63778-3C72-74C2-54C8-1D4204CD6790}"/>
              </a:ext>
            </a:extLst>
          </p:cNvPr>
          <p:cNvSpPr txBox="1"/>
          <p:nvPr/>
        </p:nvSpPr>
        <p:spPr>
          <a:xfrm>
            <a:off x="7308850" y="10207769"/>
            <a:ext cx="3009900" cy="584775"/>
          </a:xfrm>
          <a:prstGeom prst="rect">
            <a:avLst/>
          </a:prstGeom>
          <a:noFill/>
        </p:spPr>
        <p:txBody>
          <a:bodyPr wrap="square" rtlCol="0">
            <a:spAutoFit/>
          </a:bodyPr>
          <a:lstStyle/>
          <a:p>
            <a:r>
              <a:rPr lang="en-GB" sz="3200" dirty="0">
                <a:latin typeface="Cavolini" panose="03000502040302020204" pitchFamily="66" charset="0"/>
                <a:cs typeface="Cavolini" panose="03000502040302020204" pitchFamily="66" charset="0"/>
              </a:rPr>
              <a:t>Satisfaction</a:t>
            </a:r>
          </a:p>
        </p:txBody>
      </p:sp>
      <p:sp>
        <p:nvSpPr>
          <p:cNvPr id="18" name="TextBox 17">
            <a:extLst>
              <a:ext uri="{FF2B5EF4-FFF2-40B4-BE49-F238E27FC236}">
                <a16:creationId xmlns:a16="http://schemas.microsoft.com/office/drawing/2014/main" id="{510AAD2E-23D3-5E86-2E46-E2B3C95155BB}"/>
              </a:ext>
            </a:extLst>
          </p:cNvPr>
          <p:cNvSpPr txBox="1"/>
          <p:nvPr/>
        </p:nvSpPr>
        <p:spPr>
          <a:xfrm rot="20704763">
            <a:off x="12516161" y="9057863"/>
            <a:ext cx="2841084" cy="584775"/>
          </a:xfrm>
          <a:prstGeom prst="rect">
            <a:avLst/>
          </a:prstGeom>
          <a:noFill/>
        </p:spPr>
        <p:txBody>
          <a:bodyPr wrap="square" rtlCol="0">
            <a:spAutoFit/>
          </a:bodyPr>
          <a:lstStyle/>
          <a:p>
            <a:r>
              <a:rPr lang="en-GB" sz="3200" dirty="0">
                <a:latin typeface="Cavolini" panose="03000502040302020204" pitchFamily="66" charset="0"/>
                <a:cs typeface="Cavolini" panose="03000502040302020204" pitchFamily="66" charset="0"/>
              </a:rPr>
              <a:t>Trust</a:t>
            </a:r>
          </a:p>
        </p:txBody>
      </p:sp>
      <p:sp>
        <p:nvSpPr>
          <p:cNvPr id="20" name="TextBox 19">
            <a:extLst>
              <a:ext uri="{FF2B5EF4-FFF2-40B4-BE49-F238E27FC236}">
                <a16:creationId xmlns:a16="http://schemas.microsoft.com/office/drawing/2014/main" id="{65C9CAA7-D0AE-F986-F70F-8072BFFE0523}"/>
              </a:ext>
            </a:extLst>
          </p:cNvPr>
          <p:cNvSpPr txBox="1"/>
          <p:nvPr/>
        </p:nvSpPr>
        <p:spPr>
          <a:xfrm>
            <a:off x="4064000" y="5911334"/>
            <a:ext cx="8128000" cy="369332"/>
          </a:xfrm>
          <a:prstGeom prst="rect">
            <a:avLst/>
          </a:prstGeom>
          <a:noFill/>
        </p:spPr>
        <p:txBody>
          <a:bodyPr wrap="square">
            <a:spAutoFit/>
          </a:bodyPr>
          <a:lstStyle/>
          <a:p>
            <a:endParaRPr lang="en-GB" dirty="0"/>
          </a:p>
        </p:txBody>
      </p:sp>
    </p:spTree>
    <p:extLst>
      <p:ext uri="{BB962C8B-B14F-4D97-AF65-F5344CB8AC3E}">
        <p14:creationId xmlns:p14="http://schemas.microsoft.com/office/powerpoint/2010/main" val="383219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C814FB2-2CDA-1252-EC0E-5A2D8190D60E}"/>
              </a:ext>
            </a:extLst>
          </p:cNvPr>
          <p:cNvSpPr txBox="1"/>
          <p:nvPr/>
        </p:nvSpPr>
        <p:spPr>
          <a:xfrm>
            <a:off x="4754678" y="770031"/>
            <a:ext cx="4262192" cy="1405641"/>
          </a:xfrm>
          <a:prstGeom prst="rect">
            <a:avLst/>
          </a:prstGeom>
          <a:noFill/>
        </p:spPr>
        <p:txBody>
          <a:bodyPr wrap="none" rtlCol="0">
            <a:spAutoFit/>
          </a:bodyPr>
          <a:lstStyle/>
          <a:p>
            <a:r>
              <a:rPr lang="en-GB" sz="4267" b="1" dirty="0"/>
              <a:t> </a:t>
            </a:r>
            <a:r>
              <a:rPr lang="en-GB" sz="4267" b="1" dirty="0">
                <a:latin typeface="Söhne"/>
              </a:rPr>
              <a:t>Table of Contents</a:t>
            </a:r>
            <a:endParaRPr lang="en-GB" sz="4267" dirty="0"/>
          </a:p>
          <a:p>
            <a:endParaRPr lang="en-GB" sz="4267" b="1" dirty="0"/>
          </a:p>
        </p:txBody>
      </p:sp>
      <p:sp>
        <p:nvSpPr>
          <p:cNvPr id="12" name="TextBox 11">
            <a:extLst>
              <a:ext uri="{FF2B5EF4-FFF2-40B4-BE49-F238E27FC236}">
                <a16:creationId xmlns:a16="http://schemas.microsoft.com/office/drawing/2014/main" id="{22579391-BD9D-B817-2FD3-7A87EE2552EB}"/>
              </a:ext>
            </a:extLst>
          </p:cNvPr>
          <p:cNvSpPr txBox="1"/>
          <p:nvPr/>
        </p:nvSpPr>
        <p:spPr>
          <a:xfrm>
            <a:off x="3280506" y="1748307"/>
            <a:ext cx="8128000" cy="10443693"/>
          </a:xfrm>
          <a:prstGeom prst="rect">
            <a:avLst/>
          </a:prstGeom>
          <a:noFill/>
        </p:spPr>
        <p:txBody>
          <a:bodyPr wrap="square">
            <a:spAutoFit/>
          </a:bodyPr>
          <a:lstStyle/>
          <a:p>
            <a:pPr>
              <a:lnSpc>
                <a:spcPct val="150000"/>
              </a:lnSpc>
              <a:spcAft>
                <a:spcPts val="800"/>
              </a:spcAft>
            </a:pPr>
            <a:r>
              <a:rPr lang="en-GB" sz="1600" dirty="0">
                <a:latin typeface="Arial" panose="020B0604020202020204" pitchFamily="34" charset="0"/>
                <a:ea typeface="Times New Roman" panose="02020603050405020304" pitchFamily="18" charset="0"/>
                <a:cs typeface="Arial" panose="020B0604020202020204" pitchFamily="34" charset="0"/>
              </a:rPr>
              <a:t>..                                                                                                            Page no.   </a:t>
            </a:r>
          </a:p>
          <a:p>
            <a:pPr>
              <a:lnSpc>
                <a:spcPct val="150000"/>
              </a:lnSpc>
              <a:spcAft>
                <a:spcPts val="800"/>
              </a:spcAft>
            </a:pPr>
            <a:r>
              <a:rPr lang="en-GB" sz="1969" dirty="0">
                <a:latin typeface="Arial" panose="020B0604020202020204" pitchFamily="34" charset="0"/>
                <a:ea typeface="Times New Roman" panose="02020603050405020304" pitchFamily="18" charset="0"/>
                <a:cs typeface="Arial" panose="020B0604020202020204" pitchFamily="34" charset="0"/>
              </a:rPr>
              <a:t>Introduction                      …... …………...………….... ……      4</a:t>
            </a:r>
          </a:p>
          <a:p>
            <a:pPr>
              <a:lnSpc>
                <a:spcPct val="150000"/>
              </a:lnSpc>
              <a:spcAft>
                <a:spcPts val="800"/>
              </a:spcAft>
            </a:pPr>
            <a:r>
              <a:rPr lang="en-GB" sz="1969" dirty="0">
                <a:latin typeface="Arial" panose="020B0604020202020204" pitchFamily="34" charset="0"/>
                <a:ea typeface="Times New Roman" panose="02020603050405020304" pitchFamily="18" charset="0"/>
                <a:cs typeface="Arial" panose="020B0604020202020204" pitchFamily="34" charset="0"/>
              </a:rPr>
              <a:t>Overview of the Business        …...…………………….......        5 </a:t>
            </a:r>
          </a:p>
          <a:p>
            <a:pPr>
              <a:lnSpc>
                <a:spcPct val="150000"/>
              </a:lnSpc>
              <a:spcAft>
                <a:spcPts val="800"/>
              </a:spcAft>
            </a:pPr>
            <a:r>
              <a:rPr lang="en-GB" sz="1969" dirty="0">
                <a:latin typeface="Arial" panose="020B0604020202020204" pitchFamily="34" charset="0"/>
                <a:ea typeface="Times New Roman" panose="02020603050405020304" pitchFamily="18" charset="0"/>
                <a:cs typeface="Arial" panose="020B0604020202020204" pitchFamily="34" charset="0"/>
              </a:rPr>
              <a:t>Legal Format                   ………………………………….           6                               </a:t>
            </a:r>
          </a:p>
          <a:p>
            <a:pPr>
              <a:lnSpc>
                <a:spcPct val="150000"/>
              </a:lnSpc>
              <a:spcAft>
                <a:spcPts val="800"/>
              </a:spcAft>
            </a:pPr>
            <a:r>
              <a:rPr lang="en-GB" sz="1969" dirty="0">
                <a:latin typeface="Arial" panose="020B0604020202020204" pitchFamily="34" charset="0"/>
                <a:ea typeface="Times New Roman" panose="02020603050405020304" pitchFamily="18" charset="0"/>
                <a:cs typeface="Arial" panose="020B0604020202020204" pitchFamily="34" charset="0"/>
              </a:rPr>
              <a:t>PESTLE Analysis  …………………………………………….      7 &amp; 8</a:t>
            </a:r>
          </a:p>
          <a:p>
            <a:pPr>
              <a:lnSpc>
                <a:spcPct val="150000"/>
              </a:lnSpc>
              <a:spcAft>
                <a:spcPts val="800"/>
              </a:spcAft>
            </a:pPr>
            <a:r>
              <a:rPr lang="en-GB" sz="1969" dirty="0">
                <a:latin typeface="Arial" panose="020B0604020202020204" pitchFamily="34" charset="0"/>
                <a:ea typeface="Times New Roman" panose="02020603050405020304" pitchFamily="18" charset="0"/>
                <a:cs typeface="Arial" panose="020B0604020202020204" pitchFamily="34" charset="0"/>
              </a:rPr>
              <a:t>Management  Striction of the Bus. …………………………..      9</a:t>
            </a:r>
          </a:p>
          <a:p>
            <a:pPr>
              <a:lnSpc>
                <a:spcPct val="150000"/>
              </a:lnSpc>
              <a:spcAft>
                <a:spcPts val="800"/>
              </a:spcAft>
            </a:pPr>
            <a:r>
              <a:rPr lang="en-GB" sz="1969" dirty="0">
                <a:latin typeface="Arial" panose="020B0604020202020204" pitchFamily="34" charset="0"/>
                <a:ea typeface="Times New Roman" panose="02020603050405020304" pitchFamily="18" charset="0"/>
                <a:cs typeface="Arial" panose="020B0604020202020204" pitchFamily="34" charset="0"/>
              </a:rPr>
              <a:t>Marketing Strategy   (STP) ……………………………………     10</a:t>
            </a:r>
          </a:p>
          <a:p>
            <a:pPr>
              <a:lnSpc>
                <a:spcPct val="150000"/>
              </a:lnSpc>
              <a:spcAft>
                <a:spcPts val="800"/>
              </a:spcAft>
            </a:pPr>
            <a:r>
              <a:rPr lang="en-GB" sz="1969" dirty="0">
                <a:latin typeface="Arial" panose="020B0604020202020204" pitchFamily="34" charset="0"/>
                <a:ea typeface="Times New Roman" panose="02020603050405020304" pitchFamily="18" charset="0"/>
                <a:cs typeface="Arial" panose="020B0604020202020204" pitchFamily="34" charset="0"/>
              </a:rPr>
              <a:t>Mix (4P) M         ………………………………………………        11</a:t>
            </a:r>
          </a:p>
          <a:p>
            <a:pPr>
              <a:lnSpc>
                <a:spcPct val="150000"/>
              </a:lnSpc>
              <a:spcAft>
                <a:spcPts val="800"/>
              </a:spcAft>
            </a:pPr>
            <a:r>
              <a:rPr lang="en-GB" sz="1969" dirty="0">
                <a:latin typeface="Arial" panose="020B0604020202020204" pitchFamily="34" charset="0"/>
                <a:ea typeface="Times New Roman" panose="02020603050405020304" pitchFamily="18" charset="0"/>
                <a:cs typeface="Arial" panose="020B0604020202020204" pitchFamily="34" charset="0"/>
              </a:rPr>
              <a:t>Funding requirement    …………………………………………… 12</a:t>
            </a:r>
          </a:p>
          <a:p>
            <a:pPr>
              <a:lnSpc>
                <a:spcPct val="150000"/>
              </a:lnSpc>
              <a:spcAft>
                <a:spcPts val="800"/>
              </a:spcAft>
            </a:pPr>
            <a:r>
              <a:rPr lang="en-GB" sz="1969" dirty="0">
                <a:latin typeface="Arial" panose="020B0604020202020204" pitchFamily="34" charset="0"/>
                <a:ea typeface="Times New Roman" panose="02020603050405020304" pitchFamily="18" charset="0"/>
                <a:cs typeface="Arial" panose="020B0604020202020204" pitchFamily="34" charset="0"/>
              </a:rPr>
              <a:t>Funding requirements  Forecast     ...…………...……………… 13</a:t>
            </a:r>
          </a:p>
          <a:p>
            <a:pPr>
              <a:lnSpc>
                <a:spcPct val="150000"/>
              </a:lnSpc>
              <a:spcAft>
                <a:spcPts val="800"/>
              </a:spcAft>
            </a:pPr>
            <a:r>
              <a:rPr lang="en-GB" sz="1969" dirty="0">
                <a:latin typeface="Arial" panose="020B0604020202020204" pitchFamily="34" charset="0"/>
                <a:ea typeface="Times New Roman" panose="02020603050405020304" pitchFamily="18" charset="0"/>
                <a:cs typeface="Arial" panose="020B0604020202020204" pitchFamily="34" charset="0"/>
              </a:rPr>
              <a:t>Valuable  Cost         ………………………………………………  14</a:t>
            </a:r>
          </a:p>
          <a:p>
            <a:pPr>
              <a:lnSpc>
                <a:spcPct val="150000"/>
              </a:lnSpc>
              <a:spcAft>
                <a:spcPts val="800"/>
              </a:spcAft>
            </a:pPr>
            <a:r>
              <a:rPr lang="en-GB" sz="1969" dirty="0">
                <a:latin typeface="Arial" panose="020B0604020202020204" pitchFamily="34" charset="0"/>
                <a:ea typeface="Times New Roman" panose="02020603050405020304" pitchFamily="18" charset="0"/>
                <a:cs typeface="Arial" panose="020B0604020202020204" pitchFamily="34" charset="0"/>
              </a:rPr>
              <a:t>Investment Capital        …………………………………………. 15</a:t>
            </a:r>
          </a:p>
          <a:p>
            <a:pPr>
              <a:lnSpc>
                <a:spcPct val="150000"/>
              </a:lnSpc>
              <a:spcAft>
                <a:spcPts val="800"/>
              </a:spcAft>
            </a:pPr>
            <a:r>
              <a:rPr lang="en-GB" sz="1969" dirty="0">
                <a:latin typeface="Arial" panose="020B0604020202020204" pitchFamily="34" charset="0"/>
                <a:ea typeface="Times New Roman" panose="02020603050405020304" pitchFamily="18" charset="0"/>
                <a:cs typeface="Arial" panose="020B0604020202020204" pitchFamily="34" charset="0"/>
              </a:rPr>
              <a:t>Conclusion                             …………………………………     16</a:t>
            </a:r>
          </a:p>
          <a:p>
            <a:pPr>
              <a:lnSpc>
                <a:spcPct val="150000"/>
              </a:lnSpc>
              <a:spcAft>
                <a:spcPts val="800"/>
              </a:spcAft>
            </a:pPr>
            <a:r>
              <a:rPr lang="en-GB" sz="1969" dirty="0">
                <a:latin typeface="Arial" panose="020B0604020202020204" pitchFamily="34" charset="0"/>
                <a:ea typeface="Times New Roman" panose="02020603050405020304" pitchFamily="18" charset="0"/>
                <a:cs typeface="Arial" panose="020B0604020202020204" pitchFamily="34" charset="0"/>
              </a:rPr>
              <a:t>References                            …………………………………..    17   </a:t>
            </a:r>
          </a:p>
          <a:p>
            <a:pPr>
              <a:lnSpc>
                <a:spcPct val="150000"/>
              </a:lnSpc>
              <a:spcAft>
                <a:spcPts val="800"/>
              </a:spcAft>
            </a:pPr>
            <a:endParaRPr lang="en-GB" sz="1969" dirty="0">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800"/>
              </a:spcAft>
            </a:pPr>
            <a:r>
              <a:rPr lang="en-GB" sz="1969" dirty="0">
                <a:latin typeface="Arial" panose="020B0604020202020204" pitchFamily="34" charset="0"/>
                <a:ea typeface="Times New Roman" panose="02020603050405020304" pitchFamily="18" charset="0"/>
                <a:cs typeface="Times New Roman" panose="02020603050405020304" pitchFamily="18" charset="0"/>
              </a:rPr>
              <a:t> </a:t>
            </a:r>
            <a:r>
              <a:rPr lang="en-GB" sz="1969" dirty="0">
                <a:latin typeface="Arial" panose="020B0604020202020204" pitchFamily="34" charset="0"/>
                <a:ea typeface="Times New Roman" panose="02020603050405020304" pitchFamily="18" charset="0"/>
                <a:cs typeface="Arial" panose="020B0604020202020204" pitchFamily="34" charset="0"/>
              </a:rPr>
              <a:t>Key of Milestone/</a:t>
            </a:r>
          </a:p>
          <a:p>
            <a:pPr>
              <a:lnSpc>
                <a:spcPct val="150000"/>
              </a:lnSpc>
              <a:spcAft>
                <a:spcPts val="800"/>
              </a:spcAft>
            </a:pPr>
            <a:endParaRPr lang="en-GB" sz="1969" dirty="0">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800"/>
              </a:spcAft>
            </a:pPr>
            <a:r>
              <a:rPr lang="en-GB" sz="1969" dirty="0">
                <a:latin typeface="Arial" panose="020B0604020202020204" pitchFamily="34" charset="0"/>
                <a:ea typeface="Times New Roman" panose="02020603050405020304" pitchFamily="18" charset="0"/>
                <a:cs typeface="Times New Roman" panose="02020603050405020304" pitchFamily="18" charset="0"/>
              </a:rPr>
              <a:t> </a:t>
            </a:r>
            <a:endParaRPr lang="en-GB" sz="1969" dirty="0">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800"/>
              </a:spcAft>
            </a:pPr>
            <a:r>
              <a:rPr lang="en-GB" sz="1969" dirty="0">
                <a:latin typeface="Arial" panose="020B0604020202020204" pitchFamily="34" charset="0"/>
                <a:ea typeface="Times New Roman" panose="02020603050405020304" pitchFamily="18" charset="0"/>
                <a:cs typeface="Times New Roman" panose="02020603050405020304" pitchFamily="18" charset="0"/>
              </a:rPr>
              <a:t> </a:t>
            </a:r>
            <a:endParaRPr lang="en-GB" sz="1969" dirty="0">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7957E82-7305-647C-4919-676C7AE35DAB}"/>
              </a:ext>
            </a:extLst>
          </p:cNvPr>
          <p:cNvSpPr txBox="1"/>
          <p:nvPr/>
        </p:nvSpPr>
        <p:spPr>
          <a:xfrm>
            <a:off x="-3395716" y="2432053"/>
            <a:ext cx="3018262" cy="1405641"/>
          </a:xfrm>
          <a:prstGeom prst="rect">
            <a:avLst/>
          </a:prstGeom>
          <a:noFill/>
        </p:spPr>
        <p:txBody>
          <a:bodyPr wrap="none" rtlCol="0">
            <a:spAutoFit/>
          </a:bodyPr>
          <a:lstStyle/>
          <a:p>
            <a:r>
              <a:rPr lang="en-GB" sz="4267" b="1" dirty="0">
                <a:latin typeface="Söhne"/>
              </a:rPr>
              <a:t>Introduction</a:t>
            </a:r>
            <a:endParaRPr lang="en-GB" sz="4267" dirty="0"/>
          </a:p>
          <a:p>
            <a:endParaRPr lang="en-GB" sz="4267" b="1" dirty="0"/>
          </a:p>
        </p:txBody>
      </p:sp>
      <p:sp>
        <p:nvSpPr>
          <p:cNvPr id="3" name="TextBox 2">
            <a:extLst>
              <a:ext uri="{FF2B5EF4-FFF2-40B4-BE49-F238E27FC236}">
                <a16:creationId xmlns:a16="http://schemas.microsoft.com/office/drawing/2014/main" id="{C7158542-734E-C5F5-3C42-B0241ADC2E81}"/>
              </a:ext>
            </a:extLst>
          </p:cNvPr>
          <p:cNvSpPr txBox="1"/>
          <p:nvPr/>
        </p:nvSpPr>
        <p:spPr>
          <a:xfrm>
            <a:off x="2099408" y="3680242"/>
            <a:ext cx="10839938" cy="6857711"/>
          </a:xfrm>
          <a:prstGeom prst="rect">
            <a:avLst/>
          </a:prstGeom>
          <a:noFill/>
        </p:spPr>
        <p:txBody>
          <a:bodyPr wrap="square">
            <a:spAutoFit/>
          </a:bodyPr>
          <a:lstStyle/>
          <a:p>
            <a:pPr>
              <a:lnSpc>
                <a:spcPct val="150000"/>
              </a:lnSpc>
              <a:spcAft>
                <a:spcPts val="738"/>
              </a:spcAft>
            </a:pPr>
            <a:r>
              <a:rPr lang="en-GB" sz="2000" dirty="0">
                <a:latin typeface="Arial" panose="020B0604020202020204" pitchFamily="34" charset="0"/>
                <a:ea typeface="Times New Roman" panose="02020603050405020304" pitchFamily="18" charset="0"/>
                <a:cs typeface="Arial" panose="020B0604020202020204" pitchFamily="34" charset="0"/>
              </a:rPr>
              <a:t>Beautiful hair begins with understanding the person wearing it. </a:t>
            </a:r>
          </a:p>
          <a:p>
            <a:pPr>
              <a:lnSpc>
                <a:spcPct val="150000"/>
              </a:lnSpc>
              <a:spcAft>
                <a:spcPts val="738"/>
              </a:spcAft>
            </a:pPr>
            <a:r>
              <a:rPr lang="en-GB" sz="2000" dirty="0">
                <a:latin typeface="Arial" panose="020B0604020202020204" pitchFamily="34" charset="0"/>
                <a:ea typeface="Times New Roman" panose="02020603050405020304" pitchFamily="18" charset="0"/>
                <a:cs typeface="Arial" panose="020B0604020202020204" pitchFamily="34" charset="0"/>
              </a:rPr>
              <a:t>Passionate on hair style and colour.</a:t>
            </a:r>
          </a:p>
          <a:p>
            <a:pPr>
              <a:lnSpc>
                <a:spcPct val="150000"/>
              </a:lnSpc>
              <a:spcAft>
                <a:spcPts val="738"/>
              </a:spcAft>
            </a:pPr>
            <a:r>
              <a:rPr lang="en-GB" sz="2000" dirty="0">
                <a:latin typeface="Arial" panose="020B0604020202020204" pitchFamily="34" charset="0"/>
                <a:ea typeface="Times New Roman" panose="02020603050405020304" pitchFamily="18" charset="0"/>
                <a:cs typeface="Arial" panose="020B0604020202020204" pitchFamily="34" charset="0"/>
              </a:rPr>
              <a:t>A Luxury/High-end Targeting high income client with premium product line (e.g., Karatases or Oribe) and with lavish interior. Salon focusing exclusively on curly and straight hair. Eco-friendly/sustainable: Utilizing organic cruelty free and vegan product with strict recycling and carbon-offset program. Salon that heavily emphasize Balayage Corrective colour or vibrant vivid. Our salon is committed to making our clients feel beautiful inside and out, by providing top quality service that enhance their natural beauty. We want to empower our clients to express their unique style, personality, and beauty through our expert services and personalized approach. Any man and woman , young and adult  will promise our dedicated services.</a:t>
            </a:r>
          </a:p>
          <a:p>
            <a:pPr>
              <a:lnSpc>
                <a:spcPct val="150000"/>
              </a:lnSpc>
              <a:spcAft>
                <a:spcPts val="738"/>
              </a:spcAft>
            </a:pPr>
            <a:r>
              <a:rPr lang="en-GB" sz="2000" b="1" dirty="0" err="1">
                <a:latin typeface="Arial" panose="020B0604020202020204" pitchFamily="34" charset="0"/>
                <a:ea typeface="Times New Roman" panose="02020603050405020304" pitchFamily="18" charset="0"/>
                <a:cs typeface="Arial" panose="020B0604020202020204" pitchFamily="34" charset="0"/>
              </a:rPr>
              <a:t>BeHes</a:t>
            </a:r>
            <a:r>
              <a:rPr lang="en-GB" sz="2000" dirty="0" err="1">
                <a:latin typeface="Arial" panose="020B0604020202020204" pitchFamily="34" charset="0"/>
                <a:ea typeface="Times New Roman" panose="02020603050405020304" pitchFamily="18" charset="0"/>
                <a:cs typeface="Arial" panose="020B0604020202020204" pitchFamily="34" charset="0"/>
              </a:rPr>
              <a:t>t</a:t>
            </a:r>
            <a:r>
              <a:rPr lang="en-GB" sz="2000" dirty="0">
                <a:latin typeface="Arial" panose="020B0604020202020204" pitchFamily="34" charset="0"/>
                <a:ea typeface="Times New Roman" panose="02020603050405020304" pitchFamily="18" charset="0"/>
                <a:cs typeface="Arial" panose="020B0604020202020204" pitchFamily="34" charset="0"/>
              </a:rPr>
              <a:t> ,  Giving an honest ,amazing experience and satisfaction for every visit that clients will Trust .</a:t>
            </a:r>
          </a:p>
          <a:p>
            <a:pPr>
              <a:lnSpc>
                <a:spcPct val="150000"/>
              </a:lnSpc>
              <a:spcAft>
                <a:spcPts val="738"/>
              </a:spcAft>
              <a:tabLst>
                <a:tab pos="5041831" algn="l"/>
              </a:tabLst>
            </a:pPr>
            <a:r>
              <a:rPr lang="en-GB" sz="2000" dirty="0">
                <a:latin typeface="Arial" panose="020B0604020202020204" pitchFamily="34" charset="0"/>
                <a:ea typeface="Times New Roman" panose="02020603050405020304" pitchFamily="18" charset="0"/>
                <a:cs typeface="Arial" panose="020B0604020202020204" pitchFamily="34" charset="0"/>
              </a:rPr>
              <a:t>	</a:t>
            </a:r>
          </a:p>
        </p:txBody>
      </p:sp>
      <p:sp>
        <p:nvSpPr>
          <p:cNvPr id="2" name="TextBox 1">
            <a:extLst>
              <a:ext uri="{FF2B5EF4-FFF2-40B4-BE49-F238E27FC236}">
                <a16:creationId xmlns:a16="http://schemas.microsoft.com/office/drawing/2014/main" id="{62CDD9AE-17F5-315D-E672-579D79A46919}"/>
              </a:ext>
            </a:extLst>
          </p:cNvPr>
          <p:cNvSpPr txBox="1"/>
          <p:nvPr/>
        </p:nvSpPr>
        <p:spPr>
          <a:xfrm>
            <a:off x="2150208" y="2904040"/>
            <a:ext cx="7086600" cy="461665"/>
          </a:xfrm>
          <a:prstGeom prst="rect">
            <a:avLst/>
          </a:prstGeom>
          <a:noFill/>
        </p:spPr>
        <p:txBody>
          <a:bodyPr wrap="square" rtlCol="0">
            <a:spAutoFit/>
          </a:bodyPr>
          <a:lstStyle/>
          <a:p>
            <a:r>
              <a:rPr lang="en-GB" sz="2400" dirty="0"/>
              <a:t>Introduction:</a:t>
            </a:r>
          </a:p>
        </p:txBody>
      </p:sp>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579515" y="1411432"/>
            <a:ext cx="13617522" cy="9955068"/>
          </a:xfrm>
        </p:spPr>
        <p:txBody>
          <a:bodyPr>
            <a:normAutofit fontScale="25000" lnSpcReduction="20000"/>
          </a:bodyPr>
          <a:lstStyle/>
          <a:p>
            <a:endParaRPr lang="en-GB" dirty="0"/>
          </a:p>
          <a:p>
            <a:r>
              <a:rPr lang="en-GB" sz="8000" dirty="0">
                <a:latin typeface="Arial" panose="020B0604020202020204" pitchFamily="34" charset="0"/>
                <a:cs typeface="Arial" panose="020B0604020202020204" pitchFamily="34" charset="0"/>
              </a:rPr>
              <a:t> Product Description:</a:t>
            </a:r>
          </a:p>
          <a:p>
            <a:endParaRPr lang="en-GB" sz="8000" dirty="0">
              <a:latin typeface="Arial" panose="020B0604020202020204" pitchFamily="34" charset="0"/>
              <a:cs typeface="Arial" panose="020B0604020202020204" pitchFamily="34" charset="0"/>
            </a:endParaRPr>
          </a:p>
          <a:p>
            <a:pPr marL="380999" indent="-380999">
              <a:buFont typeface="Wingdings" panose="05000000000000000000" pitchFamily="2" charset="2"/>
              <a:buChar char="Ø"/>
            </a:pPr>
            <a:r>
              <a:rPr lang="en-GB" sz="8000" dirty="0">
                <a:latin typeface="Arial" panose="020B0604020202020204" pitchFamily="34" charset="0"/>
                <a:cs typeface="Arial" panose="020B0604020202020204" pitchFamily="34" charset="0"/>
              </a:rPr>
              <a:t>Specialist Texture: Salon focusing exclusively on curly and straight hair.</a:t>
            </a:r>
          </a:p>
          <a:p>
            <a:endParaRPr lang="en-GB" sz="8000" dirty="0">
              <a:latin typeface="Arial" panose="020B0604020202020204" pitchFamily="34" charset="0"/>
              <a:cs typeface="Arial" panose="020B0604020202020204" pitchFamily="34" charset="0"/>
            </a:endParaRPr>
          </a:p>
          <a:p>
            <a:pPr marL="380999" indent="-380999">
              <a:buFont typeface="Wingdings" panose="05000000000000000000" pitchFamily="2" charset="2"/>
              <a:buChar char="Ø"/>
            </a:pPr>
            <a:r>
              <a:rPr lang="en-GB" sz="8000" dirty="0">
                <a:latin typeface="Arial" panose="020B0604020202020204" pitchFamily="34" charset="0"/>
                <a:cs typeface="Arial" panose="020B0604020202020204" pitchFamily="34" charset="0"/>
              </a:rPr>
              <a:t>Eco-friendly/sustainable: Utilizing organic cruelty free and vegan product with strict recycling and carbon-offset program.</a:t>
            </a:r>
          </a:p>
          <a:p>
            <a:endParaRPr lang="en-GB" sz="8000" dirty="0">
              <a:latin typeface="Arial" panose="020B0604020202020204" pitchFamily="34" charset="0"/>
              <a:cs typeface="Arial" panose="020B0604020202020204" pitchFamily="34" charset="0"/>
            </a:endParaRPr>
          </a:p>
          <a:p>
            <a:pPr marL="380999" indent="-380999">
              <a:buFont typeface="Wingdings" panose="05000000000000000000" pitchFamily="2" charset="2"/>
              <a:buChar char="Ø"/>
            </a:pPr>
            <a:r>
              <a:rPr lang="en-GB" sz="8000" dirty="0">
                <a:latin typeface="Arial" panose="020B0604020202020204" pitchFamily="34" charset="0"/>
                <a:cs typeface="Arial" panose="020B0604020202020204" pitchFamily="34" charset="0"/>
              </a:rPr>
              <a:t>Colour Specialist: Salon that heavily emphasize Balayage Corrective colour or vibrant vivid.</a:t>
            </a:r>
          </a:p>
          <a:p>
            <a:endParaRPr lang="en-GB" sz="8000" dirty="0">
              <a:latin typeface="Arial" panose="020B0604020202020204" pitchFamily="34" charset="0"/>
              <a:cs typeface="Arial" panose="020B0604020202020204" pitchFamily="34" charset="0"/>
            </a:endParaRPr>
          </a:p>
          <a:p>
            <a:pPr marL="380999" indent="-380999">
              <a:buFont typeface="Wingdings" panose="05000000000000000000" pitchFamily="2" charset="2"/>
              <a:buChar char="Ø"/>
            </a:pPr>
            <a:r>
              <a:rPr lang="en-GB" sz="8000" dirty="0">
                <a:latin typeface="Arial" panose="020B0604020202020204" pitchFamily="34" charset="0"/>
                <a:cs typeface="Arial" panose="020B0604020202020204" pitchFamily="34" charset="0"/>
              </a:rPr>
              <a:t>Enthusiastic hair stylist eager to use creative flair and strong.</a:t>
            </a:r>
          </a:p>
          <a:p>
            <a:endParaRPr lang="en-GB" sz="8000" dirty="0">
              <a:latin typeface="Arial" panose="020B0604020202020204" pitchFamily="34" charset="0"/>
              <a:cs typeface="Arial" panose="020B0604020202020204" pitchFamily="34" charset="0"/>
            </a:endParaRPr>
          </a:p>
          <a:p>
            <a:pPr marL="380999" indent="-380999">
              <a:buFont typeface="Wingdings" panose="05000000000000000000" pitchFamily="2" charset="2"/>
              <a:buChar char="Ø"/>
            </a:pPr>
            <a:r>
              <a:rPr lang="en-GB" sz="8000" dirty="0">
                <a:latin typeface="Arial" panose="020B0604020202020204" pitchFamily="34" charset="0"/>
                <a:cs typeface="Arial" panose="020B0604020202020204" pitchFamily="34" charset="0"/>
              </a:rPr>
              <a:t>Client retention: Boost repeat visits by encouraging rebooking after every cut or colour.</a:t>
            </a:r>
          </a:p>
          <a:p>
            <a:endParaRPr lang="en-GB" sz="8000" dirty="0">
              <a:latin typeface="Arial" panose="020B0604020202020204" pitchFamily="34" charset="0"/>
              <a:cs typeface="Arial" panose="020B0604020202020204" pitchFamily="34" charset="0"/>
            </a:endParaRPr>
          </a:p>
          <a:p>
            <a:pPr marL="380999" indent="-380999">
              <a:buFont typeface="Wingdings" panose="05000000000000000000" pitchFamily="2" charset="2"/>
              <a:buChar char="Ø"/>
            </a:pPr>
            <a:r>
              <a:rPr lang="en-GB" sz="8000" dirty="0">
                <a:latin typeface="Arial" panose="020B0604020202020204" pitchFamily="34" charset="0"/>
                <a:cs typeface="Arial" panose="020B0604020202020204" pitchFamily="34" charset="0"/>
              </a:rPr>
              <a:t>Financial Growth: Raise monthly service and retail product sales by a set percentage.</a:t>
            </a:r>
          </a:p>
          <a:p>
            <a:endParaRPr lang="en-GB" sz="8000" dirty="0">
              <a:latin typeface="Arial" panose="020B0604020202020204" pitchFamily="34" charset="0"/>
              <a:cs typeface="Arial" panose="020B0604020202020204" pitchFamily="34" charset="0"/>
            </a:endParaRPr>
          </a:p>
          <a:p>
            <a:pPr marL="380999" indent="-380999">
              <a:buFont typeface="Wingdings" panose="05000000000000000000" pitchFamily="2" charset="2"/>
              <a:buChar char="Ø"/>
            </a:pPr>
            <a:r>
              <a:rPr lang="en-GB" sz="8000" dirty="0">
                <a:latin typeface="Arial" panose="020B0604020202020204" pitchFamily="34" charset="0"/>
                <a:cs typeface="Arial" panose="020B0604020202020204" pitchFamily="34" charset="0"/>
              </a:rPr>
              <a:t>Staff Training: Keep Stylists/colourist updated on modern Trends through continuous education classes.</a:t>
            </a:r>
          </a:p>
          <a:p>
            <a:endParaRPr lang="en-GB" sz="8000" dirty="0">
              <a:latin typeface="Arial" panose="020B0604020202020204" pitchFamily="34" charset="0"/>
              <a:cs typeface="Arial" panose="020B0604020202020204" pitchFamily="34" charset="0"/>
            </a:endParaRPr>
          </a:p>
          <a:p>
            <a:pPr marL="380999" indent="-380999">
              <a:buFont typeface="Wingdings" panose="05000000000000000000" pitchFamily="2" charset="2"/>
              <a:buChar char="Ø"/>
            </a:pPr>
            <a:r>
              <a:rPr lang="en-GB" sz="8000" dirty="0">
                <a:latin typeface="Arial" panose="020B0604020202020204" pitchFamily="34" charset="0"/>
                <a:cs typeface="Arial" panose="020B0604020202020204" pitchFamily="34" charset="0"/>
              </a:rPr>
              <a:t>Customer Satisfaction: service quality. Keep Stylists/colourist updated on modern Trends through continuous education classes.</a:t>
            </a:r>
          </a:p>
          <a:p>
            <a:pPr marL="380999" indent="-380999">
              <a:buFont typeface="Wingdings" panose="05000000000000000000" pitchFamily="2" charset="2"/>
              <a:buChar char="Ø"/>
            </a:pPr>
            <a:endParaRPr lang="en-GB" sz="8000" dirty="0">
              <a:latin typeface="Arial" panose="020B0604020202020204" pitchFamily="34" charset="0"/>
              <a:cs typeface="Arial" panose="020B0604020202020204" pitchFamily="34" charset="0"/>
            </a:endParaRPr>
          </a:p>
          <a:p>
            <a:pPr marL="380999" indent="-380999">
              <a:buFont typeface="Wingdings" panose="05000000000000000000" pitchFamily="2" charset="2"/>
              <a:buChar char="Ø"/>
            </a:pPr>
            <a:r>
              <a:rPr lang="en-GB" sz="8000" dirty="0">
                <a:latin typeface="Arial" panose="020B0604020202020204" pitchFamily="34" charset="0"/>
                <a:cs typeface="Arial" panose="020B0604020202020204" pitchFamily="34" charset="0"/>
              </a:rPr>
              <a:t>Markert Research: PESTLE Analysis, Market Mix (4P)</a:t>
            </a:r>
          </a:p>
          <a:p>
            <a:pPr marL="380999" indent="-380999">
              <a:buFont typeface="Wingdings" panose="05000000000000000000" pitchFamily="2" charset="2"/>
              <a:buChar char="Ø"/>
            </a:pPr>
            <a:endParaRPr lang="en-GB" sz="8000" dirty="0">
              <a:latin typeface="Arial" panose="020B0604020202020204" pitchFamily="34" charset="0"/>
              <a:cs typeface="Arial" panose="020B0604020202020204" pitchFamily="34" charset="0"/>
            </a:endParaRPr>
          </a:p>
          <a:p>
            <a:pPr marL="380999" indent="-380999">
              <a:buFont typeface="Wingdings" panose="05000000000000000000" pitchFamily="2" charset="2"/>
              <a:buChar char="Ø"/>
            </a:pPr>
            <a:r>
              <a:rPr lang="en-GB" sz="8000" dirty="0">
                <a:latin typeface="Arial" panose="020B0604020202020204" pitchFamily="34" charset="0"/>
                <a:cs typeface="Arial" panose="020B0604020202020204" pitchFamily="34" charset="0"/>
              </a:rPr>
              <a:t>Market Analysis (competitors, customers, Target Groups)</a:t>
            </a:r>
          </a:p>
          <a:p>
            <a:endParaRPr lang="en-GB" sz="8000" dirty="0">
              <a:latin typeface="Arial" panose="020B0604020202020204" pitchFamily="34" charset="0"/>
              <a:cs typeface="Arial" panose="020B0604020202020204" pitchFamily="34" charset="0"/>
            </a:endParaRPr>
          </a:p>
          <a:p>
            <a:pPr marL="380999" indent="-380999">
              <a:buFont typeface="Wingdings" panose="05000000000000000000" pitchFamily="2" charset="2"/>
              <a:buChar char="Ø"/>
            </a:pPr>
            <a:r>
              <a:rPr lang="en-GB" sz="8000" dirty="0">
                <a:latin typeface="Arial" panose="020B0604020202020204" pitchFamily="34" charset="0"/>
                <a:cs typeface="Arial" panose="020B0604020202020204" pitchFamily="34" charset="0"/>
              </a:rPr>
              <a:t>Marketing Communication </a:t>
            </a:r>
          </a:p>
          <a:p>
            <a:pPr marL="380999" indent="-380999">
              <a:buFont typeface="Wingdings" panose="05000000000000000000" pitchFamily="2" charset="2"/>
              <a:buChar char="Ø"/>
            </a:pPr>
            <a:endParaRPr lang="en-GB" sz="8000" dirty="0">
              <a:latin typeface="Arial" panose="020B0604020202020204" pitchFamily="34" charset="0"/>
              <a:cs typeface="Arial" panose="020B0604020202020204" pitchFamily="34" charset="0"/>
            </a:endParaRPr>
          </a:p>
          <a:p>
            <a:r>
              <a:rPr lang="en-GB" sz="8000" dirty="0">
                <a:latin typeface="Arial" panose="020B0604020202020204" pitchFamily="34" charset="0"/>
                <a:cs typeface="Arial" panose="020B0604020202020204" pitchFamily="34" charset="0"/>
              </a:rPr>
              <a:t> </a:t>
            </a:r>
          </a:p>
          <a:p>
            <a:endParaRPr lang="en-GB" dirty="0"/>
          </a:p>
        </p:txBody>
      </p:sp>
      <p:sp>
        <p:nvSpPr>
          <p:cNvPr id="4" name="TextBox 3">
            <a:extLst>
              <a:ext uri="{FF2B5EF4-FFF2-40B4-BE49-F238E27FC236}">
                <a16:creationId xmlns:a16="http://schemas.microsoft.com/office/drawing/2014/main" id="{0A16EA78-2872-4151-ACDE-85DE92917660}"/>
              </a:ext>
            </a:extLst>
          </p:cNvPr>
          <p:cNvSpPr txBox="1"/>
          <p:nvPr/>
        </p:nvSpPr>
        <p:spPr>
          <a:xfrm>
            <a:off x="579515" y="368300"/>
            <a:ext cx="7021730" cy="748988"/>
          </a:xfrm>
          <a:prstGeom prst="rect">
            <a:avLst/>
          </a:prstGeom>
          <a:noFill/>
        </p:spPr>
        <p:txBody>
          <a:bodyPr wrap="none" rtlCol="0">
            <a:spAutoFit/>
          </a:bodyPr>
          <a:lstStyle/>
          <a:p>
            <a:r>
              <a:rPr lang="en-GB" sz="4267" b="1" dirty="0">
                <a:latin typeface="Söhne"/>
              </a:rPr>
              <a:t>Overview of the Business Idea</a:t>
            </a:r>
            <a:endParaRPr lang="en-GB" sz="4267" b="1" dirty="0"/>
          </a:p>
        </p:txBody>
      </p:sp>
    </p:spTree>
    <p:extLst>
      <p:ext uri="{BB962C8B-B14F-4D97-AF65-F5344CB8AC3E}">
        <p14:creationId xmlns:p14="http://schemas.microsoft.com/office/powerpoint/2010/main" val="143485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850900" y="1361194"/>
            <a:ext cx="14020800" cy="7897106"/>
          </a:xfrm>
        </p:spPr>
        <p:txBody>
          <a:bodyPr>
            <a:normAutofit fontScale="25000" lnSpcReduction="20000"/>
          </a:bodyPr>
          <a:lstStyle/>
          <a:p>
            <a:endParaRPr lang="en-GB" dirty="0"/>
          </a:p>
          <a:p>
            <a:r>
              <a:rPr lang="en-GB" b="1" dirty="0"/>
              <a:t>  </a:t>
            </a:r>
          </a:p>
          <a:p>
            <a:endParaRPr lang="en-GB" sz="8000" b="1" dirty="0"/>
          </a:p>
          <a:p>
            <a:r>
              <a:rPr lang="en-GB" sz="8000" b="1" dirty="0"/>
              <a:t>Partnership Format</a:t>
            </a:r>
          </a:p>
          <a:p>
            <a:endParaRPr lang="en-GB" sz="8000" i="1" dirty="0">
              <a:highlight>
                <a:srgbClr val="FFFF00"/>
              </a:highlight>
            </a:endParaRPr>
          </a:p>
          <a:p>
            <a:r>
              <a:rPr lang="en-GB" sz="8000" b="1" dirty="0"/>
              <a:t>Partnership Agreement L:</a:t>
            </a:r>
            <a:r>
              <a:rPr lang="en-GB" sz="7200" dirty="0"/>
              <a:t>Comprehensive Partnership Agreements include the following information:</a:t>
            </a:r>
          </a:p>
          <a:p>
            <a:pPr lvl="0" fontAlgn="base"/>
            <a:r>
              <a:rPr lang="en-GB" sz="7200" b="1" dirty="0"/>
              <a:t>Partners’ rights and responsibilities</a:t>
            </a:r>
            <a:r>
              <a:rPr lang="en-GB" sz="7200" dirty="0"/>
              <a:t>, like partnership management </a:t>
            </a:r>
          </a:p>
          <a:p>
            <a:pPr lvl="0" fontAlgn="base"/>
            <a:r>
              <a:rPr lang="en-GB" sz="7200" b="1" dirty="0"/>
              <a:t>Capital contributions</a:t>
            </a:r>
            <a:r>
              <a:rPr lang="en-GB" sz="7200" dirty="0"/>
              <a:t> of all partners </a:t>
            </a:r>
          </a:p>
          <a:p>
            <a:pPr marL="857250" lvl="0" indent="-857250" fontAlgn="base">
              <a:buFont typeface="Wingdings" panose="05000000000000000000" pitchFamily="2" charset="2"/>
              <a:buChar char="Ø"/>
            </a:pPr>
            <a:r>
              <a:rPr lang="en-GB" sz="7200" dirty="0"/>
              <a:t>The exact cash, property, or skill each partner contributes and whether they count as investments or loans.</a:t>
            </a:r>
          </a:p>
          <a:p>
            <a:pPr lvl="0" fontAlgn="base"/>
            <a:r>
              <a:rPr lang="en-GB" sz="7200" dirty="0"/>
              <a:t> </a:t>
            </a:r>
          </a:p>
          <a:p>
            <a:pPr lvl="0" fontAlgn="base"/>
            <a:r>
              <a:rPr lang="en-GB" sz="7200" b="1" dirty="0"/>
              <a:t>Profit and loss sharing</a:t>
            </a:r>
            <a:r>
              <a:rPr lang="en-GB" sz="7200" dirty="0"/>
              <a:t> to establish how  the business earnings’ and debt are divided  among partners</a:t>
            </a:r>
          </a:p>
          <a:p>
            <a:pPr lvl="0" fontAlgn="base"/>
            <a:endParaRPr lang="en-GB" sz="7200" dirty="0"/>
          </a:p>
          <a:p>
            <a:pPr lvl="0" fontAlgn="base"/>
            <a:r>
              <a:rPr lang="en-GB" sz="7200" b="1" dirty="0"/>
              <a:t>Decision-making rules</a:t>
            </a:r>
            <a:r>
              <a:rPr lang="en-GB" sz="7200" dirty="0"/>
              <a:t> like voting, requirements for unanimous decisions</a:t>
            </a:r>
          </a:p>
          <a:p>
            <a:pPr lvl="0" fontAlgn="base"/>
            <a:endParaRPr lang="en-GB" sz="7200" dirty="0"/>
          </a:p>
          <a:p>
            <a:pPr lvl="0" fontAlgn="base"/>
            <a:r>
              <a:rPr lang="en-GB" sz="7200" b="1" dirty="0"/>
              <a:t>Withdrawal of partnerships</a:t>
            </a:r>
            <a:r>
              <a:rPr lang="en-GB" sz="7200" dirty="0"/>
              <a:t> and dissolution of the partnership</a:t>
            </a:r>
          </a:p>
          <a:p>
            <a:pPr lvl="0" fontAlgn="base"/>
            <a:r>
              <a:rPr lang="en-GB" sz="7200" dirty="0"/>
              <a:t>An agreement can also include the structure of the partnership with details l</a:t>
            </a:r>
          </a:p>
          <a:p>
            <a:pPr fontAlgn="base"/>
            <a:r>
              <a:rPr lang="en-GB" sz="7200" dirty="0"/>
              <a:t>rules for meetings, signing authority,</a:t>
            </a:r>
          </a:p>
          <a:p>
            <a:pPr fontAlgn="base"/>
            <a:r>
              <a:rPr lang="en-GB" sz="7200" dirty="0"/>
              <a:t> the day-to-day management of the business </a:t>
            </a:r>
          </a:p>
          <a:p>
            <a:pPr fontAlgn="base"/>
            <a:r>
              <a:rPr lang="en-GB" sz="7200" dirty="0"/>
              <a:t> to ensure the partnership runs smoothly.</a:t>
            </a:r>
          </a:p>
          <a:p>
            <a:pPr lvl="0" fontAlgn="base"/>
            <a:endParaRPr lang="en-GB" sz="7200" b="1" dirty="0"/>
          </a:p>
          <a:p>
            <a:pPr lvl="0" fontAlgn="base"/>
            <a:r>
              <a:rPr lang="en-GB" sz="7200" b="1" dirty="0"/>
              <a:t>When the partnership will end</a:t>
            </a:r>
            <a:r>
              <a:rPr lang="en-GB" sz="7200" dirty="0"/>
              <a:t>  </a:t>
            </a:r>
          </a:p>
          <a:p>
            <a:pPr lvl="0" fontAlgn="base"/>
            <a:endParaRPr lang="en-GB" sz="7200" dirty="0"/>
          </a:p>
          <a:p>
            <a:pPr lvl="0" fontAlgn="base"/>
            <a:r>
              <a:rPr lang="en-GB" sz="7200" b="1" dirty="0"/>
              <a:t>Purpose</a:t>
            </a:r>
            <a:r>
              <a:rPr lang="en-GB" sz="7200" dirty="0"/>
              <a:t> </a:t>
            </a:r>
            <a:r>
              <a:rPr lang="en-GB" sz="7200" b="1" dirty="0"/>
              <a:t>of the business </a:t>
            </a:r>
            <a:r>
              <a:rPr lang="en-GB" sz="7200" dirty="0"/>
              <a:t>entering the agreement (individuals or business entities)</a:t>
            </a:r>
          </a:p>
          <a:p>
            <a:pPr lvl="0" fontAlgn="base"/>
            <a:r>
              <a:rPr lang="en-GB" sz="7200" b="1" dirty="0"/>
              <a:t>Partners’ contributions</a:t>
            </a:r>
            <a:r>
              <a:rPr lang="en-GB" sz="7200" dirty="0"/>
              <a:t> and deadlines for initial contributions</a:t>
            </a:r>
          </a:p>
          <a:p>
            <a:pPr lvl="0" fontAlgn="base"/>
            <a:endParaRPr lang="en-GB" sz="7200" dirty="0"/>
          </a:p>
          <a:p>
            <a:pPr lvl="0" fontAlgn="base"/>
            <a:r>
              <a:rPr lang="en-GB" sz="7200" b="1" dirty="0"/>
              <a:t>If new partners will be allowed </a:t>
            </a:r>
            <a:r>
              <a:rPr lang="en-GB" sz="7200" dirty="0"/>
              <a:t>to join, and what vote is required to do so</a:t>
            </a:r>
          </a:p>
          <a:p>
            <a:pPr marL="857250" lvl="0" indent="-857250" fontAlgn="base">
              <a:buFont typeface="Wingdings" panose="05000000000000000000" pitchFamily="2" charset="2"/>
              <a:buChar char="Ø"/>
            </a:pPr>
            <a:r>
              <a:rPr lang="en-GB" sz="7200" dirty="0"/>
              <a:t> to include terms for voluntary withdrawal, the number of votes required for dissolution, </a:t>
            </a:r>
          </a:p>
          <a:p>
            <a:pPr marL="857250" lvl="0" indent="-857250" fontAlgn="base">
              <a:buFont typeface="Wingdings" panose="05000000000000000000" pitchFamily="2" charset="2"/>
              <a:buChar char="Ø"/>
            </a:pPr>
            <a:r>
              <a:rPr lang="en-GB" sz="7200" dirty="0"/>
              <a:t>the distribution of assets in the event of partnership dissolution.</a:t>
            </a:r>
          </a:p>
          <a:p>
            <a:endParaRPr lang="en-GB" dirty="0"/>
          </a:p>
        </p:txBody>
      </p:sp>
      <p:sp>
        <p:nvSpPr>
          <p:cNvPr id="4" name="TextBox 3">
            <a:extLst>
              <a:ext uri="{FF2B5EF4-FFF2-40B4-BE49-F238E27FC236}">
                <a16:creationId xmlns:a16="http://schemas.microsoft.com/office/drawing/2014/main" id="{B64F5224-38DF-9A0E-ED62-37C8785B3FBD}"/>
              </a:ext>
            </a:extLst>
          </p:cNvPr>
          <p:cNvSpPr txBox="1"/>
          <p:nvPr/>
        </p:nvSpPr>
        <p:spPr>
          <a:xfrm>
            <a:off x="2146300" y="450853"/>
            <a:ext cx="14707616" cy="748988"/>
          </a:xfrm>
          <a:prstGeom prst="rect">
            <a:avLst/>
          </a:prstGeom>
          <a:noFill/>
        </p:spPr>
        <p:txBody>
          <a:bodyPr wrap="square" rtlCol="0">
            <a:spAutoFit/>
          </a:bodyPr>
          <a:lstStyle/>
          <a:p>
            <a:r>
              <a:rPr lang="en-GB" sz="4267" b="1" dirty="0"/>
              <a:t> </a:t>
            </a:r>
            <a:r>
              <a:rPr lang="en-GB" sz="4267" dirty="0"/>
              <a:t>Legal Format and Management Structure</a:t>
            </a:r>
          </a:p>
        </p:txBody>
      </p:sp>
      <p:sp>
        <p:nvSpPr>
          <p:cNvPr id="7" name="TextBox 6">
            <a:extLst>
              <a:ext uri="{FF2B5EF4-FFF2-40B4-BE49-F238E27FC236}">
                <a16:creationId xmlns:a16="http://schemas.microsoft.com/office/drawing/2014/main" id="{3B8A3B8C-7FBA-84B0-05F6-443D21E4EB28}"/>
              </a:ext>
            </a:extLst>
          </p:cNvPr>
          <p:cNvSpPr txBox="1"/>
          <p:nvPr/>
        </p:nvSpPr>
        <p:spPr>
          <a:xfrm>
            <a:off x="850900" y="9726881"/>
            <a:ext cx="8426450" cy="1631216"/>
          </a:xfrm>
          <a:prstGeom prst="rect">
            <a:avLst/>
          </a:prstGeom>
          <a:noFill/>
        </p:spPr>
        <p:txBody>
          <a:bodyPr wrap="square">
            <a:spAutoFit/>
          </a:bodyPr>
          <a:lstStyle/>
          <a:p>
            <a:pPr indent="0" algn="l">
              <a:buNone/>
            </a:pPr>
            <a:r>
              <a:rPr lang="en-GB" sz="2000" b="1" i="0" dirty="0">
                <a:solidFill>
                  <a:srgbClr val="22242E"/>
                </a:solidFill>
                <a:effectLst/>
                <a:latin typeface="Jost"/>
              </a:rPr>
              <a:t>Set </a:t>
            </a:r>
            <a:r>
              <a:rPr lang="en-GB" sz="2000" b="1" dirty="0">
                <a:solidFill>
                  <a:srgbClr val="22242E"/>
                </a:solidFill>
                <a:latin typeface="Jost"/>
              </a:rPr>
              <a:t>of</a:t>
            </a:r>
            <a:r>
              <a:rPr lang="en-GB" sz="2000" b="1" i="0" dirty="0">
                <a:solidFill>
                  <a:srgbClr val="22242E"/>
                </a:solidFill>
                <a:effectLst/>
                <a:latin typeface="Jost"/>
              </a:rPr>
              <a:t> Management and Authority</a:t>
            </a:r>
          </a:p>
          <a:p>
            <a:pPr indent="0" algn="l">
              <a:buNone/>
            </a:pPr>
            <a:r>
              <a:rPr lang="en-GB" sz="2000" b="0" i="0" dirty="0">
                <a:solidFill>
                  <a:srgbClr val="595A63"/>
                </a:solidFill>
                <a:effectLst/>
                <a:latin typeface="Jost"/>
              </a:rPr>
              <a:t>Decide on how the management will be structured</a:t>
            </a:r>
            <a:r>
              <a:rPr lang="en-GB" sz="2000" dirty="0">
                <a:solidFill>
                  <a:srgbClr val="595A63"/>
                </a:solidFill>
                <a:latin typeface="Jost"/>
              </a:rPr>
              <a:t> a</a:t>
            </a:r>
            <a:r>
              <a:rPr lang="en-GB" sz="2000" b="0" i="0" dirty="0">
                <a:solidFill>
                  <a:srgbClr val="595A63"/>
                </a:solidFill>
                <a:effectLst/>
                <a:latin typeface="Jost"/>
              </a:rPr>
              <a:t>nd delegate the authority </a:t>
            </a:r>
            <a:r>
              <a:rPr lang="en-GB" sz="2000" dirty="0">
                <a:solidFill>
                  <a:srgbClr val="595A63"/>
                </a:solidFill>
                <a:latin typeface="Jost"/>
              </a:rPr>
              <a:t>.</a:t>
            </a:r>
          </a:p>
          <a:p>
            <a:pPr indent="0" algn="l">
              <a:buNone/>
            </a:pPr>
            <a:endParaRPr lang="en-GB" sz="2000" b="0" i="0" dirty="0">
              <a:solidFill>
                <a:srgbClr val="595A63"/>
              </a:solidFill>
              <a:effectLst/>
              <a:latin typeface="Jost"/>
            </a:endParaRPr>
          </a:p>
          <a:p>
            <a:pPr indent="0" algn="l">
              <a:buNone/>
            </a:pPr>
            <a:r>
              <a:rPr lang="en-GB" sz="2000" b="1" i="0" dirty="0">
                <a:solidFill>
                  <a:srgbClr val="22242E"/>
                </a:solidFill>
                <a:effectLst/>
                <a:latin typeface="Jost"/>
              </a:rPr>
              <a:t>Include Voting and Decision-Making Protocols</a:t>
            </a:r>
          </a:p>
          <a:p>
            <a:pPr indent="0" algn="l">
              <a:buNone/>
            </a:pPr>
            <a:r>
              <a:rPr lang="en-GB" sz="2000" b="0" i="0" dirty="0">
                <a:solidFill>
                  <a:srgbClr val="595A63"/>
                </a:solidFill>
                <a:effectLst/>
                <a:latin typeface="Jost"/>
              </a:rPr>
              <a:t>majority versus a simple majority.</a:t>
            </a:r>
          </a:p>
        </p:txBody>
      </p:sp>
    </p:spTree>
    <p:extLst>
      <p:ext uri="{BB962C8B-B14F-4D97-AF65-F5344CB8AC3E}">
        <p14:creationId xmlns:p14="http://schemas.microsoft.com/office/powerpoint/2010/main" val="416694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9FB4DE-DBB1-0BF2-DBFA-00D692BAF33E}"/>
              </a:ext>
            </a:extLst>
          </p:cNvPr>
          <p:cNvSpPr txBox="1"/>
          <p:nvPr/>
        </p:nvSpPr>
        <p:spPr>
          <a:xfrm>
            <a:off x="1079500" y="193532"/>
            <a:ext cx="14707616" cy="748988"/>
          </a:xfrm>
          <a:prstGeom prst="rect">
            <a:avLst/>
          </a:prstGeom>
          <a:noFill/>
        </p:spPr>
        <p:txBody>
          <a:bodyPr wrap="square" rtlCol="0">
            <a:spAutoFit/>
          </a:bodyPr>
          <a:lstStyle/>
          <a:p>
            <a:r>
              <a:rPr lang="en-GB" sz="4267" b="1" dirty="0"/>
              <a:t> </a:t>
            </a:r>
            <a:r>
              <a:rPr lang="en-GB" sz="4267" dirty="0"/>
              <a:t>PESTEL Analysis</a:t>
            </a:r>
            <a:endParaRPr lang="en-GB" sz="4267" b="1" dirty="0"/>
          </a:p>
        </p:txBody>
      </p:sp>
      <p:graphicFrame>
        <p:nvGraphicFramePr>
          <p:cNvPr id="2" name="Table 1">
            <a:extLst>
              <a:ext uri="{FF2B5EF4-FFF2-40B4-BE49-F238E27FC236}">
                <a16:creationId xmlns:a16="http://schemas.microsoft.com/office/drawing/2014/main" id="{46D0A6F8-B114-F29B-867B-18FF13054DD0}"/>
              </a:ext>
            </a:extLst>
          </p:cNvPr>
          <p:cNvGraphicFramePr>
            <a:graphicFrameLocks noGrp="1"/>
          </p:cNvGraphicFramePr>
          <p:nvPr>
            <p:extLst>
              <p:ext uri="{D42A27DB-BD31-4B8C-83A1-F6EECF244321}">
                <p14:modId xmlns:p14="http://schemas.microsoft.com/office/powerpoint/2010/main" val="1833355376"/>
              </p:ext>
            </p:extLst>
          </p:nvPr>
        </p:nvGraphicFramePr>
        <p:xfrm>
          <a:off x="1333500" y="1058910"/>
          <a:ext cx="10375900" cy="26246077"/>
        </p:xfrm>
        <a:graphic>
          <a:graphicData uri="http://schemas.openxmlformats.org/drawingml/2006/table">
            <a:tbl>
              <a:tblPr firstRow="1" firstCol="1" bandRow="1">
                <a:tableStyleId>{5C22544A-7EE6-4342-B048-85BDC9FD1C3A}</a:tableStyleId>
              </a:tblPr>
              <a:tblGrid>
                <a:gridCol w="3530600">
                  <a:extLst>
                    <a:ext uri="{9D8B030D-6E8A-4147-A177-3AD203B41FA5}">
                      <a16:colId xmlns:a16="http://schemas.microsoft.com/office/drawing/2014/main" val="1455914830"/>
                    </a:ext>
                  </a:extLst>
                </a:gridCol>
                <a:gridCol w="3644900">
                  <a:extLst>
                    <a:ext uri="{9D8B030D-6E8A-4147-A177-3AD203B41FA5}">
                      <a16:colId xmlns:a16="http://schemas.microsoft.com/office/drawing/2014/main" val="1914894537"/>
                    </a:ext>
                  </a:extLst>
                </a:gridCol>
                <a:gridCol w="3200400">
                  <a:extLst>
                    <a:ext uri="{9D8B030D-6E8A-4147-A177-3AD203B41FA5}">
                      <a16:colId xmlns:a16="http://schemas.microsoft.com/office/drawing/2014/main" val="2486160982"/>
                    </a:ext>
                  </a:extLst>
                </a:gridCol>
              </a:tblGrid>
              <a:tr h="82297">
                <a:tc>
                  <a:txBody>
                    <a:bodyPr/>
                    <a:lstStyle/>
                    <a:p>
                      <a:pPr>
                        <a:lnSpc>
                          <a:spcPct val="150000"/>
                        </a:lnSpc>
                        <a:spcAft>
                          <a:spcPts val="600"/>
                        </a:spcAft>
                        <a:buNone/>
                      </a:pPr>
                      <a:r>
                        <a:rPr lang="en-GB" sz="400">
                          <a:effectLst/>
                        </a:rPr>
                        <a:t> Factors</a:t>
                      </a:r>
                      <a:endParaRPr lang="en-GB" sz="400">
                        <a:effectLst/>
                        <a:latin typeface="Aptos" panose="020B0004020202020204" pitchFamily="34" charset="0"/>
                        <a:ea typeface="Times New Roman" panose="02020603050405020304" pitchFamily="18" charset="0"/>
                        <a:cs typeface="Times New Roman" panose="02020603050405020304" pitchFamily="18" charset="0"/>
                      </a:endParaRPr>
                    </a:p>
                  </a:txBody>
                  <a:tcPr marL="20164" marR="20164" marT="0" marB="0"/>
                </a:tc>
                <a:tc>
                  <a:txBody>
                    <a:bodyPr/>
                    <a:lstStyle/>
                    <a:p>
                      <a:pPr>
                        <a:lnSpc>
                          <a:spcPct val="150000"/>
                        </a:lnSpc>
                        <a:spcAft>
                          <a:spcPts val="600"/>
                        </a:spcAft>
                        <a:buNone/>
                      </a:pPr>
                      <a:r>
                        <a:rPr lang="en-GB" sz="400">
                          <a:effectLst/>
                        </a:rPr>
                        <a:t>IMPACT</a:t>
                      </a:r>
                      <a:endParaRPr lang="en-GB" sz="400">
                        <a:effectLst/>
                        <a:latin typeface="Aptos" panose="020B0004020202020204" pitchFamily="34" charset="0"/>
                        <a:ea typeface="Times New Roman" panose="02020603050405020304" pitchFamily="18" charset="0"/>
                        <a:cs typeface="Times New Roman" panose="02020603050405020304" pitchFamily="18" charset="0"/>
                      </a:endParaRPr>
                    </a:p>
                  </a:txBody>
                  <a:tcPr marL="20164" marR="20164" marT="0" marB="0"/>
                </a:tc>
                <a:tc>
                  <a:txBody>
                    <a:bodyPr/>
                    <a:lstStyle/>
                    <a:p>
                      <a:pPr>
                        <a:lnSpc>
                          <a:spcPct val="150000"/>
                        </a:lnSpc>
                        <a:spcAft>
                          <a:spcPts val="600"/>
                        </a:spcAft>
                        <a:buNone/>
                      </a:pPr>
                      <a:r>
                        <a:rPr lang="en-GB" sz="400">
                          <a:effectLst/>
                        </a:rPr>
                        <a:t>Business strategy</a:t>
                      </a:r>
                      <a:endParaRPr lang="en-GB" sz="400">
                        <a:effectLst/>
                        <a:latin typeface="Aptos" panose="020B0004020202020204" pitchFamily="34" charset="0"/>
                        <a:ea typeface="Times New Roman" panose="02020603050405020304" pitchFamily="18" charset="0"/>
                        <a:cs typeface="Times New Roman" panose="02020603050405020304" pitchFamily="18" charset="0"/>
                      </a:endParaRPr>
                    </a:p>
                  </a:txBody>
                  <a:tcPr marL="20164" marR="20164" marT="0" marB="0"/>
                </a:tc>
                <a:extLst>
                  <a:ext uri="{0D108BD9-81ED-4DB2-BD59-A6C34878D82A}">
                    <a16:rowId xmlns:a16="http://schemas.microsoft.com/office/drawing/2014/main" val="222534191"/>
                  </a:ext>
                </a:extLst>
              </a:tr>
              <a:tr h="2325399">
                <a:tc>
                  <a:txBody>
                    <a:bodyPr/>
                    <a:lstStyle/>
                    <a:p>
                      <a:pPr>
                        <a:lnSpc>
                          <a:spcPct val="150000"/>
                        </a:lnSpc>
                        <a:spcAft>
                          <a:spcPts val="600"/>
                        </a:spcAft>
                        <a:buNone/>
                      </a:pPr>
                      <a:r>
                        <a:rPr lang="en-GB" sz="2800" dirty="0">
                          <a:effectLst/>
                        </a:rPr>
                        <a:t> </a:t>
                      </a:r>
                      <a:endParaRPr lang="en-GB" sz="2800" dirty="0">
                        <a:effectLst/>
                        <a:latin typeface="Arial" panose="020B0604020202020204" pitchFamily="34" charset="0"/>
                        <a:cs typeface="Arial" panose="020B0604020202020204" pitchFamily="34" charset="0"/>
                      </a:endParaRPr>
                    </a:p>
                    <a:p>
                      <a:pPr>
                        <a:lnSpc>
                          <a:spcPct val="150000"/>
                        </a:lnSpc>
                        <a:spcAft>
                          <a:spcPts val="600"/>
                        </a:spcAft>
                        <a:buNone/>
                      </a:pPr>
                      <a:r>
                        <a:rPr lang="en-GB" sz="2800" dirty="0" err="1">
                          <a:effectLst/>
                          <a:latin typeface="Arial" panose="020B0604020202020204" pitchFamily="34" charset="0"/>
                          <a:cs typeface="Arial" panose="020B0604020202020204" pitchFamily="34" charset="0"/>
                        </a:rPr>
                        <a:t>Politicasl</a:t>
                      </a:r>
                      <a:r>
                        <a:rPr lang="en-GB" sz="2800" dirty="0">
                          <a:effectLst/>
                          <a:latin typeface="Arial" panose="020B0604020202020204" pitchFamily="34" charset="0"/>
                          <a:cs typeface="Arial" panose="020B0604020202020204" pitchFamily="34" charset="0"/>
                        </a:rPr>
                        <a:t> Factor</a:t>
                      </a: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txBody>
                  <a:tcPr marL="20164" marR="20164" marT="0" marB="0"/>
                </a:tc>
                <a:tc>
                  <a:txBody>
                    <a:bodyPr/>
                    <a:lstStyle/>
                    <a:p>
                      <a:pPr>
                        <a:lnSpc>
                          <a:spcPct val="150000"/>
                        </a:lnSpc>
                        <a:spcAft>
                          <a:spcPts val="600"/>
                        </a:spcAft>
                        <a:buNone/>
                      </a:pPr>
                      <a:r>
                        <a:rPr lang="en-GB" sz="2800" dirty="0">
                          <a:effectLst/>
                          <a:latin typeface="Arial" panose="020B0604020202020204" pitchFamily="34" charset="0"/>
                          <a:cs typeface="Arial" panose="020B0604020202020204" pitchFamily="34" charset="0"/>
                        </a:rPr>
                        <a:t>Government policies</a:t>
                      </a:r>
                    </a:p>
                    <a:p>
                      <a:pPr>
                        <a:lnSpc>
                          <a:spcPct val="150000"/>
                        </a:lnSpc>
                        <a:spcAft>
                          <a:spcPts val="600"/>
                        </a:spcAft>
                        <a:buNone/>
                      </a:pPr>
                      <a:r>
                        <a:rPr lang="en-GB" sz="2800" dirty="0">
                          <a:effectLst/>
                          <a:latin typeface="Arial" panose="020B0604020202020204" pitchFamily="34" charset="0"/>
                          <a:cs typeface="Arial" panose="020B0604020202020204" pitchFamily="34" charset="0"/>
                        </a:rPr>
                        <a:t>Tax Regulations</a:t>
                      </a:r>
                    </a:p>
                    <a:p>
                      <a:pPr>
                        <a:lnSpc>
                          <a:spcPct val="150000"/>
                        </a:lnSpc>
                        <a:spcAft>
                          <a:spcPts val="600"/>
                        </a:spcAft>
                        <a:buNone/>
                      </a:pPr>
                      <a:r>
                        <a:rPr lang="en-GB" sz="2800" dirty="0">
                          <a:effectLst/>
                          <a:latin typeface="Arial" panose="020B0604020202020204" pitchFamily="34" charset="0"/>
                          <a:cs typeface="Arial" panose="020B0604020202020204" pitchFamily="34" charset="0"/>
                        </a:rPr>
                        <a:t>Trade Tariffs</a:t>
                      </a:r>
                    </a:p>
                    <a:p>
                      <a:pPr>
                        <a:lnSpc>
                          <a:spcPct val="150000"/>
                        </a:lnSpc>
                        <a:spcAft>
                          <a:spcPts val="600"/>
                        </a:spcAft>
                        <a:buNone/>
                      </a:pPr>
                      <a:r>
                        <a:rPr lang="en-GB" sz="2800" dirty="0">
                          <a:effectLst/>
                          <a:latin typeface="Arial" panose="020B0604020202020204" pitchFamily="34" charset="0"/>
                          <a:cs typeface="Arial" panose="020B0604020202020204" pitchFamily="34" charset="0"/>
                        </a:rPr>
                        <a:t>Political Stability</a:t>
                      </a:r>
                    </a:p>
                    <a:p>
                      <a:pPr>
                        <a:lnSpc>
                          <a:spcPct val="150000"/>
                        </a:lnSpc>
                        <a:spcAft>
                          <a:spcPts val="600"/>
                        </a:spcAft>
                        <a:buNone/>
                      </a:pPr>
                      <a:r>
                        <a:rPr lang="en-GB" sz="2800" dirty="0">
                          <a:effectLst/>
                          <a:latin typeface="Arial" panose="020B0604020202020204" pitchFamily="34" charset="0"/>
                          <a:cs typeface="Arial" panose="020B0604020202020204" pitchFamily="34" charset="0"/>
                        </a:rPr>
                        <a:t> </a:t>
                      </a: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txBody>
                  <a:tcPr marL="20164" marR="20164" marT="0" marB="0"/>
                </a:tc>
                <a:tc>
                  <a:txBody>
                    <a:bodyPr/>
                    <a:lstStyle/>
                    <a:p>
                      <a:pPr>
                        <a:lnSpc>
                          <a:spcPct val="150000"/>
                        </a:lnSpc>
                        <a:spcAft>
                          <a:spcPts val="600"/>
                        </a:spcAft>
                        <a:buNone/>
                      </a:pPr>
                      <a:r>
                        <a:rPr lang="en-GB" sz="2800" dirty="0">
                          <a:effectLst/>
                          <a:latin typeface="Arial" panose="020B0604020202020204" pitchFamily="34" charset="0"/>
                          <a:cs typeface="Arial" panose="020B0604020202020204" pitchFamily="34" charset="0"/>
                        </a:rPr>
                        <a:t>Mandatory cosmetologist and state local styling.</a:t>
                      </a:r>
                    </a:p>
                    <a:p>
                      <a:pPr>
                        <a:lnSpc>
                          <a:spcPct val="150000"/>
                        </a:lnSpc>
                        <a:spcAft>
                          <a:spcPts val="600"/>
                        </a:spcAft>
                        <a:buNone/>
                      </a:pPr>
                      <a:r>
                        <a:rPr lang="en-GB" sz="2800" dirty="0">
                          <a:effectLst/>
                          <a:latin typeface="Arial" panose="020B0604020202020204" pitchFamily="34" charset="0"/>
                          <a:cs typeface="Arial" panose="020B0604020202020204" pitchFamily="34" charset="0"/>
                        </a:rPr>
                        <a:t>Small business taxes rate and shifts affecting retail products sales.</a:t>
                      </a: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txBody>
                  <a:tcPr marL="20164" marR="20164" marT="0" marB="0"/>
                </a:tc>
                <a:extLst>
                  <a:ext uri="{0D108BD9-81ED-4DB2-BD59-A6C34878D82A}">
                    <a16:rowId xmlns:a16="http://schemas.microsoft.com/office/drawing/2014/main" val="489551369"/>
                  </a:ext>
                </a:extLst>
              </a:tr>
              <a:tr h="2785985">
                <a:tc>
                  <a:txBody>
                    <a:bodyPr/>
                    <a:lstStyle/>
                    <a:p>
                      <a:pPr>
                        <a:lnSpc>
                          <a:spcPct val="150000"/>
                        </a:lnSpc>
                        <a:spcAft>
                          <a:spcPts val="600"/>
                        </a:spcAft>
                        <a:buNone/>
                      </a:pPr>
                      <a:r>
                        <a:rPr lang="en-GB" sz="2800" dirty="0">
                          <a:effectLst/>
                        </a:rPr>
                        <a:t> </a:t>
                      </a:r>
                    </a:p>
                    <a:p>
                      <a:pPr>
                        <a:lnSpc>
                          <a:spcPct val="150000"/>
                        </a:lnSpc>
                        <a:spcAft>
                          <a:spcPts val="600"/>
                        </a:spcAft>
                        <a:buNone/>
                      </a:pPr>
                      <a:r>
                        <a:rPr lang="en-GB" sz="2800" dirty="0">
                          <a:effectLst/>
                          <a:latin typeface="Arial" panose="020B0604020202020204" pitchFamily="34" charset="0"/>
                          <a:cs typeface="Arial" panose="020B0604020202020204" pitchFamily="34" charset="0"/>
                        </a:rPr>
                        <a:t>Economical Factor</a:t>
                      </a: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txBody>
                  <a:tcPr marL="20164" marR="20164" marT="0" marB="0"/>
                </a:tc>
                <a:tc>
                  <a:txBody>
                    <a:bodyPr/>
                    <a:lstStyle/>
                    <a:p>
                      <a:pPr>
                        <a:lnSpc>
                          <a:spcPct val="150000"/>
                        </a:lnSpc>
                        <a:spcAft>
                          <a:spcPts val="600"/>
                        </a:spcAft>
                        <a:buNone/>
                      </a:pPr>
                      <a:r>
                        <a:rPr lang="en-GB" sz="2800" dirty="0">
                          <a:effectLst/>
                          <a:latin typeface="Arial" panose="020B0604020202020204" pitchFamily="34" charset="0"/>
                          <a:cs typeface="Arial" panose="020B0604020202020204" pitchFamily="34" charset="0"/>
                        </a:rPr>
                        <a:t>Economic Growth</a:t>
                      </a:r>
                    </a:p>
                    <a:p>
                      <a:pPr>
                        <a:lnSpc>
                          <a:spcPct val="150000"/>
                        </a:lnSpc>
                        <a:spcAft>
                          <a:spcPts val="600"/>
                        </a:spcAft>
                        <a:buNone/>
                      </a:pPr>
                      <a:r>
                        <a:rPr lang="en-GB" sz="2800" dirty="0">
                          <a:effectLst/>
                          <a:latin typeface="Arial" panose="020B0604020202020204" pitchFamily="34" charset="0"/>
                          <a:cs typeface="Arial" panose="020B0604020202020204" pitchFamily="34" charset="0"/>
                        </a:rPr>
                        <a:t>Inflation Rate</a:t>
                      </a:r>
                    </a:p>
                    <a:p>
                      <a:pPr>
                        <a:lnSpc>
                          <a:spcPct val="150000"/>
                        </a:lnSpc>
                        <a:spcAft>
                          <a:spcPts val="600"/>
                        </a:spcAft>
                        <a:buNone/>
                      </a:pPr>
                      <a:r>
                        <a:rPr lang="en-GB" sz="2800" dirty="0">
                          <a:effectLst/>
                          <a:latin typeface="Arial" panose="020B0604020202020204" pitchFamily="34" charset="0"/>
                          <a:cs typeface="Arial" panose="020B0604020202020204" pitchFamily="34" charset="0"/>
                        </a:rPr>
                        <a:t>Exchange Rate</a:t>
                      </a:r>
                    </a:p>
                    <a:p>
                      <a:pPr>
                        <a:lnSpc>
                          <a:spcPct val="150000"/>
                        </a:lnSpc>
                        <a:spcAft>
                          <a:spcPts val="600"/>
                        </a:spcAft>
                        <a:buNone/>
                      </a:pPr>
                      <a:r>
                        <a:rPr lang="en-GB" sz="2800" dirty="0">
                          <a:effectLst/>
                          <a:latin typeface="Arial" panose="020B0604020202020204" pitchFamily="34" charset="0"/>
                          <a:cs typeface="Arial" panose="020B0604020202020204" pitchFamily="34" charset="0"/>
                        </a:rPr>
                        <a:t>Consumer Purchasing Power</a:t>
                      </a: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txBody>
                  <a:tcPr marL="20164" marR="20164" marT="0" marB="0"/>
                </a:tc>
                <a:tc>
                  <a:txBody>
                    <a:bodyPr/>
                    <a:lstStyle/>
                    <a:p>
                      <a:pPr>
                        <a:lnSpc>
                          <a:spcPct val="150000"/>
                        </a:lnSpc>
                        <a:spcAft>
                          <a:spcPts val="600"/>
                        </a:spcAft>
                        <a:buNone/>
                      </a:pPr>
                      <a:r>
                        <a:rPr lang="en-GB" sz="2800" dirty="0">
                          <a:effectLst/>
                          <a:latin typeface="Arial" panose="020B0604020202020204" pitchFamily="34" charset="0"/>
                          <a:cs typeface="Arial" panose="020B0604020202020204" pitchFamily="34" charset="0"/>
                        </a:rPr>
                        <a:t>Inflation &amp; cost: rising prices for the salon products, utilities, and rent,</a:t>
                      </a:r>
                    </a:p>
                    <a:p>
                      <a:pPr>
                        <a:lnSpc>
                          <a:spcPct val="150000"/>
                        </a:lnSpc>
                        <a:spcAft>
                          <a:spcPts val="600"/>
                        </a:spcAft>
                        <a:buNone/>
                      </a:pPr>
                      <a:r>
                        <a:rPr lang="en-GB" sz="2800" dirty="0">
                          <a:effectLst/>
                          <a:latin typeface="Arial" panose="020B0604020202020204" pitchFamily="34" charset="0"/>
                          <a:cs typeface="Arial" panose="020B0604020202020204" pitchFamily="34" charset="0"/>
                        </a:rPr>
                        <a:t>Disposable income: consumer willingness to spend on non-essential grooming during economic shifts</a:t>
                      </a:r>
                    </a:p>
                    <a:p>
                      <a:pPr>
                        <a:lnSpc>
                          <a:spcPct val="150000"/>
                        </a:lnSpc>
                        <a:spcAft>
                          <a:spcPts val="600"/>
                        </a:spcAft>
                        <a:buNone/>
                      </a:pPr>
                      <a:r>
                        <a:rPr lang="en-GB" sz="2800" dirty="0">
                          <a:effectLst/>
                          <a:latin typeface="Arial" panose="020B0604020202020204" pitchFamily="34" charset="0"/>
                          <a:cs typeface="Arial" panose="020B0604020202020204" pitchFamily="34" charset="0"/>
                        </a:rPr>
                        <a:t>Labour market: minimum wage changes and local staff salary pressures</a:t>
                      </a: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txBody>
                  <a:tcPr marL="20164" marR="20164" marT="0" marB="0"/>
                </a:tc>
                <a:extLst>
                  <a:ext uri="{0D108BD9-81ED-4DB2-BD59-A6C34878D82A}">
                    <a16:rowId xmlns:a16="http://schemas.microsoft.com/office/drawing/2014/main" val="1887557895"/>
                  </a:ext>
                </a:extLst>
              </a:tr>
              <a:tr h="2880907">
                <a:tc>
                  <a:txBody>
                    <a:bodyPr/>
                    <a:lstStyle/>
                    <a:p>
                      <a:pPr>
                        <a:lnSpc>
                          <a:spcPct val="150000"/>
                        </a:lnSpc>
                        <a:spcAft>
                          <a:spcPts val="600"/>
                        </a:spcAft>
                        <a:buNone/>
                      </a:pPr>
                      <a:r>
                        <a:rPr lang="en-GB" sz="2800" dirty="0">
                          <a:effectLst/>
                        </a:rPr>
                        <a:t> </a:t>
                      </a:r>
                    </a:p>
                    <a:p>
                      <a:pPr>
                        <a:lnSpc>
                          <a:spcPct val="150000"/>
                        </a:lnSpc>
                        <a:spcAft>
                          <a:spcPts val="600"/>
                        </a:spcAft>
                        <a:buNone/>
                      </a:pPr>
                      <a:r>
                        <a:rPr lang="en-GB" sz="2800" dirty="0">
                          <a:effectLst/>
                          <a:latin typeface="Arial" panose="020B0604020202020204" pitchFamily="34" charset="0"/>
                          <a:cs typeface="Arial" panose="020B0604020202020204" pitchFamily="34" charset="0"/>
                        </a:rPr>
                        <a:t>Socials factors</a:t>
                      </a: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txBody>
                  <a:tcPr marL="20164" marR="20164" marT="0" marB="0"/>
                </a:tc>
                <a:tc>
                  <a:txBody>
                    <a:bodyPr/>
                    <a:lstStyle/>
                    <a:p>
                      <a:pPr>
                        <a:lnSpc>
                          <a:spcPct val="150000"/>
                        </a:lnSpc>
                        <a:spcAft>
                          <a:spcPts val="600"/>
                        </a:spcAft>
                        <a:buNone/>
                      </a:pPr>
                      <a:r>
                        <a:rPr lang="en-GB" sz="2800" dirty="0">
                          <a:effectLst/>
                          <a:latin typeface="Arial" panose="020B0604020202020204" pitchFamily="34" charset="0"/>
                          <a:cs typeface="Arial" panose="020B0604020202020204" pitchFamily="34" charset="0"/>
                        </a:rPr>
                        <a:t>Cultural Trends</a:t>
                      </a:r>
                    </a:p>
                    <a:p>
                      <a:pPr>
                        <a:lnSpc>
                          <a:spcPct val="150000"/>
                        </a:lnSpc>
                        <a:spcAft>
                          <a:spcPts val="600"/>
                        </a:spcAft>
                        <a:buNone/>
                      </a:pPr>
                      <a:r>
                        <a:rPr lang="en-GB" sz="2800" dirty="0">
                          <a:effectLst/>
                          <a:latin typeface="Arial" panose="020B0604020202020204" pitchFamily="34" charset="0"/>
                          <a:cs typeface="Arial" panose="020B0604020202020204" pitchFamily="34" charset="0"/>
                        </a:rPr>
                        <a:t>Demographic Shifts</a:t>
                      </a:r>
                    </a:p>
                    <a:p>
                      <a:pPr>
                        <a:lnSpc>
                          <a:spcPct val="150000"/>
                        </a:lnSpc>
                        <a:spcAft>
                          <a:spcPts val="600"/>
                        </a:spcAft>
                        <a:buNone/>
                      </a:pPr>
                      <a:r>
                        <a:rPr lang="en-GB" sz="2800" dirty="0">
                          <a:effectLst/>
                          <a:latin typeface="Arial" panose="020B0604020202020204" pitchFamily="34" charset="0"/>
                          <a:cs typeface="Arial" panose="020B0604020202020204" pitchFamily="34" charset="0"/>
                        </a:rPr>
                        <a:t>Education Level</a:t>
                      </a:r>
                    </a:p>
                    <a:p>
                      <a:pPr>
                        <a:lnSpc>
                          <a:spcPct val="150000"/>
                        </a:lnSpc>
                        <a:spcAft>
                          <a:spcPts val="600"/>
                        </a:spcAft>
                        <a:buNone/>
                      </a:pPr>
                      <a:r>
                        <a:rPr lang="en-GB" sz="2800" dirty="0">
                          <a:effectLst/>
                          <a:latin typeface="Arial" panose="020B0604020202020204" pitchFamily="34" charset="0"/>
                          <a:cs typeface="Arial" panose="020B0604020202020204" pitchFamily="34" charset="0"/>
                        </a:rPr>
                        <a:t>Consumer Behaviour</a:t>
                      </a: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txBody>
                  <a:tcPr marL="20164" marR="20164" marT="0" marB="0"/>
                </a:tc>
                <a:tc>
                  <a:txBody>
                    <a:bodyPr/>
                    <a:lstStyle/>
                    <a:p>
                      <a:pPr>
                        <a:lnSpc>
                          <a:spcPct val="150000"/>
                        </a:lnSpc>
                        <a:spcAft>
                          <a:spcPts val="600"/>
                        </a:spcAft>
                        <a:buNone/>
                      </a:pPr>
                      <a:r>
                        <a:rPr lang="en-GB" sz="2800" dirty="0">
                          <a:effectLst/>
                          <a:latin typeface="Arial" panose="020B0604020202020204" pitchFamily="34" charset="0"/>
                          <a:cs typeface="Arial" panose="020B0604020202020204" pitchFamily="34" charset="0"/>
                        </a:rPr>
                        <a:t>Well-being and lifestyle trends, confidence Boosting 0ur salons will be a place where clients escape daily stress to relax and fell pampered. And Hairdressers often act as informal listener or counsellors providing emotional support through regular conversation.</a:t>
                      </a: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txBody>
                  <a:tcPr marL="20164" marR="20164" marT="0" marB="0"/>
                </a:tc>
                <a:extLst>
                  <a:ext uri="{0D108BD9-81ED-4DB2-BD59-A6C34878D82A}">
                    <a16:rowId xmlns:a16="http://schemas.microsoft.com/office/drawing/2014/main" val="3124846502"/>
                  </a:ext>
                </a:extLst>
              </a:tr>
              <a:tr h="302602">
                <a:tc>
                  <a:txBody>
                    <a:bodyPr/>
                    <a:lstStyle/>
                    <a:p>
                      <a:pPr>
                        <a:lnSpc>
                          <a:spcPct val="150000"/>
                        </a:lnSpc>
                        <a:spcAft>
                          <a:spcPts val="600"/>
                        </a:spcAft>
                        <a:buNone/>
                      </a:pPr>
                      <a:r>
                        <a:rPr lang="en-GB" sz="2800" dirty="0">
                          <a:effectLst/>
                        </a:rPr>
                        <a:t> </a:t>
                      </a:r>
                    </a:p>
                  </a:txBody>
                  <a:tcPr marL="20164" marR="20164" marT="0" marB="0"/>
                </a:tc>
                <a:tc>
                  <a:txBody>
                    <a:bodyPr/>
                    <a:lstStyle/>
                    <a:p>
                      <a:pPr>
                        <a:lnSpc>
                          <a:spcPct val="150000"/>
                        </a:lnSpc>
                        <a:spcAft>
                          <a:spcPts val="600"/>
                        </a:spcAft>
                        <a:buNone/>
                      </a:pPr>
                      <a:endParaRPr lang="en-GB" sz="2800" dirty="0">
                        <a:effectLst/>
                        <a:latin typeface="Arial" panose="020B0604020202020204" pitchFamily="34" charset="0"/>
                        <a:cs typeface="Arial" panose="020B0604020202020204" pitchFamily="34" charset="0"/>
                      </a:endParaRPr>
                    </a:p>
                  </a:txBody>
                  <a:tcPr marL="20164" marR="20164" marT="0" marB="0"/>
                </a:tc>
                <a:tc>
                  <a:txBody>
                    <a:bodyPr/>
                    <a:lstStyle/>
                    <a:p>
                      <a:pPr>
                        <a:lnSpc>
                          <a:spcPct val="150000"/>
                        </a:lnSpc>
                        <a:spcAft>
                          <a:spcPts val="600"/>
                        </a:spcAft>
                        <a:buNone/>
                      </a:pPr>
                      <a:r>
                        <a:rPr lang="en-GB" sz="2800" dirty="0">
                          <a:effectLst/>
                          <a:latin typeface="Arial" panose="020B0604020202020204" pitchFamily="34" charset="0"/>
                          <a:cs typeface="Arial" panose="020B0604020202020204" pitchFamily="34" charset="0"/>
                        </a:rPr>
                        <a:t>.</a:t>
                      </a: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txBody>
                  <a:tcPr marL="20164" marR="20164" marT="0" marB="0"/>
                </a:tc>
                <a:extLst>
                  <a:ext uri="{0D108BD9-81ED-4DB2-BD59-A6C34878D82A}">
                    <a16:rowId xmlns:a16="http://schemas.microsoft.com/office/drawing/2014/main" val="619560041"/>
                  </a:ext>
                </a:extLst>
              </a:tr>
            </a:tbl>
          </a:graphicData>
        </a:graphic>
      </p:graphicFrame>
    </p:spTree>
    <p:extLst>
      <p:ext uri="{BB962C8B-B14F-4D97-AF65-F5344CB8AC3E}">
        <p14:creationId xmlns:p14="http://schemas.microsoft.com/office/powerpoint/2010/main" val="15242466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3B8DD1EE-2E27-3C02-D12F-A8B469D87817}"/>
              </a:ext>
            </a:extLst>
          </p:cNvPr>
          <p:cNvGraphicFramePr>
            <a:graphicFrameLocks noGrp="1"/>
          </p:cNvGraphicFramePr>
          <p:nvPr>
            <p:extLst>
              <p:ext uri="{D42A27DB-BD31-4B8C-83A1-F6EECF244321}">
                <p14:modId xmlns:p14="http://schemas.microsoft.com/office/powerpoint/2010/main" val="1175724404"/>
              </p:ext>
            </p:extLst>
          </p:nvPr>
        </p:nvGraphicFramePr>
        <p:xfrm>
          <a:off x="1638300" y="380096"/>
          <a:ext cx="11277041" cy="5919104"/>
        </p:xfrm>
        <a:graphic>
          <a:graphicData uri="http://schemas.openxmlformats.org/drawingml/2006/table">
            <a:tbl>
              <a:tblPr firstRow="1" firstCol="1" bandRow="1">
                <a:tableStyleId>{5C22544A-7EE6-4342-B048-85BDC9FD1C3A}</a:tableStyleId>
              </a:tblPr>
              <a:tblGrid>
                <a:gridCol w="3653381">
                  <a:extLst>
                    <a:ext uri="{9D8B030D-6E8A-4147-A177-3AD203B41FA5}">
                      <a16:colId xmlns:a16="http://schemas.microsoft.com/office/drawing/2014/main" val="3841708705"/>
                    </a:ext>
                  </a:extLst>
                </a:gridCol>
                <a:gridCol w="3811195">
                  <a:extLst>
                    <a:ext uri="{9D8B030D-6E8A-4147-A177-3AD203B41FA5}">
                      <a16:colId xmlns:a16="http://schemas.microsoft.com/office/drawing/2014/main" val="248582220"/>
                    </a:ext>
                  </a:extLst>
                </a:gridCol>
                <a:gridCol w="3812465">
                  <a:extLst>
                    <a:ext uri="{9D8B030D-6E8A-4147-A177-3AD203B41FA5}">
                      <a16:colId xmlns:a16="http://schemas.microsoft.com/office/drawing/2014/main" val="847034249"/>
                    </a:ext>
                  </a:extLst>
                </a:gridCol>
              </a:tblGrid>
              <a:tr h="5919104">
                <a:tc>
                  <a:txBody>
                    <a:bodyPr/>
                    <a:lstStyle/>
                    <a:p>
                      <a:pPr>
                        <a:lnSpc>
                          <a:spcPct val="150000"/>
                        </a:lnSpc>
                        <a:spcAft>
                          <a:spcPts val="600"/>
                        </a:spcAft>
                        <a:buNone/>
                      </a:pPr>
                      <a:r>
                        <a:rPr lang="en-GB" sz="1600" dirty="0">
                          <a:effectLst/>
                        </a:rPr>
                        <a:t> </a:t>
                      </a:r>
                    </a:p>
                    <a:p>
                      <a:pPr>
                        <a:lnSpc>
                          <a:spcPct val="150000"/>
                        </a:lnSpc>
                        <a:spcAft>
                          <a:spcPts val="600"/>
                        </a:spcAft>
                        <a:buNone/>
                      </a:pPr>
                      <a:r>
                        <a:rPr lang="en-GB" sz="1600" dirty="0">
                          <a:effectLst/>
                          <a:latin typeface="Arial" panose="020B0604020202020204" pitchFamily="34" charset="0"/>
                          <a:cs typeface="Arial" panose="020B0604020202020204" pitchFamily="34" charset="0"/>
                        </a:rPr>
                        <a:t>Technical Factors</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20164" marR="20164" marT="0" marB="0"/>
                </a:tc>
                <a:tc>
                  <a:txBody>
                    <a:bodyPr/>
                    <a:lstStyle/>
                    <a:p>
                      <a:pPr>
                        <a:lnSpc>
                          <a:spcPct val="150000"/>
                        </a:lnSpc>
                        <a:spcAft>
                          <a:spcPts val="600"/>
                        </a:spcAft>
                        <a:buNone/>
                      </a:pPr>
                      <a:r>
                        <a:rPr lang="en-GB" sz="1600" dirty="0">
                          <a:effectLst/>
                          <a:latin typeface="Arial" panose="020B0604020202020204" pitchFamily="34" charset="0"/>
                          <a:cs typeface="Arial" panose="020B0604020202020204" pitchFamily="34" charset="0"/>
                        </a:rPr>
                        <a:t>Innovation Trend</a:t>
                      </a:r>
                    </a:p>
                    <a:p>
                      <a:pPr>
                        <a:lnSpc>
                          <a:spcPct val="150000"/>
                        </a:lnSpc>
                        <a:spcAft>
                          <a:spcPts val="600"/>
                        </a:spcAft>
                        <a:buNone/>
                      </a:pPr>
                      <a:r>
                        <a:rPr lang="en-GB" sz="1600" dirty="0">
                          <a:effectLst/>
                          <a:latin typeface="Arial" panose="020B0604020202020204" pitchFamily="34" charset="0"/>
                          <a:cs typeface="Arial" panose="020B0604020202020204" pitchFamily="34" charset="0"/>
                        </a:rPr>
                        <a:t>Digital Transformation</a:t>
                      </a:r>
                    </a:p>
                    <a:p>
                      <a:pPr>
                        <a:lnSpc>
                          <a:spcPct val="150000"/>
                        </a:lnSpc>
                        <a:spcAft>
                          <a:spcPts val="600"/>
                        </a:spcAft>
                        <a:buNone/>
                      </a:pPr>
                      <a:r>
                        <a:rPr lang="en-GB" sz="1600" dirty="0">
                          <a:effectLst/>
                          <a:latin typeface="Arial" panose="020B0604020202020204" pitchFamily="34" charset="0"/>
                          <a:cs typeface="Arial" panose="020B0604020202020204" pitchFamily="34" charset="0"/>
                        </a:rPr>
                        <a:t>R&amp;D investment</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20164" marR="20164" marT="0" marB="0"/>
                </a:tc>
                <a:tc>
                  <a:txBody>
                    <a:bodyPr/>
                    <a:lstStyle/>
                    <a:p>
                      <a:pPr>
                        <a:lnSpc>
                          <a:spcPct val="150000"/>
                        </a:lnSpc>
                        <a:spcAft>
                          <a:spcPts val="600"/>
                        </a:spcAft>
                        <a:buNone/>
                      </a:pPr>
                      <a:r>
                        <a:rPr lang="en-GB" sz="1600" dirty="0">
                          <a:effectLst/>
                          <a:latin typeface="Arial" panose="020B0604020202020204" pitchFamily="34" charset="0"/>
                          <a:cs typeface="Arial" panose="020B0604020202020204" pitchFamily="34" charset="0"/>
                        </a:rPr>
                        <a:t>Booking software: adoption of online scheduling CRM, and automated text reminders</a:t>
                      </a:r>
                    </a:p>
                    <a:p>
                      <a:pPr>
                        <a:lnSpc>
                          <a:spcPct val="150000"/>
                        </a:lnSpc>
                        <a:spcAft>
                          <a:spcPts val="600"/>
                        </a:spcAft>
                        <a:buNone/>
                      </a:pPr>
                      <a:r>
                        <a:rPr lang="en-GB" sz="1600" dirty="0">
                          <a:effectLst/>
                          <a:latin typeface="Arial" panose="020B0604020202020204" pitchFamily="34" charset="0"/>
                          <a:cs typeface="Arial" panose="020B0604020202020204" pitchFamily="34" charset="0"/>
                        </a:rPr>
                        <a:t>Advance equipment.</a:t>
                      </a:r>
                    </a:p>
                    <a:p>
                      <a:pPr>
                        <a:lnSpc>
                          <a:spcPct val="150000"/>
                        </a:lnSpc>
                        <a:spcAft>
                          <a:spcPts val="600"/>
                        </a:spcAft>
                        <a:buNone/>
                      </a:pPr>
                      <a:r>
                        <a:rPr lang="en-GB" sz="1600" dirty="0">
                          <a:effectLst/>
                          <a:latin typeface="Arial" panose="020B0604020202020204" pitchFamily="34" charset="0"/>
                          <a:cs typeface="Arial" panose="020B0604020202020204" pitchFamily="34" charset="0"/>
                        </a:rPr>
                        <a:t>Research, exploring new idea, testing and gathering information, turning them into real, usable items or services for the public</a:t>
                      </a:r>
                    </a:p>
                    <a:p>
                      <a:pPr>
                        <a:lnSpc>
                          <a:spcPct val="150000"/>
                        </a:lnSpc>
                        <a:spcAft>
                          <a:spcPts val="600"/>
                        </a:spcAft>
                        <a:buNone/>
                      </a:pPr>
                      <a:r>
                        <a:rPr lang="en-GB" sz="1600" dirty="0">
                          <a:effectLst/>
                          <a:latin typeface="Arial" panose="020B0604020202020204" pitchFamily="34" charset="0"/>
                          <a:cs typeface="Arial" panose="020B0604020202020204" pitchFamily="34" charset="0"/>
                        </a:rPr>
                        <a:t> </a:t>
                      </a:r>
                    </a:p>
                    <a:p>
                      <a:pPr>
                        <a:lnSpc>
                          <a:spcPct val="150000"/>
                        </a:lnSpc>
                        <a:spcAft>
                          <a:spcPts val="600"/>
                        </a:spcAft>
                        <a:buNone/>
                      </a:pPr>
                      <a:r>
                        <a:rPr lang="en-GB" sz="1600" dirty="0">
                          <a:effectLst/>
                          <a:latin typeface="Arial" panose="020B0604020202020204" pitchFamily="34" charset="0"/>
                          <a:cs typeface="Arial" panose="020B0604020202020204" pitchFamily="34" charset="0"/>
                        </a:rPr>
                        <a:t>Growth helps a company stay ahead of other businesses by offering fresh choices.</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20164" marR="20164" marT="0" marB="0"/>
                </a:tc>
                <a:extLst>
                  <a:ext uri="{0D108BD9-81ED-4DB2-BD59-A6C34878D82A}">
                    <a16:rowId xmlns:a16="http://schemas.microsoft.com/office/drawing/2014/main" val="3963634771"/>
                  </a:ext>
                </a:extLst>
              </a:tr>
            </a:tbl>
          </a:graphicData>
        </a:graphic>
      </p:graphicFrame>
      <p:graphicFrame>
        <p:nvGraphicFramePr>
          <p:cNvPr id="3" name="Table 2">
            <a:extLst>
              <a:ext uri="{FF2B5EF4-FFF2-40B4-BE49-F238E27FC236}">
                <a16:creationId xmlns:a16="http://schemas.microsoft.com/office/drawing/2014/main" id="{EBFFEDB9-5343-0CF6-499A-D8DB228FF4D1}"/>
              </a:ext>
            </a:extLst>
          </p:cNvPr>
          <p:cNvGraphicFramePr>
            <a:graphicFrameLocks noGrp="1"/>
          </p:cNvGraphicFramePr>
          <p:nvPr>
            <p:extLst>
              <p:ext uri="{D42A27DB-BD31-4B8C-83A1-F6EECF244321}">
                <p14:modId xmlns:p14="http://schemas.microsoft.com/office/powerpoint/2010/main" val="2283592739"/>
              </p:ext>
            </p:extLst>
          </p:nvPr>
        </p:nvGraphicFramePr>
        <p:xfrm>
          <a:off x="1664260" y="6325504"/>
          <a:ext cx="11251081" cy="5486400"/>
        </p:xfrm>
        <a:graphic>
          <a:graphicData uri="http://schemas.openxmlformats.org/drawingml/2006/table">
            <a:tbl>
              <a:tblPr firstRow="1" firstCol="1" bandRow="1">
                <a:tableStyleId>{5C22544A-7EE6-4342-B048-85BDC9FD1C3A}</a:tableStyleId>
              </a:tblPr>
              <a:tblGrid>
                <a:gridCol w="3619500">
                  <a:extLst>
                    <a:ext uri="{9D8B030D-6E8A-4147-A177-3AD203B41FA5}">
                      <a16:colId xmlns:a16="http://schemas.microsoft.com/office/drawing/2014/main" val="3426152528"/>
                    </a:ext>
                  </a:extLst>
                </a:gridCol>
                <a:gridCol w="3822700">
                  <a:extLst>
                    <a:ext uri="{9D8B030D-6E8A-4147-A177-3AD203B41FA5}">
                      <a16:colId xmlns:a16="http://schemas.microsoft.com/office/drawing/2014/main" val="3807967771"/>
                    </a:ext>
                  </a:extLst>
                </a:gridCol>
                <a:gridCol w="3808881">
                  <a:extLst>
                    <a:ext uri="{9D8B030D-6E8A-4147-A177-3AD203B41FA5}">
                      <a16:colId xmlns:a16="http://schemas.microsoft.com/office/drawing/2014/main" val="4156912048"/>
                    </a:ext>
                  </a:extLst>
                </a:gridCol>
              </a:tblGrid>
              <a:tr h="1936612">
                <a:tc>
                  <a:txBody>
                    <a:bodyPr/>
                    <a:lstStyle/>
                    <a:p>
                      <a:pPr>
                        <a:lnSpc>
                          <a:spcPct val="150000"/>
                        </a:lnSpc>
                        <a:spcAft>
                          <a:spcPts val="600"/>
                        </a:spcAft>
                        <a:buNone/>
                      </a:pPr>
                      <a:r>
                        <a:rPr lang="en-GB" sz="400" dirty="0">
                          <a:effectLst/>
                        </a:rPr>
                        <a:t> </a:t>
                      </a:r>
                    </a:p>
                    <a:p>
                      <a:pPr>
                        <a:lnSpc>
                          <a:spcPct val="150000"/>
                        </a:lnSpc>
                        <a:spcAft>
                          <a:spcPts val="600"/>
                        </a:spcAft>
                        <a:buNone/>
                      </a:pPr>
                      <a:r>
                        <a:rPr lang="en-GB" sz="1600" dirty="0">
                          <a:effectLst/>
                          <a:latin typeface="Arial" panose="020B0604020202020204" pitchFamily="34" charset="0"/>
                          <a:cs typeface="Arial" panose="020B0604020202020204" pitchFamily="34" charset="0"/>
                        </a:rPr>
                        <a:t>Environmental </a:t>
                      </a:r>
                    </a:p>
                    <a:p>
                      <a:pPr>
                        <a:lnSpc>
                          <a:spcPct val="150000"/>
                        </a:lnSpc>
                        <a:spcAft>
                          <a:spcPts val="600"/>
                        </a:spcAft>
                        <a:buNone/>
                      </a:pPr>
                      <a:r>
                        <a:rPr lang="en-GB" sz="400" dirty="0">
                          <a:effectLst/>
                        </a:rPr>
                        <a:t> </a:t>
                      </a:r>
                      <a:endParaRPr lang="en-GB" sz="4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20164" marR="20164" marT="0" marB="0"/>
                </a:tc>
                <a:tc>
                  <a:txBody>
                    <a:bodyPr/>
                    <a:lstStyle/>
                    <a:p>
                      <a:pPr>
                        <a:lnSpc>
                          <a:spcPct val="150000"/>
                        </a:lnSpc>
                        <a:spcAft>
                          <a:spcPts val="600"/>
                        </a:spcAft>
                        <a:buNone/>
                      </a:pPr>
                      <a:r>
                        <a:rPr lang="en-GB" sz="1600" dirty="0">
                          <a:effectLst/>
                          <a:latin typeface="Arial" panose="020B0604020202020204" pitchFamily="34" charset="0"/>
                          <a:cs typeface="Arial" panose="020B0604020202020204" pitchFamily="34" charset="0"/>
                        </a:rPr>
                        <a:t>Climate Change</a:t>
                      </a:r>
                    </a:p>
                    <a:p>
                      <a:pPr>
                        <a:lnSpc>
                          <a:spcPct val="150000"/>
                        </a:lnSpc>
                        <a:spcAft>
                          <a:spcPts val="600"/>
                        </a:spcAft>
                        <a:buNone/>
                      </a:pPr>
                      <a:r>
                        <a:rPr lang="en-GB" sz="1600" dirty="0">
                          <a:effectLst/>
                          <a:latin typeface="Arial" panose="020B0604020202020204" pitchFamily="34" charset="0"/>
                          <a:cs typeface="Arial" panose="020B0604020202020204" pitchFamily="34" charset="0"/>
                        </a:rPr>
                        <a:t>Sustainability change</a:t>
                      </a:r>
                    </a:p>
                    <a:p>
                      <a:pPr>
                        <a:lnSpc>
                          <a:spcPct val="150000"/>
                        </a:lnSpc>
                        <a:spcAft>
                          <a:spcPts val="600"/>
                        </a:spcAft>
                        <a:buNone/>
                      </a:pPr>
                      <a:r>
                        <a:rPr lang="en-GB" sz="1600" dirty="0">
                          <a:effectLst/>
                          <a:latin typeface="Arial" panose="020B0604020202020204" pitchFamily="34" charset="0"/>
                          <a:cs typeface="Arial" panose="020B0604020202020204" pitchFamily="34" charset="0"/>
                        </a:rPr>
                        <a:t>Environmental regulations</a:t>
                      </a:r>
                    </a:p>
                    <a:p>
                      <a:pPr>
                        <a:lnSpc>
                          <a:spcPct val="150000"/>
                        </a:lnSpc>
                        <a:spcAft>
                          <a:spcPts val="600"/>
                        </a:spcAft>
                        <a:buNone/>
                      </a:pPr>
                      <a:r>
                        <a:rPr lang="en-GB" sz="1600" dirty="0">
                          <a:effectLst/>
                          <a:latin typeface="Arial" panose="020B0604020202020204" pitchFamily="34" charset="0"/>
                          <a:cs typeface="Arial" panose="020B0604020202020204" pitchFamily="34" charset="0"/>
                        </a:rPr>
                        <a:t>Resource availability</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20164" marR="20164" marT="0" marB="0"/>
                </a:tc>
                <a:tc>
                  <a:txBody>
                    <a:bodyPr/>
                    <a:lstStyle/>
                    <a:p>
                      <a:pPr>
                        <a:lnSpc>
                          <a:spcPct val="150000"/>
                        </a:lnSpc>
                        <a:spcAft>
                          <a:spcPts val="600"/>
                        </a:spcAft>
                        <a:buNone/>
                      </a:pPr>
                      <a:r>
                        <a:rPr lang="en-GB" sz="1600" dirty="0">
                          <a:effectLst/>
                          <a:latin typeface="Arial" panose="020B0604020202020204" pitchFamily="34" charset="0"/>
                          <a:cs typeface="Arial" panose="020B0604020202020204" pitchFamily="34" charset="0"/>
                        </a:rPr>
                        <a:t>Eco-friendly products: shift towards cruelty-free, sustainable, and organic hair product lines.</a:t>
                      </a:r>
                    </a:p>
                    <a:p>
                      <a:pPr>
                        <a:lnSpc>
                          <a:spcPct val="150000"/>
                        </a:lnSpc>
                        <a:spcAft>
                          <a:spcPts val="600"/>
                        </a:spcAft>
                        <a:buNone/>
                      </a:pPr>
                      <a:r>
                        <a:rPr lang="en-GB" sz="1600" dirty="0">
                          <a:effectLst/>
                          <a:latin typeface="Arial" panose="020B0604020202020204" pitchFamily="34" charset="0"/>
                          <a:cs typeface="Arial" panose="020B0604020202020204" pitchFamily="34" charset="0"/>
                        </a:rPr>
                        <a:t>Waste management: safe disposable of chemical dyes, foils, hair waste.</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20164" marR="20164" marT="0" marB="0"/>
                </a:tc>
                <a:extLst>
                  <a:ext uri="{0D108BD9-81ED-4DB2-BD59-A6C34878D82A}">
                    <a16:rowId xmlns:a16="http://schemas.microsoft.com/office/drawing/2014/main" val="2642700053"/>
                  </a:ext>
                </a:extLst>
              </a:tr>
              <a:tr h="3549788">
                <a:tc>
                  <a:txBody>
                    <a:bodyPr/>
                    <a:lstStyle/>
                    <a:p>
                      <a:pPr>
                        <a:lnSpc>
                          <a:spcPct val="150000"/>
                        </a:lnSpc>
                        <a:spcAft>
                          <a:spcPts val="600"/>
                        </a:spcAft>
                        <a:buNone/>
                      </a:pPr>
                      <a:r>
                        <a:rPr lang="en-GB" sz="400" dirty="0">
                          <a:effectLst/>
                        </a:rPr>
                        <a:t> </a:t>
                      </a:r>
                    </a:p>
                    <a:p>
                      <a:pPr>
                        <a:lnSpc>
                          <a:spcPct val="150000"/>
                        </a:lnSpc>
                        <a:spcAft>
                          <a:spcPts val="600"/>
                        </a:spcAft>
                        <a:buNone/>
                      </a:pPr>
                      <a:r>
                        <a:rPr lang="en-GB" sz="1600" dirty="0">
                          <a:effectLst/>
                          <a:latin typeface="Arial" panose="020B0604020202020204" pitchFamily="34" charset="0"/>
                          <a:cs typeface="Arial" panose="020B0604020202020204" pitchFamily="34" charset="0"/>
                        </a:rPr>
                        <a:t>Legal Factors</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20164" marR="20164" marT="0" marB="0"/>
                </a:tc>
                <a:tc>
                  <a:txBody>
                    <a:bodyPr/>
                    <a:lstStyle/>
                    <a:p>
                      <a:pPr>
                        <a:lnSpc>
                          <a:spcPct val="150000"/>
                        </a:lnSpc>
                        <a:spcAft>
                          <a:spcPts val="600"/>
                        </a:spcAft>
                        <a:buNone/>
                      </a:pPr>
                      <a:r>
                        <a:rPr lang="en-GB" sz="1600" dirty="0">
                          <a:effectLst/>
                          <a:latin typeface="Arial" panose="020B0604020202020204" pitchFamily="34" charset="0"/>
                          <a:cs typeface="Arial" panose="020B0604020202020204" pitchFamily="34" charset="0"/>
                        </a:rPr>
                        <a:t> </a:t>
                      </a:r>
                    </a:p>
                    <a:p>
                      <a:pPr>
                        <a:lnSpc>
                          <a:spcPct val="150000"/>
                        </a:lnSpc>
                        <a:spcAft>
                          <a:spcPts val="600"/>
                        </a:spcAft>
                        <a:buNone/>
                      </a:pPr>
                      <a:r>
                        <a:rPr lang="en-GB" sz="1600" dirty="0">
                          <a:effectLst/>
                          <a:latin typeface="Arial" panose="020B0604020202020204" pitchFamily="34" charset="0"/>
                          <a:cs typeface="Arial" panose="020B0604020202020204" pitchFamily="34" charset="0"/>
                        </a:rPr>
                        <a:t>Employment laws Consumer protection rights</a:t>
                      </a:r>
                    </a:p>
                    <a:p>
                      <a:pPr>
                        <a:lnSpc>
                          <a:spcPct val="150000"/>
                        </a:lnSpc>
                        <a:spcAft>
                          <a:spcPts val="600"/>
                        </a:spcAft>
                        <a:buNone/>
                      </a:pPr>
                      <a:r>
                        <a:rPr lang="en-GB" sz="1600" dirty="0">
                          <a:effectLst/>
                          <a:latin typeface="Arial" panose="020B0604020202020204" pitchFamily="34" charset="0"/>
                          <a:cs typeface="Arial" panose="020B0604020202020204" pitchFamily="34" charset="0"/>
                        </a:rPr>
                        <a:t>Intellectual property rights</a:t>
                      </a:r>
                    </a:p>
                    <a:p>
                      <a:pPr>
                        <a:lnSpc>
                          <a:spcPct val="150000"/>
                        </a:lnSpc>
                        <a:spcAft>
                          <a:spcPts val="600"/>
                        </a:spcAft>
                        <a:buNone/>
                      </a:pPr>
                      <a:r>
                        <a:rPr lang="en-GB" sz="1600" dirty="0">
                          <a:effectLst/>
                          <a:latin typeface="Arial" panose="020B0604020202020204" pitchFamily="34" charset="0"/>
                          <a:cs typeface="Arial" panose="020B0604020202020204" pitchFamily="34" charset="0"/>
                        </a:rPr>
                        <a:t>register under the hairdressers (regulations) Act 1964, though joining is </a:t>
                      </a:r>
                      <a:r>
                        <a:rPr lang="en-GB" sz="1600" dirty="0" err="1">
                          <a:effectLst/>
                          <a:latin typeface="Arial" panose="020B0604020202020204" pitchFamily="34" charset="0"/>
                          <a:cs typeface="Arial" panose="020B0604020202020204" pitchFamily="34" charset="0"/>
                        </a:rPr>
                        <a:t>voluntary.Industry</a:t>
                      </a:r>
                      <a:r>
                        <a:rPr lang="en-GB" sz="1600" dirty="0">
                          <a:effectLst/>
                          <a:latin typeface="Arial" panose="020B0604020202020204" pitchFamily="34" charset="0"/>
                          <a:cs typeface="Arial" panose="020B0604020202020204" pitchFamily="34" charset="0"/>
                        </a:rPr>
                        <a:t> regulation</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20164" marR="20164" marT="0" marB="0"/>
                </a:tc>
                <a:tc>
                  <a:txBody>
                    <a:bodyPr/>
                    <a:lstStyle/>
                    <a:p>
                      <a:pPr>
                        <a:lnSpc>
                          <a:spcPct val="150000"/>
                        </a:lnSpc>
                        <a:spcAft>
                          <a:spcPts val="600"/>
                        </a:spcAft>
                        <a:buNone/>
                      </a:pPr>
                      <a:r>
                        <a:rPr lang="en-GB" sz="1600" dirty="0">
                          <a:effectLst/>
                          <a:latin typeface="Arial" panose="020B0604020202020204" pitchFamily="34" charset="0"/>
                          <a:cs typeface="Arial" panose="020B0604020202020204" pitchFamily="34" charset="0"/>
                        </a:rPr>
                        <a:t>local council requirements consumer protection Consumer Rights Act 2015: Requires services to be performed with reasonable care and skill.</a:t>
                      </a:r>
                    </a:p>
                    <a:p>
                      <a:pPr>
                        <a:lnSpc>
                          <a:spcPct val="150000"/>
                        </a:lnSpc>
                        <a:spcAft>
                          <a:spcPts val="600"/>
                        </a:spcAft>
                        <a:buNone/>
                      </a:pPr>
                      <a:r>
                        <a:rPr lang="en-GB" sz="1600" dirty="0">
                          <a:effectLst/>
                          <a:latin typeface="Arial" panose="020B0604020202020204" pitchFamily="34" charset="0"/>
                          <a:cs typeface="Arial" panose="020B0604020202020204" pitchFamily="34" charset="0"/>
                        </a:rPr>
                        <a:t>Age Restriction: Hair dyes containing PPD and similar chemicals must never be applied to anyone under 16 years old.</a:t>
                      </a:r>
                    </a:p>
                    <a:p>
                      <a:pPr>
                        <a:lnSpc>
                          <a:spcPct val="150000"/>
                        </a:lnSpc>
                        <a:spcAft>
                          <a:spcPts val="600"/>
                        </a:spcAft>
                        <a:buNone/>
                      </a:pPr>
                      <a:r>
                        <a:rPr lang="en-GB" sz="1600" dirty="0">
                          <a:effectLst/>
                          <a:latin typeface="Arial" panose="020B0604020202020204" pitchFamily="34" charset="0"/>
                          <a:cs typeface="Arial" panose="020B0604020202020204" pitchFamily="34" charset="0"/>
                        </a:rPr>
                        <a:t>Voluntary Regulation: Hair Council operates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20164" marR="20164" marT="0" marB="0"/>
                </a:tc>
                <a:extLst>
                  <a:ext uri="{0D108BD9-81ED-4DB2-BD59-A6C34878D82A}">
                    <a16:rowId xmlns:a16="http://schemas.microsoft.com/office/drawing/2014/main" val="3715078957"/>
                  </a:ext>
                </a:extLst>
              </a:tr>
            </a:tbl>
          </a:graphicData>
        </a:graphic>
      </p:graphicFrame>
    </p:spTree>
    <p:extLst>
      <p:ext uri="{BB962C8B-B14F-4D97-AF65-F5344CB8AC3E}">
        <p14:creationId xmlns:p14="http://schemas.microsoft.com/office/powerpoint/2010/main" val="19940821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Diagram 2">
            <a:extLst>
              <a:ext uri="{FF2B5EF4-FFF2-40B4-BE49-F238E27FC236}">
                <a16:creationId xmlns:a16="http://schemas.microsoft.com/office/drawing/2014/main" id="{0515B667-4FB1-5229-C208-002D384A7059}"/>
              </a:ext>
            </a:extLst>
          </p:cNvPr>
          <p:cNvGrpSpPr/>
          <p:nvPr/>
        </p:nvGrpSpPr>
        <p:grpSpPr>
          <a:xfrm>
            <a:off x="3810031" y="1402109"/>
            <a:ext cx="6750929" cy="3942838"/>
            <a:chOff x="0" y="-100964"/>
            <a:chExt cx="5485667" cy="3204080"/>
          </a:xfrm>
        </p:grpSpPr>
        <p:sp>
          <p:nvSpPr>
            <p:cNvPr id="6" name="Free-form: Shape 5">
              <a:extLst>
                <a:ext uri="{FF2B5EF4-FFF2-40B4-BE49-F238E27FC236}">
                  <a16:creationId xmlns:a16="http://schemas.microsoft.com/office/drawing/2014/main" id="{9DDFE921-C03F-3F59-6A18-8143BA91BE9A}"/>
                </a:ext>
              </a:extLst>
            </p:cNvPr>
            <p:cNvSpPr/>
            <p:nvPr/>
          </p:nvSpPr>
          <p:spPr>
            <a:xfrm>
              <a:off x="2574410" y="802001"/>
              <a:ext cx="168423" cy="737838"/>
            </a:xfrm>
            <a:custGeom>
              <a:avLst/>
              <a:gdLst>
                <a:gd name="f0" fmla="val w"/>
                <a:gd name="f1" fmla="val h"/>
                <a:gd name="f2" fmla="val 0"/>
                <a:gd name="f3" fmla="val 168419"/>
                <a:gd name="f4" fmla="val 737837"/>
                <a:gd name="f5" fmla="*/ f0 1 168419"/>
                <a:gd name="f6" fmla="*/ f1 1 737837"/>
                <a:gd name="f7" fmla="+- f4 0 f2"/>
                <a:gd name="f8" fmla="+- f3 0 f2"/>
                <a:gd name="f9" fmla="*/ f8 1 168419"/>
                <a:gd name="f10" fmla="*/ f7 1 737837"/>
                <a:gd name="f11" fmla="*/ 0 1 f9"/>
                <a:gd name="f12" fmla="*/ 168419 1 f9"/>
                <a:gd name="f13" fmla="*/ 0 1 f10"/>
                <a:gd name="f14" fmla="*/ 737837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168419" h="737837">
                  <a:moveTo>
                    <a:pt x="f3" y="f2"/>
                  </a:moveTo>
                  <a:lnTo>
                    <a:pt x="f3" y="f4"/>
                  </a:lnTo>
                  <a:lnTo>
                    <a:pt x="f2" y="f4"/>
                  </a:lnTo>
                </a:path>
              </a:pathLst>
            </a:custGeom>
            <a:noFill/>
            <a:ln w="19046" cap="flat">
              <a:solidFill>
                <a:srgbClr val="0E4B66"/>
              </a:solidFill>
              <a:prstDash val="solid"/>
              <a:miter/>
            </a:ln>
          </p:spPr>
          <p:txBody>
            <a:bodyPr lIns="0" tIns="0" rIns="0" bIns="0"/>
            <a:lstStyle/>
            <a:p>
              <a:endParaRPr lang="en-GB" sz="2215"/>
            </a:p>
          </p:txBody>
        </p:sp>
        <p:sp>
          <p:nvSpPr>
            <p:cNvPr id="7" name="Free-form: Shape 6">
              <a:extLst>
                <a:ext uri="{FF2B5EF4-FFF2-40B4-BE49-F238E27FC236}">
                  <a16:creationId xmlns:a16="http://schemas.microsoft.com/office/drawing/2014/main" id="{04553AEC-1567-C122-07CF-578991800F26}"/>
                </a:ext>
              </a:extLst>
            </p:cNvPr>
            <p:cNvSpPr/>
            <p:nvPr/>
          </p:nvSpPr>
          <p:spPr>
            <a:xfrm>
              <a:off x="2742834" y="802001"/>
              <a:ext cx="1940832" cy="1475677"/>
            </a:xfrm>
            <a:custGeom>
              <a:avLst/>
              <a:gdLst>
                <a:gd name="f0" fmla="val w"/>
                <a:gd name="f1" fmla="val h"/>
                <a:gd name="f2" fmla="val 0"/>
                <a:gd name="f3" fmla="val 1940834"/>
                <a:gd name="f4" fmla="val 1475675"/>
                <a:gd name="f5" fmla="val 1307256"/>
                <a:gd name="f6" fmla="*/ f0 1 1940834"/>
                <a:gd name="f7" fmla="*/ f1 1 1475675"/>
                <a:gd name="f8" fmla="+- f4 0 f2"/>
                <a:gd name="f9" fmla="+- f3 0 f2"/>
                <a:gd name="f10" fmla="*/ f9 1 1940834"/>
                <a:gd name="f11" fmla="*/ f8 1 1475675"/>
                <a:gd name="f12" fmla="*/ 0 1 f10"/>
                <a:gd name="f13" fmla="*/ 1940834 1 f10"/>
                <a:gd name="f14" fmla="*/ 0 1 f11"/>
                <a:gd name="f15" fmla="*/ 1475675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940834" h="1475675">
                  <a:moveTo>
                    <a:pt x="f2" y="f2"/>
                  </a:moveTo>
                  <a:lnTo>
                    <a:pt x="f2" y="f5"/>
                  </a:lnTo>
                  <a:lnTo>
                    <a:pt x="f3" y="f5"/>
                  </a:lnTo>
                  <a:lnTo>
                    <a:pt x="f3" y="f4"/>
                  </a:lnTo>
                </a:path>
              </a:pathLst>
            </a:custGeom>
            <a:noFill/>
            <a:ln w="19046" cap="flat">
              <a:solidFill>
                <a:srgbClr val="0E4B66"/>
              </a:solidFill>
              <a:prstDash val="solid"/>
              <a:miter/>
            </a:ln>
          </p:spPr>
          <p:txBody>
            <a:bodyPr lIns="0" tIns="0" rIns="0" bIns="0"/>
            <a:lstStyle/>
            <a:p>
              <a:endParaRPr lang="en-GB" sz="2215"/>
            </a:p>
          </p:txBody>
        </p:sp>
        <p:sp>
          <p:nvSpPr>
            <p:cNvPr id="8" name="Free-form: Shape 7">
              <a:extLst>
                <a:ext uri="{FF2B5EF4-FFF2-40B4-BE49-F238E27FC236}">
                  <a16:creationId xmlns:a16="http://schemas.microsoft.com/office/drawing/2014/main" id="{AD1BC853-10E3-3597-F829-1F2C671DDD37}"/>
                </a:ext>
              </a:extLst>
            </p:cNvPr>
            <p:cNvSpPr/>
            <p:nvPr/>
          </p:nvSpPr>
          <p:spPr>
            <a:xfrm>
              <a:off x="2742834" y="802001"/>
              <a:ext cx="134819" cy="1499113"/>
            </a:xfrm>
            <a:custGeom>
              <a:avLst/>
              <a:gdLst>
                <a:gd name="f0" fmla="val w"/>
                <a:gd name="f1" fmla="val h"/>
                <a:gd name="f2" fmla="val 0"/>
                <a:gd name="f3" fmla="val 134815"/>
                <a:gd name="f4" fmla="val 1499117"/>
                <a:gd name="f5" fmla="val 1330698"/>
                <a:gd name="f6" fmla="*/ f0 1 134815"/>
                <a:gd name="f7" fmla="*/ f1 1 1499117"/>
                <a:gd name="f8" fmla="+- f4 0 f2"/>
                <a:gd name="f9" fmla="+- f3 0 f2"/>
                <a:gd name="f10" fmla="*/ f9 1 134815"/>
                <a:gd name="f11" fmla="*/ f8 1 1499117"/>
                <a:gd name="f12" fmla="*/ 0 1 f10"/>
                <a:gd name="f13" fmla="*/ 134815 1 f10"/>
                <a:gd name="f14" fmla="*/ 0 1 f11"/>
                <a:gd name="f15" fmla="*/ 1499117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34815" h="1499117">
                  <a:moveTo>
                    <a:pt x="f2" y="f2"/>
                  </a:moveTo>
                  <a:lnTo>
                    <a:pt x="f2" y="f5"/>
                  </a:lnTo>
                  <a:lnTo>
                    <a:pt x="f3" y="f5"/>
                  </a:lnTo>
                  <a:lnTo>
                    <a:pt x="f3" y="f4"/>
                  </a:lnTo>
                </a:path>
              </a:pathLst>
            </a:custGeom>
            <a:noFill/>
            <a:ln w="19046" cap="flat">
              <a:solidFill>
                <a:srgbClr val="0E4B66"/>
              </a:solidFill>
              <a:prstDash val="solid"/>
              <a:miter/>
            </a:ln>
          </p:spPr>
          <p:txBody>
            <a:bodyPr lIns="0" tIns="0" rIns="0" bIns="0"/>
            <a:lstStyle/>
            <a:p>
              <a:endParaRPr lang="en-GB" sz="2215"/>
            </a:p>
          </p:txBody>
        </p:sp>
        <p:sp>
          <p:nvSpPr>
            <p:cNvPr id="9" name="Free-form: Shape 8">
              <a:extLst>
                <a:ext uri="{FF2B5EF4-FFF2-40B4-BE49-F238E27FC236}">
                  <a16:creationId xmlns:a16="http://schemas.microsoft.com/office/drawing/2014/main" id="{CD8AD968-1F31-88BC-1916-65D95A8953E3}"/>
                </a:ext>
              </a:extLst>
            </p:cNvPr>
            <p:cNvSpPr/>
            <p:nvPr/>
          </p:nvSpPr>
          <p:spPr>
            <a:xfrm>
              <a:off x="802001" y="802001"/>
              <a:ext cx="1940832" cy="1475677"/>
            </a:xfrm>
            <a:custGeom>
              <a:avLst/>
              <a:gdLst>
                <a:gd name="f0" fmla="val w"/>
                <a:gd name="f1" fmla="val h"/>
                <a:gd name="f2" fmla="val 0"/>
                <a:gd name="f3" fmla="val 1940834"/>
                <a:gd name="f4" fmla="val 1475675"/>
                <a:gd name="f5" fmla="val 1307256"/>
                <a:gd name="f6" fmla="*/ f0 1 1940834"/>
                <a:gd name="f7" fmla="*/ f1 1 1475675"/>
                <a:gd name="f8" fmla="+- f4 0 f2"/>
                <a:gd name="f9" fmla="+- f3 0 f2"/>
                <a:gd name="f10" fmla="*/ f9 1 1940834"/>
                <a:gd name="f11" fmla="*/ f8 1 1475675"/>
                <a:gd name="f12" fmla="*/ 0 1 f10"/>
                <a:gd name="f13" fmla="*/ 1940834 1 f10"/>
                <a:gd name="f14" fmla="*/ 0 1 f11"/>
                <a:gd name="f15" fmla="*/ 1475675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940834" h="1475675">
                  <a:moveTo>
                    <a:pt x="f3" y="f2"/>
                  </a:moveTo>
                  <a:lnTo>
                    <a:pt x="f3" y="f5"/>
                  </a:lnTo>
                  <a:lnTo>
                    <a:pt x="f2" y="f5"/>
                  </a:lnTo>
                  <a:lnTo>
                    <a:pt x="f2" y="f4"/>
                  </a:lnTo>
                </a:path>
              </a:pathLst>
            </a:custGeom>
            <a:noFill/>
            <a:ln w="19046" cap="flat">
              <a:solidFill>
                <a:srgbClr val="0E4B66"/>
              </a:solidFill>
              <a:prstDash val="solid"/>
              <a:miter/>
            </a:ln>
          </p:spPr>
          <p:txBody>
            <a:bodyPr lIns="0" tIns="0" rIns="0" bIns="0"/>
            <a:lstStyle/>
            <a:p>
              <a:endParaRPr lang="en-GB" sz="2215"/>
            </a:p>
          </p:txBody>
        </p:sp>
        <p:sp>
          <p:nvSpPr>
            <p:cNvPr id="10" name="Free-form: Shape 9">
              <a:extLst>
                <a:ext uri="{FF2B5EF4-FFF2-40B4-BE49-F238E27FC236}">
                  <a16:creationId xmlns:a16="http://schemas.microsoft.com/office/drawing/2014/main" id="{BDCB198D-7958-2EC2-F971-4394DF7E8314}"/>
                </a:ext>
              </a:extLst>
            </p:cNvPr>
            <p:cNvSpPr/>
            <p:nvPr/>
          </p:nvSpPr>
          <p:spPr>
            <a:xfrm>
              <a:off x="1884060" y="-100964"/>
              <a:ext cx="1603994" cy="801992"/>
            </a:xfrm>
            <a:custGeom>
              <a:avLst/>
              <a:gdLst>
                <a:gd name="f0" fmla="val 10800000"/>
                <a:gd name="f1" fmla="val 5400000"/>
                <a:gd name="f2" fmla="val 180"/>
                <a:gd name="f3" fmla="val w"/>
                <a:gd name="f4" fmla="val h"/>
                <a:gd name="f5" fmla="val 0"/>
                <a:gd name="f6" fmla="val 1603995"/>
                <a:gd name="f7" fmla="val 801997"/>
                <a:gd name="f8" fmla="+- 0 0 -90"/>
                <a:gd name="f9" fmla="*/ f3 1 1603995"/>
                <a:gd name="f10" fmla="*/ f4 1 801997"/>
                <a:gd name="f11" fmla="+- f7 0 f5"/>
                <a:gd name="f12" fmla="+- f6 0 f5"/>
                <a:gd name="f13" fmla="*/ f8 f0 1"/>
                <a:gd name="f14" fmla="*/ f12 1 1603995"/>
                <a:gd name="f15" fmla="*/ f11 1 801997"/>
                <a:gd name="f16" fmla="*/ 0 f12 1"/>
                <a:gd name="f17" fmla="*/ 0 f11 1"/>
                <a:gd name="f18" fmla="*/ 1603995 f12 1"/>
                <a:gd name="f19" fmla="*/ 801997 f11 1"/>
                <a:gd name="f20" fmla="*/ f13 1 f2"/>
                <a:gd name="f21" fmla="*/ f16 1 1603995"/>
                <a:gd name="f22" fmla="*/ f17 1 801997"/>
                <a:gd name="f23" fmla="*/ f18 1 1603995"/>
                <a:gd name="f24" fmla="*/ f19 1 801997"/>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603995" h="801997">
                  <a:moveTo>
                    <a:pt x="f5" y="f5"/>
                  </a:moveTo>
                  <a:lnTo>
                    <a:pt x="f6" y="f5"/>
                  </a:lnTo>
                  <a:lnTo>
                    <a:pt x="f6" y="f7"/>
                  </a:lnTo>
                  <a:lnTo>
                    <a:pt x="f5" y="f7"/>
                  </a:lnTo>
                  <a:lnTo>
                    <a:pt x="f5" y="f5"/>
                  </a:lnTo>
                  <a:close/>
                </a:path>
              </a:pathLst>
            </a:custGeom>
            <a:solidFill>
              <a:srgbClr val="156082"/>
            </a:solidFill>
            <a:ln w="19046" cap="flat">
              <a:solidFill>
                <a:srgbClr val="FFFFFF"/>
              </a:solidFill>
              <a:prstDash val="solid"/>
              <a:miter/>
            </a:ln>
          </p:spPr>
          <p:txBody>
            <a:bodyPr vert="horz" wrap="square" lIns="9374" tIns="9374" rIns="9374" bIns="9374" anchor="ctr" anchorCtr="1" compatLnSpc="0">
              <a:noAutofit/>
            </a:bodyPr>
            <a:lstStyle/>
            <a:p>
              <a:pPr algn="ctr">
                <a:lnSpc>
                  <a:spcPct val="90000"/>
                </a:lnSpc>
                <a:spcAft>
                  <a:spcPts val="615"/>
                </a:spcAft>
              </a:pPr>
              <a:r>
                <a:rPr lang="en-GB" sz="1477" kern="150" dirty="0">
                  <a:solidFill>
                    <a:srgbClr val="FFFFFF"/>
                  </a:solidFill>
                  <a:latin typeface="Arial" panose="020B0604020202020204" pitchFamily="34" charset="0"/>
                  <a:ea typeface="Arial" panose="020B0604020202020204" pitchFamily="34" charset="0"/>
                  <a:cs typeface="Times New Roman" panose="02020603050405020304" pitchFamily="18" charset="0"/>
                </a:rPr>
                <a:t>OWNER</a:t>
              </a:r>
            </a:p>
            <a:p>
              <a:pPr algn="ctr">
                <a:lnSpc>
                  <a:spcPct val="90000"/>
                </a:lnSpc>
                <a:spcAft>
                  <a:spcPts val="615"/>
                </a:spcAft>
              </a:pPr>
              <a:r>
                <a:rPr lang="en-GB" sz="1477" kern="150" dirty="0">
                  <a:solidFill>
                    <a:srgbClr val="FFFFFF"/>
                  </a:solidFill>
                  <a:latin typeface="Arial" panose="020B0604020202020204" pitchFamily="34" charset="0"/>
                  <a:ea typeface="Times New Roman" panose="02020603050405020304" pitchFamily="18" charset="0"/>
                  <a:cs typeface="Times New Roman" panose="02020603050405020304" pitchFamily="18" charset="0"/>
                </a:rPr>
                <a:t>CEO</a:t>
              </a:r>
              <a:endParaRPr lang="en-GB" sz="1231" dirty="0">
                <a:latin typeface="Aptos" panose="020B0004020202020204" pitchFamily="34" charset="0"/>
                <a:ea typeface="Times New Roman" panose="02020603050405020304" pitchFamily="18" charset="0"/>
                <a:cs typeface="Times New Roman" panose="02020603050405020304" pitchFamily="18" charset="0"/>
              </a:endParaRPr>
            </a:p>
          </p:txBody>
        </p:sp>
        <p:sp>
          <p:nvSpPr>
            <p:cNvPr id="11" name="Free-form: Shape 10">
              <a:extLst>
                <a:ext uri="{FF2B5EF4-FFF2-40B4-BE49-F238E27FC236}">
                  <a16:creationId xmlns:a16="http://schemas.microsoft.com/office/drawing/2014/main" id="{7E272F64-A2A9-2C32-6462-3B147EFC584C}"/>
                </a:ext>
              </a:extLst>
            </p:cNvPr>
            <p:cNvSpPr/>
            <p:nvPr/>
          </p:nvSpPr>
          <p:spPr>
            <a:xfrm>
              <a:off x="0" y="2277678"/>
              <a:ext cx="1603994" cy="801992"/>
            </a:xfrm>
            <a:custGeom>
              <a:avLst/>
              <a:gdLst>
                <a:gd name="f0" fmla="val 10800000"/>
                <a:gd name="f1" fmla="val 5400000"/>
                <a:gd name="f2" fmla="val 180"/>
                <a:gd name="f3" fmla="val w"/>
                <a:gd name="f4" fmla="val h"/>
                <a:gd name="f5" fmla="val 0"/>
                <a:gd name="f6" fmla="val 1603995"/>
                <a:gd name="f7" fmla="val 801997"/>
                <a:gd name="f8" fmla="+- 0 0 -90"/>
                <a:gd name="f9" fmla="*/ f3 1 1603995"/>
                <a:gd name="f10" fmla="*/ f4 1 801997"/>
                <a:gd name="f11" fmla="+- f7 0 f5"/>
                <a:gd name="f12" fmla="+- f6 0 f5"/>
                <a:gd name="f13" fmla="*/ f8 f0 1"/>
                <a:gd name="f14" fmla="*/ f12 1 1603995"/>
                <a:gd name="f15" fmla="*/ f11 1 801997"/>
                <a:gd name="f16" fmla="*/ 0 f12 1"/>
                <a:gd name="f17" fmla="*/ 0 f11 1"/>
                <a:gd name="f18" fmla="*/ 1603995 f12 1"/>
                <a:gd name="f19" fmla="*/ 801997 f11 1"/>
                <a:gd name="f20" fmla="*/ f13 1 f2"/>
                <a:gd name="f21" fmla="*/ f16 1 1603995"/>
                <a:gd name="f22" fmla="*/ f17 1 801997"/>
                <a:gd name="f23" fmla="*/ f18 1 1603995"/>
                <a:gd name="f24" fmla="*/ f19 1 801997"/>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603995" h="801997">
                  <a:moveTo>
                    <a:pt x="f5" y="f5"/>
                  </a:moveTo>
                  <a:lnTo>
                    <a:pt x="f6" y="f5"/>
                  </a:lnTo>
                  <a:lnTo>
                    <a:pt x="f6" y="f7"/>
                  </a:lnTo>
                  <a:lnTo>
                    <a:pt x="f5" y="f7"/>
                  </a:lnTo>
                  <a:lnTo>
                    <a:pt x="f5" y="f5"/>
                  </a:lnTo>
                  <a:close/>
                </a:path>
              </a:pathLst>
            </a:custGeom>
            <a:solidFill>
              <a:srgbClr val="156082"/>
            </a:solidFill>
            <a:ln w="19046" cap="flat">
              <a:solidFill>
                <a:srgbClr val="FFFFFF"/>
              </a:solidFill>
              <a:prstDash val="solid"/>
              <a:miter/>
            </a:ln>
          </p:spPr>
          <p:txBody>
            <a:bodyPr vert="horz" wrap="square" lIns="9374" tIns="9374" rIns="9374" bIns="9374" anchor="ctr" anchorCtr="1" compatLnSpc="0">
              <a:noAutofit/>
            </a:bodyPr>
            <a:lstStyle/>
            <a:p>
              <a:pPr algn="ctr">
                <a:lnSpc>
                  <a:spcPct val="90000"/>
                </a:lnSpc>
                <a:spcAft>
                  <a:spcPts val="615"/>
                </a:spcAft>
              </a:pPr>
              <a:r>
                <a:rPr lang="en-GB" sz="1477" kern="150">
                  <a:solidFill>
                    <a:srgbClr val="FFFFFF"/>
                  </a:solidFill>
                  <a:latin typeface="Arial" panose="020B0604020202020204" pitchFamily="34" charset="0"/>
                  <a:ea typeface="Arial" panose="020B0604020202020204" pitchFamily="34" charset="0"/>
                  <a:cs typeface="Times New Roman" panose="02020603050405020304" pitchFamily="18" charset="0"/>
                </a:rPr>
                <a:t>STYLIST</a:t>
              </a:r>
              <a:endParaRPr lang="en-GB" sz="1231">
                <a:latin typeface="Aptos" panose="020B0004020202020204" pitchFamily="34" charset="0"/>
                <a:ea typeface="Times New Roman" panose="02020603050405020304" pitchFamily="18" charset="0"/>
                <a:cs typeface="Times New Roman" panose="02020603050405020304" pitchFamily="18" charset="0"/>
              </a:endParaRPr>
            </a:p>
          </p:txBody>
        </p:sp>
        <p:sp>
          <p:nvSpPr>
            <p:cNvPr id="12" name="Free-form: Shape 11">
              <a:extLst>
                <a:ext uri="{FF2B5EF4-FFF2-40B4-BE49-F238E27FC236}">
                  <a16:creationId xmlns:a16="http://schemas.microsoft.com/office/drawing/2014/main" id="{0847BBD6-09B2-E657-2D4E-70CA2797A6A1}"/>
                </a:ext>
              </a:extLst>
            </p:cNvPr>
            <p:cNvSpPr/>
            <p:nvPr/>
          </p:nvSpPr>
          <p:spPr>
            <a:xfrm>
              <a:off x="2075651" y="2301124"/>
              <a:ext cx="1603994" cy="801992"/>
            </a:xfrm>
            <a:custGeom>
              <a:avLst/>
              <a:gdLst>
                <a:gd name="f0" fmla="val 10800000"/>
                <a:gd name="f1" fmla="val 5400000"/>
                <a:gd name="f2" fmla="val 180"/>
                <a:gd name="f3" fmla="val w"/>
                <a:gd name="f4" fmla="val h"/>
                <a:gd name="f5" fmla="val 0"/>
                <a:gd name="f6" fmla="val 1603995"/>
                <a:gd name="f7" fmla="val 801997"/>
                <a:gd name="f8" fmla="+- 0 0 -90"/>
                <a:gd name="f9" fmla="*/ f3 1 1603995"/>
                <a:gd name="f10" fmla="*/ f4 1 801997"/>
                <a:gd name="f11" fmla="+- f7 0 f5"/>
                <a:gd name="f12" fmla="+- f6 0 f5"/>
                <a:gd name="f13" fmla="*/ f8 f0 1"/>
                <a:gd name="f14" fmla="*/ f12 1 1603995"/>
                <a:gd name="f15" fmla="*/ f11 1 801997"/>
                <a:gd name="f16" fmla="*/ 0 f12 1"/>
                <a:gd name="f17" fmla="*/ 0 f11 1"/>
                <a:gd name="f18" fmla="*/ 1603995 f12 1"/>
                <a:gd name="f19" fmla="*/ 801997 f11 1"/>
                <a:gd name="f20" fmla="*/ f13 1 f2"/>
                <a:gd name="f21" fmla="*/ f16 1 1603995"/>
                <a:gd name="f22" fmla="*/ f17 1 801997"/>
                <a:gd name="f23" fmla="*/ f18 1 1603995"/>
                <a:gd name="f24" fmla="*/ f19 1 801997"/>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603995" h="801997">
                  <a:moveTo>
                    <a:pt x="f5" y="f5"/>
                  </a:moveTo>
                  <a:lnTo>
                    <a:pt x="f6" y="f5"/>
                  </a:lnTo>
                  <a:lnTo>
                    <a:pt x="f6" y="f7"/>
                  </a:lnTo>
                  <a:lnTo>
                    <a:pt x="f5" y="f7"/>
                  </a:lnTo>
                  <a:lnTo>
                    <a:pt x="f5" y="f5"/>
                  </a:lnTo>
                  <a:close/>
                </a:path>
              </a:pathLst>
            </a:custGeom>
            <a:solidFill>
              <a:srgbClr val="156082"/>
            </a:solidFill>
            <a:ln w="19046" cap="flat">
              <a:solidFill>
                <a:srgbClr val="FFFFFF"/>
              </a:solidFill>
              <a:prstDash val="solid"/>
              <a:miter/>
            </a:ln>
          </p:spPr>
          <p:txBody>
            <a:bodyPr vert="horz" wrap="square" lIns="9374" tIns="9374" rIns="9374" bIns="9374" anchor="ctr" anchorCtr="1" compatLnSpc="0">
              <a:noAutofit/>
            </a:bodyPr>
            <a:lstStyle/>
            <a:p>
              <a:pPr algn="ctr">
                <a:lnSpc>
                  <a:spcPct val="90000"/>
                </a:lnSpc>
                <a:spcAft>
                  <a:spcPts val="615"/>
                </a:spcAft>
              </a:pPr>
              <a:r>
                <a:rPr lang="en-GB" sz="1477" kern="150">
                  <a:solidFill>
                    <a:srgbClr val="FFFFFF"/>
                  </a:solidFill>
                  <a:latin typeface="Arial" panose="020B0604020202020204" pitchFamily="34" charset="0"/>
                  <a:ea typeface="Arial" panose="020B0604020202020204" pitchFamily="34" charset="0"/>
                  <a:cs typeface="Times New Roman" panose="02020603050405020304" pitchFamily="18" charset="0"/>
                </a:rPr>
                <a:t>COLOURIST</a:t>
              </a:r>
              <a:endParaRPr lang="en-GB" sz="1231">
                <a:latin typeface="Aptos" panose="020B0004020202020204" pitchFamily="34" charset="0"/>
                <a:ea typeface="Times New Roman" panose="02020603050405020304" pitchFamily="18" charset="0"/>
                <a:cs typeface="Times New Roman" panose="02020603050405020304" pitchFamily="18" charset="0"/>
              </a:endParaRPr>
            </a:p>
          </p:txBody>
        </p:sp>
        <p:sp>
          <p:nvSpPr>
            <p:cNvPr id="13" name="Free-form: Shape 12">
              <a:extLst>
                <a:ext uri="{FF2B5EF4-FFF2-40B4-BE49-F238E27FC236}">
                  <a16:creationId xmlns:a16="http://schemas.microsoft.com/office/drawing/2014/main" id="{565517E7-0F11-5D54-EF33-D7F1BD1AA091}"/>
                </a:ext>
              </a:extLst>
            </p:cNvPr>
            <p:cNvSpPr/>
            <p:nvPr/>
          </p:nvSpPr>
          <p:spPr>
            <a:xfrm>
              <a:off x="3881673" y="2277678"/>
              <a:ext cx="1603994" cy="801992"/>
            </a:xfrm>
            <a:custGeom>
              <a:avLst/>
              <a:gdLst>
                <a:gd name="f0" fmla="val 10800000"/>
                <a:gd name="f1" fmla="val 5400000"/>
                <a:gd name="f2" fmla="val 180"/>
                <a:gd name="f3" fmla="val w"/>
                <a:gd name="f4" fmla="val h"/>
                <a:gd name="f5" fmla="val 0"/>
                <a:gd name="f6" fmla="val 1603995"/>
                <a:gd name="f7" fmla="val 801997"/>
                <a:gd name="f8" fmla="+- 0 0 -90"/>
                <a:gd name="f9" fmla="*/ f3 1 1603995"/>
                <a:gd name="f10" fmla="*/ f4 1 801997"/>
                <a:gd name="f11" fmla="+- f7 0 f5"/>
                <a:gd name="f12" fmla="+- f6 0 f5"/>
                <a:gd name="f13" fmla="*/ f8 f0 1"/>
                <a:gd name="f14" fmla="*/ f12 1 1603995"/>
                <a:gd name="f15" fmla="*/ f11 1 801997"/>
                <a:gd name="f16" fmla="*/ 0 f12 1"/>
                <a:gd name="f17" fmla="*/ 0 f11 1"/>
                <a:gd name="f18" fmla="*/ 1603995 f12 1"/>
                <a:gd name="f19" fmla="*/ 801997 f11 1"/>
                <a:gd name="f20" fmla="*/ f13 1 f2"/>
                <a:gd name="f21" fmla="*/ f16 1 1603995"/>
                <a:gd name="f22" fmla="*/ f17 1 801997"/>
                <a:gd name="f23" fmla="*/ f18 1 1603995"/>
                <a:gd name="f24" fmla="*/ f19 1 801997"/>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603995" h="801997">
                  <a:moveTo>
                    <a:pt x="f5" y="f5"/>
                  </a:moveTo>
                  <a:lnTo>
                    <a:pt x="f6" y="f5"/>
                  </a:lnTo>
                  <a:lnTo>
                    <a:pt x="f6" y="f7"/>
                  </a:lnTo>
                  <a:lnTo>
                    <a:pt x="f5" y="f7"/>
                  </a:lnTo>
                  <a:lnTo>
                    <a:pt x="f5" y="f5"/>
                  </a:lnTo>
                  <a:close/>
                </a:path>
              </a:pathLst>
            </a:custGeom>
            <a:solidFill>
              <a:srgbClr val="156082"/>
            </a:solidFill>
            <a:ln w="19046" cap="flat">
              <a:solidFill>
                <a:srgbClr val="FFFFFF"/>
              </a:solidFill>
              <a:prstDash val="solid"/>
              <a:miter/>
            </a:ln>
          </p:spPr>
          <p:txBody>
            <a:bodyPr vert="horz" wrap="square" lIns="9374" tIns="9374" rIns="9374" bIns="9374" anchor="ctr" anchorCtr="1" compatLnSpc="0">
              <a:noAutofit/>
            </a:bodyPr>
            <a:lstStyle/>
            <a:p>
              <a:pPr algn="ctr">
                <a:lnSpc>
                  <a:spcPct val="90000"/>
                </a:lnSpc>
                <a:spcAft>
                  <a:spcPts val="615"/>
                </a:spcAft>
              </a:pPr>
              <a:r>
                <a:rPr lang="en-GB" sz="1477" kern="150">
                  <a:solidFill>
                    <a:srgbClr val="FFFFFF"/>
                  </a:solidFill>
                  <a:latin typeface="Arial" panose="020B0604020202020204" pitchFamily="34" charset="0"/>
                  <a:ea typeface="Arial" panose="020B0604020202020204" pitchFamily="34" charset="0"/>
                  <a:cs typeface="Times New Roman" panose="02020603050405020304" pitchFamily="18" charset="0"/>
                </a:rPr>
                <a:t>SALON ASSITANCE</a:t>
              </a:r>
              <a:endParaRPr lang="en-GB" sz="1231">
                <a:latin typeface="Aptos" panose="020B0004020202020204" pitchFamily="34" charset="0"/>
                <a:ea typeface="Times New Roman" panose="02020603050405020304" pitchFamily="18" charset="0"/>
                <a:cs typeface="Times New Roman" panose="02020603050405020304" pitchFamily="18" charset="0"/>
              </a:endParaRPr>
            </a:p>
          </p:txBody>
        </p:sp>
        <p:sp>
          <p:nvSpPr>
            <p:cNvPr id="14" name="Free-form: Shape 13">
              <a:extLst>
                <a:ext uri="{FF2B5EF4-FFF2-40B4-BE49-F238E27FC236}">
                  <a16:creationId xmlns:a16="http://schemas.microsoft.com/office/drawing/2014/main" id="{C7DB5B0F-1D70-B23F-DA8F-C57D6D1EC330}"/>
                </a:ext>
              </a:extLst>
            </p:cNvPr>
            <p:cNvSpPr/>
            <p:nvPr/>
          </p:nvSpPr>
          <p:spPr>
            <a:xfrm flipH="1">
              <a:off x="1055610" y="1138839"/>
              <a:ext cx="1518809" cy="801992"/>
            </a:xfrm>
            <a:custGeom>
              <a:avLst/>
              <a:gdLst>
                <a:gd name="f0" fmla="val 10800000"/>
                <a:gd name="f1" fmla="val 5400000"/>
                <a:gd name="f2" fmla="val 180"/>
                <a:gd name="f3" fmla="val w"/>
                <a:gd name="f4" fmla="val h"/>
                <a:gd name="f5" fmla="val 0"/>
                <a:gd name="f6" fmla="val 1518806"/>
                <a:gd name="f7" fmla="val 801997"/>
                <a:gd name="f8" fmla="+- 0 0 -90"/>
                <a:gd name="f9" fmla="*/ f3 1 1518806"/>
                <a:gd name="f10" fmla="*/ f4 1 801997"/>
                <a:gd name="f11" fmla="+- f7 0 f5"/>
                <a:gd name="f12" fmla="+- f6 0 f5"/>
                <a:gd name="f13" fmla="*/ f8 f0 1"/>
                <a:gd name="f14" fmla="*/ f12 1 1518806"/>
                <a:gd name="f15" fmla="*/ f11 1 801997"/>
                <a:gd name="f16" fmla="*/ 0 f12 1"/>
                <a:gd name="f17" fmla="*/ 0 f11 1"/>
                <a:gd name="f18" fmla="*/ 1518806 f12 1"/>
                <a:gd name="f19" fmla="*/ 801997 f11 1"/>
                <a:gd name="f20" fmla="*/ f13 1 f2"/>
                <a:gd name="f21" fmla="*/ f16 1 1518806"/>
                <a:gd name="f22" fmla="*/ f17 1 801997"/>
                <a:gd name="f23" fmla="*/ f18 1 1518806"/>
                <a:gd name="f24" fmla="*/ f19 1 801997"/>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518806" h="801997">
                  <a:moveTo>
                    <a:pt x="f5" y="f5"/>
                  </a:moveTo>
                  <a:lnTo>
                    <a:pt x="f6" y="f5"/>
                  </a:lnTo>
                  <a:lnTo>
                    <a:pt x="f6" y="f7"/>
                  </a:lnTo>
                  <a:lnTo>
                    <a:pt x="f5" y="f7"/>
                  </a:lnTo>
                  <a:lnTo>
                    <a:pt x="f5" y="f5"/>
                  </a:lnTo>
                  <a:close/>
                </a:path>
              </a:pathLst>
            </a:custGeom>
            <a:solidFill>
              <a:srgbClr val="156082"/>
            </a:solidFill>
            <a:ln w="19046" cap="flat">
              <a:solidFill>
                <a:srgbClr val="FFFFFF"/>
              </a:solidFill>
              <a:prstDash val="solid"/>
              <a:miter/>
            </a:ln>
          </p:spPr>
          <p:txBody>
            <a:bodyPr vert="horz" wrap="square" lIns="9374" tIns="9374" rIns="9374" bIns="9374" anchor="ctr" anchorCtr="1" compatLnSpc="0">
              <a:noAutofit/>
            </a:bodyPr>
            <a:lstStyle/>
            <a:p>
              <a:pPr algn="ctr">
                <a:lnSpc>
                  <a:spcPct val="90000"/>
                </a:lnSpc>
                <a:spcAft>
                  <a:spcPts val="615"/>
                </a:spcAft>
              </a:pPr>
              <a:r>
                <a:rPr lang="en-GB" sz="1477" kern="150">
                  <a:solidFill>
                    <a:srgbClr val="FFFFFF"/>
                  </a:solidFill>
                  <a:latin typeface="Arial" panose="020B0604020202020204" pitchFamily="34" charset="0"/>
                  <a:ea typeface="Arial" panose="020B0604020202020204" pitchFamily="34" charset="0"/>
                  <a:cs typeface="Times New Roman" panose="02020603050405020304" pitchFamily="18" charset="0"/>
                </a:rPr>
                <a:t>MANAGER</a:t>
              </a:r>
              <a:endParaRPr lang="en-GB" sz="1231">
                <a:latin typeface="Aptos" panose="020B0004020202020204" pitchFamily="34" charset="0"/>
                <a:ea typeface="Times New Roman" panose="02020603050405020304" pitchFamily="18" charset="0"/>
                <a:cs typeface="Times New Roman" panose="02020603050405020304" pitchFamily="18" charset="0"/>
              </a:endParaRPr>
            </a:p>
          </p:txBody>
        </p:sp>
      </p:grpSp>
      <p:sp>
        <p:nvSpPr>
          <p:cNvPr id="16" name="Rectangle 28">
            <a:extLst>
              <a:ext uri="{FF2B5EF4-FFF2-40B4-BE49-F238E27FC236}">
                <a16:creationId xmlns:a16="http://schemas.microsoft.com/office/drawing/2014/main" id="{60FAEF89-7189-E6B4-4589-3E04E1FC6C3E}"/>
              </a:ext>
            </a:extLst>
          </p:cNvPr>
          <p:cNvSpPr>
            <a:spLocks noChangeArrowheads="1"/>
          </p:cNvSpPr>
          <p:nvPr/>
        </p:nvSpPr>
        <p:spPr bwMode="auto">
          <a:xfrm>
            <a:off x="-5436444" y="1402109"/>
            <a:ext cx="2495082" cy="7575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112542" tIns="56271" rIns="112542" bIns="56271" numCol="1" anchor="ctr" anchorCtr="0" compatLnSpc="1">
            <a:prstTxWarp prst="textNoShape">
              <a:avLst/>
            </a:prstTxWarp>
            <a:spAutoFit/>
          </a:bodyPr>
          <a:lstStyle/>
          <a:p>
            <a:pPr defTabSz="1125444" eaLnBrk="0" fontAlgn="base" hangingPunct="0">
              <a:spcBef>
                <a:spcPct val="0"/>
              </a:spcBef>
              <a:spcAft>
                <a:spcPct val="0"/>
              </a:spcAft>
            </a:pPr>
            <a:r>
              <a:rPr lang="en-GB" altLang="en-US" sz="1969" dirty="0">
                <a:latin typeface="Arial" panose="020B0604020202020204" pitchFamily="34" charset="0"/>
                <a:ea typeface="Times New Roman" panose="02020603050405020304" pitchFamily="18" charset="0"/>
                <a:cs typeface="Arial" panose="020B0604020202020204" pitchFamily="34" charset="0"/>
              </a:rPr>
              <a:t>Management Team</a:t>
            </a:r>
            <a:r>
              <a:rPr lang="en-GB" altLang="en-US" sz="1477" dirty="0">
                <a:latin typeface="Arial" panose="020B0604020202020204" pitchFamily="34" charset="0"/>
                <a:ea typeface="Times New Roman" panose="02020603050405020304" pitchFamily="18" charset="0"/>
                <a:cs typeface="Arial" panose="020B0604020202020204" pitchFamily="34" charset="0"/>
              </a:rPr>
              <a:t>: </a:t>
            </a:r>
            <a:endParaRPr lang="en-GB" altLang="en-US" sz="1354" dirty="0"/>
          </a:p>
          <a:p>
            <a:pPr defTabSz="1125444" eaLnBrk="0" fontAlgn="base" hangingPunct="0">
              <a:spcBef>
                <a:spcPct val="0"/>
              </a:spcBef>
              <a:spcAft>
                <a:spcPct val="0"/>
              </a:spcAft>
            </a:pPr>
            <a:endParaRPr lang="en-GB" altLang="en-US" sz="2215" dirty="0">
              <a:latin typeface="Arial" panose="020B0604020202020204" pitchFamily="34" charset="0"/>
            </a:endParaRPr>
          </a:p>
        </p:txBody>
      </p:sp>
      <p:sp>
        <p:nvSpPr>
          <p:cNvPr id="27" name="Rectangle 34">
            <a:extLst>
              <a:ext uri="{FF2B5EF4-FFF2-40B4-BE49-F238E27FC236}">
                <a16:creationId xmlns:a16="http://schemas.microsoft.com/office/drawing/2014/main" id="{14C6C8CD-E205-AFA8-4B27-D2507C317F97}"/>
              </a:ext>
            </a:extLst>
          </p:cNvPr>
          <p:cNvSpPr>
            <a:spLocks noChangeArrowheads="1"/>
          </p:cNvSpPr>
          <p:nvPr/>
        </p:nvSpPr>
        <p:spPr bwMode="auto">
          <a:xfrm>
            <a:off x="1175662" y="5561374"/>
            <a:ext cx="11290301" cy="52651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2542" tIns="56271" rIns="112542" bIns="56271"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defTabSz="1125444"/>
            <a:r>
              <a:rPr lang="en-GB" altLang="en-US" sz="1969" dirty="0">
                <a:solidFill>
                  <a:schemeClr val="accent5">
                    <a:lumMod val="50000"/>
                  </a:schemeClr>
                </a:solidFill>
                <a:ea typeface="Times New Roman" panose="02020603050405020304" pitchFamily="18" charset="0"/>
                <a:cs typeface="Arial" panose="020B0604020202020204" pitchFamily="34" charset="0"/>
              </a:rPr>
              <a:t>CEO-Salon Owner ( all the partners)</a:t>
            </a:r>
            <a:endParaRPr lang="en-GB" altLang="en-US" sz="1969" dirty="0">
              <a:ea typeface="Times New Roman" panose="02020603050405020304" pitchFamily="18" charset="0"/>
              <a:cs typeface="Arial" panose="020B0604020202020204" pitchFamily="34" charset="0"/>
            </a:endParaRPr>
          </a:p>
          <a:p>
            <a:pPr marL="351701" indent="-351701" defTabSz="1125444">
              <a:buFont typeface="Wingdings" panose="05000000000000000000" pitchFamily="2" charset="2"/>
              <a:buChar char="Ø"/>
            </a:pPr>
            <a:r>
              <a:rPr lang="en-GB" altLang="en-US" sz="1969" dirty="0">
                <a:ea typeface="Times New Roman" panose="02020603050405020304" pitchFamily="18" charset="0"/>
                <a:cs typeface="Arial" panose="020B0604020202020204" pitchFamily="34" charset="0"/>
              </a:rPr>
              <a:t>Sets the overall brand vision, handles big-picture finances, and makes final business decisions.</a:t>
            </a:r>
          </a:p>
          <a:p>
            <a:pPr defTabSz="1125444"/>
            <a:endParaRPr lang="en-GB" altLang="en-US" sz="1969" dirty="0"/>
          </a:p>
          <a:p>
            <a:pPr defTabSz="1125444"/>
            <a:r>
              <a:rPr lang="en-GB" altLang="en-US" sz="1969" dirty="0">
                <a:solidFill>
                  <a:schemeClr val="accent5">
                    <a:lumMod val="50000"/>
                  </a:schemeClr>
                </a:solidFill>
                <a:ea typeface="Times New Roman" panose="02020603050405020304" pitchFamily="18" charset="0"/>
                <a:cs typeface="Arial" panose="020B0604020202020204" pitchFamily="34" charset="0"/>
              </a:rPr>
              <a:t>Salon Manager</a:t>
            </a:r>
            <a:r>
              <a:rPr lang="en-GB" altLang="en-US" sz="1969" dirty="0">
                <a:ea typeface="Times New Roman" panose="02020603050405020304" pitchFamily="18" charset="0"/>
                <a:cs typeface="Arial" panose="020B0604020202020204" pitchFamily="34" charset="0"/>
              </a:rPr>
              <a:t>: </a:t>
            </a:r>
          </a:p>
          <a:p>
            <a:pPr marL="351701" indent="-351701" defTabSz="1125444">
              <a:buFont typeface="Wingdings" panose="05000000000000000000" pitchFamily="2" charset="2"/>
              <a:buChar char="Ø"/>
            </a:pPr>
            <a:r>
              <a:rPr lang="en-GB" altLang="en-US" sz="1969" dirty="0">
                <a:ea typeface="Times New Roman" panose="02020603050405020304" pitchFamily="18" charset="0"/>
                <a:cs typeface="Arial" panose="020B0604020202020204" pitchFamily="34" charset="0"/>
              </a:rPr>
              <a:t>For the first 3 months the owner will do the manager job. </a:t>
            </a:r>
          </a:p>
          <a:p>
            <a:pPr marL="351701" indent="-351701" defTabSz="1125444">
              <a:buFont typeface="Wingdings" panose="05000000000000000000" pitchFamily="2" charset="2"/>
              <a:buChar char="Ø"/>
            </a:pPr>
            <a:r>
              <a:rPr lang="en-GB" altLang="en-US" sz="1969" dirty="0">
                <a:ea typeface="Times New Roman" panose="02020603050405020304" pitchFamily="18" charset="0"/>
                <a:cs typeface="Arial" panose="020B0604020202020204" pitchFamily="34" charset="0"/>
              </a:rPr>
              <a:t>Oversees day-to-day work, creates staff schedules, </a:t>
            </a:r>
          </a:p>
          <a:p>
            <a:pPr marL="351701" indent="-351701" defTabSz="1125444">
              <a:buFont typeface="Wingdings" panose="05000000000000000000" pitchFamily="2" charset="2"/>
              <a:buChar char="Ø"/>
            </a:pPr>
            <a:r>
              <a:rPr lang="en-GB" altLang="en-US" sz="1969" dirty="0">
                <a:ea typeface="Times New Roman" panose="02020603050405020304" pitchFamily="18" charset="0"/>
                <a:cs typeface="Arial" panose="020B0604020202020204" pitchFamily="34" charset="0"/>
              </a:rPr>
              <a:t>manages inventory, and tracks performance</a:t>
            </a:r>
          </a:p>
          <a:p>
            <a:pPr defTabSz="1125444"/>
            <a:r>
              <a:rPr lang="en-GB" altLang="en-US" sz="1969" dirty="0">
                <a:ea typeface="Times New Roman" panose="02020603050405020304" pitchFamily="18" charset="0"/>
                <a:cs typeface="Arial" panose="020B0604020202020204" pitchFamily="34" charset="0"/>
              </a:rPr>
              <a:t>goals. </a:t>
            </a:r>
          </a:p>
          <a:p>
            <a:pPr marL="351701" indent="-351701" defTabSz="1125444">
              <a:buFont typeface="Wingdings" panose="05000000000000000000" pitchFamily="2" charset="2"/>
              <a:buChar char="Ø"/>
            </a:pPr>
            <a:r>
              <a:rPr lang="en-GB" altLang="en-US" sz="1969" dirty="0">
                <a:ea typeface="Times New Roman" panose="02020603050405020304" pitchFamily="18" charset="0"/>
                <a:cs typeface="Arial" panose="020B0604020202020204" pitchFamily="34" charset="0"/>
              </a:rPr>
              <a:t> Customer care, maintaining high service standards and resolving any client issue.  </a:t>
            </a:r>
          </a:p>
          <a:p>
            <a:pPr defTabSz="1125444"/>
            <a:endParaRPr lang="en-GB" altLang="en-US" sz="1969" dirty="0"/>
          </a:p>
          <a:p>
            <a:pPr defTabSz="1125444"/>
            <a:r>
              <a:rPr lang="en-GB" altLang="en-US" sz="1969" dirty="0">
                <a:solidFill>
                  <a:schemeClr val="accent5">
                    <a:lumMod val="50000"/>
                  </a:schemeClr>
                </a:solidFill>
                <a:ea typeface="Times New Roman" panose="02020603050405020304" pitchFamily="18" charset="0"/>
                <a:cs typeface="Arial" panose="020B0604020202020204" pitchFamily="34" charset="0"/>
              </a:rPr>
              <a:t>Salon Assistance</a:t>
            </a:r>
            <a:r>
              <a:rPr lang="en-GB" altLang="en-US" sz="1969" dirty="0">
                <a:ea typeface="Times New Roman" panose="02020603050405020304" pitchFamily="18" charset="0"/>
                <a:cs typeface="Arial" panose="020B0604020202020204" pitchFamily="34" charset="0"/>
              </a:rPr>
              <a:t>: </a:t>
            </a:r>
          </a:p>
          <a:p>
            <a:pPr marL="351701" indent="-351701" defTabSz="1125444">
              <a:buFont typeface="Wingdings" panose="05000000000000000000" pitchFamily="2" charset="2"/>
              <a:buChar char="Ø"/>
            </a:pPr>
            <a:r>
              <a:rPr lang="en-GB" altLang="en-US" sz="1969" dirty="0">
                <a:ea typeface="Times New Roman" panose="02020603050405020304" pitchFamily="18" charset="0"/>
                <a:cs typeface="Arial" panose="020B0604020202020204" pitchFamily="34" charset="0"/>
              </a:rPr>
              <a:t>helps keep the business run smoothly by managing client care</a:t>
            </a:r>
          </a:p>
          <a:p>
            <a:pPr marL="351701" indent="-351701" defTabSz="1125444">
              <a:buFont typeface="Wingdings" panose="05000000000000000000" pitchFamily="2" charset="2"/>
              <a:buChar char="Ø"/>
            </a:pPr>
            <a:r>
              <a:rPr lang="en-GB" altLang="en-US" sz="1969" dirty="0">
                <a:ea typeface="Times New Roman" panose="02020603050405020304" pitchFamily="18" charset="0"/>
                <a:cs typeface="Arial" panose="020B0604020202020204" pitchFamily="34" charset="0"/>
              </a:rPr>
              <a:t> supporting stylists, </a:t>
            </a:r>
          </a:p>
          <a:p>
            <a:pPr marL="351701" indent="-351701" defTabSz="1125444">
              <a:buFont typeface="Wingdings" panose="05000000000000000000" pitchFamily="2" charset="2"/>
              <a:buChar char="Ø"/>
            </a:pPr>
            <a:r>
              <a:rPr lang="en-GB" altLang="en-US" sz="1969" dirty="0">
                <a:ea typeface="Times New Roman" panose="02020603050405020304" pitchFamily="18" charset="0"/>
                <a:cs typeface="Arial" panose="020B0604020202020204" pitchFamily="34" charset="0"/>
              </a:rPr>
              <a:t> maintaining cleanliness. </a:t>
            </a:r>
          </a:p>
          <a:p>
            <a:pPr marL="351701" indent="-351701" defTabSz="1125444">
              <a:buFont typeface="Wingdings" panose="05000000000000000000" pitchFamily="2" charset="2"/>
              <a:buChar char="Ø"/>
            </a:pPr>
            <a:r>
              <a:rPr lang="en-GB" altLang="en-US" sz="1969" dirty="0">
                <a:ea typeface="Times New Roman" panose="02020603050405020304" pitchFamily="18" charset="0"/>
                <a:cs typeface="Arial" panose="020B0604020202020204" pitchFamily="34" charset="0"/>
              </a:rPr>
              <a:t>Key duties include shampooing hair, cleaning tools and greeting clients.</a:t>
            </a:r>
          </a:p>
          <a:p>
            <a:pPr defTabSz="1125444"/>
            <a:endParaRPr lang="en-GB" altLang="en-US" sz="1969" dirty="0">
              <a:cs typeface="Arial" panose="020B0604020202020204" pitchFamily="34" charset="0"/>
            </a:endParaRPr>
          </a:p>
          <a:p>
            <a:pPr defTabSz="1125444"/>
            <a:endParaRPr lang="en-GB" altLang="en-US" sz="1969" dirty="0"/>
          </a:p>
        </p:txBody>
      </p:sp>
      <p:sp>
        <p:nvSpPr>
          <p:cNvPr id="3" name="TextBox 2">
            <a:extLst>
              <a:ext uri="{FF2B5EF4-FFF2-40B4-BE49-F238E27FC236}">
                <a16:creationId xmlns:a16="http://schemas.microsoft.com/office/drawing/2014/main" id="{77367254-5FC1-2EDC-1A05-83C887CE1402}"/>
              </a:ext>
            </a:extLst>
          </p:cNvPr>
          <p:cNvSpPr txBox="1"/>
          <p:nvPr/>
        </p:nvSpPr>
        <p:spPr>
          <a:xfrm>
            <a:off x="1175662" y="856464"/>
            <a:ext cx="10871200" cy="461665"/>
          </a:xfrm>
          <a:prstGeom prst="rect">
            <a:avLst/>
          </a:prstGeom>
          <a:noFill/>
        </p:spPr>
        <p:txBody>
          <a:bodyPr wrap="square">
            <a:spAutoFit/>
          </a:bodyPr>
          <a:lstStyle/>
          <a:p>
            <a:r>
              <a:rPr lang="en-GB" sz="2400" b="1" dirty="0"/>
              <a:t>management structure of business:</a:t>
            </a:r>
          </a:p>
        </p:txBody>
      </p:sp>
    </p:spTree>
    <p:extLst>
      <p:ext uri="{BB962C8B-B14F-4D97-AF65-F5344CB8AC3E}">
        <p14:creationId xmlns:p14="http://schemas.microsoft.com/office/powerpoint/2010/main" val="9475022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CA7CFC1-D7AD-1D38-BE48-0537EF316731}"/>
              </a:ext>
            </a:extLst>
          </p:cNvPr>
          <p:cNvSpPr txBox="1"/>
          <p:nvPr/>
        </p:nvSpPr>
        <p:spPr>
          <a:xfrm>
            <a:off x="853442" y="675054"/>
            <a:ext cx="7938008" cy="748988"/>
          </a:xfrm>
          <a:prstGeom prst="rect">
            <a:avLst/>
          </a:prstGeom>
          <a:noFill/>
        </p:spPr>
        <p:txBody>
          <a:bodyPr wrap="square" rtlCol="0">
            <a:spAutoFit/>
          </a:bodyPr>
          <a:lstStyle/>
          <a:p>
            <a:r>
              <a:rPr lang="en-GB" sz="4267" b="1" dirty="0"/>
              <a:t>Marketing Strategies</a:t>
            </a:r>
          </a:p>
        </p:txBody>
      </p:sp>
      <p:sp>
        <p:nvSpPr>
          <p:cNvPr id="6" name="Rectangle 7">
            <a:extLst>
              <a:ext uri="{FF2B5EF4-FFF2-40B4-BE49-F238E27FC236}">
                <a16:creationId xmlns:a16="http://schemas.microsoft.com/office/drawing/2014/main" id="{4D5B6F96-E0DE-7BA4-DE64-4E4E072F5313}"/>
              </a:ext>
            </a:extLst>
          </p:cNvPr>
          <p:cNvSpPr>
            <a:spLocks noChangeArrowheads="1"/>
          </p:cNvSpPr>
          <p:nvPr/>
        </p:nvSpPr>
        <p:spPr bwMode="auto">
          <a:xfrm>
            <a:off x="5484726" y="1920496"/>
            <a:ext cx="3658660"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21920" tIns="60960" rIns="121920" bIns="60960" numCol="1" anchor="ctr" anchorCtr="0" compatLnSpc="1">
            <a:prstTxWarp prst="textNoShape">
              <a:avLst/>
            </a:prstTxWarp>
            <a:spAutoFit/>
          </a:bodyPr>
          <a:lstStyle/>
          <a:p>
            <a:pPr defTabSz="1219194" eaLnBrk="0" fontAlgn="base" hangingPunct="0">
              <a:spcBef>
                <a:spcPct val="0"/>
              </a:spcBef>
              <a:spcAft>
                <a:spcPct val="0"/>
              </a:spcAft>
            </a:pPr>
            <a:r>
              <a:rPr lang="en-GB" altLang="en-US" sz="1600" b="1" dirty="0">
                <a:latin typeface="Arial" panose="020B0604020202020204" pitchFamily="34" charset="0"/>
                <a:ea typeface="Times New Roman" panose="02020603050405020304" pitchFamily="18" charset="0"/>
                <a:cs typeface="Arial" panose="020B0604020202020204" pitchFamily="34" charset="0"/>
              </a:rPr>
              <a:t>SEGMENT-TARGET- POSITION:</a:t>
            </a:r>
            <a:endParaRPr lang="en-GB" altLang="en-US" sz="1600" b="1" dirty="0"/>
          </a:p>
          <a:p>
            <a:pPr defTabSz="1219194" eaLnBrk="0" fontAlgn="base" hangingPunct="0">
              <a:spcBef>
                <a:spcPct val="0"/>
              </a:spcBef>
              <a:spcAft>
                <a:spcPct val="0"/>
              </a:spcAft>
            </a:pPr>
            <a:endParaRPr lang="en-GB" altLang="en-US" sz="2400" dirty="0">
              <a:latin typeface="Arial" panose="020B0604020202020204" pitchFamily="34" charset="0"/>
            </a:endParaRPr>
          </a:p>
        </p:txBody>
      </p:sp>
      <p:grpSp>
        <p:nvGrpSpPr>
          <p:cNvPr id="7" name="Diagram 3">
            <a:extLst>
              <a:ext uri="{FF2B5EF4-FFF2-40B4-BE49-F238E27FC236}">
                <a16:creationId xmlns:a16="http://schemas.microsoft.com/office/drawing/2014/main" id="{697DC499-FC27-FD38-61B0-0FB2A6795F38}"/>
              </a:ext>
            </a:extLst>
          </p:cNvPr>
          <p:cNvGrpSpPr/>
          <p:nvPr/>
        </p:nvGrpSpPr>
        <p:grpSpPr>
          <a:xfrm>
            <a:off x="2487668" y="2830066"/>
            <a:ext cx="9725247" cy="7001391"/>
            <a:chOff x="612514" y="1152009"/>
            <a:chExt cx="4890612" cy="5944201"/>
          </a:xfrm>
        </p:grpSpPr>
        <p:sp>
          <p:nvSpPr>
            <p:cNvPr id="8" name="Free-form: Shape 7">
              <a:extLst>
                <a:ext uri="{FF2B5EF4-FFF2-40B4-BE49-F238E27FC236}">
                  <a16:creationId xmlns:a16="http://schemas.microsoft.com/office/drawing/2014/main" id="{5E2CC624-3EDE-07E9-5D5E-74CF946B6A78}"/>
                </a:ext>
              </a:extLst>
            </p:cNvPr>
            <p:cNvSpPr/>
            <p:nvPr/>
          </p:nvSpPr>
          <p:spPr>
            <a:xfrm>
              <a:off x="1791600" y="2687175"/>
              <a:ext cx="2495997" cy="2572918"/>
            </a:xfrm>
            <a:custGeom>
              <a:avLst/>
              <a:gdLst>
                <a:gd name="f0" fmla="val 10800000"/>
                <a:gd name="f1" fmla="val 5400000"/>
                <a:gd name="f2" fmla="val 180"/>
                <a:gd name="f3" fmla="val w"/>
                <a:gd name="f4" fmla="val h"/>
                <a:gd name="f5" fmla="val 0"/>
                <a:gd name="f6" fmla="val 3351950"/>
                <a:gd name="f7" fmla="val 1675975"/>
                <a:gd name="f8" fmla="val 750360"/>
                <a:gd name="f9" fmla="val 2601590"/>
                <a:gd name="f10" fmla="+- 0 0 -90"/>
                <a:gd name="f11" fmla="*/ f3 1 3351950"/>
                <a:gd name="f12" fmla="*/ f4 1 3351950"/>
                <a:gd name="f13" fmla="+- f6 0 f5"/>
                <a:gd name="f14" fmla="*/ f10 f0 1"/>
                <a:gd name="f15" fmla="*/ f13 1 3351950"/>
                <a:gd name="f16" fmla="*/ 0 f13 1"/>
                <a:gd name="f17" fmla="*/ 1675975 f13 1"/>
                <a:gd name="f18" fmla="*/ 3351950 f13 1"/>
                <a:gd name="f19" fmla="*/ f14 1 f2"/>
                <a:gd name="f20" fmla="*/ f16 1 3351950"/>
                <a:gd name="f21" fmla="*/ f17 1 3351950"/>
                <a:gd name="f22" fmla="*/ f18 1 3351950"/>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3351950" h="3351950">
                  <a:moveTo>
                    <a:pt x="f5" y="f7"/>
                  </a:moveTo>
                  <a:cubicBezTo>
                    <a:pt x="f5" y="f8"/>
                    <a:pt x="f8" y="f5"/>
                    <a:pt x="f7" y="f5"/>
                  </a:cubicBezTo>
                  <a:cubicBezTo>
                    <a:pt x="f9" y="f5"/>
                    <a:pt x="f6" y="f8"/>
                    <a:pt x="f6" y="f7"/>
                  </a:cubicBezTo>
                  <a:cubicBezTo>
                    <a:pt x="f6" y="f9"/>
                    <a:pt x="f9" y="f6"/>
                    <a:pt x="f7" y="f6"/>
                  </a:cubicBezTo>
                  <a:cubicBezTo>
                    <a:pt x="f8" y="f6"/>
                    <a:pt x="f5" y="f9"/>
                    <a:pt x="f5" y="f7"/>
                  </a:cubicBezTo>
                  <a:close/>
                </a:path>
              </a:pathLst>
            </a:custGeom>
            <a:solidFill>
              <a:srgbClr val="156082">
                <a:alpha val="50000"/>
              </a:srgbClr>
            </a:solidFill>
            <a:ln w="19046" cap="flat">
              <a:solidFill>
                <a:srgbClr val="FFFFFF"/>
              </a:solidFill>
              <a:prstDash val="solid"/>
              <a:miter/>
            </a:ln>
          </p:spPr>
          <p:txBody>
            <a:bodyPr vert="horz" wrap="square" lIns="705307" tIns="705307" rIns="705307" bIns="705307" anchor="ctr" anchorCtr="1" compatLnSpc="0">
              <a:noAutofit/>
            </a:bodyPr>
            <a:lstStyle/>
            <a:p>
              <a:pPr>
                <a:lnSpc>
                  <a:spcPct val="90000"/>
                </a:lnSpc>
                <a:spcAft>
                  <a:spcPts val="1733"/>
                </a:spcAft>
              </a:pPr>
              <a:r>
                <a:rPr lang="en-GB" sz="1867" kern="150" dirty="0">
                  <a:solidFill>
                    <a:srgbClr val="000000"/>
                  </a:solidFill>
                  <a:latin typeface="Arial" panose="020B0604020202020204" pitchFamily="34" charset="0"/>
                  <a:ea typeface="Aptos" panose="020B0004020202020204" pitchFamily="34" charset="0"/>
                  <a:cs typeface="Times New Roman" panose="02020603050405020304" pitchFamily="18" charset="0"/>
                </a:rPr>
                <a:t>       </a:t>
              </a:r>
              <a:r>
                <a:rPr lang="en-GB" sz="2133" kern="150" dirty="0">
                  <a:solidFill>
                    <a:srgbClr val="000000"/>
                  </a:solidFill>
                  <a:latin typeface="Arial" panose="020B0604020202020204" pitchFamily="34" charset="0"/>
                  <a:ea typeface="Aptos" panose="020B0004020202020204" pitchFamily="34" charset="0"/>
                  <a:cs typeface="Times New Roman" panose="02020603050405020304" pitchFamily="18" charset="0"/>
                </a:rPr>
                <a:t>Market Segmentation</a:t>
              </a:r>
              <a:endParaRPr lang="en-GB" sz="2133" dirty="0">
                <a:latin typeface="Aptos" panose="020B0004020202020204" pitchFamily="34" charset="0"/>
                <a:ea typeface="Times New Roman" panose="02020603050405020304" pitchFamily="18" charset="0"/>
                <a:cs typeface="Times New Roman" panose="02020603050405020304" pitchFamily="18" charset="0"/>
              </a:endParaRPr>
            </a:p>
          </p:txBody>
        </p:sp>
        <p:sp>
          <p:nvSpPr>
            <p:cNvPr id="9" name="Free-form: Shape 8">
              <a:extLst>
                <a:ext uri="{FF2B5EF4-FFF2-40B4-BE49-F238E27FC236}">
                  <a16:creationId xmlns:a16="http://schemas.microsoft.com/office/drawing/2014/main" id="{E817B5DC-01A9-1DB0-1D25-2416E9BC9969}"/>
                </a:ext>
              </a:extLst>
            </p:cNvPr>
            <p:cNvSpPr/>
            <p:nvPr/>
          </p:nvSpPr>
          <p:spPr>
            <a:xfrm>
              <a:off x="2303411" y="1152009"/>
              <a:ext cx="1619465" cy="1781785"/>
            </a:xfrm>
            <a:custGeom>
              <a:avLst/>
              <a:gdLst>
                <a:gd name="f0" fmla="val 10800000"/>
                <a:gd name="f1" fmla="val 5400000"/>
                <a:gd name="f2" fmla="val 180"/>
                <a:gd name="f3" fmla="val w"/>
                <a:gd name="f4" fmla="val h"/>
                <a:gd name="f5" fmla="val 0"/>
                <a:gd name="f6" fmla="val 1675975"/>
                <a:gd name="f7" fmla="val 837988"/>
                <a:gd name="f8" fmla="val 375180"/>
                <a:gd name="f9" fmla="val 1300796"/>
                <a:gd name="f10" fmla="val 1675976"/>
                <a:gd name="f11" fmla="+- 0 0 -90"/>
                <a:gd name="f12" fmla="*/ f3 1 1675975"/>
                <a:gd name="f13" fmla="*/ f4 1 1675975"/>
                <a:gd name="f14" fmla="+- f6 0 f5"/>
                <a:gd name="f15" fmla="*/ f11 f0 1"/>
                <a:gd name="f16" fmla="*/ f14 1 1675975"/>
                <a:gd name="f17" fmla="*/ 0 f14 1"/>
                <a:gd name="f18" fmla="*/ 837988 f14 1"/>
                <a:gd name="f19" fmla="*/ 1675976 f14 1"/>
                <a:gd name="f20" fmla="*/ f15 1 f2"/>
                <a:gd name="f21" fmla="*/ f17 1 1675975"/>
                <a:gd name="f22" fmla="*/ f18 1 1675975"/>
                <a:gd name="f23" fmla="*/ f19 1 1675975"/>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675975" h="1675975">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156082">
                <a:alpha val="50000"/>
              </a:srgbClr>
            </a:solidFill>
            <a:ln w="19046" cap="flat">
              <a:solidFill>
                <a:srgbClr val="FFFFFF"/>
              </a:solidFill>
              <a:prstDash val="solid"/>
              <a:miter/>
            </a:ln>
          </p:spPr>
          <p:txBody>
            <a:bodyPr vert="horz" wrap="square" lIns="347569" tIns="347569" rIns="347569" bIns="347569" anchor="ctr" anchorCtr="1" compatLnSpc="0">
              <a:noAutofit/>
            </a:bodyPr>
            <a:lstStyle/>
            <a:p>
              <a:pPr>
                <a:lnSpc>
                  <a:spcPct val="90000"/>
                </a:lnSpc>
                <a:spcAft>
                  <a:spcPts val="667"/>
                </a:spcAft>
              </a:pPr>
              <a:r>
                <a:rPr lang="en-GB" sz="1600" kern="150" dirty="0">
                  <a:solidFill>
                    <a:srgbClr val="000000"/>
                  </a:solidFill>
                  <a:latin typeface="Arial" panose="020B0604020202020204" pitchFamily="34" charset="0"/>
                  <a:ea typeface="Arial" panose="020B0604020202020204" pitchFamily="34" charset="0"/>
                  <a:cs typeface="Arial" panose="020B0604020202020204" pitchFamily="34" charset="0"/>
                </a:rPr>
                <a:t>Geographic</a:t>
              </a:r>
              <a:endParaRPr lang="en-GB" sz="1600" dirty="0">
                <a:latin typeface="Arial" panose="020B0604020202020204" pitchFamily="34" charset="0"/>
                <a:ea typeface="Times New Roman" panose="02020603050405020304" pitchFamily="18" charset="0"/>
                <a:cs typeface="Arial" panose="020B0604020202020204" pitchFamily="34" charset="0"/>
              </a:endParaRPr>
            </a:p>
            <a:p>
              <a:pPr algn="ctr">
                <a:lnSpc>
                  <a:spcPct val="90000"/>
                </a:lnSpc>
                <a:spcAft>
                  <a:spcPts val="667"/>
                </a:spcAft>
              </a:pPr>
              <a:r>
                <a:rPr lang="en-GB" sz="1600" kern="150" dirty="0">
                  <a:solidFill>
                    <a:srgbClr val="000000"/>
                  </a:solidFill>
                  <a:latin typeface="Arial" panose="020B0604020202020204" pitchFamily="34" charset="0"/>
                  <a:ea typeface="Arial" panose="020B0604020202020204" pitchFamily="34" charset="0"/>
                  <a:cs typeface="Arial" panose="020B0604020202020204" pitchFamily="34" charset="0"/>
                </a:rPr>
                <a:t> </a:t>
              </a:r>
              <a:endParaRPr lang="en-GB" sz="1600" dirty="0">
                <a:latin typeface="Arial" panose="020B0604020202020204" pitchFamily="34" charset="0"/>
                <a:ea typeface="Times New Roman" panose="02020603050405020304" pitchFamily="18" charset="0"/>
                <a:cs typeface="Arial" panose="020B0604020202020204" pitchFamily="34" charset="0"/>
              </a:endParaRPr>
            </a:p>
            <a:p>
              <a:pPr algn="ctr">
                <a:lnSpc>
                  <a:spcPct val="90000"/>
                </a:lnSpc>
                <a:spcAft>
                  <a:spcPts val="667"/>
                </a:spcAft>
              </a:pPr>
              <a:r>
                <a:rPr lang="en-GB" sz="1600" kern="150" dirty="0">
                  <a:solidFill>
                    <a:srgbClr val="000000"/>
                  </a:solidFill>
                  <a:latin typeface="Arial" panose="020B0604020202020204" pitchFamily="34" charset="0"/>
                  <a:ea typeface="Arial" panose="020B0604020202020204" pitchFamily="34" charset="0"/>
                  <a:cs typeface="Arial" panose="020B0604020202020204" pitchFamily="34" charset="0"/>
                </a:rPr>
                <a:t>LONDON-Chelsea</a:t>
              </a:r>
              <a:endParaRPr lang="en-GB" sz="1600" dirty="0">
                <a:latin typeface="Arial" panose="020B0604020202020204" pitchFamily="34" charset="0"/>
                <a:ea typeface="Times New Roman" panose="02020603050405020304" pitchFamily="18" charset="0"/>
                <a:cs typeface="Arial" panose="020B0604020202020204" pitchFamily="34" charset="0"/>
              </a:endParaRPr>
            </a:p>
            <a:p>
              <a:pPr algn="ctr">
                <a:lnSpc>
                  <a:spcPct val="90000"/>
                </a:lnSpc>
                <a:spcAft>
                  <a:spcPts val="667"/>
                </a:spcAft>
              </a:pPr>
              <a:r>
                <a:rPr lang="en-GB" sz="1600" kern="150" dirty="0">
                  <a:solidFill>
                    <a:srgbClr val="000000"/>
                  </a:solidFill>
                  <a:latin typeface="Arial" panose="020B0604020202020204" pitchFamily="34" charset="0"/>
                  <a:ea typeface="Arial" panose="020B0604020202020204" pitchFamily="34" charset="0"/>
                  <a:cs typeface="Arial" panose="020B0604020202020204" pitchFamily="34" charset="0"/>
                </a:rPr>
                <a:t>Fulham </a:t>
              </a:r>
              <a:endParaRPr lang="en-GB" sz="1600" dirty="0">
                <a:latin typeface="Arial" panose="020B0604020202020204" pitchFamily="34" charset="0"/>
                <a:ea typeface="Times New Roman" panose="02020603050405020304" pitchFamily="18" charset="0"/>
                <a:cs typeface="Arial" panose="020B0604020202020204" pitchFamily="34" charset="0"/>
              </a:endParaRPr>
            </a:p>
            <a:p>
              <a:pPr algn="ctr">
                <a:lnSpc>
                  <a:spcPct val="90000"/>
                </a:lnSpc>
                <a:spcAft>
                  <a:spcPts val="667"/>
                </a:spcAft>
              </a:pPr>
              <a:r>
                <a:rPr lang="en-GB" sz="1600" kern="150" dirty="0">
                  <a:solidFill>
                    <a:srgbClr val="000000"/>
                  </a:solidFill>
                  <a:latin typeface="Arial" panose="020B0604020202020204" pitchFamily="34" charset="0"/>
                  <a:ea typeface="Arial" panose="020B0604020202020204" pitchFamily="34" charset="0"/>
                  <a:cs typeface="Arial" panose="020B0604020202020204" pitchFamily="34" charset="0"/>
                </a:rPr>
                <a:t>south Kensington</a:t>
              </a:r>
              <a:endParaRPr lang="en-GB" sz="1600" dirty="0">
                <a:latin typeface="Arial" panose="020B0604020202020204" pitchFamily="34" charset="0"/>
                <a:ea typeface="Times New Roman" panose="02020603050405020304" pitchFamily="18" charset="0"/>
                <a:cs typeface="Arial" panose="020B0604020202020204" pitchFamily="34" charset="0"/>
              </a:endParaRPr>
            </a:p>
          </p:txBody>
        </p:sp>
        <p:sp>
          <p:nvSpPr>
            <p:cNvPr id="10" name="Free-form: Shape 9">
              <a:extLst>
                <a:ext uri="{FF2B5EF4-FFF2-40B4-BE49-F238E27FC236}">
                  <a16:creationId xmlns:a16="http://schemas.microsoft.com/office/drawing/2014/main" id="{C8245B26-A994-0A4E-6A80-EC4DB448D4DC}"/>
                </a:ext>
              </a:extLst>
            </p:cNvPr>
            <p:cNvSpPr/>
            <p:nvPr/>
          </p:nvSpPr>
          <p:spPr>
            <a:xfrm>
              <a:off x="4026155" y="2732035"/>
              <a:ext cx="1476971" cy="1955590"/>
            </a:xfrm>
            <a:custGeom>
              <a:avLst/>
              <a:gdLst>
                <a:gd name="f0" fmla="val 10800000"/>
                <a:gd name="f1" fmla="val 5400000"/>
                <a:gd name="f2" fmla="val 180"/>
                <a:gd name="f3" fmla="val w"/>
                <a:gd name="f4" fmla="val h"/>
                <a:gd name="f5" fmla="val 0"/>
                <a:gd name="f6" fmla="val 1675975"/>
                <a:gd name="f7" fmla="val 837988"/>
                <a:gd name="f8" fmla="val 375180"/>
                <a:gd name="f9" fmla="val 1300796"/>
                <a:gd name="f10" fmla="val 1675976"/>
                <a:gd name="f11" fmla="+- 0 0 -90"/>
                <a:gd name="f12" fmla="*/ f3 1 1675975"/>
                <a:gd name="f13" fmla="*/ f4 1 1675975"/>
                <a:gd name="f14" fmla="+- f6 0 f5"/>
                <a:gd name="f15" fmla="*/ f11 f0 1"/>
                <a:gd name="f16" fmla="*/ f14 1 1675975"/>
                <a:gd name="f17" fmla="*/ 0 f14 1"/>
                <a:gd name="f18" fmla="*/ 837988 f14 1"/>
                <a:gd name="f19" fmla="*/ 1675976 f14 1"/>
                <a:gd name="f20" fmla="*/ f15 1 f2"/>
                <a:gd name="f21" fmla="*/ f17 1 1675975"/>
                <a:gd name="f22" fmla="*/ f18 1 1675975"/>
                <a:gd name="f23" fmla="*/ f19 1 1675975"/>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675975" h="1675975">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156082">
                <a:alpha val="50000"/>
              </a:srgbClr>
            </a:solidFill>
            <a:ln w="19046" cap="flat">
              <a:solidFill>
                <a:srgbClr val="FFFFFF"/>
              </a:solidFill>
              <a:prstDash val="solid"/>
              <a:miter/>
            </a:ln>
          </p:spPr>
          <p:txBody>
            <a:bodyPr vert="horz" wrap="square" lIns="347569" tIns="347569" rIns="347569" bIns="347569" anchor="ctr" anchorCtr="1" compatLnSpc="0">
              <a:noAutofit/>
            </a:bodyPr>
            <a:lstStyle/>
            <a:p>
              <a:pPr>
                <a:lnSpc>
                  <a:spcPct val="90000"/>
                </a:lnSpc>
                <a:spcAft>
                  <a:spcPts val="667"/>
                </a:spcAft>
              </a:pPr>
              <a:endParaRPr lang="en-GB" sz="1600" kern="150" dirty="0">
                <a:solidFill>
                  <a:srgbClr val="000000"/>
                </a:solidFill>
                <a:latin typeface="Arial" panose="020B0604020202020204" pitchFamily="34" charset="0"/>
                <a:ea typeface="Arial" panose="020B0604020202020204" pitchFamily="34" charset="0"/>
                <a:cs typeface="Arial" panose="020B0604020202020204" pitchFamily="34" charset="0"/>
              </a:endParaRPr>
            </a:p>
            <a:p>
              <a:pPr>
                <a:lnSpc>
                  <a:spcPct val="90000"/>
                </a:lnSpc>
                <a:spcAft>
                  <a:spcPts val="667"/>
                </a:spcAft>
              </a:pPr>
              <a:endParaRPr lang="en-GB" sz="1600" kern="150" dirty="0">
                <a:solidFill>
                  <a:srgbClr val="000000"/>
                </a:solidFill>
                <a:latin typeface="Arial" panose="020B0604020202020204" pitchFamily="34" charset="0"/>
                <a:ea typeface="Arial" panose="020B0604020202020204" pitchFamily="34" charset="0"/>
                <a:cs typeface="Arial" panose="020B0604020202020204" pitchFamily="34" charset="0"/>
              </a:endParaRPr>
            </a:p>
            <a:p>
              <a:pPr>
                <a:lnSpc>
                  <a:spcPct val="90000"/>
                </a:lnSpc>
                <a:spcAft>
                  <a:spcPts val="667"/>
                </a:spcAft>
              </a:pPr>
              <a:r>
                <a:rPr lang="en-GB" sz="1600" kern="150" dirty="0">
                  <a:solidFill>
                    <a:srgbClr val="000000"/>
                  </a:solidFill>
                  <a:latin typeface="Arial" panose="020B0604020202020204" pitchFamily="34" charset="0"/>
                  <a:ea typeface="Arial" panose="020B0604020202020204" pitchFamily="34" charset="0"/>
                  <a:cs typeface="Arial" panose="020B0604020202020204" pitchFamily="34" charset="0"/>
                </a:rPr>
                <a:t>Demographic</a:t>
              </a:r>
              <a:endParaRPr lang="en-GB" sz="1600" dirty="0">
                <a:latin typeface="Arial" panose="020B0604020202020204" pitchFamily="34" charset="0"/>
                <a:ea typeface="Times New Roman" panose="02020603050405020304" pitchFamily="18" charset="0"/>
                <a:cs typeface="Arial" panose="020B0604020202020204" pitchFamily="34" charset="0"/>
              </a:endParaRPr>
            </a:p>
            <a:p>
              <a:pPr algn="ctr">
                <a:lnSpc>
                  <a:spcPct val="90000"/>
                </a:lnSpc>
                <a:spcAft>
                  <a:spcPts val="667"/>
                </a:spcAft>
              </a:pPr>
              <a:r>
                <a:rPr lang="en-GB" sz="1600" kern="150" dirty="0">
                  <a:solidFill>
                    <a:srgbClr val="000000"/>
                  </a:solidFill>
                  <a:latin typeface="Arial" panose="020B0604020202020204" pitchFamily="34" charset="0"/>
                  <a:ea typeface="Arial" panose="020B0604020202020204" pitchFamily="34" charset="0"/>
                  <a:cs typeface="Arial" panose="020B0604020202020204" pitchFamily="34" charset="0"/>
                </a:rPr>
                <a:t> </a:t>
              </a:r>
              <a:endParaRPr lang="en-GB" sz="1600" dirty="0">
                <a:latin typeface="Arial" panose="020B0604020202020204" pitchFamily="34" charset="0"/>
                <a:ea typeface="Times New Roman" panose="02020603050405020304" pitchFamily="18" charset="0"/>
                <a:cs typeface="Arial" panose="020B0604020202020204" pitchFamily="34" charset="0"/>
              </a:endParaRPr>
            </a:p>
            <a:p>
              <a:pPr algn="ctr">
                <a:lnSpc>
                  <a:spcPct val="90000"/>
                </a:lnSpc>
                <a:spcAft>
                  <a:spcPts val="667"/>
                </a:spcAft>
              </a:pPr>
              <a:r>
                <a:rPr lang="en-GB" sz="1600" kern="150" dirty="0">
                  <a:solidFill>
                    <a:srgbClr val="000000"/>
                  </a:solidFill>
                  <a:latin typeface="Arial" panose="020B0604020202020204" pitchFamily="34" charset="0"/>
                  <a:ea typeface="Arial" panose="020B0604020202020204" pitchFamily="34" charset="0"/>
                  <a:cs typeface="Arial" panose="020B0604020202020204" pitchFamily="34" charset="0"/>
                </a:rPr>
                <a:t>all age’s</a:t>
              </a:r>
              <a:endParaRPr lang="en-GB" sz="1600" dirty="0">
                <a:latin typeface="Arial" panose="020B0604020202020204" pitchFamily="34" charset="0"/>
                <a:ea typeface="Times New Roman" panose="02020603050405020304" pitchFamily="18" charset="0"/>
                <a:cs typeface="Arial" panose="020B0604020202020204" pitchFamily="34" charset="0"/>
              </a:endParaRPr>
            </a:p>
            <a:p>
              <a:pPr algn="ctr">
                <a:lnSpc>
                  <a:spcPct val="90000"/>
                </a:lnSpc>
                <a:spcAft>
                  <a:spcPts val="667"/>
                </a:spcAft>
              </a:pPr>
              <a:r>
                <a:rPr lang="en-GB" sz="1600" kern="150" dirty="0">
                  <a:solidFill>
                    <a:srgbClr val="000000"/>
                  </a:solidFill>
                  <a:latin typeface="Arial" panose="020B0604020202020204" pitchFamily="34" charset="0"/>
                  <a:ea typeface="Arial" panose="020B0604020202020204" pitchFamily="34" charset="0"/>
                  <a:cs typeface="Arial" panose="020B0604020202020204" pitchFamily="34" charset="0"/>
                </a:rPr>
                <a:t>man &amp; woman </a:t>
              </a:r>
              <a:r>
                <a:rPr lang="en-GB" sz="1600" kern="150" dirty="0" err="1">
                  <a:solidFill>
                    <a:srgbClr val="000000"/>
                  </a:solidFill>
                  <a:latin typeface="Arial" panose="020B0604020202020204" pitchFamily="34" charset="0"/>
                  <a:ea typeface="Arial" panose="020B0604020202020204" pitchFamily="34" charset="0"/>
                  <a:cs typeface="Arial" panose="020B0604020202020204" pitchFamily="34" charset="0"/>
                </a:rPr>
                <a:t>edu</a:t>
              </a:r>
              <a:r>
                <a:rPr lang="en-GB" sz="1600" kern="150" dirty="0">
                  <a:solidFill>
                    <a:srgbClr val="000000"/>
                  </a:solidFill>
                  <a:latin typeface="Arial" panose="020B0604020202020204" pitchFamily="34" charset="0"/>
                  <a:ea typeface="Arial" panose="020B0604020202020204" pitchFamily="34" charset="0"/>
                  <a:cs typeface="Arial" panose="020B0604020202020204" pitchFamily="34" charset="0"/>
                </a:rPr>
                <a:t>. and high income</a:t>
              </a:r>
              <a:endParaRPr lang="en-GB" sz="1600" dirty="0">
                <a:latin typeface="Arial" panose="020B0604020202020204" pitchFamily="34" charset="0"/>
                <a:ea typeface="Times New Roman" panose="02020603050405020304" pitchFamily="18" charset="0"/>
                <a:cs typeface="Arial" panose="020B0604020202020204" pitchFamily="34" charset="0"/>
              </a:endParaRPr>
            </a:p>
            <a:p>
              <a:pPr algn="ctr">
                <a:lnSpc>
                  <a:spcPct val="90000"/>
                </a:lnSpc>
                <a:spcAft>
                  <a:spcPts val="667"/>
                </a:spcAft>
              </a:pPr>
              <a:r>
                <a:rPr lang="en-GB" sz="1600" kern="150" dirty="0">
                  <a:solidFill>
                    <a:srgbClr val="000000"/>
                  </a:solidFill>
                  <a:latin typeface="Arial" panose="020B0604020202020204" pitchFamily="34" charset="0"/>
                  <a:ea typeface="Arial" panose="020B0604020202020204" pitchFamily="34" charset="0"/>
                  <a:cs typeface="Arial" panose="020B0604020202020204" pitchFamily="34" charset="0"/>
                </a:rPr>
                <a:t> </a:t>
              </a:r>
              <a:endParaRPr lang="en-GB" sz="1600" dirty="0">
                <a:latin typeface="Arial" panose="020B0604020202020204" pitchFamily="34" charset="0"/>
                <a:ea typeface="Times New Roman" panose="02020603050405020304" pitchFamily="18" charset="0"/>
                <a:cs typeface="Arial" panose="020B0604020202020204" pitchFamily="34" charset="0"/>
              </a:endParaRPr>
            </a:p>
            <a:p>
              <a:pPr algn="ctr">
                <a:lnSpc>
                  <a:spcPct val="90000"/>
                </a:lnSpc>
                <a:spcAft>
                  <a:spcPts val="533"/>
                </a:spcAft>
              </a:pPr>
              <a:r>
                <a:rPr lang="en-GB" sz="1600" dirty="0">
                  <a:solidFill>
                    <a:srgbClr val="000000"/>
                  </a:solidFill>
                  <a:latin typeface="Aptos" panose="020B0004020202020204" pitchFamily="34" charset="0"/>
                  <a:ea typeface="Times New Roman" panose="02020603050405020304" pitchFamily="18" charset="0"/>
                  <a:cs typeface="Times New Roman" panose="02020603050405020304" pitchFamily="18" charset="0"/>
                </a:rPr>
                <a:t> </a:t>
              </a:r>
              <a:endParaRPr lang="en-GB" sz="1600" dirty="0">
                <a:latin typeface="Aptos" panose="020B0004020202020204" pitchFamily="34" charset="0"/>
                <a:ea typeface="Times New Roman" panose="02020603050405020304" pitchFamily="18" charset="0"/>
                <a:cs typeface="Times New Roman" panose="02020603050405020304" pitchFamily="18" charset="0"/>
              </a:endParaRPr>
            </a:p>
          </p:txBody>
        </p:sp>
        <p:sp>
          <p:nvSpPr>
            <p:cNvPr id="11" name="Free-form: Shape 10">
              <a:extLst>
                <a:ext uri="{FF2B5EF4-FFF2-40B4-BE49-F238E27FC236}">
                  <a16:creationId xmlns:a16="http://schemas.microsoft.com/office/drawing/2014/main" id="{84140F33-F5D7-A61E-A7C4-22439FCF18C3}"/>
                </a:ext>
              </a:extLst>
            </p:cNvPr>
            <p:cNvSpPr/>
            <p:nvPr/>
          </p:nvSpPr>
          <p:spPr>
            <a:xfrm>
              <a:off x="2357816" y="4930664"/>
              <a:ext cx="1675976" cy="2165546"/>
            </a:xfrm>
            <a:custGeom>
              <a:avLst/>
              <a:gdLst>
                <a:gd name="f0" fmla="val 10800000"/>
                <a:gd name="f1" fmla="val 5400000"/>
                <a:gd name="f2" fmla="val 180"/>
                <a:gd name="f3" fmla="val w"/>
                <a:gd name="f4" fmla="val h"/>
                <a:gd name="f5" fmla="val 0"/>
                <a:gd name="f6" fmla="val 1675975"/>
                <a:gd name="f7" fmla="val 837988"/>
                <a:gd name="f8" fmla="val 375180"/>
                <a:gd name="f9" fmla="val 1300796"/>
                <a:gd name="f10" fmla="val 1675976"/>
                <a:gd name="f11" fmla="+- 0 0 -90"/>
                <a:gd name="f12" fmla="*/ f3 1 1675975"/>
                <a:gd name="f13" fmla="*/ f4 1 1675975"/>
                <a:gd name="f14" fmla="+- f6 0 f5"/>
                <a:gd name="f15" fmla="*/ f11 f0 1"/>
                <a:gd name="f16" fmla="*/ f14 1 1675975"/>
                <a:gd name="f17" fmla="*/ 0 f14 1"/>
                <a:gd name="f18" fmla="*/ 837988 f14 1"/>
                <a:gd name="f19" fmla="*/ 1675976 f14 1"/>
                <a:gd name="f20" fmla="*/ f15 1 f2"/>
                <a:gd name="f21" fmla="*/ f17 1 1675975"/>
                <a:gd name="f22" fmla="*/ f18 1 1675975"/>
                <a:gd name="f23" fmla="*/ f19 1 1675975"/>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675975" h="1675975">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156082">
                <a:alpha val="50000"/>
              </a:srgbClr>
            </a:solidFill>
            <a:ln w="19046" cap="flat">
              <a:solidFill>
                <a:srgbClr val="FFFFFF"/>
              </a:solidFill>
              <a:prstDash val="solid"/>
              <a:miter/>
            </a:ln>
          </p:spPr>
          <p:txBody>
            <a:bodyPr vert="horz" wrap="square" lIns="347569" tIns="347569" rIns="347569" bIns="347569" anchor="ctr" anchorCtr="1" compatLnSpc="0">
              <a:noAutofit/>
            </a:bodyPr>
            <a:lstStyle/>
            <a:p>
              <a:pPr>
                <a:lnSpc>
                  <a:spcPct val="90000"/>
                </a:lnSpc>
                <a:spcAft>
                  <a:spcPts val="667"/>
                </a:spcAft>
              </a:pPr>
              <a:r>
                <a:rPr lang="en-GB" sz="1600" kern="150" dirty="0">
                  <a:solidFill>
                    <a:srgbClr val="000000"/>
                  </a:solidFill>
                  <a:latin typeface="Arial" panose="020B0604020202020204" pitchFamily="34" charset="0"/>
                  <a:ea typeface="Arial" panose="020B0604020202020204" pitchFamily="34" charset="0"/>
                  <a:cs typeface="Times New Roman" panose="02020603050405020304" pitchFamily="18" charset="0"/>
                </a:rPr>
                <a:t> </a:t>
              </a:r>
              <a:endParaRPr lang="en-GB" sz="1333" dirty="0">
                <a:latin typeface="Aptos" panose="020B0004020202020204" pitchFamily="34" charset="0"/>
                <a:ea typeface="Times New Roman" panose="02020603050405020304" pitchFamily="18" charset="0"/>
                <a:cs typeface="Times New Roman" panose="02020603050405020304" pitchFamily="18" charset="0"/>
              </a:endParaRPr>
            </a:p>
            <a:p>
              <a:pPr>
                <a:lnSpc>
                  <a:spcPct val="90000"/>
                </a:lnSpc>
                <a:spcAft>
                  <a:spcPts val="667"/>
                </a:spcAft>
              </a:pPr>
              <a:endParaRPr lang="en-GB" sz="1600" kern="150" dirty="0">
                <a:solidFill>
                  <a:srgbClr val="000000"/>
                </a:solidFill>
                <a:latin typeface="Arial" panose="020B0604020202020204" pitchFamily="34" charset="0"/>
                <a:ea typeface="Arial" panose="020B0604020202020204" pitchFamily="34" charset="0"/>
                <a:cs typeface="Arial" panose="020B0604020202020204" pitchFamily="34" charset="0"/>
              </a:endParaRPr>
            </a:p>
            <a:p>
              <a:pPr>
                <a:lnSpc>
                  <a:spcPct val="90000"/>
                </a:lnSpc>
                <a:spcAft>
                  <a:spcPts val="667"/>
                </a:spcAft>
              </a:pPr>
              <a:r>
                <a:rPr lang="en-GB" sz="1600" kern="150" dirty="0">
                  <a:solidFill>
                    <a:srgbClr val="000000"/>
                  </a:solidFill>
                  <a:latin typeface="Arial" panose="020B0604020202020204" pitchFamily="34" charset="0"/>
                  <a:ea typeface="Arial" panose="020B0604020202020204" pitchFamily="34" charset="0"/>
                  <a:cs typeface="Arial" panose="020B0604020202020204" pitchFamily="34" charset="0"/>
                </a:rPr>
                <a:t>Psychographic</a:t>
              </a:r>
              <a:endParaRPr lang="en-GB" sz="1600" dirty="0">
                <a:latin typeface="Arial" panose="020B0604020202020204" pitchFamily="34" charset="0"/>
                <a:ea typeface="Times New Roman" panose="02020603050405020304" pitchFamily="18" charset="0"/>
                <a:cs typeface="Arial" panose="020B0604020202020204" pitchFamily="34" charset="0"/>
              </a:endParaRPr>
            </a:p>
            <a:p>
              <a:pPr algn="ctr">
                <a:lnSpc>
                  <a:spcPct val="90000"/>
                </a:lnSpc>
                <a:spcAft>
                  <a:spcPts val="667"/>
                </a:spcAft>
              </a:pPr>
              <a:r>
                <a:rPr lang="en-GB" sz="1600" kern="150" dirty="0">
                  <a:solidFill>
                    <a:srgbClr val="000000"/>
                  </a:solidFill>
                  <a:latin typeface="Arial" panose="020B0604020202020204" pitchFamily="34" charset="0"/>
                  <a:ea typeface="Arial" panose="020B0604020202020204" pitchFamily="34" charset="0"/>
                  <a:cs typeface="Arial" panose="020B0604020202020204" pitchFamily="34" charset="0"/>
                </a:rPr>
                <a:t>Lifestyle of people in Chealse, Fulham, south Kensington good expending on hair maintenance and </a:t>
              </a:r>
            </a:p>
            <a:p>
              <a:pPr algn="ctr">
                <a:lnSpc>
                  <a:spcPct val="90000"/>
                </a:lnSpc>
                <a:spcAft>
                  <a:spcPts val="667"/>
                </a:spcAft>
              </a:pPr>
              <a:r>
                <a:rPr lang="en-GB" sz="1600" kern="150" dirty="0">
                  <a:solidFill>
                    <a:srgbClr val="000000"/>
                  </a:solidFill>
                  <a:latin typeface="Arial" panose="020B0604020202020204" pitchFamily="34" charset="0"/>
                  <a:ea typeface="Times New Roman" panose="02020603050405020304" pitchFamily="18" charset="0"/>
                  <a:cs typeface="Arial" panose="020B0604020202020204" pitchFamily="34" charset="0"/>
                </a:rPr>
                <a:t>Styles.</a:t>
              </a:r>
              <a:endParaRPr lang="en-GB" sz="1600" dirty="0">
                <a:latin typeface="Arial" panose="020B0604020202020204" pitchFamily="34" charset="0"/>
                <a:ea typeface="Times New Roman" panose="02020603050405020304" pitchFamily="18" charset="0"/>
                <a:cs typeface="Arial" panose="020B0604020202020204" pitchFamily="34" charset="0"/>
              </a:endParaRPr>
            </a:p>
            <a:p>
              <a:pPr algn="ctr">
                <a:lnSpc>
                  <a:spcPct val="90000"/>
                </a:lnSpc>
                <a:spcAft>
                  <a:spcPts val="667"/>
                </a:spcAft>
              </a:pPr>
              <a:r>
                <a:rPr lang="en-GB"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en-GB" sz="1600" dirty="0">
                <a:latin typeface="Arial" panose="020B0604020202020204" pitchFamily="34" charset="0"/>
                <a:ea typeface="Times New Roman" panose="02020603050405020304" pitchFamily="18" charset="0"/>
                <a:cs typeface="Arial" panose="020B0604020202020204" pitchFamily="34" charset="0"/>
              </a:endParaRPr>
            </a:p>
            <a:p>
              <a:pPr algn="ctr">
                <a:lnSpc>
                  <a:spcPct val="90000"/>
                </a:lnSpc>
                <a:spcAft>
                  <a:spcPts val="667"/>
                </a:spcAft>
              </a:pPr>
              <a:r>
                <a:rPr lang="en-GB" sz="2400" dirty="0">
                  <a:solidFill>
                    <a:srgbClr val="000000"/>
                  </a:solidFill>
                  <a:latin typeface="Aptos" panose="020B0004020202020204" pitchFamily="34" charset="0"/>
                  <a:ea typeface="Times New Roman" panose="02020603050405020304" pitchFamily="18" charset="0"/>
                  <a:cs typeface="Times New Roman" panose="02020603050405020304" pitchFamily="18" charset="0"/>
                </a:rPr>
                <a:t> </a:t>
              </a:r>
              <a:endParaRPr lang="en-GB" sz="1333" dirty="0">
                <a:latin typeface="Aptos" panose="020B0004020202020204" pitchFamily="34" charset="0"/>
                <a:ea typeface="Times New Roman" panose="02020603050405020304" pitchFamily="18" charset="0"/>
                <a:cs typeface="Times New Roman" panose="02020603050405020304" pitchFamily="18" charset="0"/>
              </a:endParaRPr>
            </a:p>
          </p:txBody>
        </p:sp>
        <p:sp>
          <p:nvSpPr>
            <p:cNvPr id="12" name="Free-form: Shape 11">
              <a:extLst>
                <a:ext uri="{FF2B5EF4-FFF2-40B4-BE49-F238E27FC236}">
                  <a16:creationId xmlns:a16="http://schemas.microsoft.com/office/drawing/2014/main" id="{CCF941FA-EDD7-07AA-F81B-CF8BD66240D3}"/>
                </a:ext>
              </a:extLst>
            </p:cNvPr>
            <p:cNvSpPr/>
            <p:nvPr/>
          </p:nvSpPr>
          <p:spPr>
            <a:xfrm>
              <a:off x="612514" y="2682656"/>
              <a:ext cx="1407227" cy="1955590"/>
            </a:xfrm>
            <a:custGeom>
              <a:avLst/>
              <a:gdLst>
                <a:gd name="f0" fmla="val 10800000"/>
                <a:gd name="f1" fmla="val 5400000"/>
                <a:gd name="f2" fmla="val 180"/>
                <a:gd name="f3" fmla="val w"/>
                <a:gd name="f4" fmla="val h"/>
                <a:gd name="f5" fmla="val 0"/>
                <a:gd name="f6" fmla="val 1675975"/>
                <a:gd name="f7" fmla="val 837988"/>
                <a:gd name="f8" fmla="val 375180"/>
                <a:gd name="f9" fmla="val 1300796"/>
                <a:gd name="f10" fmla="val 1675976"/>
                <a:gd name="f11" fmla="+- 0 0 -90"/>
                <a:gd name="f12" fmla="*/ f3 1 1675975"/>
                <a:gd name="f13" fmla="*/ f4 1 1675975"/>
                <a:gd name="f14" fmla="+- f6 0 f5"/>
                <a:gd name="f15" fmla="*/ f11 f0 1"/>
                <a:gd name="f16" fmla="*/ f14 1 1675975"/>
                <a:gd name="f17" fmla="*/ 0 f14 1"/>
                <a:gd name="f18" fmla="*/ 837988 f14 1"/>
                <a:gd name="f19" fmla="*/ 1675976 f14 1"/>
                <a:gd name="f20" fmla="*/ f15 1 f2"/>
                <a:gd name="f21" fmla="*/ f17 1 1675975"/>
                <a:gd name="f22" fmla="*/ f18 1 1675975"/>
                <a:gd name="f23" fmla="*/ f19 1 1675975"/>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675975" h="1675975">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156082">
                <a:alpha val="50000"/>
              </a:srgbClr>
            </a:solidFill>
            <a:ln w="19046" cap="flat">
              <a:solidFill>
                <a:srgbClr val="FFFFFF"/>
              </a:solidFill>
              <a:prstDash val="solid"/>
              <a:miter/>
            </a:ln>
          </p:spPr>
          <p:txBody>
            <a:bodyPr vert="horz" wrap="square" lIns="344192" tIns="344192" rIns="344192" bIns="344192" anchor="ctr" anchorCtr="1" compatLnSpc="0">
              <a:noAutofit/>
            </a:bodyPr>
            <a:lstStyle/>
            <a:p>
              <a:pPr>
                <a:lnSpc>
                  <a:spcPct val="90000"/>
                </a:lnSpc>
                <a:spcAft>
                  <a:spcPts val="533"/>
                </a:spcAft>
              </a:pPr>
              <a:r>
                <a:rPr lang="en-GB" sz="1600" kern="150" dirty="0">
                  <a:solidFill>
                    <a:srgbClr val="000000"/>
                  </a:solidFill>
                  <a:latin typeface="Arial" panose="020B0604020202020204" pitchFamily="34" charset="0"/>
                  <a:ea typeface="Arial" panose="020B0604020202020204" pitchFamily="34" charset="0"/>
                  <a:cs typeface="Arial" panose="020B0604020202020204" pitchFamily="34" charset="0"/>
                </a:rPr>
                <a:t>Behavioural</a:t>
              </a:r>
              <a:endParaRPr lang="en-GB" sz="1600" dirty="0">
                <a:latin typeface="Arial" panose="020B0604020202020204" pitchFamily="34" charset="0"/>
                <a:ea typeface="Times New Roman" panose="02020603050405020304" pitchFamily="18" charset="0"/>
                <a:cs typeface="Arial" panose="020B0604020202020204" pitchFamily="34" charset="0"/>
              </a:endParaRPr>
            </a:p>
            <a:p>
              <a:pPr algn="ctr">
                <a:lnSpc>
                  <a:spcPct val="90000"/>
                </a:lnSpc>
                <a:spcAft>
                  <a:spcPts val="533"/>
                </a:spcAft>
              </a:pPr>
              <a:r>
                <a:rPr lang="en-GB" sz="1600" kern="150" dirty="0">
                  <a:solidFill>
                    <a:srgbClr val="000000"/>
                  </a:solidFill>
                  <a:latin typeface="Arial" panose="020B0604020202020204" pitchFamily="34" charset="0"/>
                  <a:ea typeface="Arial" panose="020B0604020202020204" pitchFamily="34" charset="0"/>
                  <a:cs typeface="Arial" panose="020B0604020202020204" pitchFamily="34" charset="0"/>
                </a:rPr>
                <a:t> </a:t>
              </a:r>
              <a:endParaRPr lang="en-GB" sz="1600" dirty="0">
                <a:latin typeface="Arial" panose="020B0604020202020204" pitchFamily="34" charset="0"/>
                <a:ea typeface="Times New Roman" panose="02020603050405020304" pitchFamily="18" charset="0"/>
                <a:cs typeface="Arial" panose="020B0604020202020204" pitchFamily="34" charset="0"/>
              </a:endParaRPr>
            </a:p>
            <a:p>
              <a:pPr algn="ctr">
                <a:lnSpc>
                  <a:spcPct val="90000"/>
                </a:lnSpc>
                <a:spcAft>
                  <a:spcPts val="533"/>
                </a:spcAft>
              </a:pPr>
              <a:r>
                <a:rPr lang="en-GB" sz="1600" kern="150" dirty="0">
                  <a:solidFill>
                    <a:srgbClr val="000000"/>
                  </a:solidFill>
                  <a:latin typeface="Arial" panose="020B0604020202020204" pitchFamily="34" charset="0"/>
                  <a:ea typeface="Arial" panose="020B0604020202020204" pitchFamily="34" charset="0"/>
                  <a:cs typeface="Arial" panose="020B0604020202020204" pitchFamily="34" charset="0"/>
                </a:rPr>
                <a:t>Huge resident in south ken, Chealse, Fulam,</a:t>
              </a:r>
              <a:r>
                <a:rPr lang="en-GB" sz="1600" kern="150" dirty="0">
                  <a:solidFill>
                    <a:srgbClr val="000000"/>
                  </a:solidFill>
                  <a:latin typeface="Arial" panose="020B0604020202020204" pitchFamily="34" charset="0"/>
                  <a:ea typeface="Aptos" panose="020B0004020202020204" pitchFamily="34" charset="0"/>
                  <a:cs typeface="Arial" panose="020B0604020202020204" pitchFamily="34" charset="0"/>
                </a:rPr>
                <a:t> </a:t>
              </a:r>
              <a:r>
                <a:rPr lang="en-GB" sz="1600" kern="150" dirty="0">
                  <a:solidFill>
                    <a:srgbClr val="000000"/>
                  </a:solidFill>
                  <a:latin typeface="Arial" panose="020B0604020202020204" pitchFamily="34" charset="0"/>
                  <a:ea typeface="Arial" panose="020B0604020202020204" pitchFamily="34" charset="0"/>
                  <a:cs typeface="Arial" panose="020B0604020202020204" pitchFamily="34" charset="0"/>
                </a:rPr>
                <a:t>also high income    </a:t>
              </a:r>
              <a:endParaRPr lang="en-GB" sz="1600" dirty="0">
                <a:latin typeface="Arial" panose="020B0604020202020204" pitchFamily="34" charset="0"/>
                <a:ea typeface="Times New Roman" panose="02020603050405020304" pitchFamily="18" charset="0"/>
                <a:cs typeface="Arial" panose="020B0604020202020204" pitchFamily="34" charset="0"/>
              </a:endParaRPr>
            </a:p>
          </p:txBody>
        </p:sp>
      </p:grpSp>
    </p:spTree>
    <p:extLst>
      <p:ext uri="{BB962C8B-B14F-4D97-AF65-F5344CB8AC3E}">
        <p14:creationId xmlns:p14="http://schemas.microsoft.com/office/powerpoint/2010/main" val="14812818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088BB7-3F9E-6D74-6077-0A34CDDDE233}"/>
              </a:ext>
            </a:extLst>
          </p:cNvPr>
          <p:cNvSpPr txBox="1"/>
          <p:nvPr/>
        </p:nvSpPr>
        <p:spPr>
          <a:xfrm>
            <a:off x="774192" y="173017"/>
            <a:ext cx="14707616" cy="748988"/>
          </a:xfrm>
          <a:prstGeom prst="rect">
            <a:avLst/>
          </a:prstGeom>
          <a:noFill/>
        </p:spPr>
        <p:txBody>
          <a:bodyPr wrap="square" rtlCol="0">
            <a:spAutoFit/>
          </a:bodyPr>
          <a:lstStyle/>
          <a:p>
            <a:r>
              <a:rPr lang="en-GB" sz="4267" b="1" dirty="0"/>
              <a:t> </a:t>
            </a:r>
            <a:r>
              <a:rPr lang="en-GB" sz="4267" b="1" dirty="0">
                <a:solidFill>
                  <a:srgbClr val="374151"/>
                </a:solidFill>
                <a:latin typeface="Söhne"/>
              </a:rPr>
              <a:t>Funding Requirements and Allocation</a:t>
            </a:r>
            <a:endParaRPr lang="en-GB" sz="4267" b="1" dirty="0"/>
          </a:p>
        </p:txBody>
      </p:sp>
      <p:sp>
        <p:nvSpPr>
          <p:cNvPr id="11" name="TextBox 10">
            <a:extLst>
              <a:ext uri="{FF2B5EF4-FFF2-40B4-BE49-F238E27FC236}">
                <a16:creationId xmlns:a16="http://schemas.microsoft.com/office/drawing/2014/main" id="{C83A94A1-1934-79D4-81D2-0832B82A1E2B}"/>
              </a:ext>
            </a:extLst>
          </p:cNvPr>
          <p:cNvSpPr txBox="1"/>
          <p:nvPr/>
        </p:nvSpPr>
        <p:spPr>
          <a:xfrm>
            <a:off x="1818133" y="1422306"/>
            <a:ext cx="9980167" cy="6478697"/>
          </a:xfrm>
          <a:prstGeom prst="rect">
            <a:avLst/>
          </a:prstGeom>
          <a:noFill/>
        </p:spPr>
        <p:txBody>
          <a:bodyPr wrap="square">
            <a:spAutoFit/>
          </a:bodyPr>
          <a:lstStyle/>
          <a:p>
            <a:pPr>
              <a:lnSpc>
                <a:spcPct val="150000"/>
              </a:lnSpc>
              <a:spcAft>
                <a:spcPts val="800"/>
              </a:spcAft>
            </a:pPr>
            <a:r>
              <a:rPr lang="en-GB" b="1" dirty="0">
                <a:latin typeface="Arial" panose="020B0604020202020204" pitchFamily="34" charset="0"/>
                <a:ea typeface="Times New Roman" panose="02020603050405020304" pitchFamily="18" charset="0"/>
                <a:cs typeface="Arial" panose="020B0604020202020204" pitchFamily="34" charset="0"/>
              </a:rPr>
              <a:t>   Securing Funding and Space</a:t>
            </a:r>
            <a:r>
              <a:rPr lang="en-GB" dirty="0">
                <a:latin typeface="Arial" panose="020B0604020202020204" pitchFamily="34" charset="0"/>
                <a:ea typeface="Times New Roman" panose="02020603050405020304" pitchFamily="18" charset="0"/>
                <a:cs typeface="Arial" panose="020B0604020202020204" pitchFamily="34" charset="0"/>
              </a:rPr>
              <a:t>: Signing a lease or buying a property for the Salon.</a:t>
            </a:r>
          </a:p>
          <a:p>
            <a:pPr>
              <a:lnSpc>
                <a:spcPct val="150000"/>
              </a:lnSpc>
            </a:pPr>
            <a:r>
              <a:rPr lang="en-GB" dirty="0">
                <a:latin typeface="Arial" panose="020B0604020202020204" pitchFamily="34" charset="0"/>
                <a:ea typeface="Times New Roman" panose="02020603050405020304" pitchFamily="18" charset="0"/>
                <a:cs typeface="Arial" panose="020B0604020202020204" pitchFamily="34" charset="0"/>
              </a:rPr>
              <a:t>Licensing and registration: Getting local business permits, licenses, and insurance.</a:t>
            </a:r>
          </a:p>
          <a:p>
            <a:pPr>
              <a:lnSpc>
                <a:spcPct val="150000"/>
              </a:lnSpc>
            </a:pPr>
            <a:r>
              <a:rPr lang="en-GB" dirty="0">
                <a:latin typeface="Arial" panose="020B0604020202020204" pitchFamily="34" charset="0"/>
                <a:ea typeface="Times New Roman" panose="02020603050405020304" pitchFamily="18" charset="0"/>
                <a:cs typeface="Arial" panose="020B0604020202020204" pitchFamily="34" charset="0"/>
              </a:rPr>
              <a:t>Grand opening: officially opening the doors to the public.</a:t>
            </a:r>
          </a:p>
          <a:p>
            <a:pPr marL="609596">
              <a:lnSpc>
                <a:spcPct val="150000"/>
              </a:lnSpc>
            </a:pPr>
            <a:endParaRPr lang="en-GB" dirty="0">
              <a:latin typeface="Arial" panose="020B0604020202020204" pitchFamily="34" charset="0"/>
              <a:ea typeface="Times New Roman" panose="02020603050405020304" pitchFamily="18" charset="0"/>
              <a:cs typeface="Arial" panose="020B0604020202020204" pitchFamily="34" charset="0"/>
            </a:endParaRPr>
          </a:p>
          <a:p>
            <a:pPr marL="895346" indent="-285750">
              <a:lnSpc>
                <a:spcPct val="150000"/>
              </a:lnSpc>
              <a:buFont typeface="Wingdings" panose="05000000000000000000" pitchFamily="2" charset="2"/>
              <a:buChar char="v"/>
            </a:pPr>
            <a:r>
              <a:rPr lang="en-GB" b="1" dirty="0">
                <a:latin typeface="Arial" panose="020B0604020202020204" pitchFamily="34" charset="0"/>
                <a:ea typeface="Times New Roman" panose="02020603050405020304" pitchFamily="18" charset="0"/>
                <a:cs typeface="Arial" panose="020B0604020202020204" pitchFamily="34" charset="0"/>
              </a:rPr>
              <a:t>Growth and Operational </a:t>
            </a:r>
          </a:p>
          <a:p>
            <a:pPr marL="895346" indent="-285750">
              <a:lnSpc>
                <a:spcPct val="150000"/>
              </a:lnSpc>
              <a:buFont typeface="Wingdings" panose="05000000000000000000" pitchFamily="2" charset="2"/>
              <a:buChar char="v"/>
            </a:pPr>
            <a:r>
              <a:rPr lang="en-GB" b="1" dirty="0">
                <a:latin typeface="Arial" panose="020B0604020202020204" pitchFamily="34" charset="0"/>
                <a:ea typeface="Times New Roman" panose="02020603050405020304" pitchFamily="18" charset="0"/>
                <a:cs typeface="Arial" panose="020B0604020202020204" pitchFamily="34" charset="0"/>
              </a:rPr>
              <a:t>Profitability: </a:t>
            </a:r>
            <a:r>
              <a:rPr lang="en-GB" dirty="0">
                <a:latin typeface="Arial" panose="020B0604020202020204" pitchFamily="34" charset="0"/>
                <a:ea typeface="Times New Roman" panose="02020603050405020304" pitchFamily="18" charset="0"/>
                <a:cs typeface="Arial" panose="020B0604020202020204" pitchFamily="34" charset="0"/>
              </a:rPr>
              <a:t>Reaching the point in where monthly income covers all operating cost and rent.</a:t>
            </a:r>
          </a:p>
          <a:p>
            <a:pPr>
              <a:lnSpc>
                <a:spcPct val="150000"/>
              </a:lnSpc>
            </a:pPr>
            <a:r>
              <a:rPr lang="en-GB" dirty="0">
                <a:latin typeface="Arial" panose="020B0604020202020204" pitchFamily="34" charset="0"/>
                <a:ea typeface="Times New Roman" panose="02020603050405020304" pitchFamily="18" charset="0"/>
                <a:cs typeface="Arial" panose="020B0604020202020204" pitchFamily="34" charset="0"/>
              </a:rPr>
              <a:t>Building  Team: hiring the first group of  receptionist and  additional assistance.</a:t>
            </a:r>
          </a:p>
          <a:p>
            <a:pPr>
              <a:lnSpc>
                <a:spcPct val="150000"/>
              </a:lnSpc>
            </a:pPr>
            <a:endParaRPr lang="en-GB" dirty="0">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b="1" dirty="0">
                <a:latin typeface="Arial" panose="020B0604020202020204" pitchFamily="34" charset="0"/>
                <a:ea typeface="Times New Roman" panose="02020603050405020304" pitchFamily="18" charset="0"/>
                <a:cs typeface="Arial" panose="020B0604020202020204" pitchFamily="34" charset="0"/>
              </a:rPr>
              <a:t>High Client Retention:</a:t>
            </a:r>
            <a:r>
              <a:rPr lang="en-GB" dirty="0">
                <a:latin typeface="Arial" panose="020B0604020202020204" pitchFamily="34" charset="0"/>
                <a:ea typeface="Times New Roman" panose="02020603050405020304" pitchFamily="18" charset="0"/>
                <a:cs typeface="Arial" panose="020B0604020202020204" pitchFamily="34" charset="0"/>
              </a:rPr>
              <a:t> Reaching a stable rate of regular, returning customer.</a:t>
            </a:r>
          </a:p>
          <a:p>
            <a:pPr marL="609597">
              <a:lnSpc>
                <a:spcPct val="150000"/>
              </a:lnSpc>
            </a:pPr>
            <a:r>
              <a:rPr lang="en-GB" dirty="0">
                <a:latin typeface="Arial" panose="020B0604020202020204" pitchFamily="34" charset="0"/>
                <a:ea typeface="Times New Roman" panose="02020603050405020304" pitchFamily="18" charset="0"/>
                <a:cs typeface="Arial" panose="020B0604020202020204" pitchFamily="34" charset="0"/>
              </a:rPr>
              <a:t> </a:t>
            </a:r>
          </a:p>
          <a:p>
            <a:pPr marL="609597">
              <a:lnSpc>
                <a:spcPct val="150000"/>
              </a:lnSpc>
            </a:pPr>
            <a:r>
              <a:rPr lang="en-GB" dirty="0">
                <a:latin typeface="Arial" panose="020B0604020202020204" pitchFamily="34" charset="0"/>
                <a:ea typeface="Times New Roman" panose="02020603050405020304" pitchFamily="18" charset="0"/>
                <a:cs typeface="Arial" panose="020B0604020202020204" pitchFamily="34" charset="0"/>
              </a:rPr>
              <a:t> </a:t>
            </a:r>
          </a:p>
          <a:p>
            <a:pPr>
              <a:lnSpc>
                <a:spcPct val="150000"/>
              </a:lnSpc>
            </a:pPr>
            <a:r>
              <a:rPr lang="en-GB" b="1" dirty="0">
                <a:latin typeface="Arial" panose="020B0604020202020204" pitchFamily="34" charset="0"/>
                <a:ea typeface="Times New Roman" panose="02020603050405020304" pitchFamily="18" charset="0"/>
                <a:cs typeface="Arial" panose="020B0604020202020204" pitchFamily="34" charset="0"/>
              </a:rPr>
              <a:t>Yearly anniversary: </a:t>
            </a:r>
            <a:r>
              <a:rPr lang="en-GB" dirty="0">
                <a:latin typeface="Arial" panose="020B0604020202020204" pitchFamily="34" charset="0"/>
                <a:ea typeface="Times New Roman" panose="02020603050405020304" pitchFamily="18" charset="0"/>
                <a:cs typeface="Arial" panose="020B0604020202020204" pitchFamily="34" charset="0"/>
              </a:rPr>
              <a:t>Celebrating major operational years like</a:t>
            </a:r>
          </a:p>
          <a:p>
            <a:pPr marL="609597">
              <a:lnSpc>
                <a:spcPct val="150000"/>
              </a:lnSpc>
              <a:spcAft>
                <a:spcPts val="800"/>
              </a:spcAft>
            </a:pPr>
            <a:r>
              <a:rPr lang="en-GB" dirty="0">
                <a:latin typeface="Arial" panose="020B0604020202020204" pitchFamily="34" charset="0"/>
                <a:ea typeface="Times New Roman" panose="02020603050405020304" pitchFamily="18" charset="0"/>
                <a:cs typeface="Arial" panose="020B0604020202020204" pitchFamily="34" charset="0"/>
              </a:rPr>
              <a:t>years in business. Expansion And Anniversary phase</a:t>
            </a:r>
          </a:p>
          <a:p>
            <a:pPr>
              <a:lnSpc>
                <a:spcPct val="150000"/>
              </a:lnSpc>
              <a:spcAft>
                <a:spcPts val="800"/>
              </a:spcAft>
            </a:pPr>
            <a:r>
              <a:rPr lang="en-GB" dirty="0">
                <a:latin typeface="Arial" panose="020B0604020202020204" pitchFamily="34" charset="0"/>
                <a:ea typeface="Times New Roman" panose="02020603050405020304" pitchFamily="18" charset="0"/>
                <a:cs typeface="Arial" panose="020B0604020202020204" pitchFamily="34" charset="0"/>
              </a:rPr>
              <a:t> </a:t>
            </a:r>
          </a:p>
        </p:txBody>
      </p:sp>
    </p:spTree>
    <p:extLst>
      <p:ext uri="{BB962C8B-B14F-4D97-AF65-F5344CB8AC3E}">
        <p14:creationId xmlns:p14="http://schemas.microsoft.com/office/powerpoint/2010/main" val="32783033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63AB96B-8A74-7651-7FA8-1F949F755D3C}"/>
              </a:ext>
            </a:extLst>
          </p:cNvPr>
          <p:cNvSpPr txBox="1"/>
          <p:nvPr/>
        </p:nvSpPr>
        <p:spPr>
          <a:xfrm>
            <a:off x="3689609" y="2518196"/>
            <a:ext cx="8125968" cy="8058616"/>
          </a:xfrm>
          <a:prstGeom prst="rect">
            <a:avLst/>
          </a:prstGeom>
          <a:noFill/>
        </p:spPr>
        <p:txBody>
          <a:bodyPr wrap="square">
            <a:spAutoFit/>
          </a:bodyPr>
          <a:lstStyle/>
          <a:p>
            <a:pPr>
              <a:lnSpc>
                <a:spcPct val="150000"/>
              </a:lnSpc>
              <a:spcAft>
                <a:spcPts val="800"/>
              </a:spcAft>
            </a:pPr>
            <a:r>
              <a:rPr lang="en-GB" sz="2400" b="1" dirty="0">
                <a:latin typeface="Arial" panose="020B0604020202020204" pitchFamily="34" charset="0"/>
                <a:ea typeface="Times New Roman" panose="02020603050405020304" pitchFamily="18" charset="0"/>
                <a:cs typeface="Arial" panose="020B0604020202020204" pitchFamily="34" charset="0"/>
              </a:rPr>
              <a:t>Marketing Mix (4P)</a:t>
            </a:r>
          </a:p>
          <a:p>
            <a:pPr>
              <a:lnSpc>
                <a:spcPct val="150000"/>
              </a:lnSpc>
              <a:spcAft>
                <a:spcPts val="800"/>
              </a:spcAft>
            </a:pPr>
            <a:r>
              <a:rPr lang="en-GB" dirty="0">
                <a:latin typeface="Arial" panose="020B0604020202020204" pitchFamily="34" charset="0"/>
                <a:ea typeface="Times New Roman" panose="02020603050405020304" pitchFamily="18" charset="0"/>
                <a:cs typeface="Arial" panose="020B0604020202020204" pitchFamily="34" charset="0"/>
              </a:rPr>
              <a:t> Eco-friendly/sustainable: Utilizing organic cruelty free and vegan product with strict recycling stuff.</a:t>
            </a:r>
          </a:p>
          <a:p>
            <a:pPr>
              <a:lnSpc>
                <a:spcPct val="150000"/>
              </a:lnSpc>
              <a:spcAft>
                <a:spcPts val="800"/>
              </a:spcAft>
            </a:pPr>
            <a:r>
              <a:rPr lang="en-GB" dirty="0">
                <a:latin typeface="Arial" panose="020B0604020202020204" pitchFamily="34" charset="0"/>
                <a:ea typeface="Times New Roman" panose="02020603050405020304" pitchFamily="18" charset="0"/>
                <a:cs typeface="Arial" panose="020B0604020202020204" pitchFamily="34" charset="0"/>
              </a:rPr>
              <a:t> </a:t>
            </a:r>
          </a:p>
          <a:p>
            <a:pPr marL="457198" indent="-457198">
              <a:lnSpc>
                <a:spcPct val="150000"/>
              </a:lnSpc>
              <a:spcAft>
                <a:spcPts val="800"/>
              </a:spcAft>
              <a:buFont typeface="Wingdings" panose="05000000000000000000" pitchFamily="2" charset="2"/>
              <a:buChar char=""/>
            </a:pPr>
            <a:r>
              <a:rPr lang="en-GB" b="1" dirty="0">
                <a:solidFill>
                  <a:srgbClr val="7030A0"/>
                </a:solidFill>
                <a:latin typeface="Arial" panose="020B0604020202020204" pitchFamily="34" charset="0"/>
                <a:ea typeface="Times New Roman" panose="02020603050405020304" pitchFamily="18" charset="0"/>
                <a:cs typeface="Arial" panose="020B0604020202020204" pitchFamily="34" charset="0"/>
              </a:rPr>
              <a:t>Price:</a:t>
            </a:r>
            <a:r>
              <a:rPr lang="en-GB" dirty="0">
                <a:solidFill>
                  <a:srgbClr val="7030A0"/>
                </a:solidFill>
                <a:latin typeface="Arial" panose="020B0604020202020204" pitchFamily="34" charset="0"/>
                <a:ea typeface="Times New Roman" panose="02020603050405020304" pitchFamily="18" charset="0"/>
                <a:cs typeface="Arial" panose="020B0604020202020204" pitchFamily="34" charset="0"/>
              </a:rPr>
              <a:t> </a:t>
            </a:r>
            <a:r>
              <a:rPr lang="en-GB" dirty="0">
                <a:latin typeface="Arial" panose="020B0604020202020204" pitchFamily="34" charset="0"/>
                <a:ea typeface="Times New Roman" panose="02020603050405020304" pitchFamily="18" charset="0"/>
                <a:cs typeface="Arial" panose="020B0604020202020204" pitchFamily="34" charset="0"/>
              </a:rPr>
              <a:t>Competitive on the markets, for a high-income society.</a:t>
            </a:r>
          </a:p>
          <a:p>
            <a:pPr>
              <a:lnSpc>
                <a:spcPct val="150000"/>
              </a:lnSpc>
              <a:spcAft>
                <a:spcPts val="800"/>
              </a:spcAft>
            </a:pPr>
            <a:r>
              <a:rPr lang="en-GB" dirty="0">
                <a:latin typeface="Arial" panose="020B0604020202020204" pitchFamily="34" charset="0"/>
                <a:ea typeface="Times New Roman" panose="02020603050405020304" pitchFamily="18" charset="0"/>
                <a:cs typeface="Arial" panose="020B0604020202020204" pitchFamily="34" charset="0"/>
              </a:rPr>
              <a:t> </a:t>
            </a:r>
          </a:p>
          <a:p>
            <a:pPr marL="457198" indent="-457198">
              <a:lnSpc>
                <a:spcPct val="150000"/>
              </a:lnSpc>
              <a:spcAft>
                <a:spcPts val="800"/>
              </a:spcAft>
              <a:buFont typeface="Wingdings" panose="05000000000000000000" pitchFamily="2" charset="2"/>
              <a:buChar char=""/>
            </a:pPr>
            <a:r>
              <a:rPr lang="en-GB" b="1" dirty="0">
                <a:solidFill>
                  <a:srgbClr val="7030A0"/>
                </a:solidFill>
                <a:latin typeface="Arial" panose="020B0604020202020204" pitchFamily="34" charset="0"/>
                <a:ea typeface="Times New Roman" panose="02020603050405020304" pitchFamily="18" charset="0"/>
                <a:cs typeface="Arial" panose="020B0604020202020204" pitchFamily="34" charset="0"/>
              </a:rPr>
              <a:t>Promotion:</a:t>
            </a:r>
            <a:r>
              <a:rPr lang="en-GB" dirty="0">
                <a:solidFill>
                  <a:srgbClr val="7030A0"/>
                </a:solidFill>
                <a:latin typeface="Arial" panose="020B0604020202020204" pitchFamily="34" charset="0"/>
                <a:ea typeface="Times New Roman" panose="02020603050405020304" pitchFamily="18" charset="0"/>
                <a:cs typeface="Arial" panose="020B0604020202020204" pitchFamily="34" charset="0"/>
              </a:rPr>
              <a:t> </a:t>
            </a:r>
            <a:r>
              <a:rPr lang="en-GB" dirty="0">
                <a:latin typeface="Arial" panose="020B0604020202020204" pitchFamily="34" charset="0"/>
                <a:ea typeface="Times New Roman" panose="02020603050405020304" pitchFamily="18" charset="0"/>
                <a:cs typeface="Arial" panose="020B0604020202020204" pitchFamily="34" charset="0"/>
              </a:rPr>
              <a:t>Through social media, Emails, words of mouth (recommend a friend)</a:t>
            </a:r>
          </a:p>
          <a:p>
            <a:pPr marL="457198" indent="-457198">
              <a:lnSpc>
                <a:spcPct val="150000"/>
              </a:lnSpc>
              <a:spcAft>
                <a:spcPts val="800"/>
              </a:spcAft>
              <a:buFont typeface="Wingdings" panose="05000000000000000000" pitchFamily="2" charset="2"/>
              <a:buChar char=""/>
            </a:pPr>
            <a:endParaRPr lang="en-GB" dirty="0">
              <a:latin typeface="Arial" panose="020B0604020202020204" pitchFamily="34" charset="0"/>
              <a:ea typeface="Times New Roman" panose="02020603050405020304" pitchFamily="18" charset="0"/>
              <a:cs typeface="Arial" panose="020B0604020202020204" pitchFamily="34" charset="0"/>
            </a:endParaRPr>
          </a:p>
          <a:p>
            <a:pPr marL="457198" indent="-457198">
              <a:lnSpc>
                <a:spcPct val="150000"/>
              </a:lnSpc>
              <a:spcAft>
                <a:spcPts val="800"/>
              </a:spcAft>
              <a:buFont typeface="Wingdings" panose="05000000000000000000" pitchFamily="2" charset="2"/>
              <a:buChar char=""/>
            </a:pPr>
            <a:r>
              <a:rPr lang="en-GB" b="1" dirty="0">
                <a:solidFill>
                  <a:srgbClr val="7030A0"/>
                </a:solidFill>
                <a:latin typeface="Arial" panose="020B0604020202020204" pitchFamily="34" charset="0"/>
                <a:ea typeface="Times New Roman" panose="02020603050405020304" pitchFamily="18" charset="0"/>
                <a:cs typeface="Arial" panose="020B0604020202020204" pitchFamily="34" charset="0"/>
              </a:rPr>
              <a:t>Product:</a:t>
            </a:r>
            <a:r>
              <a:rPr lang="en-GB" b="1" dirty="0">
                <a:latin typeface="Arial" panose="020B0604020202020204" pitchFamily="34" charset="0"/>
                <a:ea typeface="Times New Roman" panose="02020603050405020304" pitchFamily="18" charset="0"/>
                <a:cs typeface="Arial" panose="020B0604020202020204" pitchFamily="34" charset="0"/>
              </a:rPr>
              <a:t>   </a:t>
            </a:r>
            <a:r>
              <a:rPr lang="en-GB" dirty="0">
                <a:latin typeface="Arial" panose="020B0604020202020204" pitchFamily="34" charset="0"/>
                <a:ea typeface="Times New Roman" panose="02020603050405020304" pitchFamily="18" charset="0"/>
                <a:cs typeface="Arial" panose="020B0604020202020204" pitchFamily="34" charset="0"/>
              </a:rPr>
              <a:t>Good service offered, Focusing exclusively on curly and </a:t>
            </a:r>
            <a:endParaRPr lang="en-GB" dirty="0">
              <a:solidFill>
                <a:srgbClr val="002060"/>
              </a:solidFill>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800"/>
              </a:spcAft>
            </a:pPr>
            <a:r>
              <a:rPr lang="en-GB" dirty="0">
                <a:latin typeface="Arial" panose="020B0604020202020204" pitchFamily="34" charset="0"/>
                <a:ea typeface="Times New Roman" panose="02020603050405020304" pitchFamily="18" charset="0"/>
                <a:cs typeface="Arial" panose="020B0604020202020204" pitchFamily="34" charset="0"/>
              </a:rPr>
              <a:t>straight hair.</a:t>
            </a:r>
          </a:p>
          <a:p>
            <a:pPr>
              <a:lnSpc>
                <a:spcPct val="150000"/>
              </a:lnSpc>
              <a:spcAft>
                <a:spcPts val="800"/>
              </a:spcAft>
            </a:pPr>
            <a:endParaRPr lang="en-GB" dirty="0">
              <a:latin typeface="Arial" panose="020B0604020202020204" pitchFamily="34" charset="0"/>
              <a:ea typeface="Times New Roman" panose="02020603050405020304" pitchFamily="18" charset="0"/>
              <a:cs typeface="Arial" panose="020B0604020202020204" pitchFamily="34" charset="0"/>
            </a:endParaRPr>
          </a:p>
          <a:p>
            <a:pPr marL="457198" indent="-457198">
              <a:lnSpc>
                <a:spcPct val="150000"/>
              </a:lnSpc>
              <a:spcAft>
                <a:spcPts val="800"/>
              </a:spcAft>
              <a:buFont typeface="Wingdings" panose="05000000000000000000" pitchFamily="2" charset="2"/>
              <a:buChar char=""/>
            </a:pPr>
            <a:r>
              <a:rPr lang="en-GB" b="1" dirty="0">
                <a:solidFill>
                  <a:srgbClr val="7030A0"/>
                </a:solidFill>
                <a:latin typeface="Arial" panose="020B0604020202020204" pitchFamily="34" charset="0"/>
                <a:ea typeface="Times New Roman" panose="02020603050405020304" pitchFamily="18" charset="0"/>
                <a:cs typeface="Arial" panose="020B0604020202020204" pitchFamily="34" charset="0"/>
              </a:rPr>
              <a:t>Place</a:t>
            </a:r>
            <a:r>
              <a:rPr lang="en-GB" dirty="0">
                <a:solidFill>
                  <a:srgbClr val="7030A0"/>
                </a:solidFill>
                <a:latin typeface="Arial" panose="020B0604020202020204" pitchFamily="34" charset="0"/>
                <a:ea typeface="Times New Roman" panose="02020603050405020304" pitchFamily="18" charset="0"/>
                <a:cs typeface="Arial" panose="020B0604020202020204" pitchFamily="34" charset="0"/>
              </a:rPr>
              <a:t> </a:t>
            </a:r>
            <a:r>
              <a:rPr lang="en-GB" dirty="0">
                <a:latin typeface="Arial" panose="020B0604020202020204" pitchFamily="34" charset="0"/>
                <a:ea typeface="Times New Roman" panose="02020603050405020304" pitchFamily="18" charset="0"/>
                <a:cs typeface="Arial" panose="020B0604020202020204" pitchFamily="34" charset="0"/>
              </a:rPr>
              <a:t>High earner society in Chealse, Fulham and South Kensington area.</a:t>
            </a:r>
          </a:p>
          <a:p>
            <a:pPr>
              <a:lnSpc>
                <a:spcPct val="150000"/>
              </a:lnSpc>
              <a:spcAft>
                <a:spcPts val="800"/>
              </a:spcAft>
            </a:pPr>
            <a:r>
              <a:rPr lang="en-GB" dirty="0">
                <a:latin typeface="Arial" panose="020B0604020202020204" pitchFamily="34" charset="0"/>
                <a:ea typeface="Times New Roman" panose="02020603050405020304" pitchFamily="18" charset="0"/>
                <a:cs typeface="Arial" panose="020B0604020202020204" pitchFamily="34" charset="0"/>
              </a:rPr>
              <a:t> </a:t>
            </a:r>
          </a:p>
          <a:p>
            <a:pPr>
              <a:lnSpc>
                <a:spcPct val="150000"/>
              </a:lnSpc>
              <a:spcAft>
                <a:spcPts val="800"/>
              </a:spcAft>
            </a:pPr>
            <a:r>
              <a:rPr lang="en-GB" dirty="0">
                <a:latin typeface="Arial" panose="020B0604020202020204" pitchFamily="34" charset="0"/>
                <a:ea typeface="Times New Roman" panose="02020603050405020304" pitchFamily="18" charset="0"/>
                <a:cs typeface="Arial" panose="020B0604020202020204" pitchFamily="34" charset="0"/>
              </a:rPr>
              <a:t> </a:t>
            </a:r>
          </a:p>
        </p:txBody>
      </p:sp>
    </p:spTree>
    <p:extLst>
      <p:ext uri="{BB962C8B-B14F-4D97-AF65-F5344CB8AC3E}">
        <p14:creationId xmlns:p14="http://schemas.microsoft.com/office/powerpoint/2010/main" val="41186891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84AB0C6C-1B62-BD5B-4E39-AC5A0700187D}"/>
              </a:ext>
            </a:extLst>
          </p:cNvPr>
          <p:cNvGraphicFramePr>
            <a:graphicFrameLocks noGrp="1"/>
          </p:cNvGraphicFramePr>
          <p:nvPr>
            <p:extLst>
              <p:ext uri="{D42A27DB-BD31-4B8C-83A1-F6EECF244321}">
                <p14:modId xmlns:p14="http://schemas.microsoft.com/office/powerpoint/2010/main" val="2448649290"/>
              </p:ext>
            </p:extLst>
          </p:nvPr>
        </p:nvGraphicFramePr>
        <p:xfrm>
          <a:off x="7416800" y="1763360"/>
          <a:ext cx="7636081" cy="8665279"/>
        </p:xfrm>
        <a:graphic>
          <a:graphicData uri="http://schemas.openxmlformats.org/drawingml/2006/table">
            <a:tbl>
              <a:tblPr bandRow="1">
                <a:tableStyleId>{5C22544A-7EE6-4342-B048-85BDC9FD1C3A}</a:tableStyleId>
              </a:tblPr>
              <a:tblGrid>
                <a:gridCol w="4557016">
                  <a:extLst>
                    <a:ext uri="{9D8B030D-6E8A-4147-A177-3AD203B41FA5}">
                      <a16:colId xmlns:a16="http://schemas.microsoft.com/office/drawing/2014/main" val="4078324115"/>
                    </a:ext>
                  </a:extLst>
                </a:gridCol>
                <a:gridCol w="3079065">
                  <a:extLst>
                    <a:ext uri="{9D8B030D-6E8A-4147-A177-3AD203B41FA5}">
                      <a16:colId xmlns:a16="http://schemas.microsoft.com/office/drawing/2014/main" val="3261734122"/>
                    </a:ext>
                  </a:extLst>
                </a:gridCol>
              </a:tblGrid>
              <a:tr h="915665">
                <a:tc>
                  <a:txBody>
                    <a:bodyPr/>
                    <a:lstStyle/>
                    <a:p>
                      <a:pPr algn="l" rtl="0" fontAlgn="ctr"/>
                      <a:r>
                        <a:rPr lang="en-GB" sz="4400" u="none" strike="noStrike" dirty="0">
                          <a:effectLst/>
                        </a:rPr>
                        <a:t>Fixed Costs</a:t>
                      </a:r>
                      <a:endParaRPr lang="en-GB" sz="4400" b="1" i="0" u="none" strike="noStrike" dirty="0">
                        <a:solidFill>
                          <a:srgbClr val="000000"/>
                        </a:solidFill>
                        <a:effectLst/>
                        <a:latin typeface="Calibri" panose="020F0502020204030204" pitchFamily="34" charset="0"/>
                      </a:endParaRPr>
                    </a:p>
                  </a:txBody>
                  <a:tcPr marL="20955" marR="20955" marT="20955" marB="0" anchor="ctr">
                    <a:solidFill>
                      <a:schemeClr val="accent6">
                        <a:lumMod val="60000"/>
                        <a:lumOff val="40000"/>
                      </a:schemeClr>
                    </a:solidFill>
                  </a:tcPr>
                </a:tc>
                <a:tc>
                  <a:txBody>
                    <a:bodyPr/>
                    <a:lstStyle/>
                    <a:p>
                      <a:pPr algn="l" rtl="0" fontAlgn="ctr"/>
                      <a:r>
                        <a:rPr lang="en-GB" sz="4400" u="none" strike="noStrike" dirty="0">
                          <a:effectLst/>
                        </a:rPr>
                        <a:t>per month</a:t>
                      </a:r>
                      <a:endParaRPr lang="en-GB" sz="4400" b="0" i="0" u="none" strike="noStrike" dirty="0">
                        <a:solidFill>
                          <a:srgbClr val="000000"/>
                        </a:solidFill>
                        <a:effectLst/>
                        <a:latin typeface="Calibri" panose="020F0502020204030204" pitchFamily="34" charset="0"/>
                      </a:endParaRPr>
                    </a:p>
                  </a:txBody>
                  <a:tcPr marL="20955" marR="20955" marT="20955" marB="0" anchor="ctr">
                    <a:solidFill>
                      <a:schemeClr val="accent6">
                        <a:lumMod val="60000"/>
                        <a:lumOff val="40000"/>
                      </a:schemeClr>
                    </a:solidFill>
                  </a:tcPr>
                </a:tc>
                <a:extLst>
                  <a:ext uri="{0D108BD9-81ED-4DB2-BD59-A6C34878D82A}">
                    <a16:rowId xmlns:a16="http://schemas.microsoft.com/office/drawing/2014/main" val="1773919177"/>
                  </a:ext>
                </a:extLst>
              </a:tr>
              <a:tr h="943411">
                <a:tc>
                  <a:txBody>
                    <a:bodyPr/>
                    <a:lstStyle/>
                    <a:p>
                      <a:pPr algn="l" rtl="0" fontAlgn="ctr"/>
                      <a:r>
                        <a:rPr lang="en-GB" sz="3400" u="none" strike="noStrike" dirty="0">
                          <a:effectLst/>
                        </a:rPr>
                        <a:t>Rent</a:t>
                      </a:r>
                      <a:endParaRPr lang="en-GB" sz="3400" b="0" i="0" u="none" strike="noStrike" dirty="0">
                        <a:solidFill>
                          <a:srgbClr val="000000"/>
                        </a:solidFill>
                        <a:effectLst/>
                        <a:latin typeface="Calibri" panose="020F0502020204030204" pitchFamily="34" charset="0"/>
                      </a:endParaRPr>
                    </a:p>
                  </a:txBody>
                  <a:tcPr marL="20955" marR="20955" marT="20955" marB="0" anchor="ctr"/>
                </a:tc>
                <a:tc>
                  <a:txBody>
                    <a:bodyPr/>
                    <a:lstStyle/>
                    <a:p>
                      <a:pPr algn="r" rtl="0" fontAlgn="ctr"/>
                      <a:r>
                        <a:rPr lang="en-GB" sz="3400" u="none" strike="noStrike" dirty="0">
                          <a:effectLst/>
                          <a:latin typeface="Arial" panose="020B0604020202020204" pitchFamily="34" charset="0"/>
                          <a:cs typeface="Arial" panose="020B0604020202020204" pitchFamily="34" charset="0"/>
                        </a:rPr>
                        <a:t>£3000</a:t>
                      </a:r>
                      <a:endParaRPr lang="en-GB" sz="3400" b="0" i="0" u="none" strike="noStrike" dirty="0">
                        <a:solidFill>
                          <a:srgbClr val="000000"/>
                        </a:solidFill>
                        <a:effectLst/>
                        <a:latin typeface="Arial" panose="020B0604020202020204" pitchFamily="34" charset="0"/>
                        <a:cs typeface="Arial" panose="020B0604020202020204" pitchFamily="34" charset="0"/>
                      </a:endParaRPr>
                    </a:p>
                  </a:txBody>
                  <a:tcPr marL="20955" marR="20955" marT="20955" marB="0" anchor="ctr"/>
                </a:tc>
                <a:extLst>
                  <a:ext uri="{0D108BD9-81ED-4DB2-BD59-A6C34878D82A}">
                    <a16:rowId xmlns:a16="http://schemas.microsoft.com/office/drawing/2014/main" val="3366274579"/>
                  </a:ext>
                </a:extLst>
              </a:tr>
              <a:tr h="943411">
                <a:tc>
                  <a:txBody>
                    <a:bodyPr/>
                    <a:lstStyle/>
                    <a:p>
                      <a:pPr algn="l" rtl="0" fontAlgn="ctr"/>
                      <a:r>
                        <a:rPr lang="en-GB" sz="3400" u="none" strike="noStrike" dirty="0">
                          <a:effectLst/>
                          <a:latin typeface="Arial" panose="020B0604020202020204" pitchFamily="34" charset="0"/>
                          <a:cs typeface="Arial" panose="020B0604020202020204" pitchFamily="34" charset="0"/>
                        </a:rPr>
                        <a:t>Bus. Rate</a:t>
                      </a:r>
                      <a:endParaRPr lang="en-GB" sz="3400" b="0" i="0" u="none" strike="noStrike" dirty="0">
                        <a:solidFill>
                          <a:srgbClr val="000000"/>
                        </a:solidFill>
                        <a:effectLst/>
                        <a:latin typeface="Arial" panose="020B0604020202020204" pitchFamily="34" charset="0"/>
                        <a:cs typeface="Arial" panose="020B0604020202020204" pitchFamily="34" charset="0"/>
                      </a:endParaRPr>
                    </a:p>
                  </a:txBody>
                  <a:tcPr marL="20955" marR="20955" marT="20955" marB="0" anchor="ctr"/>
                </a:tc>
                <a:tc>
                  <a:txBody>
                    <a:bodyPr/>
                    <a:lstStyle/>
                    <a:p>
                      <a:pPr algn="r" rtl="0" fontAlgn="ctr"/>
                      <a:r>
                        <a:rPr lang="en-GB" sz="3400" u="none" strike="noStrike" dirty="0">
                          <a:effectLst/>
                          <a:latin typeface="Arial" panose="020B0604020202020204" pitchFamily="34" charset="0"/>
                          <a:cs typeface="Arial" panose="020B0604020202020204" pitchFamily="34" charset="0"/>
                        </a:rPr>
                        <a:t>£300</a:t>
                      </a:r>
                      <a:endParaRPr lang="en-GB" sz="3400" b="0" i="0" u="none" strike="noStrike" dirty="0">
                        <a:solidFill>
                          <a:srgbClr val="000000"/>
                        </a:solidFill>
                        <a:effectLst/>
                        <a:latin typeface="Arial" panose="020B0604020202020204" pitchFamily="34" charset="0"/>
                        <a:cs typeface="Arial" panose="020B0604020202020204" pitchFamily="34" charset="0"/>
                      </a:endParaRPr>
                    </a:p>
                  </a:txBody>
                  <a:tcPr marL="20955" marR="20955" marT="20955" marB="0" anchor="ctr"/>
                </a:tc>
                <a:extLst>
                  <a:ext uri="{0D108BD9-81ED-4DB2-BD59-A6C34878D82A}">
                    <a16:rowId xmlns:a16="http://schemas.microsoft.com/office/drawing/2014/main" val="1957750995"/>
                  </a:ext>
                </a:extLst>
              </a:tr>
              <a:tr h="943411">
                <a:tc>
                  <a:txBody>
                    <a:bodyPr/>
                    <a:lstStyle/>
                    <a:p>
                      <a:pPr algn="l" rtl="0" fontAlgn="ctr"/>
                      <a:r>
                        <a:rPr lang="en-GB" sz="3400" b="0" i="0" u="none" strike="noStrike" dirty="0">
                          <a:solidFill>
                            <a:srgbClr val="000000"/>
                          </a:solidFill>
                          <a:effectLst/>
                          <a:latin typeface="Arial" panose="020B0604020202020204" pitchFamily="34" charset="0"/>
                          <a:cs typeface="Arial" panose="020B0604020202020204" pitchFamily="34" charset="0"/>
                        </a:rPr>
                        <a:t>Business </a:t>
                      </a:r>
                      <a:r>
                        <a:rPr lang="en-GB" sz="3400" b="0" i="0" u="none" strike="noStrike" dirty="0" err="1">
                          <a:solidFill>
                            <a:srgbClr val="000000"/>
                          </a:solidFill>
                          <a:effectLst/>
                          <a:latin typeface="Arial" panose="020B0604020202020204" pitchFamily="34" charset="0"/>
                          <a:cs typeface="Arial" panose="020B0604020202020204" pitchFamily="34" charset="0"/>
                        </a:rPr>
                        <a:t>wifi</a:t>
                      </a:r>
                      <a:endParaRPr lang="en-GB" sz="3400" b="0" i="0" u="none" strike="noStrike" dirty="0">
                        <a:solidFill>
                          <a:srgbClr val="000000"/>
                        </a:solidFill>
                        <a:effectLst/>
                        <a:latin typeface="Arial" panose="020B0604020202020204" pitchFamily="34" charset="0"/>
                        <a:cs typeface="Arial" panose="020B0604020202020204" pitchFamily="34" charset="0"/>
                      </a:endParaRPr>
                    </a:p>
                  </a:txBody>
                  <a:tcPr marL="20955" marR="20955" marT="20955" marB="0" anchor="ctr"/>
                </a:tc>
                <a:tc>
                  <a:txBody>
                    <a:bodyPr/>
                    <a:lstStyle/>
                    <a:p>
                      <a:pPr algn="r" rtl="0" fontAlgn="ctr"/>
                      <a:r>
                        <a:rPr lang="en-GB" sz="3400" b="0" i="0" u="none" strike="noStrike" dirty="0">
                          <a:solidFill>
                            <a:srgbClr val="000000"/>
                          </a:solidFill>
                          <a:effectLst/>
                          <a:latin typeface="Arial" panose="020B0604020202020204" pitchFamily="34" charset="0"/>
                          <a:cs typeface="Arial" panose="020B0604020202020204" pitchFamily="34" charset="0"/>
                        </a:rPr>
                        <a:t>£29</a:t>
                      </a:r>
                    </a:p>
                  </a:txBody>
                  <a:tcPr marL="20955" marR="20955" marT="20955" marB="0" anchor="ctr"/>
                </a:tc>
                <a:extLst>
                  <a:ext uri="{0D108BD9-81ED-4DB2-BD59-A6C34878D82A}">
                    <a16:rowId xmlns:a16="http://schemas.microsoft.com/office/drawing/2014/main" val="1247036290"/>
                  </a:ext>
                </a:extLst>
              </a:tr>
              <a:tr h="1504481">
                <a:tc>
                  <a:txBody>
                    <a:bodyPr/>
                    <a:lstStyle/>
                    <a:p>
                      <a:pPr algn="l" rtl="0" fontAlgn="ctr"/>
                      <a:r>
                        <a:rPr lang="en-GB" sz="3400" b="0" i="0" u="none" strike="noStrike" dirty="0">
                          <a:solidFill>
                            <a:srgbClr val="000000"/>
                          </a:solidFill>
                          <a:effectLst/>
                          <a:latin typeface="Arial" panose="020B0604020202020204" pitchFamily="34" charset="0"/>
                          <a:cs typeface="Arial" panose="020B0604020202020204" pitchFamily="34" charset="0"/>
                        </a:rPr>
                        <a:t>Insurance</a:t>
                      </a:r>
                    </a:p>
                  </a:txBody>
                  <a:tcPr marL="20955" marR="20955" marT="20955" marB="0" anchor="ctr"/>
                </a:tc>
                <a:tc>
                  <a:txBody>
                    <a:bodyPr/>
                    <a:lstStyle/>
                    <a:p>
                      <a:pPr algn="r" rtl="0" fontAlgn="ctr"/>
                      <a:r>
                        <a:rPr lang="en-GB" sz="3400" b="0" i="0" u="none" strike="noStrike" dirty="0">
                          <a:solidFill>
                            <a:srgbClr val="000000"/>
                          </a:solidFill>
                          <a:effectLst/>
                          <a:latin typeface="Arial" panose="020B0604020202020204" pitchFamily="34" charset="0"/>
                          <a:cs typeface="Arial" panose="020B0604020202020204" pitchFamily="34" charset="0"/>
                        </a:rPr>
                        <a:t>£50</a:t>
                      </a:r>
                    </a:p>
                  </a:txBody>
                  <a:tcPr marL="20955" marR="20955" marT="20955" marB="0" anchor="ctr"/>
                </a:tc>
                <a:extLst>
                  <a:ext uri="{0D108BD9-81ED-4DB2-BD59-A6C34878D82A}">
                    <a16:rowId xmlns:a16="http://schemas.microsoft.com/office/drawing/2014/main" val="240945370"/>
                  </a:ext>
                </a:extLst>
              </a:tr>
              <a:tr h="1831321">
                <a:tc>
                  <a:txBody>
                    <a:bodyPr/>
                    <a:lstStyle/>
                    <a:p>
                      <a:pPr algn="l" rtl="0" fontAlgn="ctr"/>
                      <a:r>
                        <a:rPr lang="en-GB" sz="3400" b="0" i="0" u="none" strike="noStrike" dirty="0">
                          <a:solidFill>
                            <a:srgbClr val="000000"/>
                          </a:solidFill>
                          <a:effectLst/>
                          <a:latin typeface="Arial" panose="020B0604020202020204" pitchFamily="34" charset="0"/>
                          <a:cs typeface="Arial" panose="020B0604020202020204" pitchFamily="34" charset="0"/>
                        </a:rPr>
                        <a:t>Employee (payee)</a:t>
                      </a:r>
                    </a:p>
                  </a:txBody>
                  <a:tcPr marL="20955" marR="20955" marT="20955" marB="0" anchor="ctr"/>
                </a:tc>
                <a:tc>
                  <a:txBody>
                    <a:bodyPr/>
                    <a:lstStyle/>
                    <a:p>
                      <a:pPr algn="r" rtl="0" fontAlgn="ctr"/>
                      <a:r>
                        <a:rPr lang="en-GB" sz="3400" b="0" i="0" u="none" strike="noStrike" dirty="0">
                          <a:solidFill>
                            <a:srgbClr val="000000"/>
                          </a:solidFill>
                          <a:effectLst/>
                          <a:latin typeface="Arial" panose="020B0604020202020204" pitchFamily="34" charset="0"/>
                          <a:cs typeface="Arial" panose="020B0604020202020204" pitchFamily="34" charset="0"/>
                        </a:rPr>
                        <a:t>£6096</a:t>
                      </a:r>
                    </a:p>
                  </a:txBody>
                  <a:tcPr marL="20955" marR="20955" marT="20955" marB="0" anchor="ctr"/>
                </a:tc>
                <a:extLst>
                  <a:ext uri="{0D108BD9-81ED-4DB2-BD59-A6C34878D82A}">
                    <a16:rowId xmlns:a16="http://schemas.microsoft.com/office/drawing/2014/main" val="2783021954"/>
                  </a:ext>
                </a:extLst>
              </a:tr>
              <a:tr h="1583579">
                <a:tc>
                  <a:txBody>
                    <a:bodyPr/>
                    <a:lstStyle/>
                    <a:p>
                      <a:pPr algn="l" rtl="0" fontAlgn="ctr"/>
                      <a:r>
                        <a:rPr lang="en-GB" sz="4400" b="0" i="0" u="none" strike="noStrike" dirty="0">
                          <a:solidFill>
                            <a:srgbClr val="000000"/>
                          </a:solidFill>
                          <a:effectLst/>
                          <a:latin typeface="Calibri" panose="020F0502020204030204" pitchFamily="34" charset="0"/>
                        </a:rPr>
                        <a:t>Total                      </a:t>
                      </a:r>
                    </a:p>
                  </a:txBody>
                  <a:tcPr marL="20955" marR="20955" marT="20955" marB="0" anchor="ctr"/>
                </a:tc>
                <a:tc>
                  <a:txBody>
                    <a:bodyPr/>
                    <a:lstStyle/>
                    <a:p>
                      <a:pPr algn="r" rtl="0" fontAlgn="ctr"/>
                      <a:r>
                        <a:rPr lang="en-GB" sz="3400" b="0" i="0" u="none" strike="noStrike" dirty="0">
                          <a:solidFill>
                            <a:srgbClr val="000000"/>
                          </a:solidFill>
                          <a:effectLst/>
                          <a:latin typeface="Arial" panose="020B0604020202020204" pitchFamily="34" charset="0"/>
                          <a:cs typeface="Arial" panose="020B0604020202020204" pitchFamily="34" charset="0"/>
                        </a:rPr>
                        <a:t>£9,475</a:t>
                      </a:r>
                    </a:p>
                  </a:txBody>
                  <a:tcPr marL="20955" marR="20955" marT="20955" marB="0" anchor="ctr"/>
                </a:tc>
                <a:extLst>
                  <a:ext uri="{0D108BD9-81ED-4DB2-BD59-A6C34878D82A}">
                    <a16:rowId xmlns:a16="http://schemas.microsoft.com/office/drawing/2014/main" val="1042499348"/>
                  </a:ext>
                </a:extLst>
              </a:tr>
            </a:tbl>
          </a:graphicData>
        </a:graphic>
      </p:graphicFrame>
      <p:graphicFrame>
        <p:nvGraphicFramePr>
          <p:cNvPr id="4" name="Content Placeholder 3">
            <a:extLst>
              <a:ext uri="{FF2B5EF4-FFF2-40B4-BE49-F238E27FC236}">
                <a16:creationId xmlns:a16="http://schemas.microsoft.com/office/drawing/2014/main" id="{3BF6B87C-753B-0606-B7C1-F526C69EB0B1}"/>
              </a:ext>
            </a:extLst>
          </p:cNvPr>
          <p:cNvGraphicFramePr>
            <a:graphicFrameLocks noGrp="1"/>
          </p:cNvGraphicFramePr>
          <p:nvPr>
            <p:ph idx="1"/>
            <p:extLst>
              <p:ext uri="{D42A27DB-BD31-4B8C-83A1-F6EECF244321}">
                <p14:modId xmlns:p14="http://schemas.microsoft.com/office/powerpoint/2010/main" val="1708140221"/>
              </p:ext>
            </p:extLst>
          </p:nvPr>
        </p:nvGraphicFramePr>
        <p:xfrm>
          <a:off x="1003300" y="1763360"/>
          <a:ext cx="6197485" cy="8665279"/>
        </p:xfrm>
        <a:graphic>
          <a:graphicData uri="http://schemas.openxmlformats.org/drawingml/2006/table">
            <a:tbl>
              <a:tblPr firstRow="1"/>
              <a:tblGrid>
                <a:gridCol w="3281107">
                  <a:extLst>
                    <a:ext uri="{9D8B030D-6E8A-4147-A177-3AD203B41FA5}">
                      <a16:colId xmlns:a16="http://schemas.microsoft.com/office/drawing/2014/main" val="3173173661"/>
                    </a:ext>
                  </a:extLst>
                </a:gridCol>
                <a:gridCol w="2916378">
                  <a:extLst>
                    <a:ext uri="{9D8B030D-6E8A-4147-A177-3AD203B41FA5}">
                      <a16:colId xmlns:a16="http://schemas.microsoft.com/office/drawing/2014/main" val="896379705"/>
                    </a:ext>
                  </a:extLst>
                </a:gridCol>
              </a:tblGrid>
              <a:tr h="1237897">
                <a:tc>
                  <a:txBody>
                    <a:bodyPr/>
                    <a:lstStyle/>
                    <a:p>
                      <a:pPr algn="l" rtl="0" fontAlgn="ctr">
                        <a:spcBef>
                          <a:spcPts val="0"/>
                        </a:spcBef>
                        <a:spcAft>
                          <a:spcPts val="0"/>
                        </a:spcAft>
                      </a:pPr>
                      <a:r>
                        <a:rPr lang="en-GB" sz="4400" b="1" i="0" u="none" strike="noStrike">
                          <a:solidFill>
                            <a:srgbClr val="000000"/>
                          </a:solidFill>
                          <a:effectLst/>
                          <a:highlight>
                            <a:srgbClr val="83CCEB"/>
                          </a:highlight>
                          <a:latin typeface="Calibri" panose="020F0502020204030204" pitchFamily="34" charset="0"/>
                        </a:rPr>
                        <a:t>Startup</a:t>
                      </a:r>
                      <a:r>
                        <a:rPr lang="en-GB" sz="4400" b="0" i="0" u="none" strike="noStrike">
                          <a:solidFill>
                            <a:srgbClr val="000000"/>
                          </a:solidFill>
                          <a:effectLst/>
                          <a:highlight>
                            <a:srgbClr val="83CCEB"/>
                          </a:highlight>
                          <a:latin typeface="Calibri" panose="020F0502020204030204" pitchFamily="34" charset="0"/>
                        </a:rPr>
                        <a:t> </a:t>
                      </a:r>
                      <a:r>
                        <a:rPr lang="en-GB" sz="4400" b="1" i="0" u="none" strike="noStrike">
                          <a:solidFill>
                            <a:srgbClr val="000000"/>
                          </a:solidFill>
                          <a:effectLst/>
                          <a:highlight>
                            <a:srgbClr val="83CCEB"/>
                          </a:highlight>
                          <a:latin typeface="Calibri" panose="020F0502020204030204" pitchFamily="34" charset="0"/>
                        </a:rPr>
                        <a:t>Cost</a:t>
                      </a:r>
                      <a:endParaRPr lang="en-GB" sz="3300" b="0" i="0" u="none" strike="noStrike">
                        <a:effectLst/>
                        <a:highlight>
                          <a:srgbClr val="83CCEB"/>
                        </a:highlight>
                        <a:latin typeface="Arial" panose="020B0604020202020204" pitchFamily="34" charset="0"/>
                      </a:endParaRPr>
                    </a:p>
                  </a:txBody>
                  <a:tcPr marL="17463" marR="17463" marT="174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tc>
                  <a:txBody>
                    <a:bodyPr/>
                    <a:lstStyle/>
                    <a:p>
                      <a:pPr algn="l" rtl="0" fontAlgn="ctr">
                        <a:spcBef>
                          <a:spcPts val="0"/>
                        </a:spcBef>
                        <a:spcAft>
                          <a:spcPts val="0"/>
                        </a:spcAft>
                      </a:pPr>
                      <a:r>
                        <a:rPr lang="en-GB" sz="4400" b="0" i="0" u="none" strike="noStrike">
                          <a:solidFill>
                            <a:srgbClr val="000000"/>
                          </a:solidFill>
                          <a:effectLst/>
                          <a:highlight>
                            <a:srgbClr val="83CCEB"/>
                          </a:highlight>
                          <a:latin typeface="Calibri" panose="020F0502020204030204" pitchFamily="34" charset="0"/>
                        </a:rPr>
                        <a:t> </a:t>
                      </a:r>
                      <a:endParaRPr lang="en-GB" sz="3300" b="0" i="0" u="none" strike="noStrike">
                        <a:effectLst/>
                        <a:highlight>
                          <a:srgbClr val="83CCEB"/>
                        </a:highlight>
                        <a:latin typeface="Arial" panose="020B0604020202020204" pitchFamily="34" charset="0"/>
                      </a:endParaRPr>
                    </a:p>
                  </a:txBody>
                  <a:tcPr marL="17463" marR="17463" marT="174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extLst>
                  <a:ext uri="{0D108BD9-81ED-4DB2-BD59-A6C34878D82A}">
                    <a16:rowId xmlns:a16="http://schemas.microsoft.com/office/drawing/2014/main" val="1695073799"/>
                  </a:ext>
                </a:extLst>
              </a:tr>
              <a:tr h="1237897">
                <a:tc>
                  <a:txBody>
                    <a:bodyPr/>
                    <a:lstStyle/>
                    <a:p>
                      <a:pPr algn="l" rtl="0" fontAlgn="ctr">
                        <a:spcBef>
                          <a:spcPts val="0"/>
                        </a:spcBef>
                        <a:spcAft>
                          <a:spcPts val="0"/>
                        </a:spcAft>
                      </a:pPr>
                      <a:r>
                        <a:rPr lang="en-GB" sz="3400" b="0" i="0" u="none" strike="noStrike" dirty="0">
                          <a:effectLst/>
                          <a:highlight>
                            <a:srgbClr val="CAEDFB"/>
                          </a:highlight>
                          <a:latin typeface="Arial" panose="020B0604020202020204" pitchFamily="34" charset="0"/>
                          <a:cs typeface="Arial" panose="020B0604020202020204" pitchFamily="34" charset="0"/>
                        </a:rPr>
                        <a:t>Technology</a:t>
                      </a:r>
                    </a:p>
                  </a:txBody>
                  <a:tcPr marL="17463" marR="17463" marT="174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400" b="0" i="0" u="none" strike="noStrike" dirty="0">
                          <a:effectLst/>
                          <a:highlight>
                            <a:srgbClr val="E9EBF5"/>
                          </a:highlight>
                          <a:latin typeface="Arial" panose="020B0604020202020204" pitchFamily="34" charset="0"/>
                          <a:cs typeface="Arial" panose="020B0604020202020204" pitchFamily="34" charset="0"/>
                        </a:rPr>
                        <a:t>£3,000</a:t>
                      </a:r>
                    </a:p>
                  </a:txBody>
                  <a:tcPr marL="17463" marR="17463" marT="174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780673794"/>
                  </a:ext>
                </a:extLst>
              </a:tr>
              <a:tr h="1237897">
                <a:tc>
                  <a:txBody>
                    <a:bodyPr/>
                    <a:lstStyle/>
                    <a:p>
                      <a:pPr algn="l" rtl="0" fontAlgn="ctr">
                        <a:spcBef>
                          <a:spcPts val="0"/>
                        </a:spcBef>
                        <a:spcAft>
                          <a:spcPts val="0"/>
                        </a:spcAft>
                      </a:pPr>
                      <a:r>
                        <a:rPr lang="en-GB" sz="3400" b="0" i="0" u="none" strike="noStrike" dirty="0">
                          <a:solidFill>
                            <a:srgbClr val="000000"/>
                          </a:solidFill>
                          <a:effectLst/>
                          <a:highlight>
                            <a:srgbClr val="CAEDFB"/>
                          </a:highlight>
                          <a:latin typeface="Arial" panose="020B0604020202020204" pitchFamily="34" charset="0"/>
                          <a:cs typeface="Arial" panose="020B0604020202020204" pitchFamily="34" charset="0"/>
                        </a:rPr>
                        <a:t>Furniture</a:t>
                      </a:r>
                      <a:endParaRPr lang="en-GB" sz="3400" b="0" i="0" u="none" strike="noStrike" dirty="0">
                        <a:effectLst/>
                        <a:highlight>
                          <a:srgbClr val="CAEDFB"/>
                        </a:highlight>
                        <a:latin typeface="Arial" panose="020B0604020202020204" pitchFamily="34" charset="0"/>
                        <a:cs typeface="Arial" panose="020B0604020202020204" pitchFamily="34" charset="0"/>
                      </a:endParaRPr>
                    </a:p>
                  </a:txBody>
                  <a:tcPr marL="17463" marR="17463" marT="174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400" b="0" i="0" u="none" strike="noStrike" dirty="0">
                          <a:solidFill>
                            <a:srgbClr val="000000"/>
                          </a:solidFill>
                          <a:effectLst/>
                          <a:highlight>
                            <a:srgbClr val="E9EBF5"/>
                          </a:highlight>
                          <a:latin typeface="Arial" panose="020B0604020202020204" pitchFamily="34" charset="0"/>
                          <a:cs typeface="Arial" panose="020B0604020202020204" pitchFamily="34" charset="0"/>
                        </a:rPr>
                        <a:t>£16,760</a:t>
                      </a:r>
                      <a:endParaRPr lang="en-GB" sz="3400" b="0" i="0" u="none" strike="noStrike" dirty="0">
                        <a:effectLst/>
                        <a:highlight>
                          <a:srgbClr val="E9EBF5"/>
                        </a:highlight>
                        <a:latin typeface="Arial" panose="020B0604020202020204" pitchFamily="34" charset="0"/>
                        <a:cs typeface="Arial" panose="020B0604020202020204" pitchFamily="34" charset="0"/>
                      </a:endParaRPr>
                    </a:p>
                  </a:txBody>
                  <a:tcPr marL="17463" marR="17463" marT="174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238123093"/>
                  </a:ext>
                </a:extLst>
              </a:tr>
              <a:tr h="1237897">
                <a:tc>
                  <a:txBody>
                    <a:bodyPr/>
                    <a:lstStyle/>
                    <a:p>
                      <a:pPr algn="l" rtl="0" fontAlgn="ctr">
                        <a:spcBef>
                          <a:spcPts val="0"/>
                        </a:spcBef>
                        <a:spcAft>
                          <a:spcPts val="0"/>
                        </a:spcAft>
                      </a:pPr>
                      <a:r>
                        <a:rPr lang="en-GB" sz="3400" b="0" i="0" u="none" strike="noStrike" dirty="0">
                          <a:solidFill>
                            <a:srgbClr val="000000"/>
                          </a:solidFill>
                          <a:effectLst/>
                          <a:highlight>
                            <a:srgbClr val="CAEDFB"/>
                          </a:highlight>
                          <a:latin typeface="Arial" panose="020B0604020202020204" pitchFamily="34" charset="0"/>
                          <a:cs typeface="Arial" panose="020B0604020202020204" pitchFamily="34" charset="0"/>
                        </a:rPr>
                        <a:t>Accessories</a:t>
                      </a:r>
                    </a:p>
                    <a:p>
                      <a:pPr algn="l" rtl="0" fontAlgn="ctr">
                        <a:spcBef>
                          <a:spcPts val="0"/>
                        </a:spcBef>
                        <a:spcAft>
                          <a:spcPts val="0"/>
                        </a:spcAft>
                      </a:pPr>
                      <a:r>
                        <a:rPr lang="en-GB" sz="1600" b="0" i="0" u="none" strike="noStrike" dirty="0">
                          <a:solidFill>
                            <a:srgbClr val="000000"/>
                          </a:solidFill>
                          <a:effectLst/>
                          <a:highlight>
                            <a:srgbClr val="CAEDFB"/>
                          </a:highlight>
                          <a:latin typeface="Arial" panose="020B0604020202020204" pitchFamily="34" charset="0"/>
                          <a:cs typeface="Arial" panose="020B0604020202020204" pitchFamily="34" charset="0"/>
                        </a:rPr>
                        <a:t>   (inventory supply)</a:t>
                      </a:r>
                      <a:endParaRPr lang="en-GB" sz="1600" b="0" i="0" u="none" strike="noStrike" dirty="0">
                        <a:effectLst/>
                        <a:highlight>
                          <a:srgbClr val="CAEDFB"/>
                        </a:highlight>
                        <a:latin typeface="Arial" panose="020B0604020202020204" pitchFamily="34" charset="0"/>
                        <a:cs typeface="Arial" panose="020B0604020202020204" pitchFamily="34" charset="0"/>
                      </a:endParaRPr>
                    </a:p>
                  </a:txBody>
                  <a:tcPr marL="17463" marR="17463" marT="174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400" b="0" i="0" u="none" strike="noStrike" dirty="0">
                          <a:solidFill>
                            <a:srgbClr val="000000"/>
                          </a:solidFill>
                          <a:effectLst/>
                          <a:highlight>
                            <a:srgbClr val="E9EBF5"/>
                          </a:highlight>
                          <a:latin typeface="Arial" panose="020B0604020202020204" pitchFamily="34" charset="0"/>
                          <a:cs typeface="Arial" panose="020B0604020202020204" pitchFamily="34" charset="0"/>
                        </a:rPr>
                        <a:t>£1,315</a:t>
                      </a:r>
                      <a:endParaRPr lang="en-GB" sz="3400" b="0" i="0" u="none" strike="noStrike" dirty="0">
                        <a:effectLst/>
                        <a:highlight>
                          <a:srgbClr val="E9EBF5"/>
                        </a:highlight>
                        <a:latin typeface="Arial" panose="020B0604020202020204" pitchFamily="34" charset="0"/>
                        <a:cs typeface="Arial" panose="020B0604020202020204" pitchFamily="34" charset="0"/>
                      </a:endParaRPr>
                    </a:p>
                  </a:txBody>
                  <a:tcPr marL="17463" marR="17463" marT="174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1377427567"/>
                  </a:ext>
                </a:extLst>
              </a:tr>
              <a:tr h="1237897">
                <a:tc>
                  <a:txBody>
                    <a:bodyPr/>
                    <a:lstStyle/>
                    <a:p>
                      <a:pPr algn="l" rtl="0" fontAlgn="ctr">
                        <a:spcBef>
                          <a:spcPts val="0"/>
                        </a:spcBef>
                        <a:spcAft>
                          <a:spcPts val="0"/>
                        </a:spcAft>
                      </a:pPr>
                      <a:r>
                        <a:rPr lang="en-GB" sz="3400" b="0" i="0" u="none" strike="noStrike" dirty="0">
                          <a:solidFill>
                            <a:srgbClr val="000000"/>
                          </a:solidFill>
                          <a:effectLst/>
                          <a:highlight>
                            <a:srgbClr val="CAEDFB"/>
                          </a:highlight>
                          <a:latin typeface="Arial" panose="020B0604020202020204" pitchFamily="34" charset="0"/>
                          <a:cs typeface="Arial" panose="020B0604020202020204" pitchFamily="34" charset="0"/>
                        </a:rPr>
                        <a:t>Toiletries'</a:t>
                      </a:r>
                      <a:endParaRPr lang="en-GB" sz="3400" b="0" i="0" u="none" strike="noStrike" dirty="0">
                        <a:effectLst/>
                        <a:highlight>
                          <a:srgbClr val="CAEDFB"/>
                        </a:highlight>
                        <a:latin typeface="Arial" panose="020B0604020202020204" pitchFamily="34" charset="0"/>
                        <a:cs typeface="Arial" panose="020B0604020202020204" pitchFamily="34" charset="0"/>
                      </a:endParaRPr>
                    </a:p>
                  </a:txBody>
                  <a:tcPr marL="17463" marR="17463" marT="174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400" b="0" i="0" u="none" strike="noStrike" dirty="0">
                          <a:solidFill>
                            <a:srgbClr val="000000"/>
                          </a:solidFill>
                          <a:effectLst/>
                          <a:highlight>
                            <a:srgbClr val="E9EBF5"/>
                          </a:highlight>
                          <a:latin typeface="Arial" panose="020B0604020202020204" pitchFamily="34" charset="0"/>
                          <a:cs typeface="Arial" panose="020B0604020202020204" pitchFamily="34" charset="0"/>
                        </a:rPr>
                        <a:t>£1,000</a:t>
                      </a:r>
                      <a:endParaRPr lang="en-GB" sz="3400" b="0" i="0" u="none" strike="noStrike" dirty="0">
                        <a:effectLst/>
                        <a:highlight>
                          <a:srgbClr val="E9EBF5"/>
                        </a:highlight>
                        <a:latin typeface="Arial" panose="020B0604020202020204" pitchFamily="34" charset="0"/>
                        <a:cs typeface="Arial" panose="020B0604020202020204" pitchFamily="34" charset="0"/>
                      </a:endParaRPr>
                    </a:p>
                  </a:txBody>
                  <a:tcPr marL="17463" marR="17463" marT="174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025424853"/>
                  </a:ext>
                </a:extLst>
              </a:tr>
              <a:tr h="1237897">
                <a:tc>
                  <a:txBody>
                    <a:bodyPr/>
                    <a:lstStyle/>
                    <a:p>
                      <a:pPr algn="l" rtl="0" fontAlgn="ctr">
                        <a:spcBef>
                          <a:spcPts val="0"/>
                        </a:spcBef>
                        <a:spcAft>
                          <a:spcPts val="0"/>
                        </a:spcAft>
                      </a:pPr>
                      <a:r>
                        <a:rPr lang="en-GB" sz="3400" b="0" i="0" u="none" strike="noStrike" dirty="0">
                          <a:solidFill>
                            <a:srgbClr val="000000"/>
                          </a:solidFill>
                          <a:effectLst/>
                          <a:highlight>
                            <a:srgbClr val="CAEDFB"/>
                          </a:highlight>
                          <a:latin typeface="Arial" panose="020B0604020202020204" pitchFamily="34" charset="0"/>
                          <a:cs typeface="Arial" panose="020B0604020202020204" pitchFamily="34" charset="0"/>
                        </a:rPr>
                        <a:t>Renovation</a:t>
                      </a:r>
                      <a:endParaRPr lang="en-GB" sz="3400" b="0" i="0" u="none" strike="noStrike" dirty="0">
                        <a:effectLst/>
                        <a:highlight>
                          <a:srgbClr val="CAEDFB"/>
                        </a:highlight>
                        <a:latin typeface="Arial" panose="020B0604020202020204" pitchFamily="34" charset="0"/>
                        <a:cs typeface="Arial" panose="020B0604020202020204" pitchFamily="34" charset="0"/>
                      </a:endParaRPr>
                    </a:p>
                  </a:txBody>
                  <a:tcPr marL="17463" marR="17463" marT="174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400" b="0" i="0" u="none" strike="noStrike" dirty="0">
                          <a:solidFill>
                            <a:srgbClr val="000000"/>
                          </a:solidFill>
                          <a:effectLst/>
                          <a:highlight>
                            <a:srgbClr val="E9EBF5"/>
                          </a:highlight>
                          <a:latin typeface="Arial" panose="020B0604020202020204" pitchFamily="34" charset="0"/>
                          <a:cs typeface="Arial" panose="020B0604020202020204" pitchFamily="34" charset="0"/>
                        </a:rPr>
                        <a:t>£30,000</a:t>
                      </a:r>
                      <a:endParaRPr lang="en-GB" sz="3400" b="0" i="0" u="none" strike="noStrike" dirty="0">
                        <a:effectLst/>
                        <a:highlight>
                          <a:srgbClr val="E9EBF5"/>
                        </a:highlight>
                        <a:latin typeface="Arial" panose="020B0604020202020204" pitchFamily="34" charset="0"/>
                        <a:cs typeface="Arial" panose="020B0604020202020204" pitchFamily="34" charset="0"/>
                      </a:endParaRPr>
                    </a:p>
                  </a:txBody>
                  <a:tcPr marL="17463" marR="17463" marT="174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889220869"/>
                  </a:ext>
                </a:extLst>
              </a:tr>
              <a:tr h="1237897">
                <a:tc>
                  <a:txBody>
                    <a:bodyPr/>
                    <a:lstStyle/>
                    <a:p>
                      <a:pPr algn="l" rtl="0" fontAlgn="ctr">
                        <a:spcBef>
                          <a:spcPts val="0"/>
                        </a:spcBef>
                        <a:spcAft>
                          <a:spcPts val="0"/>
                        </a:spcAft>
                      </a:pPr>
                      <a:r>
                        <a:rPr lang="en-GB" sz="4400" b="1" i="0" u="none" strike="noStrike" dirty="0">
                          <a:solidFill>
                            <a:srgbClr val="000000"/>
                          </a:solidFill>
                          <a:effectLst/>
                          <a:highlight>
                            <a:srgbClr val="FFFF00"/>
                          </a:highlight>
                          <a:latin typeface="Calibri" panose="020F0502020204030204" pitchFamily="34" charset="0"/>
                        </a:rPr>
                        <a:t>Total</a:t>
                      </a:r>
                      <a:endParaRPr lang="en-GB" sz="3300" b="0" i="0" u="none" strike="noStrike" dirty="0">
                        <a:effectLst/>
                        <a:highlight>
                          <a:srgbClr val="FFFF00"/>
                        </a:highlight>
                        <a:latin typeface="Arial" panose="020B0604020202020204" pitchFamily="34" charset="0"/>
                      </a:endParaRPr>
                    </a:p>
                  </a:txBody>
                  <a:tcPr marL="17463" marR="17463" marT="174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spcBef>
                          <a:spcPts val="0"/>
                        </a:spcBef>
                        <a:spcAft>
                          <a:spcPts val="0"/>
                        </a:spcAft>
                      </a:pPr>
                      <a:r>
                        <a:rPr lang="en-GB" sz="3400" b="0" i="0" u="none" strike="noStrike" dirty="0">
                          <a:solidFill>
                            <a:srgbClr val="000000"/>
                          </a:solidFill>
                          <a:effectLst/>
                          <a:highlight>
                            <a:srgbClr val="E9EBF5"/>
                          </a:highlight>
                          <a:latin typeface="Arial" panose="020B0604020202020204" pitchFamily="34" charset="0"/>
                          <a:cs typeface="Arial" panose="020B0604020202020204" pitchFamily="34" charset="0"/>
                        </a:rPr>
                        <a:t>£52,075</a:t>
                      </a:r>
                      <a:endParaRPr lang="en-GB" sz="3400" b="0" i="0" u="none" strike="noStrike" dirty="0">
                        <a:effectLst/>
                        <a:highlight>
                          <a:srgbClr val="E9EBF5"/>
                        </a:highlight>
                        <a:latin typeface="Arial" panose="020B0604020202020204" pitchFamily="34" charset="0"/>
                        <a:cs typeface="Arial" panose="020B0604020202020204" pitchFamily="34" charset="0"/>
                      </a:endParaRPr>
                    </a:p>
                  </a:txBody>
                  <a:tcPr marL="17463" marR="17463" marT="174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860891384"/>
                  </a:ext>
                </a:extLst>
              </a:tr>
            </a:tbl>
          </a:graphicData>
        </a:graphic>
      </p:graphicFrame>
      <p:sp>
        <p:nvSpPr>
          <p:cNvPr id="3" name="TextBox 2">
            <a:extLst>
              <a:ext uri="{FF2B5EF4-FFF2-40B4-BE49-F238E27FC236}">
                <a16:creationId xmlns:a16="http://schemas.microsoft.com/office/drawing/2014/main" id="{098CCB9E-094E-EAEE-388A-C5997E713169}"/>
              </a:ext>
            </a:extLst>
          </p:cNvPr>
          <p:cNvSpPr txBox="1"/>
          <p:nvPr/>
        </p:nvSpPr>
        <p:spPr>
          <a:xfrm>
            <a:off x="1322338" y="506402"/>
            <a:ext cx="10399761" cy="748988"/>
          </a:xfrm>
          <a:prstGeom prst="rect">
            <a:avLst/>
          </a:prstGeom>
          <a:noFill/>
        </p:spPr>
        <p:txBody>
          <a:bodyPr wrap="square">
            <a:spAutoFit/>
          </a:bodyPr>
          <a:lstStyle/>
          <a:p>
            <a:r>
              <a:rPr lang="en-GB" sz="4267" b="1" dirty="0">
                <a:solidFill>
                  <a:srgbClr val="374151"/>
                </a:solidFill>
                <a:latin typeface="Söhne"/>
              </a:rPr>
              <a:t>Funding Requirements and Allocation</a:t>
            </a:r>
            <a:endParaRPr lang="en-GB" dirty="0"/>
          </a:p>
        </p:txBody>
      </p:sp>
    </p:spTree>
    <p:extLst>
      <p:ext uri="{BB962C8B-B14F-4D97-AF65-F5344CB8AC3E}">
        <p14:creationId xmlns:p14="http://schemas.microsoft.com/office/powerpoint/2010/main" val="37238722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2F6F19B2-8C3F-D75A-7C23-E7E461F14C7E}"/>
              </a:ext>
            </a:extLst>
          </p:cNvPr>
          <p:cNvGraphicFramePr>
            <a:graphicFrameLocks noGrp="1"/>
          </p:cNvGraphicFramePr>
          <p:nvPr>
            <p:extLst>
              <p:ext uri="{D42A27DB-BD31-4B8C-83A1-F6EECF244321}">
                <p14:modId xmlns:p14="http://schemas.microsoft.com/office/powerpoint/2010/main" val="560080237"/>
              </p:ext>
            </p:extLst>
          </p:nvPr>
        </p:nvGraphicFramePr>
        <p:xfrm>
          <a:off x="-51777" y="2623288"/>
          <a:ext cx="15577541" cy="6787868"/>
        </p:xfrm>
        <a:graphic>
          <a:graphicData uri="http://schemas.openxmlformats.org/drawingml/2006/table">
            <a:tbl>
              <a:tblPr firstRow="1" bandRow="1"/>
              <a:tblGrid>
                <a:gridCol w="3304430">
                  <a:extLst>
                    <a:ext uri="{9D8B030D-6E8A-4147-A177-3AD203B41FA5}">
                      <a16:colId xmlns:a16="http://schemas.microsoft.com/office/drawing/2014/main" val="2167734324"/>
                    </a:ext>
                  </a:extLst>
                </a:gridCol>
                <a:gridCol w="1977081">
                  <a:extLst>
                    <a:ext uri="{9D8B030D-6E8A-4147-A177-3AD203B41FA5}">
                      <a16:colId xmlns:a16="http://schemas.microsoft.com/office/drawing/2014/main" val="2955019756"/>
                    </a:ext>
                  </a:extLst>
                </a:gridCol>
                <a:gridCol w="1961873">
                  <a:extLst>
                    <a:ext uri="{9D8B030D-6E8A-4147-A177-3AD203B41FA5}">
                      <a16:colId xmlns:a16="http://schemas.microsoft.com/office/drawing/2014/main" val="4290968929"/>
                    </a:ext>
                  </a:extLst>
                </a:gridCol>
                <a:gridCol w="2250831">
                  <a:extLst>
                    <a:ext uri="{9D8B030D-6E8A-4147-A177-3AD203B41FA5}">
                      <a16:colId xmlns:a16="http://schemas.microsoft.com/office/drawing/2014/main" val="1994572689"/>
                    </a:ext>
                  </a:extLst>
                </a:gridCol>
                <a:gridCol w="2068331">
                  <a:extLst>
                    <a:ext uri="{9D8B030D-6E8A-4147-A177-3AD203B41FA5}">
                      <a16:colId xmlns:a16="http://schemas.microsoft.com/office/drawing/2014/main" val="2634358367"/>
                    </a:ext>
                  </a:extLst>
                </a:gridCol>
                <a:gridCol w="2068330">
                  <a:extLst>
                    <a:ext uri="{9D8B030D-6E8A-4147-A177-3AD203B41FA5}">
                      <a16:colId xmlns:a16="http://schemas.microsoft.com/office/drawing/2014/main" val="1333549612"/>
                    </a:ext>
                  </a:extLst>
                </a:gridCol>
                <a:gridCol w="1946665">
                  <a:extLst>
                    <a:ext uri="{9D8B030D-6E8A-4147-A177-3AD203B41FA5}">
                      <a16:colId xmlns:a16="http://schemas.microsoft.com/office/drawing/2014/main" val="2091956516"/>
                    </a:ext>
                  </a:extLst>
                </a:gridCol>
              </a:tblGrid>
              <a:tr h="1039364">
                <a:tc>
                  <a:txBody>
                    <a:bodyPr/>
                    <a:lstStyle/>
                    <a:p>
                      <a:pPr algn="l" rtl="0" fontAlgn="ctr">
                        <a:spcBef>
                          <a:spcPts val="0"/>
                        </a:spcBef>
                        <a:spcAft>
                          <a:spcPts val="0"/>
                        </a:spcAft>
                      </a:pPr>
                      <a:r>
                        <a:rPr lang="en-GB" sz="3200" b="1" i="0" u="none" strike="noStrike">
                          <a:solidFill>
                            <a:srgbClr val="000000"/>
                          </a:solidFill>
                          <a:effectLst/>
                          <a:highlight>
                            <a:srgbClr val="A6C9EC"/>
                          </a:highlight>
                          <a:latin typeface="Calibri" panose="020F0502020204030204" pitchFamily="34" charset="0"/>
                        </a:rPr>
                        <a:t>Variable Costs</a:t>
                      </a:r>
                      <a:endParaRPr lang="en-GB" sz="3100" b="0" i="0" u="none" strike="noStrike">
                        <a:effectLst/>
                        <a:highlight>
                          <a:srgbClr val="A6C9EC"/>
                        </a:highlight>
                        <a:latin typeface="Arial" panose="020B0604020202020204" pitchFamily="34" charset="0"/>
                      </a:endParaRP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3200" b="1" i="0" u="none" strike="noStrike">
                          <a:solidFill>
                            <a:srgbClr val="000000"/>
                          </a:solidFill>
                          <a:effectLst/>
                          <a:highlight>
                            <a:srgbClr val="A6C9EC"/>
                          </a:highlight>
                          <a:latin typeface="Calibri" panose="020F0502020204030204" pitchFamily="34" charset="0"/>
                        </a:rPr>
                        <a:t>Jan</a:t>
                      </a:r>
                      <a:endParaRPr lang="en-GB" sz="3100" b="0" i="0" u="none" strike="noStrike">
                        <a:effectLst/>
                        <a:highlight>
                          <a:srgbClr val="A6C9EC"/>
                        </a:highlight>
                        <a:latin typeface="Arial" panose="020B0604020202020204" pitchFamily="34" charset="0"/>
                      </a:endParaRP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3200" b="1" i="0" u="none" strike="noStrike" dirty="0">
                          <a:solidFill>
                            <a:srgbClr val="000000"/>
                          </a:solidFill>
                          <a:effectLst/>
                          <a:highlight>
                            <a:srgbClr val="A6C9EC"/>
                          </a:highlight>
                          <a:latin typeface="Calibri" panose="020F0502020204030204" pitchFamily="34" charset="0"/>
                        </a:rPr>
                        <a:t>Feb</a:t>
                      </a:r>
                      <a:endParaRPr lang="en-GB" sz="3100" b="0" i="0" u="none" strike="noStrike" dirty="0">
                        <a:effectLst/>
                        <a:highlight>
                          <a:srgbClr val="A6C9EC"/>
                        </a:highlight>
                        <a:latin typeface="Arial" panose="020B0604020202020204" pitchFamily="34" charset="0"/>
                      </a:endParaRP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3200" b="1" i="0" u="none" strike="noStrike">
                          <a:solidFill>
                            <a:srgbClr val="000000"/>
                          </a:solidFill>
                          <a:effectLst/>
                          <a:highlight>
                            <a:srgbClr val="A6C9EC"/>
                          </a:highlight>
                          <a:latin typeface="Calibri" panose="020F0502020204030204" pitchFamily="34" charset="0"/>
                        </a:rPr>
                        <a:t>Mar</a:t>
                      </a:r>
                      <a:endParaRPr lang="en-GB" sz="3100" b="0" i="0" u="none" strike="noStrike">
                        <a:effectLst/>
                        <a:highlight>
                          <a:srgbClr val="A6C9EC"/>
                        </a:highlight>
                        <a:latin typeface="Arial" panose="020B0604020202020204" pitchFamily="34" charset="0"/>
                      </a:endParaRP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3200" b="1" i="0" u="none" strike="noStrike">
                          <a:solidFill>
                            <a:srgbClr val="000000"/>
                          </a:solidFill>
                          <a:effectLst/>
                          <a:highlight>
                            <a:srgbClr val="A6C9EC"/>
                          </a:highlight>
                          <a:latin typeface="Calibri" panose="020F0502020204030204" pitchFamily="34" charset="0"/>
                        </a:rPr>
                        <a:t>Apr</a:t>
                      </a:r>
                      <a:endParaRPr lang="en-GB" sz="3100" b="0" i="0" u="none" strike="noStrike">
                        <a:effectLst/>
                        <a:highlight>
                          <a:srgbClr val="A6C9EC"/>
                        </a:highlight>
                        <a:latin typeface="Arial" panose="020B0604020202020204" pitchFamily="34" charset="0"/>
                      </a:endParaRP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3200" b="1" i="0" u="none" strike="noStrike">
                          <a:solidFill>
                            <a:srgbClr val="000000"/>
                          </a:solidFill>
                          <a:effectLst/>
                          <a:highlight>
                            <a:srgbClr val="A6C9EC"/>
                          </a:highlight>
                          <a:latin typeface="Calibri" panose="020F0502020204030204" pitchFamily="34" charset="0"/>
                        </a:rPr>
                        <a:t>May</a:t>
                      </a:r>
                      <a:endParaRPr lang="en-GB" sz="3100" b="0" i="0" u="none" strike="noStrike">
                        <a:effectLst/>
                        <a:highlight>
                          <a:srgbClr val="A6C9EC"/>
                        </a:highlight>
                        <a:latin typeface="Arial" panose="020B0604020202020204" pitchFamily="34" charset="0"/>
                      </a:endParaRP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3200" b="1" i="0" u="none" strike="noStrike">
                          <a:solidFill>
                            <a:srgbClr val="000000"/>
                          </a:solidFill>
                          <a:effectLst/>
                          <a:highlight>
                            <a:srgbClr val="A6C9EC"/>
                          </a:highlight>
                          <a:latin typeface="Calibri" panose="020F0502020204030204" pitchFamily="34" charset="0"/>
                        </a:rPr>
                        <a:t>June</a:t>
                      </a:r>
                      <a:endParaRPr lang="en-GB" sz="3100" b="0" i="0" u="none" strike="noStrike">
                        <a:effectLst/>
                        <a:highlight>
                          <a:srgbClr val="A6C9EC"/>
                        </a:highlight>
                        <a:latin typeface="Arial" panose="020B0604020202020204" pitchFamily="34" charset="0"/>
                      </a:endParaRP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extLst>
                  <a:ext uri="{0D108BD9-81ED-4DB2-BD59-A6C34878D82A}">
                    <a16:rowId xmlns:a16="http://schemas.microsoft.com/office/drawing/2014/main" val="1363295777"/>
                  </a:ext>
                </a:extLst>
              </a:tr>
              <a:tr h="551684">
                <a:tc>
                  <a:txBody>
                    <a:bodyPr/>
                    <a:lstStyle/>
                    <a:p>
                      <a:pPr algn="l" rtl="0" fontAlgn="ctr">
                        <a:spcBef>
                          <a:spcPts val="0"/>
                        </a:spcBef>
                        <a:spcAft>
                          <a:spcPts val="0"/>
                        </a:spcAft>
                      </a:pPr>
                      <a:r>
                        <a:rPr lang="en-GB" sz="3200" b="0" i="0" u="none" strike="noStrike">
                          <a:solidFill>
                            <a:srgbClr val="000000"/>
                          </a:solidFill>
                          <a:effectLst/>
                          <a:highlight>
                            <a:srgbClr val="CAEDFB"/>
                          </a:highlight>
                          <a:latin typeface="Calibri" panose="020F0502020204030204" pitchFamily="34" charset="0"/>
                        </a:rPr>
                        <a:t>Electricity</a:t>
                      </a:r>
                      <a:endParaRPr lang="en-GB" sz="3100" b="0" i="0" u="none" strike="noStrike">
                        <a:effectLst/>
                        <a:highlight>
                          <a:srgbClr val="CAEDFB"/>
                        </a:highlight>
                        <a:latin typeface="Arial" panose="020B0604020202020204" pitchFamily="34" charset="0"/>
                      </a:endParaRP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200" b="0" i="0" u="none" strike="noStrike" dirty="0">
                          <a:solidFill>
                            <a:srgbClr val="000000"/>
                          </a:solidFill>
                          <a:effectLst/>
                          <a:highlight>
                            <a:srgbClr val="E9EBF5"/>
                          </a:highlight>
                          <a:latin typeface="Calibri" panose="020F0502020204030204" pitchFamily="34" charset="0"/>
                        </a:rPr>
                        <a:t>£100</a:t>
                      </a:r>
                      <a:endParaRPr lang="en-GB" sz="3100" b="0" i="0" u="none" strike="noStrike" dirty="0">
                        <a:effectLst/>
                        <a:highlight>
                          <a:srgbClr val="E9EBF5"/>
                        </a:highlight>
                        <a:latin typeface="Arial" panose="020B0604020202020204" pitchFamily="34" charset="0"/>
                      </a:endParaRP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3200" b="0" i="0" u="none" strike="noStrike" dirty="0">
                          <a:solidFill>
                            <a:srgbClr val="000000"/>
                          </a:solidFill>
                          <a:effectLst/>
                          <a:highlight>
                            <a:srgbClr val="E9EBF5"/>
                          </a:highlight>
                          <a:latin typeface="Calibri" panose="020F0502020204030204" pitchFamily="34" charset="0"/>
                        </a:rPr>
                        <a:t>250</a:t>
                      </a:r>
                      <a:endParaRPr lang="en-GB" sz="3100" b="0" i="0" u="none" strike="noStrike" dirty="0">
                        <a:effectLst/>
                        <a:highlight>
                          <a:srgbClr val="E9EBF5"/>
                        </a:highlight>
                        <a:latin typeface="Arial" panose="020B0604020202020204" pitchFamily="34" charset="0"/>
                      </a:endParaRP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3200" b="0" i="0" u="none" strike="noStrike" dirty="0">
                          <a:solidFill>
                            <a:srgbClr val="000000"/>
                          </a:solidFill>
                          <a:effectLst/>
                          <a:highlight>
                            <a:srgbClr val="E9EBF5"/>
                          </a:highlight>
                          <a:latin typeface="Calibri" panose="020F0502020204030204" pitchFamily="34" charset="0"/>
                        </a:rPr>
                        <a:t>300</a:t>
                      </a:r>
                      <a:endParaRPr lang="en-GB" sz="3100" b="0" i="0" u="none" strike="noStrike" dirty="0">
                        <a:effectLst/>
                        <a:highlight>
                          <a:srgbClr val="E9EBF5"/>
                        </a:highlight>
                        <a:latin typeface="Arial" panose="020B0604020202020204" pitchFamily="34" charset="0"/>
                      </a:endParaRP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3200" b="0" i="0" u="none" strike="noStrike" dirty="0">
                          <a:solidFill>
                            <a:srgbClr val="000000"/>
                          </a:solidFill>
                          <a:effectLst/>
                          <a:highlight>
                            <a:srgbClr val="E9EBF5"/>
                          </a:highlight>
                          <a:latin typeface="Calibri" panose="020F0502020204030204" pitchFamily="34" charset="0"/>
                        </a:rPr>
                        <a:t>400</a:t>
                      </a:r>
                      <a:endParaRPr lang="en-GB" sz="3100" b="0" i="0" u="none" strike="noStrike" dirty="0">
                        <a:effectLst/>
                        <a:highlight>
                          <a:srgbClr val="E9EBF5"/>
                        </a:highlight>
                        <a:latin typeface="Arial" panose="020B0604020202020204" pitchFamily="34" charset="0"/>
                      </a:endParaRP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3200" b="0" i="0" u="none" strike="noStrike" dirty="0">
                          <a:solidFill>
                            <a:srgbClr val="000000"/>
                          </a:solidFill>
                          <a:effectLst/>
                          <a:highlight>
                            <a:srgbClr val="E9EBF5"/>
                          </a:highlight>
                          <a:latin typeface="Calibri" panose="020F0502020204030204" pitchFamily="34" charset="0"/>
                        </a:rPr>
                        <a:t>400</a:t>
                      </a:r>
                      <a:endParaRPr lang="en-GB" sz="3100" b="0" i="0" u="none" strike="noStrike" dirty="0">
                        <a:effectLst/>
                        <a:highlight>
                          <a:srgbClr val="E9EBF5"/>
                        </a:highlight>
                        <a:latin typeface="Arial" panose="020B0604020202020204" pitchFamily="34" charset="0"/>
                      </a:endParaRP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3200" b="0" i="0" u="none" strike="noStrike" dirty="0">
                          <a:solidFill>
                            <a:srgbClr val="000000"/>
                          </a:solidFill>
                          <a:effectLst/>
                          <a:highlight>
                            <a:srgbClr val="E9EBF5"/>
                          </a:highlight>
                          <a:latin typeface="Calibri" panose="020F0502020204030204" pitchFamily="34" charset="0"/>
                        </a:rPr>
                        <a:t>500</a:t>
                      </a:r>
                      <a:endParaRPr lang="en-GB" sz="3100" b="0" i="0" u="none" strike="noStrike" dirty="0">
                        <a:effectLst/>
                        <a:highlight>
                          <a:srgbClr val="E9EBF5"/>
                        </a:highlight>
                        <a:latin typeface="Arial" panose="020B0604020202020204" pitchFamily="34" charset="0"/>
                      </a:endParaRP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115191722"/>
                  </a:ext>
                </a:extLst>
              </a:tr>
              <a:tr h="1039364">
                <a:tc>
                  <a:txBody>
                    <a:bodyPr/>
                    <a:lstStyle/>
                    <a:p>
                      <a:pPr algn="l" rtl="0" fontAlgn="ctr">
                        <a:spcBef>
                          <a:spcPts val="0"/>
                        </a:spcBef>
                        <a:spcAft>
                          <a:spcPts val="0"/>
                        </a:spcAft>
                      </a:pPr>
                      <a:r>
                        <a:rPr lang="en-GB" sz="3200" b="0" i="0" u="none" strike="noStrike" dirty="0">
                          <a:solidFill>
                            <a:srgbClr val="000000"/>
                          </a:solidFill>
                          <a:effectLst/>
                          <a:highlight>
                            <a:srgbClr val="CAEDFB"/>
                          </a:highlight>
                          <a:latin typeface="Calibri" panose="020F0502020204030204" pitchFamily="34" charset="0"/>
                        </a:rPr>
                        <a:t>Water bills</a:t>
                      </a:r>
                      <a:endParaRPr lang="en-GB" sz="3100" b="0" i="0" u="none" strike="noStrike" dirty="0">
                        <a:effectLst/>
                        <a:highlight>
                          <a:srgbClr val="CAEDFB"/>
                        </a:highlight>
                        <a:latin typeface="Arial" panose="020B0604020202020204" pitchFamily="34" charset="0"/>
                      </a:endParaRP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200" b="0" i="0" u="none" strike="noStrike" dirty="0">
                          <a:solidFill>
                            <a:srgbClr val="000000"/>
                          </a:solidFill>
                          <a:effectLst/>
                          <a:highlight>
                            <a:srgbClr val="E9EBF5"/>
                          </a:highlight>
                          <a:latin typeface="Calibri" panose="020F0502020204030204" pitchFamily="34" charset="0"/>
                        </a:rPr>
                        <a:t>£75</a:t>
                      </a:r>
                      <a:endParaRPr lang="en-GB" sz="3100" b="0" i="0" u="none" strike="noStrike" dirty="0">
                        <a:effectLst/>
                        <a:highlight>
                          <a:srgbClr val="E9EBF5"/>
                        </a:highlight>
                        <a:latin typeface="Arial" panose="020B0604020202020204" pitchFamily="34" charset="0"/>
                      </a:endParaRP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3200" b="0" i="0" u="none" strike="noStrike" dirty="0">
                          <a:solidFill>
                            <a:srgbClr val="000000"/>
                          </a:solidFill>
                          <a:effectLst/>
                          <a:highlight>
                            <a:srgbClr val="E9EBF5"/>
                          </a:highlight>
                          <a:latin typeface="Calibri" panose="020F0502020204030204" pitchFamily="34" charset="0"/>
                        </a:rPr>
                        <a:t>100</a:t>
                      </a:r>
                      <a:endParaRPr lang="en-GB" sz="3100" b="0" i="0" u="none" strike="noStrike" dirty="0">
                        <a:effectLst/>
                        <a:highlight>
                          <a:srgbClr val="E9EBF5"/>
                        </a:highlight>
                        <a:latin typeface="Arial" panose="020B0604020202020204" pitchFamily="34" charset="0"/>
                      </a:endParaRP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3200" b="0" i="0" u="none" strike="noStrike" dirty="0">
                          <a:solidFill>
                            <a:srgbClr val="000000"/>
                          </a:solidFill>
                          <a:effectLst/>
                          <a:highlight>
                            <a:srgbClr val="E9EBF5"/>
                          </a:highlight>
                          <a:latin typeface="Calibri" panose="020F0502020204030204" pitchFamily="34" charset="0"/>
                        </a:rPr>
                        <a:t>100</a:t>
                      </a:r>
                      <a:endParaRPr lang="en-GB" sz="3100" b="0" i="0" u="none" strike="noStrike" dirty="0">
                        <a:effectLst/>
                        <a:highlight>
                          <a:srgbClr val="E9EBF5"/>
                        </a:highlight>
                        <a:latin typeface="Arial" panose="020B0604020202020204" pitchFamily="34" charset="0"/>
                      </a:endParaRP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3200" b="0" i="0" u="none" strike="noStrike" dirty="0">
                          <a:solidFill>
                            <a:srgbClr val="000000"/>
                          </a:solidFill>
                          <a:effectLst/>
                          <a:highlight>
                            <a:srgbClr val="E9EBF5"/>
                          </a:highlight>
                          <a:latin typeface="Calibri" panose="020F0502020204030204" pitchFamily="34" charset="0"/>
                        </a:rPr>
                        <a:t>100</a:t>
                      </a:r>
                      <a:endParaRPr lang="en-GB" sz="3100" b="0" i="0" u="none" strike="noStrike" dirty="0">
                        <a:effectLst/>
                        <a:highlight>
                          <a:srgbClr val="E9EBF5"/>
                        </a:highlight>
                        <a:latin typeface="Arial" panose="020B0604020202020204" pitchFamily="34" charset="0"/>
                      </a:endParaRP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3200" b="0" i="0" u="none" strike="noStrike" dirty="0">
                          <a:solidFill>
                            <a:srgbClr val="000000"/>
                          </a:solidFill>
                          <a:effectLst/>
                          <a:highlight>
                            <a:srgbClr val="E9EBF5"/>
                          </a:highlight>
                          <a:latin typeface="Calibri" panose="020F0502020204030204" pitchFamily="34" charset="0"/>
                        </a:rPr>
                        <a:t>100</a:t>
                      </a:r>
                      <a:endParaRPr lang="en-GB" sz="3100" b="0" i="0" u="none" strike="noStrike" dirty="0">
                        <a:effectLst/>
                        <a:highlight>
                          <a:srgbClr val="E9EBF5"/>
                        </a:highlight>
                        <a:latin typeface="Arial" panose="020B0604020202020204" pitchFamily="34" charset="0"/>
                      </a:endParaRP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3200" b="0" i="0" u="none" strike="noStrike" dirty="0">
                          <a:solidFill>
                            <a:srgbClr val="000000"/>
                          </a:solidFill>
                          <a:effectLst/>
                          <a:highlight>
                            <a:srgbClr val="E9EBF5"/>
                          </a:highlight>
                          <a:latin typeface="Calibri" panose="020F0502020204030204" pitchFamily="34" charset="0"/>
                        </a:rPr>
                        <a:t>100</a:t>
                      </a:r>
                      <a:endParaRPr lang="en-GB" sz="3100" b="0" i="0" u="none" strike="noStrike" dirty="0">
                        <a:effectLst/>
                        <a:highlight>
                          <a:srgbClr val="E9EBF5"/>
                        </a:highlight>
                        <a:latin typeface="Arial" panose="020B0604020202020204" pitchFamily="34" charset="0"/>
                      </a:endParaRP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929915193"/>
                  </a:ext>
                </a:extLst>
              </a:tr>
              <a:tr h="1039364">
                <a:tc>
                  <a:txBody>
                    <a:bodyPr/>
                    <a:lstStyle/>
                    <a:p>
                      <a:pPr algn="l" rtl="0" fontAlgn="ctr">
                        <a:spcBef>
                          <a:spcPts val="0"/>
                        </a:spcBef>
                        <a:spcAft>
                          <a:spcPts val="0"/>
                        </a:spcAft>
                      </a:pPr>
                      <a:r>
                        <a:rPr lang="en-GB" sz="3100" b="0" i="0" u="none" strike="noStrike" dirty="0">
                          <a:effectLst/>
                          <a:highlight>
                            <a:srgbClr val="CAEDFB"/>
                          </a:highlight>
                          <a:latin typeface="Arial" panose="020B0604020202020204" pitchFamily="34" charset="0"/>
                        </a:rPr>
                        <a:t>Toiletries</a:t>
                      </a: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100" b="0" i="0" u="none" strike="noStrike" dirty="0">
                          <a:effectLst/>
                          <a:highlight>
                            <a:srgbClr val="E9EBF5"/>
                          </a:highlight>
                          <a:latin typeface="Arial" panose="020B0604020202020204" pitchFamily="34" charset="0"/>
                        </a:rPr>
                        <a:t>0</a:t>
                      </a: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3100" b="0" i="0" u="none" strike="noStrike" dirty="0">
                          <a:effectLst/>
                          <a:highlight>
                            <a:srgbClr val="E9EBF5"/>
                          </a:highlight>
                          <a:latin typeface="Arial" panose="020B0604020202020204" pitchFamily="34" charset="0"/>
                        </a:rPr>
                        <a:t>50</a:t>
                      </a: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3100" b="0" i="0" u="none" strike="noStrike" dirty="0">
                          <a:effectLst/>
                          <a:highlight>
                            <a:srgbClr val="E9EBF5"/>
                          </a:highlight>
                          <a:latin typeface="Arial" panose="020B0604020202020204" pitchFamily="34" charset="0"/>
                        </a:rPr>
                        <a:t>75</a:t>
                      </a: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3100" b="0" i="0" u="none" strike="noStrike" dirty="0">
                          <a:effectLst/>
                          <a:highlight>
                            <a:srgbClr val="E9EBF5"/>
                          </a:highlight>
                          <a:latin typeface="Arial" panose="020B0604020202020204" pitchFamily="34" charset="0"/>
                        </a:rPr>
                        <a:t>75</a:t>
                      </a: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3100" b="0" i="0" u="none" strike="noStrike" dirty="0">
                          <a:effectLst/>
                          <a:highlight>
                            <a:srgbClr val="E9EBF5"/>
                          </a:highlight>
                          <a:latin typeface="Arial" panose="020B0604020202020204" pitchFamily="34" charset="0"/>
                        </a:rPr>
                        <a:t>100</a:t>
                      </a: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3100" b="0" i="0" u="none" strike="noStrike" dirty="0">
                          <a:effectLst/>
                          <a:highlight>
                            <a:srgbClr val="E9EBF5"/>
                          </a:highlight>
                          <a:latin typeface="Arial" panose="020B0604020202020204" pitchFamily="34" charset="0"/>
                        </a:rPr>
                        <a:t>100</a:t>
                      </a: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1848930080"/>
                  </a:ext>
                </a:extLst>
              </a:tr>
              <a:tr h="1039364">
                <a:tc>
                  <a:txBody>
                    <a:bodyPr/>
                    <a:lstStyle/>
                    <a:p>
                      <a:pPr algn="l" rtl="0" fontAlgn="ctr">
                        <a:spcBef>
                          <a:spcPts val="0"/>
                        </a:spcBef>
                        <a:spcAft>
                          <a:spcPts val="0"/>
                        </a:spcAft>
                      </a:pPr>
                      <a:r>
                        <a:rPr lang="en-GB" sz="3100" b="0" i="0" u="none" strike="noStrike" dirty="0">
                          <a:effectLst/>
                          <a:highlight>
                            <a:srgbClr val="CAEDFB"/>
                          </a:highlight>
                          <a:latin typeface="Arial" panose="020B0604020202020204" pitchFamily="34" charset="0"/>
                        </a:rPr>
                        <a:t>Accessories</a:t>
                      </a: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100" b="0" i="0" u="none" strike="noStrike" dirty="0">
                          <a:effectLst/>
                          <a:highlight>
                            <a:srgbClr val="E9EBF5"/>
                          </a:highlight>
                          <a:latin typeface="Arial" panose="020B0604020202020204" pitchFamily="34" charset="0"/>
                        </a:rPr>
                        <a:t>0</a:t>
                      </a: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3100" b="0" i="0" u="none" strike="noStrike" dirty="0">
                          <a:effectLst/>
                          <a:highlight>
                            <a:srgbClr val="E9EBF5"/>
                          </a:highlight>
                          <a:latin typeface="Arial" panose="020B0604020202020204" pitchFamily="34" charset="0"/>
                        </a:rPr>
                        <a:t>100</a:t>
                      </a: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3100" b="0" i="0" u="none" strike="noStrike" dirty="0">
                          <a:effectLst/>
                          <a:highlight>
                            <a:srgbClr val="E9EBF5"/>
                          </a:highlight>
                          <a:latin typeface="Arial" panose="020B0604020202020204" pitchFamily="34" charset="0"/>
                        </a:rPr>
                        <a:t>150</a:t>
                      </a: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3100" b="0" i="0" u="none" strike="noStrike" dirty="0">
                          <a:effectLst/>
                          <a:highlight>
                            <a:srgbClr val="E9EBF5"/>
                          </a:highlight>
                          <a:latin typeface="Arial" panose="020B0604020202020204" pitchFamily="34" charset="0"/>
                        </a:rPr>
                        <a:t>200</a:t>
                      </a: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3100" b="0" i="0" u="none" strike="noStrike" dirty="0">
                          <a:effectLst/>
                          <a:highlight>
                            <a:srgbClr val="E9EBF5"/>
                          </a:highlight>
                          <a:latin typeface="Arial" panose="020B0604020202020204" pitchFamily="34" charset="0"/>
                        </a:rPr>
                        <a:t>250</a:t>
                      </a: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3100" b="0" i="0" u="none" strike="noStrike" dirty="0">
                          <a:effectLst/>
                          <a:highlight>
                            <a:srgbClr val="E9EBF5"/>
                          </a:highlight>
                          <a:latin typeface="Arial" panose="020B0604020202020204" pitchFamily="34" charset="0"/>
                        </a:rPr>
                        <a:t>250</a:t>
                      </a: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563764768"/>
                  </a:ext>
                </a:extLst>
              </a:tr>
              <a:tr h="1039364">
                <a:tc>
                  <a:txBody>
                    <a:bodyPr/>
                    <a:lstStyle/>
                    <a:p>
                      <a:pPr algn="l" rtl="0" fontAlgn="ctr">
                        <a:spcBef>
                          <a:spcPts val="0"/>
                        </a:spcBef>
                        <a:spcAft>
                          <a:spcPts val="0"/>
                        </a:spcAft>
                      </a:pPr>
                      <a:r>
                        <a:rPr lang="en-GB" sz="3200" b="0" i="0" u="none" strike="noStrike" dirty="0">
                          <a:solidFill>
                            <a:srgbClr val="000000"/>
                          </a:solidFill>
                          <a:effectLst/>
                          <a:highlight>
                            <a:srgbClr val="CAEDFB"/>
                          </a:highlight>
                          <a:latin typeface="Calibri" panose="020F0502020204030204" pitchFamily="34" charset="0"/>
                        </a:rPr>
                        <a:t>Commission wages</a:t>
                      </a:r>
                    </a:p>
                    <a:p>
                      <a:pPr algn="l" rtl="0" fontAlgn="ctr">
                        <a:spcBef>
                          <a:spcPts val="0"/>
                        </a:spcBef>
                        <a:spcAft>
                          <a:spcPts val="0"/>
                        </a:spcAft>
                      </a:pPr>
                      <a:r>
                        <a:rPr lang="en-GB" sz="3200" b="0" i="0" u="none" strike="noStrike" dirty="0">
                          <a:solidFill>
                            <a:srgbClr val="000000"/>
                          </a:solidFill>
                          <a:effectLst/>
                          <a:highlight>
                            <a:srgbClr val="CAEDFB"/>
                          </a:highlight>
                          <a:latin typeface="Calibri" panose="020F0502020204030204" pitchFamily="34" charset="0"/>
                        </a:rPr>
                        <a:t>Emp</a:t>
                      </a:r>
                      <a:endParaRPr lang="en-GB" sz="3100" b="0" i="0" u="none" strike="noStrike" dirty="0">
                        <a:effectLst/>
                        <a:highlight>
                          <a:srgbClr val="CAEDFB"/>
                        </a:highlight>
                        <a:latin typeface="Arial" panose="020B0604020202020204" pitchFamily="34" charset="0"/>
                      </a:endParaRP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200" b="0" i="0" u="none" strike="noStrike" dirty="0">
                          <a:solidFill>
                            <a:srgbClr val="000000"/>
                          </a:solidFill>
                          <a:effectLst/>
                          <a:highlight>
                            <a:srgbClr val="E9EBF5"/>
                          </a:highlight>
                          <a:latin typeface="Calibri" panose="020F0502020204030204" pitchFamily="34" charset="0"/>
                        </a:rPr>
                        <a:t>£0</a:t>
                      </a:r>
                      <a:endParaRPr lang="en-GB" sz="3100" b="0" i="0" u="none" strike="noStrike" dirty="0">
                        <a:effectLst/>
                        <a:highlight>
                          <a:srgbClr val="E9EBF5"/>
                        </a:highlight>
                        <a:latin typeface="Arial" panose="020B0604020202020204" pitchFamily="34" charset="0"/>
                      </a:endParaRP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3200" b="0" i="0" u="none" strike="noStrike" dirty="0">
                          <a:solidFill>
                            <a:srgbClr val="000000"/>
                          </a:solidFill>
                          <a:effectLst/>
                          <a:highlight>
                            <a:srgbClr val="E9EBF5"/>
                          </a:highlight>
                          <a:latin typeface="Calibri" panose="020F0502020204030204" pitchFamily="34" charset="0"/>
                        </a:rPr>
                        <a:t>1000</a:t>
                      </a:r>
                      <a:endParaRPr lang="en-GB" sz="3100" b="0" i="0" u="none" strike="noStrike" dirty="0">
                        <a:effectLst/>
                        <a:highlight>
                          <a:srgbClr val="E9EBF5"/>
                        </a:highlight>
                        <a:latin typeface="Arial" panose="020B0604020202020204" pitchFamily="34" charset="0"/>
                      </a:endParaRP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3200" b="0" i="0" u="none" strike="noStrike" dirty="0">
                          <a:solidFill>
                            <a:srgbClr val="000000"/>
                          </a:solidFill>
                          <a:effectLst/>
                          <a:highlight>
                            <a:srgbClr val="E9EBF5"/>
                          </a:highlight>
                          <a:latin typeface="Calibri" panose="020F0502020204030204" pitchFamily="34" charset="0"/>
                        </a:rPr>
                        <a:t>2000</a:t>
                      </a:r>
                      <a:endParaRPr lang="en-GB" sz="3100" b="0" i="0" u="none" strike="noStrike" dirty="0">
                        <a:effectLst/>
                        <a:highlight>
                          <a:srgbClr val="E9EBF5"/>
                        </a:highlight>
                        <a:latin typeface="Arial" panose="020B0604020202020204" pitchFamily="34" charset="0"/>
                      </a:endParaRP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3200" b="0" i="0" u="none" strike="noStrike" dirty="0">
                          <a:solidFill>
                            <a:srgbClr val="000000"/>
                          </a:solidFill>
                          <a:effectLst/>
                          <a:highlight>
                            <a:srgbClr val="E9EBF5"/>
                          </a:highlight>
                          <a:latin typeface="Calibri" panose="020F0502020204030204" pitchFamily="34" charset="0"/>
                        </a:rPr>
                        <a:t>4000</a:t>
                      </a:r>
                      <a:endParaRPr lang="en-GB" sz="3100" b="0" i="0" u="none" strike="noStrike" dirty="0">
                        <a:effectLst/>
                        <a:highlight>
                          <a:srgbClr val="E9EBF5"/>
                        </a:highlight>
                        <a:latin typeface="Arial" panose="020B0604020202020204" pitchFamily="34" charset="0"/>
                      </a:endParaRP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3200" b="0" i="0" u="none" strike="noStrike" dirty="0">
                          <a:solidFill>
                            <a:srgbClr val="000000"/>
                          </a:solidFill>
                          <a:effectLst/>
                          <a:highlight>
                            <a:srgbClr val="E9EBF5"/>
                          </a:highlight>
                          <a:latin typeface="Calibri" panose="020F0502020204030204" pitchFamily="34" charset="0"/>
                        </a:rPr>
                        <a:t>4000</a:t>
                      </a:r>
                      <a:endParaRPr lang="en-GB" sz="3100" b="0" i="0" u="none" strike="noStrike" dirty="0">
                        <a:effectLst/>
                        <a:highlight>
                          <a:srgbClr val="E9EBF5"/>
                        </a:highlight>
                        <a:latin typeface="Arial" panose="020B0604020202020204" pitchFamily="34" charset="0"/>
                      </a:endParaRP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3200" b="0" i="0" u="none" strike="noStrike" dirty="0">
                          <a:solidFill>
                            <a:srgbClr val="000000"/>
                          </a:solidFill>
                          <a:effectLst/>
                          <a:highlight>
                            <a:srgbClr val="E9EBF5"/>
                          </a:highlight>
                          <a:latin typeface="Calibri" panose="020F0502020204030204" pitchFamily="34" charset="0"/>
                        </a:rPr>
                        <a:t>6000</a:t>
                      </a:r>
                      <a:endParaRPr lang="en-GB" sz="3100" b="0" i="0" u="none" strike="noStrike" dirty="0">
                        <a:effectLst/>
                        <a:highlight>
                          <a:srgbClr val="E9EBF5"/>
                        </a:highlight>
                        <a:latin typeface="Arial" panose="020B0604020202020204" pitchFamily="34" charset="0"/>
                      </a:endParaRP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682338931"/>
                  </a:ext>
                </a:extLst>
              </a:tr>
              <a:tr h="1039364">
                <a:tc>
                  <a:txBody>
                    <a:bodyPr/>
                    <a:lstStyle/>
                    <a:p>
                      <a:pPr algn="l" rtl="0" fontAlgn="ctr">
                        <a:spcBef>
                          <a:spcPts val="0"/>
                        </a:spcBef>
                        <a:spcAft>
                          <a:spcPts val="0"/>
                        </a:spcAft>
                      </a:pPr>
                      <a:r>
                        <a:rPr lang="en-GB" sz="3200" b="0" i="0" u="none" strike="noStrike" dirty="0">
                          <a:solidFill>
                            <a:srgbClr val="000000"/>
                          </a:solidFill>
                          <a:effectLst/>
                          <a:highlight>
                            <a:srgbClr val="FFFF00"/>
                          </a:highlight>
                          <a:latin typeface="Calibri" panose="020F0502020204030204" pitchFamily="34" charset="0"/>
                        </a:rPr>
                        <a:t>Total Var. cost</a:t>
                      </a:r>
                      <a:endParaRPr lang="en-GB" sz="3100" b="0" i="0" u="none" strike="noStrike" dirty="0">
                        <a:effectLst/>
                        <a:highlight>
                          <a:srgbClr val="FFFF00"/>
                        </a:highlight>
                        <a:latin typeface="Arial" panose="020B0604020202020204" pitchFamily="34" charset="0"/>
                      </a:endParaRP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spcBef>
                          <a:spcPts val="0"/>
                        </a:spcBef>
                        <a:spcAft>
                          <a:spcPts val="0"/>
                        </a:spcAft>
                      </a:pPr>
                      <a:r>
                        <a:rPr lang="en-GB" sz="3200" b="0" i="0" u="none" strike="noStrike" dirty="0">
                          <a:solidFill>
                            <a:srgbClr val="000000"/>
                          </a:solidFill>
                          <a:effectLst/>
                          <a:highlight>
                            <a:srgbClr val="E9EBF5"/>
                          </a:highlight>
                          <a:latin typeface="Calibri" panose="020F0502020204030204" pitchFamily="34" charset="0"/>
                        </a:rPr>
                        <a:t>£175</a:t>
                      </a:r>
                      <a:endParaRPr lang="en-GB" sz="3100" b="0" i="0" u="none" strike="noStrike" dirty="0">
                        <a:effectLst/>
                        <a:highlight>
                          <a:srgbClr val="E9EBF5"/>
                        </a:highlight>
                        <a:latin typeface="Arial" panose="020B0604020202020204" pitchFamily="34" charset="0"/>
                      </a:endParaRP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3200" b="0" i="0" u="none" strike="noStrike" dirty="0">
                          <a:solidFill>
                            <a:srgbClr val="000000"/>
                          </a:solidFill>
                          <a:effectLst/>
                          <a:highlight>
                            <a:srgbClr val="E9EBF5"/>
                          </a:highlight>
                          <a:latin typeface="Calibri" panose="020F0502020204030204" pitchFamily="34" charset="0"/>
                        </a:rPr>
                        <a:t>£1,500</a:t>
                      </a:r>
                      <a:endParaRPr lang="en-GB" sz="3100" b="0" i="0" u="none" strike="noStrike" dirty="0">
                        <a:effectLst/>
                        <a:highlight>
                          <a:srgbClr val="E9EBF5"/>
                        </a:highlight>
                        <a:latin typeface="Arial" panose="020B0604020202020204" pitchFamily="34" charset="0"/>
                      </a:endParaRP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3200" b="0" i="0" u="none" strike="noStrike" dirty="0">
                          <a:solidFill>
                            <a:srgbClr val="000000"/>
                          </a:solidFill>
                          <a:effectLst/>
                          <a:highlight>
                            <a:srgbClr val="E9EBF5"/>
                          </a:highlight>
                          <a:latin typeface="Calibri" panose="020F0502020204030204" pitchFamily="34" charset="0"/>
                        </a:rPr>
                        <a:t>£2,625</a:t>
                      </a:r>
                      <a:endParaRPr lang="en-GB" sz="3100" b="0" i="0" u="none" strike="noStrike" dirty="0">
                        <a:effectLst/>
                        <a:highlight>
                          <a:srgbClr val="E9EBF5"/>
                        </a:highlight>
                        <a:latin typeface="Arial" panose="020B0604020202020204" pitchFamily="34" charset="0"/>
                      </a:endParaRP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3200" b="0" i="0" u="none" strike="noStrike" dirty="0">
                          <a:solidFill>
                            <a:srgbClr val="000000"/>
                          </a:solidFill>
                          <a:effectLst/>
                          <a:highlight>
                            <a:srgbClr val="E9EBF5"/>
                          </a:highlight>
                          <a:latin typeface="Calibri" panose="020F0502020204030204" pitchFamily="34" charset="0"/>
                        </a:rPr>
                        <a:t>£4,775</a:t>
                      </a:r>
                      <a:endParaRPr lang="en-GB" sz="3100" b="0" i="0" u="none" strike="noStrike" dirty="0">
                        <a:effectLst/>
                        <a:highlight>
                          <a:srgbClr val="E9EBF5"/>
                        </a:highlight>
                        <a:latin typeface="Arial" panose="020B0604020202020204" pitchFamily="34" charset="0"/>
                      </a:endParaRP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3200" b="0" i="0" u="none" strike="noStrike" dirty="0">
                          <a:solidFill>
                            <a:srgbClr val="000000"/>
                          </a:solidFill>
                          <a:effectLst/>
                          <a:highlight>
                            <a:srgbClr val="E9EBF5"/>
                          </a:highlight>
                          <a:latin typeface="Calibri" panose="020F0502020204030204" pitchFamily="34" charset="0"/>
                        </a:rPr>
                        <a:t>£4,850</a:t>
                      </a:r>
                      <a:endParaRPr lang="en-GB" sz="3100" b="0" i="0" u="none" strike="noStrike" dirty="0">
                        <a:effectLst/>
                        <a:highlight>
                          <a:srgbClr val="E9EBF5"/>
                        </a:highlight>
                        <a:latin typeface="Arial" panose="020B0604020202020204" pitchFamily="34" charset="0"/>
                      </a:endParaRP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3200" b="0" i="0" u="none" strike="noStrike" dirty="0">
                          <a:solidFill>
                            <a:srgbClr val="000000"/>
                          </a:solidFill>
                          <a:effectLst/>
                          <a:highlight>
                            <a:srgbClr val="E9EBF5"/>
                          </a:highlight>
                          <a:latin typeface="Calibri" panose="020F0502020204030204" pitchFamily="34" charset="0"/>
                        </a:rPr>
                        <a:t>£6,950</a:t>
                      </a:r>
                      <a:endParaRPr lang="en-GB" sz="3100" b="0" i="0" u="none" strike="noStrike" dirty="0">
                        <a:effectLst/>
                        <a:highlight>
                          <a:srgbClr val="E9EBF5"/>
                        </a:highlight>
                        <a:latin typeface="Arial" panose="020B0604020202020204" pitchFamily="34" charset="0"/>
                      </a:endParaRPr>
                    </a:p>
                  </a:txBody>
                  <a:tcPr marL="15236" marR="15236" marT="1523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153831962"/>
                  </a:ext>
                </a:extLst>
              </a:tr>
            </a:tbl>
          </a:graphicData>
        </a:graphic>
      </p:graphicFrame>
    </p:spTree>
    <p:extLst>
      <p:ext uri="{BB962C8B-B14F-4D97-AF65-F5344CB8AC3E}">
        <p14:creationId xmlns:p14="http://schemas.microsoft.com/office/powerpoint/2010/main" val="38327271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BED89189-FB6E-F6A5-FE8F-2CDDE5D6F9C0}"/>
              </a:ext>
            </a:extLst>
          </p:cNvPr>
          <p:cNvGraphicFramePr>
            <a:graphicFrameLocks noGrp="1"/>
          </p:cNvGraphicFramePr>
          <p:nvPr>
            <p:extLst>
              <p:ext uri="{D42A27DB-BD31-4B8C-83A1-F6EECF244321}">
                <p14:modId xmlns:p14="http://schemas.microsoft.com/office/powerpoint/2010/main" val="4040509367"/>
              </p:ext>
            </p:extLst>
          </p:nvPr>
        </p:nvGraphicFramePr>
        <p:xfrm>
          <a:off x="271586" y="1294151"/>
          <a:ext cx="15484230" cy="6317448"/>
        </p:xfrm>
        <a:graphic>
          <a:graphicData uri="http://schemas.openxmlformats.org/drawingml/2006/table">
            <a:tbl>
              <a:tblPr/>
              <a:tblGrid>
                <a:gridCol w="3114176">
                  <a:extLst>
                    <a:ext uri="{9D8B030D-6E8A-4147-A177-3AD203B41FA5}">
                      <a16:colId xmlns:a16="http://schemas.microsoft.com/office/drawing/2014/main" val="2231490072"/>
                    </a:ext>
                  </a:extLst>
                </a:gridCol>
                <a:gridCol w="1886568">
                  <a:extLst>
                    <a:ext uri="{9D8B030D-6E8A-4147-A177-3AD203B41FA5}">
                      <a16:colId xmlns:a16="http://schemas.microsoft.com/office/drawing/2014/main" val="188148330"/>
                    </a:ext>
                  </a:extLst>
                </a:gridCol>
                <a:gridCol w="2289497">
                  <a:extLst>
                    <a:ext uri="{9D8B030D-6E8A-4147-A177-3AD203B41FA5}">
                      <a16:colId xmlns:a16="http://schemas.microsoft.com/office/drawing/2014/main" val="2562362153"/>
                    </a:ext>
                  </a:extLst>
                </a:gridCol>
                <a:gridCol w="1888203">
                  <a:extLst>
                    <a:ext uri="{9D8B030D-6E8A-4147-A177-3AD203B41FA5}">
                      <a16:colId xmlns:a16="http://schemas.microsoft.com/office/drawing/2014/main" val="2352855495"/>
                    </a:ext>
                  </a:extLst>
                </a:gridCol>
                <a:gridCol w="2141848">
                  <a:extLst>
                    <a:ext uri="{9D8B030D-6E8A-4147-A177-3AD203B41FA5}">
                      <a16:colId xmlns:a16="http://schemas.microsoft.com/office/drawing/2014/main" val="1421131222"/>
                    </a:ext>
                  </a:extLst>
                </a:gridCol>
                <a:gridCol w="2220321">
                  <a:extLst>
                    <a:ext uri="{9D8B030D-6E8A-4147-A177-3AD203B41FA5}">
                      <a16:colId xmlns:a16="http://schemas.microsoft.com/office/drawing/2014/main" val="1789028460"/>
                    </a:ext>
                  </a:extLst>
                </a:gridCol>
                <a:gridCol w="1943617">
                  <a:extLst>
                    <a:ext uri="{9D8B030D-6E8A-4147-A177-3AD203B41FA5}">
                      <a16:colId xmlns:a16="http://schemas.microsoft.com/office/drawing/2014/main" val="2007591605"/>
                    </a:ext>
                  </a:extLst>
                </a:gridCol>
              </a:tblGrid>
              <a:tr h="453206">
                <a:tc>
                  <a:txBody>
                    <a:bodyPr/>
                    <a:lstStyle/>
                    <a:p>
                      <a:pPr algn="l" fontAlgn="b">
                        <a:spcBef>
                          <a:spcPts val="0"/>
                        </a:spcBef>
                        <a:spcAft>
                          <a:spcPts val="0"/>
                        </a:spcAft>
                      </a:pPr>
                      <a:endParaRPr lang="en-GB" sz="3100" b="0" i="0" u="none" strike="noStrike">
                        <a:effectLst/>
                        <a:latin typeface="Arial" panose="020B0604020202020204" pitchFamily="34" charset="0"/>
                      </a:endParaRPr>
                    </a:p>
                  </a:txBody>
                  <a:tcPr marL="16119" marR="16119" marT="16119"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r>
                        <a:rPr lang="en-GB" sz="4400" b="1" i="0" u="none" strike="noStrike">
                          <a:solidFill>
                            <a:srgbClr val="000000"/>
                          </a:solidFill>
                          <a:effectLst/>
                          <a:highlight>
                            <a:srgbClr val="4D93D9"/>
                          </a:highlight>
                          <a:latin typeface="Aptos Narrow" panose="020B0004020202020204" pitchFamily="34" charset="0"/>
                        </a:rPr>
                        <a:t>Jan</a:t>
                      </a:r>
                      <a:endParaRPr lang="en-GB" sz="3100" b="0" i="0" u="none" strike="noStrike">
                        <a:effectLst/>
                        <a:highlight>
                          <a:srgbClr val="4D93D9"/>
                        </a:highligh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4400" b="1" i="0" u="none" strike="noStrike">
                          <a:solidFill>
                            <a:srgbClr val="000000"/>
                          </a:solidFill>
                          <a:effectLst/>
                          <a:highlight>
                            <a:srgbClr val="4D93D9"/>
                          </a:highlight>
                          <a:latin typeface="Aptos Narrow" panose="020B0004020202020204" pitchFamily="34" charset="0"/>
                        </a:rPr>
                        <a:t>Feb</a:t>
                      </a:r>
                      <a:endParaRPr lang="en-GB" sz="3100" b="0" i="0" u="none" strike="noStrike">
                        <a:effectLst/>
                        <a:highlight>
                          <a:srgbClr val="4D93D9"/>
                        </a:highligh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4400" b="1" i="0" u="none" strike="noStrike">
                          <a:solidFill>
                            <a:srgbClr val="000000"/>
                          </a:solidFill>
                          <a:effectLst/>
                          <a:highlight>
                            <a:srgbClr val="4D93D9"/>
                          </a:highlight>
                          <a:latin typeface="Aptos Narrow" panose="020B0004020202020204" pitchFamily="34" charset="0"/>
                        </a:rPr>
                        <a:t>Mar</a:t>
                      </a:r>
                      <a:endParaRPr lang="en-GB" sz="3100" b="0" i="0" u="none" strike="noStrike">
                        <a:effectLst/>
                        <a:highlight>
                          <a:srgbClr val="4D93D9"/>
                        </a:highligh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4400" b="1" i="0" u="none" strike="noStrike">
                          <a:solidFill>
                            <a:srgbClr val="000000"/>
                          </a:solidFill>
                          <a:effectLst/>
                          <a:highlight>
                            <a:srgbClr val="4D93D9"/>
                          </a:highlight>
                          <a:latin typeface="Aptos Narrow" panose="020B0004020202020204" pitchFamily="34" charset="0"/>
                        </a:rPr>
                        <a:t>Apr</a:t>
                      </a:r>
                      <a:endParaRPr lang="en-GB" sz="3100" b="0" i="0" u="none" strike="noStrike">
                        <a:effectLst/>
                        <a:highlight>
                          <a:srgbClr val="4D93D9"/>
                        </a:highligh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4400" b="1" i="0" u="none" strike="noStrike">
                          <a:solidFill>
                            <a:srgbClr val="000000"/>
                          </a:solidFill>
                          <a:effectLst/>
                          <a:highlight>
                            <a:srgbClr val="4D93D9"/>
                          </a:highlight>
                          <a:latin typeface="Aptos Narrow" panose="020B0004020202020204" pitchFamily="34" charset="0"/>
                        </a:rPr>
                        <a:t>May</a:t>
                      </a:r>
                      <a:endParaRPr lang="en-GB" sz="3100" b="0" i="0" u="none" strike="noStrike">
                        <a:effectLst/>
                        <a:highlight>
                          <a:srgbClr val="4D93D9"/>
                        </a:highligh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4400" b="1" i="0" u="none" strike="noStrike">
                          <a:solidFill>
                            <a:srgbClr val="000000"/>
                          </a:solidFill>
                          <a:effectLst/>
                          <a:highlight>
                            <a:srgbClr val="4D93D9"/>
                          </a:highlight>
                          <a:latin typeface="Aptos Narrow" panose="020B0004020202020204" pitchFamily="34" charset="0"/>
                        </a:rPr>
                        <a:t>Jun</a:t>
                      </a:r>
                      <a:endParaRPr lang="en-GB" sz="3100" b="0" i="0" u="none" strike="noStrike">
                        <a:effectLst/>
                        <a:highlight>
                          <a:srgbClr val="4D93D9"/>
                        </a:highligh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extLst>
                  <a:ext uri="{0D108BD9-81ED-4DB2-BD59-A6C34878D82A}">
                    <a16:rowId xmlns:a16="http://schemas.microsoft.com/office/drawing/2014/main" val="2295798917"/>
                  </a:ext>
                </a:extLst>
              </a:tr>
              <a:tr h="748577">
                <a:tc>
                  <a:txBody>
                    <a:bodyPr/>
                    <a:lstStyle/>
                    <a:p>
                      <a:pPr algn="l" fontAlgn="b">
                        <a:spcBef>
                          <a:spcPts val="0"/>
                        </a:spcBef>
                        <a:spcAft>
                          <a:spcPts val="0"/>
                        </a:spcAft>
                      </a:pPr>
                      <a:r>
                        <a:rPr lang="en-GB" sz="4400" b="1" i="0" u="none" strike="noStrike" dirty="0">
                          <a:solidFill>
                            <a:srgbClr val="000000"/>
                          </a:solidFill>
                          <a:effectLst/>
                          <a:highlight>
                            <a:srgbClr val="CAEDFB"/>
                          </a:highlight>
                          <a:latin typeface="Aptos Narrow" panose="020B0004020202020204" pitchFamily="34" charset="0"/>
                        </a:rPr>
                        <a:t>Fixed</a:t>
                      </a:r>
                      <a:endParaRPr lang="en-GB" sz="3100" b="0" i="0" u="none" strike="noStrike" dirty="0">
                        <a:effectLst/>
                        <a:highlight>
                          <a:srgbClr val="CAEDFB"/>
                        </a:highligh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4400" b="0" i="0" u="none" strike="noStrike" dirty="0">
                          <a:solidFill>
                            <a:srgbClr val="000000"/>
                          </a:solidFill>
                          <a:effectLst/>
                          <a:highlight>
                            <a:srgbClr val="CAEDFB"/>
                          </a:highlight>
                          <a:latin typeface="Aptos Narrow" panose="020B0004020202020204" pitchFamily="34" charset="0"/>
                        </a:rPr>
                        <a:t>£9,475</a:t>
                      </a:r>
                      <a:endParaRPr lang="en-GB" sz="3100" b="0" i="0" u="none" strike="noStrike" dirty="0">
                        <a:effectLst/>
                        <a:highlight>
                          <a:srgbClr val="CAEDFB"/>
                        </a:highligh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4400" b="0" i="0" u="none" strike="noStrike" dirty="0">
                          <a:solidFill>
                            <a:srgbClr val="000000"/>
                          </a:solidFill>
                          <a:effectLst/>
                          <a:highlight>
                            <a:srgbClr val="CAEDFB"/>
                          </a:highlight>
                          <a:latin typeface="Aptos Narrow" panose="020B0004020202020204" pitchFamily="34" charset="0"/>
                        </a:rPr>
                        <a:t>£9,475</a:t>
                      </a:r>
                      <a:endParaRPr lang="en-GB" sz="3100" b="0" i="0" u="none" strike="noStrike" dirty="0">
                        <a:effectLst/>
                        <a:highlight>
                          <a:srgbClr val="CAEDFB"/>
                        </a:highligh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4400" b="0" i="0" u="none" strike="noStrike" dirty="0">
                          <a:solidFill>
                            <a:srgbClr val="000000"/>
                          </a:solidFill>
                          <a:effectLst/>
                          <a:highlight>
                            <a:srgbClr val="CAEDFB"/>
                          </a:highlight>
                          <a:latin typeface="Aptos Narrow" panose="020B0004020202020204" pitchFamily="34" charset="0"/>
                        </a:rPr>
                        <a:t>£9,475</a:t>
                      </a:r>
                      <a:endParaRPr lang="en-GB" sz="3100" b="0" i="0" u="none" strike="noStrike" dirty="0">
                        <a:effectLst/>
                        <a:highlight>
                          <a:srgbClr val="CAEDFB"/>
                        </a:highligh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4400" b="0" i="0" u="none" strike="noStrike" dirty="0">
                          <a:solidFill>
                            <a:srgbClr val="000000"/>
                          </a:solidFill>
                          <a:effectLst/>
                          <a:highlight>
                            <a:srgbClr val="CAEDFB"/>
                          </a:highlight>
                          <a:latin typeface="Aptos Narrow" panose="020B0004020202020204" pitchFamily="34" charset="0"/>
                        </a:rPr>
                        <a:t>£9,475</a:t>
                      </a:r>
                      <a:endParaRPr lang="en-GB" sz="3100" b="0" i="0" u="none" strike="noStrike" dirty="0">
                        <a:effectLst/>
                        <a:highlight>
                          <a:srgbClr val="CAEDFB"/>
                        </a:highligh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4400" b="0" i="0" u="none" strike="noStrike" dirty="0">
                          <a:solidFill>
                            <a:srgbClr val="000000"/>
                          </a:solidFill>
                          <a:effectLst/>
                          <a:highlight>
                            <a:srgbClr val="CAEDFB"/>
                          </a:highlight>
                          <a:latin typeface="Aptos Narrow" panose="020B0004020202020204" pitchFamily="34" charset="0"/>
                        </a:rPr>
                        <a:t>£9,475</a:t>
                      </a:r>
                      <a:endParaRPr lang="en-GB" sz="3100" b="0" i="0" u="none" strike="noStrike" dirty="0">
                        <a:effectLst/>
                        <a:highlight>
                          <a:srgbClr val="CAEDFB"/>
                        </a:highligh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4400" b="0" i="0" u="none" strike="noStrike" dirty="0">
                          <a:solidFill>
                            <a:srgbClr val="000000"/>
                          </a:solidFill>
                          <a:effectLst/>
                          <a:highlight>
                            <a:srgbClr val="CAEDFB"/>
                          </a:highlight>
                          <a:latin typeface="Aptos Narrow" panose="020B0004020202020204" pitchFamily="34" charset="0"/>
                        </a:rPr>
                        <a:t>£9,475</a:t>
                      </a:r>
                      <a:endParaRPr lang="en-GB" sz="3100" b="0" i="0" u="none" strike="noStrike" dirty="0">
                        <a:effectLst/>
                        <a:highlight>
                          <a:srgbClr val="CAEDFB"/>
                        </a:highligh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extLst>
                  <a:ext uri="{0D108BD9-81ED-4DB2-BD59-A6C34878D82A}">
                    <a16:rowId xmlns:a16="http://schemas.microsoft.com/office/drawing/2014/main" val="413318362"/>
                  </a:ext>
                </a:extLst>
              </a:tr>
              <a:tr h="1419137">
                <a:tc>
                  <a:txBody>
                    <a:bodyPr/>
                    <a:lstStyle/>
                    <a:p>
                      <a:pPr algn="l" fontAlgn="b">
                        <a:spcBef>
                          <a:spcPts val="0"/>
                        </a:spcBef>
                        <a:spcAft>
                          <a:spcPts val="0"/>
                        </a:spcAft>
                      </a:pPr>
                      <a:r>
                        <a:rPr lang="en-GB" sz="4400" b="1" i="0" u="none" strike="noStrike">
                          <a:solidFill>
                            <a:srgbClr val="000000"/>
                          </a:solidFill>
                          <a:effectLst/>
                          <a:highlight>
                            <a:srgbClr val="FBE2D5"/>
                          </a:highlight>
                          <a:latin typeface="Aptos Narrow" panose="020B0004020202020204" pitchFamily="34" charset="0"/>
                        </a:rPr>
                        <a:t>Variable cost</a:t>
                      </a:r>
                      <a:endParaRPr lang="en-GB" sz="3100" b="0" i="0" u="none" strike="noStrike">
                        <a:effectLst/>
                        <a:highlight>
                          <a:srgbClr val="FBE2D5"/>
                        </a:highligh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4400" b="0" i="0" u="none" strike="noStrike" dirty="0">
                          <a:solidFill>
                            <a:srgbClr val="000000"/>
                          </a:solidFill>
                          <a:effectLst/>
                          <a:highlight>
                            <a:srgbClr val="FBE2D5"/>
                          </a:highlight>
                          <a:latin typeface="Aptos Narrow" panose="020B0004020202020204" pitchFamily="34" charset="0"/>
                        </a:rPr>
                        <a:t>£175</a:t>
                      </a:r>
                      <a:endParaRPr lang="en-GB" sz="3100" b="0" i="0" u="none" strike="noStrike" dirty="0">
                        <a:effectLst/>
                        <a:highlight>
                          <a:srgbClr val="FBE2D5"/>
                        </a:highligh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4400" b="0" i="0" u="none" strike="noStrike" dirty="0">
                          <a:solidFill>
                            <a:srgbClr val="000000"/>
                          </a:solidFill>
                          <a:effectLst/>
                          <a:highlight>
                            <a:srgbClr val="FBE2D5"/>
                          </a:highlight>
                          <a:latin typeface="Aptos Narrow" panose="020B0004020202020204" pitchFamily="34" charset="0"/>
                        </a:rPr>
                        <a:t>£1,500</a:t>
                      </a:r>
                      <a:endParaRPr lang="en-GB" sz="3100" b="0" i="0" u="none" strike="noStrike" dirty="0">
                        <a:effectLst/>
                        <a:highlight>
                          <a:srgbClr val="FBE2D5"/>
                        </a:highligh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4400" b="0" i="0" u="none" strike="noStrike" dirty="0">
                          <a:solidFill>
                            <a:srgbClr val="000000"/>
                          </a:solidFill>
                          <a:effectLst/>
                          <a:highlight>
                            <a:srgbClr val="FBE2D5"/>
                          </a:highlight>
                          <a:latin typeface="Aptos Narrow" panose="020B0004020202020204" pitchFamily="34" charset="0"/>
                        </a:rPr>
                        <a:t>£2,625</a:t>
                      </a:r>
                      <a:endParaRPr lang="en-GB" sz="3100" b="0" i="0" u="none" strike="noStrike" dirty="0">
                        <a:effectLst/>
                        <a:highlight>
                          <a:srgbClr val="FBE2D5"/>
                        </a:highligh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4400" b="0" i="0" u="none" strike="noStrike" dirty="0">
                          <a:solidFill>
                            <a:srgbClr val="000000"/>
                          </a:solidFill>
                          <a:effectLst/>
                          <a:highlight>
                            <a:srgbClr val="FBE2D5"/>
                          </a:highlight>
                          <a:latin typeface="Aptos Narrow" panose="020B0004020202020204" pitchFamily="34" charset="0"/>
                        </a:rPr>
                        <a:t>£4,775</a:t>
                      </a:r>
                      <a:endParaRPr lang="en-GB" sz="3100" b="0" i="0" u="none" strike="noStrike" dirty="0">
                        <a:effectLst/>
                        <a:highlight>
                          <a:srgbClr val="FBE2D5"/>
                        </a:highligh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4400" b="0" i="0" u="none" strike="noStrike" dirty="0">
                          <a:solidFill>
                            <a:srgbClr val="000000"/>
                          </a:solidFill>
                          <a:effectLst/>
                          <a:highlight>
                            <a:srgbClr val="FBE2D5"/>
                          </a:highlight>
                          <a:latin typeface="Aptos Narrow" panose="020B0004020202020204" pitchFamily="34" charset="0"/>
                        </a:rPr>
                        <a:t>£4,850</a:t>
                      </a:r>
                      <a:endParaRPr lang="en-GB" sz="3100" b="0" i="0" u="none" strike="noStrike" dirty="0">
                        <a:effectLst/>
                        <a:highlight>
                          <a:srgbClr val="FBE2D5"/>
                        </a:highligh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4400" b="0" i="0" u="none" strike="noStrike" dirty="0">
                          <a:solidFill>
                            <a:srgbClr val="000000"/>
                          </a:solidFill>
                          <a:effectLst/>
                          <a:highlight>
                            <a:srgbClr val="FBE2D5"/>
                          </a:highlight>
                          <a:latin typeface="Aptos Narrow" panose="020B0004020202020204" pitchFamily="34" charset="0"/>
                        </a:rPr>
                        <a:t>£6,950</a:t>
                      </a:r>
                      <a:endParaRPr lang="en-GB" sz="3100" b="0" i="0" u="none" strike="noStrike" dirty="0">
                        <a:effectLst/>
                        <a:highlight>
                          <a:srgbClr val="FBE2D5"/>
                        </a:highligh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extLst>
                  <a:ext uri="{0D108BD9-81ED-4DB2-BD59-A6C34878D82A}">
                    <a16:rowId xmlns:a16="http://schemas.microsoft.com/office/drawing/2014/main" val="1569448225"/>
                  </a:ext>
                </a:extLst>
              </a:tr>
              <a:tr h="776512">
                <a:tc>
                  <a:txBody>
                    <a:bodyPr/>
                    <a:lstStyle/>
                    <a:p>
                      <a:pPr algn="l" fontAlgn="b">
                        <a:spcBef>
                          <a:spcPts val="0"/>
                        </a:spcBef>
                        <a:spcAft>
                          <a:spcPts val="0"/>
                        </a:spcAft>
                      </a:pPr>
                      <a:r>
                        <a:rPr lang="en-GB" sz="4400" b="0" i="0" u="none" strike="noStrike">
                          <a:solidFill>
                            <a:srgbClr val="FF0000"/>
                          </a:solidFill>
                          <a:effectLst/>
                          <a:highlight>
                            <a:srgbClr val="F2CEEF"/>
                          </a:highlight>
                          <a:latin typeface="Aptos Narrow" panose="020B0004020202020204" pitchFamily="34" charset="0"/>
                        </a:rPr>
                        <a:t>Total cost</a:t>
                      </a:r>
                      <a:endParaRPr lang="en-GB" sz="3100" b="0" i="0" u="none" strike="noStrike">
                        <a:effectLst/>
                        <a:highlight>
                          <a:srgbClr val="F2CEEF"/>
                        </a:highligh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4400" b="0" i="0" u="none" strike="noStrike" dirty="0">
                          <a:solidFill>
                            <a:srgbClr val="000000"/>
                          </a:solidFill>
                          <a:effectLst/>
                          <a:highlight>
                            <a:srgbClr val="F2CEEF"/>
                          </a:highlight>
                          <a:latin typeface="Aptos Narrow" panose="020B0004020202020204" pitchFamily="34" charset="0"/>
                        </a:rPr>
                        <a:t>£9,650</a:t>
                      </a:r>
                      <a:endParaRPr lang="en-GB" sz="3100" b="0" i="0" u="none" strike="noStrike" dirty="0">
                        <a:effectLst/>
                        <a:highlight>
                          <a:srgbClr val="F2CEEF"/>
                        </a:highligh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4400" b="0" i="0" u="none" strike="noStrike" dirty="0">
                          <a:solidFill>
                            <a:srgbClr val="000000"/>
                          </a:solidFill>
                          <a:effectLst/>
                          <a:highlight>
                            <a:srgbClr val="F2CEEF"/>
                          </a:highlight>
                          <a:latin typeface="Aptos Narrow" panose="020B0004020202020204" pitchFamily="34" charset="0"/>
                        </a:rPr>
                        <a:t>£10,975</a:t>
                      </a:r>
                      <a:endParaRPr lang="en-GB" sz="3100" b="0" i="0" u="none" strike="noStrike" dirty="0">
                        <a:effectLst/>
                        <a:highlight>
                          <a:srgbClr val="F2CEEF"/>
                        </a:highligh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4400" b="0" i="0" u="none" strike="noStrike" dirty="0">
                          <a:solidFill>
                            <a:srgbClr val="000000"/>
                          </a:solidFill>
                          <a:effectLst/>
                          <a:highlight>
                            <a:srgbClr val="F2CEEF"/>
                          </a:highlight>
                          <a:latin typeface="Aptos Narrow" panose="020B0004020202020204" pitchFamily="34" charset="0"/>
                        </a:rPr>
                        <a:t>£12,100</a:t>
                      </a:r>
                      <a:endParaRPr lang="en-GB" sz="3100" b="0" i="0" u="none" strike="noStrike" dirty="0">
                        <a:effectLst/>
                        <a:highlight>
                          <a:srgbClr val="F2CEEF"/>
                        </a:highligh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4400" b="0" i="0" u="none" strike="noStrike" dirty="0">
                          <a:solidFill>
                            <a:srgbClr val="000000"/>
                          </a:solidFill>
                          <a:effectLst/>
                          <a:highlight>
                            <a:srgbClr val="F2CEEF"/>
                          </a:highlight>
                          <a:latin typeface="Aptos Narrow" panose="020B0004020202020204" pitchFamily="34" charset="0"/>
                        </a:rPr>
                        <a:t>£14,250</a:t>
                      </a:r>
                      <a:endParaRPr lang="en-GB" sz="3100" b="0" i="0" u="none" strike="noStrike" dirty="0">
                        <a:effectLst/>
                        <a:highlight>
                          <a:srgbClr val="F2CEEF"/>
                        </a:highligh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4400" b="0" i="0" u="none" strike="noStrike" dirty="0">
                          <a:solidFill>
                            <a:srgbClr val="000000"/>
                          </a:solidFill>
                          <a:effectLst/>
                          <a:highlight>
                            <a:srgbClr val="F2CEEF"/>
                          </a:highlight>
                          <a:latin typeface="Aptos Narrow" panose="020B0004020202020204" pitchFamily="34" charset="0"/>
                        </a:rPr>
                        <a:t>£14,325</a:t>
                      </a:r>
                      <a:endParaRPr lang="en-GB" sz="3100" b="0" i="0" u="none" strike="noStrike" dirty="0">
                        <a:effectLst/>
                        <a:highlight>
                          <a:srgbClr val="F2CEEF"/>
                        </a:highligh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4400" b="0" i="0" u="none" strike="noStrike" dirty="0">
                          <a:effectLst/>
                          <a:highlight>
                            <a:srgbClr val="F2CEEF"/>
                          </a:highlight>
                          <a:latin typeface="Arial" panose="020B0604020202020204" pitchFamily="34" charset="0"/>
                        </a:rPr>
                        <a:t>£16,425</a:t>
                      </a: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extLst>
                  <a:ext uri="{0D108BD9-81ED-4DB2-BD59-A6C34878D82A}">
                    <a16:rowId xmlns:a16="http://schemas.microsoft.com/office/drawing/2014/main" val="1915319405"/>
                  </a:ext>
                </a:extLst>
              </a:tr>
              <a:tr h="748577">
                <a:tc>
                  <a:txBody>
                    <a:bodyPr/>
                    <a:lstStyle/>
                    <a:p>
                      <a:pPr algn="l" fontAlgn="b">
                        <a:spcBef>
                          <a:spcPts val="0"/>
                        </a:spcBef>
                        <a:spcAft>
                          <a:spcPts val="0"/>
                        </a:spcAft>
                      </a:pPr>
                      <a:r>
                        <a:rPr lang="en-GB" sz="4400" b="0" i="0" u="none" strike="noStrike">
                          <a:solidFill>
                            <a:srgbClr val="000000"/>
                          </a:solidFill>
                          <a:effectLst/>
                          <a:latin typeface="Aptos Narrow" panose="020B0004020202020204" pitchFamily="34" charset="0"/>
                        </a:rPr>
                        <a:t>Revenue</a:t>
                      </a:r>
                      <a:endParaRPr lang="en-GB" sz="3100" b="0" i="0" u="none" strike="noStrike">
                        <a:effectLs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4400" b="0" i="0" u="none" strike="noStrike" dirty="0">
                          <a:solidFill>
                            <a:srgbClr val="000000"/>
                          </a:solidFill>
                          <a:effectLst/>
                          <a:latin typeface="Aptos Narrow" panose="020B0004020202020204" pitchFamily="34" charset="0"/>
                        </a:rPr>
                        <a:t>0</a:t>
                      </a:r>
                      <a:endParaRPr lang="en-GB" sz="3100" b="0" i="0" u="none" strike="noStrike" dirty="0">
                        <a:effectLs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4400" b="0" i="0" u="none" strike="noStrike" dirty="0">
                          <a:solidFill>
                            <a:srgbClr val="000000"/>
                          </a:solidFill>
                          <a:effectLst/>
                          <a:latin typeface="Aptos Narrow" panose="020B0004020202020204" pitchFamily="34" charset="0"/>
                        </a:rPr>
                        <a:t>£4800</a:t>
                      </a:r>
                      <a:endParaRPr lang="en-GB" sz="3100" b="0" i="0" u="none" strike="noStrike" dirty="0">
                        <a:effectLs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4400" b="0" i="0" u="none" strike="noStrike" dirty="0">
                          <a:solidFill>
                            <a:srgbClr val="000000"/>
                          </a:solidFill>
                          <a:effectLst/>
                          <a:latin typeface="Aptos Narrow" panose="020B0004020202020204" pitchFamily="34" charset="0"/>
                        </a:rPr>
                        <a:t>£10,000</a:t>
                      </a:r>
                      <a:endParaRPr lang="en-GB" sz="3100" b="0" i="0" u="none" strike="noStrike" dirty="0">
                        <a:effectLs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4400" b="0" i="0" u="none" strike="noStrike" dirty="0">
                          <a:solidFill>
                            <a:srgbClr val="000000"/>
                          </a:solidFill>
                          <a:effectLst/>
                          <a:latin typeface="Aptos Narrow" panose="020B0004020202020204" pitchFamily="34" charset="0"/>
                        </a:rPr>
                        <a:t>£20,000</a:t>
                      </a:r>
                      <a:endParaRPr lang="en-GB" sz="3100" b="0" i="0" u="none" strike="noStrike" dirty="0">
                        <a:effectLs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4400" b="0" i="0" u="none" strike="noStrike" dirty="0">
                          <a:solidFill>
                            <a:srgbClr val="000000"/>
                          </a:solidFill>
                          <a:effectLst/>
                          <a:latin typeface="Aptos Narrow" panose="020B0004020202020204" pitchFamily="34" charset="0"/>
                        </a:rPr>
                        <a:t>£20,600</a:t>
                      </a:r>
                      <a:endParaRPr lang="en-GB" sz="3100" b="0" i="0" u="none" strike="noStrike" dirty="0">
                        <a:effectLs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4400" b="0" i="0" u="none" strike="noStrike" dirty="0">
                          <a:effectLst/>
                          <a:latin typeface="Arial" panose="020B0604020202020204" pitchFamily="34" charset="0"/>
                        </a:rPr>
                        <a:t>£30,000</a:t>
                      </a: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54665380"/>
                  </a:ext>
                </a:extLst>
              </a:tr>
              <a:tr h="748577">
                <a:tc>
                  <a:txBody>
                    <a:bodyPr/>
                    <a:lstStyle/>
                    <a:p>
                      <a:pPr algn="l" fontAlgn="b">
                        <a:spcBef>
                          <a:spcPts val="0"/>
                        </a:spcBef>
                        <a:spcAft>
                          <a:spcPts val="0"/>
                        </a:spcAft>
                      </a:pPr>
                      <a:r>
                        <a:rPr lang="en-GB" sz="4400" b="1" i="0" u="none" strike="noStrike">
                          <a:solidFill>
                            <a:srgbClr val="000000"/>
                          </a:solidFill>
                          <a:effectLst/>
                          <a:highlight>
                            <a:srgbClr val="FFFF00"/>
                          </a:highlight>
                          <a:latin typeface="Aptos Narrow" panose="020B0004020202020204" pitchFamily="34" charset="0"/>
                        </a:rPr>
                        <a:t>Profit/loss</a:t>
                      </a:r>
                      <a:endParaRPr lang="en-GB" sz="3100" b="0" i="0" u="none" strike="noStrike">
                        <a:effectLst/>
                        <a:highlight>
                          <a:srgbClr val="FFFF00"/>
                        </a:highligh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fontAlgn="b">
                        <a:spcBef>
                          <a:spcPts val="0"/>
                        </a:spcBef>
                        <a:spcAft>
                          <a:spcPts val="0"/>
                        </a:spcAft>
                      </a:pPr>
                      <a:r>
                        <a:rPr lang="en-GB" sz="4400" b="1" i="0" u="none" strike="noStrike" dirty="0">
                          <a:solidFill>
                            <a:srgbClr val="000000"/>
                          </a:solidFill>
                          <a:effectLst/>
                          <a:highlight>
                            <a:srgbClr val="B5E6A2"/>
                          </a:highlight>
                          <a:latin typeface="Aptos Narrow" panose="020B0004020202020204" pitchFamily="34" charset="0"/>
                        </a:rPr>
                        <a:t>-£9650</a:t>
                      </a:r>
                      <a:endParaRPr lang="en-GB" sz="3100" b="0" i="0" u="none" strike="noStrike" dirty="0">
                        <a:effectLst/>
                        <a:highlight>
                          <a:srgbClr val="B5E6A2"/>
                        </a:highligh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4400" b="1" i="0" u="none" strike="noStrike" dirty="0">
                          <a:solidFill>
                            <a:srgbClr val="000000"/>
                          </a:solidFill>
                          <a:effectLst/>
                          <a:highlight>
                            <a:srgbClr val="B5E6A2"/>
                          </a:highlight>
                          <a:latin typeface="Aptos Narrow" panose="020B0004020202020204" pitchFamily="34" charset="0"/>
                        </a:rPr>
                        <a:t>£,6175</a:t>
                      </a:r>
                      <a:endParaRPr lang="en-GB" sz="3100" b="0" i="0" u="none" strike="noStrike" dirty="0">
                        <a:effectLst/>
                        <a:highlight>
                          <a:srgbClr val="B5E6A2"/>
                        </a:highligh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4400" b="1" i="0" u="none" strike="noStrike" dirty="0">
                          <a:solidFill>
                            <a:srgbClr val="000000"/>
                          </a:solidFill>
                          <a:effectLst/>
                          <a:highlight>
                            <a:srgbClr val="B5E6A2"/>
                          </a:highlight>
                          <a:latin typeface="Aptos Narrow" panose="020B0004020202020204" pitchFamily="34" charset="0"/>
                        </a:rPr>
                        <a:t>-£2,100</a:t>
                      </a:r>
                      <a:endParaRPr lang="en-GB" sz="3100" b="0" i="0" u="none" strike="noStrike" dirty="0">
                        <a:effectLst/>
                        <a:highlight>
                          <a:srgbClr val="B5E6A2"/>
                        </a:highligh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4400" b="1" i="0" u="none" strike="noStrike" dirty="0">
                          <a:solidFill>
                            <a:srgbClr val="000000"/>
                          </a:solidFill>
                          <a:effectLst/>
                          <a:highlight>
                            <a:srgbClr val="B5E6A2"/>
                          </a:highlight>
                          <a:latin typeface="Aptos Narrow" panose="020B0004020202020204" pitchFamily="34" charset="0"/>
                        </a:rPr>
                        <a:t>£5,675</a:t>
                      </a:r>
                      <a:endParaRPr lang="en-GB" sz="3100" b="0" i="0" u="none" strike="noStrike" dirty="0">
                        <a:effectLst/>
                        <a:highlight>
                          <a:srgbClr val="B5E6A2"/>
                        </a:highligh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4400" b="1" i="0" u="none" strike="noStrike" dirty="0">
                          <a:solidFill>
                            <a:srgbClr val="000000"/>
                          </a:solidFill>
                          <a:effectLst/>
                          <a:highlight>
                            <a:srgbClr val="B5E6A2"/>
                          </a:highlight>
                          <a:latin typeface="Aptos Narrow" panose="020B0004020202020204" pitchFamily="34" charset="0"/>
                        </a:rPr>
                        <a:t>£6,275</a:t>
                      </a:r>
                      <a:endParaRPr lang="en-GB" sz="3100" b="0" i="0" u="none" strike="noStrike" dirty="0">
                        <a:effectLst/>
                        <a:highlight>
                          <a:srgbClr val="B5E6A2"/>
                        </a:highligh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4400" b="1" i="0" u="none" strike="noStrike" dirty="0">
                          <a:solidFill>
                            <a:srgbClr val="000000"/>
                          </a:solidFill>
                          <a:effectLst/>
                          <a:highlight>
                            <a:srgbClr val="B5E6A2"/>
                          </a:highlight>
                          <a:latin typeface="Aptos Narrow" panose="020B0004020202020204" pitchFamily="34" charset="0"/>
                        </a:rPr>
                        <a:t>£13,575</a:t>
                      </a:r>
                      <a:endParaRPr lang="en-GB" sz="3100" b="0" i="0" u="none" strike="noStrike" dirty="0">
                        <a:effectLst/>
                        <a:highlight>
                          <a:srgbClr val="B5E6A2"/>
                        </a:highlight>
                        <a:latin typeface="Arial" panose="020B0604020202020204" pitchFamily="34" charset="0"/>
                      </a:endParaRPr>
                    </a:p>
                  </a:txBody>
                  <a:tcPr marL="16119" marR="16119" marT="1611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extLst>
                  <a:ext uri="{0D108BD9-81ED-4DB2-BD59-A6C34878D82A}">
                    <a16:rowId xmlns:a16="http://schemas.microsoft.com/office/drawing/2014/main" val="1439213082"/>
                  </a:ext>
                </a:extLst>
              </a:tr>
            </a:tbl>
          </a:graphicData>
        </a:graphic>
      </p:graphicFrame>
      <p:sp>
        <p:nvSpPr>
          <p:cNvPr id="7" name="TextBox 6">
            <a:extLst>
              <a:ext uri="{FF2B5EF4-FFF2-40B4-BE49-F238E27FC236}">
                <a16:creationId xmlns:a16="http://schemas.microsoft.com/office/drawing/2014/main" id="{B48ED22E-60CB-C575-C560-F579BE600A27}"/>
              </a:ext>
            </a:extLst>
          </p:cNvPr>
          <p:cNvSpPr txBox="1"/>
          <p:nvPr/>
        </p:nvSpPr>
        <p:spPr>
          <a:xfrm>
            <a:off x="407908" y="7899553"/>
            <a:ext cx="13655040" cy="1467005"/>
          </a:xfrm>
          <a:prstGeom prst="rect">
            <a:avLst/>
          </a:prstGeom>
          <a:noFill/>
        </p:spPr>
        <p:txBody>
          <a:bodyPr wrap="square" rtlCol="0">
            <a:spAutoFit/>
          </a:bodyPr>
          <a:lstStyle/>
          <a:p>
            <a:r>
              <a:rPr lang="en-GB" sz="3600" b="1" dirty="0">
                <a:solidFill>
                  <a:srgbClr val="000000"/>
                </a:solidFill>
                <a:latin typeface="Aptos Narrow" panose="020B0004020202020204" pitchFamily="34" charset="0"/>
              </a:rPr>
              <a:t>Investment capital needed </a:t>
            </a:r>
            <a:r>
              <a:rPr lang="en-GB" sz="3600" b="1" u="sng" dirty="0">
                <a:solidFill>
                  <a:srgbClr val="000000"/>
                </a:solidFill>
                <a:latin typeface="Aptos Narrow" panose="020B0004020202020204" pitchFamily="34" charset="0"/>
              </a:rPr>
              <a:t>= </a:t>
            </a:r>
            <a:r>
              <a:rPr lang="en-GB" sz="3600" b="1" u="sng" dirty="0">
                <a:solidFill>
                  <a:srgbClr val="002060"/>
                </a:solidFill>
                <a:highlight>
                  <a:srgbClr val="C0C0C0"/>
                </a:highlight>
                <a:latin typeface="Aptos Narrow" panose="020B0004020202020204" pitchFamily="34" charset="0"/>
              </a:rPr>
              <a:t>£70,00</a:t>
            </a:r>
          </a:p>
          <a:p>
            <a:r>
              <a:rPr lang="en-GB" sz="5333" dirty="0"/>
              <a:t>                </a:t>
            </a:r>
            <a:r>
              <a:rPr lang="en-GB" sz="3200" dirty="0"/>
              <a:t>£52,075+£17,925 </a:t>
            </a:r>
          </a:p>
        </p:txBody>
      </p:sp>
      <p:sp>
        <p:nvSpPr>
          <p:cNvPr id="8" name="TextBox 7">
            <a:extLst>
              <a:ext uri="{FF2B5EF4-FFF2-40B4-BE49-F238E27FC236}">
                <a16:creationId xmlns:a16="http://schemas.microsoft.com/office/drawing/2014/main" id="{C895F13B-A6A0-47E2-82A6-F316CAD0016A}"/>
              </a:ext>
            </a:extLst>
          </p:cNvPr>
          <p:cNvSpPr txBox="1"/>
          <p:nvPr/>
        </p:nvSpPr>
        <p:spPr>
          <a:xfrm>
            <a:off x="385885" y="9654512"/>
            <a:ext cx="13677063" cy="830997"/>
          </a:xfrm>
          <a:prstGeom prst="rect">
            <a:avLst/>
          </a:prstGeom>
          <a:noFill/>
        </p:spPr>
        <p:txBody>
          <a:bodyPr wrap="square" rtlCol="0">
            <a:spAutoFit/>
          </a:bodyPr>
          <a:lstStyle/>
          <a:p>
            <a:r>
              <a:rPr lang="en-GB" sz="2400" kern="100" dirty="0">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2400" kern="100" dirty="0">
                <a:latin typeface="Aptos" panose="020B0004020202020204" pitchFamily="34" charset="0"/>
                <a:ea typeface="DengXian" panose="02010600030101010101" pitchFamily="2" charset="-122"/>
                <a:cs typeface="Times New Roman" panose="02020603050405020304" pitchFamily="18" charset="0"/>
              </a:rPr>
              <a:t> = </a:t>
            </a:r>
            <a:r>
              <a:rPr lang="en-GB" sz="2400" kern="100" dirty="0">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2400" kern="100" dirty="0">
                <a:latin typeface="Aptos" panose="020B0004020202020204" pitchFamily="34" charset="0"/>
                <a:ea typeface="DengXian" panose="02010600030101010101" pitchFamily="2" charset="-122"/>
                <a:cs typeface="Times New Roman" panose="02020603050405020304" pitchFamily="18" charset="0"/>
              </a:rPr>
              <a:t> + (</a:t>
            </a:r>
            <a:r>
              <a:rPr lang="en-GB" sz="2400" kern="100" dirty="0">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2400" kern="100" dirty="0">
                <a:latin typeface="Aptos" panose="020B0004020202020204" pitchFamily="34" charset="0"/>
                <a:ea typeface="DengXian" panose="02010600030101010101" pitchFamily="2" charset="-122"/>
                <a:cs typeface="Times New Roman" panose="02020603050405020304" pitchFamily="18" charset="0"/>
              </a:rPr>
              <a:t>– </a:t>
            </a:r>
            <a:r>
              <a:rPr lang="en-GB" sz="2400" kern="100" dirty="0">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2400" kern="100" dirty="0">
                <a:latin typeface="Aptos" panose="020B0004020202020204" pitchFamily="34" charset="0"/>
                <a:ea typeface="DengXian" panose="02010600030101010101" pitchFamily="2" charset="-122"/>
                <a:cs typeface="Times New Roman" panose="02020603050405020304" pitchFamily="18" charset="0"/>
              </a:rPr>
              <a:t>  up to the break-even point)</a:t>
            </a:r>
          </a:p>
          <a:p>
            <a:endParaRPr lang="en-GB" sz="2400" dirty="0"/>
          </a:p>
        </p:txBody>
      </p:sp>
    </p:spTree>
    <p:extLst>
      <p:ext uri="{BB962C8B-B14F-4D97-AF65-F5344CB8AC3E}">
        <p14:creationId xmlns:p14="http://schemas.microsoft.com/office/powerpoint/2010/main" val="3301533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FEE18-079F-B298-5B10-922AB5195611}"/>
              </a:ext>
            </a:extLst>
          </p:cNvPr>
          <p:cNvSpPr>
            <a:spLocks noGrp="1"/>
          </p:cNvSpPr>
          <p:nvPr>
            <p:ph type="title"/>
          </p:nvPr>
        </p:nvSpPr>
        <p:spPr>
          <a:xfrm>
            <a:off x="1193801" y="27602"/>
            <a:ext cx="7289800" cy="1447801"/>
          </a:xfrm>
        </p:spPr>
        <p:txBody>
          <a:bodyPr>
            <a:normAutofit/>
          </a:bodyPr>
          <a:lstStyle/>
          <a:p>
            <a:r>
              <a:rPr lang="en-GB" dirty="0"/>
              <a:t>	</a:t>
            </a:r>
            <a:br>
              <a:rPr lang="en-GB" dirty="0"/>
            </a:br>
            <a:r>
              <a:rPr lang="en-GB" dirty="0"/>
              <a:t>   Conclusions</a:t>
            </a:r>
          </a:p>
        </p:txBody>
      </p:sp>
      <p:sp>
        <p:nvSpPr>
          <p:cNvPr id="5" name="TextBox 4">
            <a:extLst>
              <a:ext uri="{FF2B5EF4-FFF2-40B4-BE49-F238E27FC236}">
                <a16:creationId xmlns:a16="http://schemas.microsoft.com/office/drawing/2014/main" id="{2FEEE511-3A8A-0CC5-8BB8-360F287C0860}"/>
              </a:ext>
            </a:extLst>
          </p:cNvPr>
          <p:cNvSpPr txBox="1"/>
          <p:nvPr/>
        </p:nvSpPr>
        <p:spPr>
          <a:xfrm>
            <a:off x="1765297" y="1767502"/>
            <a:ext cx="10839156" cy="6125267"/>
          </a:xfrm>
          <a:prstGeom prst="rect">
            <a:avLst/>
          </a:prstGeom>
          <a:noFill/>
        </p:spPr>
        <p:txBody>
          <a:bodyPr wrap="square">
            <a:spAutoFit/>
          </a:bodyPr>
          <a:lstStyle/>
          <a:p>
            <a:pPr>
              <a:lnSpc>
                <a:spcPct val="150000"/>
              </a:lnSpc>
              <a:spcAft>
                <a:spcPts val="738"/>
              </a:spcAft>
            </a:pPr>
            <a:r>
              <a:rPr lang="en-GB" sz="1600" dirty="0">
                <a:latin typeface="Arial" panose="020B0604020202020204" pitchFamily="34" charset="0"/>
                <a:ea typeface="Times New Roman" panose="02020603050405020304" pitchFamily="18" charset="0"/>
                <a:cs typeface="Arial" panose="020B0604020202020204" pitchFamily="34" charset="0"/>
              </a:rPr>
              <a:t>A Luxury/High-end Targeting high income client with premium product line (e.g., Karatases or Oribe) and with lavish interior. Salon focusing exclusively on curly and straight hair. Eco-friendly/sustainable: Utilizing organic cruelty free and vegan product with strict recycling and carbon-offset program. Salon that heavily emphasize Balayage Corrective colour or vibrant vivid. Our salon is committed to making our clients feel beautiful inside and out, by providing top quality service that enhance their natural beauty. We want to empower our clients to express their unique style, personality, and beauty through our expert services and personalized approach.</a:t>
            </a:r>
          </a:p>
          <a:p>
            <a:pPr>
              <a:lnSpc>
                <a:spcPct val="150000"/>
              </a:lnSpc>
              <a:spcAft>
                <a:spcPts val="738"/>
              </a:spcAft>
            </a:pPr>
            <a:r>
              <a:rPr lang="en-GB" sz="1600" dirty="0">
                <a:latin typeface="Arial" panose="020B0604020202020204" pitchFamily="34" charset="0"/>
                <a:ea typeface="Times New Roman" panose="02020603050405020304" pitchFamily="18" charset="0"/>
                <a:cs typeface="Arial" panose="020B0604020202020204" pitchFamily="34" charset="0"/>
              </a:rPr>
              <a:t>Hair salon business plan summarizes market viability, core strengths, and financial potential. It highlights stable industry demands, a clear competitive edge, and path to steady profit. Our market needs a high and steady demand for local grooming. With unique value, special services and great client experience. Also, the financial health, clear profit forecasts and solid growth path </a:t>
            </a:r>
          </a:p>
          <a:p>
            <a:pPr>
              <a:lnSpc>
                <a:spcPct val="150000"/>
              </a:lnSpc>
              <a:spcAft>
                <a:spcPts val="738"/>
              </a:spcAft>
            </a:pPr>
            <a:r>
              <a:rPr lang="en-GB" sz="1600" dirty="0">
                <a:latin typeface="Arial" panose="020B0604020202020204" pitchFamily="34" charset="0"/>
                <a:ea typeface="Times New Roman" panose="02020603050405020304" pitchFamily="18" charset="0"/>
                <a:cs typeface="Arial" panose="020B0604020202020204" pitchFamily="34" charset="0"/>
              </a:rPr>
              <a:t>Fully prepared operation and marketing plans. Return on investment, strong potential for long term success.</a:t>
            </a:r>
          </a:p>
          <a:p>
            <a:pPr>
              <a:lnSpc>
                <a:spcPct val="150000"/>
              </a:lnSpc>
              <a:spcAft>
                <a:spcPts val="738"/>
              </a:spcAft>
            </a:pPr>
            <a:r>
              <a:rPr lang="en-GB" sz="1600" dirty="0" err="1">
                <a:latin typeface="Arial" panose="020B0604020202020204" pitchFamily="34" charset="0"/>
                <a:ea typeface="Times New Roman" panose="02020603050405020304" pitchFamily="18" charset="0"/>
                <a:cs typeface="Arial" panose="020B0604020202020204" pitchFamily="34" charset="0"/>
              </a:rPr>
              <a:t>Be.Hest</a:t>
            </a:r>
            <a:r>
              <a:rPr lang="en-GB" sz="1600" dirty="0">
                <a:latin typeface="Arial" panose="020B0604020202020204" pitchFamily="34" charset="0"/>
                <a:ea typeface="Times New Roman" panose="02020603050405020304" pitchFamily="18" charset="0"/>
                <a:cs typeface="Arial" panose="020B0604020202020204" pitchFamily="34" charset="0"/>
              </a:rPr>
              <a:t> , with our integrity Honest, you will have amazing experience  and satisfaction that can trust.</a:t>
            </a:r>
          </a:p>
          <a:p>
            <a:pPr>
              <a:lnSpc>
                <a:spcPct val="150000"/>
              </a:lnSpc>
              <a:spcAft>
                <a:spcPts val="738"/>
              </a:spcAft>
            </a:pPr>
            <a:endParaRPr lang="en-GB" sz="1600" dirty="0">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738"/>
              </a:spcAft>
            </a:pPr>
            <a:r>
              <a:rPr lang="en-GB" sz="1600" dirty="0">
                <a:latin typeface="Arial" panose="020B0604020202020204" pitchFamily="34" charset="0"/>
                <a:ea typeface="Times New Roman" panose="02020603050405020304" pitchFamily="18" charset="0"/>
                <a:cs typeface="Arial" panose="020B0604020202020204" pitchFamily="34" charset="0"/>
              </a:rPr>
              <a:t> Thank you, Everyone for your time….</a:t>
            </a:r>
          </a:p>
          <a:p>
            <a:pPr>
              <a:lnSpc>
                <a:spcPct val="150000"/>
              </a:lnSpc>
              <a:spcAft>
                <a:spcPts val="738"/>
              </a:spcAft>
            </a:pPr>
            <a:r>
              <a:rPr lang="en-GB" sz="1600" dirty="0">
                <a:latin typeface="Arial" panose="020B0604020202020204" pitchFamily="34" charset="0"/>
                <a:ea typeface="Times New Roman" panose="02020603050405020304" pitchFamily="18" charset="0"/>
                <a:cs typeface="Arial" panose="020B0604020202020204" pitchFamily="34" charset="0"/>
              </a:rPr>
              <a:t> </a:t>
            </a:r>
          </a:p>
        </p:txBody>
      </p:sp>
    </p:spTree>
    <p:extLst>
      <p:ext uri="{BB962C8B-B14F-4D97-AF65-F5344CB8AC3E}">
        <p14:creationId xmlns:p14="http://schemas.microsoft.com/office/powerpoint/2010/main" val="3571021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904DCD4-D39F-8289-A207-4CFBD5D95431}"/>
              </a:ext>
            </a:extLst>
          </p:cNvPr>
          <p:cNvSpPr txBox="1"/>
          <p:nvPr/>
        </p:nvSpPr>
        <p:spPr>
          <a:xfrm>
            <a:off x="3200400" y="1112648"/>
            <a:ext cx="8128000" cy="9966703"/>
          </a:xfrm>
          <a:prstGeom prst="rect">
            <a:avLst/>
          </a:prstGeom>
          <a:noFill/>
        </p:spPr>
        <p:txBody>
          <a:bodyPr wrap="square">
            <a:spAutoFit/>
          </a:bodyPr>
          <a:lstStyle/>
          <a:p>
            <a:pPr>
              <a:lnSpc>
                <a:spcPct val="150000"/>
              </a:lnSpc>
              <a:spcBef>
                <a:spcPts val="500"/>
              </a:spcBef>
              <a:spcAft>
                <a:spcPts val="600"/>
              </a:spcAft>
              <a:buNone/>
            </a:pPr>
            <a:r>
              <a:rPr lang="en-GB" sz="2800" dirty="0">
                <a:effectLst/>
                <a:latin typeface="Arial" panose="020B0604020202020204" pitchFamily="34" charset="0"/>
                <a:ea typeface="Times New Roman" panose="02020603050405020304" pitchFamily="18" charset="0"/>
                <a:cs typeface="Times New Roman" panose="02020603050405020304" pitchFamily="18" charset="0"/>
              </a:rPr>
              <a:t>Reference:</a:t>
            </a:r>
            <a:endParaRPr lang="en-GB" sz="28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Bef>
                <a:spcPts val="500"/>
              </a:spcBef>
              <a:spcAft>
                <a:spcPts val="600"/>
              </a:spcAft>
              <a:buNone/>
            </a:pPr>
            <a:r>
              <a:rPr lang="en-GB" sz="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Atrill</a:t>
            </a:r>
            <a:r>
              <a:rPr lang="en-GB"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P. (2022) </a:t>
            </a:r>
            <a:r>
              <a:rPr lang="en-GB"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Accounting and finance for non-specialists.</a:t>
            </a:r>
            <a:r>
              <a:rPr lang="en-GB"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Twelfth edition. Edited by E.J. McLaney. Hoboken, NJ: Pearson, p. 1 online resource.</a:t>
            </a:r>
            <a:endParaRPr lang="en-GB"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Bef>
                <a:spcPts val="500"/>
              </a:spcBef>
              <a:spcAft>
                <a:spcPts val="600"/>
              </a:spcAft>
              <a:buNone/>
            </a:pPr>
            <a:r>
              <a:rPr lang="en-GB"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dirty="0">
              <a:effectLst/>
              <a:latin typeface="Aptos" panose="020B0004020202020204" pitchFamily="34" charset="0"/>
              <a:ea typeface="Times New Roman" panose="02020603050405020304" pitchFamily="18" charset="0"/>
              <a:cs typeface="Times New Roman" panose="02020603050405020304" pitchFamily="18" charset="0"/>
            </a:endParaRPr>
          </a:p>
          <a:p>
            <a:pPr algn="ctr">
              <a:spcBef>
                <a:spcPts val="770"/>
              </a:spcBef>
              <a:spcAft>
                <a:spcPts val="500"/>
              </a:spcAft>
              <a:buNone/>
            </a:pPr>
            <a:r>
              <a:rPr lang="en-GB" u="sng" kern="150" dirty="0">
                <a:solidFill>
                  <a:srgbClr val="0000FF"/>
                </a:solidFill>
                <a:effectLst/>
                <a:uFill>
                  <a:solidFill>
                    <a:srgbClr val="000000"/>
                  </a:solidFill>
                </a:uFill>
                <a:latin typeface="Arial" panose="020B0604020202020204" pitchFamily="34" charset="0"/>
                <a:ea typeface="+mn-ea"/>
                <a:hlinkClick r:id="rId3"/>
              </a:rPr>
              <a:t>https://www.theguardian.com/small-business-network/2013/mar/13/james-caan-market-research-startups</a:t>
            </a:r>
            <a:endParaRPr lang="en-GB" dirty="0">
              <a:effectLst/>
              <a:latin typeface="Times New Roman" panose="02020603050405020304" pitchFamily="18" charset="0"/>
              <a:ea typeface="Times New Roman" panose="02020603050405020304" pitchFamily="18" charset="0"/>
            </a:endParaRPr>
          </a:p>
          <a:p>
            <a:pPr>
              <a:lnSpc>
                <a:spcPct val="150000"/>
              </a:lnSpc>
              <a:spcBef>
                <a:spcPts val="500"/>
              </a:spcBef>
              <a:spcAft>
                <a:spcPts val="600"/>
              </a:spcAft>
              <a:buNone/>
            </a:pPr>
            <a:r>
              <a:rPr lang="en-GB"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dirty="0">
              <a:effectLst/>
              <a:latin typeface="Aptos" panose="020B0004020202020204" pitchFamily="34" charset="0"/>
              <a:ea typeface="Times New Roman" panose="02020603050405020304" pitchFamily="18" charset="0"/>
              <a:cs typeface="Times New Roman" panose="02020603050405020304" pitchFamily="18" charset="0"/>
            </a:endParaRPr>
          </a:p>
          <a:p>
            <a:pPr>
              <a:spcBef>
                <a:spcPts val="500"/>
              </a:spcBef>
              <a:spcAft>
                <a:spcPts val="500"/>
              </a:spcAft>
              <a:buNone/>
            </a:pPr>
            <a:r>
              <a:rPr lang="en-GB" kern="150" dirty="0">
                <a:solidFill>
                  <a:srgbClr val="000000"/>
                </a:solidFill>
                <a:effectLst/>
                <a:latin typeface="Arial" panose="020B0604020202020204" pitchFamily="34" charset="0"/>
                <a:ea typeface="+mn-ea"/>
              </a:rPr>
              <a:t>Barrow, C., Barrow, P. and Brown, R. (2021) The Business Plan Workbook: A Practical Guide to New Venture Creation and Development. 8th </a:t>
            </a:r>
            <a:r>
              <a:rPr lang="en-GB" kern="150" dirty="0" err="1">
                <a:solidFill>
                  <a:srgbClr val="000000"/>
                </a:solidFill>
                <a:effectLst/>
                <a:latin typeface="Arial" panose="020B0604020202020204" pitchFamily="34" charset="0"/>
                <a:ea typeface="+mn-ea"/>
              </a:rPr>
              <a:t>edn</a:t>
            </a:r>
            <a:r>
              <a:rPr lang="en-GB" kern="150" dirty="0">
                <a:solidFill>
                  <a:srgbClr val="000000"/>
                </a:solidFill>
                <a:effectLst/>
                <a:latin typeface="Arial" panose="020B0604020202020204" pitchFamily="34" charset="0"/>
                <a:ea typeface="+mn-ea"/>
              </a:rPr>
              <a:t>. London: Kogan Page.</a:t>
            </a:r>
            <a:endParaRPr lang="en-GB" dirty="0">
              <a:effectLst/>
              <a:latin typeface="Times New Roman" panose="02020603050405020304" pitchFamily="18" charset="0"/>
              <a:ea typeface="Times New Roman" panose="02020603050405020304" pitchFamily="18" charset="0"/>
            </a:endParaRPr>
          </a:p>
          <a:p>
            <a:pPr>
              <a:spcBef>
                <a:spcPts val="500"/>
              </a:spcBef>
              <a:spcAft>
                <a:spcPts val="500"/>
              </a:spcAft>
              <a:buNone/>
            </a:pPr>
            <a:r>
              <a:rPr lang="en-GB" kern="150" dirty="0">
                <a:solidFill>
                  <a:srgbClr val="000000"/>
                </a:solidFill>
                <a:effectLst/>
                <a:latin typeface="Arial" panose="020B0604020202020204" pitchFamily="34" charset="0"/>
                <a:ea typeface="+mn-ea"/>
              </a:rPr>
              <a:t> </a:t>
            </a:r>
            <a:endParaRPr lang="en-GB" dirty="0">
              <a:effectLst/>
              <a:latin typeface="Times New Roman" panose="02020603050405020304" pitchFamily="18" charset="0"/>
              <a:ea typeface="Times New Roman" panose="02020603050405020304" pitchFamily="18" charset="0"/>
            </a:endParaRPr>
          </a:p>
          <a:p>
            <a:pPr>
              <a:spcBef>
                <a:spcPts val="500"/>
              </a:spcBef>
              <a:spcAft>
                <a:spcPts val="500"/>
              </a:spcAft>
              <a:buNone/>
            </a:pPr>
            <a:r>
              <a:rPr lang="en-GB" kern="150" dirty="0">
                <a:solidFill>
                  <a:srgbClr val="000000"/>
                </a:solidFill>
                <a:effectLst/>
                <a:latin typeface="Arial" panose="020B0604020202020204" pitchFamily="34" charset="0"/>
                <a:ea typeface="+mn-ea"/>
              </a:rPr>
              <a:t>Mariotti, S. and Glackin, C. (2020) Entrepreneurship: Starting and Operating a Small Business. 5th </a:t>
            </a:r>
            <a:r>
              <a:rPr lang="en-GB" kern="150" dirty="0" err="1">
                <a:solidFill>
                  <a:srgbClr val="000000"/>
                </a:solidFill>
                <a:effectLst/>
                <a:latin typeface="Arial" panose="020B0604020202020204" pitchFamily="34" charset="0"/>
                <a:ea typeface="+mn-ea"/>
              </a:rPr>
              <a:t>edn</a:t>
            </a:r>
            <a:r>
              <a:rPr lang="en-GB" kern="150" dirty="0">
                <a:solidFill>
                  <a:srgbClr val="000000"/>
                </a:solidFill>
                <a:effectLst/>
                <a:latin typeface="Arial" panose="020B0604020202020204" pitchFamily="34" charset="0"/>
                <a:ea typeface="+mn-ea"/>
              </a:rPr>
              <a:t>. Boston: Pearson.</a:t>
            </a:r>
            <a:endParaRPr lang="en-GB" dirty="0">
              <a:effectLst/>
              <a:latin typeface="Times New Roman" panose="02020603050405020304" pitchFamily="18" charset="0"/>
              <a:ea typeface="Times New Roman" panose="02020603050405020304" pitchFamily="18" charset="0"/>
            </a:endParaRPr>
          </a:p>
          <a:p>
            <a:pPr>
              <a:spcBef>
                <a:spcPts val="500"/>
              </a:spcBef>
              <a:spcAft>
                <a:spcPts val="500"/>
              </a:spcAft>
              <a:buNone/>
            </a:pPr>
            <a:r>
              <a:rPr lang="en-GB" kern="150" dirty="0">
                <a:solidFill>
                  <a:srgbClr val="000000"/>
                </a:solidFill>
                <a:effectLst/>
                <a:latin typeface="Arial" panose="020B0604020202020204" pitchFamily="34" charset="0"/>
                <a:ea typeface="+mn-ea"/>
              </a:rPr>
              <a:t>Abrams, R. (2019) Successful Business Plan: Secrets &amp; Strategies. 8th </a:t>
            </a:r>
            <a:r>
              <a:rPr lang="en-GB" kern="150" dirty="0" err="1">
                <a:solidFill>
                  <a:srgbClr val="000000"/>
                </a:solidFill>
                <a:effectLst/>
                <a:latin typeface="Arial" panose="020B0604020202020204" pitchFamily="34" charset="0"/>
                <a:ea typeface="+mn-ea"/>
              </a:rPr>
              <a:t>edn</a:t>
            </a:r>
            <a:r>
              <a:rPr lang="en-GB" kern="150" dirty="0">
                <a:solidFill>
                  <a:srgbClr val="000000"/>
                </a:solidFill>
                <a:effectLst/>
                <a:latin typeface="Arial" panose="020B0604020202020204" pitchFamily="34" charset="0"/>
                <a:ea typeface="+mn-ea"/>
              </a:rPr>
              <a:t>. Palo Alto: The Planning Shop.</a:t>
            </a:r>
            <a:endParaRPr lang="en-GB" dirty="0">
              <a:effectLst/>
              <a:latin typeface="Times New Roman" panose="02020603050405020304" pitchFamily="18" charset="0"/>
              <a:ea typeface="Times New Roman" panose="02020603050405020304" pitchFamily="18" charset="0"/>
            </a:endParaRPr>
          </a:p>
          <a:p>
            <a:pPr>
              <a:spcBef>
                <a:spcPts val="500"/>
              </a:spcBef>
              <a:spcAft>
                <a:spcPts val="500"/>
              </a:spcAft>
              <a:buNone/>
            </a:pPr>
            <a:r>
              <a:rPr lang="en-GB" kern="150" dirty="0">
                <a:solidFill>
                  <a:srgbClr val="000000"/>
                </a:solidFill>
                <a:effectLst/>
                <a:latin typeface="Arial" panose="020B0604020202020204" pitchFamily="34" charset="0"/>
                <a:ea typeface="+mn-ea"/>
              </a:rPr>
              <a:t> </a:t>
            </a:r>
            <a:endParaRPr lang="en-GB" dirty="0">
              <a:effectLst/>
              <a:latin typeface="Times New Roman" panose="02020603050405020304" pitchFamily="18" charset="0"/>
              <a:ea typeface="Times New Roman" panose="02020603050405020304" pitchFamily="18" charset="0"/>
            </a:endParaRPr>
          </a:p>
          <a:p>
            <a:pPr>
              <a:spcBef>
                <a:spcPts val="500"/>
              </a:spcBef>
              <a:spcAft>
                <a:spcPts val="500"/>
              </a:spcAft>
              <a:buNone/>
            </a:pPr>
            <a:r>
              <a:rPr lang="en-GB" dirty="0">
                <a:solidFill>
                  <a:srgbClr val="000000"/>
                </a:solidFill>
                <a:effectLst/>
                <a:latin typeface="Arial" panose="020B0604020202020204" pitchFamily="34" charset="0"/>
                <a:ea typeface="Times New Roman" panose="02020603050405020304" pitchFamily="18" charset="0"/>
              </a:rPr>
              <a:t>MarketLine (Firm) (ed.) (no date) </a:t>
            </a:r>
            <a:r>
              <a:rPr lang="en-GB" i="1" dirty="0">
                <a:solidFill>
                  <a:srgbClr val="000000"/>
                </a:solidFill>
                <a:effectLst/>
                <a:latin typeface="Arial" panose="020B0604020202020204" pitchFamily="34" charset="0"/>
                <a:ea typeface="Times New Roman" panose="02020603050405020304" pitchFamily="18" charset="0"/>
              </a:rPr>
              <a:t>GlobalData Explorer</a:t>
            </a:r>
            <a:r>
              <a:rPr lang="en-GB" dirty="0">
                <a:solidFill>
                  <a:srgbClr val="000000"/>
                </a:solidFill>
                <a:effectLst/>
                <a:latin typeface="Arial" panose="020B0604020202020204" pitchFamily="34" charset="0"/>
                <a:ea typeface="Times New Roman" panose="02020603050405020304" pitchFamily="18" charset="0"/>
              </a:rPr>
              <a:t>, </a:t>
            </a:r>
            <a:r>
              <a:rPr lang="en-GB" i="1" dirty="0">
                <a:solidFill>
                  <a:srgbClr val="000000"/>
                </a:solidFill>
                <a:effectLst/>
                <a:latin typeface="Arial" panose="020B0604020202020204" pitchFamily="34" charset="0"/>
                <a:ea typeface="Times New Roman" panose="02020603050405020304" pitchFamily="18" charset="0"/>
              </a:rPr>
              <a:t>GlobalData Explorer</a:t>
            </a:r>
            <a:r>
              <a:rPr lang="en-GB" dirty="0">
                <a:solidFill>
                  <a:srgbClr val="000000"/>
                </a:solidFill>
                <a:effectLst/>
                <a:latin typeface="Arial" panose="020B0604020202020204" pitchFamily="34" charset="0"/>
                <a:ea typeface="Times New Roman" panose="02020603050405020304" pitchFamily="18" charset="0"/>
              </a:rPr>
              <a:t>, p. Collection; Database.</a:t>
            </a:r>
            <a:endParaRPr lang="en-GB" dirty="0">
              <a:effectLst/>
              <a:latin typeface="Times New Roman" panose="02020603050405020304" pitchFamily="18" charset="0"/>
              <a:ea typeface="Times New Roman" panose="02020603050405020304" pitchFamily="18" charset="0"/>
            </a:endParaRPr>
          </a:p>
          <a:p>
            <a:pPr>
              <a:spcBef>
                <a:spcPts val="500"/>
              </a:spcBef>
              <a:spcAft>
                <a:spcPts val="500"/>
              </a:spcAft>
              <a:buNone/>
            </a:pPr>
            <a:r>
              <a:rPr lang="en-GB" kern="150" dirty="0">
                <a:solidFill>
                  <a:srgbClr val="7F7F7F"/>
                </a:solidFill>
                <a:effectLst/>
                <a:latin typeface="Arial" panose="020B0604020202020204" pitchFamily="34" charset="0"/>
                <a:ea typeface="+mn-ea"/>
              </a:rPr>
              <a:t>     </a:t>
            </a:r>
            <a:endParaRPr lang="en-GB" dirty="0">
              <a:effectLst/>
              <a:latin typeface="Times New Roman" panose="02020603050405020304" pitchFamily="18" charset="0"/>
              <a:ea typeface="Times New Roman" panose="02020603050405020304" pitchFamily="18" charset="0"/>
            </a:endParaRPr>
          </a:p>
          <a:p>
            <a:pPr>
              <a:lnSpc>
                <a:spcPct val="150000"/>
              </a:lnSpc>
              <a:spcBef>
                <a:spcPts val="500"/>
              </a:spcBef>
              <a:spcAft>
                <a:spcPts val="600"/>
              </a:spcAft>
              <a:buNone/>
            </a:pPr>
            <a:r>
              <a:rPr lang="en-GB"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Bef>
                <a:spcPts val="500"/>
              </a:spcBef>
              <a:spcAft>
                <a:spcPts val="600"/>
              </a:spcAft>
              <a:buNone/>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0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Bef>
                <a:spcPts val="500"/>
              </a:spcBef>
              <a:spcAft>
                <a:spcPts val="600"/>
              </a:spcAft>
              <a:buNone/>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0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Bef>
                <a:spcPts val="500"/>
              </a:spcBef>
              <a:spcAft>
                <a:spcPts val="600"/>
              </a:spcAft>
              <a:buNone/>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0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Bef>
                <a:spcPts val="500"/>
              </a:spcBef>
              <a:spcAft>
                <a:spcPts val="600"/>
              </a:spcAft>
              <a:buNone/>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0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015277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dirty="0"/>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26855" y="4349752"/>
            <a:ext cx="9877412" cy="5556249"/>
          </a:xfrm>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Bjorn">
  <a:themeElements>
    <a:clrScheme name="Bjorn">
      <a:dk1>
        <a:srgbClr val="000000"/>
      </a:dk1>
      <a:lt1>
        <a:srgbClr val="FFFFFF"/>
      </a:lt1>
      <a:dk2>
        <a:srgbClr val="003474"/>
      </a:dk2>
      <a:lt2>
        <a:srgbClr val="EFE6EB"/>
      </a:lt2>
      <a:accent1>
        <a:srgbClr val="28AE70"/>
      </a:accent1>
      <a:accent2>
        <a:srgbClr val="AC9E0C"/>
      </a:accent2>
      <a:accent3>
        <a:srgbClr val="EF3475"/>
      </a:accent3>
      <a:accent4>
        <a:srgbClr val="8961F3"/>
      </a:accent4>
      <a:accent5>
        <a:srgbClr val="11ADD3"/>
      </a:accent5>
      <a:accent6>
        <a:srgbClr val="E78813"/>
      </a:accent6>
      <a:hlink>
        <a:srgbClr val="CD45C3"/>
      </a:hlink>
      <a:folHlink>
        <a:srgbClr val="E34E4E"/>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jorn" id="{121AC9A9-9DF1-410F-980B-228D05632962}" vid="{661A2AC3-DE07-4883-A618-4B52B678F5E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Bjorn</Template>
  <TotalTime>1062</TotalTime>
  <Words>2784</Words>
  <Application>Microsoft Office PowerPoint</Application>
  <PresentationFormat>Custom</PresentationFormat>
  <Paragraphs>455</Paragraphs>
  <Slides>18</Slides>
  <Notes>15</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18</vt:i4>
      </vt:variant>
    </vt:vector>
  </HeadingPairs>
  <TitlesOfParts>
    <vt:vector size="31" baseType="lpstr">
      <vt:lpstr>Aptos</vt:lpstr>
      <vt:lpstr>Aptos Narrow</vt:lpstr>
      <vt:lpstr>Arial</vt:lpstr>
      <vt:lpstr>Calibri</vt:lpstr>
      <vt:lpstr>Cavolini</vt:lpstr>
      <vt:lpstr>Ink Free</vt:lpstr>
      <vt:lpstr>Jost</vt:lpstr>
      <vt:lpstr>Neue Haas Grotesk Text Pro</vt:lpstr>
      <vt:lpstr>Söhne</vt:lpstr>
      <vt:lpstr>System Font Regular</vt:lpstr>
      <vt:lpstr>Times New Roman</vt:lpstr>
      <vt:lpstr>Wingdings</vt:lpstr>
      <vt:lpstr>Bjorn</vt:lpstr>
      <vt:lpstr>Assessment Task 2</vt:lpstr>
      <vt:lpstr>Be.hest  hair  salon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Conclusions</vt:lpstr>
      <vt:lpstr>PowerPoint Presentation</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annamarquez158@gmail.com</cp:lastModifiedBy>
  <cp:revision>61</cp:revision>
  <dcterms:created xsi:type="dcterms:W3CDTF">2023-07-31T07:37:43Z</dcterms:created>
  <dcterms:modified xsi:type="dcterms:W3CDTF">2026-08-10T00:47:19Z</dcterms:modified>
</cp:coreProperties>
</file>