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83" r:id="rId1"/>
  </p:sldMasterIdLst>
  <p:notesMasterIdLst>
    <p:notesMasterId r:id="rId18"/>
  </p:notesMasterIdLst>
  <p:handoutMasterIdLst>
    <p:handoutMasterId r:id="rId19"/>
  </p:handoutMasterIdLst>
  <p:sldIdLst>
    <p:sldId id="405" r:id="rId2"/>
    <p:sldId id="408" r:id="rId3"/>
    <p:sldId id="417" r:id="rId4"/>
    <p:sldId id="409" r:id="rId5"/>
    <p:sldId id="410" r:id="rId6"/>
    <p:sldId id="411" r:id="rId7"/>
    <p:sldId id="412" r:id="rId8"/>
    <p:sldId id="413" r:id="rId9"/>
    <p:sldId id="415" r:id="rId10"/>
    <p:sldId id="416" r:id="rId11"/>
    <p:sldId id="414" r:id="rId12"/>
    <p:sldId id="407" r:id="rId13"/>
    <p:sldId id="396" r:id="rId14"/>
    <p:sldId id="418" r:id="rId15"/>
    <p:sldId id="419" r:id="rId16"/>
    <p:sldId id="420" r:id="rId17"/>
  </p:sldIdLst>
  <p:sldSz cx="9144000" cy="6858000" type="screen4x3"/>
  <p:notesSz cx="6858000" cy="9144000"/>
  <p:defaultTextStyle>
    <a:defPPr>
      <a:defRPr lang="en-GB"/>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a:srgbClr val="4805B5"/>
    <a:srgbClr val="00FF00"/>
    <a:srgbClr val="0099FF"/>
    <a:srgbClr val="33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767" autoAdjust="0"/>
    <p:restoredTop sz="73563" autoAdjust="0"/>
  </p:normalViewPr>
  <p:slideViewPr>
    <p:cSldViewPr>
      <p:cViewPr varScale="1">
        <p:scale>
          <a:sx n="92" d="100"/>
          <a:sy n="92" d="100"/>
        </p:scale>
        <p:origin x="570"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notesViewPr>
    <p:cSldViewPr>
      <p:cViewPr varScale="1">
        <p:scale>
          <a:sx n="87" d="100"/>
          <a:sy n="87" d="100"/>
        </p:scale>
        <p:origin x="-1182" y="-6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8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vl1pPr>
          </a:lstStyle>
          <a:p>
            <a:endParaRPr lang="en-GB"/>
          </a:p>
        </p:txBody>
      </p:sp>
      <p:sp>
        <p:nvSpPr>
          <p:cNvPr id="80899"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vl1pPr>
          </a:lstStyle>
          <a:p>
            <a:endParaRPr lang="en-GB"/>
          </a:p>
        </p:txBody>
      </p:sp>
      <p:sp>
        <p:nvSpPr>
          <p:cNvPr id="80900"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vl1pPr>
          </a:lstStyle>
          <a:p>
            <a:endParaRPr lang="en-GB"/>
          </a:p>
        </p:txBody>
      </p:sp>
      <p:sp>
        <p:nvSpPr>
          <p:cNvPr id="80901"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vl1pPr>
          </a:lstStyle>
          <a:p>
            <a:fld id="{11A6656A-BEFD-4229-BE6E-9E42FCC047C4}" type="slidenum">
              <a:rPr lang="en-GB"/>
              <a:pPr/>
              <a:t>‹#›</a:t>
            </a:fld>
            <a:endParaRPr lang="en-GB"/>
          </a:p>
        </p:txBody>
      </p:sp>
    </p:spTree>
    <p:extLst>
      <p:ext uri="{BB962C8B-B14F-4D97-AF65-F5344CB8AC3E}">
        <p14:creationId xmlns:p14="http://schemas.microsoft.com/office/powerpoint/2010/main" val="34579536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vl1pPr>
          </a:lstStyle>
          <a:p>
            <a:endParaRPr lang="en-GB"/>
          </a:p>
        </p:txBody>
      </p:sp>
      <p:sp>
        <p:nvSpPr>
          <p:cNvPr id="5123"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vl1pPr>
          </a:lstStyle>
          <a:p>
            <a:endParaRPr lang="en-GB"/>
          </a:p>
        </p:txBody>
      </p:sp>
      <p:sp>
        <p:nvSpPr>
          <p:cNvPr id="512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5125"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5126"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vl1pPr>
          </a:lstStyle>
          <a:p>
            <a:endParaRPr lang="en-GB"/>
          </a:p>
        </p:txBody>
      </p:sp>
      <p:sp>
        <p:nvSpPr>
          <p:cNvPr id="5127"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vl1pPr>
          </a:lstStyle>
          <a:p>
            <a:fld id="{7308EA24-1E34-40A5-B68B-AC58A8ED109E}" type="slidenum">
              <a:rPr lang="en-GB"/>
              <a:pPr/>
              <a:t>‹#›</a:t>
            </a:fld>
            <a:endParaRPr lang="en-GB"/>
          </a:p>
        </p:txBody>
      </p:sp>
    </p:spTree>
    <p:extLst>
      <p:ext uri="{BB962C8B-B14F-4D97-AF65-F5344CB8AC3E}">
        <p14:creationId xmlns:p14="http://schemas.microsoft.com/office/powerpoint/2010/main" val="381088942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08EA24-1E34-40A5-B68B-AC58A8ED109E}" type="slidenum">
              <a:rPr lang="en-GB" smtClean="0"/>
              <a:pPr/>
              <a:t>15</a:t>
            </a:fld>
            <a:endParaRPr lang="en-GB"/>
          </a:p>
        </p:txBody>
      </p:sp>
    </p:spTree>
    <p:extLst>
      <p:ext uri="{BB962C8B-B14F-4D97-AF65-F5344CB8AC3E}">
        <p14:creationId xmlns:p14="http://schemas.microsoft.com/office/powerpoint/2010/main" val="11898596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1" name="Picture 10" descr="Celestia-R1---OverlayTitle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7397750" cy="6858000"/>
          </a:xfrm>
          <a:prstGeom prst="rect">
            <a:avLst/>
          </a:prstGeom>
        </p:spPr>
      </p:pic>
      <p:sp>
        <p:nvSpPr>
          <p:cNvPr id="2" name="Title 1"/>
          <p:cNvSpPr>
            <a:spLocks noGrp="1"/>
          </p:cNvSpPr>
          <p:nvPr>
            <p:ph type="ctrTitle"/>
          </p:nvPr>
        </p:nvSpPr>
        <p:spPr>
          <a:xfrm>
            <a:off x="2743973" y="1964267"/>
            <a:ext cx="5714228" cy="2421464"/>
          </a:xfrm>
        </p:spPr>
        <p:txBody>
          <a:bodyPr anchor="b">
            <a:normAutofit/>
          </a:bodyPr>
          <a:lstStyle>
            <a:lvl1pPr algn="r">
              <a:defRPr sz="4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743973" y="4385733"/>
            <a:ext cx="5714228"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752311" y="5870576"/>
            <a:ext cx="1212173" cy="377825"/>
          </a:xfrm>
        </p:spPr>
        <p:txBody>
          <a:bodyPr/>
          <a:lstStyle/>
          <a:p>
            <a:endParaRPr lang="en-GB"/>
          </a:p>
        </p:txBody>
      </p:sp>
      <p:sp>
        <p:nvSpPr>
          <p:cNvPr id="5" name="Footer Placeholder 4"/>
          <p:cNvSpPr>
            <a:spLocks noGrp="1"/>
          </p:cNvSpPr>
          <p:nvPr>
            <p:ph type="ftr" sz="quarter" idx="11"/>
          </p:nvPr>
        </p:nvSpPr>
        <p:spPr>
          <a:xfrm>
            <a:off x="2743973" y="5870576"/>
            <a:ext cx="3932137" cy="377825"/>
          </a:xfrm>
        </p:spPr>
        <p:txBody>
          <a:bodyPr/>
          <a:lstStyle/>
          <a:p>
            <a:endParaRPr lang="en-GB"/>
          </a:p>
        </p:txBody>
      </p:sp>
      <p:sp>
        <p:nvSpPr>
          <p:cNvPr id="6" name="Slide Number Placeholder 5"/>
          <p:cNvSpPr>
            <a:spLocks noGrp="1"/>
          </p:cNvSpPr>
          <p:nvPr>
            <p:ph type="sldNum" sz="quarter" idx="12"/>
          </p:nvPr>
        </p:nvSpPr>
        <p:spPr>
          <a:xfrm>
            <a:off x="8040685" y="5870576"/>
            <a:ext cx="417516" cy="377825"/>
          </a:xfrm>
        </p:spPr>
        <p:txBody>
          <a:bodyPr/>
          <a:lstStyle/>
          <a:p>
            <a:fld id="{CBCBB546-BD0A-4D70-9474-4700DE53A3D4}" type="slidenum">
              <a:rPr lang="en-GB" smtClean="0"/>
              <a:pPr/>
              <a:t>‹#›</a:t>
            </a:fld>
            <a:endParaRPr lang="en-GB"/>
          </a:p>
        </p:txBody>
      </p:sp>
    </p:spTree>
    <p:extLst>
      <p:ext uri="{BB962C8B-B14F-4D97-AF65-F5344CB8AC3E}">
        <p14:creationId xmlns:p14="http://schemas.microsoft.com/office/powerpoint/2010/main" val="9684151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normAutofit/>
          </a:bodyPr>
          <a:lstStyle>
            <a:lvl1pPr>
              <a:defRPr sz="2800"/>
            </a:lvl1p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DC915B-145C-40F6-99CB-D58974DAC40C}" type="slidenum">
              <a:rPr lang="en-GB" smtClean="0"/>
              <a:pPr/>
              <a:t>‹#›</a:t>
            </a:fld>
            <a:endParaRPr lang="en-GB"/>
          </a:p>
        </p:txBody>
      </p:sp>
    </p:spTree>
    <p:extLst>
      <p:ext uri="{BB962C8B-B14F-4D97-AF65-F5344CB8AC3E}">
        <p14:creationId xmlns:p14="http://schemas.microsoft.com/office/powerpoint/2010/main" val="2696680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2" y="3308581"/>
            <a:ext cx="7772400" cy="14688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457201" y="4777381"/>
            <a:ext cx="7772400" cy="860400"/>
          </a:xfrm>
        </p:spPr>
        <p:txBody>
          <a:bodyPr anchor="t">
            <a:normAutofit/>
          </a:bodyPr>
          <a:lstStyle>
            <a:lvl1pPr marL="0" indent="0" algn="l">
              <a:buNone/>
              <a:defRPr sz="18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B550D7-B2C5-408C-977C-D5F6DD4FBD41}" type="slidenum">
              <a:rPr lang="en-GB" smtClean="0"/>
              <a:pPr/>
              <a:t>‹#›</a:t>
            </a:fld>
            <a:endParaRPr lang="en-GB"/>
          </a:p>
        </p:txBody>
      </p:sp>
    </p:spTree>
    <p:extLst>
      <p:ext uri="{BB962C8B-B14F-4D97-AF65-F5344CB8AC3E}">
        <p14:creationId xmlns:p14="http://schemas.microsoft.com/office/powerpoint/2010/main" val="3503810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457201" y="2142068"/>
            <a:ext cx="3813048" cy="364913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6553" y="2142068"/>
            <a:ext cx="3813048" cy="364913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8E579F-B90A-4A0C-8BBB-FF18B67DB2C6}" type="slidenum">
              <a:rPr lang="en-GB" smtClean="0"/>
              <a:pPr/>
              <a:t>‹#›</a:t>
            </a:fld>
            <a:endParaRPr lang="en-GB"/>
          </a:p>
        </p:txBody>
      </p:sp>
    </p:spTree>
    <p:extLst>
      <p:ext uri="{BB962C8B-B14F-4D97-AF65-F5344CB8AC3E}">
        <p14:creationId xmlns:p14="http://schemas.microsoft.com/office/powerpoint/2010/main" val="33836524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normAutofit/>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743480" y="2218267"/>
            <a:ext cx="354060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870201"/>
            <a:ext cx="3813048"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11120" y="2218267"/>
            <a:ext cx="3518480"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6552" y="2870201"/>
            <a:ext cx="3813048"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D25EC1-2614-4FC1-A0D6-8A636B4508FF}" type="slidenum">
              <a:rPr lang="en-GB" smtClean="0"/>
              <a:pPr/>
              <a:t>‹#›</a:t>
            </a:fld>
            <a:endParaRPr lang="en-GB"/>
          </a:p>
        </p:txBody>
      </p:sp>
    </p:spTree>
    <p:extLst>
      <p:ext uri="{BB962C8B-B14F-4D97-AF65-F5344CB8AC3E}">
        <p14:creationId xmlns:p14="http://schemas.microsoft.com/office/powerpoint/2010/main" val="2017995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609601"/>
            <a:ext cx="7772400" cy="1456267"/>
          </a:xfrm>
        </p:spPr>
        <p:txBody>
          <a:bodyPr>
            <a:normAutofit/>
          </a:bodyPr>
          <a:lstStyle>
            <a:lvl1pPr>
              <a:defRPr sz="3200"/>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E87D8C-81EB-4E90-A447-289C6BAB2461}" type="slidenum">
              <a:rPr lang="en-GB" smtClean="0"/>
              <a:pPr/>
              <a:t>‹#›</a:t>
            </a:fld>
            <a:endParaRPr lang="en-GB"/>
          </a:p>
        </p:txBody>
      </p:sp>
    </p:spTree>
    <p:extLst>
      <p:ext uri="{BB962C8B-B14F-4D97-AF65-F5344CB8AC3E}">
        <p14:creationId xmlns:p14="http://schemas.microsoft.com/office/powerpoint/2010/main" val="1426600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294A7F-D5F8-491C-A945-7307036BD21D}" type="slidenum">
              <a:rPr lang="en-GB" smtClean="0"/>
              <a:pPr/>
              <a:t>‹#›</a:t>
            </a:fld>
            <a:endParaRPr lang="en-GB"/>
          </a:p>
        </p:txBody>
      </p:sp>
    </p:spTree>
    <p:extLst>
      <p:ext uri="{BB962C8B-B14F-4D97-AF65-F5344CB8AC3E}">
        <p14:creationId xmlns:p14="http://schemas.microsoft.com/office/powerpoint/2010/main" val="22141037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2" name="Picture 11"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1718" y="1557868"/>
            <a:ext cx="2862910" cy="1439332"/>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3606144" y="609601"/>
            <a:ext cx="4627975" cy="51816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61718" y="2997200"/>
            <a:ext cx="2862910" cy="184573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560055-D6EF-4C11-981B-D0D23D985EDA}" type="slidenum">
              <a:rPr lang="en-GB" smtClean="0"/>
              <a:pPr/>
              <a:t>‹#›</a:t>
            </a:fld>
            <a:endParaRPr lang="en-GB"/>
          </a:p>
        </p:txBody>
      </p:sp>
    </p:spTree>
    <p:extLst>
      <p:ext uri="{BB962C8B-B14F-4D97-AF65-F5344CB8AC3E}">
        <p14:creationId xmlns:p14="http://schemas.microsoft.com/office/powerpoint/2010/main" val="2669285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1" name="Picture 10"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2128" y="1735672"/>
            <a:ext cx="4097204" cy="1371600"/>
          </a:xfrm>
        </p:spPr>
        <p:txBody>
          <a:bodyPr anchor="b">
            <a:normAutofit/>
          </a:bodyPr>
          <a:lstStyle>
            <a:lvl1pPr algn="l">
              <a:defRPr sz="24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5029200" y="914400"/>
            <a:ext cx="3200400"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1600" dirty="0"/>
            </a:lvl1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a:xfrm>
            <a:off x="462128" y="3107272"/>
            <a:ext cx="4097204"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A3A8E-8D86-434E-833E-E4E5EEB1C2B5}" type="slidenum">
              <a:rPr lang="en-GB" smtClean="0"/>
              <a:pPr/>
              <a:t>‹#›</a:t>
            </a:fld>
            <a:endParaRPr lang="en-GB"/>
          </a:p>
        </p:txBody>
      </p:sp>
    </p:spTree>
    <p:extLst>
      <p:ext uri="{BB962C8B-B14F-4D97-AF65-F5344CB8AC3E}">
        <p14:creationId xmlns:p14="http://schemas.microsoft.com/office/powerpoint/2010/main" val="216151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4732865"/>
            <a:ext cx="7772400" cy="566738"/>
          </a:xfrm>
        </p:spPr>
        <p:txBody>
          <a:bodyPr anchor="b">
            <a:normAutofit/>
          </a:bodyPr>
          <a:lstStyle>
            <a:lvl1pPr algn="l">
              <a:defRPr sz="20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14401" y="932112"/>
            <a:ext cx="6858000"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1600"/>
            </a:lvl1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a:xfrm>
            <a:off x="457201" y="5299603"/>
            <a:ext cx="77724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39889854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3" y="609602"/>
            <a:ext cx="7772399" cy="3124199"/>
          </a:xfrm>
        </p:spPr>
        <p:txBody>
          <a:bodyPr anchor="ctr">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457202" y="4343400"/>
            <a:ext cx="7772399"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8219116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7" name="Picture 1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14" name="TextBox 13"/>
          <p:cNvSpPr txBox="1"/>
          <p:nvPr/>
        </p:nvSpPr>
        <p:spPr>
          <a:xfrm>
            <a:off x="421796" y="718114"/>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7735800" y="275167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879115" y="609602"/>
            <a:ext cx="7091297"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988671" y="3352800"/>
            <a:ext cx="6876133" cy="381000"/>
          </a:xfrm>
        </p:spPr>
        <p:txBody>
          <a:bodyPr anchor="ctr">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462266" y="4343400"/>
            <a:ext cx="77724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1816661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3291648"/>
            <a:ext cx="7772401" cy="1468800"/>
          </a:xfrm>
        </p:spPr>
        <p:txBody>
          <a:bodyPr anchor="b">
            <a:normAutofit/>
          </a:bodyPr>
          <a:lstStyle>
            <a:lvl1pPr algn="l">
              <a:defRPr sz="2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457200" y="4760448"/>
            <a:ext cx="7772402"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5971074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11" name="TextBox 10"/>
          <p:cNvSpPr txBox="1"/>
          <p:nvPr/>
        </p:nvSpPr>
        <p:spPr>
          <a:xfrm>
            <a:off x="421796" y="718114"/>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6" name="TextBox 15"/>
          <p:cNvSpPr txBox="1"/>
          <p:nvPr/>
        </p:nvSpPr>
        <p:spPr>
          <a:xfrm>
            <a:off x="7735800" y="275167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879115" y="609602"/>
            <a:ext cx="7091297"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457200" y="3886200"/>
            <a:ext cx="7772401" cy="889000"/>
          </a:xfrm>
        </p:spPr>
        <p:txBody>
          <a:bodyPr vert="horz" lIns="91440" tIns="45720" rIns="91440" bIns="45720" rtlCol="0" anchor="b">
            <a:normAutofit/>
          </a:bodyPr>
          <a:lstStyle>
            <a:lvl1pPr>
              <a:buNone/>
              <a:defRPr lang="en-US" sz="20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457200" y="4775200"/>
            <a:ext cx="7772401" cy="10160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12189943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4440" y="609602"/>
            <a:ext cx="7772401" cy="2743199"/>
          </a:xfrm>
        </p:spPr>
        <p:txBody>
          <a:bodyPr vert="horz" lIns="91440" tIns="45720" rIns="91440" bIns="45720" rtlCol="0" anchor="ctr">
            <a:normAutofit/>
          </a:bodyPr>
          <a:lstStyle>
            <a:lvl1pPr>
              <a:defRPr lang="en-US" sz="2800"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464440" y="3505200"/>
            <a:ext cx="7772401" cy="838200"/>
          </a:xfrm>
        </p:spPr>
        <p:txBody>
          <a:bodyPr vert="horz" lIns="91440" tIns="45720" rIns="91440" bIns="45720" rtlCol="0" anchor="b">
            <a:normAutofit/>
          </a:bodyPr>
          <a:lstStyle>
            <a:lvl1pPr>
              <a:buNone/>
              <a:defRPr lang="en-US" sz="20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464439" y="4343400"/>
            <a:ext cx="7772401" cy="14478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2094006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8" name="Title 1"/>
          <p:cNvSpPr>
            <a:spLocks noGrp="1"/>
          </p:cNvSpPr>
          <p:nvPr>
            <p:ph type="title"/>
          </p:nvPr>
        </p:nvSpPr>
        <p:spPr>
          <a:xfrm>
            <a:off x="457200" y="609601"/>
            <a:ext cx="7772400" cy="1456267"/>
          </a:xfrm>
        </p:spPr>
        <p:txBody>
          <a:bodyPr>
            <a:normAutofit/>
          </a:bodyPr>
          <a:lstStyle>
            <a:lvl1pPr>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DE36F6-166E-4292-A6E6-5BC10CC9CAAB}" type="slidenum">
              <a:rPr lang="en-GB" smtClean="0"/>
              <a:pPr/>
              <a:t>‹#›</a:t>
            </a:fld>
            <a:endParaRPr lang="en-GB"/>
          </a:p>
        </p:txBody>
      </p:sp>
    </p:spTree>
    <p:extLst>
      <p:ext uri="{BB962C8B-B14F-4D97-AF65-F5344CB8AC3E}">
        <p14:creationId xmlns:p14="http://schemas.microsoft.com/office/powerpoint/2010/main" val="17509594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Vertical Title 1"/>
          <p:cNvSpPr>
            <a:spLocks noGrp="1"/>
          </p:cNvSpPr>
          <p:nvPr>
            <p:ph type="title" orient="vert"/>
          </p:nvPr>
        </p:nvSpPr>
        <p:spPr>
          <a:xfrm>
            <a:off x="6552978" y="609600"/>
            <a:ext cx="1676621" cy="5181601"/>
          </a:xfrm>
        </p:spPr>
        <p:txBody>
          <a:bodyPr vert="eaVert">
            <a:normAutofit/>
          </a:bodyPr>
          <a:lstStyle>
            <a:lvl1pPr>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5990184" cy="5181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380048-489C-4C1A-AFE5-CC7607E295FE}" type="slidenum">
              <a:rPr lang="en-GB" smtClean="0"/>
              <a:pPr/>
              <a:t>‹#›</a:t>
            </a:fld>
            <a:endParaRPr lang="en-GB"/>
          </a:p>
        </p:txBody>
      </p:sp>
    </p:spTree>
    <p:extLst>
      <p:ext uri="{BB962C8B-B14F-4D97-AF65-F5344CB8AC3E}">
        <p14:creationId xmlns:p14="http://schemas.microsoft.com/office/powerpoint/2010/main" val="1401011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609601"/>
            <a:ext cx="7772400" cy="14562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2142068"/>
            <a:ext cx="7772400" cy="3649133"/>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523712" y="5870576"/>
            <a:ext cx="1212173"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endParaRPr lang="en-GB"/>
          </a:p>
        </p:txBody>
      </p:sp>
      <p:sp>
        <p:nvSpPr>
          <p:cNvPr id="5" name="Footer Placeholder 4"/>
          <p:cNvSpPr>
            <a:spLocks noGrp="1"/>
          </p:cNvSpPr>
          <p:nvPr>
            <p:ph type="ftr" sz="quarter" idx="3"/>
          </p:nvPr>
        </p:nvSpPr>
        <p:spPr>
          <a:xfrm>
            <a:off x="457200" y="5870576"/>
            <a:ext cx="5990311"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7812085" y="5870576"/>
            <a:ext cx="417516"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A5EF6CE-187C-484A-8BFB-5B52E9028DC1}" type="slidenum">
              <a:rPr lang="en-GB" smtClean="0"/>
              <a:pPr/>
              <a:t>‹#›</a:t>
            </a:fld>
            <a:endParaRPr lang="en-GB"/>
          </a:p>
        </p:txBody>
      </p:sp>
    </p:spTree>
    <p:extLst>
      <p:ext uri="{BB962C8B-B14F-4D97-AF65-F5344CB8AC3E}">
        <p14:creationId xmlns:p14="http://schemas.microsoft.com/office/powerpoint/2010/main" val="2398673095"/>
      </p:ext>
    </p:extLst>
  </p:cSld>
  <p:clrMap bg1="dk1" tx1="lt1" bg2="dk2" tx2="lt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 id="2147483695" r:id="rId12"/>
    <p:sldLayoutId id="2147483696" r:id="rId13"/>
    <p:sldLayoutId id="2147483697" r:id="rId14"/>
    <p:sldLayoutId id="2147483698" r:id="rId15"/>
    <p:sldLayoutId id="2147483699" r:id="rId16"/>
    <p:sldLayoutId id="2147483700" r:id="rId17"/>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image" Target="../media/image26.png"/><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emf"/></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www.youtube.com/watch?v=x0G2vcWzLM4" TargetMode="External"/><Relationship Id="rId1" Type="http://schemas.openxmlformats.org/officeDocument/2006/relationships/slideLayout" Target="../slideLayouts/slideLayout2.xml"/><Relationship Id="rId5" Type="http://schemas.openxmlformats.org/officeDocument/2006/relationships/image" Target="../media/image36.jpeg"/><Relationship Id="rId4" Type="http://schemas.openxmlformats.org/officeDocument/2006/relationships/image" Target="../media/image35.png"/></Relationships>
</file>

<file path=ppt/slides/_rels/slide15.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hyperlink" Target="https://www.youtube.com/watch?v=P06DmLD2dAA" TargetMode="External"/><Relationship Id="rId7" Type="http://schemas.openxmlformats.org/officeDocument/2006/relationships/image" Target="../media/image40.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38.png"/><Relationship Id="rId10" Type="http://schemas.openxmlformats.org/officeDocument/2006/relationships/image" Target="../media/image43.png"/><Relationship Id="rId4" Type="http://schemas.openxmlformats.org/officeDocument/2006/relationships/image" Target="../media/image37.png"/><Relationship Id="rId9" Type="http://schemas.openxmlformats.org/officeDocument/2006/relationships/image" Target="../media/image42.png"/></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Qw63dfw2l0E&amp;t=1198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0" y="13661"/>
            <a:ext cx="9054353" cy="6844339"/>
          </a:xfrm>
          <a:prstGeom prst="rect">
            <a:avLst/>
          </a:prstGeom>
        </p:spPr>
      </p:pic>
      <p:sp>
        <p:nvSpPr>
          <p:cNvPr id="4" name="Title 3"/>
          <p:cNvSpPr>
            <a:spLocks noGrp="1"/>
          </p:cNvSpPr>
          <p:nvPr>
            <p:ph type="ctrTitle"/>
          </p:nvPr>
        </p:nvSpPr>
        <p:spPr>
          <a:xfrm>
            <a:off x="2843808" y="-387424"/>
            <a:ext cx="5714228" cy="2421464"/>
          </a:xfrm>
        </p:spPr>
        <p:txBody>
          <a:bodyPr/>
          <a:lstStyle/>
          <a:p>
            <a:r>
              <a:rPr lang="en-GB" dirty="0" smtClean="0"/>
              <a:t>The interwar years</a:t>
            </a:r>
            <a:endParaRPr lang="en-GB" dirty="0"/>
          </a:p>
        </p:txBody>
      </p:sp>
      <p:sp>
        <p:nvSpPr>
          <p:cNvPr id="5" name="Subtitle 4"/>
          <p:cNvSpPr>
            <a:spLocks noGrp="1"/>
          </p:cNvSpPr>
          <p:nvPr>
            <p:ph type="subTitle" idx="1"/>
          </p:nvPr>
        </p:nvSpPr>
        <p:spPr>
          <a:xfrm>
            <a:off x="2843808" y="1844824"/>
            <a:ext cx="5714228" cy="1405467"/>
          </a:xfrm>
        </p:spPr>
        <p:txBody>
          <a:bodyPr/>
          <a:lstStyle/>
          <a:p>
            <a:r>
              <a:rPr lang="en-GB" dirty="0" smtClean="0"/>
              <a:t>Mass production and the peoples rights</a:t>
            </a:r>
            <a:endParaRPr lang="en-GB" dirty="0"/>
          </a:p>
        </p:txBody>
      </p:sp>
    </p:spTree>
    <p:extLst>
      <p:ext uri="{BB962C8B-B14F-4D97-AF65-F5344CB8AC3E}">
        <p14:creationId xmlns:p14="http://schemas.microsoft.com/office/powerpoint/2010/main" val="124297813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9" y="39568"/>
            <a:ext cx="7772400" cy="1456267"/>
          </a:xfrm>
        </p:spPr>
        <p:txBody>
          <a:bodyPr/>
          <a:lstStyle/>
          <a:p>
            <a:r>
              <a:rPr lang="en-GB" dirty="0" smtClean="0"/>
              <a:t>Housing</a:t>
            </a:r>
            <a:endParaRPr lang="en-GB" dirty="0"/>
          </a:p>
        </p:txBody>
      </p:sp>
      <p:sp>
        <p:nvSpPr>
          <p:cNvPr id="3" name="Content Placeholder 2"/>
          <p:cNvSpPr>
            <a:spLocks noGrp="1"/>
          </p:cNvSpPr>
          <p:nvPr>
            <p:ph idx="1"/>
          </p:nvPr>
        </p:nvSpPr>
        <p:spPr>
          <a:xfrm>
            <a:off x="179512" y="913777"/>
            <a:ext cx="4752528" cy="5840014"/>
          </a:xfrm>
        </p:spPr>
        <p:txBody>
          <a:bodyPr/>
          <a:lstStyle/>
          <a:p>
            <a:r>
              <a:rPr lang="en-GB" dirty="0" smtClean="0"/>
              <a:t>Traditional industries did not recover markets after WWI</a:t>
            </a:r>
          </a:p>
          <a:p>
            <a:r>
              <a:rPr lang="en-GB" dirty="0" smtClean="0"/>
              <a:t>Hence long term unemployment in some regions</a:t>
            </a:r>
          </a:p>
          <a:p>
            <a:r>
              <a:rPr lang="en-GB" dirty="0" smtClean="0"/>
              <a:t>Special Areas Act 1934</a:t>
            </a:r>
          </a:p>
          <a:p>
            <a:r>
              <a:rPr lang="en-GB" dirty="0" smtClean="0"/>
              <a:t>Some diversification of new tech. industries and Mass Production</a:t>
            </a:r>
          </a:p>
          <a:p>
            <a:r>
              <a:rPr lang="en-GB" dirty="0" smtClean="0"/>
              <a:t>Large scale rehousing programmes for social stability</a:t>
            </a:r>
          </a:p>
          <a:p>
            <a:r>
              <a:rPr lang="en-GB" dirty="0" smtClean="0"/>
              <a:t>In 15 years 1 million modern (hygienic) in the suburbs were built</a:t>
            </a:r>
          </a:p>
          <a:p>
            <a:r>
              <a:rPr lang="en-GB" dirty="0" smtClean="0"/>
              <a:t>Also, growth in private home ownership: Building Societies developed and disposable income for many.</a:t>
            </a:r>
          </a:p>
          <a:p>
            <a:r>
              <a:rPr lang="en-GB" dirty="0" smtClean="0"/>
              <a:t>This was the Dual system: This model persisted until Thatcher in the 1980s</a:t>
            </a:r>
            <a:endParaRPr lang="en-GB" dirty="0"/>
          </a:p>
        </p:txBody>
      </p:sp>
      <p:pic>
        <p:nvPicPr>
          <p:cNvPr id="5" name="Picture 4"/>
          <p:cNvPicPr>
            <a:picLocks noChangeAspect="1"/>
          </p:cNvPicPr>
          <p:nvPr/>
        </p:nvPicPr>
        <p:blipFill>
          <a:blip r:embed="rId2"/>
          <a:stretch>
            <a:fillRect/>
          </a:stretch>
        </p:blipFill>
        <p:spPr>
          <a:xfrm>
            <a:off x="6300192" y="913776"/>
            <a:ext cx="2538764" cy="5668491"/>
          </a:xfrm>
          <a:prstGeom prst="rect">
            <a:avLst/>
          </a:prstGeom>
        </p:spPr>
      </p:pic>
      <p:sp>
        <p:nvSpPr>
          <p:cNvPr id="6" name="Right Arrow 5"/>
          <p:cNvSpPr/>
          <p:nvPr/>
        </p:nvSpPr>
        <p:spPr>
          <a:xfrm>
            <a:off x="5076056" y="2924944"/>
            <a:ext cx="1008112" cy="7920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80795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p:cTn id="39"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0"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1"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42" dur="10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8"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49"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50" dur="1000"/>
                                        <p:tgtEl>
                                          <p:spTgt spid="3">
                                            <p:txEl>
                                              <p:pRg st="5" end="5"/>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 calcmode="lin" valueType="num">
                                      <p:cBhvr>
                                        <p:cTn id="55"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6"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57"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58" dur="1000"/>
                                        <p:tgtEl>
                                          <p:spTgt spid="3">
                                            <p:txEl>
                                              <p:pRg st="6" end="6"/>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31" presetClass="entr" presetSubtype="0"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 calcmode="lin" valueType="num">
                                      <p:cBhvr>
                                        <p:cTn id="63" dur="1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64" dur="1000" fill="hold"/>
                                        <p:tgtEl>
                                          <p:spTgt spid="3">
                                            <p:txEl>
                                              <p:pRg st="7" end="7"/>
                                            </p:txEl>
                                          </p:spTgt>
                                        </p:tgtEl>
                                        <p:attrNameLst>
                                          <p:attrName>ppt_h</p:attrName>
                                        </p:attrNameLst>
                                      </p:cBhvr>
                                      <p:tavLst>
                                        <p:tav tm="0">
                                          <p:val>
                                            <p:fltVal val="0"/>
                                          </p:val>
                                        </p:tav>
                                        <p:tav tm="100000">
                                          <p:val>
                                            <p:strVal val="#ppt_h"/>
                                          </p:val>
                                        </p:tav>
                                      </p:tavLst>
                                    </p:anim>
                                    <p:anim calcmode="lin" valueType="num">
                                      <p:cBhvr>
                                        <p:cTn id="65" dur="1000" fill="hold"/>
                                        <p:tgtEl>
                                          <p:spTgt spid="3">
                                            <p:txEl>
                                              <p:pRg st="7" end="7"/>
                                            </p:txEl>
                                          </p:spTgt>
                                        </p:tgtEl>
                                        <p:attrNameLst>
                                          <p:attrName>style.rotation</p:attrName>
                                        </p:attrNameLst>
                                      </p:cBhvr>
                                      <p:tavLst>
                                        <p:tav tm="0">
                                          <p:val>
                                            <p:fltVal val="90"/>
                                          </p:val>
                                        </p:tav>
                                        <p:tav tm="100000">
                                          <p:val>
                                            <p:fltVal val="0"/>
                                          </p:val>
                                        </p:tav>
                                      </p:tavLst>
                                    </p:anim>
                                    <p:animEffect transition="in" filter="fade">
                                      <p:cBhvr>
                                        <p:cTn id="66"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grpSp>
        <p:nvGrpSpPr>
          <p:cNvPr id="6" name="Group 5"/>
          <p:cNvGrpSpPr/>
          <p:nvPr/>
        </p:nvGrpSpPr>
        <p:grpSpPr>
          <a:xfrm>
            <a:off x="4579244" y="-322840"/>
            <a:ext cx="4564756" cy="3361662"/>
            <a:chOff x="3275855" y="90487"/>
            <a:chExt cx="5572869" cy="4350313"/>
          </a:xfrm>
        </p:grpSpPr>
        <p:pic>
          <p:nvPicPr>
            <p:cNvPr id="4" name="Picture 3"/>
            <p:cNvPicPr>
              <a:picLocks noChangeAspect="1"/>
            </p:cNvPicPr>
            <p:nvPr/>
          </p:nvPicPr>
          <p:blipFill>
            <a:blip r:embed="rId2"/>
            <a:stretch>
              <a:fillRect/>
            </a:stretch>
          </p:blipFill>
          <p:spPr>
            <a:xfrm>
              <a:off x="3275855" y="90487"/>
              <a:ext cx="5572869" cy="4350313"/>
            </a:xfrm>
            <a:prstGeom prst="rect">
              <a:avLst/>
            </a:prstGeom>
          </p:spPr>
        </p:pic>
        <p:sp>
          <p:nvSpPr>
            <p:cNvPr id="5" name="TextBox 4"/>
            <p:cNvSpPr txBox="1"/>
            <p:nvPr/>
          </p:nvSpPr>
          <p:spPr>
            <a:xfrm>
              <a:off x="3285984" y="498117"/>
              <a:ext cx="3096344" cy="461665"/>
            </a:xfrm>
            <a:prstGeom prst="rect">
              <a:avLst/>
            </a:prstGeom>
            <a:noFill/>
          </p:spPr>
          <p:txBody>
            <a:bodyPr wrap="square" rtlCol="0">
              <a:spAutoFit/>
            </a:bodyPr>
            <a:lstStyle/>
            <a:p>
              <a:r>
                <a:rPr lang="en-GB" dirty="0" smtClean="0">
                  <a:latin typeface="+mn-lt"/>
                </a:rPr>
                <a:t>West Sussex, 1937</a:t>
              </a:r>
              <a:endParaRPr lang="en-GB" dirty="0">
                <a:latin typeface="+mn-lt"/>
              </a:endParaRPr>
            </a:p>
          </p:txBody>
        </p:sp>
      </p:grpSp>
      <p:pic>
        <p:nvPicPr>
          <p:cNvPr id="7" name="Picture 6"/>
          <p:cNvPicPr>
            <a:picLocks noChangeAspect="1"/>
          </p:cNvPicPr>
          <p:nvPr/>
        </p:nvPicPr>
        <p:blipFill>
          <a:blip r:embed="rId3"/>
          <a:stretch>
            <a:fillRect/>
          </a:stretch>
        </p:blipFill>
        <p:spPr>
          <a:xfrm>
            <a:off x="726483" y="4495796"/>
            <a:ext cx="2556394" cy="2360404"/>
          </a:xfrm>
          <a:prstGeom prst="rect">
            <a:avLst/>
          </a:prstGeom>
        </p:spPr>
      </p:pic>
      <p:pic>
        <p:nvPicPr>
          <p:cNvPr id="8" name="Picture 7"/>
          <p:cNvPicPr>
            <a:picLocks noChangeAspect="1"/>
          </p:cNvPicPr>
          <p:nvPr/>
        </p:nvPicPr>
        <p:blipFill>
          <a:blip r:embed="rId4"/>
          <a:stretch>
            <a:fillRect/>
          </a:stretch>
        </p:blipFill>
        <p:spPr>
          <a:xfrm>
            <a:off x="-162147" y="2326570"/>
            <a:ext cx="2987824" cy="1987185"/>
          </a:xfrm>
          <a:prstGeom prst="rect">
            <a:avLst/>
          </a:prstGeom>
        </p:spPr>
      </p:pic>
      <p:pic>
        <p:nvPicPr>
          <p:cNvPr id="9" name="Picture 8"/>
          <p:cNvPicPr>
            <a:picLocks noChangeAspect="1"/>
          </p:cNvPicPr>
          <p:nvPr/>
        </p:nvPicPr>
        <p:blipFill>
          <a:blip r:embed="rId5"/>
          <a:stretch>
            <a:fillRect/>
          </a:stretch>
        </p:blipFill>
        <p:spPr>
          <a:xfrm>
            <a:off x="971600" y="119819"/>
            <a:ext cx="2891534" cy="2168651"/>
          </a:xfrm>
          <a:prstGeom prst="rect">
            <a:avLst/>
          </a:prstGeom>
        </p:spPr>
      </p:pic>
      <p:pic>
        <p:nvPicPr>
          <p:cNvPr id="10" name="Picture 9"/>
          <p:cNvPicPr>
            <a:picLocks noChangeAspect="1"/>
          </p:cNvPicPr>
          <p:nvPr/>
        </p:nvPicPr>
        <p:blipFill>
          <a:blip r:embed="rId6"/>
          <a:stretch>
            <a:fillRect/>
          </a:stretch>
        </p:blipFill>
        <p:spPr>
          <a:xfrm>
            <a:off x="6733044" y="3971263"/>
            <a:ext cx="2410955" cy="2835283"/>
          </a:xfrm>
          <a:prstGeom prst="rect">
            <a:avLst/>
          </a:prstGeom>
        </p:spPr>
      </p:pic>
      <p:pic>
        <p:nvPicPr>
          <p:cNvPr id="11" name="Picture 10"/>
          <p:cNvPicPr>
            <a:picLocks noChangeAspect="1"/>
          </p:cNvPicPr>
          <p:nvPr/>
        </p:nvPicPr>
        <p:blipFill>
          <a:blip r:embed="rId7"/>
          <a:stretch>
            <a:fillRect/>
          </a:stretch>
        </p:blipFill>
        <p:spPr>
          <a:xfrm>
            <a:off x="2925874" y="2470511"/>
            <a:ext cx="3967163" cy="2752725"/>
          </a:xfrm>
          <a:prstGeom prst="rect">
            <a:avLst/>
          </a:prstGeom>
        </p:spPr>
      </p:pic>
    </p:spTree>
    <p:extLst>
      <p:ext uri="{BB962C8B-B14F-4D97-AF65-F5344CB8AC3E}">
        <p14:creationId xmlns:p14="http://schemas.microsoft.com/office/powerpoint/2010/main" val="65853337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275456" y="0"/>
            <a:ext cx="4067944" cy="6865354"/>
          </a:xfrm>
          <a:prstGeom prst="rect">
            <a:avLst/>
          </a:prstGeom>
        </p:spPr>
      </p:pic>
      <p:pic>
        <p:nvPicPr>
          <p:cNvPr id="5" name="Picture 4"/>
          <p:cNvPicPr>
            <a:picLocks noChangeAspect="1"/>
          </p:cNvPicPr>
          <p:nvPr/>
        </p:nvPicPr>
        <p:blipFill>
          <a:blip r:embed="rId3"/>
          <a:stretch>
            <a:fillRect/>
          </a:stretch>
        </p:blipFill>
        <p:spPr>
          <a:xfrm>
            <a:off x="5076056" y="0"/>
            <a:ext cx="3693439" cy="6889950"/>
          </a:xfrm>
          <a:prstGeom prst="rect">
            <a:avLst/>
          </a:prstGeom>
        </p:spPr>
      </p:pic>
    </p:spTree>
    <p:extLst>
      <p:ext uri="{BB962C8B-B14F-4D97-AF65-F5344CB8AC3E}">
        <p14:creationId xmlns:p14="http://schemas.microsoft.com/office/powerpoint/2010/main" val="73512862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10243"/>
            <a:ext cx="6019988" cy="6847757"/>
          </a:xfrm>
          <a:prstGeom prst="rect">
            <a:avLst/>
          </a:prstGeom>
        </p:spPr>
      </p:pic>
      <p:pic>
        <p:nvPicPr>
          <p:cNvPr id="5" name="Picture 4"/>
          <p:cNvPicPr>
            <a:picLocks noChangeAspect="1"/>
          </p:cNvPicPr>
          <p:nvPr/>
        </p:nvPicPr>
        <p:blipFill>
          <a:blip r:embed="rId3"/>
          <a:stretch>
            <a:fillRect/>
          </a:stretch>
        </p:blipFill>
        <p:spPr>
          <a:xfrm>
            <a:off x="5888397" y="0"/>
            <a:ext cx="3255604" cy="6858000"/>
          </a:xfrm>
          <a:prstGeom prst="rect">
            <a:avLst/>
          </a:prstGeom>
        </p:spPr>
      </p:pic>
    </p:spTree>
    <p:extLst>
      <p:ext uri="{BB962C8B-B14F-4D97-AF65-F5344CB8AC3E}">
        <p14:creationId xmlns:p14="http://schemas.microsoft.com/office/powerpoint/2010/main" val="401336862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Suburbanisation</a:t>
            </a:r>
            <a:endParaRPr lang="en-GB" dirty="0"/>
          </a:p>
        </p:txBody>
      </p:sp>
      <p:sp>
        <p:nvSpPr>
          <p:cNvPr id="3" name="Content Placeholder 2"/>
          <p:cNvSpPr>
            <a:spLocks noGrp="1"/>
          </p:cNvSpPr>
          <p:nvPr>
            <p:ph idx="1"/>
          </p:nvPr>
        </p:nvSpPr>
        <p:spPr/>
        <p:txBody>
          <a:bodyPr>
            <a:normAutofit/>
          </a:bodyPr>
          <a:lstStyle/>
          <a:p>
            <a:r>
              <a:rPr lang="en-GB" dirty="0" smtClean="0"/>
              <a:t>Land was cheap and transport was increasing</a:t>
            </a:r>
          </a:p>
          <a:p>
            <a:r>
              <a:rPr lang="en-GB" dirty="0" smtClean="0"/>
              <a:t>Cottage style developed</a:t>
            </a:r>
          </a:p>
          <a:p>
            <a:r>
              <a:rPr lang="en-GB" dirty="0" smtClean="0"/>
              <a:t>Bungalow </a:t>
            </a:r>
            <a:r>
              <a:rPr lang="en-GB" dirty="0"/>
              <a:t>(esp. coastal</a:t>
            </a:r>
            <a:r>
              <a:rPr lang="en-GB" dirty="0" smtClean="0"/>
              <a:t>)</a:t>
            </a:r>
          </a:p>
          <a:p>
            <a:pPr lvl="1"/>
            <a:r>
              <a:rPr lang="en-GB" dirty="0" smtClean="0"/>
              <a:t>Lower density</a:t>
            </a:r>
          </a:p>
          <a:p>
            <a:pPr lvl="1"/>
            <a:r>
              <a:rPr lang="en-GB" dirty="0" smtClean="0"/>
              <a:t>Tree lined</a:t>
            </a:r>
          </a:p>
          <a:p>
            <a:pPr lvl="1"/>
            <a:r>
              <a:rPr lang="en-GB" dirty="0" err="1" smtClean="0"/>
              <a:t>Cul</a:t>
            </a:r>
            <a:r>
              <a:rPr lang="en-GB" dirty="0" smtClean="0"/>
              <a:t> de sacs</a:t>
            </a:r>
          </a:p>
          <a:p>
            <a:pPr lvl="1"/>
            <a:r>
              <a:rPr lang="en-GB" dirty="0" smtClean="0"/>
              <a:t>Gardens</a:t>
            </a:r>
          </a:p>
          <a:p>
            <a:pPr lvl="1"/>
            <a:r>
              <a:rPr lang="en-GB" dirty="0" smtClean="0"/>
              <a:t>Semi-detached</a:t>
            </a:r>
          </a:p>
          <a:p>
            <a:pPr lvl="1"/>
            <a:r>
              <a:rPr lang="en-GB" dirty="0" smtClean="0"/>
              <a:t>Garage</a:t>
            </a:r>
          </a:p>
        </p:txBody>
      </p:sp>
      <p:pic>
        <p:nvPicPr>
          <p:cNvPr id="4" name="Picture 3"/>
          <p:cNvPicPr>
            <a:picLocks noChangeAspect="1"/>
          </p:cNvPicPr>
          <p:nvPr/>
        </p:nvPicPr>
        <p:blipFill>
          <a:blip r:embed="rId2"/>
          <a:stretch>
            <a:fillRect/>
          </a:stretch>
        </p:blipFill>
        <p:spPr>
          <a:xfrm>
            <a:off x="5220073" y="0"/>
            <a:ext cx="3923928" cy="6739122"/>
          </a:xfrm>
          <a:prstGeom prst="rect">
            <a:avLst/>
          </a:prstGeom>
        </p:spPr>
      </p:pic>
    </p:spTree>
    <p:extLst>
      <p:ext uri="{BB962C8B-B14F-4D97-AF65-F5344CB8AC3E}">
        <p14:creationId xmlns:p14="http://schemas.microsoft.com/office/powerpoint/2010/main" val="190170777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0"/>
            <a:ext cx="7772400" cy="1456267"/>
          </a:xfrm>
        </p:spPr>
        <p:txBody>
          <a:bodyPr/>
          <a:lstStyle/>
          <a:p>
            <a:r>
              <a:rPr lang="en-GB" dirty="0" smtClean="0"/>
              <a:t>Design</a:t>
            </a:r>
            <a:endParaRPr lang="en-GB" dirty="0"/>
          </a:p>
        </p:txBody>
      </p:sp>
      <p:sp>
        <p:nvSpPr>
          <p:cNvPr id="3" name="Content Placeholder 2"/>
          <p:cNvSpPr>
            <a:spLocks noGrp="1"/>
          </p:cNvSpPr>
          <p:nvPr>
            <p:ph idx="1"/>
          </p:nvPr>
        </p:nvSpPr>
        <p:spPr>
          <a:xfrm>
            <a:off x="0" y="1057578"/>
            <a:ext cx="7772400" cy="3649133"/>
          </a:xfrm>
        </p:spPr>
        <p:txBody>
          <a:bodyPr>
            <a:normAutofit/>
          </a:bodyPr>
          <a:lstStyle/>
          <a:p>
            <a:r>
              <a:rPr lang="en-GB" dirty="0" smtClean="0"/>
              <a:t>Standard across the nation</a:t>
            </a:r>
          </a:p>
          <a:p>
            <a:r>
              <a:rPr lang="en-GB" dirty="0" smtClean="0"/>
              <a:t>Pitched roofs</a:t>
            </a:r>
          </a:p>
          <a:p>
            <a:r>
              <a:rPr lang="en-GB" dirty="0" smtClean="0"/>
              <a:t>Front gable</a:t>
            </a:r>
          </a:p>
          <a:p>
            <a:r>
              <a:rPr lang="en-GB" dirty="0" smtClean="0"/>
              <a:t>Bay window</a:t>
            </a:r>
          </a:p>
          <a:p>
            <a:r>
              <a:rPr lang="en-GB" dirty="0" smtClean="0"/>
              <a:t>Cavity wall (brick)</a:t>
            </a:r>
          </a:p>
          <a:p>
            <a:r>
              <a:rPr lang="en-GB" dirty="0" smtClean="0"/>
              <a:t>Wooden casement</a:t>
            </a:r>
          </a:p>
          <a:p>
            <a:r>
              <a:rPr lang="en-GB" dirty="0" smtClean="0"/>
              <a:t>Covered porch</a:t>
            </a:r>
          </a:p>
          <a:p>
            <a:r>
              <a:rPr lang="en-GB" dirty="0" smtClean="0"/>
              <a:t>BUT a range of styles </a:t>
            </a:r>
          </a:p>
          <a:p>
            <a:pPr lvl="1"/>
            <a:r>
              <a:rPr lang="en-GB" dirty="0" smtClean="0"/>
              <a:t>e.g. mock Tudor, Neo Georgian</a:t>
            </a:r>
          </a:p>
        </p:txBody>
      </p:sp>
      <p:pic>
        <p:nvPicPr>
          <p:cNvPr id="4" name="Picture 3"/>
          <p:cNvPicPr>
            <a:picLocks noChangeAspect="1"/>
          </p:cNvPicPr>
          <p:nvPr/>
        </p:nvPicPr>
        <p:blipFill>
          <a:blip r:embed="rId2"/>
          <a:stretch>
            <a:fillRect/>
          </a:stretch>
        </p:blipFill>
        <p:spPr>
          <a:xfrm>
            <a:off x="3995936" y="116631"/>
            <a:ext cx="4961063" cy="6347317"/>
          </a:xfrm>
          <a:prstGeom prst="rect">
            <a:avLst/>
          </a:prstGeom>
        </p:spPr>
      </p:pic>
    </p:spTree>
    <p:extLst>
      <p:ext uri="{BB962C8B-B14F-4D97-AF65-F5344CB8AC3E}">
        <p14:creationId xmlns:p14="http://schemas.microsoft.com/office/powerpoint/2010/main" val="3973349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Effect transition="in" filter="fade">
                                      <p:cBhvr>
                                        <p:cTn id="45"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Inside design</a:t>
            </a:r>
            <a:endParaRPr lang="en-GB" dirty="0"/>
          </a:p>
        </p:txBody>
      </p:sp>
      <p:sp>
        <p:nvSpPr>
          <p:cNvPr id="3" name="Content Placeholder 2"/>
          <p:cNvSpPr>
            <a:spLocks noGrp="1"/>
          </p:cNvSpPr>
          <p:nvPr>
            <p:ph idx="1"/>
          </p:nvPr>
        </p:nvSpPr>
        <p:spPr>
          <a:xfrm>
            <a:off x="457200" y="2142068"/>
            <a:ext cx="1954560" cy="3649133"/>
          </a:xfrm>
        </p:spPr>
        <p:txBody>
          <a:bodyPr>
            <a:normAutofit fontScale="92500" lnSpcReduction="20000"/>
          </a:bodyPr>
          <a:lstStyle/>
          <a:p>
            <a:r>
              <a:rPr lang="en-GB" dirty="0" smtClean="0"/>
              <a:t>Generally 3 bed</a:t>
            </a:r>
          </a:p>
          <a:p>
            <a:r>
              <a:rPr lang="en-GB" dirty="0" smtClean="0"/>
              <a:t>Living room, kitchen, bathroom separate </a:t>
            </a:r>
            <a:r>
              <a:rPr lang="en-GB" dirty="0"/>
              <a:t>internal </a:t>
            </a:r>
            <a:r>
              <a:rPr lang="en-GB" dirty="0" smtClean="0"/>
              <a:t>WC</a:t>
            </a:r>
          </a:p>
          <a:p>
            <a:r>
              <a:rPr lang="en-GB" dirty="0" smtClean="0"/>
              <a:t>No servants quarters </a:t>
            </a:r>
          </a:p>
          <a:p>
            <a:r>
              <a:rPr lang="en-GB" dirty="0" smtClean="0"/>
              <a:t>Therefore kitchen was at the centre of the home with ‘new’ appliances (labour saving)</a:t>
            </a:r>
          </a:p>
          <a:p>
            <a:pPr marL="0" indent="0">
              <a:buNone/>
            </a:pPr>
            <a:endParaRPr lang="en-GB" dirty="0"/>
          </a:p>
          <a:p>
            <a:endParaRPr lang="en-GB" dirty="0"/>
          </a:p>
        </p:txBody>
      </p:sp>
      <p:pic>
        <p:nvPicPr>
          <p:cNvPr id="4" name="Picture 3"/>
          <p:cNvPicPr>
            <a:picLocks noChangeAspect="1"/>
          </p:cNvPicPr>
          <p:nvPr/>
        </p:nvPicPr>
        <p:blipFill>
          <a:blip r:embed="rId2"/>
          <a:stretch>
            <a:fillRect/>
          </a:stretch>
        </p:blipFill>
        <p:spPr>
          <a:xfrm>
            <a:off x="4173451" y="0"/>
            <a:ext cx="4970549" cy="3325126"/>
          </a:xfrm>
          <a:prstGeom prst="rect">
            <a:avLst/>
          </a:prstGeom>
        </p:spPr>
      </p:pic>
      <p:pic>
        <p:nvPicPr>
          <p:cNvPr id="5" name="Picture 4"/>
          <p:cNvPicPr>
            <a:picLocks noChangeAspect="1"/>
          </p:cNvPicPr>
          <p:nvPr/>
        </p:nvPicPr>
        <p:blipFill>
          <a:blip r:embed="rId3"/>
          <a:stretch>
            <a:fillRect/>
          </a:stretch>
        </p:blipFill>
        <p:spPr>
          <a:xfrm>
            <a:off x="2411760" y="3234697"/>
            <a:ext cx="3816424" cy="3623303"/>
          </a:xfrm>
          <a:prstGeom prst="rect">
            <a:avLst/>
          </a:prstGeom>
        </p:spPr>
      </p:pic>
      <p:pic>
        <p:nvPicPr>
          <p:cNvPr id="6" name="Picture 5"/>
          <p:cNvPicPr>
            <a:picLocks noChangeAspect="1"/>
          </p:cNvPicPr>
          <p:nvPr/>
        </p:nvPicPr>
        <p:blipFill>
          <a:blip r:embed="rId4"/>
          <a:stretch>
            <a:fillRect/>
          </a:stretch>
        </p:blipFill>
        <p:spPr>
          <a:xfrm>
            <a:off x="6365770" y="3439463"/>
            <a:ext cx="2698959" cy="1715141"/>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16216" y="5227702"/>
            <a:ext cx="2627784" cy="1630298"/>
          </a:xfrm>
          <a:prstGeom prst="rect">
            <a:avLst/>
          </a:prstGeom>
        </p:spPr>
      </p:pic>
    </p:spTree>
    <p:extLst>
      <p:ext uri="{BB962C8B-B14F-4D97-AF65-F5344CB8AC3E}">
        <p14:creationId xmlns:p14="http://schemas.microsoft.com/office/powerpoint/2010/main" val="1101408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747" y="-150737"/>
            <a:ext cx="7772400" cy="1456267"/>
          </a:xfrm>
        </p:spPr>
        <p:txBody>
          <a:bodyPr/>
          <a:lstStyle/>
          <a:p>
            <a:r>
              <a:rPr lang="en-GB" dirty="0" smtClean="0"/>
              <a:t>Other forms</a:t>
            </a:r>
            <a:endParaRPr lang="en-GB" dirty="0"/>
          </a:p>
        </p:txBody>
      </p:sp>
      <p:sp>
        <p:nvSpPr>
          <p:cNvPr id="3" name="Content Placeholder 2"/>
          <p:cNvSpPr>
            <a:spLocks noGrp="1"/>
          </p:cNvSpPr>
          <p:nvPr>
            <p:ph idx="1"/>
          </p:nvPr>
        </p:nvSpPr>
        <p:spPr>
          <a:xfrm>
            <a:off x="179512" y="404664"/>
            <a:ext cx="4986629" cy="3649133"/>
          </a:xfrm>
        </p:spPr>
        <p:txBody>
          <a:bodyPr/>
          <a:lstStyle/>
          <a:p>
            <a:r>
              <a:rPr lang="en-GB" dirty="0" smtClean="0"/>
              <a:t>Art </a:t>
            </a:r>
            <a:r>
              <a:rPr lang="en-GB" dirty="0"/>
              <a:t>Deco </a:t>
            </a:r>
          </a:p>
          <a:p>
            <a:r>
              <a:rPr lang="en-GB" dirty="0" smtClean="0"/>
              <a:t>modernist </a:t>
            </a:r>
            <a:r>
              <a:rPr lang="en-GB" dirty="0"/>
              <a:t>which incorporated open plan </a:t>
            </a:r>
            <a:r>
              <a:rPr lang="en-GB" dirty="0" smtClean="0"/>
              <a:t>living</a:t>
            </a:r>
          </a:p>
          <a:p>
            <a:r>
              <a:rPr lang="en-GB" dirty="0" smtClean="0"/>
              <a:t>New techniques started and </a:t>
            </a:r>
            <a:r>
              <a:rPr lang="en-GB" dirty="0"/>
              <a:t>become popularised after </a:t>
            </a:r>
            <a:r>
              <a:rPr lang="en-GB" dirty="0" smtClean="0"/>
              <a:t>1945 e.g. prefabrication, Corbusier’s high rise</a:t>
            </a:r>
            <a:endParaRPr lang="en-GB" dirty="0"/>
          </a:p>
        </p:txBody>
      </p:sp>
      <p:pic>
        <p:nvPicPr>
          <p:cNvPr id="4" name="Picture 3"/>
          <p:cNvPicPr>
            <a:picLocks noChangeAspect="1"/>
          </p:cNvPicPr>
          <p:nvPr/>
        </p:nvPicPr>
        <p:blipFill>
          <a:blip r:embed="rId2"/>
          <a:stretch>
            <a:fillRect/>
          </a:stretch>
        </p:blipFill>
        <p:spPr>
          <a:xfrm>
            <a:off x="5403349" y="0"/>
            <a:ext cx="3452972" cy="4680520"/>
          </a:xfrm>
          <a:prstGeom prst="rect">
            <a:avLst/>
          </a:prstGeom>
        </p:spPr>
      </p:pic>
      <p:pic>
        <p:nvPicPr>
          <p:cNvPr id="5" name="Picture 4"/>
          <p:cNvPicPr>
            <a:picLocks noChangeAspect="1"/>
          </p:cNvPicPr>
          <p:nvPr/>
        </p:nvPicPr>
        <p:blipFill>
          <a:blip r:embed="rId3"/>
          <a:stretch>
            <a:fillRect/>
          </a:stretch>
        </p:blipFill>
        <p:spPr>
          <a:xfrm>
            <a:off x="188747" y="3212976"/>
            <a:ext cx="5214602" cy="3476400"/>
          </a:xfrm>
          <a:prstGeom prst="rect">
            <a:avLst/>
          </a:prstGeom>
        </p:spPr>
      </p:pic>
      <p:pic>
        <p:nvPicPr>
          <p:cNvPr id="6" name="Picture 5"/>
          <p:cNvPicPr>
            <a:picLocks noChangeAspect="1"/>
          </p:cNvPicPr>
          <p:nvPr/>
        </p:nvPicPr>
        <p:blipFill>
          <a:blip r:embed="rId4"/>
          <a:stretch>
            <a:fillRect/>
          </a:stretch>
        </p:blipFill>
        <p:spPr>
          <a:xfrm>
            <a:off x="6591843" y="3643911"/>
            <a:ext cx="2501686" cy="3177497"/>
          </a:xfrm>
          <a:prstGeom prst="rect">
            <a:avLst/>
          </a:prstGeom>
        </p:spPr>
      </p:pic>
    </p:spTree>
    <p:extLst>
      <p:ext uri="{BB962C8B-B14F-4D97-AF65-F5344CB8AC3E}">
        <p14:creationId xmlns:p14="http://schemas.microsoft.com/office/powerpoint/2010/main" val="146976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2129"/>
            <a:ext cx="7772400" cy="1456267"/>
          </a:xfrm>
        </p:spPr>
        <p:txBody>
          <a:bodyPr/>
          <a:lstStyle/>
          <a:p>
            <a:r>
              <a:rPr lang="en-GB" dirty="0" smtClean="0"/>
              <a:t>Social Housing</a:t>
            </a:r>
            <a:endParaRPr lang="en-GB" dirty="0"/>
          </a:p>
        </p:txBody>
      </p:sp>
      <p:sp>
        <p:nvSpPr>
          <p:cNvPr id="3" name="Content Placeholder 2"/>
          <p:cNvSpPr>
            <a:spLocks noGrp="1"/>
          </p:cNvSpPr>
          <p:nvPr>
            <p:ph idx="1"/>
          </p:nvPr>
        </p:nvSpPr>
        <p:spPr>
          <a:xfrm>
            <a:off x="457200" y="1124744"/>
            <a:ext cx="4474840" cy="5544616"/>
          </a:xfrm>
        </p:spPr>
        <p:txBody>
          <a:bodyPr>
            <a:normAutofit lnSpcReduction="10000"/>
          </a:bodyPr>
          <a:lstStyle/>
          <a:p>
            <a:r>
              <a:rPr lang="en-GB" dirty="0" smtClean="0"/>
              <a:t>Prior to 1919 social housing was mainly  philanthropist e.g. </a:t>
            </a:r>
            <a:r>
              <a:rPr lang="en-GB" dirty="0" err="1" smtClean="0"/>
              <a:t>Bournville</a:t>
            </a:r>
            <a:r>
              <a:rPr lang="en-GB" dirty="0" smtClean="0"/>
              <a:t> 1895 (A factory in a garden)</a:t>
            </a:r>
            <a:endParaRPr lang="en-GB" dirty="0"/>
          </a:p>
          <a:p>
            <a:r>
              <a:rPr lang="en-GB" dirty="0" smtClean="0"/>
              <a:t>From 1960s Housing Associations (private sector non-profit making involvement in affordable housing) . Now about 30% of all social housing.</a:t>
            </a:r>
          </a:p>
          <a:p>
            <a:r>
              <a:rPr lang="en-GB" dirty="0" smtClean="0"/>
              <a:t>Some Housing Associations have roots in the 19</a:t>
            </a:r>
            <a:r>
              <a:rPr lang="en-GB" baseline="30000" dirty="0" smtClean="0"/>
              <a:t>th</a:t>
            </a:r>
            <a:r>
              <a:rPr lang="en-GB" dirty="0" smtClean="0"/>
              <a:t> century Philanthropist e.g. Guinness Trust</a:t>
            </a:r>
          </a:p>
          <a:p>
            <a:r>
              <a:rPr lang="en-GB" dirty="0" smtClean="0"/>
              <a:t>By 1979 32% homes in the UK were public rent (6.5 million)</a:t>
            </a:r>
          </a:p>
          <a:p>
            <a:r>
              <a:rPr lang="en-GB" dirty="0" smtClean="0"/>
              <a:t>1980 ‘right to buy’ by 2000 1.9 million were private.</a:t>
            </a:r>
          </a:p>
          <a:p>
            <a:r>
              <a:rPr lang="en-GB" dirty="0" smtClean="0"/>
              <a:t>Income from sales was not reinvested.</a:t>
            </a:r>
          </a:p>
          <a:p>
            <a:r>
              <a:rPr lang="en-GB" dirty="0" smtClean="0"/>
              <a:t>What remained tended to be lower quality/location.</a:t>
            </a:r>
          </a:p>
          <a:p>
            <a:r>
              <a:rPr lang="en-GB" dirty="0" smtClean="0"/>
              <a:t>By 1993 new council houses ceased.</a:t>
            </a:r>
            <a:endParaRPr lang="en-GB" dirty="0"/>
          </a:p>
        </p:txBody>
      </p:sp>
      <p:pic>
        <p:nvPicPr>
          <p:cNvPr id="4" name="Picture 3"/>
          <p:cNvPicPr>
            <a:picLocks noChangeAspect="1"/>
          </p:cNvPicPr>
          <p:nvPr/>
        </p:nvPicPr>
        <p:blipFill>
          <a:blip r:embed="rId2"/>
          <a:stretch>
            <a:fillRect/>
          </a:stretch>
        </p:blipFill>
        <p:spPr>
          <a:xfrm>
            <a:off x="6084168" y="404664"/>
            <a:ext cx="2597121" cy="5749026"/>
          </a:xfrm>
          <a:prstGeom prst="rect">
            <a:avLst/>
          </a:prstGeom>
        </p:spPr>
      </p:pic>
    </p:spTree>
    <p:extLst>
      <p:ext uri="{BB962C8B-B14F-4D97-AF65-F5344CB8AC3E}">
        <p14:creationId xmlns:p14="http://schemas.microsoft.com/office/powerpoint/2010/main" val="141903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07904" y="-181862"/>
            <a:ext cx="2232248" cy="1456267"/>
          </a:xfrm>
        </p:spPr>
        <p:txBody>
          <a:bodyPr/>
          <a:lstStyle/>
          <a:p>
            <a:r>
              <a:rPr lang="en-GB" dirty="0" smtClean="0"/>
              <a:t>Time Line</a:t>
            </a:r>
            <a:endParaRPr lang="en-GB" dirty="0"/>
          </a:p>
        </p:txBody>
      </p:sp>
      <p:pic>
        <p:nvPicPr>
          <p:cNvPr id="7" name="Content Placeholder 6"/>
          <p:cNvPicPr>
            <a:picLocks noGrp="1" noChangeAspect="1"/>
          </p:cNvPicPr>
          <p:nvPr>
            <p:ph idx="1"/>
          </p:nvPr>
        </p:nvPicPr>
        <p:blipFill>
          <a:blip r:embed="rId2"/>
          <a:stretch>
            <a:fillRect/>
          </a:stretch>
        </p:blipFill>
        <p:spPr>
          <a:xfrm>
            <a:off x="611560" y="3031014"/>
            <a:ext cx="2825212" cy="2235814"/>
          </a:xfrm>
          <a:prstGeom prst="rect">
            <a:avLst/>
          </a:prstGeom>
        </p:spPr>
      </p:pic>
      <p:pic>
        <p:nvPicPr>
          <p:cNvPr id="4" name="Picture 3"/>
          <p:cNvPicPr>
            <a:picLocks noChangeAspect="1"/>
          </p:cNvPicPr>
          <p:nvPr/>
        </p:nvPicPr>
        <p:blipFill>
          <a:blip r:embed="rId3"/>
          <a:stretch>
            <a:fillRect/>
          </a:stretch>
        </p:blipFill>
        <p:spPr>
          <a:xfrm rot="1312482">
            <a:off x="-142827" y="2348644"/>
            <a:ext cx="9577064" cy="1559623"/>
          </a:xfrm>
          <a:prstGeom prst="rect">
            <a:avLst/>
          </a:prstGeom>
        </p:spPr>
      </p:pic>
      <p:pic>
        <p:nvPicPr>
          <p:cNvPr id="6" name="Picture 5"/>
          <p:cNvPicPr>
            <a:picLocks noChangeAspect="1"/>
          </p:cNvPicPr>
          <p:nvPr/>
        </p:nvPicPr>
        <p:blipFill>
          <a:blip r:embed="rId4"/>
          <a:stretch>
            <a:fillRect/>
          </a:stretch>
        </p:blipFill>
        <p:spPr>
          <a:xfrm>
            <a:off x="-16559" y="5333661"/>
            <a:ext cx="9324528" cy="1458757"/>
          </a:xfrm>
          <a:prstGeom prst="rect">
            <a:avLst/>
          </a:prstGeom>
        </p:spPr>
      </p:pic>
      <p:pic>
        <p:nvPicPr>
          <p:cNvPr id="5" name="Picture 4"/>
          <p:cNvPicPr>
            <a:picLocks noChangeAspect="1"/>
          </p:cNvPicPr>
          <p:nvPr/>
        </p:nvPicPr>
        <p:blipFill>
          <a:blip r:embed="rId5"/>
          <a:stretch>
            <a:fillRect/>
          </a:stretch>
        </p:blipFill>
        <p:spPr>
          <a:xfrm>
            <a:off x="6948265" y="-1"/>
            <a:ext cx="2195736" cy="3014485"/>
          </a:xfrm>
          <a:prstGeom prst="rect">
            <a:avLst/>
          </a:prstGeom>
        </p:spPr>
      </p:pic>
    </p:spTree>
    <p:extLst>
      <p:ext uri="{BB962C8B-B14F-4D97-AF65-F5344CB8AC3E}">
        <p14:creationId xmlns:p14="http://schemas.microsoft.com/office/powerpoint/2010/main" val="423563636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1"/>
            <a:ext cx="5554960" cy="1451247"/>
          </a:xfrm>
        </p:spPr>
        <p:txBody>
          <a:bodyPr/>
          <a:lstStyle/>
          <a:p>
            <a:r>
              <a:rPr lang="en-GB" dirty="0" smtClean="0"/>
              <a:t>Planning: Pressures </a:t>
            </a:r>
            <a:r>
              <a:rPr lang="en-GB" dirty="0"/>
              <a:t>in Urban areas</a:t>
            </a:r>
            <a:br>
              <a:rPr lang="en-GB" dirty="0"/>
            </a:br>
            <a:endParaRPr lang="en-GB" dirty="0"/>
          </a:p>
        </p:txBody>
      </p:sp>
      <p:sp>
        <p:nvSpPr>
          <p:cNvPr id="3" name="Content Placeholder 2"/>
          <p:cNvSpPr>
            <a:spLocks noGrp="1"/>
          </p:cNvSpPr>
          <p:nvPr>
            <p:ph idx="1"/>
          </p:nvPr>
        </p:nvSpPr>
        <p:spPr>
          <a:xfrm>
            <a:off x="107504" y="1844824"/>
            <a:ext cx="6707088" cy="4896544"/>
          </a:xfrm>
        </p:spPr>
        <p:txBody>
          <a:bodyPr>
            <a:normAutofit fontScale="92500" lnSpcReduction="20000"/>
          </a:bodyPr>
          <a:lstStyle/>
          <a:p>
            <a:r>
              <a:rPr lang="en-GB" b="1" dirty="0">
                <a:solidFill>
                  <a:srgbClr val="FFFFCC"/>
                </a:solidFill>
              </a:rPr>
              <a:t>Town Planning Act 1909</a:t>
            </a:r>
            <a:r>
              <a:rPr lang="en-GB" dirty="0">
                <a:solidFill>
                  <a:srgbClr val="FFFFCC"/>
                </a:solidFill>
              </a:rPr>
              <a:t>, </a:t>
            </a:r>
            <a:r>
              <a:rPr lang="en-GB" dirty="0"/>
              <a:t>which forbade the building of back-to-back housing, symbolic of the poverty of the industrial cities, and allowed local authorities to prepare schemes of town planning </a:t>
            </a:r>
          </a:p>
          <a:p>
            <a:r>
              <a:rPr lang="en-GB" b="1" dirty="0">
                <a:solidFill>
                  <a:srgbClr val="FFFFCC"/>
                </a:solidFill>
              </a:rPr>
              <a:t>Housing Act 1919</a:t>
            </a:r>
            <a:r>
              <a:rPr lang="en-GB" dirty="0"/>
              <a:t>, which gave the Ministry of Health authority to approve the design of houses </a:t>
            </a:r>
            <a:r>
              <a:rPr lang="en-GB" dirty="0" smtClean="0"/>
              <a:t>(Addison) First Labour </a:t>
            </a:r>
            <a:r>
              <a:rPr lang="en-GB" dirty="0" err="1" smtClean="0"/>
              <a:t>govt</a:t>
            </a:r>
            <a:r>
              <a:rPr lang="en-GB" dirty="0" smtClean="0"/>
              <a:t> 1924 led to subsidised council housing.</a:t>
            </a:r>
            <a:endParaRPr lang="en-GB" dirty="0"/>
          </a:p>
          <a:p>
            <a:r>
              <a:rPr lang="en-GB" b="1" dirty="0">
                <a:solidFill>
                  <a:srgbClr val="FFFFCC"/>
                </a:solidFill>
              </a:rPr>
              <a:t>Housing Act 1930</a:t>
            </a:r>
            <a:r>
              <a:rPr lang="en-GB" dirty="0"/>
              <a:t>, which required all slum housing to be cleared in designated improvement areas</a:t>
            </a:r>
          </a:p>
          <a:p>
            <a:r>
              <a:rPr lang="en-GB" dirty="0"/>
              <a:t>Around this time, the </a:t>
            </a:r>
            <a:r>
              <a:rPr lang="en-GB" b="1" dirty="0">
                <a:solidFill>
                  <a:srgbClr val="FFFFCC"/>
                </a:solidFill>
              </a:rPr>
              <a:t>Garden Cities</a:t>
            </a:r>
            <a:r>
              <a:rPr lang="en-GB" dirty="0">
                <a:solidFill>
                  <a:srgbClr val="FFFFCC"/>
                </a:solidFill>
              </a:rPr>
              <a:t> </a:t>
            </a:r>
            <a:r>
              <a:rPr lang="en-GB" dirty="0"/>
              <a:t>movement was formed under the influence of Sir Ebenezer Howard, a visionary who took public health reform further by planning to build green cities on the principle that</a:t>
            </a:r>
          </a:p>
          <a:p>
            <a:r>
              <a:rPr lang="en-GB" dirty="0"/>
              <a:t>'by so laying out a Garden City that, as it grows, the free gifts of 'Nature fresh air, sunlight, breathing room and playing room shall be still retained in all needed abundance.'</a:t>
            </a:r>
          </a:p>
          <a:p>
            <a:r>
              <a:rPr lang="en-GB" dirty="0"/>
              <a:t>This eventually led to the </a:t>
            </a:r>
            <a:r>
              <a:rPr lang="en-GB" b="1" dirty="0"/>
              <a:t>New Towns</a:t>
            </a:r>
            <a:r>
              <a:rPr lang="en-GB" dirty="0"/>
              <a:t> movement and the </a:t>
            </a:r>
            <a:r>
              <a:rPr lang="en-GB" i="1" dirty="0">
                <a:solidFill>
                  <a:srgbClr val="FFFFCC"/>
                </a:solidFill>
              </a:rPr>
              <a:t>New Towns Act 1946</a:t>
            </a:r>
            <a:r>
              <a:rPr lang="en-GB" dirty="0">
                <a:solidFill>
                  <a:srgbClr val="FFFFCC"/>
                </a:solidFill>
              </a:rPr>
              <a:t> </a:t>
            </a:r>
            <a:r>
              <a:rPr lang="en-GB" dirty="0"/>
              <a:t>although, by the time new towns were being built, the rise of the privately owned motor car had made much of Howard's vision unattainable.</a:t>
            </a:r>
          </a:p>
          <a:p>
            <a:endParaRPr lang="en-GB" dirty="0"/>
          </a:p>
        </p:txBody>
      </p:sp>
      <p:pic>
        <p:nvPicPr>
          <p:cNvPr id="4" name="Picture 3"/>
          <p:cNvPicPr>
            <a:picLocks noChangeAspect="1"/>
          </p:cNvPicPr>
          <p:nvPr/>
        </p:nvPicPr>
        <p:blipFill>
          <a:blip r:embed="rId2"/>
          <a:stretch>
            <a:fillRect/>
          </a:stretch>
        </p:blipFill>
        <p:spPr>
          <a:xfrm>
            <a:off x="6156176" y="188640"/>
            <a:ext cx="2857500" cy="1552575"/>
          </a:xfrm>
          <a:prstGeom prst="rect">
            <a:avLst/>
          </a:prstGeom>
        </p:spPr>
      </p:pic>
      <p:pic>
        <p:nvPicPr>
          <p:cNvPr id="5" name="Picture 4"/>
          <p:cNvPicPr>
            <a:picLocks noChangeAspect="1"/>
          </p:cNvPicPr>
          <p:nvPr/>
        </p:nvPicPr>
        <p:blipFill>
          <a:blip r:embed="rId3"/>
          <a:stretch>
            <a:fillRect/>
          </a:stretch>
        </p:blipFill>
        <p:spPr>
          <a:xfrm>
            <a:off x="6988505" y="2708920"/>
            <a:ext cx="1998222" cy="2664296"/>
          </a:xfrm>
          <a:prstGeom prst="rect">
            <a:avLst/>
          </a:prstGeom>
        </p:spPr>
      </p:pic>
    </p:spTree>
    <p:extLst>
      <p:ext uri="{BB962C8B-B14F-4D97-AF65-F5344CB8AC3E}">
        <p14:creationId xmlns:p14="http://schemas.microsoft.com/office/powerpoint/2010/main" val="3637887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p:cTn id="42"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44"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Planning: Pressures </a:t>
            </a:r>
            <a:r>
              <a:rPr lang="en-GB" dirty="0"/>
              <a:t>in Rural areas</a:t>
            </a:r>
            <a:r>
              <a:rPr lang="en-GB" b="1" dirty="0"/>
              <a:t/>
            </a:r>
            <a:br>
              <a:rPr lang="en-GB" b="1" dirty="0"/>
            </a:br>
            <a:endParaRPr lang="en-GB" dirty="0"/>
          </a:p>
        </p:txBody>
      </p:sp>
      <p:sp>
        <p:nvSpPr>
          <p:cNvPr id="3" name="Content Placeholder 2"/>
          <p:cNvSpPr>
            <a:spLocks noGrp="1"/>
          </p:cNvSpPr>
          <p:nvPr>
            <p:ph idx="1"/>
          </p:nvPr>
        </p:nvSpPr>
        <p:spPr>
          <a:xfrm>
            <a:off x="107504" y="1998990"/>
            <a:ext cx="6491064" cy="4824536"/>
          </a:xfrm>
        </p:spPr>
        <p:txBody>
          <a:bodyPr>
            <a:normAutofit fontScale="92500" lnSpcReduction="20000"/>
          </a:bodyPr>
          <a:lstStyle/>
          <a:p>
            <a:r>
              <a:rPr lang="en-GB" dirty="0" smtClean="0"/>
              <a:t>With </a:t>
            </a:r>
            <a:r>
              <a:rPr lang="en-GB" dirty="0"/>
              <a:t>all the new housing, the rise of the motorcar and continued industrial development, the countryside came under increasing pressure.</a:t>
            </a:r>
          </a:p>
          <a:p>
            <a:r>
              <a:rPr lang="en-GB" dirty="0"/>
              <a:t>For example, between 1919 and 1939 over four million new homes were built, the majority on green fields, and advertising hoardings sprung up unregulated across the landscape</a:t>
            </a:r>
          </a:p>
          <a:p>
            <a:r>
              <a:rPr lang="en-GB" dirty="0"/>
              <a:t>In response to this threat, the need for planning controls to be extended to cover the countryside as well as towns was recognised and in 1926 the </a:t>
            </a:r>
            <a:r>
              <a:rPr lang="en-GB" b="1" dirty="0">
                <a:solidFill>
                  <a:srgbClr val="FFFFCC"/>
                </a:solidFill>
              </a:rPr>
              <a:t>Council for the Preservation of Rural England</a:t>
            </a:r>
            <a:r>
              <a:rPr lang="en-GB" dirty="0">
                <a:solidFill>
                  <a:srgbClr val="FFFFCC"/>
                </a:solidFill>
              </a:rPr>
              <a:t> </a:t>
            </a:r>
            <a:r>
              <a:rPr lang="en-GB" dirty="0"/>
              <a:t>was formed later renamed the </a:t>
            </a:r>
            <a:r>
              <a:rPr lang="en-GB" b="1" dirty="0">
                <a:solidFill>
                  <a:srgbClr val="FFFFCC"/>
                </a:solidFill>
              </a:rPr>
              <a:t>Campaign to Protect Rural England.</a:t>
            </a:r>
            <a:r>
              <a:rPr lang="en-GB" b="1" dirty="0"/>
              <a:t> </a:t>
            </a:r>
            <a:endParaRPr lang="en-GB" dirty="0"/>
          </a:p>
          <a:p>
            <a:r>
              <a:rPr lang="en-GB" dirty="0"/>
              <a:t>As pressure was put on the Government to take action, two important acts of Parliament were passed:</a:t>
            </a:r>
          </a:p>
          <a:p>
            <a:r>
              <a:rPr lang="en-GB" b="1" dirty="0">
                <a:solidFill>
                  <a:srgbClr val="FFFFCC"/>
                </a:solidFill>
              </a:rPr>
              <a:t>Town and Country Planning Act 1932</a:t>
            </a:r>
            <a:r>
              <a:rPr lang="en-GB" dirty="0"/>
              <a:t>, which was the first legislation to accept the desirability of countrywide rural planning </a:t>
            </a:r>
          </a:p>
          <a:p>
            <a:r>
              <a:rPr lang="en-GB" b="1" dirty="0">
                <a:solidFill>
                  <a:srgbClr val="FFFFCC"/>
                </a:solidFill>
              </a:rPr>
              <a:t>Restriction of Ribbon Development Act 1935</a:t>
            </a:r>
            <a:r>
              <a:rPr lang="en-GB" dirty="0"/>
              <a:t>, which was designed to prevent the sprawl of towns and cities across the countryside. 'Ribbon development' is linear development of long rows of buildings built along main roads leading out of </a:t>
            </a:r>
            <a:r>
              <a:rPr lang="en-GB" dirty="0" smtClean="0"/>
              <a:t>towns</a:t>
            </a:r>
          </a:p>
          <a:p>
            <a:endParaRPr lang="en-GB" b="1" dirty="0" smtClean="0"/>
          </a:p>
          <a:p>
            <a:endParaRPr lang="en-GB" dirty="0"/>
          </a:p>
        </p:txBody>
      </p:sp>
      <p:pic>
        <p:nvPicPr>
          <p:cNvPr id="5" name="Picture 4"/>
          <p:cNvPicPr>
            <a:picLocks noChangeAspect="1"/>
          </p:cNvPicPr>
          <p:nvPr/>
        </p:nvPicPr>
        <p:blipFill>
          <a:blip r:embed="rId2"/>
          <a:stretch>
            <a:fillRect/>
          </a:stretch>
        </p:blipFill>
        <p:spPr>
          <a:xfrm>
            <a:off x="6804248" y="1450454"/>
            <a:ext cx="1939751" cy="1978546"/>
          </a:xfrm>
          <a:prstGeom prst="rect">
            <a:avLst/>
          </a:prstGeom>
        </p:spPr>
      </p:pic>
      <p:pic>
        <p:nvPicPr>
          <p:cNvPr id="6" name="Picture 5"/>
          <p:cNvPicPr>
            <a:picLocks noChangeAspect="1"/>
          </p:cNvPicPr>
          <p:nvPr/>
        </p:nvPicPr>
        <p:blipFill>
          <a:blip r:embed="rId3"/>
          <a:stretch>
            <a:fillRect/>
          </a:stretch>
        </p:blipFill>
        <p:spPr>
          <a:xfrm rot="18733956">
            <a:off x="6214910" y="4428488"/>
            <a:ext cx="2907085" cy="1346694"/>
          </a:xfrm>
          <a:prstGeom prst="rect">
            <a:avLst/>
          </a:prstGeom>
        </p:spPr>
      </p:pic>
    </p:spTree>
    <p:extLst>
      <p:ext uri="{BB962C8B-B14F-4D97-AF65-F5344CB8AC3E}">
        <p14:creationId xmlns:p14="http://schemas.microsoft.com/office/powerpoint/2010/main" val="1064325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668" y="0"/>
            <a:ext cx="7772400" cy="1456267"/>
          </a:xfrm>
        </p:spPr>
        <p:txBody>
          <a:bodyPr/>
          <a:lstStyle/>
          <a:p>
            <a:r>
              <a:rPr lang="en-GB" dirty="0" smtClean="0"/>
              <a:t>Types of Housing:</a:t>
            </a:r>
            <a:br>
              <a:rPr lang="en-GB" dirty="0" smtClean="0"/>
            </a:br>
            <a:r>
              <a:rPr lang="en-GB" dirty="0" smtClean="0"/>
              <a:t>Terraced</a:t>
            </a:r>
            <a:endParaRPr lang="en-GB" dirty="0"/>
          </a:p>
        </p:txBody>
      </p:sp>
      <p:sp>
        <p:nvSpPr>
          <p:cNvPr id="3" name="Content Placeholder 2"/>
          <p:cNvSpPr>
            <a:spLocks noGrp="1"/>
          </p:cNvSpPr>
          <p:nvPr>
            <p:ph idx="1"/>
          </p:nvPr>
        </p:nvSpPr>
        <p:spPr>
          <a:xfrm>
            <a:off x="4343400" y="-200297"/>
            <a:ext cx="7772400" cy="3649133"/>
          </a:xfrm>
        </p:spPr>
        <p:txBody>
          <a:bodyPr/>
          <a:lstStyle/>
          <a:p>
            <a:pPr lvl="0">
              <a:buClr>
                <a:srgbClr val="FFFF00"/>
              </a:buClr>
            </a:pPr>
            <a:r>
              <a:rPr lang="en-GB" sz="1500" dirty="0" smtClean="0">
                <a:solidFill>
                  <a:schemeClr val="tx2"/>
                </a:solidFill>
              </a:rPr>
              <a:t>Describe and discuss the history of terraced housing</a:t>
            </a:r>
          </a:p>
          <a:p>
            <a:pPr lvl="0">
              <a:buClr>
                <a:srgbClr val="FFFF00"/>
              </a:buClr>
            </a:pPr>
            <a:r>
              <a:rPr lang="en-GB" sz="1500" dirty="0" smtClean="0">
                <a:solidFill>
                  <a:schemeClr val="tx2"/>
                </a:solidFill>
              </a:rPr>
              <a:t>What did it mean to UK residents?</a:t>
            </a:r>
          </a:p>
          <a:p>
            <a:pPr lvl="0">
              <a:buClr>
                <a:srgbClr val="FFFF00"/>
              </a:buClr>
            </a:pPr>
            <a:r>
              <a:rPr lang="en-GB" sz="1500" dirty="0" smtClean="0">
                <a:solidFill>
                  <a:schemeClr val="tx2"/>
                </a:solidFill>
              </a:rPr>
              <a:t>What does it mean to UK residents?</a:t>
            </a:r>
          </a:p>
          <a:p>
            <a:pPr lvl="0">
              <a:buClr>
                <a:srgbClr val="FFFF00"/>
              </a:buClr>
            </a:pPr>
            <a:r>
              <a:rPr lang="en-GB" sz="1500" dirty="0" smtClean="0">
                <a:solidFill>
                  <a:schemeClr val="tx2"/>
                </a:solidFill>
              </a:rPr>
              <a:t>What will it mean and can it adapt to changing needs?</a:t>
            </a:r>
            <a:endParaRPr lang="en-GB" sz="1500" dirty="0" smtClean="0">
              <a:solidFill>
                <a:schemeClr val="tx2"/>
              </a:solidFill>
              <a:hlinkClick r:id="rId2"/>
            </a:endParaRPr>
          </a:p>
          <a:p>
            <a:pPr lvl="0">
              <a:buClr>
                <a:srgbClr val="FFFF00"/>
              </a:buClr>
            </a:pPr>
            <a:r>
              <a:rPr lang="en-GB" sz="1500" dirty="0" smtClean="0">
                <a:solidFill>
                  <a:srgbClr val="FFFF00"/>
                </a:solidFill>
                <a:hlinkClick r:id="rId2"/>
              </a:rPr>
              <a:t>Cruickshank </a:t>
            </a:r>
            <a:r>
              <a:rPr lang="en-GB" sz="1500" dirty="0">
                <a:solidFill>
                  <a:srgbClr val="FFFF00"/>
                </a:solidFill>
                <a:hlinkClick r:id="rId2"/>
              </a:rPr>
              <a:t>The Terraced house 50 mins</a:t>
            </a:r>
            <a:endParaRPr lang="en-GB" sz="1500" dirty="0">
              <a:solidFill>
                <a:srgbClr val="FFFF00"/>
              </a:solidFill>
            </a:endParaRPr>
          </a:p>
          <a:p>
            <a:endParaRPr lang="en-GB" dirty="0"/>
          </a:p>
        </p:txBody>
      </p:sp>
      <p:pic>
        <p:nvPicPr>
          <p:cNvPr id="4" name="Picture 3"/>
          <p:cNvPicPr>
            <a:picLocks noChangeAspect="1"/>
          </p:cNvPicPr>
          <p:nvPr/>
        </p:nvPicPr>
        <p:blipFill>
          <a:blip r:embed="rId3"/>
          <a:stretch>
            <a:fillRect/>
          </a:stretch>
        </p:blipFill>
        <p:spPr>
          <a:xfrm>
            <a:off x="0" y="1577494"/>
            <a:ext cx="4016668" cy="2645842"/>
          </a:xfrm>
          <a:prstGeom prst="rect">
            <a:avLst/>
          </a:prstGeom>
        </p:spPr>
      </p:pic>
      <p:pic>
        <p:nvPicPr>
          <p:cNvPr id="5" name="Picture 4"/>
          <p:cNvPicPr>
            <a:picLocks noChangeAspect="1"/>
          </p:cNvPicPr>
          <p:nvPr/>
        </p:nvPicPr>
        <p:blipFill>
          <a:blip r:embed="rId4"/>
          <a:stretch>
            <a:fillRect/>
          </a:stretch>
        </p:blipFill>
        <p:spPr>
          <a:xfrm>
            <a:off x="4057968" y="3361354"/>
            <a:ext cx="5086031" cy="3496646"/>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0" y="4223336"/>
            <a:ext cx="4057969" cy="2648376"/>
          </a:xfrm>
          <a:prstGeom prst="rect">
            <a:avLst/>
          </a:prstGeom>
        </p:spPr>
      </p:pic>
    </p:spTree>
    <p:extLst>
      <p:ext uri="{BB962C8B-B14F-4D97-AF65-F5344CB8AC3E}">
        <p14:creationId xmlns:p14="http://schemas.microsoft.com/office/powerpoint/2010/main" val="15988848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451" y="-335122"/>
            <a:ext cx="7772400" cy="1456267"/>
          </a:xfrm>
        </p:spPr>
        <p:txBody>
          <a:bodyPr/>
          <a:lstStyle/>
          <a:p>
            <a:r>
              <a:rPr lang="en-GB" dirty="0"/>
              <a:t>Types of </a:t>
            </a:r>
            <a:r>
              <a:rPr lang="en-GB" dirty="0" smtClean="0"/>
              <a:t>Housing: Flats</a:t>
            </a:r>
            <a:endParaRPr lang="en-GB" dirty="0"/>
          </a:p>
        </p:txBody>
      </p:sp>
      <p:sp>
        <p:nvSpPr>
          <p:cNvPr id="3" name="Content Placeholder 2"/>
          <p:cNvSpPr>
            <a:spLocks noGrp="1"/>
          </p:cNvSpPr>
          <p:nvPr>
            <p:ph idx="1"/>
          </p:nvPr>
        </p:nvSpPr>
        <p:spPr>
          <a:xfrm>
            <a:off x="5022645" y="404664"/>
            <a:ext cx="4089648" cy="2367052"/>
          </a:xfrm>
        </p:spPr>
        <p:txBody>
          <a:bodyPr/>
          <a:lstStyle/>
          <a:p>
            <a:pPr lvl="0">
              <a:buClr>
                <a:srgbClr val="FFFF00"/>
              </a:buClr>
            </a:pPr>
            <a:r>
              <a:rPr lang="en-GB" sz="1500" dirty="0">
                <a:solidFill>
                  <a:srgbClr val="FFFF00"/>
                </a:solidFill>
              </a:rPr>
              <a:t>Describe and discuss the history of flats</a:t>
            </a:r>
          </a:p>
          <a:p>
            <a:pPr lvl="0">
              <a:buClr>
                <a:srgbClr val="FFFF00"/>
              </a:buClr>
            </a:pPr>
            <a:r>
              <a:rPr lang="en-GB" sz="1500" dirty="0">
                <a:solidFill>
                  <a:srgbClr val="FFFF00"/>
                </a:solidFill>
              </a:rPr>
              <a:t>What did it mean to UK residents?</a:t>
            </a:r>
          </a:p>
          <a:p>
            <a:pPr lvl="0">
              <a:buClr>
                <a:srgbClr val="FFFF00"/>
              </a:buClr>
            </a:pPr>
            <a:r>
              <a:rPr lang="en-GB" sz="1500" dirty="0">
                <a:solidFill>
                  <a:srgbClr val="FFFF00"/>
                </a:solidFill>
              </a:rPr>
              <a:t>What does it mean to UK residents?</a:t>
            </a:r>
          </a:p>
          <a:p>
            <a:pPr lvl="0">
              <a:buClr>
                <a:srgbClr val="FFFF00"/>
              </a:buClr>
            </a:pPr>
            <a:r>
              <a:rPr lang="en-GB" sz="1500" dirty="0">
                <a:solidFill>
                  <a:srgbClr val="FFFF00"/>
                </a:solidFill>
              </a:rPr>
              <a:t>What will it mean and can it adapt to changing needs?</a:t>
            </a:r>
          </a:p>
          <a:p>
            <a:pPr lvl="0">
              <a:buClr>
                <a:srgbClr val="FFFF00"/>
              </a:buClr>
            </a:pPr>
            <a:r>
              <a:rPr lang="en-GB" sz="1500" dirty="0" smtClean="0">
                <a:solidFill>
                  <a:srgbClr val="FFFF00"/>
                </a:solidFill>
                <a:hlinkClick r:id="rId3"/>
              </a:rPr>
              <a:t>Cruickshank </a:t>
            </a:r>
            <a:r>
              <a:rPr lang="en-GB" sz="1500" dirty="0">
                <a:solidFill>
                  <a:srgbClr val="FFFF00"/>
                </a:solidFill>
                <a:hlinkClick r:id="rId3"/>
              </a:rPr>
              <a:t>Flats </a:t>
            </a:r>
            <a:r>
              <a:rPr lang="en-GB" sz="1500" dirty="0" smtClean="0">
                <a:solidFill>
                  <a:srgbClr val="FFFF00"/>
                </a:solidFill>
                <a:hlinkClick r:id="rId3"/>
              </a:rPr>
              <a:t>52mins</a:t>
            </a:r>
            <a:endParaRPr lang="en-GB" sz="1500" dirty="0" smtClean="0">
              <a:solidFill>
                <a:srgbClr val="FFFF00"/>
              </a:solidFill>
            </a:endParaRPr>
          </a:p>
          <a:p>
            <a:pPr lvl="0">
              <a:buClr>
                <a:srgbClr val="FFFF00"/>
              </a:buClr>
            </a:pPr>
            <a:endParaRPr lang="en-GB" sz="1500" dirty="0">
              <a:solidFill>
                <a:srgbClr val="FFFF00"/>
              </a:solidFill>
            </a:endParaRPr>
          </a:p>
          <a:p>
            <a:endParaRPr lang="en-GB" dirty="0"/>
          </a:p>
        </p:txBody>
      </p:sp>
      <p:pic>
        <p:nvPicPr>
          <p:cNvPr id="5" name="Picture 4"/>
          <p:cNvPicPr>
            <a:picLocks noChangeAspect="1"/>
          </p:cNvPicPr>
          <p:nvPr/>
        </p:nvPicPr>
        <p:blipFill>
          <a:blip r:embed="rId4"/>
          <a:stretch>
            <a:fillRect/>
          </a:stretch>
        </p:blipFill>
        <p:spPr>
          <a:xfrm>
            <a:off x="3188344" y="2606786"/>
            <a:ext cx="4692145" cy="3126470"/>
          </a:xfrm>
          <a:prstGeom prst="rect">
            <a:avLst/>
          </a:prstGeom>
        </p:spPr>
      </p:pic>
      <p:pic>
        <p:nvPicPr>
          <p:cNvPr id="6" name="Picture 5"/>
          <p:cNvPicPr>
            <a:picLocks noChangeAspect="1"/>
          </p:cNvPicPr>
          <p:nvPr/>
        </p:nvPicPr>
        <p:blipFill>
          <a:blip r:embed="rId5"/>
          <a:stretch>
            <a:fillRect/>
          </a:stretch>
        </p:blipFill>
        <p:spPr>
          <a:xfrm>
            <a:off x="0" y="4117002"/>
            <a:ext cx="4121086" cy="2748732"/>
          </a:xfrm>
          <a:prstGeom prst="rect">
            <a:avLst/>
          </a:prstGeom>
        </p:spPr>
      </p:pic>
      <p:pic>
        <p:nvPicPr>
          <p:cNvPr id="7" name="Picture 6"/>
          <p:cNvPicPr>
            <a:picLocks noChangeAspect="1"/>
          </p:cNvPicPr>
          <p:nvPr/>
        </p:nvPicPr>
        <p:blipFill>
          <a:blip r:embed="rId6"/>
          <a:stretch>
            <a:fillRect/>
          </a:stretch>
        </p:blipFill>
        <p:spPr>
          <a:xfrm>
            <a:off x="439585" y="667470"/>
            <a:ext cx="3917011" cy="2871470"/>
          </a:xfrm>
          <a:prstGeom prst="rect">
            <a:avLst/>
          </a:prstGeom>
        </p:spPr>
      </p:pic>
      <p:pic>
        <p:nvPicPr>
          <p:cNvPr id="4" name="Picture 3"/>
          <p:cNvPicPr>
            <a:picLocks noChangeAspect="1"/>
          </p:cNvPicPr>
          <p:nvPr/>
        </p:nvPicPr>
        <p:blipFill>
          <a:blip r:embed="rId7"/>
          <a:stretch>
            <a:fillRect/>
          </a:stretch>
        </p:blipFill>
        <p:spPr>
          <a:xfrm>
            <a:off x="50989" y="1778145"/>
            <a:ext cx="4008678" cy="2503615"/>
          </a:xfrm>
          <a:prstGeom prst="rect">
            <a:avLst/>
          </a:prstGeom>
        </p:spPr>
      </p:pic>
      <p:pic>
        <p:nvPicPr>
          <p:cNvPr id="8" name="Picture 7"/>
          <p:cNvPicPr>
            <a:picLocks noChangeAspect="1"/>
          </p:cNvPicPr>
          <p:nvPr/>
        </p:nvPicPr>
        <p:blipFill>
          <a:blip r:embed="rId8"/>
          <a:stretch>
            <a:fillRect/>
          </a:stretch>
        </p:blipFill>
        <p:spPr>
          <a:xfrm>
            <a:off x="4716016" y="3650995"/>
            <a:ext cx="4426381" cy="3191904"/>
          </a:xfrm>
          <a:prstGeom prst="rect">
            <a:avLst/>
          </a:prstGeom>
        </p:spPr>
      </p:pic>
      <p:pic>
        <p:nvPicPr>
          <p:cNvPr id="9" name="Picture 8"/>
          <p:cNvPicPr>
            <a:picLocks noChangeAspect="1"/>
          </p:cNvPicPr>
          <p:nvPr/>
        </p:nvPicPr>
        <p:blipFill>
          <a:blip r:embed="rId9"/>
          <a:stretch>
            <a:fillRect/>
          </a:stretch>
        </p:blipFill>
        <p:spPr>
          <a:xfrm>
            <a:off x="2221735" y="2436862"/>
            <a:ext cx="6950259" cy="4428872"/>
          </a:xfrm>
          <a:prstGeom prst="rect">
            <a:avLst/>
          </a:prstGeom>
        </p:spPr>
      </p:pic>
      <p:pic>
        <p:nvPicPr>
          <p:cNvPr id="10" name="Picture 9"/>
          <p:cNvPicPr>
            <a:picLocks noChangeAspect="1"/>
          </p:cNvPicPr>
          <p:nvPr/>
        </p:nvPicPr>
        <p:blipFill>
          <a:blip r:embed="rId10"/>
          <a:stretch>
            <a:fillRect/>
          </a:stretch>
        </p:blipFill>
        <p:spPr>
          <a:xfrm>
            <a:off x="35840" y="46087"/>
            <a:ext cx="5162365" cy="4235673"/>
          </a:xfrm>
          <a:prstGeom prst="rect">
            <a:avLst/>
          </a:prstGeom>
        </p:spPr>
      </p:pic>
    </p:spTree>
    <p:extLst>
      <p:ext uri="{BB962C8B-B14F-4D97-AF65-F5344CB8AC3E}">
        <p14:creationId xmlns:p14="http://schemas.microsoft.com/office/powerpoint/2010/main" val="3758387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21" presetClass="entr" presetSubtype="1" fill="hold"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wheel(1)">
                                      <p:cBhvr>
                                        <p:cTn id="16" dur="20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randombar(horizontal)">
                                      <p:cBhvr>
                                        <p:cTn id="21" dur="500"/>
                                        <p:tgtEl>
                                          <p:spTgt spid="5"/>
                                        </p:tgtEl>
                                      </p:cBhvr>
                                    </p:animEffect>
                                  </p:childTnLst>
                                </p:cTn>
                              </p:par>
                            </p:childTnLst>
                          </p:cTn>
                        </p:par>
                      </p:childTnLst>
                    </p:cTn>
                  </p:par>
                  <p:par>
                    <p:cTn id="22" fill="hold">
                      <p:stCondLst>
                        <p:cond delay="indefinite"/>
                      </p:stCondLst>
                      <p:childTnLst>
                        <p:par>
                          <p:cTn id="23" fill="hold">
                            <p:stCondLst>
                              <p:cond delay="0"/>
                            </p:stCondLst>
                            <p:childTnLst>
                              <p:par>
                                <p:cTn id="24" presetID="26" presetClass="entr" presetSubtype="0" fill="hold" nodeType="click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wipe(down)">
                                      <p:cBhvr>
                                        <p:cTn id="26" dur="580">
                                          <p:stCondLst>
                                            <p:cond delay="0"/>
                                          </p:stCondLst>
                                        </p:cTn>
                                        <p:tgtEl>
                                          <p:spTgt spid="8"/>
                                        </p:tgtEl>
                                      </p:cBhvr>
                                    </p:animEffect>
                                    <p:anim calcmode="lin" valueType="num">
                                      <p:cBhvr>
                                        <p:cTn id="27"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28"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29"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30"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31"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32" dur="26">
                                          <p:stCondLst>
                                            <p:cond delay="650"/>
                                          </p:stCondLst>
                                        </p:cTn>
                                        <p:tgtEl>
                                          <p:spTgt spid="8"/>
                                        </p:tgtEl>
                                      </p:cBhvr>
                                      <p:to x="100000" y="60000"/>
                                    </p:animScale>
                                    <p:animScale>
                                      <p:cBhvr>
                                        <p:cTn id="33" dur="166" decel="50000">
                                          <p:stCondLst>
                                            <p:cond delay="676"/>
                                          </p:stCondLst>
                                        </p:cTn>
                                        <p:tgtEl>
                                          <p:spTgt spid="8"/>
                                        </p:tgtEl>
                                      </p:cBhvr>
                                      <p:to x="100000" y="100000"/>
                                    </p:animScale>
                                    <p:animScale>
                                      <p:cBhvr>
                                        <p:cTn id="34" dur="26">
                                          <p:stCondLst>
                                            <p:cond delay="1312"/>
                                          </p:stCondLst>
                                        </p:cTn>
                                        <p:tgtEl>
                                          <p:spTgt spid="8"/>
                                        </p:tgtEl>
                                      </p:cBhvr>
                                      <p:to x="100000" y="80000"/>
                                    </p:animScale>
                                    <p:animScale>
                                      <p:cBhvr>
                                        <p:cTn id="35" dur="166" decel="50000">
                                          <p:stCondLst>
                                            <p:cond delay="1338"/>
                                          </p:stCondLst>
                                        </p:cTn>
                                        <p:tgtEl>
                                          <p:spTgt spid="8"/>
                                        </p:tgtEl>
                                      </p:cBhvr>
                                      <p:to x="100000" y="100000"/>
                                    </p:animScale>
                                    <p:animScale>
                                      <p:cBhvr>
                                        <p:cTn id="36" dur="26">
                                          <p:stCondLst>
                                            <p:cond delay="1642"/>
                                          </p:stCondLst>
                                        </p:cTn>
                                        <p:tgtEl>
                                          <p:spTgt spid="8"/>
                                        </p:tgtEl>
                                      </p:cBhvr>
                                      <p:to x="100000" y="90000"/>
                                    </p:animScale>
                                    <p:animScale>
                                      <p:cBhvr>
                                        <p:cTn id="37" dur="166" decel="50000">
                                          <p:stCondLst>
                                            <p:cond delay="1668"/>
                                          </p:stCondLst>
                                        </p:cTn>
                                        <p:tgtEl>
                                          <p:spTgt spid="8"/>
                                        </p:tgtEl>
                                      </p:cBhvr>
                                      <p:to x="100000" y="100000"/>
                                    </p:animScale>
                                    <p:animScale>
                                      <p:cBhvr>
                                        <p:cTn id="38" dur="26">
                                          <p:stCondLst>
                                            <p:cond delay="1808"/>
                                          </p:stCondLst>
                                        </p:cTn>
                                        <p:tgtEl>
                                          <p:spTgt spid="8"/>
                                        </p:tgtEl>
                                      </p:cBhvr>
                                      <p:to x="100000" y="95000"/>
                                    </p:animScale>
                                    <p:animScale>
                                      <p:cBhvr>
                                        <p:cTn id="39" dur="166" decel="50000">
                                          <p:stCondLst>
                                            <p:cond delay="1834"/>
                                          </p:stCondLst>
                                        </p:cTn>
                                        <p:tgtEl>
                                          <p:spTgt spid="8"/>
                                        </p:tgtEl>
                                      </p:cBhvr>
                                      <p:to x="100000" y="100000"/>
                                    </p:animScale>
                                  </p:childTnLst>
                                </p:cTn>
                              </p:par>
                            </p:childTnLst>
                          </p:cTn>
                        </p:par>
                      </p:childTnLst>
                    </p:cTn>
                  </p:par>
                  <p:par>
                    <p:cTn id="40" fill="hold">
                      <p:stCondLst>
                        <p:cond delay="indefinite"/>
                      </p:stCondLst>
                      <p:childTnLst>
                        <p:par>
                          <p:cTn id="41" fill="hold">
                            <p:stCondLst>
                              <p:cond delay="0"/>
                            </p:stCondLst>
                            <p:childTnLst>
                              <p:par>
                                <p:cTn id="42" presetID="31" presetClass="entr" presetSubtype="0" fill="hold" nodeType="clickEffect">
                                  <p:stCondLst>
                                    <p:cond delay="0"/>
                                  </p:stCondLst>
                                  <p:childTnLst>
                                    <p:set>
                                      <p:cBhvr>
                                        <p:cTn id="43" dur="1" fill="hold">
                                          <p:stCondLst>
                                            <p:cond delay="0"/>
                                          </p:stCondLst>
                                        </p:cTn>
                                        <p:tgtEl>
                                          <p:spTgt spid="9"/>
                                        </p:tgtEl>
                                        <p:attrNameLst>
                                          <p:attrName>style.visibility</p:attrName>
                                        </p:attrNameLst>
                                      </p:cBhvr>
                                      <p:to>
                                        <p:strVal val="visible"/>
                                      </p:to>
                                    </p:set>
                                    <p:anim calcmode="lin" valueType="num">
                                      <p:cBhvr>
                                        <p:cTn id="44" dur="1000" fill="hold"/>
                                        <p:tgtEl>
                                          <p:spTgt spid="9"/>
                                        </p:tgtEl>
                                        <p:attrNameLst>
                                          <p:attrName>ppt_w</p:attrName>
                                        </p:attrNameLst>
                                      </p:cBhvr>
                                      <p:tavLst>
                                        <p:tav tm="0">
                                          <p:val>
                                            <p:fltVal val="0"/>
                                          </p:val>
                                        </p:tav>
                                        <p:tav tm="100000">
                                          <p:val>
                                            <p:strVal val="#ppt_w"/>
                                          </p:val>
                                        </p:tav>
                                      </p:tavLst>
                                    </p:anim>
                                    <p:anim calcmode="lin" valueType="num">
                                      <p:cBhvr>
                                        <p:cTn id="45" dur="1000" fill="hold"/>
                                        <p:tgtEl>
                                          <p:spTgt spid="9"/>
                                        </p:tgtEl>
                                        <p:attrNameLst>
                                          <p:attrName>ppt_h</p:attrName>
                                        </p:attrNameLst>
                                      </p:cBhvr>
                                      <p:tavLst>
                                        <p:tav tm="0">
                                          <p:val>
                                            <p:fltVal val="0"/>
                                          </p:val>
                                        </p:tav>
                                        <p:tav tm="100000">
                                          <p:val>
                                            <p:strVal val="#ppt_h"/>
                                          </p:val>
                                        </p:tav>
                                      </p:tavLst>
                                    </p:anim>
                                    <p:anim calcmode="lin" valueType="num">
                                      <p:cBhvr>
                                        <p:cTn id="46" dur="1000" fill="hold"/>
                                        <p:tgtEl>
                                          <p:spTgt spid="9"/>
                                        </p:tgtEl>
                                        <p:attrNameLst>
                                          <p:attrName>style.rotation</p:attrName>
                                        </p:attrNameLst>
                                      </p:cBhvr>
                                      <p:tavLst>
                                        <p:tav tm="0">
                                          <p:val>
                                            <p:fltVal val="90"/>
                                          </p:val>
                                        </p:tav>
                                        <p:tav tm="100000">
                                          <p:val>
                                            <p:fltVal val="0"/>
                                          </p:val>
                                        </p:tav>
                                      </p:tavLst>
                                    </p:anim>
                                    <p:animEffect transition="in" filter="fade">
                                      <p:cBhvr>
                                        <p:cTn id="47" dur="1000"/>
                                        <p:tgtEl>
                                          <p:spTgt spid="9"/>
                                        </p:tgtEl>
                                      </p:cBhvr>
                                    </p:animEffect>
                                  </p:childTnLst>
                                </p:cTn>
                              </p:par>
                            </p:childTnLst>
                          </p:cTn>
                        </p:par>
                      </p:childTnLst>
                    </p:cTn>
                  </p:par>
                  <p:par>
                    <p:cTn id="48" fill="hold">
                      <p:stCondLst>
                        <p:cond delay="indefinite"/>
                      </p:stCondLst>
                      <p:childTnLst>
                        <p:par>
                          <p:cTn id="49" fill="hold">
                            <p:stCondLst>
                              <p:cond delay="0"/>
                            </p:stCondLst>
                            <p:childTnLst>
                              <p:par>
                                <p:cTn id="50" presetID="26" presetClass="entr" presetSubtype="0" fill="hold" nodeType="clickEffect">
                                  <p:stCondLst>
                                    <p:cond delay="0"/>
                                  </p:stCondLst>
                                  <p:childTnLst>
                                    <p:set>
                                      <p:cBhvr>
                                        <p:cTn id="51" dur="1" fill="hold">
                                          <p:stCondLst>
                                            <p:cond delay="0"/>
                                          </p:stCondLst>
                                        </p:cTn>
                                        <p:tgtEl>
                                          <p:spTgt spid="10"/>
                                        </p:tgtEl>
                                        <p:attrNameLst>
                                          <p:attrName>style.visibility</p:attrName>
                                        </p:attrNameLst>
                                      </p:cBhvr>
                                      <p:to>
                                        <p:strVal val="visible"/>
                                      </p:to>
                                    </p:set>
                                    <p:animEffect transition="in" filter="wipe(down)">
                                      <p:cBhvr>
                                        <p:cTn id="52" dur="580">
                                          <p:stCondLst>
                                            <p:cond delay="0"/>
                                          </p:stCondLst>
                                        </p:cTn>
                                        <p:tgtEl>
                                          <p:spTgt spid="10"/>
                                        </p:tgtEl>
                                      </p:cBhvr>
                                    </p:animEffect>
                                    <p:anim calcmode="lin" valueType="num">
                                      <p:cBhvr>
                                        <p:cTn id="53"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54"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55"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56"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57"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58" dur="26">
                                          <p:stCondLst>
                                            <p:cond delay="650"/>
                                          </p:stCondLst>
                                        </p:cTn>
                                        <p:tgtEl>
                                          <p:spTgt spid="10"/>
                                        </p:tgtEl>
                                      </p:cBhvr>
                                      <p:to x="100000" y="60000"/>
                                    </p:animScale>
                                    <p:animScale>
                                      <p:cBhvr>
                                        <p:cTn id="59" dur="166" decel="50000">
                                          <p:stCondLst>
                                            <p:cond delay="676"/>
                                          </p:stCondLst>
                                        </p:cTn>
                                        <p:tgtEl>
                                          <p:spTgt spid="10"/>
                                        </p:tgtEl>
                                      </p:cBhvr>
                                      <p:to x="100000" y="100000"/>
                                    </p:animScale>
                                    <p:animScale>
                                      <p:cBhvr>
                                        <p:cTn id="60" dur="26">
                                          <p:stCondLst>
                                            <p:cond delay="1312"/>
                                          </p:stCondLst>
                                        </p:cTn>
                                        <p:tgtEl>
                                          <p:spTgt spid="10"/>
                                        </p:tgtEl>
                                      </p:cBhvr>
                                      <p:to x="100000" y="80000"/>
                                    </p:animScale>
                                    <p:animScale>
                                      <p:cBhvr>
                                        <p:cTn id="61" dur="166" decel="50000">
                                          <p:stCondLst>
                                            <p:cond delay="1338"/>
                                          </p:stCondLst>
                                        </p:cTn>
                                        <p:tgtEl>
                                          <p:spTgt spid="10"/>
                                        </p:tgtEl>
                                      </p:cBhvr>
                                      <p:to x="100000" y="100000"/>
                                    </p:animScale>
                                    <p:animScale>
                                      <p:cBhvr>
                                        <p:cTn id="62" dur="26">
                                          <p:stCondLst>
                                            <p:cond delay="1642"/>
                                          </p:stCondLst>
                                        </p:cTn>
                                        <p:tgtEl>
                                          <p:spTgt spid="10"/>
                                        </p:tgtEl>
                                      </p:cBhvr>
                                      <p:to x="100000" y="90000"/>
                                    </p:animScale>
                                    <p:animScale>
                                      <p:cBhvr>
                                        <p:cTn id="63" dur="166" decel="50000">
                                          <p:stCondLst>
                                            <p:cond delay="1668"/>
                                          </p:stCondLst>
                                        </p:cTn>
                                        <p:tgtEl>
                                          <p:spTgt spid="10"/>
                                        </p:tgtEl>
                                      </p:cBhvr>
                                      <p:to x="100000" y="100000"/>
                                    </p:animScale>
                                    <p:animScale>
                                      <p:cBhvr>
                                        <p:cTn id="64" dur="26">
                                          <p:stCondLst>
                                            <p:cond delay="1808"/>
                                          </p:stCondLst>
                                        </p:cTn>
                                        <p:tgtEl>
                                          <p:spTgt spid="10"/>
                                        </p:tgtEl>
                                      </p:cBhvr>
                                      <p:to x="100000" y="95000"/>
                                    </p:animScale>
                                    <p:animScale>
                                      <p:cBhvr>
                                        <p:cTn id="65" dur="166" decel="50000">
                                          <p:stCondLst>
                                            <p:cond delay="1834"/>
                                          </p:stCondLst>
                                        </p:cTn>
                                        <p:tgtEl>
                                          <p:spTgt spid="10"/>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a:t>
            </a:r>
            <a:r>
              <a:rPr lang="en-GB" dirty="0" smtClean="0"/>
              <a:t>Housing: Cottages</a:t>
            </a:r>
            <a:endParaRPr lang="en-GB" dirty="0"/>
          </a:p>
        </p:txBody>
      </p:sp>
      <p:sp>
        <p:nvSpPr>
          <p:cNvPr id="3" name="Content Placeholder 2"/>
          <p:cNvSpPr>
            <a:spLocks noGrp="1"/>
          </p:cNvSpPr>
          <p:nvPr>
            <p:ph idx="1"/>
          </p:nvPr>
        </p:nvSpPr>
        <p:spPr/>
        <p:txBody>
          <a:bodyPr/>
          <a:lstStyle/>
          <a:p>
            <a:pPr lvl="0">
              <a:buClr>
                <a:srgbClr val="FFFF00"/>
              </a:buClr>
            </a:pPr>
            <a:r>
              <a:rPr lang="en-GB" sz="1500" dirty="0">
                <a:solidFill>
                  <a:srgbClr val="FFFF00"/>
                </a:solidFill>
                <a:hlinkClick r:id="rId2"/>
              </a:rPr>
              <a:t>Cruickshank cottage 51 mins</a:t>
            </a:r>
            <a:endParaRPr lang="en-GB" sz="1500" dirty="0">
              <a:solidFill>
                <a:srgbClr val="FFFF00"/>
              </a:solidFill>
            </a:endParaRPr>
          </a:p>
          <a:p>
            <a:endParaRPr lang="en-GB" dirty="0"/>
          </a:p>
        </p:txBody>
      </p:sp>
    </p:spTree>
    <p:extLst>
      <p:ext uri="{BB962C8B-B14F-4D97-AF65-F5344CB8AC3E}">
        <p14:creationId xmlns:p14="http://schemas.microsoft.com/office/powerpoint/2010/main" val="42896538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ustom 1">
      <a:dk1>
        <a:sysClr val="windowText" lastClr="000000"/>
      </a:dk1>
      <a:lt1>
        <a:srgbClr val="FFFF00"/>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ustom 2">
      <a:majorFont>
        <a:latin typeface="Calibri"/>
        <a:ea typeface=""/>
        <a:cs typeface=""/>
      </a:majorFont>
      <a:minorFont>
        <a:latin typeface="Calibri"/>
        <a:ea typeface=""/>
        <a:cs typeface=""/>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TM03457452[[fn=Celestial]]</Template>
  <TotalTime>5921</TotalTime>
  <Words>807</Words>
  <Application>Microsoft Office PowerPoint</Application>
  <PresentationFormat>On-screen Show (4:3)</PresentationFormat>
  <Paragraphs>80</Paragraphs>
  <Slides>16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Times New Roman</vt:lpstr>
      <vt:lpstr>Celestial</vt:lpstr>
      <vt:lpstr>The interwar years</vt:lpstr>
      <vt:lpstr>Housing</vt:lpstr>
      <vt:lpstr>PowerPoint Presentation</vt:lpstr>
      <vt:lpstr>PowerPoint Presentation</vt:lpstr>
      <vt:lpstr>PowerPoint Presentation</vt:lpstr>
      <vt:lpstr>Suburbanisation</vt:lpstr>
      <vt:lpstr>Design</vt:lpstr>
      <vt:lpstr>Inside design</vt:lpstr>
      <vt:lpstr>Other forms</vt:lpstr>
      <vt:lpstr>Social Housing</vt:lpstr>
      <vt:lpstr>Time Line</vt:lpstr>
      <vt:lpstr>Planning: Pressures in Urban areas </vt:lpstr>
      <vt:lpstr>Planning: Pressures in Rural areas </vt:lpstr>
      <vt:lpstr>Types of Housing: Terraced</vt:lpstr>
      <vt:lpstr>Types of Housing: Flats</vt:lpstr>
      <vt:lpstr>Types of Housing: Cottages</vt:lpstr>
    </vt:vector>
  </TitlesOfParts>
  <Company>Swansea Institute of Higher Education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CITIES</dc:title>
  <dc:creator>Mike Cullis</dc:creator>
  <cp:lastModifiedBy>Chris House</cp:lastModifiedBy>
  <cp:revision>135</cp:revision>
  <cp:lastPrinted>2001-11-06T22:38:22Z</cp:lastPrinted>
  <dcterms:created xsi:type="dcterms:W3CDTF">2001-11-05T12:06:45Z</dcterms:created>
  <dcterms:modified xsi:type="dcterms:W3CDTF">2017-02-08T15:53:07Z</dcterms:modified>
</cp:coreProperties>
</file>