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2" r:id="rId3"/>
    <p:sldId id="259" r:id="rId4"/>
    <p:sldId id="261" r:id="rId5"/>
    <p:sldId id="266" r:id="rId6"/>
    <p:sldId id="260" r:id="rId7"/>
    <p:sldId id="267" r:id="rId8"/>
    <p:sldId id="263" r:id="rId9"/>
    <p:sldId id="256" r:id="rId10"/>
    <p:sldId id="268" r:id="rId11"/>
    <p:sldId id="265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12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433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91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990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396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552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984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830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786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473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858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945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18/02/2024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3642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58224" y="1628801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altLang="en-US" sz="5400" b="1" dirty="0">
                <a:solidFill>
                  <a:schemeClr val="bg1"/>
                </a:solidFill>
              </a:rPr>
              <a:t>Independent Project (BMHP6020)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1903881" y="3759175"/>
            <a:ext cx="83842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prstClr val="white"/>
                </a:solidFill>
                <a:latin typeface="Myriad Pro"/>
              </a:rPr>
              <a:t>Writing the Introduction &amp; Background</a:t>
            </a:r>
            <a:endParaRPr lang="en-GB" sz="3600" b="1" i="1" dirty="0">
              <a:solidFill>
                <a:prstClr val="white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39470-6F93-4F78-B7CF-DC331B2D2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5B6CE-4E61-44A0-9DDC-9639E7DE7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 the main elements of writing an Introduction and Background for a Dissertation</a:t>
            </a:r>
          </a:p>
          <a:p>
            <a:r>
              <a:rPr lang="en-GB" dirty="0"/>
              <a:t>How to structure the first two chapters of a Dissertation.</a:t>
            </a:r>
          </a:p>
        </p:txBody>
      </p:sp>
    </p:spTree>
    <p:extLst>
      <p:ext uri="{BB962C8B-B14F-4D97-AF65-F5344CB8AC3E}">
        <p14:creationId xmlns:p14="http://schemas.microsoft.com/office/powerpoint/2010/main" val="294964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932A4-E877-44F7-9E25-EF80CB7A2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CHAPTER 1: INTRODUCTION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4F647-AB8B-4144-A285-10B8EA391D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6696364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dirty="0"/>
              <a:t>This chapter describes the main concepts, definitions, aims and objectives of the study. </a:t>
            </a:r>
          </a:p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/>
              <a:t>Should include: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Definition of main concepts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Rationale of the study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Aim of study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Objectives of the study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Structure of the dissertation 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5" name="Picture 4" descr="Seated person at wood table, holding pencil and writing on lined paper page in open notebook">
            <a:extLst>
              <a:ext uri="{FF2B5EF4-FFF2-40B4-BE49-F238E27FC236}">
                <a16:creationId xmlns:a16="http://schemas.microsoft.com/office/drawing/2014/main" id="{B0DD2CAE-2FD5-1B04-A65B-C16942B1437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8" r="6261" b="3"/>
          <a:stretch/>
        </p:blipFill>
        <p:spPr>
          <a:xfrm>
            <a:off x="7605714" y="1839725"/>
            <a:ext cx="4290721" cy="3178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47094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5AD75-70D3-4E45-B9B0-E022648C6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and 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A05DA-D6BC-49AC-A923-D2B4B67E5F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All the main concepts of your topic, theories, acronyms, policies, professions, or aspects must be defined using references (good idea to aim for more than one) – i.e. NHS, mental health, speech and language </a:t>
            </a:r>
            <a:r>
              <a:rPr lang="en-US" dirty="0" err="1"/>
              <a:t>programme</a:t>
            </a:r>
            <a:r>
              <a:rPr lang="en-US" dirty="0"/>
              <a:t>, complementary therapies, wellbeing etc. – as if your reader has never heard of them before.</a:t>
            </a:r>
          </a:p>
          <a:p>
            <a:r>
              <a:rPr lang="en-US" dirty="0"/>
              <a:t>It is how you define the parameters of your research project for the reader.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51535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07CA3-E571-A24F-ACF9-CD3B7610F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1051" y="1333501"/>
            <a:ext cx="10383040" cy="4019550"/>
          </a:xfrm>
        </p:spPr>
        <p:txBody>
          <a:bodyPr anchor="ctr">
            <a:noAutofit/>
          </a:bodyPr>
          <a:lstStyle/>
          <a:p>
            <a:r>
              <a:rPr lang="en-US" sz="2400" dirty="0"/>
              <a:t>Using the information you have already chosen for your aim and objectives, make the ISSUE, QUERY or PROBLEM very clear for your reader </a:t>
            </a:r>
          </a:p>
          <a:p>
            <a:r>
              <a:rPr lang="en-US" sz="2400" dirty="0"/>
              <a:t>You want a need for an improvement to be made explicit </a:t>
            </a:r>
          </a:p>
          <a:p>
            <a:r>
              <a:rPr lang="en-US" sz="2400" dirty="0"/>
              <a:t>You can use references here to back up your words</a:t>
            </a:r>
          </a:p>
          <a:p>
            <a:r>
              <a:rPr lang="en-US" sz="2400" dirty="0"/>
              <a:t>You want your reader to have NO DOUBT that there IS an issue, and that it is important, relevant, and necessary for your research to be done.</a:t>
            </a:r>
          </a:p>
          <a:p>
            <a:r>
              <a:rPr lang="en-US" sz="2400" dirty="0"/>
              <a:t>It also paves the way for your reader to understand WHY it was important you chose this topic.</a:t>
            </a:r>
          </a:p>
          <a:p>
            <a:endParaRPr lang="en-US" sz="24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45D0EC4-4757-40F1-9184-DB0D53D59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2238"/>
            <a:ext cx="10972800" cy="1143000"/>
          </a:xfrm>
        </p:spPr>
        <p:txBody>
          <a:bodyPr/>
          <a:lstStyle/>
          <a:p>
            <a:r>
              <a:rPr lang="en-GB" dirty="0"/>
              <a:t>Rationale of the study</a:t>
            </a:r>
          </a:p>
        </p:txBody>
      </p:sp>
    </p:spTree>
    <p:extLst>
      <p:ext uri="{BB962C8B-B14F-4D97-AF65-F5344CB8AC3E}">
        <p14:creationId xmlns:p14="http://schemas.microsoft.com/office/powerpoint/2010/main" val="4082735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17819-DEAA-4A16-8F78-1808378E3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CHAPTER 2: BACKGROUND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761BB-32B9-4581-ADCD-9FFA41C9A2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6890327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dirty="0"/>
              <a:t>This chapter describes the theoretical background, as well as the current international and national/local UK context on the topic explored. </a:t>
            </a:r>
          </a:p>
          <a:p>
            <a:pPr>
              <a:lnSpc>
                <a:spcPct val="90000"/>
              </a:lnSpc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/>
              <a:t>Should include: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Historical background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Theoretical background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International context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National/Local context 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7" name="Picture 6" descr="Stack of hardcover books without spine titles">
            <a:extLst>
              <a:ext uri="{FF2B5EF4-FFF2-40B4-BE49-F238E27FC236}">
                <a16:creationId xmlns:a16="http://schemas.microsoft.com/office/drawing/2014/main" id="{CB860D1A-50F3-6159-C36A-4CAC26C1335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32" r="-3" b="-3"/>
          <a:stretch/>
        </p:blipFill>
        <p:spPr>
          <a:xfrm>
            <a:off x="7702229" y="2037773"/>
            <a:ext cx="4203444" cy="31138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903041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34C35-2C9C-201E-CAD0-9D2E93350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E0741-CE03-DFCD-FF18-BB6677321F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Starting your Background chapter, you should include how the main concepts/issue/condition developed historically</a:t>
            </a:r>
          </a:p>
          <a:p>
            <a:r>
              <a:rPr lang="en-GB" dirty="0"/>
              <a:t>What do you know about the timeline of the development of the topic of focus in your research. </a:t>
            </a:r>
          </a:p>
          <a:p>
            <a:r>
              <a:rPr lang="en-GB" sz="3200" dirty="0"/>
              <a:t>You can include breakthroughs/innovations in the past, related to your topic.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30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503BF-FC35-4F28-AA62-899792099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8C5AE-650F-4941-8CF9-65CEF4623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8675" y="1628776"/>
            <a:ext cx="109728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You should identify and state in your Background any main theories relevant to your topic (e.g. sociological theories, health models, therapy paradigms, etc.)</a:t>
            </a:r>
          </a:p>
          <a:p>
            <a:endParaRPr lang="en-GB" dirty="0"/>
          </a:p>
          <a:p>
            <a:r>
              <a:rPr lang="en-GB" dirty="0"/>
              <a:t>Include information about scholars/authors/theorists who shaped the knowledge around your chosen topic.</a:t>
            </a:r>
          </a:p>
          <a:p>
            <a:endParaRPr lang="en-GB" dirty="0"/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Tip: do not include any primary research in this section, only theories.</a:t>
            </a:r>
          </a:p>
        </p:txBody>
      </p:sp>
    </p:spTree>
    <p:extLst>
      <p:ext uri="{BB962C8B-B14F-4D97-AF65-F5344CB8AC3E}">
        <p14:creationId xmlns:p14="http://schemas.microsoft.com/office/powerpoint/2010/main" val="41997716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FF3B48-0B44-1F46-B921-F54DCE3FE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International Context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88F33B-AB10-4C4B-9EC9-734DA0DC0B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063" y="1417638"/>
            <a:ext cx="7940512" cy="39890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200" dirty="0"/>
              <a:t>Here you should include information from studies, report, etc. from other countries or international </a:t>
            </a:r>
            <a:r>
              <a:rPr lang="en-US" sz="2200" dirty="0" err="1"/>
              <a:t>organisations</a:t>
            </a:r>
            <a:r>
              <a:rPr lang="en-US" sz="2200" dirty="0"/>
              <a:t> (e.g. WHO, UN, etc.) – not the country(</a:t>
            </a:r>
            <a:r>
              <a:rPr lang="en-US" sz="2200" dirty="0" err="1"/>
              <a:t>ies</a:t>
            </a:r>
            <a:r>
              <a:rPr lang="en-US" sz="2200" dirty="0"/>
              <a:t>) of your research focus.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It is important knowing internationally what is happening in relation to our research topic.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What other countries are doing to support the population with a health issue, how many people are affected by it elsewhere, how their health systems work, what policies they have in place, etc.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These can be lessons learned for us and we can use this knowledge to support our recommendations for the future, for improving our own healthcare system, support, etc. </a:t>
            </a:r>
          </a:p>
        </p:txBody>
      </p:sp>
      <p:pic>
        <p:nvPicPr>
          <p:cNvPr id="10" name="Picture 9" descr="Blue world map">
            <a:extLst>
              <a:ext uri="{FF2B5EF4-FFF2-40B4-BE49-F238E27FC236}">
                <a16:creationId xmlns:a16="http://schemas.microsoft.com/office/drawing/2014/main" id="{DEC68FF4-CB78-364A-3C0B-CA5AD383C0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4697" y="2205527"/>
            <a:ext cx="3635605" cy="22439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3598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FF3B48-0B44-1F46-B921-F54DCE3FE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National Context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88F33B-AB10-4C4B-9EC9-734DA0DC0B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9758" y="1547690"/>
            <a:ext cx="8659374" cy="39890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In this section, you should include what is happening currently at national or local level (depending on the focus of your research) in the country(</a:t>
            </a:r>
            <a:r>
              <a:rPr lang="en-US" sz="2000" dirty="0" err="1"/>
              <a:t>ies</a:t>
            </a:r>
            <a:r>
              <a:rPr lang="en-US" sz="2000" dirty="0"/>
              <a:t>) that your research is focusing on.</a:t>
            </a:r>
          </a:p>
          <a:p>
            <a:pPr marL="0" indent="0">
              <a:lnSpc>
                <a:spcPct val="90000"/>
              </a:lnSpc>
              <a:buNone/>
            </a:pPr>
            <a:endParaRPr lang="en-US" sz="2000" dirty="0"/>
          </a:p>
          <a:p>
            <a:pPr>
              <a:lnSpc>
                <a:spcPct val="90000"/>
              </a:lnSpc>
            </a:pPr>
            <a:r>
              <a:rPr lang="en-US" sz="2000" dirty="0"/>
              <a:t>Here you should include data and statistics, for example: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how many people have this health issue currently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what are the current policies/legislation/acts/guidance/strategies relevant to this topic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what services/</a:t>
            </a:r>
            <a:r>
              <a:rPr lang="en-US" sz="2000" dirty="0" err="1"/>
              <a:t>organisations</a:t>
            </a:r>
            <a:r>
              <a:rPr lang="en-US" sz="2000" dirty="0"/>
              <a:t>/charities do we have in the UK for supporting this population, etc.</a:t>
            </a:r>
          </a:p>
          <a:p>
            <a:pPr marL="0" indent="0">
              <a:lnSpc>
                <a:spcPct val="90000"/>
              </a:lnSpc>
              <a:buNone/>
            </a:pPr>
            <a:endParaRPr lang="en-US" sz="2000" dirty="0"/>
          </a:p>
          <a:p>
            <a:pPr>
              <a:lnSpc>
                <a:spcPct val="90000"/>
              </a:lnSpc>
            </a:pPr>
            <a:r>
              <a:rPr lang="en-US" sz="2000" i="1" dirty="0">
                <a:solidFill>
                  <a:schemeClr val="accent1">
                    <a:lumMod val="75000"/>
                  </a:schemeClr>
                </a:solidFill>
              </a:rPr>
              <a:t>Tip: you can search in the GOV.UK and NICE to find UK policies, guidance, etc.</a:t>
            </a:r>
          </a:p>
        </p:txBody>
      </p:sp>
      <p:pic>
        <p:nvPicPr>
          <p:cNvPr id="8" name="Picture 7" descr="Pin on a map">
            <a:extLst>
              <a:ext uri="{FF2B5EF4-FFF2-40B4-BE49-F238E27FC236}">
                <a16:creationId xmlns:a16="http://schemas.microsoft.com/office/drawing/2014/main" id="{EF744952-EDD5-40CD-C73E-A4699BC1B6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9132" y="2389701"/>
            <a:ext cx="3114000" cy="207859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50526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203E-7FEF-4C1D-A800-5F05B6B2D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Conclusion/Recap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B3AE4-C6D4-432F-A54B-85193C0DE1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Student-led discussion:</a:t>
            </a:r>
          </a:p>
          <a:p>
            <a:r>
              <a:rPr lang="en-GB" dirty="0"/>
              <a:t>What are the main points you have found useful on this topic?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2876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EC936-B8A9-4261-ABB3-719D31D76D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33425"/>
            <a:ext cx="10972800" cy="47838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600" dirty="0"/>
              <a:t>Thank you</a:t>
            </a:r>
          </a:p>
          <a:p>
            <a:pPr marL="0" indent="0" algn="ctr">
              <a:buNone/>
            </a:pPr>
            <a:endParaRPr lang="en-GB" sz="6600" dirty="0"/>
          </a:p>
          <a:p>
            <a:pPr marL="0" indent="0" algn="ctr">
              <a:buNone/>
            </a:pPr>
            <a:r>
              <a:rPr lang="en-GB" sz="66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77322434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690</Words>
  <Application>Microsoft Office PowerPoint</Application>
  <PresentationFormat>Widescreen</PresentationFormat>
  <Paragraphs>61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Myriad Pro</vt:lpstr>
      <vt:lpstr>Arial</vt:lpstr>
      <vt:lpstr>Wingdings</vt:lpstr>
      <vt:lpstr>20140311PresentationUWTSDTemplate</vt:lpstr>
      <vt:lpstr>Independent Project (BMHP6020)</vt:lpstr>
      <vt:lpstr>Presentation structure</vt:lpstr>
      <vt:lpstr>CHAPTER 1: INTRODUCTION </vt:lpstr>
      <vt:lpstr>Introduction and definitions</vt:lpstr>
      <vt:lpstr>Rationale of the study</vt:lpstr>
      <vt:lpstr>CHAPTER 2: BACKGROUND</vt:lpstr>
      <vt:lpstr>Historical background</vt:lpstr>
      <vt:lpstr>Theoretical background</vt:lpstr>
      <vt:lpstr>International Context </vt:lpstr>
      <vt:lpstr>National Context </vt:lpstr>
      <vt:lpstr>Conclusion/Recap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 AND CODE</dc:title>
  <dc:creator>Eleni Koutsogeorgou</dc:creator>
  <cp:lastModifiedBy>Eleni Koutsogeorgou-Andreou</cp:lastModifiedBy>
  <cp:revision>9</cp:revision>
  <dcterms:created xsi:type="dcterms:W3CDTF">2021-06-30T17:36:36Z</dcterms:created>
  <dcterms:modified xsi:type="dcterms:W3CDTF">2024-02-18T16:19:15Z</dcterms:modified>
</cp:coreProperties>
</file>