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2" r:id="rId1"/>
  </p:sldMasterIdLst>
  <p:notesMasterIdLst>
    <p:notesMasterId r:id="rId14"/>
  </p:notesMasterIdLst>
  <p:sldIdLst>
    <p:sldId id="256" r:id="rId2"/>
    <p:sldId id="267" r:id="rId3"/>
    <p:sldId id="257" r:id="rId4"/>
    <p:sldId id="270" r:id="rId5"/>
    <p:sldId id="268" r:id="rId6"/>
    <p:sldId id="269" r:id="rId7"/>
    <p:sldId id="273" r:id="rId8"/>
    <p:sldId id="272" r:id="rId9"/>
    <p:sldId id="271" r:id="rId10"/>
    <p:sldId id="274" r:id="rId11"/>
    <p:sldId id="275" r:id="rId12"/>
    <p:sldId id="27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768" autoAdjust="0"/>
    <p:restoredTop sz="70391" autoAdjust="0"/>
  </p:normalViewPr>
  <p:slideViewPr>
    <p:cSldViewPr snapToGrid="0">
      <p:cViewPr>
        <p:scale>
          <a:sx n="40" d="100"/>
          <a:sy n="40" d="100"/>
        </p:scale>
        <p:origin x="30"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24858E-2332-481C-9EBB-0356A9FF84F4}" type="datetimeFigureOut">
              <a:rPr lang="en-GB" smtClean="0"/>
              <a:t>20/04/2019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45D015-0FE0-49CE-AC64-4AABFEB036BE}" type="slidenum">
              <a:rPr lang="en-GB" smtClean="0"/>
              <a:t>‹#›</a:t>
            </a:fld>
            <a:endParaRPr lang="en-GB"/>
          </a:p>
        </p:txBody>
      </p:sp>
    </p:spTree>
    <p:extLst>
      <p:ext uri="{BB962C8B-B14F-4D97-AF65-F5344CB8AC3E}">
        <p14:creationId xmlns:p14="http://schemas.microsoft.com/office/powerpoint/2010/main" val="1232879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45D015-0FE0-49CE-AC64-4AABFEB036BE}" type="slidenum">
              <a:rPr lang="en-GB" smtClean="0"/>
              <a:t>1</a:t>
            </a:fld>
            <a:endParaRPr lang="en-GB"/>
          </a:p>
        </p:txBody>
      </p:sp>
    </p:spTree>
    <p:extLst>
      <p:ext uri="{BB962C8B-B14F-4D97-AF65-F5344CB8AC3E}">
        <p14:creationId xmlns:p14="http://schemas.microsoft.com/office/powerpoint/2010/main" val="476680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Virgin’s values are to be </a:t>
            </a:r>
            <a:r>
              <a:rPr lang="en-GB" sz="1200" b="0" i="0" u="none" strike="noStrike" kern="1200" dirty="0">
                <a:solidFill>
                  <a:schemeClr val="tx1"/>
                </a:solidFill>
                <a:effectLst/>
                <a:latin typeface="+mn-lt"/>
                <a:ea typeface="+mn-ea"/>
                <a:cs typeface="+mn-cs"/>
              </a:rPr>
              <a:t>delightfully surprising, red hot, straight up whilst maintaining an insatiable curiosity, giving a heartfelt service and creating smart disruption through the following behaviours: </a:t>
            </a:r>
          </a:p>
          <a:p>
            <a:r>
              <a:rPr lang="en-GB" sz="1200" b="1" i="0" u="none" strike="noStrike" kern="1200" dirty="0">
                <a:solidFill>
                  <a:schemeClr val="tx1"/>
                </a:solidFill>
                <a:effectLst/>
                <a:latin typeface="+mn-lt"/>
                <a:ea typeface="+mn-ea"/>
                <a:cs typeface="+mn-cs"/>
              </a:rPr>
              <a:t>Supportive: </a:t>
            </a:r>
            <a:r>
              <a:rPr lang="en-GB" sz="1200" b="0" i="0" u="none" strike="noStrike" kern="1200" dirty="0">
                <a:solidFill>
                  <a:schemeClr val="tx1"/>
                </a:solidFill>
                <a:effectLst/>
                <a:latin typeface="+mn-lt"/>
                <a:ea typeface="+mn-ea"/>
                <a:cs typeface="+mn-cs"/>
              </a:rPr>
              <a:t>A family of friendly and inclusive people who pull together and openly help each other.</a:t>
            </a:r>
          </a:p>
          <a:p>
            <a:r>
              <a:rPr lang="en-GB" sz="1200" b="1" i="0" u="none" strike="noStrike" kern="1200" dirty="0">
                <a:solidFill>
                  <a:schemeClr val="tx1"/>
                </a:solidFill>
                <a:effectLst/>
                <a:latin typeface="+mn-lt"/>
                <a:ea typeface="+mn-ea"/>
                <a:cs typeface="+mn-cs"/>
              </a:rPr>
              <a:t>Respectful: </a:t>
            </a:r>
            <a:r>
              <a:rPr lang="en-GB" sz="1200" b="0" i="0" u="none" strike="noStrike" kern="1200" dirty="0">
                <a:solidFill>
                  <a:schemeClr val="tx1"/>
                </a:solidFill>
                <a:effectLst/>
                <a:latin typeface="+mn-lt"/>
                <a:ea typeface="+mn-ea"/>
                <a:cs typeface="+mn-cs"/>
              </a:rPr>
              <a:t>A dedicated team who are honest, trustworthy and responsible.</a:t>
            </a:r>
          </a:p>
          <a:p>
            <a:r>
              <a:rPr lang="en-GB" sz="1200" b="1" i="0" u="none" strike="noStrike" kern="1200" dirty="0">
                <a:solidFill>
                  <a:schemeClr val="tx1"/>
                </a:solidFill>
                <a:effectLst/>
                <a:latin typeface="+mn-lt"/>
                <a:ea typeface="+mn-ea"/>
                <a:cs typeface="+mn-cs"/>
              </a:rPr>
              <a:t>Proud: </a:t>
            </a:r>
            <a:r>
              <a:rPr lang="en-GB" sz="1200" b="0" i="0" u="none" strike="noStrike" kern="1200" dirty="0">
                <a:solidFill>
                  <a:schemeClr val="tx1"/>
                </a:solidFill>
                <a:effectLst/>
                <a:latin typeface="+mn-lt"/>
                <a:ea typeface="+mn-ea"/>
                <a:cs typeface="+mn-cs"/>
              </a:rPr>
              <a:t>To have fun, work productively and take pride in everything they do.</a:t>
            </a:r>
          </a:p>
          <a:p>
            <a:r>
              <a:rPr lang="en-GB" sz="1200" b="1" i="0" u="none" strike="noStrike" kern="1200" dirty="0">
                <a:solidFill>
                  <a:schemeClr val="tx1"/>
                </a:solidFill>
                <a:effectLst/>
                <a:latin typeface="+mn-lt"/>
                <a:ea typeface="+mn-ea"/>
                <a:cs typeface="+mn-cs"/>
              </a:rPr>
              <a:t>Adventurous: </a:t>
            </a:r>
            <a:r>
              <a:rPr lang="en-GB" sz="1200" b="0" i="0" u="none" strike="noStrike" kern="1200" dirty="0">
                <a:solidFill>
                  <a:schemeClr val="tx1"/>
                </a:solidFill>
                <a:effectLst/>
                <a:latin typeface="+mn-lt"/>
                <a:ea typeface="+mn-ea"/>
                <a:cs typeface="+mn-cs"/>
              </a:rPr>
              <a:t>Curious to explore new ideas, find innovative solutions and not afraid to learn as we go.</a:t>
            </a:r>
          </a:p>
          <a:p>
            <a:r>
              <a:rPr lang="en-GB" sz="1200" b="1" i="0" u="none" strike="noStrike" kern="1200" dirty="0">
                <a:solidFill>
                  <a:schemeClr val="tx1"/>
                </a:solidFill>
                <a:effectLst/>
                <a:latin typeface="+mn-lt"/>
                <a:ea typeface="+mn-ea"/>
                <a:cs typeface="+mn-cs"/>
              </a:rPr>
              <a:t>Passionate: </a:t>
            </a:r>
            <a:r>
              <a:rPr lang="en-GB" sz="1200" b="0" i="0" u="none" strike="noStrike" kern="1200" dirty="0">
                <a:solidFill>
                  <a:schemeClr val="tx1"/>
                </a:solidFill>
                <a:effectLst/>
                <a:latin typeface="+mn-lt"/>
                <a:ea typeface="+mn-ea"/>
                <a:cs typeface="+mn-cs"/>
              </a:rPr>
              <a:t>By being flexible, energetic and strive to exceed expectations.</a:t>
            </a:r>
          </a:p>
          <a:p>
            <a:r>
              <a:rPr lang="en-GB" sz="1200" b="1" i="0" u="none" strike="noStrike" kern="1200" dirty="0">
                <a:solidFill>
                  <a:schemeClr val="tx1"/>
                </a:solidFill>
                <a:effectLst/>
                <a:latin typeface="+mn-lt"/>
                <a:ea typeface="+mn-ea"/>
                <a:cs typeface="+mn-cs"/>
              </a:rPr>
              <a:t>Creative: </a:t>
            </a:r>
            <a:r>
              <a:rPr lang="en-GB" sz="1200" b="0" i="0" u="none" strike="noStrike" kern="1200" dirty="0">
                <a:solidFill>
                  <a:schemeClr val="tx1"/>
                </a:solidFill>
                <a:effectLst/>
                <a:latin typeface="+mn-lt"/>
                <a:ea typeface="+mn-ea"/>
                <a:cs typeface="+mn-cs"/>
              </a:rPr>
              <a:t>Finding smart ways to make positive changes that challenge the status quo.</a:t>
            </a:r>
          </a:p>
          <a:p>
            <a:endParaRPr lang="en-GB" dirty="0"/>
          </a:p>
        </p:txBody>
      </p:sp>
      <p:sp>
        <p:nvSpPr>
          <p:cNvPr id="4" name="Slide Number Placeholder 3"/>
          <p:cNvSpPr>
            <a:spLocks noGrp="1"/>
          </p:cNvSpPr>
          <p:nvPr>
            <p:ph type="sldNum" sz="quarter" idx="5"/>
          </p:nvPr>
        </p:nvSpPr>
        <p:spPr/>
        <p:txBody>
          <a:bodyPr/>
          <a:lstStyle/>
          <a:p>
            <a:fld id="{E345D015-0FE0-49CE-AC64-4AABFEB036BE}" type="slidenum">
              <a:rPr lang="en-GB" smtClean="0"/>
              <a:t>2</a:t>
            </a:fld>
            <a:endParaRPr lang="en-GB"/>
          </a:p>
        </p:txBody>
      </p:sp>
    </p:spTree>
    <p:extLst>
      <p:ext uri="{BB962C8B-B14F-4D97-AF65-F5344CB8AC3E}">
        <p14:creationId xmlns:p14="http://schemas.microsoft.com/office/powerpoint/2010/main" val="3224523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many different ways leadership can be defined: Firstly Northouse (2013) portrays leadership as </a:t>
            </a:r>
            <a:r>
              <a:rPr lang="en-GB" sz="1200" kern="1200" dirty="0">
                <a:solidFill>
                  <a:schemeClr val="tx1"/>
                </a:solidFill>
                <a:effectLst/>
                <a:latin typeface="+mn-lt"/>
                <a:ea typeface="+mn-ea"/>
                <a:cs typeface="+mn-cs"/>
              </a:rPr>
              <a:t>“a process whereby an individual, influences a group of individuals to achieve a common goal.”</a:t>
            </a:r>
          </a:p>
          <a:p>
            <a:endParaRPr lang="en-GB" dirty="0"/>
          </a:p>
          <a:p>
            <a:r>
              <a:rPr lang="en-GB" dirty="0"/>
              <a:t>Secondly, a study by </a:t>
            </a:r>
            <a:r>
              <a:rPr lang="en-GB" dirty="0" err="1"/>
              <a:t>Meindl</a:t>
            </a:r>
            <a:r>
              <a:rPr lang="en-GB" dirty="0"/>
              <a:t> and </a:t>
            </a:r>
            <a:r>
              <a:rPr lang="en-GB" dirty="0" err="1"/>
              <a:t>Ehrich</a:t>
            </a:r>
            <a:r>
              <a:rPr lang="en-GB" dirty="0"/>
              <a:t> (1987) demonstrated leadership as a romantic notion rather than a phenomenon that truly affects group and organisational outcomes (Bass &amp; Stogdill, 1990).</a:t>
            </a:r>
          </a:p>
          <a:p>
            <a:endParaRPr lang="en-GB" dirty="0"/>
          </a:p>
          <a:p>
            <a:r>
              <a:rPr lang="en-GB" dirty="0"/>
              <a:t>Lastly, Kruse (2013) after evaluating and criticising a number of other definitions for being too simplistic, he described it as “a process of social influence, which maximises the efforts of others, towards the achievement of a goal.”</a:t>
            </a:r>
          </a:p>
        </p:txBody>
      </p:sp>
      <p:sp>
        <p:nvSpPr>
          <p:cNvPr id="4" name="Slide Number Placeholder 3"/>
          <p:cNvSpPr>
            <a:spLocks noGrp="1"/>
          </p:cNvSpPr>
          <p:nvPr>
            <p:ph type="sldNum" sz="quarter" idx="5"/>
          </p:nvPr>
        </p:nvSpPr>
        <p:spPr/>
        <p:txBody>
          <a:bodyPr/>
          <a:lstStyle/>
          <a:p>
            <a:fld id="{E345D015-0FE0-49CE-AC64-4AABFEB036BE}" type="slidenum">
              <a:rPr lang="en-GB" smtClean="0"/>
              <a:t>3</a:t>
            </a:fld>
            <a:endParaRPr lang="en-GB"/>
          </a:p>
        </p:txBody>
      </p:sp>
    </p:spTree>
    <p:extLst>
      <p:ext uri="{BB962C8B-B14F-4D97-AF65-F5344CB8AC3E}">
        <p14:creationId xmlns:p14="http://schemas.microsoft.com/office/powerpoint/2010/main" val="18601407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study by Kirkpatrick and Locke identified a leader to be known with the following traits: </a:t>
            </a:r>
            <a:r>
              <a:rPr lang="en-GB" sz="1200" kern="1200" dirty="0">
                <a:solidFill>
                  <a:schemeClr val="tx1"/>
                </a:solidFill>
                <a:effectLst/>
                <a:latin typeface="+mn-lt"/>
                <a:ea typeface="+mn-ea"/>
                <a:cs typeface="+mn-cs"/>
              </a:rPr>
              <a:t>drive, integrity, task knowledge, cognitive ability, motivation and confidence. On the other hand, the overall study by Northouse (2019) recognised the following traits and characteristics as being central of the list: intelligence, self-confidence, integrity, sociability and determination for a modern leader.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However good leaders are also thought to need a number of soft skills such as: communication, motivation, delegating, positivity, trustworthiness, creativity, feedback, responsibility, commitment and flexibility skills. However, the 5 that are though essential are depicted above (Doyle, 2019)</a:t>
            </a:r>
          </a:p>
        </p:txBody>
      </p:sp>
      <p:sp>
        <p:nvSpPr>
          <p:cNvPr id="4" name="Slide Number Placeholder 3"/>
          <p:cNvSpPr>
            <a:spLocks noGrp="1"/>
          </p:cNvSpPr>
          <p:nvPr>
            <p:ph type="sldNum" sz="quarter" idx="5"/>
          </p:nvPr>
        </p:nvSpPr>
        <p:spPr/>
        <p:txBody>
          <a:bodyPr/>
          <a:lstStyle/>
          <a:p>
            <a:fld id="{E345D015-0FE0-49CE-AC64-4AABFEB036BE}" type="slidenum">
              <a:rPr lang="en-GB" smtClean="0"/>
              <a:t>4</a:t>
            </a:fld>
            <a:endParaRPr lang="en-GB"/>
          </a:p>
        </p:txBody>
      </p:sp>
    </p:spTree>
    <p:extLst>
      <p:ext uri="{BB962C8B-B14F-4D97-AF65-F5344CB8AC3E}">
        <p14:creationId xmlns:p14="http://schemas.microsoft.com/office/powerpoint/2010/main" val="1599284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Bass (1985), Podsakoff et al. (1990) and Yukl (1999) believe leaders show transformational behaviour when they inspire a shared vision, act as role models, encourage the acceptance of collective goals, set high expectations and provide intellectual stimulus and support for the individual development needs of subordinates (Dirk &amp; Daan, 2015). Therefore to create an increased shared vision for Virgin a transformational approach is suitable when developing your leader.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345D015-0FE0-49CE-AC64-4AABFEB036BE}" type="slidenum">
              <a:rPr lang="en-GB" smtClean="0"/>
              <a:t>5</a:t>
            </a:fld>
            <a:endParaRPr lang="en-GB"/>
          </a:p>
        </p:txBody>
      </p:sp>
    </p:spTree>
    <p:extLst>
      <p:ext uri="{BB962C8B-B14F-4D97-AF65-F5344CB8AC3E}">
        <p14:creationId xmlns:p14="http://schemas.microsoft.com/office/powerpoint/2010/main" val="992802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After three decades of researching, consulting, teaching and writing on what leaders do and how individuals can learn to become a better leader Kouzes and Posner (2012) developed five practices of exemplary leadership: 1. Model the way, 2. Inspire a shared vision, 3. Challenge the process, 4. Enable others to act, and 5. Encourage the heart, these practices can also be identified as transformational leadership.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E345D015-0FE0-49CE-AC64-4AABFEB036BE}" type="slidenum">
              <a:rPr lang="en-GB" smtClean="0"/>
              <a:t>6</a:t>
            </a:fld>
            <a:endParaRPr lang="en-GB"/>
          </a:p>
        </p:txBody>
      </p:sp>
    </p:spTree>
    <p:extLst>
      <p:ext uri="{BB962C8B-B14F-4D97-AF65-F5344CB8AC3E}">
        <p14:creationId xmlns:p14="http://schemas.microsoft.com/office/powerpoint/2010/main" val="42166901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45D015-0FE0-49CE-AC64-4AABFEB036BE}" type="slidenum">
              <a:rPr lang="en-GB" smtClean="0"/>
              <a:t>8</a:t>
            </a:fld>
            <a:endParaRPr lang="en-GB"/>
          </a:p>
        </p:txBody>
      </p:sp>
    </p:spTree>
    <p:extLst>
      <p:ext uri="{BB962C8B-B14F-4D97-AF65-F5344CB8AC3E}">
        <p14:creationId xmlns:p14="http://schemas.microsoft.com/office/powerpoint/2010/main" val="655953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 adopts a transformational approach when developing leaders as it is thought to encourage followers to also adopt the internal values and standards of their leader (Dirk &amp; Daan, 2015) thus resulting in higher performing teams. Not only this but we are known provide a competitive advantage, 100% Satisfaction, a reduction in employee turnover and an increased service quality and customer satisfaction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345D015-0FE0-49CE-AC64-4AABFEB036BE}" type="slidenum">
              <a:rPr lang="en-GB" smtClean="0"/>
              <a:t>9</a:t>
            </a:fld>
            <a:endParaRPr lang="en-GB"/>
          </a:p>
        </p:txBody>
      </p:sp>
    </p:spTree>
    <p:extLst>
      <p:ext uri="{BB962C8B-B14F-4D97-AF65-F5344CB8AC3E}">
        <p14:creationId xmlns:p14="http://schemas.microsoft.com/office/powerpoint/2010/main" val="358549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63B38-734C-4449-AB75-4F7A8C0590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CAE4029-0482-40C2-AE1F-2320164B0C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3647F4-1ACA-4D78-B39F-06F7E5998281}"/>
              </a:ext>
            </a:extLst>
          </p:cNvPr>
          <p:cNvSpPr>
            <a:spLocks noGrp="1"/>
          </p:cNvSpPr>
          <p:nvPr>
            <p:ph type="dt" sz="half" idx="10"/>
          </p:nvPr>
        </p:nvSpPr>
        <p:spPr/>
        <p:txBody>
          <a:bodyPr/>
          <a:lstStyle/>
          <a:p>
            <a:fld id="{48A87A34-81AB-432B-8DAE-1953F412C126}" type="datetimeFigureOut">
              <a:rPr lang="en-US" smtClean="0"/>
              <a:t>4/20/2019</a:t>
            </a:fld>
            <a:endParaRPr lang="en-US" dirty="0"/>
          </a:p>
        </p:txBody>
      </p:sp>
      <p:sp>
        <p:nvSpPr>
          <p:cNvPr id="5" name="Footer Placeholder 4">
            <a:extLst>
              <a:ext uri="{FF2B5EF4-FFF2-40B4-BE49-F238E27FC236}">
                <a16:creationId xmlns:a16="http://schemas.microsoft.com/office/drawing/2014/main" id="{B984191B-FC10-4108-9ABA-767215B8A9A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D6404E8-2065-4630-9459-7F1600FBA13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50940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B5542-1865-427B-8697-7AF70E5C66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F03357-D092-414A-A35F-4466743207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1C5149-5FC4-43AC-BFDB-E8A912F10B29}"/>
              </a:ext>
            </a:extLst>
          </p:cNvPr>
          <p:cNvSpPr>
            <a:spLocks noGrp="1"/>
          </p:cNvSpPr>
          <p:nvPr>
            <p:ph type="dt" sz="half" idx="10"/>
          </p:nvPr>
        </p:nvSpPr>
        <p:spPr/>
        <p:txBody>
          <a:bodyPr/>
          <a:lstStyle/>
          <a:p>
            <a:fld id="{48A87A34-81AB-432B-8DAE-1953F412C126}" type="datetimeFigureOut">
              <a:rPr lang="en-US" smtClean="0"/>
              <a:t>4/20/2019</a:t>
            </a:fld>
            <a:endParaRPr lang="en-US" dirty="0"/>
          </a:p>
        </p:txBody>
      </p:sp>
      <p:sp>
        <p:nvSpPr>
          <p:cNvPr id="5" name="Footer Placeholder 4">
            <a:extLst>
              <a:ext uri="{FF2B5EF4-FFF2-40B4-BE49-F238E27FC236}">
                <a16:creationId xmlns:a16="http://schemas.microsoft.com/office/drawing/2014/main" id="{4FCEF818-A2E7-4952-9DF6-3A7E2952BC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4E25F1E-9BCB-4146-BB77-C364DBA8A85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32173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1EF0A-2C20-4857-87C0-35253E9B55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1A0E339-75C3-48C8-8EA6-5EBCDB3EE3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66C595-9767-47D8-9E47-625F9546D877}"/>
              </a:ext>
            </a:extLst>
          </p:cNvPr>
          <p:cNvSpPr>
            <a:spLocks noGrp="1"/>
          </p:cNvSpPr>
          <p:nvPr>
            <p:ph type="dt" sz="half" idx="10"/>
          </p:nvPr>
        </p:nvSpPr>
        <p:spPr/>
        <p:txBody>
          <a:bodyPr/>
          <a:lstStyle/>
          <a:p>
            <a:fld id="{48A87A34-81AB-432B-8DAE-1953F412C126}" type="datetimeFigureOut">
              <a:rPr lang="en-US" smtClean="0"/>
              <a:pPr/>
              <a:t>4/20/2019</a:t>
            </a:fld>
            <a:endParaRPr lang="en-US" dirty="0"/>
          </a:p>
        </p:txBody>
      </p:sp>
      <p:sp>
        <p:nvSpPr>
          <p:cNvPr id="5" name="Footer Placeholder 4">
            <a:extLst>
              <a:ext uri="{FF2B5EF4-FFF2-40B4-BE49-F238E27FC236}">
                <a16:creationId xmlns:a16="http://schemas.microsoft.com/office/drawing/2014/main" id="{990EEBF7-217F-4556-8CDD-B173B252CC2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46717F-29E6-4FF0-A036-6E23D9C348CE}"/>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49270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5F15A-FB1E-4A3E-B63E-22BE1755A3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C70574-70B3-4035-BEDC-DB2597E1B5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DE6EBA-50E2-4961-A25C-70F14D3AAC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28AEB7-E961-43D6-B776-14F18A4E87D3}"/>
              </a:ext>
            </a:extLst>
          </p:cNvPr>
          <p:cNvSpPr>
            <a:spLocks noGrp="1"/>
          </p:cNvSpPr>
          <p:nvPr>
            <p:ph type="dt" sz="half" idx="10"/>
          </p:nvPr>
        </p:nvSpPr>
        <p:spPr/>
        <p:txBody>
          <a:bodyPr/>
          <a:lstStyle/>
          <a:p>
            <a:fld id="{48A87A34-81AB-432B-8DAE-1953F412C126}" type="datetimeFigureOut">
              <a:rPr lang="en-US" smtClean="0"/>
              <a:t>4/20/2019</a:t>
            </a:fld>
            <a:endParaRPr lang="en-US" dirty="0"/>
          </a:p>
        </p:txBody>
      </p:sp>
      <p:sp>
        <p:nvSpPr>
          <p:cNvPr id="6" name="Footer Placeholder 5">
            <a:extLst>
              <a:ext uri="{FF2B5EF4-FFF2-40B4-BE49-F238E27FC236}">
                <a16:creationId xmlns:a16="http://schemas.microsoft.com/office/drawing/2014/main" id="{247301BC-E13F-4827-A1E7-C4AFEC490DA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07B9617-BB2B-4776-84C9-6243E7DB9149}"/>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37303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600D6-26F3-4FD9-948B-869790FA6DA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157853-868A-4019-80A6-FA0DF5DED2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BCEF4E-0110-4D9F-8B77-DB6B25400A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60D9531-0406-4292-9F5A-4E347B980A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1D2C77-13ED-4A3E-AE55-35F349F567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850933-B1E3-491E-AA6D-E37DF1DDB142}"/>
              </a:ext>
            </a:extLst>
          </p:cNvPr>
          <p:cNvSpPr>
            <a:spLocks noGrp="1"/>
          </p:cNvSpPr>
          <p:nvPr>
            <p:ph type="dt" sz="half" idx="10"/>
          </p:nvPr>
        </p:nvSpPr>
        <p:spPr/>
        <p:txBody>
          <a:bodyPr/>
          <a:lstStyle/>
          <a:p>
            <a:fld id="{48A87A34-81AB-432B-8DAE-1953F412C126}" type="datetimeFigureOut">
              <a:rPr lang="en-US" smtClean="0"/>
              <a:t>4/20/2019</a:t>
            </a:fld>
            <a:endParaRPr lang="en-US" dirty="0"/>
          </a:p>
        </p:txBody>
      </p:sp>
      <p:sp>
        <p:nvSpPr>
          <p:cNvPr id="8" name="Footer Placeholder 7">
            <a:extLst>
              <a:ext uri="{FF2B5EF4-FFF2-40B4-BE49-F238E27FC236}">
                <a16:creationId xmlns:a16="http://schemas.microsoft.com/office/drawing/2014/main" id="{28CF52C5-19D2-468B-96B4-FD98F523E29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7D80C16-F9D8-4AA7-BAF6-2F05F92398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5125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1C448-AE73-4A0F-8501-E19DD1907A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87FBE6B-930B-4C1A-8086-BEB34177DA66}"/>
              </a:ext>
            </a:extLst>
          </p:cNvPr>
          <p:cNvSpPr>
            <a:spLocks noGrp="1"/>
          </p:cNvSpPr>
          <p:nvPr>
            <p:ph type="dt" sz="half" idx="10"/>
          </p:nvPr>
        </p:nvSpPr>
        <p:spPr/>
        <p:txBody>
          <a:bodyPr/>
          <a:lstStyle/>
          <a:p>
            <a:fld id="{48A87A34-81AB-432B-8DAE-1953F412C126}" type="datetimeFigureOut">
              <a:rPr lang="en-US" smtClean="0"/>
              <a:t>4/20/2019</a:t>
            </a:fld>
            <a:endParaRPr lang="en-US" dirty="0"/>
          </a:p>
        </p:txBody>
      </p:sp>
      <p:sp>
        <p:nvSpPr>
          <p:cNvPr id="4" name="Footer Placeholder 3">
            <a:extLst>
              <a:ext uri="{FF2B5EF4-FFF2-40B4-BE49-F238E27FC236}">
                <a16:creationId xmlns:a16="http://schemas.microsoft.com/office/drawing/2014/main" id="{ADC03137-0D9F-42C6-8169-EAE3FE1E3E3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6039C4C-2D3C-49D5-BEAD-37F2E2EEA4C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2755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F43B68-E428-42FC-8096-FA8B048C35BD}"/>
              </a:ext>
            </a:extLst>
          </p:cNvPr>
          <p:cNvSpPr>
            <a:spLocks noGrp="1"/>
          </p:cNvSpPr>
          <p:nvPr>
            <p:ph type="dt" sz="half" idx="10"/>
          </p:nvPr>
        </p:nvSpPr>
        <p:spPr/>
        <p:txBody>
          <a:bodyPr/>
          <a:lstStyle/>
          <a:p>
            <a:fld id="{48A87A34-81AB-432B-8DAE-1953F412C126}" type="datetimeFigureOut">
              <a:rPr lang="en-US" smtClean="0"/>
              <a:t>4/20/2019</a:t>
            </a:fld>
            <a:endParaRPr lang="en-US" dirty="0"/>
          </a:p>
        </p:txBody>
      </p:sp>
      <p:sp>
        <p:nvSpPr>
          <p:cNvPr id="3" name="Footer Placeholder 2">
            <a:extLst>
              <a:ext uri="{FF2B5EF4-FFF2-40B4-BE49-F238E27FC236}">
                <a16:creationId xmlns:a16="http://schemas.microsoft.com/office/drawing/2014/main" id="{C653B61C-0DD9-4687-849F-6AAAC188F9C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6B92581-C960-4C6E-A0F8-43C0CC5BC10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1003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3C534-B08F-492D-98E9-51ADC87E81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2F475E-56E6-4408-AD68-8EF08CC1AD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203192-8143-44D7-BF8C-805E002817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D5DD9A-F3A4-41DF-803D-F3846730037C}"/>
              </a:ext>
            </a:extLst>
          </p:cNvPr>
          <p:cNvSpPr>
            <a:spLocks noGrp="1"/>
          </p:cNvSpPr>
          <p:nvPr>
            <p:ph type="dt" sz="half" idx="10"/>
          </p:nvPr>
        </p:nvSpPr>
        <p:spPr/>
        <p:txBody>
          <a:bodyPr/>
          <a:lstStyle/>
          <a:p>
            <a:fld id="{48A87A34-81AB-432B-8DAE-1953F412C126}" type="datetimeFigureOut">
              <a:rPr lang="en-US" smtClean="0"/>
              <a:t>4/20/2019</a:t>
            </a:fld>
            <a:endParaRPr lang="en-US" dirty="0"/>
          </a:p>
        </p:txBody>
      </p:sp>
      <p:sp>
        <p:nvSpPr>
          <p:cNvPr id="6" name="Footer Placeholder 5">
            <a:extLst>
              <a:ext uri="{FF2B5EF4-FFF2-40B4-BE49-F238E27FC236}">
                <a16:creationId xmlns:a16="http://schemas.microsoft.com/office/drawing/2014/main" id="{F1BF0A09-A472-4424-9F4F-54F892ACBD9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AF8BD88-9F86-4F0E-9F03-5B3D8D06CDF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65860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037D0-F945-4DFD-A39E-9F82F6F059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3B5B464-CE2B-4300-9E62-881629507F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7CA1AE-15D9-451C-92D9-709B421AD4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0237F6-4191-434D-BE86-D0769649A8B0}"/>
              </a:ext>
            </a:extLst>
          </p:cNvPr>
          <p:cNvSpPr>
            <a:spLocks noGrp="1"/>
          </p:cNvSpPr>
          <p:nvPr>
            <p:ph type="dt" sz="half" idx="10"/>
          </p:nvPr>
        </p:nvSpPr>
        <p:spPr/>
        <p:txBody>
          <a:bodyPr/>
          <a:lstStyle/>
          <a:p>
            <a:fld id="{48A87A34-81AB-432B-8DAE-1953F412C126}" type="datetimeFigureOut">
              <a:rPr lang="en-US" smtClean="0"/>
              <a:t>4/20/2019</a:t>
            </a:fld>
            <a:endParaRPr lang="en-US" dirty="0"/>
          </a:p>
        </p:txBody>
      </p:sp>
      <p:sp>
        <p:nvSpPr>
          <p:cNvPr id="6" name="Footer Placeholder 5">
            <a:extLst>
              <a:ext uri="{FF2B5EF4-FFF2-40B4-BE49-F238E27FC236}">
                <a16:creationId xmlns:a16="http://schemas.microsoft.com/office/drawing/2014/main" id="{56A24793-E855-4401-AE80-E4851F2B0C8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AF1A7CC-D40C-45F0-A91F-E51F60D646B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94405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199A1-A5F0-4B40-8A2B-6C5BAAF2FC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50CA51-BB75-4B0B-976C-50A4E07CA8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F5376F-7F1C-4E24-B336-212001B4920B}"/>
              </a:ext>
            </a:extLst>
          </p:cNvPr>
          <p:cNvSpPr>
            <a:spLocks noGrp="1"/>
          </p:cNvSpPr>
          <p:nvPr>
            <p:ph type="dt" sz="half" idx="10"/>
          </p:nvPr>
        </p:nvSpPr>
        <p:spPr/>
        <p:txBody>
          <a:bodyPr/>
          <a:lstStyle/>
          <a:p>
            <a:fld id="{48A87A34-81AB-432B-8DAE-1953F412C126}" type="datetimeFigureOut">
              <a:rPr lang="en-US" smtClean="0"/>
              <a:t>4/20/2019</a:t>
            </a:fld>
            <a:endParaRPr lang="en-US" dirty="0"/>
          </a:p>
        </p:txBody>
      </p:sp>
      <p:sp>
        <p:nvSpPr>
          <p:cNvPr id="5" name="Footer Placeholder 4">
            <a:extLst>
              <a:ext uri="{FF2B5EF4-FFF2-40B4-BE49-F238E27FC236}">
                <a16:creationId xmlns:a16="http://schemas.microsoft.com/office/drawing/2014/main" id="{92C1AAD7-02EC-4235-86BE-26D65A9363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B365009-0109-4299-BF1B-F8A5A8312A07}"/>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0669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63EB7A-38EC-4C7C-A681-F5DF7306B21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D58F14-DC48-4981-B801-50C1BEB502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4669B1-4A41-4F3C-9DC1-A9F02DC35336}"/>
              </a:ext>
            </a:extLst>
          </p:cNvPr>
          <p:cNvSpPr>
            <a:spLocks noGrp="1"/>
          </p:cNvSpPr>
          <p:nvPr>
            <p:ph type="dt" sz="half" idx="10"/>
          </p:nvPr>
        </p:nvSpPr>
        <p:spPr/>
        <p:txBody>
          <a:bodyPr/>
          <a:lstStyle/>
          <a:p>
            <a:fld id="{48A87A34-81AB-432B-8DAE-1953F412C126}" type="datetimeFigureOut">
              <a:rPr lang="en-US" smtClean="0"/>
              <a:pPr/>
              <a:t>4/20/2019</a:t>
            </a:fld>
            <a:endParaRPr lang="en-US" dirty="0"/>
          </a:p>
        </p:txBody>
      </p:sp>
      <p:sp>
        <p:nvSpPr>
          <p:cNvPr id="5" name="Footer Placeholder 4">
            <a:extLst>
              <a:ext uri="{FF2B5EF4-FFF2-40B4-BE49-F238E27FC236}">
                <a16:creationId xmlns:a16="http://schemas.microsoft.com/office/drawing/2014/main" id="{919BF10C-139E-4609-B25A-EEAE10F46B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0CD9EFE-E11E-41DC-BA84-A1DC04C1DDD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54222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705258-A206-4EFA-878A-BAB11E1B82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BCEFB9-A700-4E32-82D3-E513BFF706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AA2847-8B10-48DF-9C87-056C0087BF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4/20/2019</a:t>
            </a:fld>
            <a:endParaRPr lang="en-US" dirty="0"/>
          </a:p>
        </p:txBody>
      </p:sp>
      <p:sp>
        <p:nvSpPr>
          <p:cNvPr id="5" name="Footer Placeholder 4">
            <a:extLst>
              <a:ext uri="{FF2B5EF4-FFF2-40B4-BE49-F238E27FC236}">
                <a16:creationId xmlns:a16="http://schemas.microsoft.com/office/drawing/2014/main" id="{8A9A003E-902A-4692-B2DE-613B17DEEE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F2365AD-DB33-4FBB-8000-FD609C2EB2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7535117"/>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EB44A0FA-8626-4DAF-B664-7B03F134A2FD}"/>
              </a:ext>
            </a:extLst>
          </p:cNvPr>
          <p:cNvSpPr txBox="1">
            <a:spLocks/>
          </p:cNvSpPr>
          <p:nvPr/>
        </p:nvSpPr>
        <p:spPr>
          <a:xfrm>
            <a:off x="8494775" y="1280161"/>
            <a:ext cx="3377183" cy="3708895"/>
          </a:xfrm>
          <a:prstGeom prst="rect">
            <a:avLst/>
          </a:prstGeom>
          <a:noFill/>
        </p:spPr>
        <p:txBody>
          <a:bodyPr vert="horz" lIns="91440" tIns="45720" rIns="91440" bIns="45720" rtlCol="0" anchor="b">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spcBef>
                <a:spcPct val="0"/>
              </a:spcBef>
              <a:spcAft>
                <a:spcPts val="600"/>
              </a:spcAft>
            </a:pPr>
            <a:r>
              <a:rPr lang="en-US" sz="4100" b="1" dirty="0">
                <a:ea typeface="+mj-ea"/>
                <a:cs typeface="+mj-cs"/>
              </a:rPr>
              <a:t>C.I. Leadership &amp; Development Programme</a:t>
            </a:r>
          </a:p>
          <a:p>
            <a:pPr algn="ctr">
              <a:spcBef>
                <a:spcPct val="0"/>
              </a:spcBef>
              <a:spcAft>
                <a:spcPts val="600"/>
              </a:spcAft>
            </a:pPr>
            <a:endParaRPr lang="en-US" sz="4100" b="1" dirty="0">
              <a:ea typeface="+mj-ea"/>
              <a:cs typeface="+mj-cs"/>
            </a:endParaRPr>
          </a:p>
          <a:p>
            <a:pPr algn="ctr">
              <a:spcBef>
                <a:spcPct val="0"/>
              </a:spcBef>
              <a:spcAft>
                <a:spcPts val="600"/>
              </a:spcAft>
            </a:pPr>
            <a:r>
              <a:rPr lang="en-US" sz="4100" b="1" i="1" dirty="0">
                <a:ea typeface="+mj-ea"/>
                <a:cs typeface="+mj-cs"/>
              </a:rPr>
              <a:t>Creating Irresistibility for Virgin</a:t>
            </a:r>
          </a:p>
        </p:txBody>
      </p:sp>
      <p:pic>
        <p:nvPicPr>
          <p:cNvPr id="9" name="Content Placeholder 4" descr="A picture containing text&#10;&#10;Description automatically generated">
            <a:extLst>
              <a:ext uri="{FF2B5EF4-FFF2-40B4-BE49-F238E27FC236}">
                <a16:creationId xmlns:a16="http://schemas.microsoft.com/office/drawing/2014/main" id="{5FFD8F87-5889-43AD-9466-E85BA67FFD1A}"/>
              </a:ext>
            </a:extLst>
          </p:cNvPr>
          <p:cNvPicPr>
            <a:picLocks noChangeAspect="1"/>
          </p:cNvPicPr>
          <p:nvPr/>
        </p:nvPicPr>
        <p:blipFill rotWithShape="1">
          <a:blip r:embed="rId3"/>
          <a:srcRect l="2252" r="15348"/>
          <a:stretch/>
        </p:blipFill>
        <p:spPr>
          <a:xfrm>
            <a:off x="19" y="10"/>
            <a:ext cx="8128995" cy="6857990"/>
          </a:xfrm>
          <a:prstGeom prst="rect">
            <a:avLst/>
          </a:prstGeom>
        </p:spPr>
      </p:pic>
    </p:spTree>
    <p:extLst>
      <p:ext uri="{BB962C8B-B14F-4D97-AF65-F5344CB8AC3E}">
        <p14:creationId xmlns:p14="http://schemas.microsoft.com/office/powerpoint/2010/main" val="3504499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 map&#10;&#10;Description automatically generated">
            <a:extLst>
              <a:ext uri="{FF2B5EF4-FFF2-40B4-BE49-F238E27FC236}">
                <a16:creationId xmlns:a16="http://schemas.microsoft.com/office/drawing/2014/main" id="{6A678486-70E1-43FA-827A-F875739CB249}"/>
              </a:ext>
            </a:extLst>
          </p:cNvPr>
          <p:cNvPicPr>
            <a:picLocks noChangeAspect="1"/>
          </p:cNvPicPr>
          <p:nvPr/>
        </p:nvPicPr>
        <p:blipFill>
          <a:blip r:embed="rId3"/>
          <a:stretch>
            <a:fillRect/>
          </a:stretch>
        </p:blipFill>
        <p:spPr>
          <a:xfrm>
            <a:off x="0" y="0"/>
            <a:ext cx="12192000" cy="6858000"/>
          </a:xfrm>
          <a:prstGeom prst="rect">
            <a:avLst/>
          </a:prstGeom>
        </p:spPr>
      </p:pic>
      <p:sp>
        <p:nvSpPr>
          <p:cNvPr id="8" name="Subtitle 2">
            <a:extLst>
              <a:ext uri="{FF2B5EF4-FFF2-40B4-BE49-F238E27FC236}">
                <a16:creationId xmlns:a16="http://schemas.microsoft.com/office/drawing/2014/main" id="{36559E47-B536-4A6A-A023-D2A41D80FB7F}"/>
              </a:ext>
            </a:extLst>
          </p:cNvPr>
          <p:cNvSpPr txBox="1">
            <a:spLocks/>
          </p:cNvSpPr>
          <p:nvPr/>
        </p:nvSpPr>
        <p:spPr>
          <a:xfrm>
            <a:off x="3135128" y="222652"/>
            <a:ext cx="6744703" cy="68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ctr">
              <a:spcBef>
                <a:spcPct val="0"/>
              </a:spcBef>
              <a:spcAft>
                <a:spcPts val="600"/>
              </a:spcAft>
              <a:buNone/>
            </a:pPr>
            <a:r>
              <a:rPr lang="en-US" sz="4000" dirty="0"/>
              <a:t>Values &amp; Behaviours</a:t>
            </a:r>
          </a:p>
        </p:txBody>
      </p:sp>
    </p:spTree>
    <p:extLst>
      <p:ext uri="{BB962C8B-B14F-4D97-AF65-F5344CB8AC3E}">
        <p14:creationId xmlns:p14="http://schemas.microsoft.com/office/powerpoint/2010/main" val="2667847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55744">
              <a:srgbClr val="E6BABA"/>
            </a:gs>
            <a:gs pos="8000">
              <a:schemeClr val="bg2">
                <a:shade val="98000"/>
                <a:satMod val="120000"/>
                <a:lumMod val="98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6C7534C8-0C6E-4E13-8587-71E7EC046A30}"/>
              </a:ext>
            </a:extLst>
          </p:cNvPr>
          <p:cNvSpPr txBox="1">
            <a:spLocks/>
          </p:cNvSpPr>
          <p:nvPr/>
        </p:nvSpPr>
        <p:spPr>
          <a:xfrm>
            <a:off x="838200" y="681037"/>
            <a:ext cx="4416291" cy="68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ctr">
              <a:spcBef>
                <a:spcPct val="0"/>
              </a:spcBef>
              <a:spcAft>
                <a:spcPts val="600"/>
              </a:spcAft>
              <a:buNone/>
            </a:pPr>
            <a:r>
              <a:rPr lang="en-US" sz="4000" dirty="0"/>
              <a:t>What is leadership?</a:t>
            </a:r>
          </a:p>
        </p:txBody>
      </p:sp>
      <p:sp>
        <p:nvSpPr>
          <p:cNvPr id="7" name="Subtitle 2">
            <a:extLst>
              <a:ext uri="{FF2B5EF4-FFF2-40B4-BE49-F238E27FC236}">
                <a16:creationId xmlns:a16="http://schemas.microsoft.com/office/drawing/2014/main" id="{544B95E0-0F39-4D0F-AC2F-E8BFA5289C3D}"/>
              </a:ext>
            </a:extLst>
          </p:cNvPr>
          <p:cNvSpPr txBox="1">
            <a:spLocks/>
          </p:cNvSpPr>
          <p:nvPr/>
        </p:nvSpPr>
        <p:spPr>
          <a:xfrm>
            <a:off x="0" y="1428224"/>
            <a:ext cx="6037193" cy="5175776"/>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a:spcBef>
                <a:spcPct val="0"/>
              </a:spcBef>
              <a:spcAft>
                <a:spcPts val="600"/>
              </a:spcAft>
            </a:pPr>
            <a:r>
              <a:rPr lang="en-GB" sz="2800" dirty="0"/>
              <a:t>Northouse (2013) defines leadership as “a process whereby an individual, influences a group of individuals to achieve a common goal.”</a:t>
            </a:r>
          </a:p>
          <a:p>
            <a:pPr>
              <a:spcBef>
                <a:spcPct val="0"/>
              </a:spcBef>
              <a:spcAft>
                <a:spcPts val="600"/>
              </a:spcAft>
            </a:pPr>
            <a:r>
              <a:rPr lang="en-GB" sz="2800" dirty="0" err="1"/>
              <a:t>Meindl</a:t>
            </a:r>
            <a:r>
              <a:rPr lang="en-GB" sz="2800" dirty="0"/>
              <a:t> and </a:t>
            </a:r>
            <a:r>
              <a:rPr lang="en-GB" sz="2800" dirty="0" err="1"/>
              <a:t>Ehrich</a:t>
            </a:r>
            <a:r>
              <a:rPr lang="en-GB" sz="2800" dirty="0"/>
              <a:t> (1987) demonstrated leadership as a romantic notion rather than a phenomenon that truly affects group and organisational outcomes (Bass &amp; Stogdill, 1990).</a:t>
            </a:r>
          </a:p>
          <a:p>
            <a:pPr>
              <a:spcBef>
                <a:spcPct val="0"/>
              </a:spcBef>
              <a:spcAft>
                <a:spcPts val="600"/>
              </a:spcAft>
            </a:pPr>
            <a:r>
              <a:rPr lang="en-GB" sz="2800" dirty="0"/>
              <a:t>“Leadership is a process of social influence, which maximises the efforts of others, towards the achievement of a goal.” (Kruse, 2013)</a:t>
            </a:r>
          </a:p>
          <a:p>
            <a:pPr>
              <a:spcBef>
                <a:spcPct val="0"/>
              </a:spcBef>
              <a:spcAft>
                <a:spcPts val="600"/>
              </a:spcAft>
            </a:pPr>
            <a:endParaRPr lang="en-GB" sz="2400" dirty="0"/>
          </a:p>
          <a:p>
            <a:pPr>
              <a:spcBef>
                <a:spcPct val="0"/>
              </a:spcBef>
              <a:spcAft>
                <a:spcPts val="600"/>
              </a:spcAft>
            </a:pPr>
            <a:endParaRPr lang="en-GB" sz="2400" dirty="0"/>
          </a:p>
          <a:p>
            <a:pPr marL="0" indent="0">
              <a:spcBef>
                <a:spcPct val="0"/>
              </a:spcBef>
              <a:spcAft>
                <a:spcPts val="600"/>
              </a:spcAft>
              <a:buNone/>
            </a:pPr>
            <a:endParaRPr lang="en-GB" sz="2400" dirty="0"/>
          </a:p>
        </p:txBody>
      </p:sp>
      <p:pic>
        <p:nvPicPr>
          <p:cNvPr id="4100" name="Picture 4" descr="Image result for leadership">
            <a:extLst>
              <a:ext uri="{FF2B5EF4-FFF2-40B4-BE49-F238E27FC236}">
                <a16:creationId xmlns:a16="http://schemas.microsoft.com/office/drawing/2014/main" id="{8995475D-715F-4307-A73D-B2076D2DFE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4805" y="1500187"/>
            <a:ext cx="5715000" cy="3857625"/>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DAC74CF9-490F-4C5E-8A4B-E3E71BA2C788}"/>
              </a:ext>
            </a:extLst>
          </p:cNvPr>
          <p:cNvSpPr/>
          <p:nvPr/>
        </p:nvSpPr>
        <p:spPr>
          <a:xfrm>
            <a:off x="10206801" y="5484812"/>
            <a:ext cx="1928733" cy="374077"/>
          </a:xfrm>
          <a:prstGeom prst="rect">
            <a:avLst/>
          </a:prstGeom>
        </p:spPr>
        <p:txBody>
          <a:bodyPr wrap="none">
            <a:spAutoFit/>
          </a:bodyPr>
          <a:lstStyle/>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(tapmyback, 2017)</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15279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55744">
              <a:srgbClr val="E6BABA"/>
            </a:gs>
            <a:gs pos="8000">
              <a:schemeClr val="bg2">
                <a:shade val="98000"/>
                <a:satMod val="120000"/>
                <a:lumMod val="98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58AAB3-DD45-4A98-9B7C-94EDF7C0EBFF}"/>
              </a:ext>
            </a:extLst>
          </p:cNvPr>
          <p:cNvSpPr>
            <a:spLocks noGrp="1"/>
          </p:cNvSpPr>
          <p:nvPr>
            <p:ph idx="1"/>
          </p:nvPr>
        </p:nvSpPr>
        <p:spPr>
          <a:xfrm>
            <a:off x="586740" y="1662430"/>
            <a:ext cx="10515600" cy="4351338"/>
          </a:xfrm>
        </p:spPr>
        <p:txBody>
          <a:bodyPr/>
          <a:lstStyle/>
          <a:p>
            <a:pPr algn="ctr"/>
            <a:r>
              <a:rPr lang="en-GB" dirty="0"/>
              <a:t>“You can’t change who you are, but you can change what you do.” – Kevin Watson (2019)</a:t>
            </a:r>
          </a:p>
          <a:p>
            <a:pPr marL="0" indent="0" algn="ctr">
              <a:buNone/>
            </a:pPr>
            <a:endParaRPr lang="en-GB" dirty="0"/>
          </a:p>
          <a:p>
            <a:pPr marL="0" indent="0">
              <a:buNone/>
            </a:pPr>
            <a:endParaRPr lang="en-GB" dirty="0"/>
          </a:p>
          <a:p>
            <a:endParaRPr lang="en-GB" dirty="0"/>
          </a:p>
          <a:p>
            <a:endParaRPr lang="en-GB" dirty="0"/>
          </a:p>
          <a:p>
            <a:endParaRPr lang="en-GB" dirty="0"/>
          </a:p>
        </p:txBody>
      </p:sp>
      <p:sp>
        <p:nvSpPr>
          <p:cNvPr id="7" name="Subtitle 2">
            <a:extLst>
              <a:ext uri="{FF2B5EF4-FFF2-40B4-BE49-F238E27FC236}">
                <a16:creationId xmlns:a16="http://schemas.microsoft.com/office/drawing/2014/main" id="{4FD9D7D3-0655-46C5-A7CD-58D0E9189D1B}"/>
              </a:ext>
            </a:extLst>
          </p:cNvPr>
          <p:cNvSpPr txBox="1">
            <a:spLocks/>
          </p:cNvSpPr>
          <p:nvPr/>
        </p:nvSpPr>
        <p:spPr>
          <a:xfrm>
            <a:off x="952500" y="755492"/>
            <a:ext cx="9265920" cy="68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ctr">
              <a:spcBef>
                <a:spcPct val="0"/>
              </a:spcBef>
              <a:spcAft>
                <a:spcPts val="600"/>
              </a:spcAft>
              <a:buNone/>
            </a:pPr>
            <a:r>
              <a:rPr lang="en-US" sz="4000" dirty="0"/>
              <a:t>Skills and competencies of a modern leader </a:t>
            </a:r>
          </a:p>
        </p:txBody>
      </p:sp>
      <p:pic>
        <p:nvPicPr>
          <p:cNvPr id="3074" name="Picture 2" descr="Image result for leadership">
            <a:extLst>
              <a:ext uri="{FF2B5EF4-FFF2-40B4-BE49-F238E27FC236}">
                <a16:creationId xmlns:a16="http://schemas.microsoft.com/office/drawing/2014/main" id="{60C2DD95-54B1-4FEB-BC6E-29D95B9D7E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630696"/>
            <a:ext cx="6035040" cy="384630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Image result for studies of leadership traits and characteristics">
            <a:extLst>
              <a:ext uri="{FF2B5EF4-FFF2-40B4-BE49-F238E27FC236}">
                <a16:creationId xmlns:a16="http://schemas.microsoft.com/office/drawing/2014/main" id="{E4930430-0CF6-42E6-9E0A-17617AA5DDE8}"/>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60960" y="2642602"/>
            <a:ext cx="5730240" cy="3846304"/>
          </a:xfrm>
          <a:prstGeom prst="rect">
            <a:avLst/>
          </a:prstGeom>
          <a:noFill/>
          <a:ln>
            <a:noFill/>
          </a:ln>
        </p:spPr>
      </p:pic>
      <p:sp>
        <p:nvSpPr>
          <p:cNvPr id="8" name="Rectangle 7">
            <a:extLst>
              <a:ext uri="{FF2B5EF4-FFF2-40B4-BE49-F238E27FC236}">
                <a16:creationId xmlns:a16="http://schemas.microsoft.com/office/drawing/2014/main" id="{A0A81AE3-1BB5-4B8C-9768-DD7CEEBB3C52}"/>
              </a:ext>
            </a:extLst>
          </p:cNvPr>
          <p:cNvSpPr/>
          <p:nvPr/>
        </p:nvSpPr>
        <p:spPr>
          <a:xfrm>
            <a:off x="3708023" y="6488906"/>
            <a:ext cx="1877437" cy="374077"/>
          </a:xfrm>
          <a:prstGeom prst="rect">
            <a:avLst/>
          </a:prstGeom>
        </p:spPr>
        <p:txBody>
          <a:bodyPr wrap="none">
            <a:spAutoFit/>
          </a:bodyPr>
          <a:lstStyle/>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(Northouse, 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D019713A-2322-41FC-B981-2FE2ED01B312}"/>
              </a:ext>
            </a:extLst>
          </p:cNvPr>
          <p:cNvSpPr/>
          <p:nvPr/>
        </p:nvSpPr>
        <p:spPr>
          <a:xfrm>
            <a:off x="10181401" y="6488906"/>
            <a:ext cx="1479892" cy="374077"/>
          </a:xfrm>
          <a:prstGeom prst="rect">
            <a:avLst/>
          </a:prstGeom>
        </p:spPr>
        <p:txBody>
          <a:bodyPr wrap="none">
            <a:spAutoFit/>
          </a:bodyPr>
          <a:lstStyle/>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(Doyle, 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05709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55744">
              <a:srgbClr val="E6BABA"/>
            </a:gs>
            <a:gs pos="8000">
              <a:schemeClr val="bg2">
                <a:shade val="98000"/>
                <a:satMod val="120000"/>
                <a:lumMod val="98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58AAB3-DD45-4A98-9B7C-94EDF7C0EBFF}"/>
              </a:ext>
            </a:extLst>
          </p:cNvPr>
          <p:cNvSpPr>
            <a:spLocks noGrp="1"/>
          </p:cNvSpPr>
          <p:nvPr>
            <p:ph idx="1"/>
          </p:nvPr>
        </p:nvSpPr>
        <p:spPr>
          <a:xfrm>
            <a:off x="220980" y="1549716"/>
            <a:ext cx="7574280" cy="4851084"/>
          </a:xfrm>
        </p:spPr>
        <p:txBody>
          <a:bodyPr>
            <a:normAutofit/>
          </a:bodyPr>
          <a:lstStyle/>
          <a:p>
            <a:pPr marL="0" indent="0">
              <a:buNone/>
            </a:pPr>
            <a:endParaRPr lang="en-GB" dirty="0"/>
          </a:p>
          <a:p>
            <a:pPr marL="0" indent="0">
              <a:buNone/>
            </a:pPr>
            <a:endParaRPr lang="en-GB" dirty="0"/>
          </a:p>
          <a:p>
            <a:r>
              <a:rPr lang="en-GB" dirty="0"/>
              <a:t>“Leaders show transformational behaviour when they articulate a shared vision of the future, act as role models, encourage the acceptance of collective goals, set high expectations, and when they provide intellectual stimulus and support for the individual development needs of subordinates” (Yukl et.al, 1999)</a:t>
            </a:r>
          </a:p>
        </p:txBody>
      </p:sp>
      <p:sp>
        <p:nvSpPr>
          <p:cNvPr id="6" name="Subtitle 2">
            <a:extLst>
              <a:ext uri="{FF2B5EF4-FFF2-40B4-BE49-F238E27FC236}">
                <a16:creationId xmlns:a16="http://schemas.microsoft.com/office/drawing/2014/main" id="{83444114-2104-4043-8F4F-A15381C22D4B}"/>
              </a:ext>
            </a:extLst>
          </p:cNvPr>
          <p:cNvSpPr txBox="1">
            <a:spLocks/>
          </p:cNvSpPr>
          <p:nvPr/>
        </p:nvSpPr>
        <p:spPr>
          <a:xfrm>
            <a:off x="838200" y="681037"/>
            <a:ext cx="8465820" cy="68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ctr">
              <a:spcBef>
                <a:spcPct val="0"/>
              </a:spcBef>
              <a:spcAft>
                <a:spcPts val="600"/>
              </a:spcAft>
              <a:buNone/>
            </a:pPr>
            <a:r>
              <a:rPr lang="en-US" sz="4000"/>
              <a:t>C.I. – Creating Irresistibility, an overview </a:t>
            </a:r>
            <a:endParaRPr lang="en-US" sz="4000" dirty="0"/>
          </a:p>
        </p:txBody>
      </p:sp>
      <p:pic>
        <p:nvPicPr>
          <p:cNvPr id="2050" name="Picture 2" descr="Image result for transformational leadership">
            <a:extLst>
              <a:ext uri="{FF2B5EF4-FFF2-40B4-BE49-F238E27FC236}">
                <a16:creationId xmlns:a16="http://schemas.microsoft.com/office/drawing/2014/main" id="{1087DFF2-23F2-4D7C-AF5D-54A20E5874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5260" y="2291186"/>
            <a:ext cx="4175760" cy="3885777"/>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A4B0F0C2-F0D8-415D-AF56-30FB31E40C39}"/>
              </a:ext>
            </a:extLst>
          </p:cNvPr>
          <p:cNvSpPr/>
          <p:nvPr/>
        </p:nvSpPr>
        <p:spPr>
          <a:xfrm>
            <a:off x="10375711" y="6227763"/>
            <a:ext cx="1595309" cy="374077"/>
          </a:xfrm>
          <a:prstGeom prst="rect">
            <a:avLst/>
          </a:prstGeom>
        </p:spPr>
        <p:txBody>
          <a:bodyPr wrap="none">
            <a:spAutoFit/>
          </a:bodyPr>
          <a:lstStyle/>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(Google, 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91379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55744">
              <a:srgbClr val="E6BABA"/>
            </a:gs>
            <a:gs pos="8000">
              <a:schemeClr val="bg2">
                <a:shade val="98000"/>
                <a:satMod val="120000"/>
                <a:lumMod val="98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49092D10-C09B-4C53-BE41-DDD53CC4D989}"/>
              </a:ext>
            </a:extLst>
          </p:cNvPr>
          <p:cNvSpPr txBox="1">
            <a:spLocks/>
          </p:cNvSpPr>
          <p:nvPr/>
        </p:nvSpPr>
        <p:spPr>
          <a:xfrm>
            <a:off x="838200" y="681037"/>
            <a:ext cx="7518400" cy="112649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ctr">
              <a:spcBef>
                <a:spcPct val="0"/>
              </a:spcBef>
              <a:spcAft>
                <a:spcPts val="600"/>
              </a:spcAft>
              <a:buNone/>
            </a:pPr>
            <a:r>
              <a:rPr lang="en-US" sz="4000" dirty="0"/>
              <a:t>How will we create this?</a:t>
            </a:r>
          </a:p>
        </p:txBody>
      </p:sp>
      <p:pic>
        <p:nvPicPr>
          <p:cNvPr id="5122" name="Picture 2" descr="Related image">
            <a:extLst>
              <a:ext uri="{FF2B5EF4-FFF2-40B4-BE49-F238E27FC236}">
                <a16:creationId xmlns:a16="http://schemas.microsoft.com/office/drawing/2014/main" id="{6CBFC009-6349-4DB1-83A6-424C9FDBAA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49904" y="1244282"/>
            <a:ext cx="8073189" cy="549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7719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55744">
              <a:srgbClr val="E6BABA"/>
            </a:gs>
            <a:gs pos="8000">
              <a:schemeClr val="bg2">
                <a:shade val="98000"/>
                <a:satMod val="120000"/>
                <a:lumMod val="98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58AAB3-DD45-4A98-9B7C-94EDF7C0EBFF}"/>
              </a:ext>
            </a:extLst>
          </p:cNvPr>
          <p:cNvSpPr>
            <a:spLocks noGrp="1"/>
          </p:cNvSpPr>
          <p:nvPr>
            <p:ph idx="1"/>
          </p:nvPr>
        </p:nvSpPr>
        <p:spPr>
          <a:xfrm>
            <a:off x="5426241" y="2275514"/>
            <a:ext cx="6765759" cy="4122738"/>
          </a:xfrm>
        </p:spPr>
        <p:txBody>
          <a:bodyPr>
            <a:normAutofit lnSpcReduction="10000"/>
          </a:bodyPr>
          <a:lstStyle/>
          <a:p>
            <a:pPr>
              <a:buFont typeface="Wingdings" panose="05000000000000000000" pitchFamily="2" charset="2"/>
              <a:buChar char="ü"/>
            </a:pPr>
            <a:r>
              <a:rPr lang="en-GB" dirty="0"/>
              <a:t>Engaging </a:t>
            </a:r>
          </a:p>
          <a:p>
            <a:pPr>
              <a:buFont typeface="Wingdings" panose="05000000000000000000" pitchFamily="2" charset="2"/>
              <a:buChar char="ü"/>
            </a:pPr>
            <a:r>
              <a:rPr lang="en-GB" dirty="0"/>
              <a:t>Increased employee satisfaction </a:t>
            </a:r>
          </a:p>
          <a:p>
            <a:pPr>
              <a:buFont typeface="Wingdings" panose="05000000000000000000" pitchFamily="2" charset="2"/>
              <a:buChar char="ü"/>
            </a:pPr>
            <a:r>
              <a:rPr lang="en-GB" dirty="0"/>
              <a:t>Proven to have more of an impact compared to a company’s culture of innovation</a:t>
            </a:r>
          </a:p>
          <a:p>
            <a:pPr>
              <a:buFont typeface="Wingdings" panose="05000000000000000000" pitchFamily="2" charset="2"/>
              <a:buChar char="ü"/>
            </a:pPr>
            <a:r>
              <a:rPr lang="en-GB" dirty="0"/>
              <a:t>Address both efficiency and human needs</a:t>
            </a:r>
          </a:p>
          <a:p>
            <a:pPr>
              <a:buFont typeface="Wingdings" panose="05000000000000000000" pitchFamily="2" charset="2"/>
              <a:buChar char="ü"/>
            </a:pPr>
            <a:r>
              <a:rPr lang="en-GB" dirty="0"/>
              <a:t>Increased profitability </a:t>
            </a:r>
          </a:p>
          <a:p>
            <a:pPr>
              <a:buFont typeface="Wingdings" panose="05000000000000000000" pitchFamily="2" charset="2"/>
              <a:buChar char="ü"/>
            </a:pPr>
            <a:endParaRPr lang="en-GB" dirty="0"/>
          </a:p>
          <a:p>
            <a:pPr marL="0" indent="0">
              <a:buNone/>
            </a:pPr>
            <a:r>
              <a:rPr lang="en-GB" dirty="0"/>
              <a:t>					   (Lee, 2019)</a:t>
            </a:r>
          </a:p>
          <a:p>
            <a:pPr>
              <a:buFont typeface="Wingdings" panose="05000000000000000000" pitchFamily="2" charset="2"/>
              <a:buChar char="ü"/>
            </a:pPr>
            <a:endParaRPr lang="en-GB" dirty="0"/>
          </a:p>
          <a:p>
            <a:pPr>
              <a:buFont typeface="Wingdings" panose="05000000000000000000" pitchFamily="2" charset="2"/>
              <a:buChar char="ü"/>
            </a:pPr>
            <a:endParaRPr lang="en-GB" dirty="0"/>
          </a:p>
        </p:txBody>
      </p:sp>
      <p:sp>
        <p:nvSpPr>
          <p:cNvPr id="6" name="Subtitle 2">
            <a:extLst>
              <a:ext uri="{FF2B5EF4-FFF2-40B4-BE49-F238E27FC236}">
                <a16:creationId xmlns:a16="http://schemas.microsoft.com/office/drawing/2014/main" id="{B32D34C3-2A4F-4590-B92D-F979771911D1}"/>
              </a:ext>
            </a:extLst>
          </p:cNvPr>
          <p:cNvSpPr txBox="1">
            <a:spLocks/>
          </p:cNvSpPr>
          <p:nvPr/>
        </p:nvSpPr>
        <p:spPr>
          <a:xfrm>
            <a:off x="838200" y="681037"/>
            <a:ext cx="5554980" cy="114458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ctr">
              <a:spcBef>
                <a:spcPct val="0"/>
              </a:spcBef>
              <a:spcAft>
                <a:spcPts val="600"/>
              </a:spcAft>
              <a:buNone/>
            </a:pPr>
            <a:r>
              <a:rPr lang="en-US" sz="4000" dirty="0"/>
              <a:t>Why invest in your leaders?</a:t>
            </a:r>
          </a:p>
          <a:p>
            <a:pPr marL="0" indent="0" algn="ctr">
              <a:spcBef>
                <a:spcPct val="0"/>
              </a:spcBef>
              <a:spcAft>
                <a:spcPts val="600"/>
              </a:spcAft>
              <a:buNone/>
            </a:pPr>
            <a:r>
              <a:rPr lang="en-US" sz="4000" i="1" dirty="0"/>
              <a:t>The values of leadership</a:t>
            </a:r>
          </a:p>
        </p:txBody>
      </p:sp>
      <p:pic>
        <p:nvPicPr>
          <p:cNvPr id="6146" name="Picture 2" descr="Image result for importance of leadership">
            <a:extLst>
              <a:ext uri="{FF2B5EF4-FFF2-40B4-BE49-F238E27FC236}">
                <a16:creationId xmlns:a16="http://schemas.microsoft.com/office/drawing/2014/main" id="{E7B9EB7C-E616-4C8A-AA2C-8FC0BEEFF0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233" y="2053500"/>
            <a:ext cx="4791408" cy="4344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4906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55744">
              <a:srgbClr val="E6BABA"/>
            </a:gs>
            <a:gs pos="8000">
              <a:schemeClr val="bg2">
                <a:shade val="98000"/>
                <a:satMod val="120000"/>
                <a:lumMod val="98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58AAB3-DD45-4A98-9B7C-94EDF7C0EBFF}"/>
              </a:ext>
            </a:extLst>
          </p:cNvPr>
          <p:cNvSpPr>
            <a:spLocks noGrp="1"/>
          </p:cNvSpPr>
          <p:nvPr>
            <p:ph idx="1"/>
          </p:nvPr>
        </p:nvSpPr>
        <p:spPr>
          <a:xfrm>
            <a:off x="838200" y="1737360"/>
            <a:ext cx="10515600" cy="4114800"/>
          </a:xfrm>
        </p:spPr>
        <p:txBody>
          <a:bodyPr>
            <a:normAutofit lnSpcReduction="10000"/>
          </a:bodyPr>
          <a:lstStyle/>
          <a:p>
            <a:pPr marL="0" indent="0">
              <a:buNone/>
            </a:pPr>
            <a:r>
              <a:rPr lang="en-GB" dirty="0"/>
              <a:t>An intensive 2-day course will consist of 2 stages, 1 stage per day and all participants will be awarded with an accredited certificate upon completion</a:t>
            </a:r>
          </a:p>
          <a:p>
            <a:pPr marL="0" indent="0">
              <a:buNone/>
            </a:pPr>
            <a:r>
              <a:rPr lang="en-GB" dirty="0"/>
              <a:t>Step 1: Role-playing scenarios such as coaching and mentoring, and developing soft skills</a:t>
            </a:r>
          </a:p>
          <a:p>
            <a:pPr marL="0" indent="0">
              <a:buNone/>
            </a:pPr>
            <a:endParaRPr lang="en-GB" dirty="0"/>
          </a:p>
          <a:p>
            <a:pPr marL="0" indent="0">
              <a:buNone/>
            </a:pPr>
            <a:r>
              <a:rPr lang="en-GB" dirty="0"/>
              <a:t>Step 2: Intellectual stimulation – practice leading others to challenge assumptions, foster innovation and take risks</a:t>
            </a:r>
          </a:p>
          <a:p>
            <a:pPr marL="0" indent="0" algn="r">
              <a:buNone/>
            </a:pPr>
            <a:r>
              <a:rPr lang="en-GB" dirty="0"/>
              <a:t>											(Duggan, n.d.)</a:t>
            </a:r>
          </a:p>
        </p:txBody>
      </p:sp>
      <p:sp>
        <p:nvSpPr>
          <p:cNvPr id="6" name="Subtitle 2">
            <a:extLst>
              <a:ext uri="{FF2B5EF4-FFF2-40B4-BE49-F238E27FC236}">
                <a16:creationId xmlns:a16="http://schemas.microsoft.com/office/drawing/2014/main" id="{FCB32D03-2606-4C0B-A983-B9897CA44EFC}"/>
              </a:ext>
            </a:extLst>
          </p:cNvPr>
          <p:cNvSpPr txBox="1">
            <a:spLocks/>
          </p:cNvSpPr>
          <p:nvPr/>
        </p:nvSpPr>
        <p:spPr>
          <a:xfrm>
            <a:off x="838201" y="681037"/>
            <a:ext cx="3390900" cy="68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ctr">
              <a:spcBef>
                <a:spcPct val="0"/>
              </a:spcBef>
              <a:spcAft>
                <a:spcPts val="600"/>
              </a:spcAft>
              <a:buNone/>
            </a:pPr>
            <a:r>
              <a:rPr lang="en-US" sz="4000" dirty="0"/>
              <a:t>Timeline of C.I. </a:t>
            </a:r>
          </a:p>
        </p:txBody>
      </p:sp>
    </p:spTree>
    <p:extLst>
      <p:ext uri="{BB962C8B-B14F-4D97-AF65-F5344CB8AC3E}">
        <p14:creationId xmlns:p14="http://schemas.microsoft.com/office/powerpoint/2010/main" val="3844665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55744">
              <a:srgbClr val="E6BABA"/>
            </a:gs>
            <a:gs pos="8000">
              <a:schemeClr val="bg2">
                <a:shade val="98000"/>
                <a:satMod val="120000"/>
                <a:lumMod val="98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13312C17-66B5-449C-976C-351A146925BD}"/>
              </a:ext>
            </a:extLst>
          </p:cNvPr>
          <p:cNvSpPr txBox="1">
            <a:spLocks/>
          </p:cNvSpPr>
          <p:nvPr/>
        </p:nvSpPr>
        <p:spPr>
          <a:xfrm>
            <a:off x="838200" y="681037"/>
            <a:ext cx="7299960" cy="68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ctr">
              <a:spcBef>
                <a:spcPct val="0"/>
              </a:spcBef>
              <a:spcAft>
                <a:spcPts val="600"/>
              </a:spcAft>
              <a:buNone/>
            </a:pPr>
            <a:r>
              <a:rPr lang="en-US" sz="4000" dirty="0"/>
              <a:t>Why invest in us? – </a:t>
            </a:r>
            <a:r>
              <a:rPr lang="en-US" sz="4000" i="1" dirty="0"/>
              <a:t>the benefits</a:t>
            </a:r>
          </a:p>
        </p:txBody>
      </p:sp>
      <p:sp>
        <p:nvSpPr>
          <p:cNvPr id="8" name="Content Placeholder 2">
            <a:extLst>
              <a:ext uri="{FF2B5EF4-FFF2-40B4-BE49-F238E27FC236}">
                <a16:creationId xmlns:a16="http://schemas.microsoft.com/office/drawing/2014/main" id="{DC77518A-0905-4174-9658-07376816821A}"/>
              </a:ext>
            </a:extLst>
          </p:cNvPr>
          <p:cNvSpPr>
            <a:spLocks noGrp="1"/>
          </p:cNvSpPr>
          <p:nvPr>
            <p:ph idx="1"/>
          </p:nvPr>
        </p:nvSpPr>
        <p:spPr>
          <a:xfrm>
            <a:off x="838200" y="1825625"/>
            <a:ext cx="10515600" cy="4351338"/>
          </a:xfrm>
        </p:spPr>
        <p:txBody>
          <a:bodyPr/>
          <a:lstStyle/>
          <a:p>
            <a:r>
              <a:rPr lang="en-GB" dirty="0"/>
              <a:t>100% Satisfaction</a:t>
            </a:r>
          </a:p>
          <a:p>
            <a:r>
              <a:rPr lang="en-GB" dirty="0"/>
              <a:t>Reduction in employee turnover</a:t>
            </a:r>
          </a:p>
          <a:p>
            <a:r>
              <a:rPr lang="en-GB" dirty="0"/>
              <a:t>Increased service quality and customer satisfaction </a:t>
            </a:r>
          </a:p>
          <a:p>
            <a:r>
              <a:rPr lang="en-GB" dirty="0"/>
              <a:t>Higher performing teams</a:t>
            </a:r>
          </a:p>
          <a:p>
            <a:r>
              <a:rPr lang="en-GB" dirty="0"/>
              <a:t>Competitive advantage</a:t>
            </a:r>
          </a:p>
          <a:p>
            <a:endParaRPr lang="en-GB" dirty="0"/>
          </a:p>
          <a:p>
            <a:endParaRPr lang="en-GB" dirty="0"/>
          </a:p>
        </p:txBody>
      </p:sp>
    </p:spTree>
    <p:extLst>
      <p:ext uri="{BB962C8B-B14F-4D97-AF65-F5344CB8AC3E}">
        <p14:creationId xmlns:p14="http://schemas.microsoft.com/office/powerpoint/2010/main" val="156802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55744">
              <a:srgbClr val="E6BABA"/>
            </a:gs>
            <a:gs pos="8000">
              <a:schemeClr val="bg2">
                <a:shade val="98000"/>
                <a:satMod val="120000"/>
                <a:lumMod val="98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46E521A0-1E6E-4DB0-A738-FEAFA9D203D9}"/>
              </a:ext>
            </a:extLst>
          </p:cNvPr>
          <p:cNvSpPr txBox="1">
            <a:spLocks/>
          </p:cNvSpPr>
          <p:nvPr/>
        </p:nvSpPr>
        <p:spPr>
          <a:xfrm>
            <a:off x="2148840" y="2743200"/>
            <a:ext cx="7894320" cy="68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ctr">
              <a:spcBef>
                <a:spcPct val="0"/>
              </a:spcBef>
              <a:spcAft>
                <a:spcPts val="600"/>
              </a:spcAft>
              <a:buNone/>
            </a:pPr>
            <a:r>
              <a:rPr lang="en-US" sz="4000" dirty="0"/>
              <a:t>Thank you for listening</a:t>
            </a:r>
          </a:p>
        </p:txBody>
      </p:sp>
    </p:spTree>
    <p:extLst>
      <p:ext uri="{BB962C8B-B14F-4D97-AF65-F5344CB8AC3E}">
        <p14:creationId xmlns:p14="http://schemas.microsoft.com/office/powerpoint/2010/main" val="955576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55744">
              <a:srgbClr val="E6BABA"/>
            </a:gs>
            <a:gs pos="8000">
              <a:schemeClr val="bg2">
                <a:shade val="98000"/>
                <a:satMod val="120000"/>
                <a:lumMod val="98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46E521A0-1E6E-4DB0-A738-FEAFA9D203D9}"/>
              </a:ext>
            </a:extLst>
          </p:cNvPr>
          <p:cNvSpPr txBox="1">
            <a:spLocks/>
          </p:cNvSpPr>
          <p:nvPr/>
        </p:nvSpPr>
        <p:spPr>
          <a:xfrm>
            <a:off x="891540" y="571500"/>
            <a:ext cx="5806440" cy="68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ctr">
              <a:spcBef>
                <a:spcPct val="0"/>
              </a:spcBef>
              <a:spcAft>
                <a:spcPts val="600"/>
              </a:spcAft>
              <a:buNone/>
            </a:pPr>
            <a:r>
              <a:rPr lang="en-US" sz="4000" dirty="0"/>
              <a:t>References (PowerPoint)</a:t>
            </a:r>
          </a:p>
        </p:txBody>
      </p:sp>
      <p:sp>
        <p:nvSpPr>
          <p:cNvPr id="3" name="Subtitle 2">
            <a:extLst>
              <a:ext uri="{FF2B5EF4-FFF2-40B4-BE49-F238E27FC236}">
                <a16:creationId xmlns:a16="http://schemas.microsoft.com/office/drawing/2014/main" id="{2DF31C97-6323-4190-ADD2-73803DE5D883}"/>
              </a:ext>
            </a:extLst>
          </p:cNvPr>
          <p:cNvSpPr txBox="1">
            <a:spLocks/>
          </p:cNvSpPr>
          <p:nvPr/>
        </p:nvSpPr>
        <p:spPr>
          <a:xfrm>
            <a:off x="243840" y="1348740"/>
            <a:ext cx="11704320" cy="49377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spcBef>
                <a:spcPct val="0"/>
              </a:spcBef>
              <a:spcAft>
                <a:spcPts val="600"/>
              </a:spcAft>
              <a:buNone/>
            </a:pPr>
            <a:endParaRPr lang="en-US" sz="4000" dirty="0"/>
          </a:p>
        </p:txBody>
      </p:sp>
      <p:sp>
        <p:nvSpPr>
          <p:cNvPr id="4" name="TextBox 3">
            <a:extLst>
              <a:ext uri="{FF2B5EF4-FFF2-40B4-BE49-F238E27FC236}">
                <a16:creationId xmlns:a16="http://schemas.microsoft.com/office/drawing/2014/main" id="{88B1538F-46B5-412E-B6D8-CE51FE2A9922}"/>
              </a:ext>
            </a:extLst>
          </p:cNvPr>
          <p:cNvSpPr txBox="1"/>
          <p:nvPr/>
        </p:nvSpPr>
        <p:spPr>
          <a:xfrm>
            <a:off x="0" y="1548854"/>
            <a:ext cx="11704320" cy="5909310"/>
          </a:xfrm>
          <a:prstGeom prst="rect">
            <a:avLst/>
          </a:prstGeom>
          <a:noFill/>
        </p:spPr>
        <p:txBody>
          <a:bodyPr wrap="square" rtlCol="0">
            <a:spAutoFit/>
          </a:bodyPr>
          <a:lstStyle/>
          <a:p>
            <a:pPr lvl="0" eaLnBrk="0" fontAlgn="base" hangingPunct="0">
              <a:spcBef>
                <a:spcPct val="0"/>
              </a:spcBef>
              <a:spcAft>
                <a:spcPct val="0"/>
              </a:spcAft>
            </a:pPr>
            <a:r>
              <a:rPr lang="en-GB" dirty="0"/>
              <a:t>M </a:t>
            </a:r>
            <a:r>
              <a:rPr lang="en-US" altLang="en-US" dirty="0">
                <a:ea typeface="Calibri" panose="020F0502020204030204" pitchFamily="34" charset="0"/>
                <a:cs typeface="Times New Roman" panose="02020603050405020304" pitchFamily="18" charset="0"/>
              </a:rPr>
              <a:t>Bass, B. M. &amp; Stogdill, R. M., 1990. </a:t>
            </a:r>
            <a:r>
              <a:rPr lang="en-US" altLang="en-US" i="1" dirty="0">
                <a:ea typeface="Calibri" panose="020F0502020204030204" pitchFamily="34" charset="0"/>
                <a:cs typeface="Times New Roman" panose="02020603050405020304" pitchFamily="18" charset="0"/>
              </a:rPr>
              <a:t>Bass &amp; Stogdill's Handbook of Leadership: Theory, Research &amp; Managerial Applications. </a:t>
            </a:r>
            <a:r>
              <a:rPr lang="en-US" altLang="en-US" dirty="0">
                <a:ea typeface="Calibri" panose="020F0502020204030204" pitchFamily="34" charset="0"/>
                <a:cs typeface="Times New Roman" panose="02020603050405020304" pitchFamily="18" charset="0"/>
              </a:rPr>
              <a:t>3rd ed. London: The Free Press.</a:t>
            </a:r>
            <a:endParaRPr lang="en-GB" altLang="en-US" dirty="0"/>
          </a:p>
          <a:p>
            <a:pPr lvl="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Dirk, D. &amp; </a:t>
            </a:r>
            <a:r>
              <a:rPr lang="en-US" altLang="en-US" dirty="0" err="1">
                <a:ea typeface="Calibri" panose="020F0502020204030204" pitchFamily="34" charset="0"/>
                <a:cs typeface="Times New Roman" panose="02020603050405020304" pitchFamily="18" charset="0"/>
              </a:rPr>
              <a:t>Daan</a:t>
            </a:r>
            <a:r>
              <a:rPr lang="en-US" altLang="en-US" dirty="0">
                <a:ea typeface="Calibri" panose="020F0502020204030204" pitchFamily="34" charset="0"/>
                <a:cs typeface="Times New Roman" panose="02020603050405020304" pitchFamily="18" charset="0"/>
              </a:rPr>
              <a:t>, S., 2015. Leveraging transformational and transactional leadership to cultivate the generation of organization-focused ideas. </a:t>
            </a:r>
            <a:r>
              <a:rPr lang="en-US" altLang="en-US" i="1" dirty="0">
                <a:ea typeface="Calibri" panose="020F0502020204030204" pitchFamily="34" charset="0"/>
                <a:cs typeface="Times New Roman" panose="02020603050405020304" pitchFamily="18" charset="0"/>
              </a:rPr>
              <a:t>The Leadership Quarterly, </a:t>
            </a:r>
            <a:r>
              <a:rPr lang="en-US" altLang="en-US" dirty="0">
                <a:ea typeface="Calibri" panose="020F0502020204030204" pitchFamily="34" charset="0"/>
                <a:cs typeface="Times New Roman" panose="02020603050405020304" pitchFamily="18" charset="0"/>
              </a:rPr>
              <a:t>26(2), pp. 204-219.</a:t>
            </a:r>
            <a:endParaRPr lang="en-GB" altLang="en-US" dirty="0"/>
          </a:p>
          <a:p>
            <a:pPr lvl="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Doyle, A., 2019. </a:t>
            </a:r>
            <a:r>
              <a:rPr lang="en-US" altLang="en-US" i="1" dirty="0">
                <a:ea typeface="Calibri" panose="020F0502020204030204" pitchFamily="34" charset="0"/>
                <a:cs typeface="Times New Roman" panose="02020603050405020304" pitchFamily="18" charset="0"/>
              </a:rPr>
              <a:t>Top 10 Leadership Skills Employers Look For.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https://www.thebalancecareers.com/top-leadership-skills-2063782</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22 April 2019].</a:t>
            </a:r>
            <a:endParaRPr lang="en-GB" altLang="en-US" dirty="0"/>
          </a:p>
          <a:p>
            <a:pPr lvl="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Duggan, T., n.d. </a:t>
            </a:r>
            <a:r>
              <a:rPr lang="en-US" altLang="en-US" i="1" dirty="0">
                <a:ea typeface="Calibri" panose="020F0502020204030204" pitchFamily="34" charset="0"/>
                <a:cs typeface="Times New Roman" panose="02020603050405020304" pitchFamily="18" charset="0"/>
              </a:rPr>
              <a:t>Transformational Leadership Training Exercises.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https://smallbusiness.chron.com/transformational-leadership-training-exercises-1832.html</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22 April 2019].</a:t>
            </a:r>
            <a:endParaRPr lang="en-GB" altLang="en-US" dirty="0"/>
          </a:p>
          <a:p>
            <a:pPr lvl="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Google, 2016. </a:t>
            </a:r>
            <a:r>
              <a:rPr lang="en-US" altLang="en-US" i="1" dirty="0">
                <a:ea typeface="Calibri" panose="020F0502020204030204" pitchFamily="34" charset="0"/>
                <a:cs typeface="Times New Roman" panose="02020603050405020304" pitchFamily="18" charset="0"/>
              </a:rPr>
              <a:t>5 Practices of Exemplary Leaders.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https://www.google.com/</a:t>
            </a:r>
            <a:r>
              <a:rPr lang="en-US" altLang="en-US" u="sng" dirty="0" err="1">
                <a:ea typeface="Calibri" panose="020F0502020204030204" pitchFamily="34" charset="0"/>
                <a:cs typeface="Times New Roman" panose="02020603050405020304" pitchFamily="18" charset="0"/>
              </a:rPr>
              <a:t>search?rlz</a:t>
            </a:r>
            <a:r>
              <a:rPr lang="en-US" altLang="en-US" u="sng" dirty="0">
                <a:ea typeface="Calibri" panose="020F0502020204030204" pitchFamily="34" charset="0"/>
                <a:cs typeface="Times New Roman" panose="02020603050405020304" pitchFamily="18" charset="0"/>
              </a:rPr>
              <a:t>=1C1PRFI_enGB818GB818&amp;biw=756&amp;bih=718&amp;tbm=</a:t>
            </a:r>
            <a:r>
              <a:rPr lang="en-US" altLang="en-US" u="sng" dirty="0" err="1">
                <a:ea typeface="Calibri" panose="020F0502020204030204" pitchFamily="34" charset="0"/>
                <a:cs typeface="Times New Roman" panose="02020603050405020304" pitchFamily="18" charset="0"/>
              </a:rPr>
              <a:t>isch&amp;sa</a:t>
            </a:r>
            <a:r>
              <a:rPr lang="en-US" altLang="en-US" u="sng" dirty="0">
                <a:ea typeface="Calibri" panose="020F0502020204030204" pitchFamily="34" charset="0"/>
                <a:cs typeface="Times New Roman" panose="02020603050405020304" pitchFamily="18" charset="0"/>
              </a:rPr>
              <a:t>=1&amp;ei=PD6_XNW5LcqFjLsPl_WE0Ag&amp;q=</a:t>
            </a:r>
            <a:r>
              <a:rPr lang="en-US" altLang="en-US" u="sng" dirty="0" err="1">
                <a:ea typeface="Calibri" panose="020F0502020204030204" pitchFamily="34" charset="0"/>
                <a:cs typeface="Times New Roman" panose="02020603050405020304" pitchFamily="18" charset="0"/>
              </a:rPr>
              <a:t>kouzes+and+posner+five+practices+of+exemplary+leadership&amp;oq</a:t>
            </a:r>
            <a:r>
              <a:rPr lang="en-US" altLang="en-US" u="sng" dirty="0">
                <a:ea typeface="Calibri" panose="020F0502020204030204" pitchFamily="34" charset="0"/>
                <a:cs typeface="Times New Roman" panose="02020603050405020304" pitchFamily="18" charset="0"/>
              </a:rPr>
              <a:t>=</a:t>
            </a:r>
            <a:r>
              <a:rPr lang="en-US" altLang="en-US" u="sng" dirty="0" err="1">
                <a:ea typeface="Calibri" panose="020F0502020204030204" pitchFamily="34" charset="0"/>
                <a:cs typeface="Times New Roman" panose="02020603050405020304" pitchFamily="18" charset="0"/>
              </a:rPr>
              <a:t>kouzes+five+practices+of+exempl&amp;gs_l</a:t>
            </a:r>
            <a:r>
              <a:rPr lang="en-US" altLang="en-US" u="sng" dirty="0">
                <a:ea typeface="Calibri" panose="020F0502020204030204" pitchFamily="34" charset="0"/>
                <a:cs typeface="Times New Roman" panose="02020603050405020304" pitchFamily="18" charset="0"/>
              </a:rPr>
              <a:t>=img.1.0.0i8i30.447209.451816..453475...0.0..</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23 April 2019].</a:t>
            </a:r>
          </a:p>
          <a:p>
            <a:pPr lvl="0" eaLnBrk="0" fontAlgn="base" hangingPunct="0">
              <a:spcBef>
                <a:spcPct val="0"/>
              </a:spcBef>
              <a:spcAft>
                <a:spcPct val="0"/>
              </a:spcAft>
            </a:pPr>
            <a:r>
              <a:rPr lang="en-US" altLang="en-US" dirty="0" err="1">
                <a:latin typeface="Calibri" panose="020F0502020204030204" pitchFamily="34" charset="0"/>
                <a:ea typeface="Calibri" panose="020F0502020204030204" pitchFamily="34" charset="0"/>
                <a:cs typeface="Times New Roman" panose="02020603050405020304" pitchFamily="18" charset="0"/>
              </a:rPr>
              <a:t>tapmyback</a:t>
            </a:r>
            <a:r>
              <a:rPr lang="en-US" altLang="en-US" dirty="0">
                <a:latin typeface="Calibri" panose="020F0502020204030204" pitchFamily="34" charset="0"/>
                <a:ea typeface="Calibri" panose="020F0502020204030204" pitchFamily="34" charset="0"/>
                <a:cs typeface="Times New Roman" panose="02020603050405020304" pitchFamily="18" charset="0"/>
              </a:rPr>
              <a:t>, 2017. </a:t>
            </a:r>
            <a:r>
              <a:rPr lang="en-US" altLang="en-US" i="1" dirty="0">
                <a:latin typeface="Calibri" panose="020F0502020204030204" pitchFamily="34" charset="0"/>
                <a:ea typeface="Calibri" panose="020F0502020204030204" pitchFamily="34" charset="0"/>
                <a:cs typeface="Times New Roman" panose="02020603050405020304" pitchFamily="18" charset="0"/>
              </a:rPr>
              <a:t>3 Leadership Principles Every Leader Needs to Remember. </a:t>
            </a:r>
            <a:r>
              <a:rPr lang="en-US" altLang="en-US" dirty="0">
                <a:latin typeface="Calibri" panose="020F0502020204030204" pitchFamily="34" charset="0"/>
                <a:ea typeface="Calibri" panose="020F0502020204030204" pitchFamily="34" charset="0"/>
                <a:cs typeface="Times New Roman" panose="02020603050405020304" pitchFamily="18" charset="0"/>
              </a:rPr>
              <a:t>[Online]</a:t>
            </a:r>
            <a:r>
              <a:rPr lang="en-US" altLang="en-US" dirty="0">
                <a:ea typeface="Calibri" panose="020F0502020204030204" pitchFamily="34" charset="0"/>
                <a:cs typeface="Times New Roman" panose="02020603050405020304" pitchFamily="18" charset="0"/>
              </a:rPr>
              <a:t> </a:t>
            </a:r>
            <a:r>
              <a:rPr lang="en-US" altLang="en-US"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u="sng" dirty="0">
                <a:latin typeface="Calibri" panose="020F0502020204030204" pitchFamily="34" charset="0"/>
                <a:ea typeface="Calibri" panose="020F0502020204030204" pitchFamily="34" charset="0"/>
                <a:cs typeface="Times New Roman" panose="02020603050405020304" pitchFamily="18" charset="0"/>
              </a:rPr>
              <a:t>https://www.tapmyback.com/3-leadership-principles-every-leader-needs-to-remember/</a:t>
            </a:r>
            <a:br>
              <a:rPr lang="en-US" altLang="en-US" dirty="0">
                <a:latin typeface="Calibri" panose="020F0502020204030204" pitchFamily="34" charset="0"/>
                <a:ea typeface="Calibri" panose="020F0502020204030204" pitchFamily="34" charset="0"/>
                <a:cs typeface="Times New Roman" panose="02020603050405020304" pitchFamily="18" charset="0"/>
              </a:rPr>
            </a:br>
            <a:r>
              <a:rPr lang="en-US" altLang="en-US" dirty="0">
                <a:latin typeface="Calibri" panose="020F0502020204030204" pitchFamily="34" charset="0"/>
                <a:ea typeface="Calibri" panose="020F0502020204030204" pitchFamily="34" charset="0"/>
                <a:cs typeface="Times New Roman" panose="02020603050405020304" pitchFamily="18" charset="0"/>
              </a:rPr>
              <a:t>[Accessed 23 April 2019].</a:t>
            </a:r>
            <a:endParaRPr lang="en-GB" altLang="en-US" dirty="0"/>
          </a:p>
          <a:p>
            <a:pPr lvl="0" eaLnBrk="0" fontAlgn="base" hangingPunct="0">
              <a:spcBef>
                <a:spcPct val="0"/>
              </a:spcBef>
              <a:spcAft>
                <a:spcPct val="0"/>
              </a:spcAft>
            </a:pPr>
            <a:endParaRPr lang="en-GB" altLang="en-US" dirty="0"/>
          </a:p>
          <a:p>
            <a:endParaRPr lang="en-GB" dirty="0"/>
          </a:p>
        </p:txBody>
      </p:sp>
    </p:spTree>
    <p:extLst>
      <p:ext uri="{BB962C8B-B14F-4D97-AF65-F5344CB8AC3E}">
        <p14:creationId xmlns:p14="http://schemas.microsoft.com/office/powerpoint/2010/main" val="1782656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55744">
              <a:srgbClr val="E6BABA"/>
            </a:gs>
            <a:gs pos="8000">
              <a:schemeClr val="bg2">
                <a:shade val="98000"/>
                <a:satMod val="120000"/>
                <a:lumMod val="98000"/>
              </a:schemeClr>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46E521A0-1E6E-4DB0-A738-FEAFA9D203D9}"/>
              </a:ext>
            </a:extLst>
          </p:cNvPr>
          <p:cNvSpPr txBox="1">
            <a:spLocks/>
          </p:cNvSpPr>
          <p:nvPr/>
        </p:nvSpPr>
        <p:spPr>
          <a:xfrm>
            <a:off x="891540" y="571500"/>
            <a:ext cx="5806440" cy="685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ctr">
              <a:spcBef>
                <a:spcPct val="0"/>
              </a:spcBef>
              <a:spcAft>
                <a:spcPts val="600"/>
              </a:spcAft>
              <a:buNone/>
            </a:pPr>
            <a:r>
              <a:rPr lang="en-US" sz="4000" dirty="0"/>
              <a:t>References (PowerPoint)</a:t>
            </a:r>
          </a:p>
        </p:txBody>
      </p:sp>
      <p:sp>
        <p:nvSpPr>
          <p:cNvPr id="3" name="Subtitle 2">
            <a:extLst>
              <a:ext uri="{FF2B5EF4-FFF2-40B4-BE49-F238E27FC236}">
                <a16:creationId xmlns:a16="http://schemas.microsoft.com/office/drawing/2014/main" id="{2DF31C97-6323-4190-ADD2-73803DE5D883}"/>
              </a:ext>
            </a:extLst>
          </p:cNvPr>
          <p:cNvSpPr txBox="1">
            <a:spLocks/>
          </p:cNvSpPr>
          <p:nvPr/>
        </p:nvSpPr>
        <p:spPr>
          <a:xfrm>
            <a:off x="243840" y="1348740"/>
            <a:ext cx="11704320" cy="49377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spcBef>
                <a:spcPct val="0"/>
              </a:spcBef>
              <a:spcAft>
                <a:spcPts val="600"/>
              </a:spcAft>
              <a:buNone/>
            </a:pPr>
            <a:endParaRPr lang="en-US" sz="4000" dirty="0"/>
          </a:p>
        </p:txBody>
      </p:sp>
      <p:sp>
        <p:nvSpPr>
          <p:cNvPr id="4" name="TextBox 3">
            <a:extLst>
              <a:ext uri="{FF2B5EF4-FFF2-40B4-BE49-F238E27FC236}">
                <a16:creationId xmlns:a16="http://schemas.microsoft.com/office/drawing/2014/main" id="{88B1538F-46B5-412E-B6D8-CE51FE2A9922}"/>
              </a:ext>
            </a:extLst>
          </p:cNvPr>
          <p:cNvSpPr txBox="1"/>
          <p:nvPr/>
        </p:nvSpPr>
        <p:spPr>
          <a:xfrm>
            <a:off x="0" y="1257300"/>
            <a:ext cx="11704320" cy="6217087"/>
          </a:xfrm>
          <a:prstGeom prst="rect">
            <a:avLst/>
          </a:prstGeom>
          <a:noFill/>
        </p:spPr>
        <p:txBody>
          <a:bodyPr wrap="square" rtlCol="0">
            <a:spAutoFit/>
          </a:bodyPr>
          <a:lstStyle/>
          <a:p>
            <a:pPr lvl="0" eaLnBrk="0" fontAlgn="base" hangingPunct="0">
              <a:spcBef>
                <a:spcPct val="0"/>
              </a:spcBef>
              <a:spcAft>
                <a:spcPct val="0"/>
              </a:spcAft>
            </a:pPr>
            <a:r>
              <a:rPr lang="en-US" altLang="en-US" sz="2000" dirty="0">
                <a:latin typeface="Calibri" panose="020F0502020204030204" pitchFamily="34" charset="0"/>
                <a:ea typeface="Calibri" panose="020F0502020204030204" pitchFamily="34" charset="0"/>
                <a:cs typeface="Times New Roman" panose="02020603050405020304" pitchFamily="18" charset="0"/>
              </a:rPr>
              <a:t>Google, 2019. </a:t>
            </a:r>
            <a:r>
              <a:rPr lang="en-US" altLang="en-US" sz="2000" i="1" dirty="0">
                <a:latin typeface="Calibri" panose="020F0502020204030204" pitchFamily="34" charset="0"/>
                <a:ea typeface="Calibri" panose="020F0502020204030204" pitchFamily="34" charset="0"/>
                <a:cs typeface="Times New Roman" panose="02020603050405020304" pitchFamily="18" charset="0"/>
              </a:rPr>
              <a:t>Transformational Leader. </a:t>
            </a:r>
            <a:r>
              <a:rPr lang="en-US" altLang="en-US" sz="20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2000" dirty="0">
                <a:latin typeface="Calibri" panose="020F0502020204030204" pitchFamily="34" charset="0"/>
                <a:ea typeface="Calibri" panose="020F0502020204030204" pitchFamily="34" charset="0"/>
                <a:cs typeface="Times New Roman" panose="02020603050405020304" pitchFamily="18" charset="0"/>
              </a:rPr>
            </a:br>
            <a:r>
              <a:rPr lang="en-US" altLang="en-US" sz="20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2000" u="sng" dirty="0">
                <a:latin typeface="Calibri" panose="020F0502020204030204" pitchFamily="34" charset="0"/>
                <a:ea typeface="Calibri" panose="020F0502020204030204" pitchFamily="34" charset="0"/>
                <a:cs typeface="Times New Roman" panose="02020603050405020304" pitchFamily="18" charset="0"/>
              </a:rPr>
              <a:t>https://www.google.co.uk/</a:t>
            </a:r>
            <a:r>
              <a:rPr lang="en-US" altLang="en-US" sz="2000" u="sng" dirty="0" err="1">
                <a:latin typeface="Calibri" panose="020F0502020204030204" pitchFamily="34" charset="0"/>
                <a:ea typeface="Calibri" panose="020F0502020204030204" pitchFamily="34" charset="0"/>
                <a:cs typeface="Times New Roman" panose="02020603050405020304" pitchFamily="18" charset="0"/>
              </a:rPr>
              <a:t>search?safe</a:t>
            </a:r>
            <a:r>
              <a:rPr lang="en-US" altLang="en-US" sz="2000" u="sng" dirty="0">
                <a:latin typeface="Calibri" panose="020F0502020204030204" pitchFamily="34" charset="0"/>
                <a:ea typeface="Calibri" panose="020F0502020204030204" pitchFamily="34" charset="0"/>
                <a:cs typeface="Times New Roman" panose="02020603050405020304" pitchFamily="18" charset="0"/>
              </a:rPr>
              <a:t>=</a:t>
            </a:r>
            <a:r>
              <a:rPr lang="en-US" altLang="en-US" sz="2000" u="sng" dirty="0" err="1">
                <a:latin typeface="Calibri" panose="020F0502020204030204" pitchFamily="34" charset="0"/>
                <a:ea typeface="Calibri" panose="020F0502020204030204" pitchFamily="34" charset="0"/>
                <a:cs typeface="Times New Roman" panose="02020603050405020304" pitchFamily="18" charset="0"/>
              </a:rPr>
              <a:t>active&amp;tbm</a:t>
            </a:r>
            <a:r>
              <a:rPr lang="en-US" altLang="en-US" sz="2000" u="sng" dirty="0">
                <a:latin typeface="Calibri" panose="020F0502020204030204" pitchFamily="34" charset="0"/>
                <a:ea typeface="Calibri" panose="020F0502020204030204" pitchFamily="34" charset="0"/>
                <a:cs typeface="Times New Roman" panose="02020603050405020304" pitchFamily="18" charset="0"/>
              </a:rPr>
              <a:t>=</a:t>
            </a:r>
            <a:r>
              <a:rPr lang="en-US" altLang="en-US" sz="2000" u="sng" dirty="0" err="1">
                <a:latin typeface="Calibri" panose="020F0502020204030204" pitchFamily="34" charset="0"/>
                <a:ea typeface="Calibri" panose="020F0502020204030204" pitchFamily="34" charset="0"/>
                <a:cs typeface="Times New Roman" panose="02020603050405020304" pitchFamily="18" charset="0"/>
              </a:rPr>
              <a:t>isch&amp;sa</a:t>
            </a:r>
            <a:r>
              <a:rPr lang="en-US" altLang="en-US" sz="2000" u="sng" dirty="0">
                <a:latin typeface="Calibri" panose="020F0502020204030204" pitchFamily="34" charset="0"/>
                <a:ea typeface="Calibri" panose="020F0502020204030204" pitchFamily="34" charset="0"/>
                <a:cs typeface="Times New Roman" panose="02020603050405020304" pitchFamily="18" charset="0"/>
              </a:rPr>
              <a:t>=1&amp;ei=jjs_xjbthcezjlsp8rkfya&amp;q=</a:t>
            </a:r>
            <a:r>
              <a:rPr lang="en-US" altLang="en-US" sz="2000" u="sng" dirty="0" err="1">
                <a:latin typeface="Calibri" panose="020F0502020204030204" pitchFamily="34" charset="0"/>
                <a:ea typeface="Calibri" panose="020F0502020204030204" pitchFamily="34" charset="0"/>
                <a:cs typeface="Times New Roman" panose="02020603050405020304" pitchFamily="18" charset="0"/>
              </a:rPr>
              <a:t>transformational+leader&amp;oq</a:t>
            </a:r>
            <a:r>
              <a:rPr lang="en-US" altLang="en-US" sz="2000" u="sng" dirty="0">
                <a:latin typeface="Calibri" panose="020F0502020204030204" pitchFamily="34" charset="0"/>
                <a:ea typeface="Calibri" panose="020F0502020204030204" pitchFamily="34" charset="0"/>
                <a:cs typeface="Times New Roman" panose="02020603050405020304" pitchFamily="18" charset="0"/>
              </a:rPr>
              <a:t>=</a:t>
            </a:r>
            <a:r>
              <a:rPr lang="en-US" altLang="en-US" sz="2000" u="sng" dirty="0" err="1">
                <a:latin typeface="Calibri" panose="020F0502020204030204" pitchFamily="34" charset="0"/>
                <a:ea typeface="Calibri" panose="020F0502020204030204" pitchFamily="34" charset="0"/>
                <a:cs typeface="Times New Roman" panose="02020603050405020304" pitchFamily="18" charset="0"/>
              </a:rPr>
              <a:t>transformational+leader&amp;gs_l</a:t>
            </a:r>
            <a:r>
              <a:rPr lang="en-US" altLang="en-US" sz="2000" u="sng" dirty="0">
                <a:latin typeface="Calibri" panose="020F0502020204030204" pitchFamily="34" charset="0"/>
                <a:ea typeface="Calibri" panose="020F0502020204030204" pitchFamily="34" charset="0"/>
                <a:cs typeface="Times New Roman" panose="02020603050405020304" pitchFamily="18" charset="0"/>
              </a:rPr>
              <a:t>=img.3..0i67j0l5j0i67l2j0l2.3804.3804..4283...0.0..0.74.74.1......1....1..gws-wiz-img.jymam5csci4&amp;safe=</a:t>
            </a:r>
            <a:r>
              <a:rPr lang="en-US" altLang="en-US" sz="2000" u="sng" dirty="0" err="1">
                <a:latin typeface="Calibri" panose="020F0502020204030204" pitchFamily="34" charset="0"/>
                <a:ea typeface="Calibri" panose="020F0502020204030204" pitchFamily="34" charset="0"/>
                <a:cs typeface="Times New Roman" panose="02020603050405020304" pitchFamily="18" charset="0"/>
              </a:rPr>
              <a:t>active#imgr</a:t>
            </a:r>
            <a:br>
              <a:rPr lang="en-US" altLang="en-US" sz="2000" dirty="0">
                <a:latin typeface="Calibri" panose="020F0502020204030204" pitchFamily="34" charset="0"/>
                <a:ea typeface="Calibri" panose="020F0502020204030204" pitchFamily="34" charset="0"/>
                <a:cs typeface="Times New Roman" panose="02020603050405020304" pitchFamily="18" charset="0"/>
              </a:rPr>
            </a:br>
            <a:r>
              <a:rPr lang="en-US" altLang="en-US" sz="2000" dirty="0">
                <a:latin typeface="Calibri" panose="020F0502020204030204" pitchFamily="34" charset="0"/>
                <a:ea typeface="Calibri" panose="020F0502020204030204" pitchFamily="34" charset="0"/>
                <a:cs typeface="Times New Roman" panose="02020603050405020304" pitchFamily="18" charset="0"/>
              </a:rPr>
              <a:t>[Accessed 23 April 2019].</a:t>
            </a:r>
            <a:endParaRPr lang="en-GB" altLang="en-US" sz="2000" dirty="0"/>
          </a:p>
          <a:p>
            <a:pPr lvl="0" eaLnBrk="0" fontAlgn="base" hangingPunct="0">
              <a:spcBef>
                <a:spcPct val="0"/>
              </a:spcBef>
              <a:spcAft>
                <a:spcPct val="0"/>
              </a:spcAft>
            </a:pPr>
            <a:r>
              <a:rPr lang="en-US" altLang="en-US" sz="2000" dirty="0">
                <a:latin typeface="Calibri" panose="020F0502020204030204" pitchFamily="34" charset="0"/>
                <a:ea typeface="Calibri" panose="020F0502020204030204" pitchFamily="34" charset="0"/>
                <a:cs typeface="Times New Roman" panose="02020603050405020304" pitchFamily="18" charset="0"/>
              </a:rPr>
              <a:t>Kouzes , J. &amp; Posner, B., 2012. Leadership Challenge. </a:t>
            </a:r>
            <a:r>
              <a:rPr lang="en-US" altLang="en-US" sz="2000" i="1" dirty="0">
                <a:latin typeface="Calibri" panose="020F0502020204030204" pitchFamily="34" charset="0"/>
                <a:ea typeface="Calibri" panose="020F0502020204030204" pitchFamily="34" charset="0"/>
                <a:cs typeface="Times New Roman" panose="02020603050405020304" pitchFamily="18" charset="0"/>
              </a:rPr>
              <a:t>Leadership Excellence, </a:t>
            </a:r>
            <a:r>
              <a:rPr lang="en-US" altLang="en-US" sz="2000" dirty="0">
                <a:latin typeface="Calibri" panose="020F0502020204030204" pitchFamily="34" charset="0"/>
                <a:ea typeface="Calibri" panose="020F0502020204030204" pitchFamily="34" charset="0"/>
                <a:cs typeface="Times New Roman" panose="02020603050405020304" pitchFamily="18" charset="0"/>
              </a:rPr>
              <a:t>29(8), pp. 3-4.</a:t>
            </a:r>
            <a:endParaRPr lang="en-GB" altLang="en-US" sz="2000" dirty="0"/>
          </a:p>
          <a:p>
            <a:pPr lvl="0" eaLnBrk="0" fontAlgn="base" hangingPunct="0">
              <a:spcBef>
                <a:spcPct val="0"/>
              </a:spcBef>
              <a:spcAft>
                <a:spcPct val="0"/>
              </a:spcAft>
            </a:pPr>
            <a:r>
              <a:rPr lang="en-US" altLang="en-US" sz="2000" dirty="0">
                <a:latin typeface="Calibri" panose="020F0502020204030204" pitchFamily="34" charset="0"/>
                <a:ea typeface="Calibri" panose="020F0502020204030204" pitchFamily="34" charset="0"/>
                <a:cs typeface="Times New Roman" panose="02020603050405020304" pitchFamily="18" charset="0"/>
              </a:rPr>
              <a:t>Kruse, K., 2013. </a:t>
            </a:r>
            <a:r>
              <a:rPr lang="en-US" altLang="en-US" sz="2000" i="1" dirty="0">
                <a:latin typeface="Calibri" panose="020F0502020204030204" pitchFamily="34" charset="0"/>
                <a:ea typeface="Calibri" panose="020F0502020204030204" pitchFamily="34" charset="0"/>
                <a:cs typeface="Times New Roman" panose="02020603050405020304" pitchFamily="18" charset="0"/>
              </a:rPr>
              <a:t>What is Leadership?. </a:t>
            </a:r>
            <a:r>
              <a:rPr lang="en-US" altLang="en-US" sz="20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2000" dirty="0">
                <a:latin typeface="Calibri" panose="020F0502020204030204" pitchFamily="34" charset="0"/>
                <a:ea typeface="Calibri" panose="020F0502020204030204" pitchFamily="34" charset="0"/>
                <a:cs typeface="Times New Roman" panose="02020603050405020304" pitchFamily="18" charset="0"/>
              </a:rPr>
            </a:br>
            <a:r>
              <a:rPr lang="en-US" altLang="en-US" sz="20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2000" u="sng" dirty="0">
                <a:latin typeface="Calibri" panose="020F0502020204030204" pitchFamily="34" charset="0"/>
                <a:ea typeface="Calibri" panose="020F0502020204030204" pitchFamily="34" charset="0"/>
                <a:cs typeface="Times New Roman" panose="02020603050405020304" pitchFamily="18" charset="0"/>
              </a:rPr>
              <a:t>https://www.forbes.com/sites/kevinkruse/2013/04/09/what-is-leadership/#2e9a68a75b90</a:t>
            </a:r>
            <a:br>
              <a:rPr lang="en-US" altLang="en-US" sz="2000" dirty="0">
                <a:latin typeface="Calibri" panose="020F0502020204030204" pitchFamily="34" charset="0"/>
                <a:ea typeface="Calibri" panose="020F0502020204030204" pitchFamily="34" charset="0"/>
                <a:cs typeface="Times New Roman" panose="02020603050405020304" pitchFamily="18" charset="0"/>
              </a:rPr>
            </a:br>
            <a:r>
              <a:rPr lang="en-US" altLang="en-US" sz="2000" dirty="0">
                <a:latin typeface="Calibri" panose="020F0502020204030204" pitchFamily="34" charset="0"/>
                <a:ea typeface="Calibri" panose="020F0502020204030204" pitchFamily="34" charset="0"/>
                <a:cs typeface="Times New Roman" panose="02020603050405020304" pitchFamily="18" charset="0"/>
              </a:rPr>
              <a:t>[Accessed 22 April 2019].</a:t>
            </a:r>
            <a:endParaRPr lang="en-GB" altLang="en-US" sz="2000" dirty="0"/>
          </a:p>
          <a:p>
            <a:pPr lvl="0" eaLnBrk="0" fontAlgn="base" hangingPunct="0">
              <a:spcBef>
                <a:spcPct val="0"/>
              </a:spcBef>
              <a:spcAft>
                <a:spcPct val="0"/>
              </a:spcAft>
            </a:pPr>
            <a:r>
              <a:rPr lang="en-US" altLang="en-US" sz="2000" dirty="0">
                <a:latin typeface="Calibri" panose="020F0502020204030204" pitchFamily="34" charset="0"/>
                <a:ea typeface="Calibri" panose="020F0502020204030204" pitchFamily="34" charset="0"/>
                <a:cs typeface="Times New Roman" panose="02020603050405020304" pitchFamily="18" charset="0"/>
              </a:rPr>
              <a:t>Lee, R., 2019. </a:t>
            </a:r>
            <a:r>
              <a:rPr lang="en-US" altLang="en-US" sz="2000" i="1" dirty="0">
                <a:latin typeface="Calibri" panose="020F0502020204030204" pitchFamily="34" charset="0"/>
                <a:ea typeface="Calibri" panose="020F0502020204030204" pitchFamily="34" charset="0"/>
                <a:cs typeface="Times New Roman" panose="02020603050405020304" pitchFamily="18" charset="0"/>
              </a:rPr>
              <a:t>The Importance of Leadership Development: 7 Facts HR Needs To Know. </a:t>
            </a:r>
            <a:r>
              <a:rPr lang="en-US" altLang="en-US" sz="20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2000" dirty="0">
                <a:latin typeface="Calibri" panose="020F0502020204030204" pitchFamily="34" charset="0"/>
                <a:ea typeface="Calibri" panose="020F0502020204030204" pitchFamily="34" charset="0"/>
                <a:cs typeface="Times New Roman" panose="02020603050405020304" pitchFamily="18" charset="0"/>
              </a:rPr>
            </a:br>
            <a:r>
              <a:rPr lang="en-US" altLang="en-US" sz="20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2000" u="sng" dirty="0">
                <a:latin typeface="Calibri" panose="020F0502020204030204" pitchFamily="34" charset="0"/>
                <a:ea typeface="Calibri" panose="020F0502020204030204" pitchFamily="34" charset="0"/>
                <a:cs typeface="Times New Roman" panose="02020603050405020304" pitchFamily="18" charset="0"/>
              </a:rPr>
              <a:t>https://blog.careerminds.com/blog/importance-of-leadership-development</a:t>
            </a:r>
            <a:br>
              <a:rPr lang="en-US" altLang="en-US" sz="2000" dirty="0">
                <a:latin typeface="Calibri" panose="020F0502020204030204" pitchFamily="34" charset="0"/>
                <a:ea typeface="Calibri" panose="020F0502020204030204" pitchFamily="34" charset="0"/>
                <a:cs typeface="Times New Roman" panose="02020603050405020304" pitchFamily="18" charset="0"/>
              </a:rPr>
            </a:br>
            <a:r>
              <a:rPr lang="en-US" altLang="en-US" sz="2000" dirty="0">
                <a:latin typeface="Calibri" panose="020F0502020204030204" pitchFamily="34" charset="0"/>
                <a:ea typeface="Calibri" panose="020F0502020204030204" pitchFamily="34" charset="0"/>
                <a:cs typeface="Times New Roman" panose="02020603050405020304" pitchFamily="18" charset="0"/>
              </a:rPr>
              <a:t>[Accessed 23 April 2019].</a:t>
            </a:r>
            <a:endParaRPr lang="en-GB" altLang="en-US" sz="2000" dirty="0"/>
          </a:p>
          <a:p>
            <a:pPr lvl="0" eaLnBrk="0" fontAlgn="base" hangingPunct="0">
              <a:spcBef>
                <a:spcPct val="0"/>
              </a:spcBef>
              <a:spcAft>
                <a:spcPct val="0"/>
              </a:spcAft>
            </a:pPr>
            <a:r>
              <a:rPr lang="en-US" altLang="en-US" sz="2000" dirty="0">
                <a:latin typeface="Calibri" panose="020F0502020204030204" pitchFamily="34" charset="0"/>
                <a:ea typeface="Calibri" panose="020F0502020204030204" pitchFamily="34" charset="0"/>
                <a:cs typeface="Times New Roman" panose="02020603050405020304" pitchFamily="18" charset="0"/>
              </a:rPr>
              <a:t>Northouse, P. G., 2013. </a:t>
            </a:r>
            <a:r>
              <a:rPr lang="en-US" altLang="en-US" sz="2000" i="1" dirty="0">
                <a:latin typeface="Calibri" panose="020F0502020204030204" pitchFamily="34" charset="0"/>
                <a:ea typeface="Calibri" panose="020F0502020204030204" pitchFamily="34" charset="0"/>
                <a:cs typeface="Times New Roman" panose="02020603050405020304" pitchFamily="18" charset="0"/>
              </a:rPr>
              <a:t>Leadership; Theory and Practice. </a:t>
            </a:r>
            <a:r>
              <a:rPr lang="en-US" altLang="en-US" sz="2000" dirty="0">
                <a:latin typeface="Calibri" panose="020F0502020204030204" pitchFamily="34" charset="0"/>
                <a:ea typeface="Calibri" panose="020F0502020204030204" pitchFamily="34" charset="0"/>
                <a:cs typeface="Times New Roman" panose="02020603050405020304" pitchFamily="18" charset="0"/>
              </a:rPr>
              <a:t>6th ed. London: SAGE Publications.</a:t>
            </a:r>
            <a:endParaRPr lang="en-GB" altLang="en-US" sz="2000" dirty="0"/>
          </a:p>
          <a:p>
            <a:pPr lvl="0" eaLnBrk="0" fontAlgn="base" hangingPunct="0">
              <a:spcBef>
                <a:spcPct val="0"/>
              </a:spcBef>
              <a:spcAft>
                <a:spcPct val="0"/>
              </a:spcAft>
            </a:pPr>
            <a:r>
              <a:rPr lang="en-US" altLang="en-US" sz="2000" dirty="0">
                <a:latin typeface="Calibri" panose="020F0502020204030204" pitchFamily="34" charset="0"/>
                <a:ea typeface="Calibri" panose="020F0502020204030204" pitchFamily="34" charset="0"/>
                <a:cs typeface="Times New Roman" panose="02020603050405020304" pitchFamily="18" charset="0"/>
              </a:rPr>
              <a:t>Northouse, P. G., 2019. </a:t>
            </a:r>
            <a:r>
              <a:rPr lang="en-US" altLang="en-US" sz="2000" i="1" dirty="0">
                <a:latin typeface="Calibri" panose="020F0502020204030204" pitchFamily="34" charset="0"/>
                <a:ea typeface="Calibri" panose="020F0502020204030204" pitchFamily="34" charset="0"/>
                <a:cs typeface="Times New Roman" panose="02020603050405020304" pitchFamily="18" charset="0"/>
              </a:rPr>
              <a:t>Leadership, Theory and Practice. </a:t>
            </a:r>
            <a:r>
              <a:rPr lang="en-US" altLang="en-US" sz="2000" dirty="0">
                <a:latin typeface="Calibri" panose="020F0502020204030204" pitchFamily="34" charset="0"/>
                <a:ea typeface="Calibri" panose="020F0502020204030204" pitchFamily="34" charset="0"/>
                <a:cs typeface="Times New Roman" panose="02020603050405020304" pitchFamily="18" charset="0"/>
              </a:rPr>
              <a:t>8th ed. London: SAGE Publications .</a:t>
            </a:r>
          </a:p>
          <a:p>
            <a:pPr eaLnBrk="0" fontAlgn="base" hangingPunct="0">
              <a:spcBef>
                <a:spcPct val="0"/>
              </a:spcBef>
              <a:spcAft>
                <a:spcPct val="0"/>
              </a:spcAft>
            </a:pPr>
            <a:r>
              <a:rPr lang="en-US" altLang="en-US" sz="2000" dirty="0">
                <a:latin typeface="Calibri" panose="020F0502020204030204" pitchFamily="34" charset="0"/>
                <a:ea typeface="Calibri" panose="020F0502020204030204" pitchFamily="34" charset="0"/>
                <a:cs typeface="Times New Roman" panose="02020603050405020304" pitchFamily="18" charset="0"/>
              </a:rPr>
              <a:t>Virgin, 2019. </a:t>
            </a:r>
            <a:r>
              <a:rPr lang="en-US" altLang="en-US" sz="2000" i="1" dirty="0">
                <a:latin typeface="Calibri" panose="020F0502020204030204" pitchFamily="34" charset="0"/>
                <a:ea typeface="Calibri" panose="020F0502020204030204" pitchFamily="34" charset="0"/>
                <a:cs typeface="Times New Roman" panose="02020603050405020304" pitchFamily="18" charset="0"/>
              </a:rPr>
              <a:t>Our Purpose and Values. </a:t>
            </a:r>
            <a:r>
              <a:rPr lang="en-US" altLang="en-US" sz="20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2000" dirty="0">
                <a:latin typeface="Calibri" panose="020F0502020204030204" pitchFamily="34" charset="0"/>
                <a:ea typeface="Calibri" panose="020F0502020204030204" pitchFamily="34" charset="0"/>
                <a:cs typeface="Times New Roman" panose="02020603050405020304" pitchFamily="18" charset="0"/>
              </a:rPr>
            </a:br>
            <a:r>
              <a:rPr lang="en-US" altLang="en-US" sz="2000"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2000" u="sng" dirty="0">
                <a:latin typeface="Calibri" panose="020F0502020204030204" pitchFamily="34" charset="0"/>
                <a:ea typeface="Calibri" panose="020F0502020204030204" pitchFamily="34" charset="0"/>
                <a:cs typeface="Times New Roman" panose="02020603050405020304" pitchFamily="18" charset="0"/>
              </a:rPr>
              <a:t>https://www.virgin.com/virgin-management-limited/careers/OurPurposeandValues</a:t>
            </a:r>
            <a:br>
              <a:rPr lang="en-US" altLang="en-US" sz="2000" dirty="0">
                <a:latin typeface="Calibri" panose="020F0502020204030204" pitchFamily="34" charset="0"/>
                <a:ea typeface="Calibri" panose="020F0502020204030204" pitchFamily="34" charset="0"/>
                <a:cs typeface="Times New Roman" panose="02020603050405020304" pitchFamily="18" charset="0"/>
              </a:rPr>
            </a:br>
            <a:r>
              <a:rPr lang="en-US" altLang="en-US" sz="2000" dirty="0">
                <a:latin typeface="Calibri" panose="020F0502020204030204" pitchFamily="34" charset="0"/>
                <a:ea typeface="Calibri" panose="020F0502020204030204" pitchFamily="34" charset="0"/>
                <a:cs typeface="Times New Roman" panose="02020603050405020304" pitchFamily="18" charset="0"/>
              </a:rPr>
              <a:t>[Accessed 22 April 2019].</a:t>
            </a:r>
            <a:endParaRPr lang="en-GB" altLang="en-US" sz="2000" dirty="0"/>
          </a:p>
          <a:p>
            <a:pPr lvl="0" eaLnBrk="0" fontAlgn="base" hangingPunct="0">
              <a:spcBef>
                <a:spcPct val="0"/>
              </a:spcBef>
              <a:spcAft>
                <a:spcPct val="0"/>
              </a:spcAft>
            </a:pPr>
            <a:br>
              <a:rPr lang="en-US" altLang="en-US" sz="20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29016659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1589</TotalTime>
  <Words>1071</Words>
  <Application>Microsoft Office PowerPoint</Application>
  <PresentationFormat>Widescreen</PresentationFormat>
  <Paragraphs>87</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Chloe Burgess</dc:creator>
  <cp:lastModifiedBy>Chloe Burgess</cp:lastModifiedBy>
  <cp:revision>32</cp:revision>
  <dcterms:created xsi:type="dcterms:W3CDTF">2019-04-22T15:02:51Z</dcterms:created>
  <dcterms:modified xsi:type="dcterms:W3CDTF">2019-04-23T17:43:56Z</dcterms:modified>
</cp:coreProperties>
</file>