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9"/>
  </p:notesMasterIdLst>
  <p:sldIdLst>
    <p:sldId id="258" r:id="rId2"/>
    <p:sldId id="259" r:id="rId3"/>
    <p:sldId id="261" r:id="rId4"/>
    <p:sldId id="262" r:id="rId5"/>
    <p:sldId id="263" r:id="rId6"/>
    <p:sldId id="264" r:id="rId7"/>
    <p:sldId id="270" r:id="rId8"/>
  </p:sldIdLst>
  <p:sldSz cx="18288000" cy="10287000"/>
  <p:notesSz cx="6858000" cy="9144000"/>
  <p:embeddedFontLst>
    <p:embeddedFont>
      <p:font typeface="Calibri" panose="020F0502020204030204" pitchFamily="34" charset="0"/>
      <p:regular r:id="rId10"/>
      <p:bold r:id="rId11"/>
      <p:italic r:id="rId12"/>
      <p:boldItalic r:id="rId13"/>
    </p:embeddedFont>
    <p:embeddedFont>
      <p:font typeface="Poppins Bold" panose="020B0604020202020204" charset="0"/>
      <p:regular r:id="rId14"/>
    </p:embeddedFont>
    <p:embeddedFont>
      <p:font typeface="Roboto" panose="020B0604020202020204" charset="0"/>
      <p:regular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0" d="100"/>
          <a:sy n="40" d="100"/>
        </p:scale>
        <p:origin x="903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4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3.fntdata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2.fntdata"/><Relationship Id="rId5" Type="http://schemas.openxmlformats.org/officeDocument/2006/relationships/slide" Target="slides/slide4.xml"/><Relationship Id="rId15" Type="http://schemas.openxmlformats.org/officeDocument/2006/relationships/font" Target="fonts/font6.fntdata"/><Relationship Id="rId10" Type="http://schemas.openxmlformats.org/officeDocument/2006/relationships/font" Target="fonts/font1.fntdata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font" Target="fonts/font5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A4F94A-2164-4E68-B482-57B0B00460B7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092105-B66D-41B7-8427-0201FCDEE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0906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092105-B66D-41B7-8427-0201FCDEEB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7491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7" Type="http://schemas.openxmlformats.org/officeDocument/2006/relationships/image" Target="../media/image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sv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sv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2.png"/><Relationship Id="rId18" Type="http://schemas.openxmlformats.org/officeDocument/2006/relationships/image" Target="../media/image14.png"/><Relationship Id="rId3" Type="http://schemas.openxmlformats.org/officeDocument/2006/relationships/image" Target="../media/image9.svg"/><Relationship Id="rId12" Type="http://schemas.openxmlformats.org/officeDocument/2006/relationships/image" Target="../media/image11.png"/><Relationship Id="rId7" Type="http://schemas.openxmlformats.org/officeDocument/2006/relationships/image" Target="../media/image31.svg"/><Relationship Id="rId17" Type="http://schemas.openxmlformats.org/officeDocument/2006/relationships/image" Target="NULL"/><Relationship Id="rId2" Type="http://schemas.openxmlformats.org/officeDocument/2006/relationships/image" Target="../media/image1.png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33.svg"/><Relationship Id="rId5" Type="http://schemas.openxmlformats.org/officeDocument/2006/relationships/image" Target="../media/image29.svg"/><Relationship Id="rId15" Type="http://schemas.openxmlformats.org/officeDocument/2006/relationships/image" Target="NULL"/><Relationship Id="rId10" Type="http://schemas.openxmlformats.org/officeDocument/2006/relationships/image" Target="../media/image10.png"/><Relationship Id="rId19" Type="http://schemas.openxmlformats.org/officeDocument/2006/relationships/image" Target="NULL"/><Relationship Id="rId4" Type="http://schemas.openxmlformats.org/officeDocument/2006/relationships/image" Target="../media/image8.png"/><Relationship Id="rId9" Type="http://schemas.openxmlformats.org/officeDocument/2006/relationships/image" Target="../media/image13.svg"/><Relationship Id="rId14" Type="http://schemas.openxmlformats.org/officeDocument/2006/relationships/image" Target="NUL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9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7" Type="http://schemas.openxmlformats.org/officeDocument/2006/relationships/image" Target="../media/image1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18.png"/><Relationship Id="rId7" Type="http://schemas.openxmlformats.org/officeDocument/2006/relationships/image" Target="../media/image20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hyperlink" Target="https://www.forbes.com/" TargetMode="External"/><Relationship Id="rId5" Type="http://schemas.openxmlformats.org/officeDocument/2006/relationships/image" Target="../media/image19.png"/><Relationship Id="rId10" Type="http://schemas.openxmlformats.org/officeDocument/2006/relationships/hyperlink" Target="https://www.aboutamazon.com/" TargetMode="External"/><Relationship Id="rId4" Type="http://schemas.openxmlformats.org/officeDocument/2006/relationships/image" Target="../media/image3.svg"/><Relationship Id="rId9" Type="http://schemas.openxmlformats.org/officeDocument/2006/relationships/hyperlink" Target="https://sustainability.aboutamazon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73E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00949" y="899494"/>
            <a:ext cx="17286102" cy="9285102"/>
            <a:chOff x="0" y="0"/>
            <a:chExt cx="4552718" cy="244545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552718" cy="2445459"/>
            </a:xfrm>
            <a:custGeom>
              <a:avLst/>
              <a:gdLst/>
              <a:ahLst/>
              <a:cxnLst/>
              <a:rect l="l" t="t" r="r" b="b"/>
              <a:pathLst>
                <a:path w="4552718" h="2445459">
                  <a:moveTo>
                    <a:pt x="22393" y="0"/>
                  </a:moveTo>
                  <a:lnTo>
                    <a:pt x="4530325" y="0"/>
                  </a:lnTo>
                  <a:cubicBezTo>
                    <a:pt x="4536264" y="0"/>
                    <a:pt x="4541960" y="2359"/>
                    <a:pt x="4546159" y="6559"/>
                  </a:cubicBezTo>
                  <a:cubicBezTo>
                    <a:pt x="4550359" y="10758"/>
                    <a:pt x="4552718" y="16454"/>
                    <a:pt x="4552718" y="22393"/>
                  </a:cubicBezTo>
                  <a:lnTo>
                    <a:pt x="4552718" y="2423065"/>
                  </a:lnTo>
                  <a:cubicBezTo>
                    <a:pt x="4552718" y="2429004"/>
                    <a:pt x="4550359" y="2434700"/>
                    <a:pt x="4546159" y="2438900"/>
                  </a:cubicBezTo>
                  <a:cubicBezTo>
                    <a:pt x="4541960" y="2443100"/>
                    <a:pt x="4536264" y="2445459"/>
                    <a:pt x="4530325" y="2445459"/>
                  </a:cubicBezTo>
                  <a:lnTo>
                    <a:pt x="22393" y="2445459"/>
                  </a:lnTo>
                  <a:cubicBezTo>
                    <a:pt x="16454" y="2445459"/>
                    <a:pt x="10758" y="2443100"/>
                    <a:pt x="6559" y="2438900"/>
                  </a:cubicBezTo>
                  <a:cubicBezTo>
                    <a:pt x="2359" y="2434700"/>
                    <a:pt x="0" y="2429004"/>
                    <a:pt x="0" y="2423065"/>
                  </a:cubicBezTo>
                  <a:lnTo>
                    <a:pt x="0" y="22393"/>
                  </a:lnTo>
                  <a:cubicBezTo>
                    <a:pt x="0" y="16454"/>
                    <a:pt x="2359" y="10758"/>
                    <a:pt x="6559" y="6559"/>
                  </a:cubicBezTo>
                  <a:cubicBezTo>
                    <a:pt x="10758" y="2359"/>
                    <a:pt x="16454" y="0"/>
                    <a:pt x="22393" y="0"/>
                  </a:cubicBezTo>
                  <a:close/>
                </a:path>
              </a:pathLst>
            </a:custGeom>
            <a:solidFill>
              <a:srgbClr val="F5F7F7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38100"/>
              <a:ext cx="4552718" cy="240735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71972" y="3418107"/>
            <a:ext cx="1844040" cy="1844040"/>
            <a:chOff x="0" y="0"/>
            <a:chExt cx="485673" cy="48567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5673" cy="485673"/>
            </a:xfrm>
            <a:custGeom>
              <a:avLst/>
              <a:gdLst/>
              <a:ahLst/>
              <a:cxnLst/>
              <a:rect l="l" t="t" r="r" b="b"/>
              <a:pathLst>
                <a:path w="485673" h="485673">
                  <a:moveTo>
                    <a:pt x="125950" y="0"/>
                  </a:moveTo>
                  <a:lnTo>
                    <a:pt x="359723" y="0"/>
                  </a:lnTo>
                  <a:cubicBezTo>
                    <a:pt x="393127" y="0"/>
                    <a:pt x="425163" y="13270"/>
                    <a:pt x="448783" y="36890"/>
                  </a:cubicBezTo>
                  <a:cubicBezTo>
                    <a:pt x="472403" y="60510"/>
                    <a:pt x="485673" y="92546"/>
                    <a:pt x="485673" y="125950"/>
                  </a:cubicBezTo>
                  <a:lnTo>
                    <a:pt x="485673" y="359723"/>
                  </a:lnTo>
                  <a:cubicBezTo>
                    <a:pt x="485673" y="393127"/>
                    <a:pt x="472403" y="425163"/>
                    <a:pt x="448783" y="448783"/>
                  </a:cubicBezTo>
                  <a:cubicBezTo>
                    <a:pt x="425163" y="472403"/>
                    <a:pt x="393127" y="485673"/>
                    <a:pt x="359723" y="485673"/>
                  </a:cubicBezTo>
                  <a:lnTo>
                    <a:pt x="125950" y="485673"/>
                  </a:lnTo>
                  <a:cubicBezTo>
                    <a:pt x="56390" y="485673"/>
                    <a:pt x="0" y="429283"/>
                    <a:pt x="0" y="359723"/>
                  </a:cubicBezTo>
                  <a:lnTo>
                    <a:pt x="0" y="125950"/>
                  </a:lnTo>
                  <a:cubicBezTo>
                    <a:pt x="0" y="92546"/>
                    <a:pt x="13270" y="60510"/>
                    <a:pt x="36890" y="36890"/>
                  </a:cubicBezTo>
                  <a:cubicBezTo>
                    <a:pt x="60510" y="13270"/>
                    <a:pt x="92546" y="0"/>
                    <a:pt x="125950" y="0"/>
                  </a:cubicBezTo>
                  <a:close/>
                </a:path>
              </a:pathLst>
            </a:custGeom>
            <a:solidFill>
              <a:srgbClr val="073E88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485673" cy="54282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58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 rot="-5400000">
            <a:off x="16125177" y="8274206"/>
            <a:ext cx="1106118" cy="276529"/>
          </a:xfrm>
          <a:custGeom>
            <a:avLst/>
            <a:gdLst/>
            <a:ahLst/>
            <a:cxnLst/>
            <a:rect l="l" t="t" r="r" b="b"/>
            <a:pathLst>
              <a:path w="1106118" h="276529">
                <a:moveTo>
                  <a:pt x="0" y="0"/>
                </a:moveTo>
                <a:lnTo>
                  <a:pt x="1106118" y="0"/>
                </a:lnTo>
                <a:lnTo>
                  <a:pt x="1106118" y="276529"/>
                </a:lnTo>
                <a:lnTo>
                  <a:pt x="0" y="27652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9" name="AutoShape 9"/>
          <p:cNvSpPr/>
          <p:nvPr/>
        </p:nvSpPr>
        <p:spPr>
          <a:xfrm>
            <a:off x="2393519" y="7392632"/>
            <a:ext cx="0" cy="1569054"/>
          </a:xfrm>
          <a:prstGeom prst="line">
            <a:avLst/>
          </a:prstGeom>
          <a:ln w="28575" cap="flat">
            <a:solidFill>
              <a:srgbClr val="073E88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2" name="TextBox 12"/>
          <p:cNvSpPr txBox="1"/>
          <p:nvPr/>
        </p:nvSpPr>
        <p:spPr>
          <a:xfrm>
            <a:off x="2681497" y="2567939"/>
            <a:ext cx="14363694" cy="13762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300"/>
              </a:lnSpc>
            </a:pPr>
            <a:r>
              <a:rPr lang="en-US" sz="5300" b="1" dirty="0">
                <a:solidFill>
                  <a:srgbClr val="101419"/>
                </a:solidFill>
                <a:latin typeface="Poppins Bold"/>
                <a:ea typeface="Poppins Bold"/>
                <a:cs typeface="Poppins Bold"/>
                <a:sym typeface="Poppins Bold"/>
              </a:rPr>
              <a:t>STUDENT </a:t>
            </a:r>
            <a:r>
              <a:rPr lang="en-GB" sz="5400" b="1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4 — RECRUITMENT &amp; SELECTION STRATEGY</a:t>
            </a:r>
            <a:endParaRPr lang="en-US" sz="5300" b="1" dirty="0">
              <a:solidFill>
                <a:srgbClr val="101419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3707447" y="5865210"/>
            <a:ext cx="5255825" cy="11079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just"/>
            <a:r>
              <a:rPr lang="en-GB" b="1" dirty="0"/>
              <a:t>Purpose:</a:t>
            </a:r>
            <a:r>
              <a:rPr lang="en-GB" dirty="0"/>
              <a:t> Critical examination of Amazon’s Recruitment &amp; Selection (R&amp;S) using a Global HRM perspective, analysing alignment with business models (Wright &amp; McMahan, 2011</a:t>
            </a:r>
            <a:r>
              <a:rPr lang="en-GB" dirty="0" smtClean="0"/>
              <a:t>).</a:t>
            </a:r>
            <a:endParaRPr lang="en-GB" dirty="0"/>
          </a:p>
        </p:txBody>
      </p:sp>
      <p:sp>
        <p:nvSpPr>
          <p:cNvPr id="14" name="TextBox 14"/>
          <p:cNvSpPr txBox="1"/>
          <p:nvPr/>
        </p:nvSpPr>
        <p:spPr>
          <a:xfrm>
            <a:off x="9653494" y="5865210"/>
            <a:ext cx="6099610" cy="8309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just"/>
            <a:r>
              <a:rPr lang="en-GB" b="1" dirty="0"/>
              <a:t>Scale:</a:t>
            </a:r>
            <a:r>
              <a:rPr lang="en-GB" dirty="0"/>
              <a:t> With over 1.5 million employees globally, R&amp;S is the gatekeeper for maintaining capabilities in logistics and technical innovation (Amazon, 2024).</a:t>
            </a:r>
            <a:endParaRPr lang="en-GB" sz="1600" dirty="0"/>
          </a:p>
        </p:txBody>
      </p:sp>
      <p:sp>
        <p:nvSpPr>
          <p:cNvPr id="15" name="TextBox 15"/>
          <p:cNvSpPr txBox="1"/>
          <p:nvPr/>
        </p:nvSpPr>
        <p:spPr>
          <a:xfrm>
            <a:off x="3829787" y="7436673"/>
            <a:ext cx="11923317" cy="5539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just"/>
            <a:r>
              <a:rPr lang="en-GB" b="1" dirty="0"/>
              <a:t>Strategic Anchor:</a:t>
            </a:r>
            <a:r>
              <a:rPr lang="en-GB" dirty="0"/>
              <a:t> The approach relies on "Best-Fit" SHRM, ensuring that hiring protocols directly support Amazon’s high-performance, customer-centric culture (Armstrong, 2020).</a:t>
            </a:r>
            <a:endParaRPr lang="en-GB" sz="1600" dirty="0"/>
          </a:p>
        </p:txBody>
      </p:sp>
      <p:sp>
        <p:nvSpPr>
          <p:cNvPr id="17" name="TextBox 17"/>
          <p:cNvSpPr txBox="1"/>
          <p:nvPr/>
        </p:nvSpPr>
        <p:spPr>
          <a:xfrm>
            <a:off x="5584701" y="4652820"/>
            <a:ext cx="7118598" cy="4719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GB" sz="2800" b="1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STRATEGIC OVERVIEW &amp; CONTEXT</a:t>
            </a:r>
            <a:endParaRPr lang="en-US" sz="2799" b="1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pic>
        <p:nvPicPr>
          <p:cNvPr id="1026" name="Picture 2" descr="Strategic plan - Free business and finance icon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941" y="3456207"/>
            <a:ext cx="1706101" cy="1706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trategic Context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1" y="73241"/>
            <a:ext cx="14126504" cy="2242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73E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00949" y="517776"/>
            <a:ext cx="17286102" cy="9285102"/>
            <a:chOff x="0" y="0"/>
            <a:chExt cx="4552718" cy="244545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552718" cy="2445459"/>
            </a:xfrm>
            <a:custGeom>
              <a:avLst/>
              <a:gdLst/>
              <a:ahLst/>
              <a:cxnLst/>
              <a:rect l="l" t="t" r="r" b="b"/>
              <a:pathLst>
                <a:path w="4552718" h="2445459">
                  <a:moveTo>
                    <a:pt x="22393" y="0"/>
                  </a:moveTo>
                  <a:lnTo>
                    <a:pt x="4530325" y="0"/>
                  </a:lnTo>
                  <a:cubicBezTo>
                    <a:pt x="4536264" y="0"/>
                    <a:pt x="4541960" y="2359"/>
                    <a:pt x="4546159" y="6559"/>
                  </a:cubicBezTo>
                  <a:cubicBezTo>
                    <a:pt x="4550359" y="10758"/>
                    <a:pt x="4552718" y="16454"/>
                    <a:pt x="4552718" y="22393"/>
                  </a:cubicBezTo>
                  <a:lnTo>
                    <a:pt x="4552718" y="2423065"/>
                  </a:lnTo>
                  <a:cubicBezTo>
                    <a:pt x="4552718" y="2429004"/>
                    <a:pt x="4550359" y="2434700"/>
                    <a:pt x="4546159" y="2438900"/>
                  </a:cubicBezTo>
                  <a:cubicBezTo>
                    <a:pt x="4541960" y="2443100"/>
                    <a:pt x="4536264" y="2445459"/>
                    <a:pt x="4530325" y="2445459"/>
                  </a:cubicBezTo>
                  <a:lnTo>
                    <a:pt x="22393" y="2445459"/>
                  </a:lnTo>
                  <a:cubicBezTo>
                    <a:pt x="16454" y="2445459"/>
                    <a:pt x="10758" y="2443100"/>
                    <a:pt x="6559" y="2438900"/>
                  </a:cubicBezTo>
                  <a:cubicBezTo>
                    <a:pt x="2359" y="2434700"/>
                    <a:pt x="0" y="2429004"/>
                    <a:pt x="0" y="2423065"/>
                  </a:cubicBezTo>
                  <a:lnTo>
                    <a:pt x="0" y="22393"/>
                  </a:lnTo>
                  <a:cubicBezTo>
                    <a:pt x="0" y="16454"/>
                    <a:pt x="2359" y="10758"/>
                    <a:pt x="6559" y="6559"/>
                  </a:cubicBezTo>
                  <a:cubicBezTo>
                    <a:pt x="10758" y="2359"/>
                    <a:pt x="16454" y="0"/>
                    <a:pt x="22393" y="0"/>
                  </a:cubicBezTo>
                  <a:close/>
                </a:path>
              </a:pathLst>
            </a:custGeom>
            <a:solidFill>
              <a:srgbClr val="F5F7F7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38100"/>
              <a:ext cx="4552718" cy="240735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>
            <a:off x="1316124" y="2383890"/>
            <a:ext cx="6360554" cy="0"/>
          </a:xfrm>
          <a:prstGeom prst="line">
            <a:avLst/>
          </a:prstGeom>
          <a:ln w="28575" cap="flat">
            <a:solidFill>
              <a:srgbClr val="073E88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" name="Freeform 6"/>
          <p:cNvSpPr/>
          <p:nvPr/>
        </p:nvSpPr>
        <p:spPr>
          <a:xfrm>
            <a:off x="1159511" y="1162050"/>
            <a:ext cx="1106118" cy="276529"/>
          </a:xfrm>
          <a:custGeom>
            <a:avLst/>
            <a:gdLst/>
            <a:ahLst/>
            <a:cxnLst/>
            <a:rect l="l" t="t" r="r" b="b"/>
            <a:pathLst>
              <a:path w="1106118" h="276529">
                <a:moveTo>
                  <a:pt x="0" y="0"/>
                </a:moveTo>
                <a:lnTo>
                  <a:pt x="1106118" y="0"/>
                </a:lnTo>
                <a:lnTo>
                  <a:pt x="1106118" y="276529"/>
                </a:lnTo>
                <a:lnTo>
                  <a:pt x="0" y="27652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9" name="Group 9"/>
          <p:cNvGrpSpPr/>
          <p:nvPr/>
        </p:nvGrpSpPr>
        <p:grpSpPr>
          <a:xfrm>
            <a:off x="5808048" y="3670935"/>
            <a:ext cx="2266850" cy="2266850"/>
            <a:chOff x="0" y="0"/>
            <a:chExt cx="597030" cy="59703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597030" cy="597030"/>
            </a:xfrm>
            <a:custGeom>
              <a:avLst/>
              <a:gdLst/>
              <a:ahLst/>
              <a:cxnLst/>
              <a:rect l="l" t="t" r="r" b="b"/>
              <a:pathLst>
                <a:path w="597030" h="597030">
                  <a:moveTo>
                    <a:pt x="102458" y="0"/>
                  </a:moveTo>
                  <a:lnTo>
                    <a:pt x="494572" y="0"/>
                  </a:lnTo>
                  <a:cubicBezTo>
                    <a:pt x="521746" y="0"/>
                    <a:pt x="547806" y="10795"/>
                    <a:pt x="567021" y="30009"/>
                  </a:cubicBezTo>
                  <a:cubicBezTo>
                    <a:pt x="586236" y="49224"/>
                    <a:pt x="597030" y="75285"/>
                    <a:pt x="597030" y="102458"/>
                  </a:cubicBezTo>
                  <a:lnTo>
                    <a:pt x="597030" y="494572"/>
                  </a:lnTo>
                  <a:cubicBezTo>
                    <a:pt x="597030" y="551158"/>
                    <a:pt x="551158" y="597030"/>
                    <a:pt x="494572" y="597030"/>
                  </a:cubicBezTo>
                  <a:lnTo>
                    <a:pt x="102458" y="597030"/>
                  </a:lnTo>
                  <a:cubicBezTo>
                    <a:pt x="45872" y="597030"/>
                    <a:pt x="0" y="551158"/>
                    <a:pt x="0" y="494572"/>
                  </a:cubicBezTo>
                  <a:lnTo>
                    <a:pt x="0" y="102458"/>
                  </a:lnTo>
                  <a:cubicBezTo>
                    <a:pt x="0" y="45872"/>
                    <a:pt x="45872" y="0"/>
                    <a:pt x="102458" y="0"/>
                  </a:cubicBezTo>
                  <a:close/>
                </a:path>
              </a:pathLst>
            </a:custGeom>
            <a:solidFill>
              <a:srgbClr val="073E88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597030" cy="6541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58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6026872" y="4345508"/>
            <a:ext cx="1649807" cy="917705"/>
          </a:xfrm>
          <a:custGeom>
            <a:avLst/>
            <a:gdLst/>
            <a:ahLst/>
            <a:cxnLst/>
            <a:rect l="l" t="t" r="r" b="b"/>
            <a:pathLst>
              <a:path w="1649807" h="917705">
                <a:moveTo>
                  <a:pt x="0" y="0"/>
                </a:moveTo>
                <a:lnTo>
                  <a:pt x="1649806" y="0"/>
                </a:lnTo>
                <a:lnTo>
                  <a:pt x="1649806" y="917705"/>
                </a:lnTo>
                <a:lnTo>
                  <a:pt x="0" y="91770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13" name="TextBox 13"/>
          <p:cNvSpPr txBox="1"/>
          <p:nvPr/>
        </p:nvSpPr>
        <p:spPr>
          <a:xfrm>
            <a:off x="2638415" y="659230"/>
            <a:ext cx="16074481" cy="17344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5400" b="1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CURRENT RECRUITMENT PRACTICES (GLOBAL)</a:t>
            </a:r>
            <a:endParaRPr lang="en-GB" sz="5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539411" y="3623310"/>
            <a:ext cx="7276338" cy="1467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High-Volume &amp; Data-Driven: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Utilises AI-powered platforms and automated CV screening to manage mass hiring for fulfilment centres (</a:t>
            </a:r>
            <a:r>
              <a:rPr lang="en-GB" dirty="0" err="1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Cappelli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, 2019).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Employer Branding: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Leverages the "Day 1" entrepreneurial mentality to attract talent focused on innovation and scale (Amazon, 2024).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5718350" y="6448425"/>
            <a:ext cx="4713096" cy="1467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Sourcing Strategy: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ct val="107000"/>
              </a:lnSpc>
              <a:spcAft>
                <a:spcPts val="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b="1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Tech/Corporate: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Global campus hiring and cross-border talent acquisition.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 algn="just">
              <a:lnSpc>
                <a:spcPct val="107000"/>
              </a:lnSpc>
              <a:spcAft>
                <a:spcPts val="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b="1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Operations: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Outsourced high-volume hiring for warehouse associates.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1492701" y="6448643"/>
            <a:ext cx="4708922" cy="1170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Universalistic vs. Local: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Amazon applies a standardised global strategy but faces increasing pressure to adapt to local labour market nuances (Boxall &amp; Purcell, 2016).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Global Recruitment Strategies: Attract &amp; Retain Top Talent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360" y="2594926"/>
            <a:ext cx="4238614" cy="6799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73E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00949" y="500949"/>
            <a:ext cx="17286102" cy="9285102"/>
            <a:chOff x="0" y="0"/>
            <a:chExt cx="4552718" cy="244545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552718" cy="2445459"/>
            </a:xfrm>
            <a:custGeom>
              <a:avLst/>
              <a:gdLst/>
              <a:ahLst/>
              <a:cxnLst/>
              <a:rect l="l" t="t" r="r" b="b"/>
              <a:pathLst>
                <a:path w="4552718" h="2445459">
                  <a:moveTo>
                    <a:pt x="22393" y="0"/>
                  </a:moveTo>
                  <a:lnTo>
                    <a:pt x="4530325" y="0"/>
                  </a:lnTo>
                  <a:cubicBezTo>
                    <a:pt x="4536264" y="0"/>
                    <a:pt x="4541960" y="2359"/>
                    <a:pt x="4546159" y="6559"/>
                  </a:cubicBezTo>
                  <a:cubicBezTo>
                    <a:pt x="4550359" y="10758"/>
                    <a:pt x="4552718" y="16454"/>
                    <a:pt x="4552718" y="22393"/>
                  </a:cubicBezTo>
                  <a:lnTo>
                    <a:pt x="4552718" y="2423065"/>
                  </a:lnTo>
                  <a:cubicBezTo>
                    <a:pt x="4552718" y="2429004"/>
                    <a:pt x="4550359" y="2434700"/>
                    <a:pt x="4546159" y="2438900"/>
                  </a:cubicBezTo>
                  <a:cubicBezTo>
                    <a:pt x="4541960" y="2443100"/>
                    <a:pt x="4536264" y="2445459"/>
                    <a:pt x="4530325" y="2445459"/>
                  </a:cubicBezTo>
                  <a:lnTo>
                    <a:pt x="22393" y="2445459"/>
                  </a:lnTo>
                  <a:cubicBezTo>
                    <a:pt x="16454" y="2445459"/>
                    <a:pt x="10758" y="2443100"/>
                    <a:pt x="6559" y="2438900"/>
                  </a:cubicBezTo>
                  <a:cubicBezTo>
                    <a:pt x="2359" y="2434700"/>
                    <a:pt x="0" y="2429004"/>
                    <a:pt x="0" y="2423065"/>
                  </a:cubicBezTo>
                  <a:lnTo>
                    <a:pt x="0" y="22393"/>
                  </a:lnTo>
                  <a:cubicBezTo>
                    <a:pt x="0" y="16454"/>
                    <a:pt x="2359" y="10758"/>
                    <a:pt x="6559" y="6559"/>
                  </a:cubicBezTo>
                  <a:cubicBezTo>
                    <a:pt x="10758" y="2359"/>
                    <a:pt x="16454" y="0"/>
                    <a:pt x="22393" y="0"/>
                  </a:cubicBezTo>
                  <a:close/>
                </a:path>
              </a:pathLst>
            </a:custGeom>
            <a:solidFill>
              <a:srgbClr val="F5F7F7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38100"/>
              <a:ext cx="4552718" cy="240735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159511" y="1162050"/>
            <a:ext cx="1106118" cy="276529"/>
          </a:xfrm>
          <a:custGeom>
            <a:avLst/>
            <a:gdLst/>
            <a:ahLst/>
            <a:cxnLst/>
            <a:rect l="l" t="t" r="r" b="b"/>
            <a:pathLst>
              <a:path w="1106118" h="276529">
                <a:moveTo>
                  <a:pt x="0" y="0"/>
                </a:moveTo>
                <a:lnTo>
                  <a:pt x="1106118" y="0"/>
                </a:lnTo>
                <a:lnTo>
                  <a:pt x="1106118" y="276529"/>
                </a:lnTo>
                <a:lnTo>
                  <a:pt x="0" y="27652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2751598" y="814201"/>
            <a:ext cx="7306181" cy="11563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3600" b="1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SELECTION METHODS &amp; THE ROLE OF LINE MANAGERS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2090614" y="4645156"/>
            <a:ext cx="5376986" cy="22159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 algn="just"/>
            <a:r>
              <a:rPr lang="en-GB" b="1" dirty="0"/>
              <a:t>Line Manager Responsibilities</a:t>
            </a:r>
            <a:r>
              <a:rPr lang="en-GB" b="1" dirty="0" smtClean="0"/>
              <a:t>:</a:t>
            </a:r>
          </a:p>
          <a:p>
            <a:pPr lvl="0" algn="just"/>
            <a:endParaRPr lang="en-GB" dirty="0"/>
          </a:p>
          <a:p>
            <a:pPr lvl="1" algn="just"/>
            <a:r>
              <a:rPr lang="en-GB" dirty="0"/>
              <a:t>Conduct interviews and verify technical competencies.</a:t>
            </a:r>
          </a:p>
          <a:p>
            <a:pPr lvl="1" algn="just"/>
            <a:r>
              <a:rPr lang="en-GB" dirty="0"/>
              <a:t>Assess "Cultural Fit" against the Leadership Principles.</a:t>
            </a:r>
          </a:p>
          <a:p>
            <a:pPr lvl="1" algn="just"/>
            <a:r>
              <a:rPr lang="en-GB" dirty="0"/>
              <a:t>Final hiring decisions are consensus-based, requiring approval from the Bar Raiser to reduce bias</a:t>
            </a:r>
            <a:r>
              <a:rPr lang="en-GB" baseline="30000" dirty="0"/>
              <a:t>1</a:t>
            </a:r>
            <a:r>
              <a:rPr lang="en-GB" dirty="0"/>
              <a:t>.</a:t>
            </a:r>
          </a:p>
        </p:txBody>
      </p:sp>
      <p:pic>
        <p:nvPicPr>
          <p:cNvPr id="4098" name="Picture 2" descr="Six Essential Line Management Skills to Get the Most From Your Tea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2998" y="4713716"/>
            <a:ext cx="8759825" cy="4591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8"/>
          <p:cNvGrpSpPr/>
          <p:nvPr/>
        </p:nvGrpSpPr>
        <p:grpSpPr>
          <a:xfrm>
            <a:off x="7976766" y="5600700"/>
            <a:ext cx="2083970" cy="2083970"/>
            <a:chOff x="0" y="0"/>
            <a:chExt cx="597030" cy="59703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97030" cy="597030"/>
            </a:xfrm>
            <a:custGeom>
              <a:avLst/>
              <a:gdLst/>
              <a:ahLst/>
              <a:cxnLst/>
              <a:rect l="l" t="t" r="r" b="b"/>
              <a:pathLst>
                <a:path w="597030" h="597030">
                  <a:moveTo>
                    <a:pt x="111450" y="0"/>
                  </a:moveTo>
                  <a:lnTo>
                    <a:pt x="485581" y="0"/>
                  </a:lnTo>
                  <a:cubicBezTo>
                    <a:pt x="515139" y="0"/>
                    <a:pt x="543487" y="11742"/>
                    <a:pt x="564388" y="32643"/>
                  </a:cubicBezTo>
                  <a:cubicBezTo>
                    <a:pt x="585288" y="53544"/>
                    <a:pt x="597030" y="81891"/>
                    <a:pt x="597030" y="111450"/>
                  </a:cubicBezTo>
                  <a:lnTo>
                    <a:pt x="597030" y="485581"/>
                  </a:lnTo>
                  <a:cubicBezTo>
                    <a:pt x="597030" y="515139"/>
                    <a:pt x="585288" y="543487"/>
                    <a:pt x="564388" y="564388"/>
                  </a:cubicBezTo>
                  <a:cubicBezTo>
                    <a:pt x="543487" y="585288"/>
                    <a:pt x="515139" y="597030"/>
                    <a:pt x="485581" y="597030"/>
                  </a:cubicBezTo>
                  <a:lnTo>
                    <a:pt x="111450" y="597030"/>
                  </a:lnTo>
                  <a:cubicBezTo>
                    <a:pt x="81891" y="597030"/>
                    <a:pt x="53544" y="585288"/>
                    <a:pt x="32643" y="564388"/>
                  </a:cubicBezTo>
                  <a:cubicBezTo>
                    <a:pt x="11742" y="543487"/>
                    <a:pt x="0" y="515139"/>
                    <a:pt x="0" y="485581"/>
                  </a:cubicBezTo>
                  <a:lnTo>
                    <a:pt x="0" y="111450"/>
                  </a:lnTo>
                  <a:cubicBezTo>
                    <a:pt x="0" y="81891"/>
                    <a:pt x="11742" y="53544"/>
                    <a:pt x="32643" y="32643"/>
                  </a:cubicBezTo>
                  <a:cubicBezTo>
                    <a:pt x="53544" y="11742"/>
                    <a:pt x="81891" y="0"/>
                    <a:pt x="111450" y="0"/>
                  </a:cubicBezTo>
                  <a:close/>
                </a:path>
              </a:pathLst>
            </a:custGeom>
            <a:solidFill>
              <a:srgbClr val="073E88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597030" cy="6541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58"/>
                </a:lnSpc>
              </a:pPr>
              <a:endParaRPr/>
            </a:p>
          </p:txBody>
        </p:sp>
      </p:grpSp>
      <p:sp>
        <p:nvSpPr>
          <p:cNvPr id="17" name="AutoShape 17"/>
          <p:cNvSpPr/>
          <p:nvPr/>
        </p:nvSpPr>
        <p:spPr>
          <a:xfrm flipH="1">
            <a:off x="1738484" y="4692876"/>
            <a:ext cx="0" cy="3655818"/>
          </a:xfrm>
          <a:prstGeom prst="line">
            <a:avLst/>
          </a:prstGeom>
          <a:ln w="28575" cap="flat">
            <a:solidFill>
              <a:srgbClr val="073E88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8" name="TextBox 18"/>
          <p:cNvSpPr txBox="1"/>
          <p:nvPr/>
        </p:nvSpPr>
        <p:spPr>
          <a:xfrm>
            <a:off x="10274577" y="2190993"/>
            <a:ext cx="5736669" cy="24929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just"/>
            <a:r>
              <a:rPr lang="en-GB" b="1" dirty="0"/>
              <a:t>Selection Tools</a:t>
            </a:r>
            <a:r>
              <a:rPr lang="en-GB" b="1" dirty="0" smtClean="0"/>
              <a:t>:</a:t>
            </a:r>
          </a:p>
          <a:p>
            <a:pPr lvl="0" algn="just"/>
            <a:endParaRPr lang="en-GB" dirty="0"/>
          </a:p>
          <a:p>
            <a:pPr lvl="1" algn="just"/>
            <a:r>
              <a:rPr lang="en-GB" dirty="0"/>
              <a:t>Structured behavioural interviews based on Leadership Principles.</a:t>
            </a:r>
          </a:p>
          <a:p>
            <a:pPr lvl="1" algn="just"/>
            <a:r>
              <a:rPr lang="en-GB" dirty="0"/>
              <a:t>Situational Judgment Tests (SJTs) and work-sample tests for technical roles.</a:t>
            </a:r>
          </a:p>
          <a:p>
            <a:pPr lvl="1" algn="just"/>
            <a:r>
              <a:rPr lang="en-GB" dirty="0"/>
              <a:t>"Bar Raiser" methodology: A designated interviewer from a different team ensuring candidates are better than 50% of the current workforce (</a:t>
            </a:r>
            <a:r>
              <a:rPr lang="en-GB" dirty="0" err="1"/>
              <a:t>Barbry</a:t>
            </a:r>
            <a:r>
              <a:rPr lang="en-GB" dirty="0"/>
              <a:t>, 2018).</a:t>
            </a:r>
          </a:p>
        </p:txBody>
      </p:sp>
      <p:sp>
        <p:nvSpPr>
          <p:cNvPr id="11" name="Freeform 11"/>
          <p:cNvSpPr/>
          <p:nvPr/>
        </p:nvSpPr>
        <p:spPr>
          <a:xfrm>
            <a:off x="8763000" y="6061750"/>
            <a:ext cx="697122" cy="1161869"/>
          </a:xfrm>
          <a:custGeom>
            <a:avLst/>
            <a:gdLst/>
            <a:ahLst/>
            <a:cxnLst/>
            <a:rect l="l" t="t" r="r" b="b"/>
            <a:pathLst>
              <a:path w="697122" h="1161869">
                <a:moveTo>
                  <a:pt x="0" y="0"/>
                </a:moveTo>
                <a:lnTo>
                  <a:pt x="697122" y="0"/>
                </a:lnTo>
                <a:lnTo>
                  <a:pt x="697122" y="1161870"/>
                </a:lnTo>
                <a:lnTo>
                  <a:pt x="0" y="116187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73E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7"/>
          <p:cNvGrpSpPr/>
          <p:nvPr/>
        </p:nvGrpSpPr>
        <p:grpSpPr>
          <a:xfrm>
            <a:off x="2351208" y="6197743"/>
            <a:ext cx="1271573" cy="1317150"/>
            <a:chOff x="0" y="-57150"/>
            <a:chExt cx="457316" cy="514466"/>
          </a:xfrm>
        </p:grpSpPr>
        <p:sp>
          <p:nvSpPr>
            <p:cNvPr id="43" name="Freeform 8"/>
            <p:cNvSpPr/>
            <p:nvPr/>
          </p:nvSpPr>
          <p:spPr>
            <a:xfrm>
              <a:off x="0" y="0"/>
              <a:ext cx="457316" cy="457316"/>
            </a:xfrm>
            <a:custGeom>
              <a:avLst/>
              <a:gdLst/>
              <a:ahLst/>
              <a:cxnLst/>
              <a:rect l="l" t="t" r="r" b="b"/>
              <a:pathLst>
                <a:path w="457316" h="457316">
                  <a:moveTo>
                    <a:pt x="145498" y="0"/>
                  </a:moveTo>
                  <a:lnTo>
                    <a:pt x="311818" y="0"/>
                  </a:lnTo>
                  <a:cubicBezTo>
                    <a:pt x="392175" y="0"/>
                    <a:pt x="457316" y="65142"/>
                    <a:pt x="457316" y="145498"/>
                  </a:cubicBezTo>
                  <a:lnTo>
                    <a:pt x="457316" y="311818"/>
                  </a:lnTo>
                  <a:cubicBezTo>
                    <a:pt x="457316" y="392175"/>
                    <a:pt x="392175" y="457316"/>
                    <a:pt x="311818" y="457316"/>
                  </a:cubicBezTo>
                  <a:lnTo>
                    <a:pt x="145498" y="457316"/>
                  </a:lnTo>
                  <a:cubicBezTo>
                    <a:pt x="65142" y="457316"/>
                    <a:pt x="0" y="392175"/>
                    <a:pt x="0" y="311818"/>
                  </a:cubicBezTo>
                  <a:lnTo>
                    <a:pt x="0" y="145498"/>
                  </a:lnTo>
                  <a:cubicBezTo>
                    <a:pt x="0" y="65142"/>
                    <a:pt x="65142" y="0"/>
                    <a:pt x="145498" y="0"/>
                  </a:cubicBezTo>
                  <a:close/>
                </a:path>
              </a:pathLst>
            </a:custGeom>
            <a:solidFill>
              <a:srgbClr val="073E88"/>
            </a:solidFill>
          </p:spPr>
        </p:sp>
        <p:sp>
          <p:nvSpPr>
            <p:cNvPr id="44" name="TextBox 9"/>
            <p:cNvSpPr txBox="1"/>
            <p:nvPr/>
          </p:nvSpPr>
          <p:spPr>
            <a:xfrm>
              <a:off x="0" y="-57150"/>
              <a:ext cx="457316" cy="5144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58"/>
                </a:lnSpc>
              </a:pPr>
              <a:endParaRPr dirty="0"/>
            </a:p>
          </p:txBody>
        </p:sp>
      </p:grpSp>
      <p:grpSp>
        <p:nvGrpSpPr>
          <p:cNvPr id="2" name="Group 2"/>
          <p:cNvGrpSpPr/>
          <p:nvPr/>
        </p:nvGrpSpPr>
        <p:grpSpPr>
          <a:xfrm>
            <a:off x="620898" y="506598"/>
            <a:ext cx="17286102" cy="9285102"/>
            <a:chOff x="0" y="0"/>
            <a:chExt cx="4552718" cy="244545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552718" cy="2445459"/>
            </a:xfrm>
            <a:custGeom>
              <a:avLst/>
              <a:gdLst/>
              <a:ahLst/>
              <a:cxnLst/>
              <a:rect l="l" t="t" r="r" b="b"/>
              <a:pathLst>
                <a:path w="4552718" h="2445459">
                  <a:moveTo>
                    <a:pt x="22393" y="0"/>
                  </a:moveTo>
                  <a:lnTo>
                    <a:pt x="4530325" y="0"/>
                  </a:lnTo>
                  <a:cubicBezTo>
                    <a:pt x="4536264" y="0"/>
                    <a:pt x="4541960" y="2359"/>
                    <a:pt x="4546159" y="6559"/>
                  </a:cubicBezTo>
                  <a:cubicBezTo>
                    <a:pt x="4550359" y="10758"/>
                    <a:pt x="4552718" y="16454"/>
                    <a:pt x="4552718" y="22393"/>
                  </a:cubicBezTo>
                  <a:lnTo>
                    <a:pt x="4552718" y="2423065"/>
                  </a:lnTo>
                  <a:cubicBezTo>
                    <a:pt x="4552718" y="2429004"/>
                    <a:pt x="4550359" y="2434700"/>
                    <a:pt x="4546159" y="2438900"/>
                  </a:cubicBezTo>
                  <a:cubicBezTo>
                    <a:pt x="4541960" y="2443100"/>
                    <a:pt x="4536264" y="2445459"/>
                    <a:pt x="4530325" y="2445459"/>
                  </a:cubicBezTo>
                  <a:lnTo>
                    <a:pt x="22393" y="2445459"/>
                  </a:lnTo>
                  <a:cubicBezTo>
                    <a:pt x="16454" y="2445459"/>
                    <a:pt x="10758" y="2443100"/>
                    <a:pt x="6559" y="2438900"/>
                  </a:cubicBezTo>
                  <a:cubicBezTo>
                    <a:pt x="2359" y="2434700"/>
                    <a:pt x="0" y="2429004"/>
                    <a:pt x="0" y="2423065"/>
                  </a:cubicBezTo>
                  <a:lnTo>
                    <a:pt x="0" y="22393"/>
                  </a:lnTo>
                  <a:cubicBezTo>
                    <a:pt x="0" y="16454"/>
                    <a:pt x="2359" y="10758"/>
                    <a:pt x="6559" y="6559"/>
                  </a:cubicBezTo>
                  <a:cubicBezTo>
                    <a:pt x="10758" y="2359"/>
                    <a:pt x="16454" y="0"/>
                    <a:pt x="22393" y="0"/>
                  </a:cubicBezTo>
                  <a:close/>
                </a:path>
              </a:pathLst>
            </a:custGeom>
            <a:solidFill>
              <a:srgbClr val="F5F7F7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38100"/>
              <a:ext cx="4552718" cy="240735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 flipV="1">
            <a:off x="8653369" y="3500429"/>
            <a:ext cx="7840536" cy="0"/>
          </a:xfrm>
          <a:prstGeom prst="line">
            <a:avLst/>
          </a:prstGeom>
          <a:ln w="28575" cap="flat">
            <a:solidFill>
              <a:srgbClr val="073E88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" name="Freeform 6"/>
          <p:cNvSpPr/>
          <p:nvPr/>
        </p:nvSpPr>
        <p:spPr>
          <a:xfrm>
            <a:off x="16022371" y="1162050"/>
            <a:ext cx="1106118" cy="276529"/>
          </a:xfrm>
          <a:custGeom>
            <a:avLst/>
            <a:gdLst/>
            <a:ahLst/>
            <a:cxnLst/>
            <a:rect l="l" t="t" r="r" b="b"/>
            <a:pathLst>
              <a:path w="1106118" h="276529">
                <a:moveTo>
                  <a:pt x="0" y="0"/>
                </a:moveTo>
                <a:lnTo>
                  <a:pt x="1106118" y="0"/>
                </a:lnTo>
                <a:lnTo>
                  <a:pt x="1106118" y="276529"/>
                </a:lnTo>
                <a:lnTo>
                  <a:pt x="0" y="27652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1901926" y="4425366"/>
            <a:ext cx="1271573" cy="1170833"/>
            <a:chOff x="0" y="0"/>
            <a:chExt cx="457316" cy="45731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57316" cy="457316"/>
            </a:xfrm>
            <a:custGeom>
              <a:avLst/>
              <a:gdLst/>
              <a:ahLst/>
              <a:cxnLst/>
              <a:rect l="l" t="t" r="r" b="b"/>
              <a:pathLst>
                <a:path w="457316" h="457316">
                  <a:moveTo>
                    <a:pt x="145498" y="0"/>
                  </a:moveTo>
                  <a:lnTo>
                    <a:pt x="311818" y="0"/>
                  </a:lnTo>
                  <a:cubicBezTo>
                    <a:pt x="392175" y="0"/>
                    <a:pt x="457316" y="65142"/>
                    <a:pt x="457316" y="145498"/>
                  </a:cubicBezTo>
                  <a:lnTo>
                    <a:pt x="457316" y="311818"/>
                  </a:lnTo>
                  <a:cubicBezTo>
                    <a:pt x="457316" y="392175"/>
                    <a:pt x="392175" y="457316"/>
                    <a:pt x="311818" y="457316"/>
                  </a:cubicBezTo>
                  <a:lnTo>
                    <a:pt x="145498" y="457316"/>
                  </a:lnTo>
                  <a:cubicBezTo>
                    <a:pt x="65142" y="457316"/>
                    <a:pt x="0" y="392175"/>
                    <a:pt x="0" y="311818"/>
                  </a:cubicBezTo>
                  <a:lnTo>
                    <a:pt x="0" y="145498"/>
                  </a:lnTo>
                  <a:cubicBezTo>
                    <a:pt x="0" y="65142"/>
                    <a:pt x="65142" y="0"/>
                    <a:pt x="145498" y="0"/>
                  </a:cubicBezTo>
                  <a:close/>
                </a:path>
              </a:pathLst>
            </a:custGeom>
            <a:solidFill>
              <a:srgbClr val="073E88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57150"/>
              <a:ext cx="457316" cy="5144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58"/>
                </a:lnSpc>
              </a:pPr>
              <a:endParaRPr/>
            </a:p>
          </p:txBody>
        </p:sp>
      </p:grpSp>
      <p:sp>
        <p:nvSpPr>
          <p:cNvPr id="19" name="Freeform 19"/>
          <p:cNvSpPr/>
          <p:nvPr/>
        </p:nvSpPr>
        <p:spPr>
          <a:xfrm>
            <a:off x="2031663" y="4572639"/>
            <a:ext cx="946858" cy="946858"/>
          </a:xfrm>
          <a:custGeom>
            <a:avLst/>
            <a:gdLst/>
            <a:ahLst/>
            <a:cxnLst/>
            <a:rect l="l" t="t" r="r" b="b"/>
            <a:pathLst>
              <a:path w="946858" h="946858">
                <a:moveTo>
                  <a:pt x="0" y="0"/>
                </a:moveTo>
                <a:lnTo>
                  <a:pt x="946858" y="0"/>
                </a:lnTo>
                <a:lnTo>
                  <a:pt x="946858" y="946858"/>
                </a:lnTo>
                <a:lnTo>
                  <a:pt x="0" y="94685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 flipH="1" flipV="1">
            <a:off x="9987352" y="5093385"/>
            <a:ext cx="955362" cy="953770"/>
          </a:xfrm>
          <a:custGeom>
            <a:avLst/>
            <a:gdLst/>
            <a:ahLst/>
            <a:cxnLst/>
            <a:rect l="l" t="t" r="r" b="b"/>
            <a:pathLst>
              <a:path w="955362" h="953770">
                <a:moveTo>
                  <a:pt x="955363" y="953770"/>
                </a:moveTo>
                <a:lnTo>
                  <a:pt x="0" y="953770"/>
                </a:lnTo>
                <a:lnTo>
                  <a:pt x="0" y="0"/>
                </a:lnTo>
                <a:lnTo>
                  <a:pt x="955363" y="0"/>
                </a:lnTo>
                <a:lnTo>
                  <a:pt x="955363" y="95377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="" xmlns:asvg="http://schemas.microsoft.com/office/drawing/2016/SVG/main" r:embed="rId9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22" name="Freeform 22"/>
          <p:cNvSpPr/>
          <p:nvPr/>
        </p:nvSpPr>
        <p:spPr>
          <a:xfrm>
            <a:off x="10011397" y="6984950"/>
            <a:ext cx="907274" cy="953770"/>
          </a:xfrm>
          <a:custGeom>
            <a:avLst/>
            <a:gdLst/>
            <a:ahLst/>
            <a:cxnLst/>
            <a:rect l="l" t="t" r="r" b="b"/>
            <a:pathLst>
              <a:path w="907274" h="953770">
                <a:moveTo>
                  <a:pt x="0" y="0"/>
                </a:moveTo>
                <a:lnTo>
                  <a:pt x="907273" y="0"/>
                </a:lnTo>
                <a:lnTo>
                  <a:pt x="907273" y="953770"/>
                </a:lnTo>
                <a:lnTo>
                  <a:pt x="0" y="95377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="" xmlns:asvg="http://schemas.microsoft.com/office/drawing/2016/SVG/main" r:embed="rId11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23" name="TextBox 23"/>
          <p:cNvSpPr txBox="1"/>
          <p:nvPr/>
        </p:nvSpPr>
        <p:spPr>
          <a:xfrm>
            <a:off x="1028700" y="703045"/>
            <a:ext cx="9104501" cy="3498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7200" b="1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KEY CHALLENGES IN RECRUITMENT &amp; SELECTION</a:t>
            </a:r>
            <a:endParaRPr lang="en-GB" sz="6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1258925" y="4390663"/>
            <a:ext cx="4792577" cy="1170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Regulatory Pressures: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The EU AI Act and GDPR impose strict compliance audits on automated hiring tools, complicating global standardisation (ILO, 2023).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6722034" y="8114756"/>
            <a:ext cx="4843931" cy="874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DEI Gaps: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Despite efforts, there is persistent underrepresentation in senior technical roles (Amazon Sustainability Report, 2023).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3622781" y="4576938"/>
            <a:ext cx="4633274" cy="14671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AI &amp; Ethical Concerns: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Previous algorithms were scrapped due to bias against female candidates; current systems face scrutiny regarding opacity and fairness (Reuters, 2018).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3732881" y="6419763"/>
            <a:ext cx="4633274" cy="1170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High Attrition Rates: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Rapid turnover in operational roles leads to "labour market fatigue" and escalating recruitment costs (Forbes, 2023).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9" name="TextBox 24"/>
          <p:cNvSpPr txBox="1"/>
          <p:nvPr/>
        </p:nvSpPr>
        <p:spPr>
          <a:xfrm>
            <a:off x="11282970" y="6270901"/>
            <a:ext cx="4792577" cy="1170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Candidate Experience: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Highly skilled candidates often drop out of the process due to lengthy, multi-stage assessments and high-pressure interview loops</a:t>
            </a:r>
            <a:r>
              <a:rPr lang="en-GB" baseline="30000" dirty="0">
                <a:solidFill>
                  <a:srgbClr val="444746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36" name="Group 7"/>
          <p:cNvGrpSpPr/>
          <p:nvPr/>
        </p:nvGrpSpPr>
        <p:grpSpPr>
          <a:xfrm>
            <a:off x="9351565" y="4215174"/>
            <a:ext cx="1271573" cy="1317150"/>
            <a:chOff x="0" y="-57150"/>
            <a:chExt cx="457316" cy="514466"/>
          </a:xfrm>
        </p:grpSpPr>
        <p:sp>
          <p:nvSpPr>
            <p:cNvPr id="37" name="Freeform 8"/>
            <p:cNvSpPr/>
            <p:nvPr/>
          </p:nvSpPr>
          <p:spPr>
            <a:xfrm>
              <a:off x="0" y="0"/>
              <a:ext cx="457316" cy="457316"/>
            </a:xfrm>
            <a:custGeom>
              <a:avLst/>
              <a:gdLst/>
              <a:ahLst/>
              <a:cxnLst/>
              <a:rect l="l" t="t" r="r" b="b"/>
              <a:pathLst>
                <a:path w="457316" h="457316">
                  <a:moveTo>
                    <a:pt x="145498" y="0"/>
                  </a:moveTo>
                  <a:lnTo>
                    <a:pt x="311818" y="0"/>
                  </a:lnTo>
                  <a:cubicBezTo>
                    <a:pt x="392175" y="0"/>
                    <a:pt x="457316" y="65142"/>
                    <a:pt x="457316" y="145498"/>
                  </a:cubicBezTo>
                  <a:lnTo>
                    <a:pt x="457316" y="311818"/>
                  </a:lnTo>
                  <a:cubicBezTo>
                    <a:pt x="457316" y="392175"/>
                    <a:pt x="392175" y="457316"/>
                    <a:pt x="311818" y="457316"/>
                  </a:cubicBezTo>
                  <a:lnTo>
                    <a:pt x="145498" y="457316"/>
                  </a:lnTo>
                  <a:cubicBezTo>
                    <a:pt x="65142" y="457316"/>
                    <a:pt x="0" y="392175"/>
                    <a:pt x="0" y="311818"/>
                  </a:cubicBezTo>
                  <a:lnTo>
                    <a:pt x="0" y="145498"/>
                  </a:lnTo>
                  <a:cubicBezTo>
                    <a:pt x="0" y="65142"/>
                    <a:pt x="65142" y="0"/>
                    <a:pt x="145498" y="0"/>
                  </a:cubicBezTo>
                  <a:close/>
                </a:path>
              </a:pathLst>
            </a:custGeom>
            <a:solidFill>
              <a:srgbClr val="073E88"/>
            </a:solidFill>
          </p:spPr>
        </p:sp>
        <p:sp>
          <p:nvSpPr>
            <p:cNvPr id="38" name="TextBox 9"/>
            <p:cNvSpPr txBox="1"/>
            <p:nvPr/>
          </p:nvSpPr>
          <p:spPr>
            <a:xfrm>
              <a:off x="0" y="-57150"/>
              <a:ext cx="457316" cy="5144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58"/>
                </a:lnSpc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1866409" y="6413275"/>
            <a:ext cx="969597" cy="886086"/>
          </a:xfrm>
          <a:custGeom>
            <a:avLst/>
            <a:gdLst/>
            <a:ahLst/>
            <a:cxnLst/>
            <a:rect l="l" t="t" r="r" b="b"/>
            <a:pathLst>
              <a:path w="1083123" h="1023551">
                <a:moveTo>
                  <a:pt x="0" y="0"/>
                </a:moveTo>
                <a:lnTo>
                  <a:pt x="1083123" y="0"/>
                </a:lnTo>
                <a:lnTo>
                  <a:pt x="1083123" y="1023551"/>
                </a:lnTo>
                <a:lnTo>
                  <a:pt x="0" y="102355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="" xmlns:asvg="http://schemas.microsoft.com/office/drawing/2016/SVG/main" r:embed="rId7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grpSp>
        <p:nvGrpSpPr>
          <p:cNvPr id="45" name="Group 7"/>
          <p:cNvGrpSpPr/>
          <p:nvPr/>
        </p:nvGrpSpPr>
        <p:grpSpPr>
          <a:xfrm>
            <a:off x="1902057" y="6295536"/>
            <a:ext cx="1271573" cy="1170833"/>
            <a:chOff x="0" y="0"/>
            <a:chExt cx="457316" cy="457316"/>
          </a:xfrm>
        </p:grpSpPr>
        <p:sp>
          <p:nvSpPr>
            <p:cNvPr id="46" name="Freeform 8"/>
            <p:cNvSpPr/>
            <p:nvPr/>
          </p:nvSpPr>
          <p:spPr>
            <a:xfrm>
              <a:off x="0" y="0"/>
              <a:ext cx="457316" cy="457316"/>
            </a:xfrm>
            <a:custGeom>
              <a:avLst/>
              <a:gdLst/>
              <a:ahLst/>
              <a:cxnLst/>
              <a:rect l="l" t="t" r="r" b="b"/>
              <a:pathLst>
                <a:path w="457316" h="457316">
                  <a:moveTo>
                    <a:pt x="145498" y="0"/>
                  </a:moveTo>
                  <a:lnTo>
                    <a:pt x="311818" y="0"/>
                  </a:lnTo>
                  <a:cubicBezTo>
                    <a:pt x="392175" y="0"/>
                    <a:pt x="457316" y="65142"/>
                    <a:pt x="457316" y="145498"/>
                  </a:cubicBezTo>
                  <a:lnTo>
                    <a:pt x="457316" y="311818"/>
                  </a:lnTo>
                  <a:cubicBezTo>
                    <a:pt x="457316" y="392175"/>
                    <a:pt x="392175" y="457316"/>
                    <a:pt x="311818" y="457316"/>
                  </a:cubicBezTo>
                  <a:lnTo>
                    <a:pt x="145498" y="457316"/>
                  </a:lnTo>
                  <a:cubicBezTo>
                    <a:pt x="65142" y="457316"/>
                    <a:pt x="0" y="392175"/>
                    <a:pt x="0" y="311818"/>
                  </a:cubicBezTo>
                  <a:lnTo>
                    <a:pt x="0" y="145498"/>
                  </a:lnTo>
                  <a:cubicBezTo>
                    <a:pt x="0" y="65142"/>
                    <a:pt x="65142" y="0"/>
                    <a:pt x="145498" y="0"/>
                  </a:cubicBezTo>
                  <a:close/>
                </a:path>
              </a:pathLst>
            </a:custGeom>
            <a:solidFill>
              <a:srgbClr val="073E88"/>
            </a:solidFill>
          </p:spPr>
        </p:sp>
        <p:sp>
          <p:nvSpPr>
            <p:cNvPr id="47" name="TextBox 9"/>
            <p:cNvSpPr txBox="1"/>
            <p:nvPr/>
          </p:nvSpPr>
          <p:spPr>
            <a:xfrm>
              <a:off x="0" y="-57150"/>
              <a:ext cx="457316" cy="5144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58"/>
                </a:lnSpc>
              </a:pPr>
              <a:endParaRPr/>
            </a:p>
          </p:txBody>
        </p:sp>
      </p:grpSp>
      <p:grpSp>
        <p:nvGrpSpPr>
          <p:cNvPr id="48" name="Group 7"/>
          <p:cNvGrpSpPr/>
          <p:nvPr/>
        </p:nvGrpSpPr>
        <p:grpSpPr>
          <a:xfrm>
            <a:off x="9387664" y="6293433"/>
            <a:ext cx="1271573" cy="1170833"/>
            <a:chOff x="0" y="0"/>
            <a:chExt cx="457316" cy="457316"/>
          </a:xfrm>
        </p:grpSpPr>
        <p:sp>
          <p:nvSpPr>
            <p:cNvPr id="49" name="Freeform 8"/>
            <p:cNvSpPr/>
            <p:nvPr/>
          </p:nvSpPr>
          <p:spPr>
            <a:xfrm>
              <a:off x="0" y="0"/>
              <a:ext cx="457316" cy="457316"/>
            </a:xfrm>
            <a:custGeom>
              <a:avLst/>
              <a:gdLst/>
              <a:ahLst/>
              <a:cxnLst/>
              <a:rect l="l" t="t" r="r" b="b"/>
              <a:pathLst>
                <a:path w="457316" h="457316">
                  <a:moveTo>
                    <a:pt x="145498" y="0"/>
                  </a:moveTo>
                  <a:lnTo>
                    <a:pt x="311818" y="0"/>
                  </a:lnTo>
                  <a:cubicBezTo>
                    <a:pt x="392175" y="0"/>
                    <a:pt x="457316" y="65142"/>
                    <a:pt x="457316" y="145498"/>
                  </a:cubicBezTo>
                  <a:lnTo>
                    <a:pt x="457316" y="311818"/>
                  </a:lnTo>
                  <a:cubicBezTo>
                    <a:pt x="457316" y="392175"/>
                    <a:pt x="392175" y="457316"/>
                    <a:pt x="311818" y="457316"/>
                  </a:cubicBezTo>
                  <a:lnTo>
                    <a:pt x="145498" y="457316"/>
                  </a:lnTo>
                  <a:cubicBezTo>
                    <a:pt x="65142" y="457316"/>
                    <a:pt x="0" y="392175"/>
                    <a:pt x="0" y="311818"/>
                  </a:cubicBezTo>
                  <a:lnTo>
                    <a:pt x="0" y="145498"/>
                  </a:lnTo>
                  <a:cubicBezTo>
                    <a:pt x="0" y="65142"/>
                    <a:pt x="65142" y="0"/>
                    <a:pt x="145498" y="0"/>
                  </a:cubicBezTo>
                  <a:close/>
                </a:path>
              </a:pathLst>
            </a:custGeom>
            <a:solidFill>
              <a:srgbClr val="073E88"/>
            </a:solidFill>
          </p:spPr>
        </p:sp>
        <p:sp>
          <p:nvSpPr>
            <p:cNvPr id="50" name="TextBox 9"/>
            <p:cNvSpPr txBox="1"/>
            <p:nvPr/>
          </p:nvSpPr>
          <p:spPr>
            <a:xfrm>
              <a:off x="0" y="-57150"/>
              <a:ext cx="457316" cy="5144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58"/>
                </a:lnSpc>
              </a:pPr>
              <a:endParaRPr/>
            </a:p>
          </p:txBody>
        </p:sp>
      </p:grpSp>
      <p:grpSp>
        <p:nvGrpSpPr>
          <p:cNvPr id="51" name="Group 7"/>
          <p:cNvGrpSpPr/>
          <p:nvPr/>
        </p:nvGrpSpPr>
        <p:grpSpPr>
          <a:xfrm>
            <a:off x="4945163" y="8011159"/>
            <a:ext cx="1271573" cy="1170833"/>
            <a:chOff x="0" y="0"/>
            <a:chExt cx="457316" cy="457316"/>
          </a:xfrm>
        </p:grpSpPr>
        <p:sp>
          <p:nvSpPr>
            <p:cNvPr id="52" name="Freeform 8"/>
            <p:cNvSpPr/>
            <p:nvPr/>
          </p:nvSpPr>
          <p:spPr>
            <a:xfrm>
              <a:off x="0" y="0"/>
              <a:ext cx="457316" cy="457316"/>
            </a:xfrm>
            <a:custGeom>
              <a:avLst/>
              <a:gdLst/>
              <a:ahLst/>
              <a:cxnLst/>
              <a:rect l="l" t="t" r="r" b="b"/>
              <a:pathLst>
                <a:path w="457316" h="457316">
                  <a:moveTo>
                    <a:pt x="145498" y="0"/>
                  </a:moveTo>
                  <a:lnTo>
                    <a:pt x="311818" y="0"/>
                  </a:lnTo>
                  <a:cubicBezTo>
                    <a:pt x="392175" y="0"/>
                    <a:pt x="457316" y="65142"/>
                    <a:pt x="457316" y="145498"/>
                  </a:cubicBezTo>
                  <a:lnTo>
                    <a:pt x="457316" y="311818"/>
                  </a:lnTo>
                  <a:cubicBezTo>
                    <a:pt x="457316" y="392175"/>
                    <a:pt x="392175" y="457316"/>
                    <a:pt x="311818" y="457316"/>
                  </a:cubicBezTo>
                  <a:lnTo>
                    <a:pt x="145498" y="457316"/>
                  </a:lnTo>
                  <a:cubicBezTo>
                    <a:pt x="65142" y="457316"/>
                    <a:pt x="0" y="392175"/>
                    <a:pt x="0" y="311818"/>
                  </a:cubicBezTo>
                  <a:lnTo>
                    <a:pt x="0" y="145498"/>
                  </a:lnTo>
                  <a:cubicBezTo>
                    <a:pt x="0" y="65142"/>
                    <a:pt x="65142" y="0"/>
                    <a:pt x="145498" y="0"/>
                  </a:cubicBezTo>
                  <a:close/>
                </a:path>
              </a:pathLst>
            </a:custGeom>
            <a:solidFill>
              <a:srgbClr val="073E88"/>
            </a:solidFill>
          </p:spPr>
        </p:sp>
        <p:sp>
          <p:nvSpPr>
            <p:cNvPr id="53" name="TextBox 9"/>
            <p:cNvSpPr txBox="1"/>
            <p:nvPr/>
          </p:nvSpPr>
          <p:spPr>
            <a:xfrm>
              <a:off x="0" y="-57150"/>
              <a:ext cx="457316" cy="5144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58"/>
                </a:lnSpc>
              </a:pPr>
              <a:endParaRPr/>
            </a:p>
          </p:txBody>
        </p:sp>
      </p:grpSp>
      <p:sp>
        <p:nvSpPr>
          <p:cNvPr id="39" name="Freeform 22"/>
          <p:cNvSpPr/>
          <p:nvPr/>
        </p:nvSpPr>
        <p:spPr>
          <a:xfrm>
            <a:off x="9596717" y="6413887"/>
            <a:ext cx="868316" cy="929924"/>
          </a:xfrm>
          <a:custGeom>
            <a:avLst/>
            <a:gdLst/>
            <a:ahLst/>
            <a:cxnLst/>
            <a:rect l="l" t="t" r="r" b="b"/>
            <a:pathLst>
              <a:path w="868316" h="929924">
                <a:moveTo>
                  <a:pt x="0" y="0"/>
                </a:moveTo>
                <a:lnTo>
                  <a:pt x="868316" y="0"/>
                </a:lnTo>
                <a:lnTo>
                  <a:pt x="868316" y="929924"/>
                </a:lnTo>
                <a:lnTo>
                  <a:pt x="0" y="929924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xmlns="" r:embed="rId1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40" name="Freeform 20"/>
          <p:cNvSpPr/>
          <p:nvPr/>
        </p:nvSpPr>
        <p:spPr>
          <a:xfrm>
            <a:off x="9544503" y="4493592"/>
            <a:ext cx="1083123" cy="1023551"/>
          </a:xfrm>
          <a:custGeom>
            <a:avLst/>
            <a:gdLst/>
            <a:ahLst/>
            <a:cxnLst/>
            <a:rect l="l" t="t" r="r" b="b"/>
            <a:pathLst>
              <a:path w="1083123" h="1023551">
                <a:moveTo>
                  <a:pt x="0" y="0"/>
                </a:moveTo>
                <a:lnTo>
                  <a:pt x="1083123" y="0"/>
                </a:lnTo>
                <a:lnTo>
                  <a:pt x="1083123" y="1023551"/>
                </a:lnTo>
                <a:lnTo>
                  <a:pt x="0" y="102355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xmlns="" r:embed="rId1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41" name="Freeform 21"/>
          <p:cNvSpPr/>
          <p:nvPr/>
        </p:nvSpPr>
        <p:spPr>
          <a:xfrm>
            <a:off x="2041229" y="6441159"/>
            <a:ext cx="904651" cy="903521"/>
          </a:xfrm>
          <a:custGeom>
            <a:avLst/>
            <a:gdLst/>
            <a:ahLst/>
            <a:cxnLst/>
            <a:rect l="l" t="t" r="r" b="b"/>
            <a:pathLst>
              <a:path w="904651" h="903521">
                <a:moveTo>
                  <a:pt x="0" y="0"/>
                </a:moveTo>
                <a:lnTo>
                  <a:pt x="904651" y="0"/>
                </a:lnTo>
                <a:lnTo>
                  <a:pt x="904651" y="903521"/>
                </a:lnTo>
                <a:lnTo>
                  <a:pt x="0" y="903521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xmlns="" r:embed="rId17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54" name="Freeform 19"/>
          <p:cNvSpPr/>
          <p:nvPr/>
        </p:nvSpPr>
        <p:spPr>
          <a:xfrm>
            <a:off x="5093192" y="8106843"/>
            <a:ext cx="956326" cy="956326"/>
          </a:xfrm>
          <a:custGeom>
            <a:avLst/>
            <a:gdLst/>
            <a:ahLst/>
            <a:cxnLst/>
            <a:rect l="l" t="t" r="r" b="b"/>
            <a:pathLst>
              <a:path w="956326" h="956326">
                <a:moveTo>
                  <a:pt x="0" y="0"/>
                </a:moveTo>
                <a:lnTo>
                  <a:pt x="956326" y="0"/>
                </a:lnTo>
                <a:lnTo>
                  <a:pt x="956326" y="956327"/>
                </a:lnTo>
                <a:lnTo>
                  <a:pt x="0" y="956327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xmlns="" r:embed="rId19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73E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00949" y="500949"/>
            <a:ext cx="17286102" cy="9285102"/>
            <a:chOff x="0" y="0"/>
            <a:chExt cx="4552718" cy="244545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552718" cy="2445459"/>
            </a:xfrm>
            <a:custGeom>
              <a:avLst/>
              <a:gdLst/>
              <a:ahLst/>
              <a:cxnLst/>
              <a:rect l="l" t="t" r="r" b="b"/>
              <a:pathLst>
                <a:path w="4552718" h="2445459">
                  <a:moveTo>
                    <a:pt x="22393" y="0"/>
                  </a:moveTo>
                  <a:lnTo>
                    <a:pt x="4530325" y="0"/>
                  </a:lnTo>
                  <a:cubicBezTo>
                    <a:pt x="4536264" y="0"/>
                    <a:pt x="4541960" y="2359"/>
                    <a:pt x="4546159" y="6559"/>
                  </a:cubicBezTo>
                  <a:cubicBezTo>
                    <a:pt x="4550359" y="10758"/>
                    <a:pt x="4552718" y="16454"/>
                    <a:pt x="4552718" y="22393"/>
                  </a:cubicBezTo>
                  <a:lnTo>
                    <a:pt x="4552718" y="2423065"/>
                  </a:lnTo>
                  <a:cubicBezTo>
                    <a:pt x="4552718" y="2429004"/>
                    <a:pt x="4550359" y="2434700"/>
                    <a:pt x="4546159" y="2438900"/>
                  </a:cubicBezTo>
                  <a:cubicBezTo>
                    <a:pt x="4541960" y="2443100"/>
                    <a:pt x="4536264" y="2445459"/>
                    <a:pt x="4530325" y="2445459"/>
                  </a:cubicBezTo>
                  <a:lnTo>
                    <a:pt x="22393" y="2445459"/>
                  </a:lnTo>
                  <a:cubicBezTo>
                    <a:pt x="16454" y="2445459"/>
                    <a:pt x="10758" y="2443100"/>
                    <a:pt x="6559" y="2438900"/>
                  </a:cubicBezTo>
                  <a:cubicBezTo>
                    <a:pt x="2359" y="2434700"/>
                    <a:pt x="0" y="2429004"/>
                    <a:pt x="0" y="2423065"/>
                  </a:cubicBezTo>
                  <a:lnTo>
                    <a:pt x="0" y="22393"/>
                  </a:lnTo>
                  <a:cubicBezTo>
                    <a:pt x="0" y="16454"/>
                    <a:pt x="2359" y="10758"/>
                    <a:pt x="6559" y="6559"/>
                  </a:cubicBezTo>
                  <a:cubicBezTo>
                    <a:pt x="10758" y="2359"/>
                    <a:pt x="16454" y="0"/>
                    <a:pt x="22393" y="0"/>
                  </a:cubicBezTo>
                  <a:close/>
                </a:path>
              </a:pathLst>
            </a:custGeom>
            <a:solidFill>
              <a:srgbClr val="F5F7F7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38100"/>
              <a:ext cx="4552718" cy="240735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028700" y="752171"/>
            <a:ext cx="1106118" cy="276529"/>
          </a:xfrm>
          <a:custGeom>
            <a:avLst/>
            <a:gdLst/>
            <a:ahLst/>
            <a:cxnLst/>
            <a:rect l="l" t="t" r="r" b="b"/>
            <a:pathLst>
              <a:path w="1106118" h="276529">
                <a:moveTo>
                  <a:pt x="0" y="0"/>
                </a:moveTo>
                <a:lnTo>
                  <a:pt x="1106118" y="0"/>
                </a:lnTo>
                <a:lnTo>
                  <a:pt x="1106118" y="276529"/>
                </a:lnTo>
                <a:lnTo>
                  <a:pt x="0" y="27652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727267" y="1495729"/>
            <a:ext cx="9773772" cy="21199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6600" b="1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RECOMMENDATIONS FOR IMPROVING R&amp;S</a:t>
            </a:r>
            <a:endParaRPr lang="en-GB" sz="6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444447" y="4148609"/>
            <a:ext cx="7050938" cy="2981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20"/>
              </a:lnSpc>
              <a:spcBef>
                <a:spcPct val="0"/>
              </a:spcBef>
            </a:pPr>
            <a:endParaRPr lang="en-US" sz="1800" dirty="0">
              <a:solidFill>
                <a:srgbClr val="101419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020924" y="4312461"/>
            <a:ext cx="6207391" cy="38381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Human-in-the-Loop AI Auditing: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Implement mandatory quarterly audits of hiring algorithms to ensure compliance with EU regulations and ethical standards (CIPD, 2024).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Streamline Candidate Journey: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Reduce the number of interview rounds for non-critical roles to improve candidate experience and reduce drop-off rates (Harvard Business Review, 2023).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Realistic Job Previews (RJPs):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Introduce VR-based job previews for warehouse roles to manage expectations and reduce early-stage attrition (</a:t>
            </a:r>
            <a:r>
              <a:rPr lang="en-GB" dirty="0" err="1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Breaugh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, 2013).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Localised "Bar Raisers":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Train local Bar Raisers in emerging markets to balance the global "Amazon Bar" with cultural nuances (</a:t>
            </a:r>
            <a:r>
              <a:rPr lang="en-GB" dirty="0" err="1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Mellahi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et al., 2021).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28" name="Picture 4" descr="Recommendation Systems – What They Are and How They Work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0263542" y="2203700"/>
            <a:ext cx="8822117" cy="5879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73E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00949" y="899494"/>
            <a:ext cx="17286102" cy="9285102"/>
            <a:chOff x="0" y="0"/>
            <a:chExt cx="4552718" cy="244545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552718" cy="2445459"/>
            </a:xfrm>
            <a:custGeom>
              <a:avLst/>
              <a:gdLst/>
              <a:ahLst/>
              <a:cxnLst/>
              <a:rect l="l" t="t" r="r" b="b"/>
              <a:pathLst>
                <a:path w="4552718" h="2445459">
                  <a:moveTo>
                    <a:pt x="22393" y="0"/>
                  </a:moveTo>
                  <a:lnTo>
                    <a:pt x="4530325" y="0"/>
                  </a:lnTo>
                  <a:cubicBezTo>
                    <a:pt x="4536264" y="0"/>
                    <a:pt x="4541960" y="2359"/>
                    <a:pt x="4546159" y="6559"/>
                  </a:cubicBezTo>
                  <a:cubicBezTo>
                    <a:pt x="4550359" y="10758"/>
                    <a:pt x="4552718" y="16454"/>
                    <a:pt x="4552718" y="22393"/>
                  </a:cubicBezTo>
                  <a:lnTo>
                    <a:pt x="4552718" y="2423065"/>
                  </a:lnTo>
                  <a:cubicBezTo>
                    <a:pt x="4552718" y="2429004"/>
                    <a:pt x="4550359" y="2434700"/>
                    <a:pt x="4546159" y="2438900"/>
                  </a:cubicBezTo>
                  <a:cubicBezTo>
                    <a:pt x="4541960" y="2443100"/>
                    <a:pt x="4536264" y="2445459"/>
                    <a:pt x="4530325" y="2445459"/>
                  </a:cubicBezTo>
                  <a:lnTo>
                    <a:pt x="22393" y="2445459"/>
                  </a:lnTo>
                  <a:cubicBezTo>
                    <a:pt x="16454" y="2445459"/>
                    <a:pt x="10758" y="2443100"/>
                    <a:pt x="6559" y="2438900"/>
                  </a:cubicBezTo>
                  <a:cubicBezTo>
                    <a:pt x="2359" y="2434700"/>
                    <a:pt x="0" y="2429004"/>
                    <a:pt x="0" y="2423065"/>
                  </a:cubicBezTo>
                  <a:lnTo>
                    <a:pt x="0" y="22393"/>
                  </a:lnTo>
                  <a:cubicBezTo>
                    <a:pt x="0" y="16454"/>
                    <a:pt x="2359" y="10758"/>
                    <a:pt x="6559" y="6559"/>
                  </a:cubicBezTo>
                  <a:cubicBezTo>
                    <a:pt x="10758" y="2359"/>
                    <a:pt x="16454" y="0"/>
                    <a:pt x="22393" y="0"/>
                  </a:cubicBezTo>
                  <a:close/>
                </a:path>
              </a:pathLst>
            </a:custGeom>
            <a:solidFill>
              <a:srgbClr val="F5F7F7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38100"/>
              <a:ext cx="4552718" cy="240735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71972" y="3418107"/>
            <a:ext cx="1844040" cy="1844040"/>
            <a:chOff x="0" y="0"/>
            <a:chExt cx="485673" cy="48567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5673" cy="485673"/>
            </a:xfrm>
            <a:custGeom>
              <a:avLst/>
              <a:gdLst/>
              <a:ahLst/>
              <a:cxnLst/>
              <a:rect l="l" t="t" r="r" b="b"/>
              <a:pathLst>
                <a:path w="485673" h="485673">
                  <a:moveTo>
                    <a:pt x="125950" y="0"/>
                  </a:moveTo>
                  <a:lnTo>
                    <a:pt x="359723" y="0"/>
                  </a:lnTo>
                  <a:cubicBezTo>
                    <a:pt x="393127" y="0"/>
                    <a:pt x="425163" y="13270"/>
                    <a:pt x="448783" y="36890"/>
                  </a:cubicBezTo>
                  <a:cubicBezTo>
                    <a:pt x="472403" y="60510"/>
                    <a:pt x="485673" y="92546"/>
                    <a:pt x="485673" y="125950"/>
                  </a:cubicBezTo>
                  <a:lnTo>
                    <a:pt x="485673" y="359723"/>
                  </a:lnTo>
                  <a:cubicBezTo>
                    <a:pt x="485673" y="393127"/>
                    <a:pt x="472403" y="425163"/>
                    <a:pt x="448783" y="448783"/>
                  </a:cubicBezTo>
                  <a:cubicBezTo>
                    <a:pt x="425163" y="472403"/>
                    <a:pt x="393127" y="485673"/>
                    <a:pt x="359723" y="485673"/>
                  </a:cubicBezTo>
                  <a:lnTo>
                    <a:pt x="125950" y="485673"/>
                  </a:lnTo>
                  <a:cubicBezTo>
                    <a:pt x="56390" y="485673"/>
                    <a:pt x="0" y="429283"/>
                    <a:pt x="0" y="359723"/>
                  </a:cubicBezTo>
                  <a:lnTo>
                    <a:pt x="0" y="125950"/>
                  </a:lnTo>
                  <a:cubicBezTo>
                    <a:pt x="0" y="92546"/>
                    <a:pt x="13270" y="60510"/>
                    <a:pt x="36890" y="36890"/>
                  </a:cubicBezTo>
                  <a:cubicBezTo>
                    <a:pt x="60510" y="13270"/>
                    <a:pt x="92546" y="0"/>
                    <a:pt x="125950" y="0"/>
                  </a:cubicBezTo>
                  <a:close/>
                </a:path>
              </a:pathLst>
            </a:custGeom>
            <a:solidFill>
              <a:srgbClr val="073E88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485673" cy="54282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58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 rot="-5400000">
            <a:off x="16125177" y="8274206"/>
            <a:ext cx="1106118" cy="276529"/>
          </a:xfrm>
          <a:custGeom>
            <a:avLst/>
            <a:gdLst/>
            <a:ahLst/>
            <a:cxnLst/>
            <a:rect l="l" t="t" r="r" b="b"/>
            <a:pathLst>
              <a:path w="1106118" h="276529">
                <a:moveTo>
                  <a:pt x="0" y="0"/>
                </a:moveTo>
                <a:lnTo>
                  <a:pt x="1106118" y="0"/>
                </a:lnTo>
                <a:lnTo>
                  <a:pt x="1106118" y="276529"/>
                </a:lnTo>
                <a:lnTo>
                  <a:pt x="0" y="27652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9" name="AutoShape 9"/>
          <p:cNvSpPr/>
          <p:nvPr/>
        </p:nvSpPr>
        <p:spPr>
          <a:xfrm>
            <a:off x="2393519" y="7392632"/>
            <a:ext cx="0" cy="1569054"/>
          </a:xfrm>
          <a:prstGeom prst="line">
            <a:avLst/>
          </a:prstGeom>
          <a:ln w="28575" cap="flat">
            <a:solidFill>
              <a:srgbClr val="073E88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2" name="TextBox 12"/>
          <p:cNvSpPr txBox="1"/>
          <p:nvPr/>
        </p:nvSpPr>
        <p:spPr>
          <a:xfrm>
            <a:off x="2681497" y="2567939"/>
            <a:ext cx="13423850" cy="17344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5400" b="1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STRATEGIC ALIGNMENT WITH BUSINESS GOALS</a:t>
            </a:r>
            <a:endParaRPr lang="en-GB" sz="4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5719889" y="4769387"/>
            <a:ext cx="6486764" cy="32453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Innovation Capacity: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Enhanced R&amp;S protocols ensure a continuous pipeline of talent capable of driving AWS and logistics innovation</a:t>
            </a:r>
            <a:r>
              <a:rPr lang="en-GB" baseline="30000" dirty="0">
                <a:solidFill>
                  <a:srgbClr val="444746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Operational Excellence: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Data-driven hiring improves workforce quality, directly impacting delivery speed and customer satisfaction (Amazon, 2024).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Global Agility: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Localised hiring strategies reduce operational bottlenecks, allowing Amazon to scale faster in new regions</a:t>
            </a:r>
            <a:r>
              <a:rPr lang="en-GB" baseline="30000" dirty="0">
                <a:solidFill>
                  <a:srgbClr val="444746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b="1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Long-term Competitiveness:</a:t>
            </a:r>
            <a:r>
              <a:rPr lang="en-GB" dirty="0">
                <a:solidFill>
                  <a:srgbClr val="1F1F1F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 A shift toward ethical, diverse hiring strengthens brand reputation and mitigates regulatory risks (Deloitte, 2024).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Freeform 16"/>
          <p:cNvSpPr/>
          <p:nvPr/>
        </p:nvSpPr>
        <p:spPr>
          <a:xfrm flipH="1" flipV="1">
            <a:off x="1268737" y="3754746"/>
            <a:ext cx="955362" cy="953770"/>
          </a:xfrm>
          <a:custGeom>
            <a:avLst/>
            <a:gdLst/>
            <a:ahLst/>
            <a:cxnLst/>
            <a:rect l="l" t="t" r="r" b="b"/>
            <a:pathLst>
              <a:path w="955362" h="953770">
                <a:moveTo>
                  <a:pt x="955363" y="953770"/>
                </a:moveTo>
                <a:lnTo>
                  <a:pt x="0" y="953770"/>
                </a:lnTo>
                <a:lnTo>
                  <a:pt x="0" y="0"/>
                </a:lnTo>
                <a:lnTo>
                  <a:pt x="955363" y="0"/>
                </a:lnTo>
                <a:lnTo>
                  <a:pt x="955363" y="95377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pic>
        <p:nvPicPr>
          <p:cNvPr id="2050" name="Picture 2" descr="Business Goals Alignment: Over 1,975 Royalty-Free Licensable Stock  Illustrations &amp; Drawings | Shutterstock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9658" y="220306"/>
            <a:ext cx="14627225" cy="237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00525" y="162014"/>
            <a:ext cx="18288000" cy="10287000"/>
            <a:chOff x="0" y="0"/>
            <a:chExt cx="24384000" cy="13716000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t="3512" b="3512"/>
            <a:stretch>
              <a:fillRect/>
            </a:stretch>
          </p:blipFill>
          <p:spPr>
            <a:xfrm>
              <a:off x="0" y="0"/>
              <a:ext cx="24384000" cy="13716000"/>
            </a:xfrm>
            <a:prstGeom prst="rect">
              <a:avLst/>
            </a:prstGeom>
          </p:spPr>
        </p:pic>
      </p:grpSp>
      <p:grpSp>
        <p:nvGrpSpPr>
          <p:cNvPr id="4" name="Group 4"/>
          <p:cNvGrpSpPr/>
          <p:nvPr/>
        </p:nvGrpSpPr>
        <p:grpSpPr>
          <a:xfrm>
            <a:off x="750712" y="869194"/>
            <a:ext cx="16703809" cy="8995129"/>
            <a:chOff x="0" y="0"/>
            <a:chExt cx="4399357" cy="2369088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399357" cy="2369088"/>
            </a:xfrm>
            <a:custGeom>
              <a:avLst/>
              <a:gdLst/>
              <a:ahLst/>
              <a:cxnLst/>
              <a:rect l="l" t="t" r="r" b="b"/>
              <a:pathLst>
                <a:path w="4399357" h="2369088">
                  <a:moveTo>
                    <a:pt x="23638" y="0"/>
                  </a:moveTo>
                  <a:lnTo>
                    <a:pt x="4375719" y="0"/>
                  </a:lnTo>
                  <a:cubicBezTo>
                    <a:pt x="4381989" y="0"/>
                    <a:pt x="4388001" y="2490"/>
                    <a:pt x="4392434" y="6923"/>
                  </a:cubicBezTo>
                  <a:cubicBezTo>
                    <a:pt x="4396867" y="11356"/>
                    <a:pt x="4399357" y="17369"/>
                    <a:pt x="4399357" y="23638"/>
                  </a:cubicBezTo>
                  <a:lnTo>
                    <a:pt x="4399357" y="2345450"/>
                  </a:lnTo>
                  <a:cubicBezTo>
                    <a:pt x="4399357" y="2351719"/>
                    <a:pt x="4396867" y="2357731"/>
                    <a:pt x="4392434" y="2362164"/>
                  </a:cubicBezTo>
                  <a:cubicBezTo>
                    <a:pt x="4388001" y="2366597"/>
                    <a:pt x="4381989" y="2369088"/>
                    <a:pt x="4375719" y="2369088"/>
                  </a:cubicBezTo>
                  <a:lnTo>
                    <a:pt x="23638" y="2369088"/>
                  </a:lnTo>
                  <a:cubicBezTo>
                    <a:pt x="17369" y="2369088"/>
                    <a:pt x="11356" y="2366597"/>
                    <a:pt x="6923" y="2362164"/>
                  </a:cubicBezTo>
                  <a:cubicBezTo>
                    <a:pt x="2490" y="2357731"/>
                    <a:pt x="0" y="2351719"/>
                    <a:pt x="0" y="2345450"/>
                  </a:cubicBezTo>
                  <a:lnTo>
                    <a:pt x="0" y="23638"/>
                  </a:lnTo>
                  <a:cubicBezTo>
                    <a:pt x="0" y="17369"/>
                    <a:pt x="2490" y="11356"/>
                    <a:pt x="6923" y="6923"/>
                  </a:cubicBezTo>
                  <a:cubicBezTo>
                    <a:pt x="11356" y="2490"/>
                    <a:pt x="17369" y="0"/>
                    <a:pt x="23638" y="0"/>
                  </a:cubicBezTo>
                  <a:close/>
                </a:path>
              </a:pathLst>
            </a:custGeom>
            <a:solidFill>
              <a:srgbClr val="F5F7F7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38100"/>
              <a:ext cx="4399357" cy="23309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5760856" y="1246024"/>
            <a:ext cx="1498444" cy="374611"/>
          </a:xfrm>
          <a:custGeom>
            <a:avLst/>
            <a:gdLst/>
            <a:ahLst/>
            <a:cxnLst/>
            <a:rect l="l" t="t" r="r" b="b"/>
            <a:pathLst>
              <a:path w="1498444" h="374611">
                <a:moveTo>
                  <a:pt x="0" y="0"/>
                </a:moveTo>
                <a:lnTo>
                  <a:pt x="1498444" y="0"/>
                </a:lnTo>
                <a:lnTo>
                  <a:pt x="1498444" y="374611"/>
                </a:lnTo>
                <a:lnTo>
                  <a:pt x="0" y="37461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=""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8" name="Group 8"/>
          <p:cNvGrpSpPr/>
          <p:nvPr/>
        </p:nvGrpSpPr>
        <p:grpSpPr>
          <a:xfrm>
            <a:off x="15031361" y="869194"/>
            <a:ext cx="2423160" cy="2423160"/>
            <a:chOff x="0" y="0"/>
            <a:chExt cx="638199" cy="63819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38198" cy="638198"/>
            </a:xfrm>
            <a:custGeom>
              <a:avLst/>
              <a:gdLst/>
              <a:ahLst/>
              <a:cxnLst/>
              <a:rect l="l" t="t" r="r" b="b"/>
              <a:pathLst>
                <a:path w="638198" h="638198">
                  <a:moveTo>
                    <a:pt x="95849" y="0"/>
                  </a:moveTo>
                  <a:lnTo>
                    <a:pt x="542349" y="0"/>
                  </a:lnTo>
                  <a:cubicBezTo>
                    <a:pt x="567770" y="0"/>
                    <a:pt x="592150" y="10098"/>
                    <a:pt x="610125" y="28074"/>
                  </a:cubicBezTo>
                  <a:cubicBezTo>
                    <a:pt x="628100" y="46049"/>
                    <a:pt x="638198" y="70428"/>
                    <a:pt x="638198" y="95849"/>
                  </a:cubicBezTo>
                  <a:lnTo>
                    <a:pt x="638198" y="542349"/>
                  </a:lnTo>
                  <a:cubicBezTo>
                    <a:pt x="638198" y="567770"/>
                    <a:pt x="628100" y="592150"/>
                    <a:pt x="610125" y="610125"/>
                  </a:cubicBezTo>
                  <a:cubicBezTo>
                    <a:pt x="592150" y="628100"/>
                    <a:pt x="567770" y="638198"/>
                    <a:pt x="542349" y="638198"/>
                  </a:cubicBezTo>
                  <a:lnTo>
                    <a:pt x="95849" y="638198"/>
                  </a:lnTo>
                  <a:cubicBezTo>
                    <a:pt x="42913" y="638198"/>
                    <a:pt x="0" y="595285"/>
                    <a:pt x="0" y="542349"/>
                  </a:cubicBezTo>
                  <a:lnTo>
                    <a:pt x="0" y="95849"/>
                  </a:lnTo>
                  <a:cubicBezTo>
                    <a:pt x="0" y="70428"/>
                    <a:pt x="10098" y="46049"/>
                    <a:pt x="28074" y="28074"/>
                  </a:cubicBezTo>
                  <a:cubicBezTo>
                    <a:pt x="46049" y="10098"/>
                    <a:pt x="70428" y="0"/>
                    <a:pt x="95849" y="0"/>
                  </a:cubicBezTo>
                  <a:close/>
                </a:path>
              </a:pathLst>
            </a:custGeom>
            <a:solidFill>
              <a:srgbClr val="073E88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638199" cy="69534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58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5601983" y="1246024"/>
            <a:ext cx="1281916" cy="1281916"/>
          </a:xfrm>
          <a:custGeom>
            <a:avLst/>
            <a:gdLst/>
            <a:ahLst/>
            <a:cxnLst/>
            <a:rect l="l" t="t" r="r" b="b"/>
            <a:pathLst>
              <a:path w="1281916" h="1281916">
                <a:moveTo>
                  <a:pt x="0" y="0"/>
                </a:moveTo>
                <a:lnTo>
                  <a:pt x="1281916" y="0"/>
                </a:lnTo>
                <a:lnTo>
                  <a:pt x="1281916" y="1281917"/>
                </a:lnTo>
                <a:lnTo>
                  <a:pt x="0" y="128191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028700" y="1028700"/>
            <a:ext cx="808923" cy="809260"/>
          </a:xfrm>
          <a:custGeom>
            <a:avLst/>
            <a:gdLst/>
            <a:ahLst/>
            <a:cxnLst/>
            <a:rect l="l" t="t" r="r" b="b"/>
            <a:pathLst>
              <a:path w="808923" h="809260">
                <a:moveTo>
                  <a:pt x="0" y="0"/>
                </a:moveTo>
                <a:lnTo>
                  <a:pt x="808923" y="0"/>
                </a:lnTo>
                <a:lnTo>
                  <a:pt x="808923" y="809260"/>
                </a:lnTo>
                <a:lnTo>
                  <a:pt x="0" y="80926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=""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1237929" y="1104900"/>
            <a:ext cx="6956962" cy="11582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100"/>
              </a:lnSpc>
            </a:pPr>
            <a:r>
              <a:rPr lang="en-US" sz="8100" b="1">
                <a:solidFill>
                  <a:srgbClr val="073E88"/>
                </a:solidFill>
                <a:latin typeface="Poppins Bold"/>
                <a:ea typeface="Poppins Bold"/>
                <a:cs typeface="Poppins Bold"/>
                <a:sym typeface="Poppins Bold"/>
              </a:rPr>
              <a:t>REFERENCES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00" y="2282194"/>
            <a:ext cx="15050001" cy="50235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Amazon (2023) </a:t>
            </a:r>
            <a:r>
              <a:rPr lang="en-GB" i="1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Amazon Sustainability Report 2023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u="sng" dirty="0">
                <a:solidFill>
                  <a:srgbClr val="0B57D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https://sustainability.aboutamazon.com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25 November 2025).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Amazon (2024) </a:t>
            </a:r>
            <a:r>
              <a:rPr lang="en-GB" i="1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Amazon Annual Report 2024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u="sng" dirty="0">
                <a:solidFill>
                  <a:srgbClr val="0B57D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https://www.aboutamazon.com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25 November 2025).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Armstrong, M. (2020) </a:t>
            </a:r>
            <a:r>
              <a:rPr lang="en-GB" i="1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Armstrong's Handbook of Strategic Human Resource Management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7th </a:t>
            </a:r>
            <a:r>
              <a:rPr lang="en-GB" dirty="0" err="1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</a:t>
            </a:r>
            <a:r>
              <a:rPr lang="en-GB" dirty="0" err="1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Kogan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Page.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 err="1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Barbry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 (2018) 'The Amazon Bar Raiser: innovative recruitment or cultural enforcement?', </a:t>
            </a:r>
            <a:r>
              <a:rPr lang="en-GB" i="1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Organizational Effectiveness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5(2), pp. 112-128.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Boxall, P. and Purcell, J. (2016) </a:t>
            </a:r>
            <a:r>
              <a:rPr lang="en-GB" i="1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Strategy and Human Resource Management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4th </a:t>
            </a:r>
            <a:r>
              <a:rPr lang="en-GB" dirty="0" err="1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Palgrave Macmillan.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 err="1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Breaugh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 (2013) 'Employee Recruitment', </a:t>
            </a:r>
            <a:r>
              <a:rPr lang="en-GB" i="1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Annual Review of Psychology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64, pp. 389-416.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 err="1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Cappelli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 (2019) 'Your Approach to Hiring Is All Wrong', </a:t>
            </a:r>
            <a:r>
              <a:rPr lang="en-GB" i="1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Harvard Business Review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97(3), pp. 48-58.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CIPD (2024) </a:t>
            </a:r>
            <a:r>
              <a:rPr lang="en-GB" i="1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 in the Workplace: Rights and Regulation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Chartered Institute of Personnel and Development.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Deloitte (2024) </a:t>
            </a:r>
            <a:r>
              <a:rPr lang="en-GB" i="1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Global Human Capital Trends 2024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Deloitte Insights.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Forbes (2023) 'The Cost of Turnover: Why Amazon is Running Out of Workers'. Available at: </a:t>
            </a:r>
            <a:r>
              <a:rPr lang="en-GB" u="sng" dirty="0">
                <a:solidFill>
                  <a:srgbClr val="0B57D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https://www.forbes.com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25 November 2025).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Harvard Business Review (2023) </a:t>
            </a:r>
            <a:r>
              <a:rPr lang="en-GB" i="1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Optimizing the Candidate Experience in Tech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ILO (2023) </a:t>
            </a:r>
            <a:r>
              <a:rPr lang="en-GB" i="1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Global Labour Regulations and Compliance Standards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International Labour Organization.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 err="1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Mellahi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K., </a:t>
            </a:r>
            <a:r>
              <a:rPr lang="en-GB" dirty="0" err="1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Frynas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 and Collings, D. (2021) </a:t>
            </a:r>
            <a:r>
              <a:rPr lang="en-GB" i="1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Global Strategic Human Resource Management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Oxford: Oxford University Press.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Reuters (2018) </a:t>
            </a:r>
            <a:r>
              <a:rPr lang="en-GB" i="1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Amazon scraps secret AI recruiting tool that showed bias against women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[suspicious link removed] (Accessed: 25 November 2025).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Wright, P. and McMahan, G. (2011) 'Exploring human capital: putting ‘human’ back into strategic human resource management', </a:t>
            </a:r>
            <a:r>
              <a:rPr lang="en-GB" i="1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Human Resource Management Journal</a:t>
            </a:r>
            <a:r>
              <a:rPr lang="en-GB" dirty="0">
                <a:solidFill>
                  <a:srgbClr val="1F1F1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21(2), pp. 93-104.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984</Words>
  <Application>Microsoft Office PowerPoint</Application>
  <PresentationFormat>Custom</PresentationFormat>
  <Paragraphs>56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Calibri</vt:lpstr>
      <vt:lpstr>Poppins Bold</vt:lpstr>
      <vt:lpstr>Symbol</vt:lpstr>
      <vt:lpstr>Arial</vt:lpstr>
      <vt:lpstr>Times New Roman</vt:lpstr>
      <vt:lpstr>Roboto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1 — MANAGING INTERNATIONAL OPERATIONS</dc:title>
  <cp:lastModifiedBy>ABCDEF</cp:lastModifiedBy>
  <cp:revision>10</cp:revision>
  <dcterms:created xsi:type="dcterms:W3CDTF">2006-08-16T00:00:00Z</dcterms:created>
  <dcterms:modified xsi:type="dcterms:W3CDTF">2025-11-29T19:35:19Z</dcterms:modified>
  <dc:identifier>DAG5tl9fvLE</dc:identifier>
</cp:coreProperties>
</file>