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10287000" cx="18288000"/>
  <p:notesSz cx="6858000" cy="9144000"/>
  <p:embeddedFontLst>
    <p:embeddedFont>
      <p:font typeface="Quicksand"/>
      <p:regular r:id="rId20"/>
      <p:bold r:id="rId21"/>
    </p:embeddedFont>
    <p:embeddedFont>
      <p:font typeface="Oswald"/>
      <p:bold r:id="rId22"/>
    </p:embeddedFont>
    <p:embeddedFont>
      <p:font typeface="Quicksand Medium"/>
      <p:regular r:id="rId23"/>
      <p:bold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25" roundtripDataSignature="AMtx7mhez9GJ/0y7sjHdd/YtJYltlko4b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Quicksand-regular.fntdata"/><Relationship Id="rId22" Type="http://schemas.openxmlformats.org/officeDocument/2006/relationships/font" Target="fonts/Oswald-bold.fntdata"/><Relationship Id="rId21" Type="http://schemas.openxmlformats.org/officeDocument/2006/relationships/font" Target="fonts/Quicksand-bold.fntdata"/><Relationship Id="rId24" Type="http://schemas.openxmlformats.org/officeDocument/2006/relationships/font" Target="fonts/QuicksandMedium-bold.fntdata"/><Relationship Id="rId23" Type="http://schemas.openxmlformats.org/officeDocument/2006/relationships/font" Target="fonts/QuicksandMedium-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1" Type="http://schemas.openxmlformats.org/officeDocument/2006/relationships/hyperlink" Target="https://doi.org/10.3389/fpsyg.2023.1258721" TargetMode="External"/><Relationship Id="rId10" Type="http://schemas.openxmlformats.org/officeDocument/2006/relationships/hyperlink" Target="https://doi.org/10.51903/z0b0ep50" TargetMode="External"/><Relationship Id="rId13" Type="http://schemas.openxmlformats.org/officeDocument/2006/relationships/hyperlink" Target="https://doi.org/10.33168/JSMS.2022.0606" TargetMode="External"/><Relationship Id="rId12" Type="http://schemas.openxmlformats.org/officeDocument/2006/relationships/hyperlink" Target="https://doi.org/10.23925/2179-3565.2023v15i1p62-70" TargetMode="External"/><Relationship Id="rId1" Type="http://schemas.openxmlformats.org/officeDocument/2006/relationships/notesMaster" Target="../notesMasters/notesMaster1.xml"/><Relationship Id="rId2" Type="http://schemas.openxmlformats.org/officeDocument/2006/relationships/hyperlink" Target="https://doi.org/10.26740/jpeka.v9n2.p107-128" TargetMode="External"/><Relationship Id="rId3" Type="http://schemas.openxmlformats.org/officeDocument/2006/relationships/hyperlink" Target="https://doi.org/10.4025/rimar.v13i2.66702" TargetMode="External"/><Relationship Id="rId4" Type="http://schemas.openxmlformats.org/officeDocument/2006/relationships/hyperlink" Target="https://doi.org/10.33736/ijbs.4628.2022" TargetMode="External"/><Relationship Id="rId9" Type="http://schemas.openxmlformats.org/officeDocument/2006/relationships/hyperlink" Target="https://doi.org/10.1108/JFMM-07-2020-0162" TargetMode="External"/><Relationship Id="rId15" Type="http://schemas.openxmlformats.org/officeDocument/2006/relationships/hyperlink" Target="https://doi.org/10.37256/ccds.4120231959" TargetMode="External"/><Relationship Id="rId14" Type="http://schemas.openxmlformats.org/officeDocument/2006/relationships/hyperlink" Target="https://doi.org/10.15575/jb.v3i1.36580" TargetMode="External"/><Relationship Id="rId17" Type="http://schemas.openxmlformats.org/officeDocument/2006/relationships/hyperlink" Target="https://doi.org/10.1093/jcmc/zmad007" TargetMode="External"/><Relationship Id="rId16" Type="http://schemas.openxmlformats.org/officeDocument/2006/relationships/hyperlink" Target="https://doi.org/10.33084/bitnet.v10i2.9603" TargetMode="External"/><Relationship Id="rId5" Type="http://schemas.openxmlformats.org/officeDocument/2006/relationships/hyperlink" Target="https://doi.org/10.55976/dma.12023115710-22" TargetMode="External"/><Relationship Id="rId6" Type="http://schemas.openxmlformats.org/officeDocument/2006/relationships/hyperlink" Target="https://doi.org/10.1051/shsconf/202418104019" TargetMode="External"/><Relationship Id="rId7" Type="http://schemas.openxmlformats.org/officeDocument/2006/relationships/hyperlink" Target="https://doi.org/10.1093/ijlit/eaaf008" TargetMode="External"/><Relationship Id="rId8" Type="http://schemas.openxmlformats.org/officeDocument/2006/relationships/hyperlink" Target="https://doi.org/10.22190/FUEO240822011M"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1. Introduction</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Finisterre is a British company that designs sustainable clothes for sea lovers. It's a brand that began in 2003 and has become a popular one with locations throughout the nation and a robust online store. Finisterre is looking for more comprehensive information systems to operate their business; their growth and plans to open more stores and to expand online requires greater information systems.</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This report was written in order to explain what is an information system, and why it is important to a company like Finisterre. It compares three significant systems, discusses the ethical issues associated with the use of such systems, and offers two case studies of companies using similar systems. The aim of this report is to give Finisterre's leadership team background information on their options and which systems they should choose to support the company to grow and reach their sustainability goals.</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 report is not just for techies and is easy to read and comprehend. The information systems concepts present in each section lead to a greater understanding of the concepts on a more focused level of understanding for Finisterre. The leadership team should be familiar with what they should begin with and why by the end of the report.</a:t>
            </a:r>
            <a:endParaRPr/>
          </a:p>
          <a:p>
            <a:pPr indent="0" lvl="0" marL="0" rtl="0" algn="l">
              <a:spcBef>
                <a:spcPts val="0"/>
              </a:spcBef>
              <a:spcAft>
                <a:spcPts val="0"/>
              </a:spcAft>
              <a:buNone/>
            </a:pPr>
            <a:r>
              <a:t/>
            </a:r>
            <a:endParaRPr/>
          </a:p>
        </p:txBody>
      </p:sp>
      <p:sp>
        <p:nvSpPr>
          <p:cNvPr id="109" name="Google Shape;10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2. The Role of Information Systems in Business Operations</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Information systems contribute to the operations of a business in the following ways.</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Information system: They're a collection of tools, people and processes that are meant to gather, store, and share information. Business uses Information systems to ease the operation of the business. For Finisterre, this can include stock or processing orders on their website, or having customer data both in store and online (Souza, Barros and Melo, 2023).</a:t>
            </a:r>
            <a:endParaRPr/>
          </a:p>
          <a:p>
            <a:pPr indent="0" lvl="0" marL="0" rtl="0" algn="l">
              <a:spcBef>
                <a:spcPts val="0"/>
              </a:spcBef>
              <a:spcAft>
                <a:spcPts val="0"/>
              </a:spcAft>
              <a:buNone/>
            </a:pPr>
            <a:r>
              <a:rPr lang="en-GB" sz="1800">
                <a:latin typeface="Times New Roman"/>
                <a:ea typeface="Times New Roman"/>
                <a:cs typeface="Times New Roman"/>
                <a:sym typeface="Times New Roman"/>
              </a:rPr>
              <a:t>Managers can use a good information system to make quick and appropriate decisions with accurate information, instead of waiting for the reports to be manually prepared. They also contribute to saving the money a company would be paying because of the errors and manual labour (Sukomardojo et al., 2024). With the advent of a competitive market, information systems can help companies react quicker than their competitors, which are still using paper records and separate spreadsheets. This is particularly vital for a growing company such as Finisterre, where they need to manage stock, employees and sales in a multitude of locations simultaneously (Taherdoost, 2023</a:t>
            </a:r>
            <a:endParaRPr/>
          </a:p>
        </p:txBody>
      </p:sp>
      <p:sp>
        <p:nvSpPr>
          <p:cNvPr id="134" name="Google Shape;13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3. Overview of Different Types of Information Systems</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 business can have many types of information systems, which each do a different type of business. TPSs capture the day-to-day transactions, sales and payments as they occur and are the foundation of business records. With ERP systems, finance, stock, and employee information is all in a single location, instead of each department having its own records (Taherdoost, 2023).</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Customer Relationship Management systems contain details of customers and their purchases history which will help a business to understand its customers. It is referred to as Supply Chain Management systems where goods are tracked from supplier to warehouse to shops. Decision Support Systems are used to analyse data and forecasts to test and work out options for the future and to assist managers. Each system serves a different aspect of the business but is typically more effective when intertwined with each other and instead share information (Sukomardojo et al., 2024). The selection of the appropriate mix of systems will be based on company size, objectives and budget.</a:t>
            </a:r>
            <a:endParaRPr/>
          </a:p>
          <a:p>
            <a:pPr indent="0" lvl="0" marL="0" rtl="0" algn="l">
              <a:spcBef>
                <a:spcPts val="0"/>
              </a:spcBef>
              <a:spcAft>
                <a:spcPts val="0"/>
              </a:spcAft>
              <a:buNone/>
            </a:pPr>
            <a:r>
              <a:t/>
            </a:r>
            <a:endParaRPr/>
          </a:p>
        </p:txBody>
      </p:sp>
      <p:sp>
        <p:nvSpPr>
          <p:cNvPr id="157" name="Google Shape;15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4. Enterprise Resource Planning (ERP)</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(Korucuk et al., 2023).</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(Talo and Emanuel, 2025).</a:t>
            </a:r>
            <a:endParaRPr/>
          </a:p>
          <a:p>
            <a:pPr indent="0" lvl="0" marL="0" rtl="0" algn="l">
              <a:spcBef>
                <a:spcPts val="0"/>
              </a:spcBef>
              <a:spcAft>
                <a:spcPts val="0"/>
              </a:spcAft>
              <a:buNone/>
            </a:pPr>
            <a:r>
              <a:t/>
            </a:r>
            <a:endParaRPr/>
          </a:p>
        </p:txBody>
      </p:sp>
      <p:sp>
        <p:nvSpPr>
          <p:cNvPr id="178" name="Google Shape;17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4. Enterprise Resource Planning (ERP)</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(Korucuk et al., 2023).</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(Talo and Emanuel, 2025).</a:t>
            </a:r>
            <a:endParaRPr/>
          </a:p>
          <a:p>
            <a:pPr indent="0" lvl="0" marL="0" rtl="0" algn="l">
              <a:spcBef>
                <a:spcPts val="0"/>
              </a:spcBef>
              <a:spcAft>
                <a:spcPts val="0"/>
              </a:spcAft>
              <a:buNone/>
            </a:pPr>
            <a:r>
              <a:t/>
            </a:r>
            <a:endParaRPr/>
          </a:p>
        </p:txBody>
      </p:sp>
      <p:sp>
        <p:nvSpPr>
          <p:cNvPr id="203" name="Google Shape;20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6. Supply Chain Management (SCM)</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 Supply Chain Management system ensures monitoring of the movement of goods from suppliers to shops, and from warehouses to shops. It assists a business in determining the timing to reorder inventory and prevents less popular items from going out of stock or a great deal of products being ordered that are not selling (Kaur, Azmi and Abdul Majid, 2022). An SCM system can be beneficial for Finisterre, a company that buys sustainable materials from specific suppliers, in determining the origins of materials and the flow of products in the supply chain.</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 main benefit of SCM for Finisterre is the ability to control stock better and reduce waste, which helps them achieve their sustainability goals to avoid unnecessary production and waste. But, the SCM relies upon the suppliers for the correct and timely information (Pal and Gander, 2021). If the information provided by a supplier is late or inaccurate, the whole system will be affected, and it may take time and cooperation to realise a successful SCM system with several suppliers.</a:t>
            </a:r>
            <a:endParaRPr/>
          </a:p>
          <a:p>
            <a:pPr indent="0" lvl="0" marL="0" rtl="0" algn="l">
              <a:spcBef>
                <a:spcPts val="0"/>
              </a:spcBef>
              <a:spcAft>
                <a:spcPts val="0"/>
              </a:spcAft>
              <a:buNone/>
            </a:pPr>
            <a:r>
              <a:t/>
            </a:r>
            <a:endParaRPr/>
          </a:p>
        </p:txBody>
      </p:sp>
      <p:sp>
        <p:nvSpPr>
          <p:cNvPr id="227" name="Google Shape;22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4" name="Google Shape;26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7. Comparing the Three Systems</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These three systems are different to each other and centre on different aspects of the business, making it impractical to replace them easily. To link departments together within a company, such as finance and warehousing, ERP is most effective. CRM is best known for knowing and catering to customers. SCM is more appropriate to deal with the suppliers and the flow of stocks. ERP usually encompasses the whole enterprise and is the most expensive of the three; CRM and SCM sometimes can take place in smaller, more manageable chunks.</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They all facilitate decision making, but each of the three systems does this in its own way: ERP facilitates internal coordination, CRM facilitates customer coordination and SCM facilitates supplier coordination, while tracking sustainability information. There are also restrictions for every system: ERP may be slow and expensive to install, CRM software may create concerns regarding personal data, and SCM relies on the quality of data which comes from external suppliers. For Finisterre, it's likely that all three systems together, coupled with the fact that they had to be interconnected and share data, would provide the most holistic benefit to the company.</a:t>
            </a:r>
            <a:endParaRPr/>
          </a:p>
          <a:p>
            <a:pPr indent="0" lvl="0" marL="0" rtl="0" algn="l">
              <a:spcBef>
                <a:spcPts val="0"/>
              </a:spcBef>
              <a:spcAft>
                <a:spcPts val="0"/>
              </a:spcAft>
              <a:buNone/>
            </a:pPr>
            <a:r>
              <a:t/>
            </a:r>
            <a:endParaRPr/>
          </a:p>
        </p:txBody>
      </p:sp>
      <p:sp>
        <p:nvSpPr>
          <p:cNvPr id="265" name="Google Shape;26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7" name="Google Shape;287;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8. Ethical Considerations: Data Privacy and Security</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 use of information systems brings with it important ethical responsibilities. One of the biggest issues is data privacy – as systems like CRM contain customers' personal data, including names, addresses and buying habits. It is Finisterre's responsibility to protect this information and only utilize it for activities it has properly disclosed and is lawful. Trust and security are also critical, as a data breach could lead to a loss of customer information, trust and even reputation (Lutsenko et al., 2025).</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To ensure the security of customer data, Finisterre should implement strong passwords, encryption, and limit access of its staff to the information, ensuring that only staff members who require access to customer information have access to it (Setyawan, Tobing and Handoko, 2024). A clear plan with the company as well should also be in place about what they will do should a data breach occur, to notify the customers promptly and with the truth.</a:t>
            </a:r>
            <a:endParaRPr/>
          </a:p>
          <a:p>
            <a:pPr indent="0" lvl="0" marL="0" rtl="0" algn="l">
              <a:spcBef>
                <a:spcPts val="0"/>
              </a:spcBef>
              <a:spcAft>
                <a:spcPts val="0"/>
              </a:spcAft>
              <a:buNone/>
            </a:pPr>
            <a:r>
              <a:t/>
            </a:r>
            <a:endParaRPr/>
          </a:p>
        </p:txBody>
      </p:sp>
      <p:sp>
        <p:nvSpPr>
          <p:cNvPr id="288" name="Google Shape;288;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 name="Shape 305"/>
        <p:cNvGrpSpPr/>
        <p:nvPr/>
      </p:nvGrpSpPr>
      <p:grpSpPr>
        <a:xfrm>
          <a:off x="0" y="0"/>
          <a:ext cx="0" cy="0"/>
          <a:chOff x="0" y="0"/>
          <a:chExt cx="0" cy="0"/>
        </a:xfrm>
      </p:grpSpPr>
      <p:sp>
        <p:nvSpPr>
          <p:cNvPr id="306" name="Google Shape;30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7" name="Google Shape;30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9. Ethical Considerations: AI, Bias, and Employee Monitoring</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Today, AI is embedded in information systems, for example, to provide suggestions to customers or predict certain products. But sometimes AI can be biased, determined by the data it has been programmed with, and this may lead to some customers being treated better than others (Sison et al., 2023). Another concern is employee monitoring via information systems, as such monitoring might leave employees feeling watched or distrusted when information is taken on their work, and they are not told what it is for (Vitak and Zimmer, 2023).</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Dorneles, 2023).</a:t>
            </a:r>
            <a:endParaRPr/>
          </a:p>
          <a:p>
            <a:pPr indent="0" lvl="0" marL="0" rtl="0" algn="l">
              <a:spcBef>
                <a:spcPts val="0"/>
              </a:spcBef>
              <a:spcAft>
                <a:spcPts val="0"/>
              </a:spcAft>
              <a:buNone/>
            </a:pPr>
            <a:r>
              <a:t/>
            </a:r>
            <a:endParaRPr/>
          </a:p>
        </p:txBody>
      </p:sp>
      <p:sp>
        <p:nvSpPr>
          <p:cNvPr id="308" name="Google Shape;30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0" name="Shape 330"/>
        <p:cNvGrpSpPr/>
        <p:nvPr/>
      </p:nvGrpSpPr>
      <p:grpSpPr>
        <a:xfrm>
          <a:off x="0" y="0"/>
          <a:ext cx="0" cy="0"/>
          <a:chOff x="0" y="0"/>
          <a:chExt cx="0" cy="0"/>
        </a:xfrm>
      </p:grpSpPr>
      <p:sp>
        <p:nvSpPr>
          <p:cNvPr id="331" name="Google Shape;331;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2" name="Google Shape;332;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9. Ethical Considerations: AI, Bias, and Employee Monitoring</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Today, AI is embedded in information systems, for example, to provide suggestions to customers or predict certain products. But sometimes AI can be biased, determined by the data it has been programmed with, and this may lead to some customers being treated better than others (Sison et al., 2023). Another concern is employee monitoring via information systems, as such monitoring might leave employees feeling watched or distrusted when information is taken on their work, and they are not told what it is for (Vitak and Zimmer, 2023).</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Dorneles, 2023).</a:t>
            </a:r>
            <a:endParaRPr/>
          </a:p>
          <a:p>
            <a:pPr indent="0" lvl="0" marL="0" rtl="0" algn="l">
              <a:spcBef>
                <a:spcPts val="0"/>
              </a:spcBef>
              <a:spcAft>
                <a:spcPts val="0"/>
              </a:spcAft>
              <a:buNone/>
            </a:pPr>
            <a:r>
              <a:t/>
            </a:r>
            <a:endParaRPr/>
          </a:p>
        </p:txBody>
      </p:sp>
      <p:sp>
        <p:nvSpPr>
          <p:cNvPr id="333" name="Google Shape;333;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3" name="Google Shape;353;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10. Case Study Two: Zara and Supply Chain Technology</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An example of good value chain management in the clothing industry is the Spanish company Inditex and its brand Zara. Store staff had the ability to use handheld devices to note on a daily basis what was selling well, and this was fed back to head office on a regular basis. This information was relayed to the Head Office to decide what kind of new designs and products to create, and they would soon be available in shops, in some cases within a few weeks of an idea being accepted (Talo and Emanuel, 2025).</a:t>
            </a:r>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Unlike many other companies in the fashion industry, this system enabled Zara to react to the rapidly changing fashion trends in a much quicker manner. The Finisterre takeaway: Real-time and accurate data from stores to the HQ can lead to a lot more intelligent stock management and design decisions (Li, Liu and Zhou, 2024). But Zara's rapid turnover business poses sustainability concerns and overproduction – an issue which Finisterre must take into account, as they have a strong emphasis on long-term sustainability and responsible clothing.</a:t>
            </a:r>
            <a:endParaRPr/>
          </a:p>
          <a:p>
            <a:pPr indent="0" lvl="0" marL="0" rtl="0" algn="l">
              <a:spcBef>
                <a:spcPts val="0"/>
              </a:spcBef>
              <a:spcAft>
                <a:spcPts val="0"/>
              </a:spcAft>
              <a:buNone/>
            </a:pPr>
            <a:r>
              <a:t/>
            </a:r>
            <a:endParaRPr/>
          </a:p>
        </p:txBody>
      </p:sp>
      <p:sp>
        <p:nvSpPr>
          <p:cNvPr id="354" name="Google Shape;354;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8" name="Google Shape;378;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solidFill>
                  <a:srgbClr val="1F3864"/>
                </a:solidFill>
                <a:latin typeface="Times New Roman"/>
                <a:ea typeface="Times New Roman"/>
                <a:cs typeface="Times New Roman"/>
                <a:sym typeface="Times New Roman"/>
              </a:rPr>
              <a:t>11. Conclusion </a:t>
            </a:r>
            <a:endParaRPr b="1" sz="1800">
              <a:solidFill>
                <a:srgbClr val="1F3864"/>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For a business such as Finisterre, information systems are a vital part of the effective functioning of the company, providing a good service to customers and maintaining the company's competitiveness in the expanding market. This report has revealed that ERP, CRM and SCM systems all have their respective advantages and disadvantages and that none of these systems, alone, can meet all the requirements. A real-world example, such as the transition that Finisterre's made to a modern back-end system and how Zara used SC data, has illustrated that these systems can be a source of business growth if properly used.</a:t>
            </a:r>
            <a:endParaRPr sz="1800">
              <a:latin typeface="Times New Roman"/>
              <a:ea typeface="Times New Roman"/>
              <a:cs typeface="Times New Roman"/>
              <a:sym typeface="Times New Roman"/>
            </a:endParaRPr>
          </a:p>
          <a:p>
            <a:pPr indent="0" lvl="0" marL="0" rtl="0" algn="l">
              <a:spcBef>
                <a:spcPts val="0"/>
              </a:spcBef>
              <a:spcAft>
                <a:spcPts val="0"/>
              </a:spcAft>
              <a:buNone/>
            </a:pPr>
            <a:r>
              <a:rPr lang="en-GB" sz="1800">
                <a:latin typeface="Times New Roman"/>
                <a:ea typeface="Times New Roman"/>
                <a:cs typeface="Times New Roman"/>
                <a:sym typeface="Times New Roman"/>
              </a:rPr>
              <a:t>But there are ethical considerations in the utilisation of AI, including data privacy, security, and the fair use of AI, which need to be carefully managed during this process. Finisterre should invest in ERP first to centralise its basic activities between the shops and the online store; then, step-by-step in CRM and SCM tools that can help it manage its customer relationships and its sustainability objectives. Data protection policies need to be agreed from the beginning, and staff need to be trained adequately to ensure that customers and staff can be confident in the systems that are in place.</a:t>
            </a:r>
            <a:endParaRPr/>
          </a:p>
        </p:txBody>
      </p:sp>
      <p:sp>
        <p:nvSpPr>
          <p:cNvPr id="379" name="Google Shape;379;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6" name="Shape 396"/>
        <p:cNvGrpSpPr/>
        <p:nvPr/>
      </p:nvGrpSpPr>
      <p:grpSpPr>
        <a:xfrm>
          <a:off x="0" y="0"/>
          <a:ext cx="0" cy="0"/>
          <a:chOff x="0" y="0"/>
          <a:chExt cx="0" cy="0"/>
        </a:xfrm>
      </p:grpSpPr>
      <p:sp>
        <p:nvSpPr>
          <p:cNvPr id="397" name="Google Shape;397;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8" name="Google Shape;398;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Akbar, A.S., Iriani, S.S. and Sanaji, S. (2025) 'A systematic literature review on the effectiveness of customer relationship management in building customer loyalty in the digital era', </a:t>
            </a:r>
            <a:r>
              <a:rPr i="1" lang="en-GB" sz="1800">
                <a:latin typeface="Times New Roman"/>
                <a:ea typeface="Times New Roman"/>
                <a:cs typeface="Times New Roman"/>
                <a:sym typeface="Times New Roman"/>
              </a:rPr>
              <a:t>JPEKA: Jurnal Pendidikan Ekonomi, Manajemen dan Keuangan</a:t>
            </a:r>
            <a:r>
              <a:rPr lang="en-GB" sz="1800">
                <a:latin typeface="Times New Roman"/>
                <a:ea typeface="Times New Roman"/>
                <a:cs typeface="Times New Roman"/>
                <a:sym typeface="Times New Roman"/>
              </a:rPr>
              <a:t>, 9(2), pp. 107–128. </a:t>
            </a:r>
            <a:r>
              <a:rPr lang="en-GB" sz="1800" u="sng">
                <a:solidFill>
                  <a:srgbClr val="0563C1"/>
                </a:solidFill>
                <a:latin typeface="Times New Roman"/>
                <a:ea typeface="Times New Roman"/>
                <a:cs typeface="Times New Roman"/>
                <a:sym typeface="Times New Roman"/>
                <a:hlinkClick r:id="rId2">
                  <a:extLst>
                    <a:ext uri="{A12FA001-AC4F-418D-AE19-62706E023703}">
                      <ahyp:hlinkClr val="tx"/>
                    </a:ext>
                  </a:extLst>
                </a:hlinkClick>
              </a:rPr>
              <a:t>https://doi.org/10.26740/jpeka.v9n2.p107-128</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Flores, A. and Dorneles, L. (2023) 'Data privacy in retail: a bibliometric analysis', </a:t>
            </a:r>
            <a:r>
              <a:rPr i="1" lang="en-GB" sz="1800">
                <a:latin typeface="Times New Roman"/>
                <a:ea typeface="Times New Roman"/>
                <a:cs typeface="Times New Roman"/>
                <a:sym typeface="Times New Roman"/>
              </a:rPr>
              <a:t>RIMAR – Revista Interdisciplinar de Marketing</a:t>
            </a:r>
            <a:r>
              <a:rPr lang="en-GB" sz="1800">
                <a:latin typeface="Times New Roman"/>
                <a:ea typeface="Times New Roman"/>
                <a:cs typeface="Times New Roman"/>
                <a:sym typeface="Times New Roman"/>
              </a:rPr>
              <a:t>, 13(2), pp. 154–172. </a:t>
            </a:r>
            <a:r>
              <a:rPr lang="en-GB" sz="1800" u="sng">
                <a:solidFill>
                  <a:srgbClr val="0563C1"/>
                </a:solidFill>
                <a:latin typeface="Times New Roman"/>
                <a:ea typeface="Times New Roman"/>
                <a:cs typeface="Times New Roman"/>
                <a:sym typeface="Times New Roman"/>
                <a:hlinkClick r:id="rId3">
                  <a:extLst>
                    <a:ext uri="{A12FA001-AC4F-418D-AE19-62706E023703}">
                      <ahyp:hlinkClr val="tx"/>
                    </a:ext>
                  </a:extLst>
                </a:hlinkClick>
              </a:rPr>
              <a:t>https://doi.org/10.4025/rimar.v13i2.66702</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Kaur, J., Azmi, A. and Abdul Majid, R. (2022) 'Strategic direction of information technology on sustainable supply chain practices: exploratory case study on fashion industry in Malaysia', </a:t>
            </a:r>
            <a:r>
              <a:rPr i="1" lang="en-GB" sz="1800">
                <a:latin typeface="Times New Roman"/>
                <a:ea typeface="Times New Roman"/>
                <a:cs typeface="Times New Roman"/>
                <a:sym typeface="Times New Roman"/>
              </a:rPr>
              <a:t>International Journal of Business and Society</a:t>
            </a:r>
            <a:r>
              <a:rPr lang="en-GB" sz="1800">
                <a:latin typeface="Times New Roman"/>
                <a:ea typeface="Times New Roman"/>
                <a:cs typeface="Times New Roman"/>
                <a:sym typeface="Times New Roman"/>
              </a:rPr>
              <a:t>, 23(1), pp. 518–541. </a:t>
            </a:r>
            <a:r>
              <a:rPr lang="en-GB" sz="1800" u="sng">
                <a:solidFill>
                  <a:srgbClr val="0563C1"/>
                </a:solidFill>
                <a:latin typeface="Times New Roman"/>
                <a:ea typeface="Times New Roman"/>
                <a:cs typeface="Times New Roman"/>
                <a:sym typeface="Times New Roman"/>
                <a:hlinkClick r:id="rId4">
                  <a:extLst>
                    <a:ext uri="{A12FA001-AC4F-418D-AE19-62706E023703}">
                      <ahyp:hlinkClr val="tx"/>
                    </a:ext>
                  </a:extLst>
                </a:hlinkClick>
              </a:rPr>
              <a:t>https://doi.org/10.33736/ijbs.4628.2022</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Korucuk, S., Demir, E., Okoth, B.O., Bedirhanoğlu, Ş.B. and Karamaşa, Ç. (2023) 'Examining the critical success factors related to enterprise resource planning: a case study in Ordu province', </a:t>
            </a:r>
            <a:r>
              <a:rPr i="1" lang="en-GB" sz="1800">
                <a:latin typeface="Times New Roman"/>
                <a:ea typeface="Times New Roman"/>
                <a:cs typeface="Times New Roman"/>
                <a:sym typeface="Times New Roman"/>
              </a:rPr>
              <a:t>Decision Making and Analysis</a:t>
            </a:r>
            <a:r>
              <a:rPr lang="en-GB" sz="1800">
                <a:latin typeface="Times New Roman"/>
                <a:ea typeface="Times New Roman"/>
                <a:cs typeface="Times New Roman"/>
                <a:sym typeface="Times New Roman"/>
              </a:rPr>
              <a:t>, 1(1), pp. 10–22. </a:t>
            </a:r>
            <a:r>
              <a:rPr lang="en-GB" sz="1800" u="sng">
                <a:solidFill>
                  <a:srgbClr val="0563C1"/>
                </a:solidFill>
                <a:latin typeface="Times New Roman"/>
                <a:ea typeface="Times New Roman"/>
                <a:cs typeface="Times New Roman"/>
                <a:sym typeface="Times New Roman"/>
                <a:hlinkClick r:id="rId5">
                  <a:extLst>
                    <a:ext uri="{A12FA001-AC4F-418D-AE19-62706E023703}">
                      <ahyp:hlinkClr val="tx"/>
                    </a:ext>
                  </a:extLst>
                </a:hlinkClick>
              </a:rPr>
              <a:t>https://doi.org/10.55976/dma.12023115710-22</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Li, R., Liu, W. and Zhou, S. (2024) 'Digital transformation of supply chain management in the fast fashion industry: a case study of Zara', </a:t>
            </a:r>
            <a:r>
              <a:rPr i="1" lang="en-GB" sz="1800">
                <a:latin typeface="Times New Roman"/>
                <a:ea typeface="Times New Roman"/>
                <a:cs typeface="Times New Roman"/>
                <a:sym typeface="Times New Roman"/>
              </a:rPr>
              <a:t>SHS Web of Conferences</a:t>
            </a:r>
            <a:r>
              <a:rPr lang="en-GB" sz="1800">
                <a:latin typeface="Times New Roman"/>
                <a:ea typeface="Times New Roman"/>
                <a:cs typeface="Times New Roman"/>
                <a:sym typeface="Times New Roman"/>
              </a:rPr>
              <a:t>, 181, 04019. </a:t>
            </a:r>
            <a:r>
              <a:rPr lang="en-GB" sz="1800" u="sng">
                <a:solidFill>
                  <a:srgbClr val="0563C1"/>
                </a:solidFill>
                <a:latin typeface="Times New Roman"/>
                <a:ea typeface="Times New Roman"/>
                <a:cs typeface="Times New Roman"/>
                <a:sym typeface="Times New Roman"/>
                <a:hlinkClick r:id="rId6">
                  <a:extLst>
                    <a:ext uri="{A12FA001-AC4F-418D-AE19-62706E023703}">
                      <ahyp:hlinkClr val="tx"/>
                    </a:ext>
                  </a:extLst>
                </a:hlinkClick>
              </a:rPr>
              <a:t>https://doi.org/10.1051/shsconf/202418104019</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Lutsenko, O.Ye., Hryhorenko, D.A., Tykhonovych, O.Y., Gryn, D.V. and Pavlichenko, H.V. (2025) 'Legal regulation of employee monitoring in the digital age: between security and privacy', </a:t>
            </a:r>
            <a:r>
              <a:rPr i="1" lang="en-GB" sz="1800">
                <a:latin typeface="Times New Roman"/>
                <a:ea typeface="Times New Roman"/>
                <a:cs typeface="Times New Roman"/>
                <a:sym typeface="Times New Roman"/>
              </a:rPr>
              <a:t>International Journal of Law and Information Technology</a:t>
            </a:r>
            <a:r>
              <a:rPr lang="en-GB" sz="1800">
                <a:latin typeface="Times New Roman"/>
                <a:ea typeface="Times New Roman"/>
                <a:cs typeface="Times New Roman"/>
                <a:sym typeface="Times New Roman"/>
              </a:rPr>
              <a:t>, 33, eaaf008. </a:t>
            </a:r>
            <a:r>
              <a:rPr lang="en-GB" sz="1800" u="sng">
                <a:solidFill>
                  <a:srgbClr val="0563C1"/>
                </a:solidFill>
                <a:latin typeface="Times New Roman"/>
                <a:ea typeface="Times New Roman"/>
                <a:cs typeface="Times New Roman"/>
                <a:sym typeface="Times New Roman"/>
                <a:hlinkClick r:id="rId7">
                  <a:extLst>
                    <a:ext uri="{A12FA001-AC4F-418D-AE19-62706E023703}">
                      <ahyp:hlinkClr val="tx"/>
                    </a:ext>
                  </a:extLst>
                </a:hlinkClick>
              </a:rPr>
              <a:t>https://doi.org/10.1093/ijlit/eaaf008</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Mechta, M., Kebab, M., Bouabdellah, H. and Mouloudj, K. (2024) 'The effect of customer relationship management dimensions on hotel reputation: an empirical study', </a:t>
            </a:r>
            <a:r>
              <a:rPr i="1" lang="en-GB" sz="1800">
                <a:latin typeface="Times New Roman"/>
                <a:ea typeface="Times New Roman"/>
                <a:cs typeface="Times New Roman"/>
                <a:sym typeface="Times New Roman"/>
              </a:rPr>
              <a:t>Facta Universitatis, Series: Economics and Organization</a:t>
            </a:r>
            <a:r>
              <a:rPr lang="en-GB" sz="1800">
                <a:latin typeface="Times New Roman"/>
                <a:ea typeface="Times New Roman"/>
                <a:cs typeface="Times New Roman"/>
                <a:sym typeface="Times New Roman"/>
              </a:rPr>
              <a:t>, 21(3), pp. 147–162. </a:t>
            </a:r>
            <a:r>
              <a:rPr lang="en-GB" sz="1800" u="sng">
                <a:solidFill>
                  <a:srgbClr val="0563C1"/>
                </a:solidFill>
                <a:latin typeface="Times New Roman"/>
                <a:ea typeface="Times New Roman"/>
                <a:cs typeface="Times New Roman"/>
                <a:sym typeface="Times New Roman"/>
                <a:hlinkClick r:id="rId8">
                  <a:extLst>
                    <a:ext uri="{A12FA001-AC4F-418D-AE19-62706E023703}">
                      <ahyp:hlinkClr val="tx"/>
                    </a:ext>
                  </a:extLst>
                </a:hlinkClick>
              </a:rPr>
              <a:t>https://doi.org/10.22190/FUEO240822011M</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Pal, R. and Gander, J. (2021) 'Sustainable fashion supply chain management: a framework for managing double agency', </a:t>
            </a:r>
            <a:r>
              <a:rPr i="1" lang="en-GB" sz="1800">
                <a:latin typeface="Times New Roman"/>
                <a:ea typeface="Times New Roman"/>
                <a:cs typeface="Times New Roman"/>
                <a:sym typeface="Times New Roman"/>
              </a:rPr>
              <a:t>Journal of Fashion Marketing and Management</a:t>
            </a:r>
            <a:r>
              <a:rPr lang="en-GB" sz="1800">
                <a:latin typeface="Times New Roman"/>
                <a:ea typeface="Times New Roman"/>
                <a:cs typeface="Times New Roman"/>
                <a:sym typeface="Times New Roman"/>
              </a:rPr>
              <a:t>, 25(3), pp. 341–357. </a:t>
            </a:r>
            <a:r>
              <a:rPr lang="en-GB" sz="1800" u="sng">
                <a:solidFill>
                  <a:srgbClr val="0563C1"/>
                </a:solidFill>
                <a:latin typeface="Times New Roman"/>
                <a:ea typeface="Times New Roman"/>
                <a:cs typeface="Times New Roman"/>
                <a:sym typeface="Times New Roman"/>
                <a:hlinkClick r:id="rId9">
                  <a:extLst>
                    <a:ext uri="{A12FA001-AC4F-418D-AE19-62706E023703}">
                      <ahyp:hlinkClr val="tx"/>
                    </a:ext>
                  </a:extLst>
                </a:hlinkClick>
              </a:rPr>
              <a:t>https://doi.org/10.1108/JFMM-07-2020-0162</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Setyawan, R., Tobing, W.T.M.L. and Handoko, S. (2024) 'The ethical dilemmas of AI-driven decision-making in business: a multi-perspective case study on corporate accountability and transparency', </a:t>
            </a:r>
            <a:r>
              <a:rPr i="1" lang="en-GB" sz="1800">
                <a:latin typeface="Times New Roman"/>
                <a:ea typeface="Times New Roman"/>
                <a:cs typeface="Times New Roman"/>
                <a:sym typeface="Times New Roman"/>
              </a:rPr>
              <a:t>Dinamika: Jurnal Manajemen Sosial Ekonomi</a:t>
            </a:r>
            <a:r>
              <a:rPr lang="en-GB" sz="1800">
                <a:latin typeface="Times New Roman"/>
                <a:ea typeface="Times New Roman"/>
                <a:cs typeface="Times New Roman"/>
                <a:sym typeface="Times New Roman"/>
              </a:rPr>
              <a:t>, 4(1), pp. 270–278. </a:t>
            </a:r>
            <a:r>
              <a:rPr lang="en-GB" sz="1800" u="sng">
                <a:solidFill>
                  <a:srgbClr val="0563C1"/>
                </a:solidFill>
                <a:latin typeface="Times New Roman"/>
                <a:ea typeface="Times New Roman"/>
                <a:cs typeface="Times New Roman"/>
                <a:sym typeface="Times New Roman"/>
                <a:hlinkClick r:id="rId10">
                  <a:extLst>
                    <a:ext uri="{A12FA001-AC4F-418D-AE19-62706E023703}">
                      <ahyp:hlinkClr val="tx"/>
                    </a:ext>
                  </a:extLst>
                </a:hlinkClick>
              </a:rPr>
              <a:t>https://doi.org/10.51903/z0b0ep50</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Sison, A., Ferrero, I., García Ruiz, P. and Kim, T.W. (2023) 'Editorial: Artificial intelligence (AI) ethics in business', </a:t>
            </a:r>
            <a:r>
              <a:rPr i="1" lang="en-GB" sz="1800">
                <a:latin typeface="Times New Roman"/>
                <a:ea typeface="Times New Roman"/>
                <a:cs typeface="Times New Roman"/>
                <a:sym typeface="Times New Roman"/>
              </a:rPr>
              <a:t>Frontiers in Psychology</a:t>
            </a:r>
            <a:r>
              <a:rPr lang="en-GB" sz="1800">
                <a:latin typeface="Times New Roman"/>
                <a:ea typeface="Times New Roman"/>
                <a:cs typeface="Times New Roman"/>
                <a:sym typeface="Times New Roman"/>
              </a:rPr>
              <a:t>, 14, 1258721. </a:t>
            </a:r>
            <a:r>
              <a:rPr lang="en-GB" sz="1800" u="sng">
                <a:solidFill>
                  <a:srgbClr val="0563C1"/>
                </a:solidFill>
                <a:latin typeface="Times New Roman"/>
                <a:ea typeface="Times New Roman"/>
                <a:cs typeface="Times New Roman"/>
                <a:sym typeface="Times New Roman"/>
                <a:hlinkClick r:id="rId11">
                  <a:extLst>
                    <a:ext uri="{A12FA001-AC4F-418D-AE19-62706E023703}">
                      <ahyp:hlinkClr val="tx"/>
                    </a:ext>
                  </a:extLst>
                </a:hlinkClick>
              </a:rPr>
              <a:t>https://doi.org/10.3389/fpsyg.2023.1258721</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Souza, L.A. de, Barros, M.J.F. de and Melo, P. (2023) 'How management information systems might add value to the decision-making process in organisations', </a:t>
            </a:r>
            <a:r>
              <a:rPr i="1" lang="en-GB" sz="1800">
                <a:latin typeface="Times New Roman"/>
                <a:ea typeface="Times New Roman"/>
                <a:cs typeface="Times New Roman"/>
                <a:sym typeface="Times New Roman"/>
              </a:rPr>
              <a:t>RISUS – Journal on Innovation and Sustainability</a:t>
            </a:r>
            <a:r>
              <a:rPr lang="en-GB" sz="1800">
                <a:latin typeface="Times New Roman"/>
                <a:ea typeface="Times New Roman"/>
                <a:cs typeface="Times New Roman"/>
                <a:sym typeface="Times New Roman"/>
              </a:rPr>
              <a:t>, 15(1), pp. 62–70. </a:t>
            </a:r>
            <a:r>
              <a:rPr lang="en-GB" sz="1800" u="sng">
                <a:solidFill>
                  <a:srgbClr val="0563C1"/>
                </a:solidFill>
                <a:latin typeface="Times New Roman"/>
                <a:ea typeface="Times New Roman"/>
                <a:cs typeface="Times New Roman"/>
                <a:sym typeface="Times New Roman"/>
                <a:hlinkClick r:id="rId12">
                  <a:extLst>
                    <a:ext uri="{A12FA001-AC4F-418D-AE19-62706E023703}">
                      <ahyp:hlinkClr val="tx"/>
                    </a:ext>
                  </a:extLst>
                </a:hlinkClick>
              </a:rPr>
              <a:t>https://doi.org/10.23925/2179-3565.2023v15i1p62-70</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Subbarao, A. and Khan, N. (2022) 'Enterprise resource planning critical success factors in small medium-sized enterprises', </a:t>
            </a:r>
            <a:r>
              <a:rPr i="1" lang="en-GB" sz="1800">
                <a:latin typeface="Times New Roman"/>
                <a:ea typeface="Times New Roman"/>
                <a:cs typeface="Times New Roman"/>
                <a:sym typeface="Times New Roman"/>
              </a:rPr>
              <a:t>Journal of System and Management Sciences</a:t>
            </a:r>
            <a:r>
              <a:rPr lang="en-GB" sz="1800">
                <a:latin typeface="Times New Roman"/>
                <a:ea typeface="Times New Roman"/>
                <a:cs typeface="Times New Roman"/>
                <a:sym typeface="Times New Roman"/>
              </a:rPr>
              <a:t>, 12(6), pp. 81–96. </a:t>
            </a:r>
            <a:r>
              <a:rPr lang="en-GB" sz="1800" u="sng">
                <a:solidFill>
                  <a:srgbClr val="0563C1"/>
                </a:solidFill>
                <a:latin typeface="Times New Roman"/>
                <a:ea typeface="Times New Roman"/>
                <a:cs typeface="Times New Roman"/>
                <a:sym typeface="Times New Roman"/>
                <a:hlinkClick r:id="rId13">
                  <a:extLst>
                    <a:ext uri="{A12FA001-AC4F-418D-AE19-62706E023703}">
                      <ahyp:hlinkClr val="tx"/>
                    </a:ext>
                  </a:extLst>
                </a:hlinkClick>
              </a:rPr>
              <a:t>https://doi.org/10.33168/JSMS.2022.0606</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Sukomardojo, T., Purbandono H, R., Fatmawati, E., Ratih, S.W.W. and Almana, L.O. (2024) 'From data to decisions: leveraging advanced MIS for strategic business insights', </a:t>
            </a:r>
            <a:r>
              <a:rPr i="1" lang="en-GB" sz="1800">
                <a:latin typeface="Times New Roman"/>
                <a:ea typeface="Times New Roman"/>
                <a:cs typeface="Times New Roman"/>
                <a:sym typeface="Times New Roman"/>
              </a:rPr>
              <a:t>Journal Branding</a:t>
            </a:r>
            <a:r>
              <a:rPr lang="en-GB" sz="1800">
                <a:latin typeface="Times New Roman"/>
                <a:ea typeface="Times New Roman"/>
                <a:cs typeface="Times New Roman"/>
                <a:sym typeface="Times New Roman"/>
              </a:rPr>
              <a:t>, 3(1). </a:t>
            </a:r>
            <a:r>
              <a:rPr lang="en-GB" sz="1800" u="sng">
                <a:solidFill>
                  <a:srgbClr val="0563C1"/>
                </a:solidFill>
                <a:latin typeface="Times New Roman"/>
                <a:ea typeface="Times New Roman"/>
                <a:cs typeface="Times New Roman"/>
                <a:sym typeface="Times New Roman"/>
                <a:hlinkClick r:id="rId14">
                  <a:extLst>
                    <a:ext uri="{A12FA001-AC4F-418D-AE19-62706E023703}">
                      <ahyp:hlinkClr val="tx"/>
                    </a:ext>
                  </a:extLst>
                </a:hlinkClick>
              </a:rPr>
              <a:t>https://doi.org/10.15575/jb.v3i1.36580</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Taherdoost, H. (2023) 'The role of different types of management information system applications in business development: concepts, and limitations', </a:t>
            </a:r>
            <a:r>
              <a:rPr i="1" lang="en-GB" sz="1800">
                <a:latin typeface="Times New Roman"/>
                <a:ea typeface="Times New Roman"/>
                <a:cs typeface="Times New Roman"/>
                <a:sym typeface="Times New Roman"/>
              </a:rPr>
              <a:t>Cloud Computing and Data Science</a:t>
            </a:r>
            <a:r>
              <a:rPr lang="en-GB" sz="1800">
                <a:latin typeface="Times New Roman"/>
                <a:ea typeface="Times New Roman"/>
                <a:cs typeface="Times New Roman"/>
                <a:sym typeface="Times New Roman"/>
              </a:rPr>
              <a:t>, 4(1), pp. 31–47. </a:t>
            </a:r>
            <a:r>
              <a:rPr lang="en-GB" sz="1800" u="sng">
                <a:solidFill>
                  <a:srgbClr val="0563C1"/>
                </a:solidFill>
                <a:latin typeface="Times New Roman"/>
                <a:ea typeface="Times New Roman"/>
                <a:cs typeface="Times New Roman"/>
                <a:sym typeface="Times New Roman"/>
                <a:hlinkClick r:id="rId15">
                  <a:extLst>
                    <a:ext uri="{A12FA001-AC4F-418D-AE19-62706E023703}">
                      <ahyp:hlinkClr val="tx"/>
                    </a:ext>
                  </a:extLst>
                </a:hlinkClick>
              </a:rPr>
              <a:t>https://doi.org/10.37256/ccds.4120231959</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Talo, M.C. and Emanuel, A.W.R. (2025) 'Systematic review of enterprise resource planning (ERP) system implementation in organizations: challenges and successes to company performance', </a:t>
            </a:r>
            <a:r>
              <a:rPr i="1" lang="en-GB" sz="1800">
                <a:latin typeface="Times New Roman"/>
                <a:ea typeface="Times New Roman"/>
                <a:cs typeface="Times New Roman"/>
                <a:sym typeface="Times New Roman"/>
              </a:rPr>
              <a:t>Bitnet: Jurnal Pendidikan Teknologi Informasi</a:t>
            </a:r>
            <a:r>
              <a:rPr lang="en-GB" sz="1800">
                <a:latin typeface="Times New Roman"/>
                <a:ea typeface="Times New Roman"/>
                <a:cs typeface="Times New Roman"/>
                <a:sym typeface="Times New Roman"/>
              </a:rPr>
              <a:t>, 10(2), pp. 1–11. </a:t>
            </a:r>
            <a:r>
              <a:rPr lang="en-GB" sz="1800" u="sng">
                <a:solidFill>
                  <a:srgbClr val="0563C1"/>
                </a:solidFill>
                <a:latin typeface="Times New Roman"/>
                <a:ea typeface="Times New Roman"/>
                <a:cs typeface="Times New Roman"/>
                <a:sym typeface="Times New Roman"/>
                <a:hlinkClick r:id="rId16">
                  <a:extLst>
                    <a:ext uri="{A12FA001-AC4F-418D-AE19-62706E023703}">
                      <ahyp:hlinkClr val="tx"/>
                    </a:ext>
                  </a:extLst>
                </a:hlinkClick>
              </a:rPr>
              <a:t>https://doi.org/10.33084/bitnet.v10i2.9603</a:t>
            </a:r>
            <a:endParaRPr sz="1800">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Vitak, J. and Zimmer, M. (2023) 'Surveillance and the future of work: exploring employees' attitudes toward monitoring in a post-COVID workplace', </a:t>
            </a:r>
            <a:r>
              <a:rPr i="1" lang="en-GB" sz="1800">
                <a:latin typeface="Times New Roman"/>
                <a:ea typeface="Times New Roman"/>
                <a:cs typeface="Times New Roman"/>
                <a:sym typeface="Times New Roman"/>
              </a:rPr>
              <a:t>Journal of Computer-Mediated Communication</a:t>
            </a:r>
            <a:r>
              <a:rPr lang="en-GB" sz="1800">
                <a:latin typeface="Times New Roman"/>
                <a:ea typeface="Times New Roman"/>
                <a:cs typeface="Times New Roman"/>
                <a:sym typeface="Times New Roman"/>
              </a:rPr>
              <a:t>, 28(4), zmad007. </a:t>
            </a:r>
            <a:r>
              <a:rPr lang="en-GB" sz="1800" u="sng">
                <a:solidFill>
                  <a:srgbClr val="0563C1"/>
                </a:solidFill>
                <a:latin typeface="Times New Roman"/>
                <a:ea typeface="Times New Roman"/>
                <a:cs typeface="Times New Roman"/>
                <a:sym typeface="Times New Roman"/>
                <a:hlinkClick r:id="rId17">
                  <a:extLst>
                    <a:ext uri="{A12FA001-AC4F-418D-AE19-62706E023703}">
                      <ahyp:hlinkClr val="tx"/>
                    </a:ext>
                  </a:extLst>
                </a:hlinkClick>
              </a:rPr>
              <a:t>https://doi.org/10.1093/jcmc/zmad007</a:t>
            </a:r>
            <a:endParaRPr sz="180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399" name="Google Shape;399;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17"/>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7"/>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2" name="Google Shape;22;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8"/>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8" name="Google Shape;28;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9"/>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9"/>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4" name="Google Shape;34;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20"/>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0" name="Google Shape;40;p20"/>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1" name="Google Shape;41;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1"/>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7" name="Google Shape;47;p21"/>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8" name="Google Shape;48;p21"/>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9" name="Google Shape;49;p21"/>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0" name="Google Shape;50;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3"/>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3"/>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61" name="Google Shape;61;p23"/>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4"/>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4"/>
          <p:cNvSpPr/>
          <p:nvPr>
            <p:ph idx="2" type="pic"/>
          </p:nvPr>
        </p:nvSpPr>
        <p:spPr>
          <a:xfrm>
            <a:off x="1792288" y="612775"/>
            <a:ext cx="5486400" cy="4114800"/>
          </a:xfrm>
          <a:prstGeom prst="rect">
            <a:avLst/>
          </a:prstGeom>
          <a:noFill/>
          <a:ln>
            <a:noFill/>
          </a:ln>
        </p:spPr>
      </p:sp>
      <p:sp>
        <p:nvSpPr>
          <p:cNvPr id="68" name="Google Shape;68;p24"/>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9" name="Google Shape;69;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5"/>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5" name="Google Shape;75;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6"/>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6"/>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1" name="Google Shape;81;p2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jpg"/><Relationship Id="rId4" Type="http://schemas.openxmlformats.org/officeDocument/2006/relationships/image" Target="../media/image1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7.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jpg"/><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4.jp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0.jpg"/><Relationship Id="rId4" Type="http://schemas.openxmlformats.org/officeDocument/2006/relationships/image" Target="../media/image8.jpg"/><Relationship Id="rId5"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0.jpg"/><Relationship Id="rId4" Type="http://schemas.openxmlformats.org/officeDocument/2006/relationships/image" Target="../media/image7.jpg"/><Relationship Id="rId5" Type="http://schemas.openxmlformats.org/officeDocument/2006/relationships/image" Target="../media/image1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6.jpg"/><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5.jpg"/><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jp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9.jpg"/></Relationships>
</file>

<file path=ppt/slides/_rels/slide14.xml.rels><?xml version="1.0" encoding="UTF-8" standalone="yes"?><Relationships xmlns="http://schemas.openxmlformats.org/package/2006/relationships"><Relationship Id="rId11" Type="http://schemas.openxmlformats.org/officeDocument/2006/relationships/hyperlink" Target="https://doi.org/10.51903/z0b0ep50" TargetMode="External"/><Relationship Id="rId10" Type="http://schemas.openxmlformats.org/officeDocument/2006/relationships/hyperlink" Target="https://doi.org/10.1108/JFMM-07-2020-0162" TargetMode="External"/><Relationship Id="rId13" Type="http://schemas.openxmlformats.org/officeDocument/2006/relationships/hyperlink" Target="https://doi.org/10.23925/2179-3565.2023v15i1p62-70" TargetMode="External"/><Relationship Id="rId12" Type="http://schemas.openxmlformats.org/officeDocument/2006/relationships/hyperlink" Target="https://doi.org/10.3389/fpsyg.2023.1258721" TargetMode="External"/><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hyperlink" Target="https://doi.org/10.26740/jpeka.v9n2.p107-128" TargetMode="External"/><Relationship Id="rId4" Type="http://schemas.openxmlformats.org/officeDocument/2006/relationships/hyperlink" Target="https://doi.org/10.4025/rimar.v13i2.66702" TargetMode="External"/><Relationship Id="rId9" Type="http://schemas.openxmlformats.org/officeDocument/2006/relationships/hyperlink" Target="https://doi.org/10.22190/FUEO240822011M" TargetMode="External"/><Relationship Id="rId15" Type="http://schemas.openxmlformats.org/officeDocument/2006/relationships/hyperlink" Target="https://doi.org/10.15575/jb.v3i1.36580" TargetMode="External"/><Relationship Id="rId14" Type="http://schemas.openxmlformats.org/officeDocument/2006/relationships/hyperlink" Target="https://doi.org/10.33168/JSMS.2022.0606" TargetMode="External"/><Relationship Id="rId17" Type="http://schemas.openxmlformats.org/officeDocument/2006/relationships/hyperlink" Target="https://doi.org/10.33084/bitnet.v10i2.9603" TargetMode="External"/><Relationship Id="rId16" Type="http://schemas.openxmlformats.org/officeDocument/2006/relationships/hyperlink" Target="https://doi.org/10.37256/ccds.4120231959" TargetMode="External"/><Relationship Id="rId5" Type="http://schemas.openxmlformats.org/officeDocument/2006/relationships/hyperlink" Target="https://doi.org/10.33736/ijbs.4628.2022" TargetMode="External"/><Relationship Id="rId6" Type="http://schemas.openxmlformats.org/officeDocument/2006/relationships/hyperlink" Target="https://doi.org/10.55976/dma.12023115710-22" TargetMode="External"/><Relationship Id="rId18" Type="http://schemas.openxmlformats.org/officeDocument/2006/relationships/hyperlink" Target="https://doi.org/10.1093/jcmc/zmad007" TargetMode="External"/><Relationship Id="rId7" Type="http://schemas.openxmlformats.org/officeDocument/2006/relationships/hyperlink" Target="https://doi.org/10.1051/shsconf/202418104019" TargetMode="External"/><Relationship Id="rId8" Type="http://schemas.openxmlformats.org/officeDocument/2006/relationships/hyperlink" Target="https://doi.org/10.1093/ijlit/eaaf008"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9222" l="0" r="0" t="-9222"/>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grpSp>
        <p:nvGrpSpPr>
          <p:cNvPr id="89" name="Google Shape;89;p1"/>
          <p:cNvGrpSpPr/>
          <p:nvPr/>
        </p:nvGrpSpPr>
        <p:grpSpPr>
          <a:xfrm>
            <a:off x="-15498" y="-28575"/>
            <a:ext cx="18288000" cy="10711203"/>
            <a:chOff x="0" y="-38100"/>
            <a:chExt cx="24384000" cy="14281604"/>
          </a:xfrm>
        </p:grpSpPr>
        <p:sp>
          <p:nvSpPr>
            <p:cNvPr id="90" name="Google Shape;90;p1"/>
            <p:cNvSpPr/>
            <p:nvPr/>
          </p:nvSpPr>
          <p:spPr>
            <a:xfrm>
              <a:off x="0" y="0"/>
              <a:ext cx="24384000" cy="14141904"/>
            </a:xfrm>
            <a:custGeom>
              <a:rect b="b" l="l" r="r" t="t"/>
              <a:pathLst>
                <a:path extrusionOk="0" h="14141904" w="24384000">
                  <a:moveTo>
                    <a:pt x="0" y="0"/>
                  </a:moveTo>
                  <a:lnTo>
                    <a:pt x="24384000" y="0"/>
                  </a:lnTo>
                  <a:lnTo>
                    <a:pt x="24384000" y="14141904"/>
                  </a:lnTo>
                  <a:lnTo>
                    <a:pt x="0" y="14141904"/>
                  </a:lnTo>
                  <a:close/>
                </a:path>
              </a:pathLst>
            </a:custGeom>
            <a:solidFill>
              <a:srgbClr val="000000">
                <a:alpha val="56863"/>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3000">
                <a:solidFill>
                  <a:schemeClr val="dk1"/>
                </a:solidFill>
                <a:latin typeface="Calibri"/>
                <a:ea typeface="Calibri"/>
                <a:cs typeface="Calibri"/>
                <a:sym typeface="Calibri"/>
              </a:endParaRPr>
            </a:p>
          </p:txBody>
        </p:sp>
        <p:sp>
          <p:nvSpPr>
            <p:cNvPr id="91" name="Google Shape;91;p1"/>
            <p:cNvSpPr/>
            <p:nvPr/>
          </p:nvSpPr>
          <p:spPr>
            <a:xfrm>
              <a:off x="0" y="0"/>
              <a:ext cx="24384000" cy="14243504"/>
            </a:xfrm>
            <a:custGeom>
              <a:rect b="b" l="l" r="r" t="t"/>
              <a:pathLst>
                <a:path extrusionOk="0" h="14243504" w="24384000">
                  <a:moveTo>
                    <a:pt x="0" y="14141904"/>
                  </a:moveTo>
                  <a:lnTo>
                    <a:pt x="24384000" y="14141904"/>
                  </a:lnTo>
                  <a:lnTo>
                    <a:pt x="24257000" y="14243504"/>
                  </a:lnTo>
                  <a:cubicBezTo>
                    <a:pt x="24257000" y="14243504"/>
                    <a:pt x="23266400" y="14167304"/>
                    <a:pt x="23164800" y="14167304"/>
                  </a:cubicBezTo>
                  <a:lnTo>
                    <a:pt x="1219200" y="14167304"/>
                  </a:lnTo>
                  <a:cubicBezTo>
                    <a:pt x="1117600" y="14167304"/>
                    <a:pt x="127000" y="14243504"/>
                    <a:pt x="127000" y="14243504"/>
                  </a:cubicBezTo>
                  <a:lnTo>
                    <a:pt x="0" y="14141904"/>
                  </a:lnTo>
                  <a:lnTo>
                    <a:pt x="0" y="0"/>
                  </a:lnTo>
                  <a:lnTo>
                    <a:pt x="24384000" y="0"/>
                  </a:lnTo>
                  <a:lnTo>
                    <a:pt x="24384000" y="14141904"/>
                  </a:lnTo>
                  <a:lnTo>
                    <a:pt x="12700" y="14141904"/>
                  </a:lnTo>
                  <a:lnTo>
                    <a:pt x="12700" y="14129204"/>
                  </a:lnTo>
                  <a:lnTo>
                    <a:pt x="24371300" y="14129204"/>
                  </a:lnTo>
                  <a:lnTo>
                    <a:pt x="24371300" y="12700"/>
                  </a:lnTo>
                  <a:lnTo>
                    <a:pt x="12700" y="12700"/>
                  </a:lnTo>
                  <a:lnTo>
                    <a:pt x="12700" y="14141904"/>
                  </a:lnTo>
                </a:path>
              </a:pathLst>
            </a:custGeom>
            <a:solidFill>
              <a:srgbClr val="394C60">
                <a:alpha val="392"/>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3000">
                <a:solidFill>
                  <a:schemeClr val="dk1"/>
                </a:solidFill>
                <a:latin typeface="Calibri"/>
                <a:ea typeface="Calibri"/>
                <a:cs typeface="Calibri"/>
                <a:sym typeface="Calibri"/>
              </a:endParaRPr>
            </a:p>
          </p:txBody>
        </p:sp>
        <p:sp>
          <p:nvSpPr>
            <p:cNvPr id="92" name="Google Shape;92;p1"/>
            <p:cNvSpPr txBox="1"/>
            <p:nvPr/>
          </p:nvSpPr>
          <p:spPr>
            <a:xfrm>
              <a:off x="0" y="-38100"/>
              <a:ext cx="24384000" cy="13722805"/>
            </a:xfrm>
            <a:prstGeom prst="rect">
              <a:avLst/>
            </a:prstGeom>
            <a:noFill/>
            <a:ln>
              <a:noFill/>
            </a:ln>
          </p:spPr>
          <p:txBody>
            <a:bodyPr anchorCtr="0" anchor="t" bIns="203200" lIns="203200" spcFirstLastPara="1" rIns="203200" wrap="square" tIns="203200">
              <a:noAutofit/>
            </a:bodyPr>
            <a:lstStyle/>
            <a:p>
              <a:pPr indent="0" lvl="0" marL="0" marR="0" rtl="0" algn="l">
                <a:lnSpc>
                  <a:spcPct val="147722"/>
                </a:lnSpc>
                <a:spcBef>
                  <a:spcPts val="0"/>
                </a:spcBef>
                <a:spcAft>
                  <a:spcPts val="0"/>
                </a:spcAft>
                <a:buNone/>
              </a:pPr>
              <a:r>
                <a:t/>
              </a:r>
              <a:endParaRPr sz="3000">
                <a:solidFill>
                  <a:schemeClr val="dk1"/>
                </a:solidFill>
                <a:latin typeface="Calibri"/>
                <a:ea typeface="Calibri"/>
                <a:cs typeface="Calibri"/>
                <a:sym typeface="Calibri"/>
              </a:endParaRPr>
            </a:p>
          </p:txBody>
        </p:sp>
      </p:grpSp>
      <p:grpSp>
        <p:nvGrpSpPr>
          <p:cNvPr id="93" name="Google Shape;93;p1"/>
          <p:cNvGrpSpPr/>
          <p:nvPr/>
        </p:nvGrpSpPr>
        <p:grpSpPr>
          <a:xfrm>
            <a:off x="14352530" y="489195"/>
            <a:ext cx="2906770" cy="599704"/>
            <a:chOff x="0" y="-38100"/>
            <a:chExt cx="765569" cy="157947"/>
          </a:xfrm>
        </p:grpSpPr>
        <p:sp>
          <p:nvSpPr>
            <p:cNvPr id="94" name="Google Shape;94;p1"/>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5" name="Google Shape;95;p1"/>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96" name="Google Shape;96;p1"/>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cxnSp>
        <p:nvCxnSpPr>
          <p:cNvPr id="97" name="Google Shape;97;p1"/>
          <p:cNvCxnSpPr/>
          <p:nvPr/>
        </p:nvCxnSpPr>
        <p:spPr>
          <a:xfrm>
            <a:off x="1028700" y="9042203"/>
            <a:ext cx="16230600" cy="0"/>
          </a:xfrm>
          <a:prstGeom prst="straightConnector1">
            <a:avLst/>
          </a:prstGeom>
          <a:noFill/>
          <a:ln cap="flat" cmpd="sng" w="19050">
            <a:solidFill>
              <a:srgbClr val="FFFFFF"/>
            </a:solidFill>
            <a:prstDash val="solid"/>
            <a:round/>
            <a:headEnd len="sm" w="sm" type="none"/>
            <a:tailEnd len="sm" w="sm" type="none"/>
          </a:ln>
        </p:spPr>
      </p:cxnSp>
      <p:cxnSp>
        <p:nvCxnSpPr>
          <p:cNvPr id="98" name="Google Shape;98;p1"/>
          <p:cNvCxnSpPr/>
          <p:nvPr/>
        </p:nvCxnSpPr>
        <p:spPr>
          <a:xfrm>
            <a:off x="1028700" y="1248380"/>
            <a:ext cx="16230600" cy="0"/>
          </a:xfrm>
          <a:prstGeom prst="straightConnector1">
            <a:avLst/>
          </a:prstGeom>
          <a:noFill/>
          <a:ln cap="flat" cmpd="sng" w="19050">
            <a:solidFill>
              <a:srgbClr val="FFFFFF"/>
            </a:solidFill>
            <a:prstDash val="solid"/>
            <a:round/>
            <a:headEnd len="sm" w="sm" type="none"/>
            <a:tailEnd len="sm" w="sm" type="none"/>
          </a:ln>
        </p:spPr>
      </p:cxnSp>
      <p:sp>
        <p:nvSpPr>
          <p:cNvPr id="99" name="Google Shape;99;p1"/>
          <p:cNvSpPr txBox="1"/>
          <p:nvPr/>
        </p:nvSpPr>
        <p:spPr>
          <a:xfrm>
            <a:off x="3429000" y="3771900"/>
            <a:ext cx="11299674" cy="5232202"/>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4400">
                <a:solidFill>
                  <a:srgbClr val="FFFFFF"/>
                </a:solidFill>
                <a:latin typeface="Arial"/>
                <a:ea typeface="Arial"/>
                <a:cs typeface="Arial"/>
                <a:sym typeface="Arial"/>
              </a:rPr>
              <a:t>LCLM 5004</a:t>
            </a:r>
            <a:endParaRPr/>
          </a:p>
          <a:p>
            <a:pPr indent="0" lvl="0" marL="0" marR="0" rtl="0" algn="ctr">
              <a:spcBef>
                <a:spcPts val="0"/>
              </a:spcBef>
              <a:spcAft>
                <a:spcPts val="0"/>
              </a:spcAft>
              <a:buNone/>
            </a:pPr>
            <a:r>
              <a:rPr b="1" lang="en-GB" sz="4400">
                <a:solidFill>
                  <a:srgbClr val="FFFFFF"/>
                </a:solidFill>
                <a:latin typeface="Arial"/>
                <a:ea typeface="Arial"/>
                <a:cs typeface="Arial"/>
                <a:sym typeface="Arial"/>
              </a:rPr>
              <a:t>Managing Business Information</a:t>
            </a:r>
            <a:endParaRPr/>
          </a:p>
          <a:p>
            <a:pPr indent="0" lvl="0" marL="0" marR="0" rtl="0" algn="ctr">
              <a:spcBef>
                <a:spcPts val="0"/>
              </a:spcBef>
              <a:spcAft>
                <a:spcPts val="0"/>
              </a:spcAft>
              <a:buNone/>
            </a:pPr>
            <a:r>
              <a:t/>
            </a:r>
            <a:endParaRPr b="1" sz="2800">
              <a:solidFill>
                <a:srgbClr val="FFFFFF"/>
              </a:solidFill>
              <a:latin typeface="Arial"/>
              <a:ea typeface="Arial"/>
              <a:cs typeface="Arial"/>
              <a:sym typeface="Arial"/>
            </a:endParaRPr>
          </a:p>
          <a:p>
            <a:pPr indent="0" lvl="0" marL="0" marR="0" rtl="0" algn="ctr">
              <a:spcBef>
                <a:spcPts val="0"/>
              </a:spcBef>
              <a:spcAft>
                <a:spcPts val="0"/>
              </a:spcAft>
              <a:buNone/>
            </a:pPr>
            <a:r>
              <a:rPr b="1" lang="en-GB" sz="2800">
                <a:solidFill>
                  <a:srgbClr val="FFFFFF"/>
                </a:solidFill>
                <a:latin typeface="Arial"/>
                <a:ea typeface="Arial"/>
                <a:cs typeface="Arial"/>
                <a:sym typeface="Arial"/>
              </a:rPr>
              <a:t>Title: Information Systems for Finisterre: Enhancing Efficiency, Decision-Making, and Customer Experience Through ERP, CRM, and SCM</a:t>
            </a:r>
            <a:endParaRPr/>
          </a:p>
          <a:p>
            <a:pPr indent="0" lvl="0" marL="0" marR="0" rtl="0" algn="ctr">
              <a:spcBef>
                <a:spcPts val="0"/>
              </a:spcBef>
              <a:spcAft>
                <a:spcPts val="0"/>
              </a:spcAft>
              <a:buNone/>
            </a:pPr>
            <a:r>
              <a:t/>
            </a:r>
            <a:endParaRPr b="1" sz="2800">
              <a:solidFill>
                <a:srgbClr val="FFFFFF"/>
              </a:solidFill>
              <a:latin typeface="Arial"/>
              <a:ea typeface="Arial"/>
              <a:cs typeface="Arial"/>
              <a:sym typeface="Arial"/>
            </a:endParaRPr>
          </a:p>
          <a:p>
            <a:pPr indent="0" lvl="0" marL="0" marR="0" rtl="0" algn="ctr">
              <a:spcBef>
                <a:spcPts val="0"/>
              </a:spcBef>
              <a:spcAft>
                <a:spcPts val="0"/>
              </a:spcAft>
              <a:buNone/>
            </a:pPr>
            <a:r>
              <a:rPr b="1" lang="en-GB" sz="2800">
                <a:solidFill>
                  <a:srgbClr val="FFFFFF"/>
                </a:solidFill>
                <a:latin typeface="Arial"/>
                <a:ea typeface="Arial"/>
                <a:cs typeface="Arial"/>
                <a:sym typeface="Arial"/>
              </a:rPr>
              <a:t>Presented by Groupe 4:</a:t>
            </a:r>
            <a:endParaRPr/>
          </a:p>
          <a:p>
            <a:pPr indent="0" lvl="0" marL="0" marR="0" rtl="0" algn="ctr">
              <a:spcBef>
                <a:spcPts val="0"/>
              </a:spcBef>
              <a:spcAft>
                <a:spcPts val="0"/>
              </a:spcAft>
              <a:buNone/>
            </a:pPr>
            <a:r>
              <a:rPr b="1" lang="en-GB" sz="2800">
                <a:solidFill>
                  <a:srgbClr val="FFFFFF"/>
                </a:solidFill>
                <a:latin typeface="Arial"/>
                <a:ea typeface="Arial"/>
                <a:cs typeface="Arial"/>
                <a:sym typeface="Arial"/>
              </a:rPr>
              <a:t>1- JAMES  AZUKA OYIBO    2438986</a:t>
            </a:r>
            <a:endParaRPr/>
          </a:p>
          <a:p>
            <a:pPr indent="0" lvl="0" marL="0" marR="0" rtl="0" algn="ctr">
              <a:spcBef>
                <a:spcPts val="0"/>
              </a:spcBef>
              <a:spcAft>
                <a:spcPts val="0"/>
              </a:spcAft>
              <a:buNone/>
            </a:pPr>
            <a:r>
              <a:rPr b="1" lang="en-GB" sz="2800">
                <a:solidFill>
                  <a:srgbClr val="FFFFFF"/>
                </a:solidFill>
                <a:latin typeface="Arial"/>
                <a:ea typeface="Arial"/>
                <a:cs typeface="Arial"/>
                <a:sym typeface="Arial"/>
              </a:rPr>
              <a:t>2- SAVERAGE ACKERSON  2437754</a:t>
            </a:r>
            <a:endParaRPr/>
          </a:p>
          <a:p>
            <a:pPr indent="0" lvl="0" marL="0" marR="0" rtl="0" algn="ctr">
              <a:spcBef>
                <a:spcPts val="0"/>
              </a:spcBef>
              <a:spcAft>
                <a:spcPts val="0"/>
              </a:spcAft>
              <a:buNone/>
            </a:pPr>
            <a:r>
              <a:rPr b="1" lang="en-GB" sz="2800">
                <a:solidFill>
                  <a:srgbClr val="FFFFFF"/>
                </a:solidFill>
                <a:latin typeface="Arial"/>
                <a:ea typeface="Arial"/>
                <a:cs typeface="Arial"/>
                <a:sym typeface="Arial"/>
              </a:rPr>
              <a:t>3- AYITE AZIADAPOU          2436428</a:t>
            </a:r>
            <a:endParaRPr/>
          </a:p>
        </p:txBody>
      </p:sp>
      <p:sp>
        <p:nvSpPr>
          <p:cNvPr id="100" name="Google Shape;100;p1"/>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About</a:t>
            </a:r>
            <a:endParaRPr/>
          </a:p>
        </p:txBody>
      </p:sp>
      <p:sp>
        <p:nvSpPr>
          <p:cNvPr id="101" name="Google Shape;101;p1"/>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102" name="Google Shape;102;p1"/>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103" name="Google Shape;103;p1"/>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sp>
        <p:nvSpPr>
          <p:cNvPr id="104" name="Google Shape;104;p1"/>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sp>
        <p:nvSpPr>
          <p:cNvPr id="105" name="Google Shape;105;p1"/>
          <p:cNvSpPr txBox="1"/>
          <p:nvPr/>
        </p:nvSpPr>
        <p:spPr>
          <a:xfrm>
            <a:off x="1028700" y="9220200"/>
            <a:ext cx="1403652" cy="372744"/>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FFFFFF"/>
                </a:solidFill>
                <a:latin typeface="Quicksand"/>
                <a:ea typeface="Quicksand"/>
                <a:cs typeface="Quicksand"/>
                <a:sym typeface="Quicksand"/>
              </a:rPr>
              <a:t>Page 01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grpSp>
        <p:nvGrpSpPr>
          <p:cNvPr id="111" name="Google Shape;111;p2"/>
          <p:cNvGrpSpPr/>
          <p:nvPr/>
        </p:nvGrpSpPr>
        <p:grpSpPr>
          <a:xfrm>
            <a:off x="14352530" y="489195"/>
            <a:ext cx="2906770" cy="599704"/>
            <a:chOff x="0" y="-38100"/>
            <a:chExt cx="765569" cy="157947"/>
          </a:xfrm>
        </p:grpSpPr>
        <p:sp>
          <p:nvSpPr>
            <p:cNvPr id="112" name="Google Shape;112;p2"/>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13" name="Google Shape;113;p2"/>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14" name="Google Shape;114;p2"/>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15" name="Google Shape;115;p2"/>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About</a:t>
            </a:r>
            <a:endParaRPr/>
          </a:p>
        </p:txBody>
      </p:sp>
      <p:sp>
        <p:nvSpPr>
          <p:cNvPr id="116" name="Google Shape;116;p2"/>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Product</a:t>
            </a:r>
            <a:endParaRPr/>
          </a:p>
        </p:txBody>
      </p:sp>
      <p:sp>
        <p:nvSpPr>
          <p:cNvPr id="117" name="Google Shape;117;p2"/>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Project</a:t>
            </a:r>
            <a:endParaRPr/>
          </a:p>
        </p:txBody>
      </p:sp>
      <p:sp>
        <p:nvSpPr>
          <p:cNvPr id="118" name="Google Shape;118;p2"/>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Contact</a:t>
            </a:r>
            <a:endParaRPr/>
          </a:p>
        </p:txBody>
      </p:sp>
      <p:sp>
        <p:nvSpPr>
          <p:cNvPr id="119" name="Google Shape;119;p2"/>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cxnSp>
        <p:nvCxnSpPr>
          <p:cNvPr id="120" name="Google Shape;120;p2"/>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121" name="Google Shape;121;p2"/>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122" name="Google Shape;122;p2"/>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02</a:t>
            </a:r>
            <a:endParaRPr/>
          </a:p>
        </p:txBody>
      </p:sp>
      <p:pic>
        <p:nvPicPr>
          <p:cNvPr id="123" name="Google Shape;123;p2"/>
          <p:cNvPicPr preferRelativeResize="0"/>
          <p:nvPr/>
        </p:nvPicPr>
        <p:blipFill rotWithShape="1">
          <a:blip r:embed="rId3">
            <a:alphaModFix/>
          </a:blip>
          <a:srcRect b="0" l="7459" r="7459" t="0"/>
          <a:stretch/>
        </p:blipFill>
        <p:spPr>
          <a:xfrm>
            <a:off x="1028700" y="2400300"/>
            <a:ext cx="3817113" cy="5484071"/>
          </a:xfrm>
          <a:prstGeom prst="rect">
            <a:avLst/>
          </a:prstGeom>
          <a:noFill/>
          <a:ln>
            <a:noFill/>
          </a:ln>
        </p:spPr>
      </p:pic>
      <p:pic>
        <p:nvPicPr>
          <p:cNvPr id="124" name="Google Shape;124;p2"/>
          <p:cNvPicPr preferRelativeResize="0"/>
          <p:nvPr/>
        </p:nvPicPr>
        <p:blipFill rotWithShape="1">
          <a:blip r:embed="rId4">
            <a:alphaModFix/>
          </a:blip>
          <a:srcRect b="3241" l="0" r="0" t="3241"/>
          <a:stretch/>
        </p:blipFill>
        <p:spPr>
          <a:xfrm>
            <a:off x="5515334" y="2402629"/>
            <a:ext cx="3905379" cy="5481742"/>
          </a:xfrm>
          <a:prstGeom prst="rect">
            <a:avLst/>
          </a:prstGeom>
          <a:noFill/>
          <a:ln>
            <a:noFill/>
          </a:ln>
        </p:spPr>
      </p:pic>
      <p:sp>
        <p:nvSpPr>
          <p:cNvPr id="125" name="Google Shape;125;p2"/>
          <p:cNvSpPr txBox="1"/>
          <p:nvPr/>
        </p:nvSpPr>
        <p:spPr>
          <a:xfrm>
            <a:off x="10108504" y="2469304"/>
            <a:ext cx="7150796" cy="107632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None/>
            </a:pPr>
            <a:r>
              <a:rPr b="1" lang="en-GB" sz="7500">
                <a:solidFill>
                  <a:srgbClr val="0A0A0A"/>
                </a:solidFill>
                <a:latin typeface="Oswald"/>
                <a:ea typeface="Oswald"/>
                <a:cs typeface="Oswald"/>
                <a:sym typeface="Oswald"/>
              </a:rPr>
              <a:t>INTRODUCTION</a:t>
            </a:r>
            <a:endParaRPr/>
          </a:p>
        </p:txBody>
      </p:sp>
      <p:sp>
        <p:nvSpPr>
          <p:cNvPr id="126" name="Google Shape;126;p2"/>
          <p:cNvSpPr txBox="1"/>
          <p:nvPr/>
        </p:nvSpPr>
        <p:spPr>
          <a:xfrm>
            <a:off x="10108504" y="3908861"/>
            <a:ext cx="7188900" cy="5234700"/>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501">
                <a:solidFill>
                  <a:srgbClr val="0A0A0A"/>
                </a:solidFill>
                <a:latin typeface="Arial"/>
                <a:ea typeface="Arial"/>
                <a:cs typeface="Arial"/>
                <a:sym typeface="Arial"/>
              </a:rPr>
              <a:t>Finisterre is a growing UK sustainable outdoor clothing company expanding its shops and online business. As it grows, stronger information systems are needed to manage operations effectively. This report examines ERP, CRM and SCM systems, their benefits and limitations, ethical issues, and real-world examples. It aims to help Finisterre’s leadership understand suitable systems for supporting growth and sustainability.</a:t>
            </a:r>
            <a:endParaRPr b="1" sz="2501">
              <a:solidFill>
                <a:srgbClr val="0A0A0A"/>
              </a:solidFill>
              <a:latin typeface="Arial"/>
              <a:ea typeface="Arial"/>
              <a:cs typeface="Arial"/>
              <a:sym typeface="Arial"/>
            </a:endParaRPr>
          </a:p>
        </p:txBody>
      </p:sp>
      <p:grpSp>
        <p:nvGrpSpPr>
          <p:cNvPr id="127" name="Google Shape;127;p2"/>
          <p:cNvGrpSpPr/>
          <p:nvPr/>
        </p:nvGrpSpPr>
        <p:grpSpPr>
          <a:xfrm>
            <a:off x="10108504" y="7165879"/>
            <a:ext cx="2108827" cy="599704"/>
            <a:chOff x="0" y="-38100"/>
            <a:chExt cx="555411" cy="157947"/>
          </a:xfrm>
        </p:grpSpPr>
        <p:sp>
          <p:nvSpPr>
            <p:cNvPr id="128" name="Google Shape;128;p2"/>
            <p:cNvSpPr/>
            <p:nvPr/>
          </p:nvSpPr>
          <p:spPr>
            <a:xfrm>
              <a:off x="0" y="0"/>
              <a:ext cx="555411" cy="119847"/>
            </a:xfrm>
            <a:custGeom>
              <a:rect b="b" l="l" r="r" t="t"/>
              <a:pathLst>
                <a:path extrusionOk="0" h="119847" w="555411">
                  <a:moveTo>
                    <a:pt x="59923" y="0"/>
                  </a:moveTo>
                  <a:lnTo>
                    <a:pt x="495488" y="0"/>
                  </a:lnTo>
                  <a:cubicBezTo>
                    <a:pt x="511380" y="0"/>
                    <a:pt x="526622" y="6313"/>
                    <a:pt x="537860" y="17551"/>
                  </a:cubicBezTo>
                  <a:cubicBezTo>
                    <a:pt x="549098" y="28789"/>
                    <a:pt x="555411" y="44031"/>
                    <a:pt x="555411" y="59923"/>
                  </a:cubicBezTo>
                  <a:lnTo>
                    <a:pt x="555411" y="59923"/>
                  </a:lnTo>
                  <a:cubicBezTo>
                    <a:pt x="555411" y="75816"/>
                    <a:pt x="549098" y="91058"/>
                    <a:pt x="537860" y="102296"/>
                  </a:cubicBezTo>
                  <a:cubicBezTo>
                    <a:pt x="526622" y="113533"/>
                    <a:pt x="511380" y="119847"/>
                    <a:pt x="495488"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0A0A0A"/>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29" name="Google Shape;129;p2"/>
            <p:cNvSpPr txBox="1"/>
            <p:nvPr/>
          </p:nvSpPr>
          <p:spPr>
            <a:xfrm>
              <a:off x="0" y="-38100"/>
              <a:ext cx="555411"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30" name="Google Shape;130;p2"/>
          <p:cNvSpPr txBox="1"/>
          <p:nvPr/>
        </p:nvSpPr>
        <p:spPr>
          <a:xfrm>
            <a:off x="10291815" y="7332640"/>
            <a:ext cx="1742204"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lang="en-GB" sz="2200">
                <a:solidFill>
                  <a:srgbClr val="0A0A0A"/>
                </a:solidFill>
                <a:latin typeface="Quicksand"/>
                <a:ea typeface="Quicksand"/>
                <a:cs typeface="Quicksand"/>
                <a:sym typeface="Quicksand"/>
              </a:rPr>
              <a:t>Read More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grpSp>
        <p:nvGrpSpPr>
          <p:cNvPr id="136" name="Google Shape;136;p3"/>
          <p:cNvGrpSpPr/>
          <p:nvPr/>
        </p:nvGrpSpPr>
        <p:grpSpPr>
          <a:xfrm>
            <a:off x="14352530" y="489195"/>
            <a:ext cx="2906770" cy="599704"/>
            <a:chOff x="0" y="-38100"/>
            <a:chExt cx="765569" cy="157947"/>
          </a:xfrm>
        </p:grpSpPr>
        <p:sp>
          <p:nvSpPr>
            <p:cNvPr id="137" name="Google Shape;137;p3"/>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38" name="Google Shape;138;p3"/>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39" name="Google Shape;139;p3"/>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40" name="Google Shape;140;p3"/>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About</a:t>
            </a:r>
            <a:endParaRPr/>
          </a:p>
        </p:txBody>
      </p:sp>
      <p:sp>
        <p:nvSpPr>
          <p:cNvPr id="141" name="Google Shape;141;p3"/>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Product</a:t>
            </a:r>
            <a:endParaRPr/>
          </a:p>
        </p:txBody>
      </p:sp>
      <p:sp>
        <p:nvSpPr>
          <p:cNvPr id="142" name="Google Shape;142;p3"/>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Project</a:t>
            </a:r>
            <a:endParaRPr/>
          </a:p>
        </p:txBody>
      </p:sp>
      <p:sp>
        <p:nvSpPr>
          <p:cNvPr id="143" name="Google Shape;143;p3"/>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Contact</a:t>
            </a:r>
            <a:endParaRPr/>
          </a:p>
        </p:txBody>
      </p:sp>
      <p:sp>
        <p:nvSpPr>
          <p:cNvPr id="144" name="Google Shape;144;p3"/>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cxnSp>
        <p:nvCxnSpPr>
          <p:cNvPr id="145" name="Google Shape;145;p3"/>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146" name="Google Shape;146;p3"/>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147" name="Google Shape;147;p3"/>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03</a:t>
            </a:r>
            <a:endParaRPr/>
          </a:p>
        </p:txBody>
      </p:sp>
      <p:pic>
        <p:nvPicPr>
          <p:cNvPr id="148" name="Google Shape;148;p3"/>
          <p:cNvPicPr preferRelativeResize="0"/>
          <p:nvPr/>
        </p:nvPicPr>
        <p:blipFill rotWithShape="1">
          <a:blip r:embed="rId3">
            <a:alphaModFix/>
          </a:blip>
          <a:srcRect b="13914" l="0" r="0" t="13914"/>
          <a:stretch/>
        </p:blipFill>
        <p:spPr>
          <a:xfrm>
            <a:off x="9667346" y="1857291"/>
            <a:ext cx="7591954" cy="3650529"/>
          </a:xfrm>
          <a:prstGeom prst="rect">
            <a:avLst/>
          </a:prstGeom>
          <a:noFill/>
          <a:ln>
            <a:noFill/>
          </a:ln>
        </p:spPr>
      </p:pic>
      <p:sp>
        <p:nvSpPr>
          <p:cNvPr id="149" name="Google Shape;149;p3"/>
          <p:cNvSpPr txBox="1"/>
          <p:nvPr/>
        </p:nvSpPr>
        <p:spPr>
          <a:xfrm>
            <a:off x="9677400" y="6210300"/>
            <a:ext cx="7591954" cy="1406494"/>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001">
                <a:solidFill>
                  <a:srgbClr val="0A0A0A"/>
                </a:solidFill>
                <a:latin typeface="Arial"/>
                <a:ea typeface="Arial"/>
                <a:cs typeface="Arial"/>
                <a:sym typeface="Arial"/>
              </a:rPr>
              <a:t>Supporting business growth: Connected information systems help growing businesses coordinate stock, staff and sales across different locations, improving responsiveness to changing customer needs (Taherdoost, 2023).</a:t>
            </a:r>
            <a:endParaRPr b="1" sz="2001">
              <a:solidFill>
                <a:srgbClr val="0A0A0A"/>
              </a:solidFill>
              <a:latin typeface="Arial"/>
              <a:ea typeface="Arial"/>
              <a:cs typeface="Arial"/>
              <a:sym typeface="Arial"/>
            </a:endParaRPr>
          </a:p>
        </p:txBody>
      </p:sp>
      <p:sp>
        <p:nvSpPr>
          <p:cNvPr id="150" name="Google Shape;150;p3"/>
          <p:cNvSpPr txBox="1"/>
          <p:nvPr/>
        </p:nvSpPr>
        <p:spPr>
          <a:xfrm>
            <a:off x="304800" y="4381500"/>
            <a:ext cx="5562600" cy="2126288"/>
          </a:xfrm>
          <a:prstGeom prst="rect">
            <a:avLst/>
          </a:prstGeom>
          <a:noFill/>
          <a:ln>
            <a:noFill/>
          </a:ln>
        </p:spPr>
        <p:txBody>
          <a:bodyPr anchorCtr="0" anchor="t" bIns="0" lIns="0" spcFirstLastPara="1" rIns="0" wrap="square" tIns="0">
            <a:spAutoFit/>
          </a:bodyPr>
          <a:lstStyle/>
          <a:p>
            <a:pPr indent="-216031" lvl="1" marL="432063" marR="0" rtl="0" algn="just">
              <a:lnSpc>
                <a:spcPct val="139980"/>
              </a:lnSpc>
              <a:spcBef>
                <a:spcPts val="0"/>
              </a:spcBef>
              <a:spcAft>
                <a:spcPts val="0"/>
              </a:spcAft>
              <a:buClr>
                <a:srgbClr val="0A0A0A"/>
              </a:buClr>
              <a:buSzPts val="2001"/>
              <a:buFont typeface="Arial"/>
              <a:buChar char="•"/>
            </a:pPr>
            <a:r>
              <a:rPr b="1" i="0" lang="en-GB" sz="2001" u="none" cap="none" strike="noStrike">
                <a:solidFill>
                  <a:srgbClr val="0A0A0A"/>
                </a:solidFill>
                <a:latin typeface="Arial"/>
                <a:ea typeface="Arial"/>
                <a:cs typeface="Arial"/>
                <a:sym typeface="Arial"/>
              </a:rPr>
              <a:t>Collecting and sharing data: Information systems combine people, tools and processes to collect, store and share data, supporting smoother daily business operations and coordination (Souza et al., 2023).</a:t>
            </a:r>
            <a:endParaRPr b="1" i="0" sz="2001" u="none" cap="none" strike="noStrike">
              <a:solidFill>
                <a:srgbClr val="0A0A0A"/>
              </a:solidFill>
              <a:latin typeface="Arial"/>
              <a:ea typeface="Arial"/>
              <a:cs typeface="Arial"/>
              <a:sym typeface="Arial"/>
            </a:endParaRPr>
          </a:p>
        </p:txBody>
      </p:sp>
      <p:sp>
        <p:nvSpPr>
          <p:cNvPr id="151" name="Google Shape;151;p3"/>
          <p:cNvSpPr txBox="1"/>
          <p:nvPr/>
        </p:nvSpPr>
        <p:spPr>
          <a:xfrm>
            <a:off x="381000" y="6667500"/>
            <a:ext cx="5181600" cy="2126288"/>
          </a:xfrm>
          <a:prstGeom prst="rect">
            <a:avLst/>
          </a:prstGeom>
          <a:noFill/>
          <a:ln>
            <a:noFill/>
          </a:ln>
        </p:spPr>
        <p:txBody>
          <a:bodyPr anchorCtr="0" anchor="t" bIns="0" lIns="0" spcFirstLastPara="1" rIns="0" wrap="square" tIns="0">
            <a:spAutoFit/>
          </a:bodyPr>
          <a:lstStyle/>
          <a:p>
            <a:pPr indent="-216031" lvl="1" marL="432063" marR="0" rtl="0" algn="just">
              <a:lnSpc>
                <a:spcPct val="139980"/>
              </a:lnSpc>
              <a:spcBef>
                <a:spcPts val="0"/>
              </a:spcBef>
              <a:spcAft>
                <a:spcPts val="0"/>
              </a:spcAft>
              <a:buClr>
                <a:srgbClr val="0A0A0A"/>
              </a:buClr>
              <a:buSzPts val="2001"/>
              <a:buFont typeface="Arial"/>
              <a:buChar char="•"/>
            </a:pPr>
            <a:r>
              <a:rPr b="1" i="0" lang="en-GB" sz="2001" u="none" cap="none" strike="noStrike">
                <a:solidFill>
                  <a:srgbClr val="0A0A0A"/>
                </a:solidFill>
                <a:latin typeface="Arial"/>
                <a:ea typeface="Arial"/>
                <a:cs typeface="Arial"/>
                <a:sym typeface="Arial"/>
              </a:rPr>
              <a:t>Supporting decisions: Accurate, real-time information helps managers make faster and better decisions while reducing manual work, errors and unnecessary costs (Sukomardojo et al., 2024).</a:t>
            </a:r>
            <a:endParaRPr b="1" i="0" sz="2001" u="none" cap="none" strike="noStrike">
              <a:solidFill>
                <a:srgbClr val="0A0A0A"/>
              </a:solidFill>
              <a:latin typeface="Arial"/>
              <a:ea typeface="Arial"/>
              <a:cs typeface="Arial"/>
              <a:sym typeface="Arial"/>
            </a:endParaRPr>
          </a:p>
        </p:txBody>
      </p:sp>
      <p:sp>
        <p:nvSpPr>
          <p:cNvPr id="152" name="Google Shape;152;p3"/>
          <p:cNvSpPr txBox="1"/>
          <p:nvPr/>
        </p:nvSpPr>
        <p:spPr>
          <a:xfrm>
            <a:off x="1028700" y="2053083"/>
            <a:ext cx="8115300" cy="2006703"/>
          </a:xfrm>
          <a:prstGeom prst="rect">
            <a:avLst/>
          </a:prstGeom>
          <a:noFill/>
          <a:ln>
            <a:noFill/>
          </a:ln>
        </p:spPr>
        <p:txBody>
          <a:bodyPr anchorCtr="0" anchor="t" bIns="0" lIns="0" spcFirstLastPara="1" rIns="0" wrap="square" tIns="0">
            <a:spAutoFit/>
          </a:bodyPr>
          <a:lstStyle/>
          <a:p>
            <a:pPr indent="0" lvl="0" marL="0" marR="0" rtl="0" algn="l">
              <a:lnSpc>
                <a:spcPct val="171875"/>
              </a:lnSpc>
              <a:spcBef>
                <a:spcPts val="0"/>
              </a:spcBef>
              <a:spcAft>
                <a:spcPts val="0"/>
              </a:spcAft>
              <a:buNone/>
            </a:pPr>
            <a:r>
              <a:rPr b="1" lang="en-GB" sz="4800">
                <a:solidFill>
                  <a:srgbClr val="0A0A0A"/>
                </a:solidFill>
                <a:latin typeface="Oswald"/>
                <a:ea typeface="Oswald"/>
                <a:cs typeface="Oswald"/>
                <a:sym typeface="Oswald"/>
              </a:rPr>
              <a:t>The Role of Information Systems in Business Operations</a:t>
            </a:r>
            <a:endParaRPr b="1" sz="4800">
              <a:solidFill>
                <a:srgbClr val="0A0A0A"/>
              </a:solidFill>
              <a:latin typeface="Oswald"/>
              <a:ea typeface="Oswald"/>
              <a:cs typeface="Oswald"/>
              <a:sym typeface="Oswald"/>
            </a:endParaRPr>
          </a:p>
        </p:txBody>
      </p:sp>
      <p:pic>
        <p:nvPicPr>
          <p:cNvPr descr="How Information Technology in Business Improves Processes" id="153" name="Google Shape;153;p3"/>
          <p:cNvPicPr preferRelativeResize="0"/>
          <p:nvPr/>
        </p:nvPicPr>
        <p:blipFill rotWithShape="1">
          <a:blip r:embed="rId4">
            <a:alphaModFix/>
          </a:blip>
          <a:srcRect b="0" l="0" r="0" t="0"/>
          <a:stretch/>
        </p:blipFill>
        <p:spPr>
          <a:xfrm>
            <a:off x="6324600" y="4229100"/>
            <a:ext cx="2895600" cy="4305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grpSp>
        <p:nvGrpSpPr>
          <p:cNvPr id="159" name="Google Shape;159;p4"/>
          <p:cNvGrpSpPr/>
          <p:nvPr/>
        </p:nvGrpSpPr>
        <p:grpSpPr>
          <a:xfrm>
            <a:off x="14352530" y="489195"/>
            <a:ext cx="2906770" cy="599704"/>
            <a:chOff x="0" y="-38100"/>
            <a:chExt cx="765569" cy="157947"/>
          </a:xfrm>
        </p:grpSpPr>
        <p:sp>
          <p:nvSpPr>
            <p:cNvPr id="160" name="Google Shape;160;p4"/>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61" name="Google Shape;161;p4"/>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62" name="Google Shape;162;p4"/>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cxnSp>
        <p:nvCxnSpPr>
          <p:cNvPr id="163" name="Google Shape;163;p4"/>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164" name="Google Shape;164;p4"/>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pic>
        <p:nvPicPr>
          <p:cNvPr id="165" name="Google Shape;165;p4"/>
          <p:cNvPicPr preferRelativeResize="0"/>
          <p:nvPr/>
        </p:nvPicPr>
        <p:blipFill rotWithShape="1">
          <a:blip r:embed="rId3">
            <a:alphaModFix/>
          </a:blip>
          <a:srcRect b="0" l="21767" r="21767" t="0"/>
          <a:stretch/>
        </p:blipFill>
        <p:spPr>
          <a:xfrm>
            <a:off x="11879546" y="1868350"/>
            <a:ext cx="5379754" cy="6359729"/>
          </a:xfrm>
          <a:prstGeom prst="rect">
            <a:avLst/>
          </a:prstGeom>
          <a:noFill/>
          <a:ln>
            <a:noFill/>
          </a:ln>
        </p:spPr>
      </p:pic>
      <p:pic>
        <p:nvPicPr>
          <p:cNvPr id="166" name="Google Shape;166;p4"/>
          <p:cNvPicPr preferRelativeResize="0"/>
          <p:nvPr/>
        </p:nvPicPr>
        <p:blipFill rotWithShape="1">
          <a:blip r:embed="rId4">
            <a:alphaModFix/>
          </a:blip>
          <a:srcRect b="0" l="1018" r="1018" t="0"/>
          <a:stretch/>
        </p:blipFill>
        <p:spPr>
          <a:xfrm>
            <a:off x="1028700" y="5731159"/>
            <a:ext cx="3645600" cy="2479395"/>
          </a:xfrm>
          <a:prstGeom prst="rect">
            <a:avLst/>
          </a:prstGeom>
          <a:noFill/>
          <a:ln>
            <a:noFill/>
          </a:ln>
        </p:spPr>
      </p:pic>
      <p:sp>
        <p:nvSpPr>
          <p:cNvPr id="167" name="Google Shape;167;p4"/>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About</a:t>
            </a:r>
            <a:endParaRPr/>
          </a:p>
        </p:txBody>
      </p:sp>
      <p:sp>
        <p:nvSpPr>
          <p:cNvPr id="168" name="Google Shape;168;p4"/>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Product</a:t>
            </a:r>
            <a:endParaRPr/>
          </a:p>
        </p:txBody>
      </p:sp>
      <p:sp>
        <p:nvSpPr>
          <p:cNvPr id="169" name="Google Shape;169;p4"/>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Project</a:t>
            </a:r>
            <a:endParaRPr/>
          </a:p>
        </p:txBody>
      </p:sp>
      <p:sp>
        <p:nvSpPr>
          <p:cNvPr id="170" name="Google Shape;170;p4"/>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Contact</a:t>
            </a:r>
            <a:endParaRPr/>
          </a:p>
        </p:txBody>
      </p:sp>
      <p:sp>
        <p:nvSpPr>
          <p:cNvPr id="171" name="Google Shape;171;p4"/>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sp>
        <p:nvSpPr>
          <p:cNvPr id="172" name="Google Shape;172;p4"/>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04</a:t>
            </a:r>
            <a:endParaRPr/>
          </a:p>
        </p:txBody>
      </p:sp>
      <p:sp>
        <p:nvSpPr>
          <p:cNvPr id="173" name="Google Shape;173;p4"/>
          <p:cNvSpPr txBox="1"/>
          <p:nvPr/>
        </p:nvSpPr>
        <p:spPr>
          <a:xfrm>
            <a:off x="4800600" y="5981700"/>
            <a:ext cx="7016730" cy="2006703"/>
          </a:xfrm>
          <a:prstGeom prst="rect">
            <a:avLst/>
          </a:prstGeom>
          <a:noFill/>
          <a:ln>
            <a:noFill/>
          </a:ln>
        </p:spPr>
        <p:txBody>
          <a:bodyPr anchorCtr="0" anchor="t" bIns="0" lIns="0" spcFirstLastPara="1" rIns="0" wrap="square" tIns="0">
            <a:spAutoFit/>
          </a:bodyPr>
          <a:lstStyle/>
          <a:p>
            <a:pPr indent="0" lvl="0" marL="0" marR="0" rtl="0" algn="l">
              <a:lnSpc>
                <a:spcPct val="171875"/>
              </a:lnSpc>
              <a:spcBef>
                <a:spcPts val="0"/>
              </a:spcBef>
              <a:spcAft>
                <a:spcPts val="0"/>
              </a:spcAft>
              <a:buNone/>
            </a:pPr>
            <a:r>
              <a:rPr b="1" lang="en-GB" sz="4800">
                <a:solidFill>
                  <a:srgbClr val="0A0A0A"/>
                </a:solidFill>
                <a:latin typeface="Oswald"/>
                <a:ea typeface="Oswald"/>
                <a:cs typeface="Oswald"/>
                <a:sym typeface="Oswald"/>
              </a:rPr>
              <a:t>Overview of Different Types of Information Systems</a:t>
            </a:r>
            <a:endParaRPr b="1" sz="4800">
              <a:solidFill>
                <a:srgbClr val="0A0A0A"/>
              </a:solidFill>
              <a:latin typeface="Oswald"/>
              <a:ea typeface="Oswald"/>
              <a:cs typeface="Oswald"/>
              <a:sym typeface="Oswald"/>
            </a:endParaRPr>
          </a:p>
        </p:txBody>
      </p:sp>
      <p:sp>
        <p:nvSpPr>
          <p:cNvPr id="174" name="Google Shape;174;p4"/>
          <p:cNvSpPr/>
          <p:nvPr/>
        </p:nvSpPr>
        <p:spPr>
          <a:xfrm>
            <a:off x="914400" y="1562100"/>
            <a:ext cx="9372600" cy="3780522"/>
          </a:xfrm>
          <a:prstGeom prst="rect">
            <a:avLst/>
          </a:prstGeom>
          <a:noFill/>
          <a:ln>
            <a:noFill/>
          </a:ln>
        </p:spPr>
        <p:txBody>
          <a:bodyPr anchorCtr="0" anchor="ctr" bIns="45700" lIns="91425" spcFirstLastPara="1" rIns="91425" wrap="square" tIns="45700">
            <a:spAutoFit/>
          </a:bodyPr>
          <a:lstStyle/>
          <a:p>
            <a:pPr indent="-285750" lvl="0" marL="285750" marR="0" rtl="0" algn="just">
              <a:lnSpc>
                <a:spcPct val="150000"/>
              </a:lnSpc>
              <a:spcBef>
                <a:spcPts val="0"/>
              </a:spcBef>
              <a:spcAft>
                <a:spcPts val="0"/>
              </a:spcAft>
              <a:buClr>
                <a:schemeClr val="dk1"/>
              </a:buClr>
              <a:buSzPts val="1800"/>
              <a:buFont typeface="Noto Sans Symbols"/>
              <a:buChar char="❑"/>
            </a:pPr>
            <a:r>
              <a:rPr b="1" i="0" lang="en-GB" sz="1800" u="none" cap="none" strike="noStrike">
                <a:solidFill>
                  <a:schemeClr val="dk1"/>
                </a:solidFill>
                <a:latin typeface="Arial"/>
                <a:ea typeface="Arial"/>
                <a:cs typeface="Arial"/>
                <a:sym typeface="Arial"/>
              </a:rPr>
              <a:t>Transaction Processing Systems (TPS): TPS records everyday business activities such as sales and payments, providing reliable basic data for business operations (Taherdoost, 2023). </a:t>
            </a:r>
            <a:endParaRPr/>
          </a:p>
          <a:p>
            <a:pPr indent="-285750" lvl="0" marL="285750" marR="0" rtl="0" algn="just">
              <a:lnSpc>
                <a:spcPct val="150000"/>
              </a:lnSpc>
              <a:spcBef>
                <a:spcPts val="0"/>
              </a:spcBef>
              <a:spcAft>
                <a:spcPts val="0"/>
              </a:spcAft>
              <a:buClr>
                <a:schemeClr val="dk1"/>
              </a:buClr>
              <a:buSzPts val="1800"/>
              <a:buFont typeface="Noto Sans Symbols"/>
              <a:buChar char="❑"/>
            </a:pPr>
            <a:r>
              <a:rPr b="1" i="0" lang="en-GB" sz="1800" u="none" cap="none" strike="noStrike">
                <a:solidFill>
                  <a:schemeClr val="dk1"/>
                </a:solidFill>
                <a:latin typeface="Arial"/>
                <a:ea typeface="Arial"/>
                <a:cs typeface="Arial"/>
                <a:sym typeface="Arial"/>
              </a:rPr>
              <a:t>Enterprise Resource Planning (ERP): ERP connects finance, stock and staff information in one system, reducing separate records and improving coordination between departments (Taherdoost, 2023). </a:t>
            </a:r>
            <a:endParaRPr/>
          </a:p>
          <a:p>
            <a:pPr indent="-285750" lvl="0" marL="285750" marR="0" rtl="0" algn="just">
              <a:lnSpc>
                <a:spcPct val="150000"/>
              </a:lnSpc>
              <a:spcBef>
                <a:spcPts val="0"/>
              </a:spcBef>
              <a:spcAft>
                <a:spcPts val="0"/>
              </a:spcAft>
              <a:buClr>
                <a:schemeClr val="dk1"/>
              </a:buClr>
              <a:buSzPts val="1800"/>
              <a:buFont typeface="Noto Sans Symbols"/>
              <a:buChar char="❑"/>
            </a:pPr>
            <a:r>
              <a:rPr b="1" i="0" lang="en-GB" sz="1800" u="none" cap="none" strike="noStrike">
                <a:solidFill>
                  <a:schemeClr val="dk1"/>
                </a:solidFill>
                <a:latin typeface="Arial"/>
                <a:ea typeface="Arial"/>
                <a:cs typeface="Arial"/>
                <a:sym typeface="Arial"/>
              </a:rPr>
              <a:t>Customer, Supply Chain and Decision Support Systems: CRM supports customer understanding, SCM tracks goods, while DSS uses data and forecasts to support managerial planning and decisions (Sukomardojo et al., 2024).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grpSp>
        <p:nvGrpSpPr>
          <p:cNvPr id="180" name="Google Shape;180;p5"/>
          <p:cNvGrpSpPr/>
          <p:nvPr/>
        </p:nvGrpSpPr>
        <p:grpSpPr>
          <a:xfrm>
            <a:off x="-756362" y="-323189"/>
            <a:ext cx="19782650" cy="2378762"/>
            <a:chOff x="0" y="-38100"/>
            <a:chExt cx="5531685" cy="665157"/>
          </a:xfrm>
        </p:grpSpPr>
        <p:sp>
          <p:nvSpPr>
            <p:cNvPr id="181" name="Google Shape;181;p5"/>
            <p:cNvSpPr/>
            <p:nvPr/>
          </p:nvSpPr>
          <p:spPr>
            <a:xfrm>
              <a:off x="0" y="0"/>
              <a:ext cx="5531685" cy="627057"/>
            </a:xfrm>
            <a:custGeom>
              <a:rect b="b" l="l" r="r" t="t"/>
              <a:pathLst>
                <a:path extrusionOk="0" h="627057" w="5531685">
                  <a:moveTo>
                    <a:pt x="0" y="0"/>
                  </a:moveTo>
                  <a:lnTo>
                    <a:pt x="5531685" y="0"/>
                  </a:lnTo>
                  <a:lnTo>
                    <a:pt x="5531685" y="627057"/>
                  </a:lnTo>
                  <a:lnTo>
                    <a:pt x="0" y="627057"/>
                  </a:lnTo>
                  <a:close/>
                </a:path>
              </a:pathLst>
            </a:custGeom>
            <a:solidFill>
              <a:srgbClr val="0A0A0A"/>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82" name="Google Shape;182;p5"/>
            <p:cNvSpPr txBox="1"/>
            <p:nvPr/>
          </p:nvSpPr>
          <p:spPr>
            <a:xfrm>
              <a:off x="0" y="-38100"/>
              <a:ext cx="5531685" cy="66515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83" name="Google Shape;183;p5"/>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About</a:t>
            </a:r>
            <a:endParaRPr/>
          </a:p>
        </p:txBody>
      </p:sp>
      <p:sp>
        <p:nvSpPr>
          <p:cNvPr id="184" name="Google Shape;184;p5"/>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185" name="Google Shape;185;p5"/>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186" name="Google Shape;186;p5"/>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cxnSp>
        <p:nvCxnSpPr>
          <p:cNvPr id="187" name="Google Shape;187;p5"/>
          <p:cNvCxnSpPr/>
          <p:nvPr/>
        </p:nvCxnSpPr>
        <p:spPr>
          <a:xfrm>
            <a:off x="1028700" y="1248380"/>
            <a:ext cx="16230600" cy="0"/>
          </a:xfrm>
          <a:prstGeom prst="straightConnector1">
            <a:avLst/>
          </a:prstGeom>
          <a:noFill/>
          <a:ln cap="flat" cmpd="sng" w="19050">
            <a:solidFill>
              <a:srgbClr val="FFFFFF"/>
            </a:solidFill>
            <a:prstDash val="solid"/>
            <a:round/>
            <a:headEnd len="sm" w="sm" type="none"/>
            <a:tailEnd len="sm" w="sm" type="none"/>
          </a:ln>
        </p:spPr>
      </p:cxnSp>
      <p:cxnSp>
        <p:nvCxnSpPr>
          <p:cNvPr id="188" name="Google Shape;188;p5"/>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189" name="Google Shape;189;p5"/>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05</a:t>
            </a:r>
            <a:endParaRPr/>
          </a:p>
        </p:txBody>
      </p:sp>
      <p:sp>
        <p:nvSpPr>
          <p:cNvPr id="190" name="Google Shape;190;p5"/>
          <p:cNvSpPr txBox="1"/>
          <p:nvPr/>
        </p:nvSpPr>
        <p:spPr>
          <a:xfrm>
            <a:off x="914400" y="6057900"/>
            <a:ext cx="4201532" cy="1982722"/>
          </a:xfrm>
          <a:prstGeom prst="rect">
            <a:avLst/>
          </a:prstGeom>
          <a:noFill/>
          <a:ln>
            <a:noFill/>
          </a:ln>
        </p:spPr>
        <p:txBody>
          <a:bodyPr anchorCtr="0" anchor="t" bIns="0" lIns="0" spcFirstLastPara="1" rIns="0" wrap="square" tIns="0">
            <a:spAutoFit/>
          </a:bodyPr>
          <a:lstStyle/>
          <a:p>
            <a:pPr indent="0" lvl="0" marL="0" marR="0" rtl="0" algn="l">
              <a:lnSpc>
                <a:spcPct val="206250"/>
              </a:lnSpc>
              <a:spcBef>
                <a:spcPts val="0"/>
              </a:spcBef>
              <a:spcAft>
                <a:spcPts val="0"/>
              </a:spcAft>
              <a:buNone/>
            </a:pPr>
            <a:r>
              <a:rPr b="1" lang="en-GB" sz="4000">
                <a:solidFill>
                  <a:srgbClr val="0A0A0A"/>
                </a:solidFill>
                <a:latin typeface="Oswald"/>
                <a:ea typeface="Oswald"/>
                <a:cs typeface="Oswald"/>
                <a:sym typeface="Oswald"/>
              </a:rPr>
              <a:t>Enterprise Resource Planning (ERP)</a:t>
            </a:r>
            <a:endParaRPr/>
          </a:p>
        </p:txBody>
      </p:sp>
      <p:pic>
        <p:nvPicPr>
          <p:cNvPr id="191" name="Google Shape;191;p5"/>
          <p:cNvPicPr preferRelativeResize="0"/>
          <p:nvPr/>
        </p:nvPicPr>
        <p:blipFill rotWithShape="1">
          <a:blip r:embed="rId3">
            <a:alphaModFix/>
          </a:blip>
          <a:srcRect b="22893" l="0" r="0" t="22893"/>
          <a:stretch/>
        </p:blipFill>
        <p:spPr>
          <a:xfrm>
            <a:off x="9667346" y="2545723"/>
            <a:ext cx="7591954" cy="2726722"/>
          </a:xfrm>
          <a:prstGeom prst="rect">
            <a:avLst/>
          </a:prstGeom>
          <a:noFill/>
          <a:ln>
            <a:noFill/>
          </a:ln>
        </p:spPr>
      </p:pic>
      <p:sp>
        <p:nvSpPr>
          <p:cNvPr id="192" name="Google Shape;192;p5"/>
          <p:cNvSpPr txBox="1"/>
          <p:nvPr/>
        </p:nvSpPr>
        <p:spPr>
          <a:xfrm>
            <a:off x="1066800" y="3924300"/>
            <a:ext cx="7591954" cy="1404936"/>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001">
                <a:solidFill>
                  <a:srgbClr val="0A0A0A"/>
                </a:solidFill>
                <a:latin typeface="Arial"/>
                <a:ea typeface="Arial"/>
                <a:cs typeface="Arial"/>
                <a:sym typeface="Arial"/>
              </a:rPr>
              <a:t>ERP integrates finance, warehousing and merchandising into one shared system, improving information accuracy, reducing duplication and supporting better coordination across Finisterre’s shops and online store (Korucuk et al., 2023).</a:t>
            </a:r>
            <a:endParaRPr/>
          </a:p>
        </p:txBody>
      </p:sp>
      <p:sp>
        <p:nvSpPr>
          <p:cNvPr id="193" name="Google Shape;193;p5"/>
          <p:cNvSpPr txBox="1"/>
          <p:nvPr/>
        </p:nvSpPr>
        <p:spPr>
          <a:xfrm>
            <a:off x="9677400" y="6591300"/>
            <a:ext cx="7591954" cy="1767215"/>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001">
                <a:solidFill>
                  <a:srgbClr val="0A0A0A"/>
                </a:solidFill>
                <a:latin typeface="Arial"/>
                <a:ea typeface="Arial"/>
                <a:cs typeface="Arial"/>
                <a:sym typeface="Arial"/>
              </a:rPr>
              <a:t>ERP implementation can be expensive and time-consuming. Staff training and organisational adjustment are also important, particularly for smaller businesses where limited resources may make implementation more difficult (Subbarao and Khan, 2022).</a:t>
            </a:r>
            <a:endParaRPr/>
          </a:p>
        </p:txBody>
      </p:sp>
      <p:grpSp>
        <p:nvGrpSpPr>
          <p:cNvPr id="194" name="Google Shape;194;p5"/>
          <p:cNvGrpSpPr/>
          <p:nvPr/>
        </p:nvGrpSpPr>
        <p:grpSpPr>
          <a:xfrm>
            <a:off x="14352530" y="489195"/>
            <a:ext cx="2906770" cy="599704"/>
            <a:chOff x="0" y="-38100"/>
            <a:chExt cx="765569" cy="157947"/>
          </a:xfrm>
        </p:grpSpPr>
        <p:sp>
          <p:nvSpPr>
            <p:cNvPr id="195" name="Google Shape;195;p5"/>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96" name="Google Shape;196;p5"/>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197" name="Google Shape;197;p5"/>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98" name="Google Shape;198;p5"/>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pic>
        <p:nvPicPr>
          <p:cNvPr descr="The Ins and Outs of ERP: Why SAP is Essential for Your Business Growth" id="199" name="Google Shape;199;p5"/>
          <p:cNvPicPr preferRelativeResize="0"/>
          <p:nvPr/>
        </p:nvPicPr>
        <p:blipFill rotWithShape="1">
          <a:blip r:embed="rId4">
            <a:alphaModFix/>
          </a:blip>
          <a:srcRect b="0" l="0" r="0" t="0"/>
          <a:stretch/>
        </p:blipFill>
        <p:spPr>
          <a:xfrm>
            <a:off x="5257800" y="5981700"/>
            <a:ext cx="4114800" cy="259882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4" name="Shape 204"/>
        <p:cNvGrpSpPr/>
        <p:nvPr/>
      </p:nvGrpSpPr>
      <p:grpSpPr>
        <a:xfrm>
          <a:off x="0" y="0"/>
          <a:ext cx="0" cy="0"/>
          <a:chOff x="0" y="0"/>
          <a:chExt cx="0" cy="0"/>
        </a:xfrm>
      </p:grpSpPr>
      <p:grpSp>
        <p:nvGrpSpPr>
          <p:cNvPr id="205" name="Google Shape;205;p6"/>
          <p:cNvGrpSpPr/>
          <p:nvPr/>
        </p:nvGrpSpPr>
        <p:grpSpPr>
          <a:xfrm rot="-5400000">
            <a:off x="6389625" y="4619360"/>
            <a:ext cx="8828828" cy="1043072"/>
            <a:chOff x="0" y="-28575"/>
            <a:chExt cx="2140230" cy="252855"/>
          </a:xfrm>
        </p:grpSpPr>
        <p:sp>
          <p:nvSpPr>
            <p:cNvPr id="206" name="Google Shape;206;p6"/>
            <p:cNvSpPr/>
            <p:nvPr/>
          </p:nvSpPr>
          <p:spPr>
            <a:xfrm>
              <a:off x="0" y="0"/>
              <a:ext cx="2140230" cy="224280"/>
            </a:xfrm>
            <a:custGeom>
              <a:rect b="b" l="l" r="r" t="t"/>
              <a:pathLst>
                <a:path extrusionOk="0" h="224280" w="214023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07" name="Google Shape;207;p6"/>
            <p:cNvSpPr txBox="1"/>
            <p:nvPr/>
          </p:nvSpPr>
          <p:spPr>
            <a:xfrm>
              <a:off x="0" y="-28575"/>
              <a:ext cx="2140230" cy="252855"/>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08" name="Google Shape;208;p6"/>
          <p:cNvGrpSpPr/>
          <p:nvPr/>
        </p:nvGrpSpPr>
        <p:grpSpPr>
          <a:xfrm rot="-5400000">
            <a:off x="15207628" y="705714"/>
            <a:ext cx="1180315" cy="1221852"/>
            <a:chOff x="0" y="-28575"/>
            <a:chExt cx="286125" cy="296194"/>
          </a:xfrm>
        </p:grpSpPr>
        <p:sp>
          <p:nvSpPr>
            <p:cNvPr id="209" name="Google Shape;209;p6"/>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0" name="Google Shape;210;p6"/>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11" name="Google Shape;211;p6"/>
          <p:cNvGrpSpPr/>
          <p:nvPr/>
        </p:nvGrpSpPr>
        <p:grpSpPr>
          <a:xfrm rot="-5400000">
            <a:off x="15207628" y="3406232"/>
            <a:ext cx="1180315" cy="1221852"/>
            <a:chOff x="0" y="-28575"/>
            <a:chExt cx="286125" cy="296194"/>
          </a:xfrm>
        </p:grpSpPr>
        <p:sp>
          <p:nvSpPr>
            <p:cNvPr id="212" name="Google Shape;212;p6"/>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3" name="Google Shape;213;p6"/>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14" name="Google Shape;214;p6"/>
          <p:cNvGrpSpPr/>
          <p:nvPr/>
        </p:nvGrpSpPr>
        <p:grpSpPr>
          <a:xfrm rot="-5400000">
            <a:off x="15207628" y="2055973"/>
            <a:ext cx="1180315" cy="1221852"/>
            <a:chOff x="0" y="-28575"/>
            <a:chExt cx="286125" cy="296194"/>
          </a:xfrm>
        </p:grpSpPr>
        <p:sp>
          <p:nvSpPr>
            <p:cNvPr id="215" name="Google Shape;215;p6"/>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6" name="Google Shape;216;p6"/>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17" name="Google Shape;217;p6"/>
          <p:cNvGrpSpPr/>
          <p:nvPr/>
        </p:nvGrpSpPr>
        <p:grpSpPr>
          <a:xfrm rot="-5400000">
            <a:off x="15207628" y="4756491"/>
            <a:ext cx="1180315" cy="1221852"/>
            <a:chOff x="0" y="-28575"/>
            <a:chExt cx="286125" cy="296194"/>
          </a:xfrm>
        </p:grpSpPr>
        <p:sp>
          <p:nvSpPr>
            <p:cNvPr id="218" name="Google Shape;218;p6"/>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9" name="Google Shape;219;p6"/>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220" name="Google Shape;220;p6"/>
          <p:cNvSpPr/>
          <p:nvPr/>
        </p:nvSpPr>
        <p:spPr>
          <a:xfrm>
            <a:off x="11495060" y="726482"/>
            <a:ext cx="3647034" cy="5231092"/>
          </a:xfrm>
          <a:custGeom>
            <a:rect b="b" l="l" r="r" t="t"/>
            <a:pathLst>
              <a:path extrusionOk="0" h="865374" w="603325">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rotWithShape="1">
            <a:blip r:embed="rId3">
              <a:alphaModFix/>
            </a:blip>
            <a:stretch>
              <a:fillRect b="-2321" l="0" r="0" t="-2321"/>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21" name="Google Shape;221;p6"/>
          <p:cNvSpPr txBox="1"/>
          <p:nvPr/>
        </p:nvSpPr>
        <p:spPr>
          <a:xfrm>
            <a:off x="609600" y="2476500"/>
            <a:ext cx="9144000" cy="615239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200000"/>
              </a:lnSpc>
              <a:spcBef>
                <a:spcPts val="0"/>
              </a:spcBef>
              <a:spcAft>
                <a:spcPts val="0"/>
              </a:spcAft>
              <a:buClr>
                <a:schemeClr val="dk1"/>
              </a:buClr>
              <a:buSzPts val="2000"/>
              <a:buFont typeface="Noto Sans Symbols"/>
              <a:buChar char="⮚"/>
            </a:pPr>
            <a:r>
              <a:rPr b="1" lang="en-GB" sz="2000">
                <a:solidFill>
                  <a:schemeClr val="dk1"/>
                </a:solidFill>
                <a:latin typeface="Arial"/>
                <a:ea typeface="Arial"/>
                <a:cs typeface="Arial"/>
                <a:sym typeface="Arial"/>
              </a:rPr>
              <a:t>CRM stores customer information such as purchasing history, preferences and contact details, helping Finisterre improve customer service and develop personalised marketing. Effective CRM can strengthen customer relationships and support loyalty and repeat purchases (Akbar, Iriani and Sanaji, 2025).</a:t>
            </a:r>
            <a:endParaRPr/>
          </a:p>
          <a:p>
            <a:pPr indent="-342900" lvl="0" marL="342900" marR="0" rtl="0" algn="just">
              <a:lnSpc>
                <a:spcPct val="200000"/>
              </a:lnSpc>
              <a:spcBef>
                <a:spcPts val="0"/>
              </a:spcBef>
              <a:spcAft>
                <a:spcPts val="0"/>
              </a:spcAft>
              <a:buClr>
                <a:schemeClr val="dk1"/>
              </a:buClr>
              <a:buSzPts val="2000"/>
              <a:buFont typeface="Noto Sans Symbols"/>
              <a:buChar char="⮚"/>
            </a:pPr>
            <a:r>
              <a:rPr b="1" lang="en-GB" sz="2000">
                <a:solidFill>
                  <a:schemeClr val="dk1"/>
                </a:solidFill>
                <a:latin typeface="Arial"/>
                <a:ea typeface="Arial"/>
                <a:cs typeface="Arial"/>
                <a:sym typeface="Arial"/>
              </a:rPr>
              <a:t>However, CRM creates privacy and data-security responsibilities because businesses collect significant amounts of personal information. Poor management of customer data could reduce trust and damage Finisterre’s reputation, while maintaining CRM systems may also increase costs (Mechta et al., 2024).</a:t>
            </a:r>
            <a:endParaRPr/>
          </a:p>
        </p:txBody>
      </p:sp>
      <p:sp>
        <p:nvSpPr>
          <p:cNvPr id="222" name="Google Shape;222;p6"/>
          <p:cNvSpPr txBox="1"/>
          <p:nvPr/>
        </p:nvSpPr>
        <p:spPr>
          <a:xfrm>
            <a:off x="914400" y="342900"/>
            <a:ext cx="6477000" cy="200125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lang="en-GB" sz="4400">
                <a:solidFill>
                  <a:schemeClr val="dk1"/>
                </a:solidFill>
                <a:latin typeface="Arial"/>
                <a:ea typeface="Arial"/>
                <a:cs typeface="Arial"/>
                <a:sym typeface="Arial"/>
              </a:rPr>
              <a:t>Customer Relationship Management (CRM)</a:t>
            </a:r>
            <a:endParaRPr b="1" sz="4800">
              <a:solidFill>
                <a:schemeClr val="dk1"/>
              </a:solidFill>
              <a:latin typeface="Times New Roman"/>
              <a:ea typeface="Times New Roman"/>
              <a:cs typeface="Times New Roman"/>
              <a:sym typeface="Times New Roman"/>
            </a:endParaRPr>
          </a:p>
        </p:txBody>
      </p:sp>
      <p:pic>
        <p:nvPicPr>
          <p:cNvPr descr="The Future of Customer Relationship Management (CRM): Evolving Technologies  and Industry-Specific Solutions | E-SPIN Group" id="223" name="Google Shape;223;p6"/>
          <p:cNvPicPr preferRelativeResize="0"/>
          <p:nvPr/>
        </p:nvPicPr>
        <p:blipFill rotWithShape="1">
          <a:blip r:embed="rId4">
            <a:alphaModFix/>
          </a:blip>
          <a:srcRect b="0" l="0" r="0" t="0"/>
          <a:stretch/>
        </p:blipFill>
        <p:spPr>
          <a:xfrm>
            <a:off x="11506200" y="6134100"/>
            <a:ext cx="6248400" cy="3505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grpSp>
        <p:nvGrpSpPr>
          <p:cNvPr id="229" name="Google Shape;229;p7"/>
          <p:cNvGrpSpPr/>
          <p:nvPr/>
        </p:nvGrpSpPr>
        <p:grpSpPr>
          <a:xfrm>
            <a:off x="-756362" y="-323189"/>
            <a:ext cx="19782650" cy="2378762"/>
            <a:chOff x="0" y="-38100"/>
            <a:chExt cx="5531685" cy="665157"/>
          </a:xfrm>
        </p:grpSpPr>
        <p:sp>
          <p:nvSpPr>
            <p:cNvPr id="230" name="Google Shape;230;p7"/>
            <p:cNvSpPr/>
            <p:nvPr/>
          </p:nvSpPr>
          <p:spPr>
            <a:xfrm>
              <a:off x="0" y="0"/>
              <a:ext cx="5531685" cy="627057"/>
            </a:xfrm>
            <a:custGeom>
              <a:rect b="b" l="l" r="r" t="t"/>
              <a:pathLst>
                <a:path extrusionOk="0" h="627057" w="5531685">
                  <a:moveTo>
                    <a:pt x="0" y="0"/>
                  </a:moveTo>
                  <a:lnTo>
                    <a:pt x="5531685" y="0"/>
                  </a:lnTo>
                  <a:lnTo>
                    <a:pt x="5531685" y="627057"/>
                  </a:lnTo>
                  <a:lnTo>
                    <a:pt x="0" y="627057"/>
                  </a:lnTo>
                  <a:close/>
                </a:path>
              </a:pathLst>
            </a:custGeom>
            <a:solidFill>
              <a:srgbClr val="0A0A0A"/>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31" name="Google Shape;231;p7"/>
            <p:cNvSpPr txBox="1"/>
            <p:nvPr/>
          </p:nvSpPr>
          <p:spPr>
            <a:xfrm>
              <a:off x="0" y="-38100"/>
              <a:ext cx="5531685" cy="66515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cxnSp>
        <p:nvCxnSpPr>
          <p:cNvPr id="232" name="Google Shape;232;p7"/>
          <p:cNvCxnSpPr/>
          <p:nvPr/>
        </p:nvCxnSpPr>
        <p:spPr>
          <a:xfrm>
            <a:off x="1028700" y="1248380"/>
            <a:ext cx="16230600" cy="0"/>
          </a:xfrm>
          <a:prstGeom prst="straightConnector1">
            <a:avLst/>
          </a:prstGeom>
          <a:noFill/>
          <a:ln cap="flat" cmpd="sng" w="19050">
            <a:solidFill>
              <a:srgbClr val="FFFFFF"/>
            </a:solidFill>
            <a:prstDash val="solid"/>
            <a:round/>
            <a:headEnd len="sm" w="sm" type="none"/>
            <a:tailEnd len="sm" w="sm" type="none"/>
          </a:ln>
        </p:spPr>
      </p:cxnSp>
      <p:cxnSp>
        <p:nvCxnSpPr>
          <p:cNvPr id="233" name="Google Shape;233;p7"/>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pic>
        <p:nvPicPr>
          <p:cNvPr id="234" name="Google Shape;234;p7"/>
          <p:cNvPicPr preferRelativeResize="0"/>
          <p:nvPr/>
        </p:nvPicPr>
        <p:blipFill rotWithShape="1">
          <a:blip r:embed="rId3">
            <a:alphaModFix/>
          </a:blip>
          <a:srcRect b="0" l="27281" r="0" t="0"/>
          <a:stretch/>
        </p:blipFill>
        <p:spPr>
          <a:xfrm>
            <a:off x="7759382" y="3059794"/>
            <a:ext cx="2978797" cy="2729185"/>
          </a:xfrm>
          <a:prstGeom prst="rect">
            <a:avLst/>
          </a:prstGeom>
          <a:noFill/>
          <a:ln>
            <a:noFill/>
          </a:ln>
        </p:spPr>
      </p:pic>
      <p:pic>
        <p:nvPicPr>
          <p:cNvPr id="235" name="Google Shape;235;p7"/>
          <p:cNvPicPr preferRelativeResize="0"/>
          <p:nvPr/>
        </p:nvPicPr>
        <p:blipFill rotWithShape="1">
          <a:blip r:embed="rId4">
            <a:alphaModFix/>
          </a:blip>
          <a:srcRect b="0" l="13640" r="13640" t="0"/>
          <a:stretch/>
        </p:blipFill>
        <p:spPr>
          <a:xfrm>
            <a:off x="11021362" y="3059794"/>
            <a:ext cx="2978797" cy="2729185"/>
          </a:xfrm>
          <a:prstGeom prst="rect">
            <a:avLst/>
          </a:prstGeom>
          <a:noFill/>
          <a:ln>
            <a:noFill/>
          </a:ln>
        </p:spPr>
      </p:pic>
      <p:pic>
        <p:nvPicPr>
          <p:cNvPr id="236" name="Google Shape;236;p7"/>
          <p:cNvPicPr preferRelativeResize="0"/>
          <p:nvPr/>
        </p:nvPicPr>
        <p:blipFill rotWithShape="1">
          <a:blip r:embed="rId5">
            <a:alphaModFix/>
          </a:blip>
          <a:srcRect b="0" l="13640" r="13640" t="0"/>
          <a:stretch/>
        </p:blipFill>
        <p:spPr>
          <a:xfrm>
            <a:off x="14280503" y="3059794"/>
            <a:ext cx="2978797" cy="2729185"/>
          </a:xfrm>
          <a:prstGeom prst="rect">
            <a:avLst/>
          </a:prstGeom>
          <a:noFill/>
          <a:ln>
            <a:noFill/>
          </a:ln>
        </p:spPr>
      </p:pic>
      <p:grpSp>
        <p:nvGrpSpPr>
          <p:cNvPr id="237" name="Google Shape;237;p7"/>
          <p:cNvGrpSpPr/>
          <p:nvPr/>
        </p:nvGrpSpPr>
        <p:grpSpPr>
          <a:xfrm>
            <a:off x="1028700" y="6415842"/>
            <a:ext cx="5050300" cy="599704"/>
            <a:chOff x="0" y="-38100"/>
            <a:chExt cx="1330120" cy="157947"/>
          </a:xfrm>
        </p:grpSpPr>
        <p:sp>
          <p:nvSpPr>
            <p:cNvPr id="238" name="Google Shape;238;p7"/>
            <p:cNvSpPr/>
            <p:nvPr/>
          </p:nvSpPr>
          <p:spPr>
            <a:xfrm>
              <a:off x="0" y="0"/>
              <a:ext cx="1330120" cy="119847"/>
            </a:xfrm>
            <a:custGeom>
              <a:rect b="b" l="l" r="r" t="t"/>
              <a:pathLst>
                <a:path extrusionOk="0" h="119847" w="133012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cap="rnd" cmpd="sng" w="9525">
              <a:solidFill>
                <a:srgbClr val="0A0A0A"/>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39" name="Google Shape;239;p7"/>
            <p:cNvSpPr txBox="1"/>
            <p:nvPr/>
          </p:nvSpPr>
          <p:spPr>
            <a:xfrm>
              <a:off x="0" y="-38100"/>
              <a:ext cx="1330120"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40" name="Google Shape;240;p7"/>
          <p:cNvGrpSpPr/>
          <p:nvPr/>
        </p:nvGrpSpPr>
        <p:grpSpPr>
          <a:xfrm>
            <a:off x="6618850" y="6414395"/>
            <a:ext cx="5050300" cy="599704"/>
            <a:chOff x="0" y="-38100"/>
            <a:chExt cx="1330120" cy="157947"/>
          </a:xfrm>
        </p:grpSpPr>
        <p:sp>
          <p:nvSpPr>
            <p:cNvPr id="241" name="Google Shape;241;p7"/>
            <p:cNvSpPr/>
            <p:nvPr/>
          </p:nvSpPr>
          <p:spPr>
            <a:xfrm>
              <a:off x="0" y="0"/>
              <a:ext cx="1330120" cy="119847"/>
            </a:xfrm>
            <a:custGeom>
              <a:rect b="b" l="l" r="r" t="t"/>
              <a:pathLst>
                <a:path extrusionOk="0" h="119847" w="133012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cap="rnd" cmpd="sng" w="9525">
              <a:solidFill>
                <a:srgbClr val="0A0A0A"/>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42" name="Google Shape;242;p7"/>
            <p:cNvSpPr txBox="1"/>
            <p:nvPr/>
          </p:nvSpPr>
          <p:spPr>
            <a:xfrm>
              <a:off x="0" y="-38100"/>
              <a:ext cx="1330120"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grpSp>
        <p:nvGrpSpPr>
          <p:cNvPr id="243" name="Google Shape;243;p7"/>
          <p:cNvGrpSpPr/>
          <p:nvPr/>
        </p:nvGrpSpPr>
        <p:grpSpPr>
          <a:xfrm>
            <a:off x="12209000" y="6414395"/>
            <a:ext cx="5050300" cy="599704"/>
            <a:chOff x="0" y="-38100"/>
            <a:chExt cx="1330120" cy="157947"/>
          </a:xfrm>
        </p:grpSpPr>
        <p:sp>
          <p:nvSpPr>
            <p:cNvPr id="244" name="Google Shape;244;p7"/>
            <p:cNvSpPr/>
            <p:nvPr/>
          </p:nvSpPr>
          <p:spPr>
            <a:xfrm>
              <a:off x="0" y="0"/>
              <a:ext cx="1330120" cy="119847"/>
            </a:xfrm>
            <a:custGeom>
              <a:rect b="b" l="l" r="r" t="t"/>
              <a:pathLst>
                <a:path extrusionOk="0" h="119847" w="133012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cap="rnd" cmpd="sng" w="9525">
              <a:solidFill>
                <a:srgbClr val="0A0A0A"/>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45" name="Google Shape;245;p7"/>
            <p:cNvSpPr txBox="1"/>
            <p:nvPr/>
          </p:nvSpPr>
          <p:spPr>
            <a:xfrm>
              <a:off x="0" y="-38100"/>
              <a:ext cx="1330120"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cxnSp>
        <p:nvCxnSpPr>
          <p:cNvPr id="246" name="Google Shape;246;p7"/>
          <p:cNvCxnSpPr/>
          <p:nvPr/>
        </p:nvCxnSpPr>
        <p:spPr>
          <a:xfrm>
            <a:off x="6353905" y="6391857"/>
            <a:ext cx="0" cy="2040838"/>
          </a:xfrm>
          <a:prstGeom prst="straightConnector1">
            <a:avLst/>
          </a:prstGeom>
          <a:noFill/>
          <a:ln cap="flat" cmpd="sng" w="19050">
            <a:solidFill>
              <a:srgbClr val="0A0A0A"/>
            </a:solidFill>
            <a:prstDash val="solid"/>
            <a:round/>
            <a:headEnd len="sm" w="sm" type="none"/>
            <a:tailEnd len="sm" w="sm" type="none"/>
          </a:ln>
        </p:spPr>
      </p:cxnSp>
      <p:cxnSp>
        <p:nvCxnSpPr>
          <p:cNvPr id="247" name="Google Shape;247;p7"/>
          <p:cNvCxnSpPr/>
          <p:nvPr/>
        </p:nvCxnSpPr>
        <p:spPr>
          <a:xfrm>
            <a:off x="11935850" y="6391857"/>
            <a:ext cx="0" cy="2040838"/>
          </a:xfrm>
          <a:prstGeom prst="straightConnector1">
            <a:avLst/>
          </a:prstGeom>
          <a:noFill/>
          <a:ln cap="flat" cmpd="sng" w="19050">
            <a:solidFill>
              <a:srgbClr val="0A0A0A"/>
            </a:solidFill>
            <a:prstDash val="solid"/>
            <a:round/>
            <a:headEnd len="sm" w="sm" type="none"/>
            <a:tailEnd len="sm" w="sm" type="none"/>
          </a:ln>
        </p:spPr>
      </p:cxnSp>
      <p:sp>
        <p:nvSpPr>
          <p:cNvPr id="248" name="Google Shape;248;p7"/>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About</a:t>
            </a:r>
            <a:endParaRPr/>
          </a:p>
        </p:txBody>
      </p:sp>
      <p:sp>
        <p:nvSpPr>
          <p:cNvPr id="249" name="Google Shape;249;p7"/>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250" name="Google Shape;250;p7"/>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251" name="Google Shape;251;p7"/>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sp>
        <p:nvSpPr>
          <p:cNvPr id="252" name="Google Shape;252;p7"/>
          <p:cNvSpPr txBox="1"/>
          <p:nvPr/>
        </p:nvSpPr>
        <p:spPr>
          <a:xfrm>
            <a:off x="1028700" y="9220200"/>
            <a:ext cx="1403652" cy="372744"/>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07</a:t>
            </a:r>
            <a:endParaRPr/>
          </a:p>
        </p:txBody>
      </p:sp>
      <p:sp>
        <p:nvSpPr>
          <p:cNvPr id="253" name="Google Shape;253;p7"/>
          <p:cNvSpPr txBox="1"/>
          <p:nvPr/>
        </p:nvSpPr>
        <p:spPr>
          <a:xfrm>
            <a:off x="1019663" y="2968689"/>
            <a:ext cx="6625196" cy="317182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None/>
            </a:pPr>
            <a:r>
              <a:rPr b="1" lang="en-GB" sz="7500">
                <a:solidFill>
                  <a:srgbClr val="0A0A0A"/>
                </a:solidFill>
                <a:latin typeface="Oswald"/>
                <a:ea typeface="Oswald"/>
                <a:cs typeface="Oswald"/>
                <a:sym typeface="Oswald"/>
              </a:rPr>
              <a:t>Supply Chain Management (SCM)</a:t>
            </a:r>
            <a:endParaRPr/>
          </a:p>
        </p:txBody>
      </p:sp>
      <p:sp>
        <p:nvSpPr>
          <p:cNvPr id="254" name="Google Shape;254;p7"/>
          <p:cNvSpPr txBox="1"/>
          <p:nvPr/>
        </p:nvSpPr>
        <p:spPr>
          <a:xfrm>
            <a:off x="1143000" y="7277100"/>
            <a:ext cx="4701511" cy="1408142"/>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001">
                <a:solidFill>
                  <a:srgbClr val="0A0A0A"/>
                </a:solidFill>
                <a:latin typeface="Arial"/>
                <a:ea typeface="Arial"/>
                <a:cs typeface="Arial"/>
                <a:sym typeface="Arial"/>
              </a:rPr>
              <a:t>SCM tracks goods, helping Finisterre manage inventory and avoid shortages efficiently (Kaur, Azmi and Abdul Majid, 2022).</a:t>
            </a:r>
            <a:endParaRPr b="1" sz="2001">
              <a:solidFill>
                <a:srgbClr val="0A0A0A"/>
              </a:solidFill>
              <a:latin typeface="Arial"/>
              <a:ea typeface="Arial"/>
              <a:cs typeface="Arial"/>
              <a:sym typeface="Arial"/>
            </a:endParaRPr>
          </a:p>
        </p:txBody>
      </p:sp>
      <p:sp>
        <p:nvSpPr>
          <p:cNvPr id="255" name="Google Shape;255;p7"/>
          <p:cNvSpPr txBox="1"/>
          <p:nvPr/>
        </p:nvSpPr>
        <p:spPr>
          <a:xfrm>
            <a:off x="6618850" y="7209980"/>
            <a:ext cx="5050300" cy="1045864"/>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None/>
            </a:pPr>
            <a:r>
              <a:rPr b="1" lang="en-GB" sz="2001">
                <a:solidFill>
                  <a:srgbClr val="0A0A0A"/>
                </a:solidFill>
                <a:latin typeface="Arial"/>
                <a:ea typeface="Arial"/>
                <a:cs typeface="Arial"/>
                <a:sym typeface="Arial"/>
              </a:rPr>
              <a:t>Sustainability: SCM reduces waste by improving resource use and supply-chain coordination (Pal and Gander, 2021).</a:t>
            </a:r>
            <a:endParaRPr/>
          </a:p>
        </p:txBody>
      </p:sp>
      <p:sp>
        <p:nvSpPr>
          <p:cNvPr id="256" name="Google Shape;256;p7"/>
          <p:cNvSpPr txBox="1"/>
          <p:nvPr/>
        </p:nvSpPr>
        <p:spPr>
          <a:xfrm>
            <a:off x="12420600" y="7124700"/>
            <a:ext cx="4457428" cy="1408142"/>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None/>
            </a:pPr>
            <a:r>
              <a:rPr b="1" lang="en-GB" sz="2001">
                <a:solidFill>
                  <a:srgbClr val="0A0A0A"/>
                </a:solidFill>
                <a:latin typeface="Quicksand Medium"/>
                <a:ea typeface="Quicksand Medium"/>
                <a:cs typeface="Quicksand Medium"/>
                <a:sym typeface="Quicksand Medium"/>
              </a:rPr>
              <a:t>Supplier data: SCM depends on accurate supplier information and effective cooperation across organisations.</a:t>
            </a:r>
            <a:endParaRPr/>
          </a:p>
        </p:txBody>
      </p:sp>
      <p:grpSp>
        <p:nvGrpSpPr>
          <p:cNvPr id="257" name="Google Shape;257;p7"/>
          <p:cNvGrpSpPr/>
          <p:nvPr/>
        </p:nvGrpSpPr>
        <p:grpSpPr>
          <a:xfrm>
            <a:off x="14352530" y="489195"/>
            <a:ext cx="2906770" cy="599704"/>
            <a:chOff x="0" y="-38100"/>
            <a:chExt cx="765569" cy="157947"/>
          </a:xfrm>
        </p:grpSpPr>
        <p:sp>
          <p:nvSpPr>
            <p:cNvPr id="258" name="Google Shape;258;p7"/>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59" name="Google Shape;259;p7"/>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260" name="Google Shape;260;p7"/>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61" name="Google Shape;261;p7"/>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8"/>
          <p:cNvSpPr txBox="1"/>
          <p:nvPr/>
        </p:nvSpPr>
        <p:spPr>
          <a:xfrm>
            <a:off x="1028700" y="2093104"/>
            <a:ext cx="7289459" cy="212407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None/>
            </a:pPr>
            <a:r>
              <a:rPr b="1" lang="en-GB" sz="7500">
                <a:solidFill>
                  <a:srgbClr val="0A0A0A"/>
                </a:solidFill>
                <a:latin typeface="Oswald"/>
                <a:ea typeface="Oswald"/>
                <a:cs typeface="Oswald"/>
                <a:sym typeface="Oswald"/>
              </a:rPr>
              <a:t>Comparing the Three Systems</a:t>
            </a:r>
            <a:endParaRPr/>
          </a:p>
        </p:txBody>
      </p:sp>
      <p:pic>
        <p:nvPicPr>
          <p:cNvPr id="268" name="Google Shape;268;p8"/>
          <p:cNvPicPr preferRelativeResize="0"/>
          <p:nvPr/>
        </p:nvPicPr>
        <p:blipFill rotWithShape="1">
          <a:blip r:embed="rId3">
            <a:alphaModFix/>
          </a:blip>
          <a:srcRect b="16056" l="0" r="0" t="16056"/>
          <a:stretch/>
        </p:blipFill>
        <p:spPr>
          <a:xfrm>
            <a:off x="8811808" y="2245364"/>
            <a:ext cx="3654024" cy="3716284"/>
          </a:xfrm>
          <a:prstGeom prst="rect">
            <a:avLst/>
          </a:prstGeom>
          <a:noFill/>
          <a:ln>
            <a:noFill/>
          </a:ln>
        </p:spPr>
      </p:pic>
      <p:pic>
        <p:nvPicPr>
          <p:cNvPr id="269" name="Google Shape;269;p8"/>
          <p:cNvPicPr preferRelativeResize="0"/>
          <p:nvPr/>
        </p:nvPicPr>
        <p:blipFill rotWithShape="1">
          <a:blip r:embed="rId4">
            <a:alphaModFix/>
          </a:blip>
          <a:srcRect b="4567" l="0" r="0" t="4567"/>
          <a:stretch/>
        </p:blipFill>
        <p:spPr>
          <a:xfrm>
            <a:off x="13515511" y="5961648"/>
            <a:ext cx="3743789" cy="2266430"/>
          </a:xfrm>
          <a:prstGeom prst="rect">
            <a:avLst/>
          </a:prstGeom>
          <a:noFill/>
          <a:ln>
            <a:noFill/>
          </a:ln>
        </p:spPr>
      </p:pic>
      <p:pic>
        <p:nvPicPr>
          <p:cNvPr id="270" name="Google Shape;270;p8"/>
          <p:cNvPicPr preferRelativeResize="0"/>
          <p:nvPr/>
        </p:nvPicPr>
        <p:blipFill rotWithShape="1">
          <a:blip r:embed="rId5">
            <a:alphaModFix/>
          </a:blip>
          <a:srcRect b="13881" l="0" r="0" t="13881"/>
          <a:stretch/>
        </p:blipFill>
        <p:spPr>
          <a:xfrm>
            <a:off x="1028700" y="4988704"/>
            <a:ext cx="6362700" cy="3239374"/>
          </a:xfrm>
          <a:prstGeom prst="rect">
            <a:avLst/>
          </a:prstGeom>
          <a:noFill/>
          <a:ln>
            <a:noFill/>
          </a:ln>
        </p:spPr>
      </p:pic>
      <p:sp>
        <p:nvSpPr>
          <p:cNvPr id="271" name="Google Shape;271;p8"/>
          <p:cNvSpPr txBox="1"/>
          <p:nvPr/>
        </p:nvSpPr>
        <p:spPr>
          <a:xfrm>
            <a:off x="13106400" y="2171700"/>
            <a:ext cx="4229100" cy="3200300"/>
          </a:xfrm>
          <a:prstGeom prst="rect">
            <a:avLst/>
          </a:prstGeom>
          <a:noFill/>
          <a:ln>
            <a:noFill/>
          </a:ln>
        </p:spPr>
        <p:txBody>
          <a:bodyPr anchorCtr="0" anchor="t" bIns="0" lIns="0" spcFirstLastPara="1" rIns="0" wrap="square" tIns="0">
            <a:spAutoFit/>
          </a:bodyPr>
          <a:lstStyle/>
          <a:p>
            <a:pPr indent="-216031" lvl="1" marL="432063" marR="0" rtl="0" algn="l">
              <a:lnSpc>
                <a:spcPct val="139980"/>
              </a:lnSpc>
              <a:spcBef>
                <a:spcPts val="0"/>
              </a:spcBef>
              <a:spcAft>
                <a:spcPts val="0"/>
              </a:spcAft>
              <a:buClr>
                <a:srgbClr val="0A0A0A"/>
              </a:buClr>
              <a:buSzPts val="2001"/>
              <a:buFont typeface="Arial"/>
              <a:buChar char="•"/>
            </a:pPr>
            <a:r>
              <a:rPr b="1" i="0" lang="en-GB" sz="2001" u="none" cap="none" strike="noStrike">
                <a:solidFill>
                  <a:srgbClr val="0A0A0A"/>
                </a:solidFill>
                <a:latin typeface="Arial"/>
                <a:ea typeface="Arial"/>
                <a:cs typeface="Arial"/>
                <a:sym typeface="Arial"/>
              </a:rPr>
              <a:t>Purpose and cost: ERP connects internal departments, CRM manages customer relationships, while SCM coordinates suppliers and stock. ERP generally requires greater investment due to wider organisational coverage (Taherdoost, 2023).</a:t>
            </a:r>
            <a:endParaRPr b="1" i="0" sz="2001" u="none" cap="none" strike="noStrike">
              <a:solidFill>
                <a:srgbClr val="0A0A0A"/>
              </a:solidFill>
              <a:latin typeface="Arial"/>
              <a:ea typeface="Arial"/>
              <a:cs typeface="Arial"/>
              <a:sym typeface="Arial"/>
            </a:endParaRPr>
          </a:p>
        </p:txBody>
      </p:sp>
      <p:sp>
        <p:nvSpPr>
          <p:cNvPr id="272" name="Google Shape;272;p8"/>
          <p:cNvSpPr txBox="1"/>
          <p:nvPr/>
        </p:nvSpPr>
        <p:spPr>
          <a:xfrm>
            <a:off x="7543800" y="6210300"/>
            <a:ext cx="5562600" cy="2485360"/>
          </a:xfrm>
          <a:prstGeom prst="rect">
            <a:avLst/>
          </a:prstGeom>
          <a:noFill/>
          <a:ln>
            <a:noFill/>
          </a:ln>
        </p:spPr>
        <p:txBody>
          <a:bodyPr anchorCtr="0" anchor="t" bIns="0" lIns="0" spcFirstLastPara="1" rIns="0" wrap="square" tIns="0">
            <a:spAutoFit/>
          </a:bodyPr>
          <a:lstStyle/>
          <a:p>
            <a:pPr indent="-216031" lvl="1" marL="432063" marR="0" rtl="0" algn="just">
              <a:lnSpc>
                <a:spcPct val="139980"/>
              </a:lnSpc>
              <a:spcBef>
                <a:spcPts val="0"/>
              </a:spcBef>
              <a:spcAft>
                <a:spcPts val="0"/>
              </a:spcAft>
              <a:buClr>
                <a:srgbClr val="0A0A0A"/>
              </a:buClr>
              <a:buSzPts val="2001"/>
              <a:buFont typeface="Arial"/>
              <a:buChar char="•"/>
            </a:pPr>
            <a:r>
              <a:rPr b="1" i="0" lang="en-GB" sz="2001" u="none" cap="none" strike="noStrike">
                <a:solidFill>
                  <a:srgbClr val="0A0A0A"/>
                </a:solidFill>
                <a:latin typeface="Arial"/>
                <a:ea typeface="Arial"/>
                <a:cs typeface="Arial"/>
                <a:sym typeface="Arial"/>
              </a:rPr>
              <a:t>Benefits and limitations: ERP improves coordination, CRM supports customer loyalty, and SCM strengthens supply-chain efficiency. However, implementation, privacy, and supplier-data challenges must be carefully managed (Akbar, Iriani and Sanaji, 2025)</a:t>
            </a:r>
            <a:endParaRPr b="1" i="0" sz="2001" u="none" cap="none" strike="noStrike">
              <a:solidFill>
                <a:srgbClr val="0A0A0A"/>
              </a:solidFill>
              <a:latin typeface="Arial"/>
              <a:ea typeface="Arial"/>
              <a:cs typeface="Arial"/>
              <a:sym typeface="Arial"/>
            </a:endParaRPr>
          </a:p>
        </p:txBody>
      </p:sp>
      <p:grpSp>
        <p:nvGrpSpPr>
          <p:cNvPr id="273" name="Google Shape;273;p8"/>
          <p:cNvGrpSpPr/>
          <p:nvPr/>
        </p:nvGrpSpPr>
        <p:grpSpPr>
          <a:xfrm>
            <a:off x="14352530" y="489195"/>
            <a:ext cx="2906770" cy="599704"/>
            <a:chOff x="0" y="-38100"/>
            <a:chExt cx="765569" cy="157947"/>
          </a:xfrm>
        </p:grpSpPr>
        <p:sp>
          <p:nvSpPr>
            <p:cNvPr id="274" name="Google Shape;274;p8"/>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75" name="Google Shape;275;p8"/>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276" name="Google Shape;276;p8"/>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cxnSp>
        <p:nvCxnSpPr>
          <p:cNvPr id="277" name="Google Shape;277;p8"/>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278" name="Google Shape;278;p8"/>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279" name="Google Shape;279;p8"/>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About</a:t>
            </a:r>
            <a:endParaRPr/>
          </a:p>
        </p:txBody>
      </p:sp>
      <p:sp>
        <p:nvSpPr>
          <p:cNvPr id="280" name="Google Shape;280;p8"/>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Product</a:t>
            </a:r>
            <a:endParaRPr/>
          </a:p>
        </p:txBody>
      </p:sp>
      <p:sp>
        <p:nvSpPr>
          <p:cNvPr id="281" name="Google Shape;281;p8"/>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Project</a:t>
            </a:r>
            <a:endParaRPr/>
          </a:p>
        </p:txBody>
      </p:sp>
      <p:sp>
        <p:nvSpPr>
          <p:cNvPr id="282" name="Google Shape;282;p8"/>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Contact</a:t>
            </a:r>
            <a:endParaRPr/>
          </a:p>
        </p:txBody>
      </p:sp>
      <p:sp>
        <p:nvSpPr>
          <p:cNvPr id="283" name="Google Shape;283;p8"/>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sp>
        <p:nvSpPr>
          <p:cNvPr id="284" name="Google Shape;284;p8"/>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08</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grpSp>
        <p:nvGrpSpPr>
          <p:cNvPr id="290" name="Google Shape;290;p9"/>
          <p:cNvGrpSpPr/>
          <p:nvPr/>
        </p:nvGrpSpPr>
        <p:grpSpPr>
          <a:xfrm>
            <a:off x="14352530" y="489195"/>
            <a:ext cx="2906770" cy="599704"/>
            <a:chOff x="0" y="-38100"/>
            <a:chExt cx="765569" cy="157947"/>
          </a:xfrm>
        </p:grpSpPr>
        <p:sp>
          <p:nvSpPr>
            <p:cNvPr id="291" name="Google Shape;291;p9"/>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92" name="Google Shape;292;p9"/>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sp>
        <p:nvSpPr>
          <p:cNvPr id="293" name="Google Shape;293;p9"/>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94" name="Google Shape;294;p9"/>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About</a:t>
            </a:r>
            <a:endParaRPr/>
          </a:p>
        </p:txBody>
      </p:sp>
      <p:sp>
        <p:nvSpPr>
          <p:cNvPr id="295" name="Google Shape;295;p9"/>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Product</a:t>
            </a:r>
            <a:endParaRPr/>
          </a:p>
        </p:txBody>
      </p:sp>
      <p:sp>
        <p:nvSpPr>
          <p:cNvPr id="296" name="Google Shape;296;p9"/>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Project</a:t>
            </a:r>
            <a:endParaRPr/>
          </a:p>
        </p:txBody>
      </p:sp>
      <p:sp>
        <p:nvSpPr>
          <p:cNvPr id="297" name="Google Shape;297;p9"/>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Contact</a:t>
            </a:r>
            <a:endParaRPr/>
          </a:p>
        </p:txBody>
      </p:sp>
      <p:sp>
        <p:nvSpPr>
          <p:cNvPr id="298" name="Google Shape;298;p9"/>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1" i="0" lang="en-GB" spc="0" sz="2200" u="none" cap="none" strike="noStrike">
                <a:solidFill>
                  <a:srgbClr val="0A0A0A"/>
                </a:solidFill>
                <a:latin typeface="Quicksand"/>
                <a:ea typeface="Quicksand"/>
                <a:cs typeface="Quicksand"/>
                <a:sym typeface="Quicksand"/>
              </a:rPr>
              <a:t>Search</a:t>
            </a:r>
            <a:endParaRPr/>
          </a:p>
        </p:txBody>
      </p:sp>
      <p:cxnSp>
        <p:nvCxnSpPr>
          <p:cNvPr id="299" name="Google Shape;299;p9"/>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300" name="Google Shape;300;p9"/>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301" name="Google Shape;301;p9"/>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Page 09</a:t>
            </a:r>
            <a:endParaRPr/>
          </a:p>
        </p:txBody>
      </p:sp>
      <p:sp>
        <p:nvSpPr>
          <p:cNvPr id="302" name="Google Shape;302;p9"/>
          <p:cNvSpPr txBox="1"/>
          <p:nvPr/>
        </p:nvSpPr>
        <p:spPr>
          <a:xfrm>
            <a:off x="10210800" y="1562100"/>
            <a:ext cx="7150796" cy="2006703"/>
          </a:xfrm>
          <a:prstGeom prst="rect">
            <a:avLst/>
          </a:prstGeom>
          <a:noFill/>
          <a:ln>
            <a:noFill/>
          </a:ln>
        </p:spPr>
        <p:txBody>
          <a:bodyPr anchorCtr="0" anchor="t" bIns="0" lIns="0" spcFirstLastPara="1" rIns="0" wrap="square" tIns="0">
            <a:spAutoFit/>
          </a:bodyPr>
          <a:lstStyle/>
          <a:p>
            <a:pPr indent="0" lvl="0" marL="0" marR="0" rtl="0" algn="l">
              <a:lnSpc>
                <a:spcPct val="229166"/>
              </a:lnSpc>
              <a:spcBef>
                <a:spcPts val="0"/>
              </a:spcBef>
              <a:spcAft>
                <a:spcPts val="0"/>
              </a:spcAft>
              <a:buClr>
                <a:srgbClr val="0A0A0A"/>
              </a:buClr>
              <a:buSzPts val="3600"/>
              <a:buFont typeface="Oswald"/>
              <a:buNone/>
            </a:pPr>
            <a:r>
              <a:rPr b="1" i="0" lang="en-GB" spc="0" sz="3600" u="none" cap="none" strike="noStrike">
                <a:solidFill>
                  <a:srgbClr val="0A0A0A"/>
                </a:solidFill>
                <a:latin typeface="Oswald"/>
                <a:ea typeface="Oswald"/>
                <a:cs typeface="Oswald"/>
                <a:sym typeface="Oswald"/>
              </a:rPr>
              <a:t>Ethical Considerations: Data Privacy and Security</a:t>
            </a:r>
            <a:endParaRPr b="1" i="0" spc="0" sz="3600" u="none" cap="none" strike="noStrike">
              <a:solidFill>
                <a:srgbClr val="0A0A0A"/>
              </a:solidFill>
              <a:latin typeface="Oswald"/>
              <a:ea typeface="Oswald"/>
              <a:cs typeface="Oswald"/>
              <a:sym typeface="Oswald"/>
            </a:endParaRPr>
          </a:p>
        </p:txBody>
      </p:sp>
      <p:sp>
        <p:nvSpPr>
          <p:cNvPr id="303" name="Google Shape;303;p9"/>
          <p:cNvSpPr txBox="1"/>
          <p:nvPr/>
        </p:nvSpPr>
        <p:spPr>
          <a:xfrm>
            <a:off x="10108504" y="3908861"/>
            <a:ext cx="7188896" cy="3200300"/>
          </a:xfrm>
          <a:prstGeom prst="rect">
            <a:avLst/>
          </a:prstGeom>
          <a:noFill/>
          <a:ln>
            <a:noFill/>
          </a:ln>
        </p:spPr>
        <p:txBody>
          <a:bodyPr anchorCtr="0" anchor="t" bIns="0" lIns="0" spcFirstLastPara="1" rIns="0" wrap="square" tIns="0">
            <a:spAutoFit/>
          </a:bodyPr>
          <a:lstStyle/>
          <a:p>
            <a:pPr indent="-342900" lvl="0" marL="342900" marR="0" rtl="0" algn="just">
              <a:lnSpc>
                <a:spcPct val="139980"/>
              </a:lnSpc>
              <a:spcBef>
                <a:spcPts val="0"/>
              </a:spcBef>
              <a:spcAft>
                <a:spcPts val="0"/>
              </a:spcAft>
              <a:buClr>
                <a:srgbClr val="0A0A0A"/>
              </a:buClr>
              <a:buSzPts val="2001"/>
              <a:buFont typeface="Noto Sans Symbols"/>
              <a:buChar char="❑"/>
            </a:pPr>
            <a:r>
              <a:rPr b="1" i="0" lang="en-GB" spc="0" sz="2001" u="none" cap="none" strike="noStrike">
                <a:solidFill>
                  <a:srgbClr val="0A0A0A"/>
                </a:solidFill>
                <a:latin typeface="Arial"/>
                <a:ea typeface="Arial"/>
                <a:cs typeface="Arial"/>
                <a:sym typeface="Arial"/>
              </a:rPr>
              <a:t>Data privacy: CRM systems collect personal customer information, requiring responsible and transparent data handling (Flores and Dorneles, 2023).</a:t>
            </a:r>
            <a:endParaRPr/>
          </a:p>
          <a:p>
            <a:pPr indent="-342900" lvl="0" marL="342900" marR="0" rtl="0" algn="just">
              <a:lnSpc>
                <a:spcPct val="139980"/>
              </a:lnSpc>
              <a:spcBef>
                <a:spcPts val="0"/>
              </a:spcBef>
              <a:spcAft>
                <a:spcPts val="0"/>
              </a:spcAft>
              <a:buClr>
                <a:srgbClr val="0A0A0A"/>
              </a:buClr>
              <a:buSzPts val="2001"/>
              <a:buFont typeface="Noto Sans Symbols"/>
              <a:buChar char="❑"/>
            </a:pPr>
            <a:r>
              <a:rPr b="1" i="0" lang="en-GB" spc="0" sz="2001" u="none" cap="none" strike="noStrike">
                <a:solidFill>
                  <a:srgbClr val="0A0A0A"/>
                </a:solidFill>
                <a:latin typeface="Arial"/>
                <a:ea typeface="Arial"/>
                <a:cs typeface="Arial"/>
                <a:sym typeface="Arial"/>
              </a:rPr>
              <a:t>Data security: Strong passwords, encryption and restricted access can help protect customer information from breaches.</a:t>
            </a:r>
            <a:endParaRPr/>
          </a:p>
          <a:p>
            <a:pPr indent="-342900" lvl="0" marL="342900" marR="0" rtl="0" algn="just">
              <a:lnSpc>
                <a:spcPct val="139980"/>
              </a:lnSpc>
              <a:spcBef>
                <a:spcPts val="0"/>
              </a:spcBef>
              <a:spcAft>
                <a:spcPts val="0"/>
              </a:spcAft>
              <a:buClr>
                <a:srgbClr val="0A0A0A"/>
              </a:buClr>
              <a:buSzPts val="2001"/>
              <a:buFont typeface="Noto Sans Symbols"/>
              <a:buChar char="❑"/>
            </a:pPr>
            <a:r>
              <a:rPr b="1" i="0" lang="en-GB" spc="0" sz="2001" u="none" cap="none" strike="noStrike">
                <a:solidFill>
                  <a:srgbClr val="0A0A0A"/>
                </a:solidFill>
                <a:latin typeface="Arial"/>
                <a:ea typeface="Arial"/>
                <a:cs typeface="Arial"/>
                <a:sym typeface="Arial"/>
              </a:rPr>
              <a:t>Breach response: Finisterre should prepare clear procedures for responding to breaches and communicating honestly with affected customers.</a:t>
            </a:r>
            <a:endParaRPr b="1" i="0" spc="0" sz="2001" u="none" cap="none" strike="noStrike">
              <a:solidFill>
                <a:srgbClr val="0A0A0A"/>
              </a:solidFill>
              <a:latin typeface="Arial"/>
              <a:ea typeface="Arial"/>
              <a:cs typeface="Arial"/>
              <a:sym typeface="Arial"/>
            </a:endParaRPr>
          </a:p>
        </p:txBody>
      </p:sp>
      <p:pic>
        <p:nvPicPr>
          <p:cNvPr descr="Privacy and Data Protection - Cellebrite" id="304" name="Google Shape;304;p9"/>
          <p:cNvPicPr preferRelativeResize="0"/>
          <p:nvPr/>
        </p:nvPicPr>
        <p:blipFill rotWithShape="1">
          <a:blip r:embed="rId3">
            <a:alphaModFix/>
          </a:blip>
          <a:srcRect b="0" l="0" r="0" t="0"/>
          <a:stretch/>
        </p:blipFill>
        <p:spPr>
          <a:xfrm>
            <a:off x="1066800" y="2019300"/>
            <a:ext cx="7924800" cy="5791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9" name="Shape 309"/>
        <p:cNvGrpSpPr/>
        <p:nvPr/>
      </p:nvGrpSpPr>
      <p:grpSpPr>
        <a:xfrm>
          <a:off x="0" y="0"/>
          <a:ext cx="0" cy="0"/>
          <a:chOff x="0" y="0"/>
          <a:chExt cx="0" cy="0"/>
        </a:xfrm>
      </p:grpSpPr>
      <p:grpSp>
        <p:nvGrpSpPr>
          <p:cNvPr id="310" name="Google Shape;310;p10"/>
          <p:cNvGrpSpPr/>
          <p:nvPr/>
        </p:nvGrpSpPr>
        <p:grpSpPr>
          <a:xfrm>
            <a:off x="-756362" y="-323189"/>
            <a:ext cx="19782650" cy="2378762"/>
            <a:chOff x="0" y="-38100"/>
            <a:chExt cx="5531685" cy="665157"/>
          </a:xfrm>
        </p:grpSpPr>
        <p:sp>
          <p:nvSpPr>
            <p:cNvPr id="311" name="Google Shape;311;p10"/>
            <p:cNvSpPr/>
            <p:nvPr/>
          </p:nvSpPr>
          <p:spPr>
            <a:xfrm>
              <a:off x="0" y="0"/>
              <a:ext cx="5531685" cy="627057"/>
            </a:xfrm>
            <a:custGeom>
              <a:rect b="b" l="l" r="r" t="t"/>
              <a:pathLst>
                <a:path extrusionOk="0" h="627057" w="5531685">
                  <a:moveTo>
                    <a:pt x="0" y="0"/>
                  </a:moveTo>
                  <a:lnTo>
                    <a:pt x="5531685" y="0"/>
                  </a:lnTo>
                  <a:lnTo>
                    <a:pt x="5531685" y="627057"/>
                  </a:lnTo>
                  <a:lnTo>
                    <a:pt x="0" y="627057"/>
                  </a:lnTo>
                  <a:close/>
                </a:path>
              </a:pathLst>
            </a:custGeom>
            <a:solidFill>
              <a:srgbClr val="0A0A0A"/>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12" name="Google Shape;312;p10"/>
            <p:cNvSpPr txBox="1"/>
            <p:nvPr/>
          </p:nvSpPr>
          <p:spPr>
            <a:xfrm>
              <a:off x="0" y="-38100"/>
              <a:ext cx="5531685" cy="66515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sp>
        <p:nvSpPr>
          <p:cNvPr id="313" name="Google Shape;313;p10"/>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FFFFFF"/>
              </a:buClr>
              <a:buSzPts val="2200"/>
              <a:buFont typeface="Quicksand"/>
              <a:buNone/>
            </a:pPr>
            <a:r>
              <a:rPr b="0" i="0" lang="en-GB" spc="0" sz="2200" u="none" cap="none" strike="noStrike">
                <a:solidFill>
                  <a:srgbClr val="FFFFFF"/>
                </a:solidFill>
                <a:latin typeface="Quicksand"/>
                <a:ea typeface="Quicksand"/>
                <a:cs typeface="Quicksand"/>
                <a:sym typeface="Quicksand"/>
              </a:rPr>
              <a:t>About</a:t>
            </a:r>
            <a:endParaRPr/>
          </a:p>
        </p:txBody>
      </p:sp>
      <p:sp>
        <p:nvSpPr>
          <p:cNvPr id="314" name="Google Shape;314;p10"/>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FFFFFF"/>
              </a:buClr>
              <a:buSzPts val="2200"/>
              <a:buFont typeface="Quicksand"/>
              <a:buNone/>
            </a:pPr>
            <a:r>
              <a:rPr b="0" i="0" lang="en-GB" spc="0" sz="2200" u="none" cap="none" strike="noStrike">
                <a:solidFill>
                  <a:srgbClr val="FFFFFF"/>
                </a:solidFill>
                <a:latin typeface="Quicksand"/>
                <a:ea typeface="Quicksand"/>
                <a:cs typeface="Quicksand"/>
                <a:sym typeface="Quicksand"/>
              </a:rPr>
              <a:t>Product</a:t>
            </a:r>
            <a:endParaRPr/>
          </a:p>
        </p:txBody>
      </p:sp>
      <p:sp>
        <p:nvSpPr>
          <p:cNvPr id="315" name="Google Shape;315;p10"/>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FFFFFF"/>
              </a:buClr>
              <a:buSzPts val="2200"/>
              <a:buFont typeface="Quicksand"/>
              <a:buNone/>
            </a:pPr>
            <a:r>
              <a:rPr b="0" i="0" lang="en-GB" spc="0" sz="2200" u="none" cap="none" strike="noStrike">
                <a:solidFill>
                  <a:srgbClr val="FFFFFF"/>
                </a:solidFill>
                <a:latin typeface="Quicksand"/>
                <a:ea typeface="Quicksand"/>
                <a:cs typeface="Quicksand"/>
                <a:sym typeface="Quicksand"/>
              </a:rPr>
              <a:t>Project</a:t>
            </a:r>
            <a:endParaRPr/>
          </a:p>
        </p:txBody>
      </p:sp>
      <p:sp>
        <p:nvSpPr>
          <p:cNvPr id="316" name="Google Shape;316;p10"/>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FFFFFF"/>
              </a:buClr>
              <a:buSzPts val="2200"/>
              <a:buFont typeface="Quicksand"/>
              <a:buNone/>
            </a:pPr>
            <a:r>
              <a:rPr b="0" i="0" lang="en-GB" spc="0" sz="2200" u="none" cap="none" strike="noStrike">
                <a:solidFill>
                  <a:srgbClr val="FFFFFF"/>
                </a:solidFill>
                <a:latin typeface="Quicksand"/>
                <a:ea typeface="Quicksand"/>
                <a:cs typeface="Quicksand"/>
                <a:sym typeface="Quicksand"/>
              </a:rPr>
              <a:t>Contact</a:t>
            </a:r>
            <a:endParaRPr/>
          </a:p>
        </p:txBody>
      </p:sp>
      <p:cxnSp>
        <p:nvCxnSpPr>
          <p:cNvPr id="317" name="Google Shape;317;p10"/>
          <p:cNvCxnSpPr/>
          <p:nvPr/>
        </p:nvCxnSpPr>
        <p:spPr>
          <a:xfrm>
            <a:off x="1028700" y="1248380"/>
            <a:ext cx="16230600" cy="0"/>
          </a:xfrm>
          <a:prstGeom prst="straightConnector1">
            <a:avLst/>
          </a:prstGeom>
          <a:noFill/>
          <a:ln cap="flat" cmpd="sng" w="19050">
            <a:solidFill>
              <a:srgbClr val="FFFFFF"/>
            </a:solidFill>
            <a:prstDash val="solid"/>
            <a:round/>
            <a:headEnd len="sm" w="sm" type="none"/>
            <a:tailEnd len="sm" w="sm" type="none"/>
          </a:ln>
        </p:spPr>
      </p:cxnSp>
      <p:cxnSp>
        <p:nvCxnSpPr>
          <p:cNvPr id="318" name="Google Shape;318;p10"/>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319" name="Google Shape;319;p10"/>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10</a:t>
            </a:r>
            <a:endParaRPr b="0" i="0" spc="0" sz="2200" u="none" cap="none" strike="noStrike">
              <a:solidFill>
                <a:srgbClr val="0A0A0A"/>
              </a:solidFill>
              <a:latin typeface="Quicksand"/>
              <a:ea typeface="Quicksand"/>
              <a:cs typeface="Quicksand"/>
              <a:sym typeface="Quicksand"/>
            </a:endParaRPr>
          </a:p>
        </p:txBody>
      </p:sp>
      <p:sp>
        <p:nvSpPr>
          <p:cNvPr id="320" name="Google Shape;320;p10"/>
          <p:cNvSpPr txBox="1"/>
          <p:nvPr/>
        </p:nvSpPr>
        <p:spPr>
          <a:xfrm>
            <a:off x="609600" y="5753100"/>
            <a:ext cx="4353932" cy="3035126"/>
          </a:xfrm>
          <a:prstGeom prst="rect">
            <a:avLst/>
          </a:prstGeom>
          <a:noFill/>
          <a:ln>
            <a:noFill/>
          </a:ln>
        </p:spPr>
        <p:txBody>
          <a:bodyPr anchorCtr="0" anchor="t" bIns="0" lIns="0" spcFirstLastPara="1" rIns="0" wrap="square" tIns="0">
            <a:spAutoFit/>
          </a:bodyPr>
          <a:lstStyle/>
          <a:p>
            <a:pPr indent="0" lvl="0" marL="0" marR="0" rtl="0" algn="l">
              <a:lnSpc>
                <a:spcPct val="229166"/>
              </a:lnSpc>
              <a:spcBef>
                <a:spcPts val="0"/>
              </a:spcBef>
              <a:spcAft>
                <a:spcPts val="0"/>
              </a:spcAft>
              <a:buClr>
                <a:srgbClr val="0A0A0A"/>
              </a:buClr>
              <a:buSzPts val="3600"/>
              <a:buFont typeface="Oswald"/>
              <a:buNone/>
            </a:pPr>
            <a:r>
              <a:rPr b="1" i="0" lang="en-GB" spc="0" sz="3600" u="none" cap="none" strike="noStrike">
                <a:solidFill>
                  <a:srgbClr val="0A0A0A"/>
                </a:solidFill>
                <a:latin typeface="Oswald"/>
                <a:ea typeface="Oswald"/>
                <a:cs typeface="Oswald"/>
                <a:sym typeface="Oswald"/>
              </a:rPr>
              <a:t>Ethical Considerations: AI, Bias, and Employee Monitoring</a:t>
            </a:r>
            <a:endParaRPr b="1" i="0" spc="0" sz="3600" u="none" cap="none" strike="noStrike">
              <a:solidFill>
                <a:srgbClr val="0A0A0A"/>
              </a:solidFill>
              <a:latin typeface="Oswald"/>
              <a:ea typeface="Oswald"/>
              <a:cs typeface="Oswald"/>
              <a:sym typeface="Oswald"/>
            </a:endParaRPr>
          </a:p>
        </p:txBody>
      </p:sp>
      <p:pic>
        <p:nvPicPr>
          <p:cNvPr id="321" name="Google Shape;321;p10"/>
          <p:cNvPicPr preferRelativeResize="0"/>
          <p:nvPr/>
        </p:nvPicPr>
        <p:blipFill rotWithShape="1">
          <a:blip r:embed="rId3">
            <a:alphaModFix/>
          </a:blip>
          <a:srcRect b="0" l="0" r="20966" t="0"/>
          <a:stretch/>
        </p:blipFill>
        <p:spPr>
          <a:xfrm>
            <a:off x="5230232" y="5841630"/>
            <a:ext cx="3216940" cy="2716970"/>
          </a:xfrm>
          <a:prstGeom prst="rect">
            <a:avLst/>
          </a:prstGeom>
          <a:noFill/>
          <a:ln>
            <a:noFill/>
          </a:ln>
        </p:spPr>
      </p:pic>
      <p:pic>
        <p:nvPicPr>
          <p:cNvPr id="322" name="Google Shape;322;p10"/>
          <p:cNvPicPr preferRelativeResize="0"/>
          <p:nvPr/>
        </p:nvPicPr>
        <p:blipFill rotWithShape="1">
          <a:blip r:embed="rId4">
            <a:alphaModFix/>
          </a:blip>
          <a:srcRect b="22893" l="0" r="0" t="22893"/>
          <a:stretch/>
        </p:blipFill>
        <p:spPr>
          <a:xfrm>
            <a:off x="9667346" y="2545723"/>
            <a:ext cx="7591954" cy="2726722"/>
          </a:xfrm>
          <a:prstGeom prst="rect">
            <a:avLst/>
          </a:prstGeom>
          <a:noFill/>
          <a:ln>
            <a:noFill/>
          </a:ln>
        </p:spPr>
      </p:pic>
      <p:sp>
        <p:nvSpPr>
          <p:cNvPr id="323" name="Google Shape;323;p10"/>
          <p:cNvSpPr txBox="1"/>
          <p:nvPr/>
        </p:nvSpPr>
        <p:spPr>
          <a:xfrm>
            <a:off x="990600" y="3848100"/>
            <a:ext cx="7591954" cy="1045864"/>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Clr>
                <a:srgbClr val="0A0A0A"/>
              </a:buClr>
              <a:buSzPts val="2001"/>
              <a:buFont typeface="Arial"/>
              <a:buNone/>
            </a:pPr>
            <a:r>
              <a:rPr b="1" i="0" lang="en-GB" spc="0" sz="2001" u="none" cap="none" strike="noStrike">
                <a:solidFill>
                  <a:srgbClr val="0A0A0A"/>
                </a:solidFill>
                <a:latin typeface="Arial"/>
                <a:ea typeface="Arial"/>
                <a:cs typeface="Arial"/>
                <a:sym typeface="Arial"/>
              </a:rPr>
              <a:t>AI bias: AI systems may produce unfair outcomes when trained on incomplete or biased data, requiring regular checks for fairness and transparency (Sison et al., 2023).</a:t>
            </a:r>
            <a:endParaRPr/>
          </a:p>
        </p:txBody>
      </p:sp>
      <p:sp>
        <p:nvSpPr>
          <p:cNvPr id="324" name="Google Shape;324;p10"/>
          <p:cNvSpPr txBox="1"/>
          <p:nvPr/>
        </p:nvSpPr>
        <p:spPr>
          <a:xfrm>
            <a:off x="9677400" y="6362700"/>
            <a:ext cx="7591954" cy="1045864"/>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Clr>
                <a:srgbClr val="0A0A0A"/>
              </a:buClr>
              <a:buSzPts val="2001"/>
              <a:buFont typeface="Arial"/>
              <a:buNone/>
            </a:pPr>
            <a:r>
              <a:rPr b="1" i="0" lang="en-GB" spc="0" sz="2001" u="none" cap="none" strike="noStrike">
                <a:solidFill>
                  <a:srgbClr val="0A0A0A"/>
                </a:solidFill>
                <a:latin typeface="Arial"/>
                <a:ea typeface="Arial"/>
                <a:cs typeface="Arial"/>
                <a:sym typeface="Arial"/>
              </a:rPr>
              <a:t>Employee monitoring: Monitoring should be transparent, clearly explained, and proportionate to protect employee trust, privacy, and workplace relationships (Vitak and Zimmer, 2023).</a:t>
            </a:r>
            <a:endParaRPr/>
          </a:p>
        </p:txBody>
      </p:sp>
      <p:grpSp>
        <p:nvGrpSpPr>
          <p:cNvPr id="325" name="Google Shape;325;p10"/>
          <p:cNvGrpSpPr/>
          <p:nvPr/>
        </p:nvGrpSpPr>
        <p:grpSpPr>
          <a:xfrm>
            <a:off x="14352530" y="489195"/>
            <a:ext cx="2906770" cy="599704"/>
            <a:chOff x="0" y="-38100"/>
            <a:chExt cx="765569" cy="157947"/>
          </a:xfrm>
        </p:grpSpPr>
        <p:sp>
          <p:nvSpPr>
            <p:cNvPr id="326" name="Google Shape;326;p10"/>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27" name="Google Shape;327;p10"/>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sp>
        <p:nvSpPr>
          <p:cNvPr id="328" name="Google Shape;328;p10"/>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29" name="Google Shape;329;p10"/>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1" i="0" lang="en-GB" spc="0" sz="2200" u="none" cap="none" strike="noStrike">
                <a:solidFill>
                  <a:srgbClr val="0A0A0A"/>
                </a:solidFill>
                <a:latin typeface="Quicksand"/>
                <a:ea typeface="Quicksand"/>
                <a:cs typeface="Quicksand"/>
                <a:sym typeface="Quicksand"/>
              </a:rPr>
              <a:t>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grpSp>
        <p:nvGrpSpPr>
          <p:cNvPr id="335" name="Google Shape;335;p11"/>
          <p:cNvGrpSpPr/>
          <p:nvPr/>
        </p:nvGrpSpPr>
        <p:grpSpPr>
          <a:xfrm>
            <a:off x="14352530" y="489195"/>
            <a:ext cx="2906770" cy="599704"/>
            <a:chOff x="0" y="-38100"/>
            <a:chExt cx="765569" cy="157947"/>
          </a:xfrm>
        </p:grpSpPr>
        <p:sp>
          <p:nvSpPr>
            <p:cNvPr id="336" name="Google Shape;336;p11"/>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37" name="Google Shape;337;p11"/>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sp>
        <p:nvSpPr>
          <p:cNvPr id="338" name="Google Shape;338;p11"/>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cxnSp>
        <p:nvCxnSpPr>
          <p:cNvPr id="339" name="Google Shape;339;p11"/>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340" name="Google Shape;340;p11"/>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pic>
        <p:nvPicPr>
          <p:cNvPr id="341" name="Google Shape;341;p11"/>
          <p:cNvPicPr preferRelativeResize="0"/>
          <p:nvPr/>
        </p:nvPicPr>
        <p:blipFill rotWithShape="1">
          <a:blip r:embed="rId3">
            <a:alphaModFix/>
          </a:blip>
          <a:srcRect b="0" l="21767" r="21767" t="0"/>
          <a:stretch/>
        </p:blipFill>
        <p:spPr>
          <a:xfrm>
            <a:off x="11879546" y="1868350"/>
            <a:ext cx="5379754" cy="6359729"/>
          </a:xfrm>
          <a:prstGeom prst="rect">
            <a:avLst/>
          </a:prstGeom>
          <a:noFill/>
          <a:ln>
            <a:noFill/>
          </a:ln>
        </p:spPr>
      </p:pic>
      <p:pic>
        <p:nvPicPr>
          <p:cNvPr id="342" name="Google Shape;342;p11"/>
          <p:cNvPicPr preferRelativeResize="0"/>
          <p:nvPr/>
        </p:nvPicPr>
        <p:blipFill rotWithShape="1">
          <a:blip r:embed="rId4">
            <a:alphaModFix/>
          </a:blip>
          <a:srcRect b="0" l="1018" r="1018" t="0"/>
          <a:stretch/>
        </p:blipFill>
        <p:spPr>
          <a:xfrm>
            <a:off x="1028700" y="5731159"/>
            <a:ext cx="3645600" cy="2479395"/>
          </a:xfrm>
          <a:prstGeom prst="rect">
            <a:avLst/>
          </a:prstGeom>
          <a:noFill/>
          <a:ln>
            <a:noFill/>
          </a:ln>
        </p:spPr>
      </p:pic>
      <p:sp>
        <p:nvSpPr>
          <p:cNvPr id="343" name="Google Shape;343;p11"/>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About</a:t>
            </a:r>
            <a:endParaRPr/>
          </a:p>
        </p:txBody>
      </p:sp>
      <p:sp>
        <p:nvSpPr>
          <p:cNvPr id="344" name="Google Shape;344;p11"/>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Product</a:t>
            </a:r>
            <a:endParaRPr/>
          </a:p>
        </p:txBody>
      </p:sp>
      <p:sp>
        <p:nvSpPr>
          <p:cNvPr id="345" name="Google Shape;345;p11"/>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Project</a:t>
            </a:r>
            <a:endParaRPr/>
          </a:p>
        </p:txBody>
      </p:sp>
      <p:sp>
        <p:nvSpPr>
          <p:cNvPr id="346" name="Google Shape;346;p11"/>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Contact</a:t>
            </a:r>
            <a:endParaRPr/>
          </a:p>
        </p:txBody>
      </p:sp>
      <p:sp>
        <p:nvSpPr>
          <p:cNvPr id="347" name="Google Shape;347;p11"/>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1" i="0" lang="en-GB" spc="0" sz="2200" u="none" cap="none" strike="noStrike">
                <a:solidFill>
                  <a:srgbClr val="0A0A0A"/>
                </a:solidFill>
                <a:latin typeface="Quicksand"/>
                <a:ea typeface="Quicksand"/>
                <a:cs typeface="Quicksand"/>
                <a:sym typeface="Quicksand"/>
              </a:rPr>
              <a:t>Search</a:t>
            </a:r>
            <a:endParaRPr/>
          </a:p>
        </p:txBody>
      </p:sp>
      <p:sp>
        <p:nvSpPr>
          <p:cNvPr id="348" name="Google Shape;348;p11"/>
          <p:cNvSpPr txBox="1"/>
          <p:nvPr/>
        </p:nvSpPr>
        <p:spPr>
          <a:xfrm>
            <a:off x="1066800" y="93345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11</a:t>
            </a:r>
            <a:endParaRPr b="0" i="0" spc="0" sz="2200" u="none" cap="none" strike="noStrike">
              <a:solidFill>
                <a:srgbClr val="0A0A0A"/>
              </a:solidFill>
              <a:latin typeface="Quicksand"/>
              <a:ea typeface="Quicksand"/>
              <a:cs typeface="Quicksand"/>
              <a:sym typeface="Quicksand"/>
            </a:endParaRPr>
          </a:p>
        </p:txBody>
      </p:sp>
      <p:sp>
        <p:nvSpPr>
          <p:cNvPr id="349" name="Google Shape;349;p11"/>
          <p:cNvSpPr txBox="1"/>
          <p:nvPr/>
        </p:nvSpPr>
        <p:spPr>
          <a:xfrm>
            <a:off x="4800600" y="5981700"/>
            <a:ext cx="6858000" cy="1994713"/>
          </a:xfrm>
          <a:prstGeom prst="rect">
            <a:avLst/>
          </a:prstGeom>
          <a:noFill/>
          <a:ln>
            <a:noFill/>
          </a:ln>
        </p:spPr>
        <p:txBody>
          <a:bodyPr anchorCtr="0" anchor="t" bIns="0" lIns="0" spcFirstLastPara="1" rIns="0" wrap="square" tIns="0">
            <a:spAutoFit/>
          </a:bodyPr>
          <a:lstStyle/>
          <a:p>
            <a:pPr indent="0" lvl="0" marL="0" marR="0" rtl="0" algn="l">
              <a:lnSpc>
                <a:spcPct val="187500"/>
              </a:lnSpc>
              <a:spcBef>
                <a:spcPts val="0"/>
              </a:spcBef>
              <a:spcAft>
                <a:spcPts val="0"/>
              </a:spcAft>
              <a:buClr>
                <a:srgbClr val="0A0A0A"/>
              </a:buClr>
              <a:buSzPts val="4400"/>
              <a:buFont typeface="Oswald"/>
              <a:buNone/>
            </a:pPr>
            <a:r>
              <a:rPr b="1" i="0" lang="en-GB" spc="0" sz="4400" u="none" cap="none" strike="noStrike">
                <a:solidFill>
                  <a:srgbClr val="0A0A0A"/>
                </a:solidFill>
                <a:latin typeface="Oswald"/>
                <a:ea typeface="Oswald"/>
                <a:cs typeface="Oswald"/>
                <a:sym typeface="Oswald"/>
              </a:rPr>
              <a:t>Case Study: Finisterre and Enterprise System Investment</a:t>
            </a:r>
            <a:endParaRPr b="1" i="0" spc="0" sz="4400" u="none" cap="none" strike="noStrike">
              <a:solidFill>
                <a:srgbClr val="0A0A0A"/>
              </a:solidFill>
              <a:latin typeface="Oswald"/>
              <a:ea typeface="Oswald"/>
              <a:cs typeface="Oswald"/>
              <a:sym typeface="Oswald"/>
            </a:endParaRPr>
          </a:p>
        </p:txBody>
      </p:sp>
      <p:sp>
        <p:nvSpPr>
          <p:cNvPr id="350" name="Google Shape;350;p11"/>
          <p:cNvSpPr/>
          <p:nvPr/>
        </p:nvSpPr>
        <p:spPr>
          <a:xfrm>
            <a:off x="914400" y="2185347"/>
            <a:ext cx="9372600" cy="2534027"/>
          </a:xfrm>
          <a:prstGeom prst="rect">
            <a:avLst/>
          </a:prstGeom>
          <a:noFill/>
          <a:ln>
            <a:noFill/>
          </a:ln>
        </p:spPr>
        <p:txBody>
          <a:bodyPr anchorCtr="0" anchor="ctr" bIns="45700" lIns="91425" spcFirstLastPara="1" rIns="91425" wrap="square" tIns="45700">
            <a:spAutoFit/>
          </a:bodyPr>
          <a:lstStyle/>
          <a:p>
            <a:pPr indent="-285750" lvl="0" marL="285750" marR="0" rtl="0" algn="just">
              <a:lnSpc>
                <a:spcPct val="150000"/>
              </a:lnSpc>
              <a:spcBef>
                <a:spcPts val="0"/>
              </a:spcBef>
              <a:spcAft>
                <a:spcPts val="0"/>
              </a:spcAft>
              <a:buClr>
                <a:srgbClr val="000000"/>
              </a:buClr>
              <a:buSzPts val="1800"/>
              <a:buFont typeface="Noto Sans Symbols"/>
              <a:buChar char="❑"/>
            </a:pPr>
            <a:r>
              <a:rPr b="1" i="0" lang="en-GB" spc="0" sz="1800" u="none" cap="none" strike="noStrike">
                <a:solidFill>
                  <a:srgbClr val="000000"/>
                </a:solidFill>
                <a:latin typeface="Arial"/>
                <a:ea typeface="Arial"/>
                <a:cs typeface="Arial"/>
                <a:sym typeface="Arial"/>
              </a:rPr>
              <a:t>Current systems: Finisterre uses separate systems for finance, warehousing, merchandising, and inventory management, limiting business support.</a:t>
            </a:r>
            <a:endParaRPr/>
          </a:p>
          <a:p>
            <a:pPr indent="-285750" lvl="0" marL="285750" marR="0" rtl="0" algn="just">
              <a:lnSpc>
                <a:spcPct val="150000"/>
              </a:lnSpc>
              <a:spcBef>
                <a:spcPts val="0"/>
              </a:spcBef>
              <a:spcAft>
                <a:spcPts val="0"/>
              </a:spcAft>
              <a:buClr>
                <a:srgbClr val="000000"/>
              </a:buClr>
              <a:buSzPts val="1800"/>
              <a:buFont typeface="Noto Sans Symbols"/>
              <a:buChar char="❑"/>
            </a:pPr>
            <a:r>
              <a:rPr b="1" i="0" lang="en-GB" spc="0" sz="1800" u="none" cap="none" strike="noStrike">
                <a:solidFill>
                  <a:srgbClr val="000000"/>
                </a:solidFill>
                <a:latin typeface="Arial"/>
                <a:ea typeface="Arial"/>
                <a:cs typeface="Arial"/>
                <a:sym typeface="Arial"/>
              </a:rPr>
              <a:t>Growth needs: The company seeks a modern back-end system to support new shops and growing online sales (Li, Liu and Zhou, 2024).</a:t>
            </a:r>
            <a:endParaRPr b="1" i="0" spc="0" sz="1800" u="none" cap="none" strike="noStrike">
              <a:solidFill>
                <a:srgbClr val="000000"/>
              </a:solidFill>
              <a:latin typeface="Arial"/>
              <a:ea typeface="Arial"/>
              <a:cs typeface="Arial"/>
              <a:sym typeface="Arial"/>
            </a:endParaRPr>
          </a:p>
          <a:p>
            <a:pPr indent="-285750" lvl="0" marL="285750" marR="0" rtl="0" algn="just">
              <a:lnSpc>
                <a:spcPct val="150000"/>
              </a:lnSpc>
              <a:spcBef>
                <a:spcPts val="0"/>
              </a:spcBef>
              <a:spcAft>
                <a:spcPts val="0"/>
              </a:spcAft>
              <a:buClr>
                <a:srgbClr val="000000"/>
              </a:buClr>
              <a:buSzPts val="1800"/>
              <a:buFont typeface="Noto Sans Symbols"/>
              <a:buChar char="❑"/>
            </a:pPr>
            <a:r>
              <a:rPr b="1" i="0" lang="en-GB" spc="0" sz="1800" u="none" cap="none" strike="noStrike">
                <a:solidFill>
                  <a:srgbClr val="000000"/>
                </a:solidFill>
                <a:latin typeface="Arial"/>
                <a:ea typeface="Arial"/>
                <a:cs typeface="Arial"/>
                <a:sym typeface="Arial"/>
              </a:rPr>
              <a:t>Implementation challenge: Finisterre must select an affordable system matching its sustainability values while training staff effectively.</a:t>
            </a:r>
            <a:endParaRPr b="1" i="0" spc="0" sz="18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5" name="Shape 355"/>
        <p:cNvGrpSpPr/>
        <p:nvPr/>
      </p:nvGrpSpPr>
      <p:grpSpPr>
        <a:xfrm>
          <a:off x="0" y="0"/>
          <a:ext cx="0" cy="0"/>
          <a:chOff x="0" y="0"/>
          <a:chExt cx="0" cy="0"/>
        </a:xfrm>
      </p:grpSpPr>
      <p:grpSp>
        <p:nvGrpSpPr>
          <p:cNvPr id="356" name="Google Shape;356;p12"/>
          <p:cNvGrpSpPr/>
          <p:nvPr/>
        </p:nvGrpSpPr>
        <p:grpSpPr>
          <a:xfrm rot="-5400000">
            <a:off x="6389625" y="4619360"/>
            <a:ext cx="8828828" cy="1043072"/>
            <a:chOff x="0" y="-28575"/>
            <a:chExt cx="2140230" cy="252855"/>
          </a:xfrm>
        </p:grpSpPr>
        <p:sp>
          <p:nvSpPr>
            <p:cNvPr id="357" name="Google Shape;357;p12"/>
            <p:cNvSpPr/>
            <p:nvPr/>
          </p:nvSpPr>
          <p:spPr>
            <a:xfrm>
              <a:off x="0" y="0"/>
              <a:ext cx="2140230" cy="224280"/>
            </a:xfrm>
            <a:custGeom>
              <a:rect b="b" l="l" r="r" t="t"/>
              <a:pathLst>
                <a:path extrusionOk="0" h="224280" w="214023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58" name="Google Shape;358;p12"/>
            <p:cNvSpPr txBox="1"/>
            <p:nvPr/>
          </p:nvSpPr>
          <p:spPr>
            <a:xfrm>
              <a:off x="0" y="-28575"/>
              <a:ext cx="2140230" cy="252855"/>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grpSp>
        <p:nvGrpSpPr>
          <p:cNvPr id="359" name="Google Shape;359;p12"/>
          <p:cNvGrpSpPr/>
          <p:nvPr/>
        </p:nvGrpSpPr>
        <p:grpSpPr>
          <a:xfrm rot="-5400000">
            <a:off x="15207628" y="705714"/>
            <a:ext cx="1180315" cy="1221852"/>
            <a:chOff x="0" y="-28575"/>
            <a:chExt cx="286125" cy="296194"/>
          </a:xfrm>
        </p:grpSpPr>
        <p:sp>
          <p:nvSpPr>
            <p:cNvPr id="360" name="Google Shape;360;p12"/>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61" name="Google Shape;361;p12"/>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grpSp>
        <p:nvGrpSpPr>
          <p:cNvPr id="362" name="Google Shape;362;p12"/>
          <p:cNvGrpSpPr/>
          <p:nvPr/>
        </p:nvGrpSpPr>
        <p:grpSpPr>
          <a:xfrm rot="-5400000">
            <a:off x="15207628" y="3406232"/>
            <a:ext cx="1180315" cy="1221852"/>
            <a:chOff x="0" y="-28575"/>
            <a:chExt cx="286125" cy="296194"/>
          </a:xfrm>
        </p:grpSpPr>
        <p:sp>
          <p:nvSpPr>
            <p:cNvPr id="363" name="Google Shape;363;p12"/>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64" name="Google Shape;364;p12"/>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grpSp>
        <p:nvGrpSpPr>
          <p:cNvPr id="365" name="Google Shape;365;p12"/>
          <p:cNvGrpSpPr/>
          <p:nvPr/>
        </p:nvGrpSpPr>
        <p:grpSpPr>
          <a:xfrm rot="-5400000">
            <a:off x="15207628" y="2055973"/>
            <a:ext cx="1180315" cy="1221852"/>
            <a:chOff x="0" y="-28575"/>
            <a:chExt cx="286125" cy="296194"/>
          </a:xfrm>
        </p:grpSpPr>
        <p:sp>
          <p:nvSpPr>
            <p:cNvPr id="366" name="Google Shape;366;p12"/>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67" name="Google Shape;367;p12"/>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grpSp>
        <p:nvGrpSpPr>
          <p:cNvPr id="368" name="Google Shape;368;p12"/>
          <p:cNvGrpSpPr/>
          <p:nvPr/>
        </p:nvGrpSpPr>
        <p:grpSpPr>
          <a:xfrm rot="-5400000">
            <a:off x="15207628" y="4756491"/>
            <a:ext cx="1180315" cy="1221852"/>
            <a:chOff x="0" y="-28575"/>
            <a:chExt cx="286125" cy="296194"/>
          </a:xfrm>
        </p:grpSpPr>
        <p:sp>
          <p:nvSpPr>
            <p:cNvPr id="369" name="Google Shape;369;p12"/>
            <p:cNvSpPr/>
            <p:nvPr/>
          </p:nvSpPr>
          <p:spPr>
            <a:xfrm>
              <a:off x="0" y="0"/>
              <a:ext cx="286125" cy="267619"/>
            </a:xfrm>
            <a:custGeom>
              <a:rect b="b" l="l" r="r" t="t"/>
              <a:pathLst>
                <a:path extrusionOk="0" h="267619" w="286125">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70" name="Google Shape;370;p12"/>
            <p:cNvSpPr txBox="1"/>
            <p:nvPr/>
          </p:nvSpPr>
          <p:spPr>
            <a:xfrm>
              <a:off x="0" y="-28575"/>
              <a:ext cx="286125" cy="296194"/>
            </a:xfrm>
            <a:prstGeom prst="rect">
              <a:avLst/>
            </a:prstGeom>
            <a:noFill/>
            <a:ln>
              <a:noFill/>
            </a:ln>
          </p:spPr>
          <p:txBody>
            <a:bodyPr anchorCtr="0" anchor="ctr" bIns="50800" lIns="50800" spcFirstLastPara="1" rIns="50800" wrap="square" tIns="50800">
              <a:noAutofit/>
            </a:bodyPr>
            <a:lstStyle/>
            <a:p>
              <a:pPr indent="0" lvl="0" marL="0" marR="0" rtl="0" algn="ctr">
                <a:lnSpc>
                  <a:spcPct val="108888"/>
                </a:lnSpc>
                <a:spcBef>
                  <a:spcPts val="0"/>
                </a:spcBef>
                <a:spcAft>
                  <a:spcPts val="0"/>
                </a:spcAft>
                <a:buClr>
                  <a:schemeClr val="dk1"/>
                </a:buClr>
                <a:buSzPts val="1800"/>
                <a:buFont typeface="Calibri"/>
                <a:buNone/>
              </a:pPr>
              <a:r>
                <a:t/>
              </a:r>
              <a:endParaRPr b="0" i="0" spc="0" sz="1800" u="none" cap="none" strike="noStrike">
                <a:solidFill>
                  <a:srgbClr val="000000"/>
                </a:solidFill>
                <a:latin typeface="Calibri"/>
                <a:ea typeface="Calibri"/>
                <a:cs typeface="Calibri"/>
                <a:sym typeface="Calibri"/>
              </a:endParaRPr>
            </a:p>
          </p:txBody>
        </p:sp>
      </p:grpSp>
      <p:sp>
        <p:nvSpPr>
          <p:cNvPr id="371" name="Google Shape;371;p12"/>
          <p:cNvSpPr/>
          <p:nvPr/>
        </p:nvSpPr>
        <p:spPr>
          <a:xfrm>
            <a:off x="11495060" y="726482"/>
            <a:ext cx="3647034" cy="5231092"/>
          </a:xfrm>
          <a:custGeom>
            <a:rect b="b" l="l" r="r" t="t"/>
            <a:pathLst>
              <a:path extrusionOk="0" h="865374" w="603325">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rotWithShape="1">
            <a:blip r:embed="rId3">
              <a:alphaModFix/>
            </a:blip>
            <a:stretch>
              <a:fillRect b="-2321" l="0" r="0" t="-2321"/>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72" name="Google Shape;372;p12"/>
          <p:cNvSpPr/>
          <p:nvPr/>
        </p:nvSpPr>
        <p:spPr>
          <a:xfrm>
            <a:off x="11495060" y="6118381"/>
            <a:ext cx="4913650" cy="3436928"/>
          </a:xfrm>
          <a:custGeom>
            <a:rect b="b" l="l" r="r" t="t"/>
            <a:pathLst>
              <a:path extrusionOk="0" h="568567" w="812860">
                <a:moveTo>
                  <a:pt x="15756" y="0"/>
                </a:moveTo>
                <a:lnTo>
                  <a:pt x="797104" y="0"/>
                </a:lnTo>
                <a:cubicBezTo>
                  <a:pt x="801282" y="0"/>
                  <a:pt x="805290" y="1660"/>
                  <a:pt x="808245" y="4615"/>
                </a:cubicBezTo>
                <a:cubicBezTo>
                  <a:pt x="811200" y="7570"/>
                  <a:pt x="812860" y="11577"/>
                  <a:pt x="812860" y="15756"/>
                </a:cubicBezTo>
                <a:lnTo>
                  <a:pt x="812860" y="552811"/>
                </a:lnTo>
                <a:cubicBezTo>
                  <a:pt x="812860" y="556990"/>
                  <a:pt x="811200" y="560998"/>
                  <a:pt x="808245" y="563952"/>
                </a:cubicBezTo>
                <a:cubicBezTo>
                  <a:pt x="805290" y="566907"/>
                  <a:pt x="801282" y="568567"/>
                  <a:pt x="797104" y="568567"/>
                </a:cubicBezTo>
                <a:lnTo>
                  <a:pt x="15756" y="568567"/>
                </a:lnTo>
                <a:cubicBezTo>
                  <a:pt x="11577" y="568567"/>
                  <a:pt x="7570" y="566907"/>
                  <a:pt x="4615" y="563952"/>
                </a:cubicBezTo>
                <a:cubicBezTo>
                  <a:pt x="1660" y="560998"/>
                  <a:pt x="0" y="556990"/>
                  <a:pt x="0" y="552811"/>
                </a:cubicBezTo>
                <a:lnTo>
                  <a:pt x="0" y="15756"/>
                </a:lnTo>
                <a:cubicBezTo>
                  <a:pt x="0" y="11577"/>
                  <a:pt x="1660" y="7570"/>
                  <a:pt x="4615" y="4615"/>
                </a:cubicBezTo>
                <a:cubicBezTo>
                  <a:pt x="7570" y="1660"/>
                  <a:pt x="11577" y="0"/>
                  <a:pt x="15756" y="0"/>
                </a:cubicBezTo>
                <a:close/>
              </a:path>
            </a:pathLst>
          </a:custGeom>
          <a:blipFill rotWithShape="1">
            <a:blip r:embed="rId4">
              <a:alphaModFix/>
            </a:blip>
            <a:stretch>
              <a:fillRect b="0" l="-2492" r="-2492"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73" name="Google Shape;373;p12"/>
          <p:cNvSpPr txBox="1"/>
          <p:nvPr/>
        </p:nvSpPr>
        <p:spPr>
          <a:xfrm>
            <a:off x="609600" y="2476500"/>
            <a:ext cx="9144000" cy="4921284"/>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200000"/>
              </a:lnSpc>
              <a:spcBef>
                <a:spcPts val="0"/>
              </a:spcBef>
              <a:spcAft>
                <a:spcPts val="0"/>
              </a:spcAft>
              <a:buClr>
                <a:srgbClr val="000000"/>
              </a:buClr>
              <a:buSzPts val="2000"/>
              <a:buFont typeface="Noto Sans Symbols"/>
              <a:buChar char="⮚"/>
            </a:pPr>
            <a:r>
              <a:rPr b="1" i="0" lang="en-GB" spc="0" sz="2000" u="none" cap="none" strike="noStrike">
                <a:solidFill>
                  <a:srgbClr val="000000"/>
                </a:solidFill>
                <a:latin typeface="Arial"/>
                <a:ea typeface="Arial"/>
                <a:cs typeface="Arial"/>
                <a:sym typeface="Arial"/>
              </a:rPr>
              <a:t>Zara uses store-level sales data to identify popular products and communicate information to headquarters. This supports faster production decisions and enables new products to reach stores quickly.</a:t>
            </a:r>
            <a:endParaRPr/>
          </a:p>
          <a:p>
            <a:pPr indent="-342900" lvl="0" marL="342900" marR="0" rtl="0" algn="just">
              <a:lnSpc>
                <a:spcPct val="200000"/>
              </a:lnSpc>
              <a:spcBef>
                <a:spcPts val="0"/>
              </a:spcBef>
              <a:spcAft>
                <a:spcPts val="0"/>
              </a:spcAft>
              <a:buClr>
                <a:srgbClr val="000000"/>
              </a:buClr>
              <a:buSzPts val="2000"/>
              <a:buFont typeface="Noto Sans Symbols"/>
              <a:buChar char="⮚"/>
            </a:pPr>
            <a:r>
              <a:rPr b="1" i="0" lang="en-GB" spc="0" sz="2000" u="none" cap="none" strike="noStrike">
                <a:solidFill>
                  <a:srgbClr val="000000"/>
                </a:solidFill>
                <a:latin typeface="Arial"/>
                <a:ea typeface="Arial"/>
                <a:cs typeface="Arial"/>
                <a:sym typeface="Arial"/>
              </a:rPr>
              <a:t>For Finisterre, Zara demonstrates how accurate information can improve stock and design decisions. However, Finisterre should balance speed with sustainability, avoiding unnecessary production and waste (Li, Liu and Zhou, 2024).</a:t>
            </a:r>
            <a:endParaRPr/>
          </a:p>
        </p:txBody>
      </p:sp>
      <p:sp>
        <p:nvSpPr>
          <p:cNvPr id="374" name="Google Shape;374;p12"/>
          <p:cNvSpPr txBox="1"/>
          <p:nvPr/>
        </p:nvSpPr>
        <p:spPr>
          <a:xfrm>
            <a:off x="914400" y="342900"/>
            <a:ext cx="7696200" cy="2001253"/>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4400"/>
              <a:buFont typeface="Arial"/>
              <a:buNone/>
            </a:pPr>
            <a:r>
              <a:rPr b="1" i="0" lang="en-GB" spc="0" sz="4400" u="none" cap="none" strike="noStrike">
                <a:solidFill>
                  <a:srgbClr val="000000"/>
                </a:solidFill>
                <a:latin typeface="Arial"/>
                <a:ea typeface="Arial"/>
                <a:cs typeface="Arial"/>
                <a:sym typeface="Arial"/>
              </a:rPr>
              <a:t>Case Study Two: Zara and Supply Chain Technology</a:t>
            </a:r>
            <a:endParaRPr b="1" i="0" spc="0" sz="4800" u="none" cap="none" strike="noStrike">
              <a:solidFill>
                <a:srgbClr val="000000"/>
              </a:solidFill>
              <a:latin typeface="Times New Roman"/>
              <a:ea typeface="Times New Roman"/>
              <a:cs typeface="Times New Roman"/>
              <a:sym typeface="Times New Roman"/>
            </a:endParaRPr>
          </a:p>
        </p:txBody>
      </p:sp>
      <p:sp>
        <p:nvSpPr>
          <p:cNvPr id="375" name="Google Shape;375;p12"/>
          <p:cNvSpPr txBox="1"/>
          <p:nvPr/>
        </p:nvSpPr>
        <p:spPr>
          <a:xfrm>
            <a:off x="1066800" y="93345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A0A0A"/>
              </a:buClr>
              <a:buSzPts val="2200"/>
              <a:buFont typeface="Quicksand"/>
              <a:buNone/>
            </a:pPr>
            <a:r>
              <a:rPr b="0" i="0" lang="en-GB" spc="0" sz="2200" u="none" cap="none" strike="noStrike">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12</a:t>
            </a:r>
            <a:endParaRPr b="0" i="0" spc="0" sz="2200" u="none" cap="none" strike="noStrike">
              <a:solidFill>
                <a:srgbClr val="0A0A0A"/>
              </a:solidFill>
              <a:latin typeface="Quicksand"/>
              <a:ea typeface="Quicksand"/>
              <a:cs typeface="Quicksand"/>
              <a:sym typeface="Quicksan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sp>
        <p:nvSpPr>
          <p:cNvPr id="381" name="Google Shape;381;p13"/>
          <p:cNvSpPr txBox="1"/>
          <p:nvPr/>
        </p:nvSpPr>
        <p:spPr>
          <a:xfrm>
            <a:off x="1028700" y="2207629"/>
            <a:ext cx="4740124" cy="107632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None/>
            </a:pPr>
            <a:r>
              <a:rPr b="1" lang="en-GB" sz="7500">
                <a:solidFill>
                  <a:srgbClr val="0A0A0A"/>
                </a:solidFill>
                <a:latin typeface="Oswald"/>
                <a:ea typeface="Oswald"/>
                <a:cs typeface="Oswald"/>
                <a:sym typeface="Oswald"/>
              </a:rPr>
              <a:t>Conclusion</a:t>
            </a:r>
            <a:endParaRPr/>
          </a:p>
        </p:txBody>
      </p:sp>
      <p:sp>
        <p:nvSpPr>
          <p:cNvPr id="382" name="Google Shape;382;p13"/>
          <p:cNvSpPr txBox="1"/>
          <p:nvPr/>
        </p:nvSpPr>
        <p:spPr>
          <a:xfrm>
            <a:off x="1066800" y="3771900"/>
            <a:ext cx="10058400" cy="2714141"/>
          </a:xfrm>
          <a:prstGeom prst="rect">
            <a:avLst/>
          </a:prstGeom>
          <a:noFill/>
          <a:ln>
            <a:noFill/>
          </a:ln>
        </p:spPr>
        <p:txBody>
          <a:bodyPr anchorCtr="0" anchor="t" bIns="0" lIns="0" spcFirstLastPara="1" rIns="0" wrap="square" tIns="0">
            <a:spAutoFit/>
          </a:bodyPr>
          <a:lstStyle/>
          <a:p>
            <a:pPr indent="0" lvl="0" marL="0" marR="0" rtl="0" algn="just">
              <a:lnSpc>
                <a:spcPct val="150000"/>
              </a:lnSpc>
              <a:spcBef>
                <a:spcPts val="0"/>
              </a:spcBef>
              <a:spcAft>
                <a:spcPts val="0"/>
              </a:spcAft>
              <a:buNone/>
            </a:pPr>
            <a:r>
              <a:rPr b="1" lang="en-GB" sz="2001">
                <a:solidFill>
                  <a:srgbClr val="0A0A0A"/>
                </a:solidFill>
                <a:latin typeface="Arial"/>
                <a:ea typeface="Arial"/>
                <a:cs typeface="Arial"/>
                <a:sym typeface="Arial"/>
              </a:rPr>
              <a:t>ERP, CRM and SCM provide different benefits for Finisterre, supporting internal coordination, customer relationships and supply-chain management. Together, these systems can improve efficiency, decision-making and business growth.</a:t>
            </a:r>
            <a:endParaRPr/>
          </a:p>
          <a:p>
            <a:pPr indent="0" lvl="0" marL="0" marR="0" rtl="0" algn="just">
              <a:lnSpc>
                <a:spcPct val="150000"/>
              </a:lnSpc>
              <a:spcBef>
                <a:spcPts val="0"/>
              </a:spcBef>
              <a:spcAft>
                <a:spcPts val="0"/>
              </a:spcAft>
              <a:buNone/>
            </a:pPr>
            <a:r>
              <a:rPr b="1" lang="en-GB" sz="2001">
                <a:solidFill>
                  <a:srgbClr val="0A0A0A"/>
                </a:solidFill>
                <a:latin typeface="Arial"/>
                <a:ea typeface="Arial"/>
                <a:cs typeface="Arial"/>
                <a:sym typeface="Arial"/>
              </a:rPr>
              <a:t>Finisterre should prioritise ERP implementation before gradually introducing CRM and SCM. Strong data protection, security measures and staff training should accompany implementation to maintain trust and support responsible system use.</a:t>
            </a:r>
            <a:endParaRPr b="1" sz="2001">
              <a:solidFill>
                <a:srgbClr val="0A0A0A"/>
              </a:solidFill>
              <a:latin typeface="Arial"/>
              <a:ea typeface="Arial"/>
              <a:cs typeface="Arial"/>
              <a:sym typeface="Arial"/>
            </a:endParaRPr>
          </a:p>
        </p:txBody>
      </p:sp>
      <p:grpSp>
        <p:nvGrpSpPr>
          <p:cNvPr id="383" name="Google Shape;383;p13"/>
          <p:cNvGrpSpPr/>
          <p:nvPr/>
        </p:nvGrpSpPr>
        <p:grpSpPr>
          <a:xfrm>
            <a:off x="14352530" y="489195"/>
            <a:ext cx="2906770" cy="599704"/>
            <a:chOff x="0" y="-38100"/>
            <a:chExt cx="765569" cy="157947"/>
          </a:xfrm>
        </p:grpSpPr>
        <p:sp>
          <p:nvSpPr>
            <p:cNvPr id="384" name="Google Shape;384;p13"/>
            <p:cNvSpPr/>
            <p:nvPr/>
          </p:nvSpPr>
          <p:spPr>
            <a:xfrm>
              <a:off x="0" y="0"/>
              <a:ext cx="765569" cy="119847"/>
            </a:xfrm>
            <a:custGeom>
              <a:rect b="b" l="l" r="r" t="t"/>
              <a:pathLst>
                <a:path extrusionOk="0" h="119847" w="765569">
                  <a:moveTo>
                    <a:pt x="59923" y="0"/>
                  </a:moveTo>
                  <a:lnTo>
                    <a:pt x="705646" y="0"/>
                  </a:lnTo>
                  <a:cubicBezTo>
                    <a:pt x="721538" y="0"/>
                    <a:pt x="736780" y="6313"/>
                    <a:pt x="748018" y="17551"/>
                  </a:cubicBezTo>
                  <a:cubicBezTo>
                    <a:pt x="759256" y="28789"/>
                    <a:pt x="765569" y="44031"/>
                    <a:pt x="765569" y="59923"/>
                  </a:cubicBezTo>
                  <a:lnTo>
                    <a:pt x="765569" y="59923"/>
                  </a:lnTo>
                  <a:cubicBezTo>
                    <a:pt x="765569" y="75816"/>
                    <a:pt x="759256" y="91058"/>
                    <a:pt x="748018" y="102296"/>
                  </a:cubicBezTo>
                  <a:cubicBezTo>
                    <a:pt x="736780" y="113533"/>
                    <a:pt x="721538" y="119847"/>
                    <a:pt x="705646" y="119847"/>
                  </a:cubicBezTo>
                  <a:lnTo>
                    <a:pt x="59923" y="119847"/>
                  </a:lnTo>
                  <a:cubicBezTo>
                    <a:pt x="44031" y="119847"/>
                    <a:pt x="28789" y="113533"/>
                    <a:pt x="17551" y="102296"/>
                  </a:cubicBezTo>
                  <a:cubicBezTo>
                    <a:pt x="6313" y="91058"/>
                    <a:pt x="0" y="75816"/>
                    <a:pt x="0" y="59923"/>
                  </a:cubicBezTo>
                  <a:lnTo>
                    <a:pt x="0" y="59923"/>
                  </a:lnTo>
                  <a:cubicBezTo>
                    <a:pt x="0" y="44031"/>
                    <a:pt x="6313" y="28789"/>
                    <a:pt x="17551" y="17551"/>
                  </a:cubicBezTo>
                  <a:cubicBezTo>
                    <a:pt x="28789" y="6313"/>
                    <a:pt x="44031" y="0"/>
                    <a:pt x="59923" y="0"/>
                  </a:cubicBezTo>
                  <a:close/>
                </a:path>
              </a:pathLst>
            </a:custGeom>
            <a:solidFill>
              <a:srgbClr val="0CC0DF"/>
            </a:solidFill>
            <a:ln cap="rnd" cmpd="sng" w="9525">
              <a:solidFill>
                <a:srgbClr val="FFFFF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385" name="Google Shape;385;p13"/>
            <p:cNvSpPr txBox="1"/>
            <p:nvPr/>
          </p:nvSpPr>
          <p:spPr>
            <a:xfrm>
              <a:off x="0" y="-38100"/>
              <a:ext cx="765569" cy="157947"/>
            </a:xfrm>
            <a:prstGeom prst="rect">
              <a:avLst/>
            </a:prstGeom>
            <a:noFill/>
            <a:ln>
              <a:noFill/>
            </a:ln>
          </p:spPr>
          <p:txBody>
            <a:bodyPr anchorCtr="0" anchor="ctr" bIns="50800" lIns="50800" spcFirstLastPara="1" rIns="50800" wrap="square" tIns="50800">
              <a:noAutofit/>
            </a:bodyPr>
            <a:lstStyle/>
            <a:p>
              <a:pPr indent="0" lvl="0" marL="0" marR="0" rtl="0" algn="ctr">
                <a:lnSpc>
                  <a:spcPct val="147722"/>
                </a:lnSpc>
                <a:spcBef>
                  <a:spcPts val="0"/>
                </a:spcBef>
                <a:spcAft>
                  <a:spcPts val="0"/>
                </a:spcAft>
                <a:buNone/>
              </a:pPr>
              <a:r>
                <a:t/>
              </a:r>
              <a:endParaRPr sz="1800">
                <a:solidFill>
                  <a:schemeClr val="dk1"/>
                </a:solidFill>
                <a:latin typeface="Calibri"/>
                <a:ea typeface="Calibri"/>
                <a:cs typeface="Calibri"/>
                <a:sym typeface="Calibri"/>
              </a:endParaRPr>
            </a:p>
          </p:txBody>
        </p:sp>
      </p:grpSp>
      <p:sp>
        <p:nvSpPr>
          <p:cNvPr id="386" name="Google Shape;386;p13"/>
          <p:cNvSpPr/>
          <p:nvPr/>
        </p:nvSpPr>
        <p:spPr>
          <a:xfrm>
            <a:off x="16689238" y="694056"/>
            <a:ext cx="334644" cy="334644"/>
          </a:xfrm>
          <a:custGeom>
            <a:rect b="b" l="l" r="r" t="t"/>
            <a:pathLst>
              <a:path extrusionOk="0" h="334644" w="334644">
                <a:moveTo>
                  <a:pt x="0" y="0"/>
                </a:moveTo>
                <a:lnTo>
                  <a:pt x="334644" y="0"/>
                </a:lnTo>
                <a:lnTo>
                  <a:pt x="334644" y="334644"/>
                </a:lnTo>
                <a:lnTo>
                  <a:pt x="0" y="334644"/>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cxnSp>
        <p:nvCxnSpPr>
          <p:cNvPr id="387" name="Google Shape;387;p13"/>
          <p:cNvCxnSpPr/>
          <p:nvPr/>
        </p:nvCxnSpPr>
        <p:spPr>
          <a:xfrm>
            <a:off x="1028700" y="1248380"/>
            <a:ext cx="16230600" cy="0"/>
          </a:xfrm>
          <a:prstGeom prst="straightConnector1">
            <a:avLst/>
          </a:prstGeom>
          <a:noFill/>
          <a:ln cap="flat" cmpd="sng" w="19050">
            <a:solidFill>
              <a:srgbClr val="0A0A0A"/>
            </a:solidFill>
            <a:prstDash val="solid"/>
            <a:round/>
            <a:headEnd len="sm" w="sm" type="none"/>
            <a:tailEnd len="sm" w="sm" type="none"/>
          </a:ln>
        </p:spPr>
      </p:cxnSp>
      <p:cxnSp>
        <p:nvCxnSpPr>
          <p:cNvPr id="388" name="Google Shape;388;p13"/>
          <p:cNvCxnSpPr/>
          <p:nvPr/>
        </p:nvCxnSpPr>
        <p:spPr>
          <a:xfrm>
            <a:off x="1028700" y="9042203"/>
            <a:ext cx="16230600" cy="0"/>
          </a:xfrm>
          <a:prstGeom prst="straightConnector1">
            <a:avLst/>
          </a:prstGeom>
          <a:noFill/>
          <a:ln cap="flat" cmpd="sng" w="19050">
            <a:solidFill>
              <a:srgbClr val="0A0A0A"/>
            </a:solidFill>
            <a:prstDash val="solid"/>
            <a:round/>
            <a:headEnd len="sm" w="sm" type="none"/>
            <a:tailEnd len="sm" w="sm" type="none"/>
          </a:ln>
        </p:spPr>
      </p:cxnSp>
      <p:sp>
        <p:nvSpPr>
          <p:cNvPr id="389" name="Google Shape;389;p13"/>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About</a:t>
            </a:r>
            <a:endParaRPr/>
          </a:p>
        </p:txBody>
      </p:sp>
      <p:sp>
        <p:nvSpPr>
          <p:cNvPr id="390" name="Google Shape;390;p13"/>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Product</a:t>
            </a:r>
            <a:endParaRPr/>
          </a:p>
        </p:txBody>
      </p:sp>
      <p:sp>
        <p:nvSpPr>
          <p:cNvPr id="391" name="Google Shape;391;p13"/>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Project</a:t>
            </a:r>
            <a:endParaRPr/>
          </a:p>
        </p:txBody>
      </p:sp>
      <p:sp>
        <p:nvSpPr>
          <p:cNvPr id="392" name="Google Shape;392;p13"/>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0A0A0A"/>
                </a:solidFill>
                <a:latin typeface="Quicksand"/>
                <a:ea typeface="Quicksand"/>
                <a:cs typeface="Quicksand"/>
                <a:sym typeface="Quicksand"/>
              </a:rPr>
              <a:t>Contact</a:t>
            </a:r>
            <a:endParaRPr/>
          </a:p>
        </p:txBody>
      </p:sp>
      <p:sp>
        <p:nvSpPr>
          <p:cNvPr id="393" name="Google Shape;393;p13"/>
          <p:cNvSpPr txBox="1"/>
          <p:nvPr/>
        </p:nvSpPr>
        <p:spPr>
          <a:xfrm>
            <a:off x="14589756" y="655956"/>
            <a:ext cx="137558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GB" sz="2200">
                <a:solidFill>
                  <a:srgbClr val="0A0A0A"/>
                </a:solidFill>
                <a:latin typeface="Quicksand"/>
                <a:ea typeface="Quicksand"/>
                <a:cs typeface="Quicksand"/>
                <a:sym typeface="Quicksand"/>
              </a:rPr>
              <a:t>Search</a:t>
            </a:r>
            <a:endParaRPr/>
          </a:p>
        </p:txBody>
      </p:sp>
      <p:sp>
        <p:nvSpPr>
          <p:cNvPr id="394" name="Google Shape;394;p13"/>
          <p:cNvSpPr txBox="1"/>
          <p:nvPr/>
        </p:nvSpPr>
        <p:spPr>
          <a:xfrm>
            <a:off x="1028700" y="9220200"/>
            <a:ext cx="1403652" cy="372707"/>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GB" sz="2200">
                <a:solidFill>
                  <a:srgbClr val="0A0A0A"/>
                </a:solidFill>
                <a:latin typeface="Quicksand"/>
                <a:ea typeface="Quicksand"/>
                <a:cs typeface="Quicksand"/>
                <a:sym typeface="Quicksand"/>
              </a:rPr>
              <a:t>Page 13</a:t>
            </a:r>
            <a:endParaRPr/>
          </a:p>
        </p:txBody>
      </p:sp>
      <p:pic>
        <p:nvPicPr>
          <p:cNvPr descr="Finisterre: the sustainable outdoor clothing brand with aims to be a  carbon-positive business | London Evening Standard | The Standard" id="395" name="Google Shape;395;p13"/>
          <p:cNvPicPr preferRelativeResize="0"/>
          <p:nvPr/>
        </p:nvPicPr>
        <p:blipFill rotWithShape="1">
          <a:blip r:embed="rId3">
            <a:alphaModFix/>
          </a:blip>
          <a:srcRect b="0" l="0" r="0" t="0"/>
          <a:stretch/>
        </p:blipFill>
        <p:spPr>
          <a:xfrm>
            <a:off x="11887200" y="1562100"/>
            <a:ext cx="4953000" cy="67437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0" name="Shape 400"/>
        <p:cNvGrpSpPr/>
        <p:nvPr/>
      </p:nvGrpSpPr>
      <p:grpSpPr>
        <a:xfrm>
          <a:off x="0" y="0"/>
          <a:ext cx="0" cy="0"/>
          <a:chOff x="0" y="0"/>
          <a:chExt cx="0" cy="0"/>
        </a:xfrm>
      </p:grpSpPr>
      <p:grpSp>
        <p:nvGrpSpPr>
          <p:cNvPr id="401" name="Google Shape;401;p14"/>
          <p:cNvGrpSpPr/>
          <p:nvPr/>
        </p:nvGrpSpPr>
        <p:grpSpPr>
          <a:xfrm>
            <a:off x="0" y="-34084"/>
            <a:ext cx="18288000" cy="10882072"/>
            <a:chOff x="0" y="-38100"/>
            <a:chExt cx="20442850" cy="12164292"/>
          </a:xfrm>
        </p:grpSpPr>
        <p:sp>
          <p:nvSpPr>
            <p:cNvPr id="402" name="Google Shape;402;p14"/>
            <p:cNvSpPr/>
            <p:nvPr/>
          </p:nvSpPr>
          <p:spPr>
            <a:xfrm>
              <a:off x="0" y="0"/>
              <a:ext cx="20442850" cy="12126192"/>
            </a:xfrm>
            <a:custGeom>
              <a:rect b="b" l="l" r="r" t="t"/>
              <a:pathLst>
                <a:path extrusionOk="0" h="12126192" w="20442850">
                  <a:moveTo>
                    <a:pt x="0" y="12024592"/>
                  </a:moveTo>
                  <a:lnTo>
                    <a:pt x="20442850" y="12024592"/>
                  </a:lnTo>
                  <a:lnTo>
                    <a:pt x="20315850" y="12126192"/>
                  </a:lnTo>
                  <a:cubicBezTo>
                    <a:pt x="20315850" y="12126192"/>
                    <a:pt x="19325250" y="12049992"/>
                    <a:pt x="19223650" y="12049992"/>
                  </a:cubicBezTo>
                  <a:lnTo>
                    <a:pt x="1219200" y="12049992"/>
                  </a:lnTo>
                  <a:cubicBezTo>
                    <a:pt x="1117600" y="12049992"/>
                    <a:pt x="127000" y="12126192"/>
                    <a:pt x="127000" y="12126192"/>
                  </a:cubicBezTo>
                  <a:lnTo>
                    <a:pt x="0" y="12024592"/>
                  </a:lnTo>
                  <a:lnTo>
                    <a:pt x="0" y="0"/>
                  </a:lnTo>
                  <a:lnTo>
                    <a:pt x="20442850" y="0"/>
                  </a:lnTo>
                  <a:lnTo>
                    <a:pt x="20442850" y="12024592"/>
                  </a:lnTo>
                  <a:lnTo>
                    <a:pt x="12700" y="12024592"/>
                  </a:lnTo>
                  <a:lnTo>
                    <a:pt x="12700" y="12011892"/>
                  </a:lnTo>
                  <a:lnTo>
                    <a:pt x="20430150" y="12011892"/>
                  </a:lnTo>
                  <a:lnTo>
                    <a:pt x="20430150" y="12700"/>
                  </a:lnTo>
                  <a:lnTo>
                    <a:pt x="12700" y="12700"/>
                  </a:lnTo>
                  <a:lnTo>
                    <a:pt x="12700" y="12024592"/>
                  </a:lnTo>
                </a:path>
              </a:pathLst>
            </a:custGeom>
            <a:solidFill>
              <a:srgbClr val="394C60">
                <a:alpha val="392"/>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403" name="Google Shape;403;p14"/>
            <p:cNvSpPr txBox="1"/>
            <p:nvPr/>
          </p:nvSpPr>
          <p:spPr>
            <a:xfrm>
              <a:off x="0" y="-38100"/>
              <a:ext cx="20442850" cy="11605492"/>
            </a:xfrm>
            <a:prstGeom prst="rect">
              <a:avLst/>
            </a:prstGeom>
            <a:noFill/>
            <a:ln>
              <a:noFill/>
            </a:ln>
          </p:spPr>
          <p:txBody>
            <a:bodyPr anchorCtr="0" anchor="t" bIns="242375" lIns="242375" spcFirstLastPara="1" rIns="242375" wrap="square" tIns="242375">
              <a:noAutofit/>
            </a:bodyPr>
            <a:lstStyle/>
            <a:p>
              <a:pPr indent="0" lvl="0" marL="0" marR="0" rtl="0" algn="l">
                <a:lnSpc>
                  <a:spcPct val="176222"/>
                </a:lnSpc>
                <a:spcBef>
                  <a:spcPts val="0"/>
                </a:spcBef>
                <a:spcAft>
                  <a:spcPts val="0"/>
                </a:spcAft>
                <a:buNone/>
              </a:pPr>
              <a:r>
                <a:t/>
              </a:r>
              <a:endParaRPr sz="1800">
                <a:solidFill>
                  <a:schemeClr val="dk1"/>
                </a:solidFill>
                <a:latin typeface="Calibri"/>
                <a:ea typeface="Calibri"/>
                <a:cs typeface="Calibri"/>
                <a:sym typeface="Calibri"/>
              </a:endParaRPr>
            </a:p>
          </p:txBody>
        </p:sp>
      </p:grpSp>
      <p:cxnSp>
        <p:nvCxnSpPr>
          <p:cNvPr id="404" name="Google Shape;404;p14"/>
          <p:cNvCxnSpPr/>
          <p:nvPr/>
        </p:nvCxnSpPr>
        <p:spPr>
          <a:xfrm>
            <a:off x="1028700" y="9042203"/>
            <a:ext cx="16230600" cy="0"/>
          </a:xfrm>
          <a:prstGeom prst="straightConnector1">
            <a:avLst/>
          </a:prstGeom>
          <a:noFill/>
          <a:ln cap="flat" cmpd="sng" w="19050">
            <a:solidFill>
              <a:srgbClr val="FFFFFF"/>
            </a:solidFill>
            <a:prstDash val="solid"/>
            <a:round/>
            <a:headEnd len="sm" w="sm" type="none"/>
            <a:tailEnd len="sm" w="sm" type="none"/>
          </a:ln>
        </p:spPr>
      </p:cxnSp>
      <p:cxnSp>
        <p:nvCxnSpPr>
          <p:cNvPr id="405" name="Google Shape;405;p14"/>
          <p:cNvCxnSpPr/>
          <p:nvPr/>
        </p:nvCxnSpPr>
        <p:spPr>
          <a:xfrm>
            <a:off x="1028700" y="1248380"/>
            <a:ext cx="16230600" cy="0"/>
          </a:xfrm>
          <a:prstGeom prst="straightConnector1">
            <a:avLst/>
          </a:prstGeom>
          <a:noFill/>
          <a:ln cap="flat" cmpd="sng" w="19050">
            <a:solidFill>
              <a:srgbClr val="FFFFFF"/>
            </a:solidFill>
            <a:prstDash val="solid"/>
            <a:round/>
            <a:headEnd len="sm" w="sm" type="none"/>
            <a:tailEnd len="sm" w="sm" type="none"/>
          </a:ln>
        </p:spPr>
      </p:cxnSp>
      <p:sp>
        <p:nvSpPr>
          <p:cNvPr id="406" name="Google Shape;406;p14"/>
          <p:cNvSpPr txBox="1"/>
          <p:nvPr/>
        </p:nvSpPr>
        <p:spPr>
          <a:xfrm>
            <a:off x="685800" y="647700"/>
            <a:ext cx="4076700" cy="445891"/>
          </a:xfrm>
          <a:prstGeom prst="rect">
            <a:avLst/>
          </a:prstGeom>
          <a:noFill/>
          <a:ln>
            <a:noFill/>
          </a:ln>
        </p:spPr>
        <p:txBody>
          <a:bodyPr anchorCtr="0" anchor="t" bIns="0" lIns="0" spcFirstLastPara="1" rIns="0" wrap="square" tIns="0">
            <a:spAutoFit/>
          </a:bodyPr>
          <a:lstStyle/>
          <a:p>
            <a:pPr indent="0" lvl="0" marL="0" marR="0" rtl="0" algn="l">
              <a:lnSpc>
                <a:spcPct val="64166"/>
              </a:lnSpc>
              <a:spcBef>
                <a:spcPts val="0"/>
              </a:spcBef>
              <a:spcAft>
                <a:spcPts val="0"/>
              </a:spcAft>
              <a:buNone/>
            </a:pPr>
            <a:r>
              <a:rPr b="1" lang="en-GB" sz="4800">
                <a:solidFill>
                  <a:schemeClr val="dk1"/>
                </a:solidFill>
                <a:latin typeface="Arial"/>
                <a:ea typeface="Arial"/>
                <a:cs typeface="Arial"/>
                <a:sym typeface="Arial"/>
              </a:rPr>
              <a:t>Reference</a:t>
            </a:r>
            <a:r>
              <a:rPr b="1" lang="en-GB" sz="2200">
                <a:solidFill>
                  <a:srgbClr val="FFFFFF"/>
                </a:solidFill>
                <a:latin typeface="Arial"/>
                <a:ea typeface="Arial"/>
                <a:cs typeface="Arial"/>
                <a:sym typeface="Arial"/>
              </a:rPr>
              <a:t>s</a:t>
            </a:r>
            <a:endParaRPr/>
          </a:p>
        </p:txBody>
      </p:sp>
      <p:sp>
        <p:nvSpPr>
          <p:cNvPr id="407" name="Google Shape;407;p14"/>
          <p:cNvSpPr txBox="1"/>
          <p:nvPr/>
        </p:nvSpPr>
        <p:spPr>
          <a:xfrm>
            <a:off x="6079000"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About</a:t>
            </a:r>
            <a:endParaRPr/>
          </a:p>
        </p:txBody>
      </p:sp>
      <p:sp>
        <p:nvSpPr>
          <p:cNvPr id="408" name="Google Shape;408;p14"/>
          <p:cNvSpPr txBox="1"/>
          <p:nvPr/>
        </p:nvSpPr>
        <p:spPr>
          <a:xfrm>
            <a:off x="7759382"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409" name="Google Shape;409;p14"/>
          <p:cNvSpPr txBox="1"/>
          <p:nvPr/>
        </p:nvSpPr>
        <p:spPr>
          <a:xfrm>
            <a:off x="9420713"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410" name="Google Shape;410;p14"/>
          <p:cNvSpPr txBox="1"/>
          <p:nvPr/>
        </p:nvSpPr>
        <p:spPr>
          <a:xfrm>
            <a:off x="10973446" y="655956"/>
            <a:ext cx="1375582" cy="3727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sp>
        <p:nvSpPr>
          <p:cNvPr id="411" name="Google Shape;411;p14"/>
          <p:cNvSpPr txBox="1"/>
          <p:nvPr/>
        </p:nvSpPr>
        <p:spPr>
          <a:xfrm>
            <a:off x="1735842" y="9367079"/>
            <a:ext cx="3916029" cy="308610"/>
          </a:xfrm>
          <a:prstGeom prst="rect">
            <a:avLst/>
          </a:prstGeom>
          <a:noFill/>
          <a:ln>
            <a:noFill/>
          </a:ln>
        </p:spPr>
        <p:txBody>
          <a:bodyPr anchorCtr="0" anchor="t" bIns="0" lIns="0" spcFirstLastPara="1" rIns="0" wrap="square" tIns="0">
            <a:spAutoFit/>
          </a:bodyPr>
          <a:lstStyle/>
          <a:p>
            <a:pPr indent="0" lvl="0" marL="0" marR="0" rtl="0" algn="l">
              <a:lnSpc>
                <a:spcPct val="105002"/>
              </a:lnSpc>
              <a:spcBef>
                <a:spcPts val="0"/>
              </a:spcBef>
              <a:spcAft>
                <a:spcPts val="0"/>
              </a:spcAft>
              <a:buNone/>
            </a:pPr>
            <a:r>
              <a:rPr b="1" lang="en-GB" sz="2199">
                <a:solidFill>
                  <a:srgbClr val="FFFFFF"/>
                </a:solidFill>
                <a:latin typeface="Quicksand"/>
                <a:ea typeface="Quicksand"/>
                <a:cs typeface="Quicksand"/>
                <a:sym typeface="Quicksand"/>
              </a:rPr>
              <a:t>www.reallygreatsite.com</a:t>
            </a:r>
            <a:endParaRPr/>
          </a:p>
        </p:txBody>
      </p:sp>
      <p:sp>
        <p:nvSpPr>
          <p:cNvPr id="412" name="Google Shape;412;p14"/>
          <p:cNvSpPr txBox="1"/>
          <p:nvPr/>
        </p:nvSpPr>
        <p:spPr>
          <a:xfrm>
            <a:off x="8444025" y="9286611"/>
            <a:ext cx="2209009" cy="375539"/>
          </a:xfrm>
          <a:prstGeom prst="rect">
            <a:avLst/>
          </a:prstGeom>
          <a:noFill/>
          <a:ln>
            <a:noFill/>
          </a:ln>
        </p:spPr>
        <p:txBody>
          <a:bodyPr anchorCtr="0" anchor="t" bIns="0" lIns="0" spcFirstLastPara="1" rIns="0" wrap="square" tIns="0">
            <a:spAutoFit/>
          </a:bodyPr>
          <a:lstStyle/>
          <a:p>
            <a:pPr indent="0" lvl="0" marL="0" marR="0" rtl="0" algn="l">
              <a:lnSpc>
                <a:spcPct val="139017"/>
              </a:lnSpc>
              <a:spcBef>
                <a:spcPts val="0"/>
              </a:spcBef>
              <a:spcAft>
                <a:spcPts val="0"/>
              </a:spcAft>
              <a:buNone/>
            </a:pPr>
            <a:r>
              <a:rPr b="1" lang="en-GB" sz="2199">
                <a:solidFill>
                  <a:srgbClr val="FFFFFF"/>
                </a:solidFill>
                <a:latin typeface="Quicksand"/>
                <a:ea typeface="Quicksand"/>
                <a:cs typeface="Quicksand"/>
                <a:sym typeface="Quicksand"/>
              </a:rPr>
              <a:t>+123-456-7890</a:t>
            </a:r>
            <a:endParaRPr/>
          </a:p>
        </p:txBody>
      </p:sp>
      <p:sp>
        <p:nvSpPr>
          <p:cNvPr id="413" name="Google Shape;413;p14"/>
          <p:cNvSpPr txBox="1"/>
          <p:nvPr/>
        </p:nvSpPr>
        <p:spPr>
          <a:xfrm>
            <a:off x="13714050" y="9303255"/>
            <a:ext cx="3836942" cy="375539"/>
          </a:xfrm>
          <a:prstGeom prst="rect">
            <a:avLst/>
          </a:prstGeom>
          <a:noFill/>
          <a:ln>
            <a:noFill/>
          </a:ln>
        </p:spPr>
        <p:txBody>
          <a:bodyPr anchorCtr="0" anchor="t" bIns="0" lIns="0" spcFirstLastPara="1" rIns="0" wrap="square" tIns="0">
            <a:spAutoFit/>
          </a:bodyPr>
          <a:lstStyle/>
          <a:p>
            <a:pPr indent="0" lvl="0" marL="0" marR="0" rtl="0" algn="l">
              <a:lnSpc>
                <a:spcPct val="139017"/>
              </a:lnSpc>
              <a:spcBef>
                <a:spcPts val="0"/>
              </a:spcBef>
              <a:spcAft>
                <a:spcPts val="0"/>
              </a:spcAft>
              <a:buNone/>
            </a:pPr>
            <a:r>
              <a:rPr b="1" lang="en-GB" sz="2199">
                <a:solidFill>
                  <a:srgbClr val="FFFFFF"/>
                </a:solidFill>
                <a:latin typeface="Quicksand"/>
                <a:ea typeface="Quicksand"/>
                <a:cs typeface="Quicksand"/>
                <a:sym typeface="Quicksand"/>
              </a:rPr>
              <a:t>123 Anywhere St., Any City</a:t>
            </a:r>
            <a:endParaRPr/>
          </a:p>
        </p:txBody>
      </p:sp>
      <p:sp>
        <p:nvSpPr>
          <p:cNvPr id="414" name="Google Shape;414;p14"/>
          <p:cNvSpPr/>
          <p:nvPr/>
        </p:nvSpPr>
        <p:spPr>
          <a:xfrm>
            <a:off x="7634966" y="9247613"/>
            <a:ext cx="522726" cy="528491"/>
          </a:xfrm>
          <a:custGeom>
            <a:rect b="b" l="l" r="r" t="t"/>
            <a:pathLst>
              <a:path extrusionOk="0" h="528491" w="522726">
                <a:moveTo>
                  <a:pt x="0" y="0"/>
                </a:moveTo>
                <a:lnTo>
                  <a:pt x="522726" y="0"/>
                </a:lnTo>
                <a:lnTo>
                  <a:pt x="522726" y="528491"/>
                </a:lnTo>
                <a:lnTo>
                  <a:pt x="0" y="528491"/>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415" name="Google Shape;415;p14"/>
          <p:cNvSpPr/>
          <p:nvPr/>
        </p:nvSpPr>
        <p:spPr>
          <a:xfrm>
            <a:off x="976217" y="9258300"/>
            <a:ext cx="537332" cy="531470"/>
          </a:xfrm>
          <a:custGeom>
            <a:rect b="b" l="l" r="r" t="t"/>
            <a:pathLst>
              <a:path extrusionOk="0" h="531470" w="537332">
                <a:moveTo>
                  <a:pt x="0" y="0"/>
                </a:moveTo>
                <a:lnTo>
                  <a:pt x="537332" y="0"/>
                </a:lnTo>
                <a:lnTo>
                  <a:pt x="537332" y="531470"/>
                </a:lnTo>
                <a:lnTo>
                  <a:pt x="0" y="531470"/>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416" name="Google Shape;416;p14"/>
          <p:cNvSpPr/>
          <p:nvPr/>
        </p:nvSpPr>
        <p:spPr>
          <a:xfrm>
            <a:off x="13132956" y="9284255"/>
            <a:ext cx="372029" cy="531470"/>
          </a:xfrm>
          <a:custGeom>
            <a:rect b="b" l="l" r="r" t="t"/>
            <a:pathLst>
              <a:path extrusionOk="0" h="531470" w="372029">
                <a:moveTo>
                  <a:pt x="0" y="0"/>
                </a:moveTo>
                <a:lnTo>
                  <a:pt x="372028" y="0"/>
                </a:lnTo>
                <a:lnTo>
                  <a:pt x="372028" y="531470"/>
                </a:lnTo>
                <a:lnTo>
                  <a:pt x="0" y="531470"/>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417" name="Google Shape;417;p14"/>
          <p:cNvSpPr txBox="1"/>
          <p:nvPr/>
        </p:nvSpPr>
        <p:spPr>
          <a:xfrm>
            <a:off x="533400" y="1181100"/>
            <a:ext cx="16992600" cy="8956298"/>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Akbar, A.S., Iriani, S.S. and Sanaji, S. (2025) 'A systematic literature review on the effectiveness of customer relationship management in building customer loyalty in the digital era', </a:t>
            </a:r>
            <a:r>
              <a:rPr i="1" lang="en-GB" sz="1800">
                <a:solidFill>
                  <a:schemeClr val="dk1"/>
                </a:solidFill>
                <a:latin typeface="Times New Roman"/>
                <a:ea typeface="Times New Roman"/>
                <a:cs typeface="Times New Roman"/>
                <a:sym typeface="Times New Roman"/>
              </a:rPr>
              <a:t>JPEKA: Jurnal Pendidikan Ekonomi, Manajemen dan Keuangan</a:t>
            </a:r>
            <a:r>
              <a:rPr lang="en-GB" sz="1800">
                <a:solidFill>
                  <a:schemeClr val="dk1"/>
                </a:solidFill>
                <a:latin typeface="Times New Roman"/>
                <a:ea typeface="Times New Roman"/>
                <a:cs typeface="Times New Roman"/>
                <a:sym typeface="Times New Roman"/>
              </a:rPr>
              <a:t>, 9(2), pp. 107–128. </a:t>
            </a:r>
            <a:r>
              <a:rPr lang="en-GB" sz="1800" u="sng">
                <a:solidFill>
                  <a:srgbClr val="0563C1"/>
                </a:solidFill>
                <a:latin typeface="Times New Roman"/>
                <a:ea typeface="Times New Roman"/>
                <a:cs typeface="Times New Roman"/>
                <a:sym typeface="Times New Roman"/>
                <a:hlinkClick r:id="rId3">
                  <a:extLst>
                    <a:ext uri="{A12FA001-AC4F-418D-AE19-62706E023703}">
                      <ahyp:hlinkClr val="tx"/>
                    </a:ext>
                  </a:extLst>
                </a:hlinkClick>
              </a:rPr>
              <a:t>https://doi.org/10.26740/jpeka.v9n2.p107-128</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Flores, A. and Dorneles, L. (2023) 'Data privacy in retail: a bibliometric analysis', </a:t>
            </a:r>
            <a:r>
              <a:rPr i="1" lang="en-GB" sz="1800">
                <a:solidFill>
                  <a:schemeClr val="dk1"/>
                </a:solidFill>
                <a:latin typeface="Times New Roman"/>
                <a:ea typeface="Times New Roman"/>
                <a:cs typeface="Times New Roman"/>
                <a:sym typeface="Times New Roman"/>
              </a:rPr>
              <a:t>RIMAR – Revista Interdisciplinar de Marketing</a:t>
            </a:r>
            <a:r>
              <a:rPr lang="en-GB" sz="1800">
                <a:solidFill>
                  <a:schemeClr val="dk1"/>
                </a:solidFill>
                <a:latin typeface="Times New Roman"/>
                <a:ea typeface="Times New Roman"/>
                <a:cs typeface="Times New Roman"/>
                <a:sym typeface="Times New Roman"/>
              </a:rPr>
              <a:t>, 13(2), pp. 154–172. </a:t>
            </a:r>
            <a:r>
              <a:rPr lang="en-GB" sz="1800" u="sng">
                <a:solidFill>
                  <a:srgbClr val="0563C1"/>
                </a:solidFill>
                <a:latin typeface="Times New Roman"/>
                <a:ea typeface="Times New Roman"/>
                <a:cs typeface="Times New Roman"/>
                <a:sym typeface="Times New Roman"/>
                <a:hlinkClick r:id="rId4">
                  <a:extLst>
                    <a:ext uri="{A12FA001-AC4F-418D-AE19-62706E023703}">
                      <ahyp:hlinkClr val="tx"/>
                    </a:ext>
                  </a:extLst>
                </a:hlinkClick>
              </a:rPr>
              <a:t>https://doi.org/10.4025/rimar.v13i2.66702</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Kaur, J., Azmi, A. and Abdul Majid, R. (2022) 'Strategic direction of information technology on sustainable supply chain practices: exploratory case study on fashion industry in Malaysia', </a:t>
            </a:r>
            <a:r>
              <a:rPr i="1" lang="en-GB" sz="1800">
                <a:solidFill>
                  <a:schemeClr val="dk1"/>
                </a:solidFill>
                <a:latin typeface="Times New Roman"/>
                <a:ea typeface="Times New Roman"/>
                <a:cs typeface="Times New Roman"/>
                <a:sym typeface="Times New Roman"/>
              </a:rPr>
              <a:t>International Journal of Business and Society</a:t>
            </a:r>
            <a:r>
              <a:rPr lang="en-GB" sz="1800">
                <a:solidFill>
                  <a:schemeClr val="dk1"/>
                </a:solidFill>
                <a:latin typeface="Times New Roman"/>
                <a:ea typeface="Times New Roman"/>
                <a:cs typeface="Times New Roman"/>
                <a:sym typeface="Times New Roman"/>
              </a:rPr>
              <a:t>, 23(1), pp. 518–541. </a:t>
            </a:r>
            <a:r>
              <a:rPr lang="en-GB" sz="1800" u="sng">
                <a:solidFill>
                  <a:srgbClr val="0563C1"/>
                </a:solidFill>
                <a:latin typeface="Times New Roman"/>
                <a:ea typeface="Times New Roman"/>
                <a:cs typeface="Times New Roman"/>
                <a:sym typeface="Times New Roman"/>
                <a:hlinkClick r:id="rId5">
                  <a:extLst>
                    <a:ext uri="{A12FA001-AC4F-418D-AE19-62706E023703}">
                      <ahyp:hlinkClr val="tx"/>
                    </a:ext>
                  </a:extLst>
                </a:hlinkClick>
              </a:rPr>
              <a:t>https://doi.org/10.33736/ijbs.4628.2022</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Korucuk, S., Demir, E., Okoth, B.O., Bedirhanoğlu, Ş.B. and Karamaşa, Ç. (2023) 'Examining the critical success factors related to enterprise resource planning: a case study in Ordu province', </a:t>
            </a:r>
            <a:r>
              <a:rPr i="1" lang="en-GB" sz="1800">
                <a:solidFill>
                  <a:schemeClr val="dk1"/>
                </a:solidFill>
                <a:latin typeface="Times New Roman"/>
                <a:ea typeface="Times New Roman"/>
                <a:cs typeface="Times New Roman"/>
                <a:sym typeface="Times New Roman"/>
              </a:rPr>
              <a:t>Decision Making and Analysis</a:t>
            </a:r>
            <a:r>
              <a:rPr lang="en-GB" sz="1800">
                <a:solidFill>
                  <a:schemeClr val="dk1"/>
                </a:solidFill>
                <a:latin typeface="Times New Roman"/>
                <a:ea typeface="Times New Roman"/>
                <a:cs typeface="Times New Roman"/>
                <a:sym typeface="Times New Roman"/>
              </a:rPr>
              <a:t>, 1(1), pp. 10–22. </a:t>
            </a:r>
            <a:r>
              <a:rPr lang="en-GB" sz="1800" u="sng">
                <a:solidFill>
                  <a:srgbClr val="0563C1"/>
                </a:solidFill>
                <a:latin typeface="Times New Roman"/>
                <a:ea typeface="Times New Roman"/>
                <a:cs typeface="Times New Roman"/>
                <a:sym typeface="Times New Roman"/>
                <a:hlinkClick r:id="rId6">
                  <a:extLst>
                    <a:ext uri="{A12FA001-AC4F-418D-AE19-62706E023703}">
                      <ahyp:hlinkClr val="tx"/>
                    </a:ext>
                  </a:extLst>
                </a:hlinkClick>
              </a:rPr>
              <a:t>https://doi.org/10.55976/dma.12023115710-22</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Li, R., Liu, W. and Zhou, S. (2024) 'Digital transformation of supply chain management in the fast fashion industry: a case study of Zara', </a:t>
            </a:r>
            <a:r>
              <a:rPr i="1" lang="en-GB" sz="1800">
                <a:solidFill>
                  <a:schemeClr val="dk1"/>
                </a:solidFill>
                <a:latin typeface="Times New Roman"/>
                <a:ea typeface="Times New Roman"/>
                <a:cs typeface="Times New Roman"/>
                <a:sym typeface="Times New Roman"/>
              </a:rPr>
              <a:t>SHS Web of Conferences</a:t>
            </a:r>
            <a:r>
              <a:rPr lang="en-GB" sz="1800">
                <a:solidFill>
                  <a:schemeClr val="dk1"/>
                </a:solidFill>
                <a:latin typeface="Times New Roman"/>
                <a:ea typeface="Times New Roman"/>
                <a:cs typeface="Times New Roman"/>
                <a:sym typeface="Times New Roman"/>
              </a:rPr>
              <a:t>, 181, 04019. </a:t>
            </a:r>
            <a:r>
              <a:rPr lang="en-GB" sz="1800" u="sng">
                <a:solidFill>
                  <a:srgbClr val="0563C1"/>
                </a:solidFill>
                <a:latin typeface="Times New Roman"/>
                <a:ea typeface="Times New Roman"/>
                <a:cs typeface="Times New Roman"/>
                <a:sym typeface="Times New Roman"/>
                <a:hlinkClick r:id="rId7">
                  <a:extLst>
                    <a:ext uri="{A12FA001-AC4F-418D-AE19-62706E023703}">
                      <ahyp:hlinkClr val="tx"/>
                    </a:ext>
                  </a:extLst>
                </a:hlinkClick>
              </a:rPr>
              <a:t>https://doi.org/10.1051/shsconf/202418104019</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Lutsenko, O.Ye., Hryhorenko, D.A., Tykhonovych, O.Y., Gryn, D.V. and Pavlichenko, H.V. (2025) 'Legal regulation of employee monitoring in the digital age: between security and privacy', </a:t>
            </a:r>
            <a:r>
              <a:rPr i="1" lang="en-GB" sz="1800">
                <a:solidFill>
                  <a:schemeClr val="dk1"/>
                </a:solidFill>
                <a:latin typeface="Times New Roman"/>
                <a:ea typeface="Times New Roman"/>
                <a:cs typeface="Times New Roman"/>
                <a:sym typeface="Times New Roman"/>
              </a:rPr>
              <a:t>International Journal of Law and Information Technology</a:t>
            </a:r>
            <a:r>
              <a:rPr lang="en-GB" sz="1800">
                <a:solidFill>
                  <a:schemeClr val="dk1"/>
                </a:solidFill>
                <a:latin typeface="Times New Roman"/>
                <a:ea typeface="Times New Roman"/>
                <a:cs typeface="Times New Roman"/>
                <a:sym typeface="Times New Roman"/>
              </a:rPr>
              <a:t>, 33, eaaf008. </a:t>
            </a:r>
            <a:r>
              <a:rPr lang="en-GB" sz="1800" u="sng">
                <a:solidFill>
                  <a:srgbClr val="0563C1"/>
                </a:solidFill>
                <a:latin typeface="Times New Roman"/>
                <a:ea typeface="Times New Roman"/>
                <a:cs typeface="Times New Roman"/>
                <a:sym typeface="Times New Roman"/>
                <a:hlinkClick r:id="rId8">
                  <a:extLst>
                    <a:ext uri="{A12FA001-AC4F-418D-AE19-62706E023703}">
                      <ahyp:hlinkClr val="tx"/>
                    </a:ext>
                  </a:extLst>
                </a:hlinkClick>
              </a:rPr>
              <a:t>https://doi.org/10.1093/ijlit/eaaf008</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Mechta, M., Kebab, M., Bouabdellah, H. and Mouloudj, K. (2024) 'The effect of customer relationship management dimensions on hotel reputation: an empirical study', </a:t>
            </a:r>
            <a:r>
              <a:rPr i="1" lang="en-GB" sz="1800">
                <a:solidFill>
                  <a:schemeClr val="dk1"/>
                </a:solidFill>
                <a:latin typeface="Times New Roman"/>
                <a:ea typeface="Times New Roman"/>
                <a:cs typeface="Times New Roman"/>
                <a:sym typeface="Times New Roman"/>
              </a:rPr>
              <a:t>Facta Universitatis, Series: Economics and Organization</a:t>
            </a:r>
            <a:r>
              <a:rPr lang="en-GB" sz="1800">
                <a:solidFill>
                  <a:schemeClr val="dk1"/>
                </a:solidFill>
                <a:latin typeface="Times New Roman"/>
                <a:ea typeface="Times New Roman"/>
                <a:cs typeface="Times New Roman"/>
                <a:sym typeface="Times New Roman"/>
              </a:rPr>
              <a:t>, 21(3), pp. 147–162. </a:t>
            </a:r>
            <a:r>
              <a:rPr lang="en-GB" sz="1800" u="sng">
                <a:solidFill>
                  <a:srgbClr val="0563C1"/>
                </a:solidFill>
                <a:latin typeface="Times New Roman"/>
                <a:ea typeface="Times New Roman"/>
                <a:cs typeface="Times New Roman"/>
                <a:sym typeface="Times New Roman"/>
                <a:hlinkClick r:id="rId9">
                  <a:extLst>
                    <a:ext uri="{A12FA001-AC4F-418D-AE19-62706E023703}">
                      <ahyp:hlinkClr val="tx"/>
                    </a:ext>
                  </a:extLst>
                </a:hlinkClick>
              </a:rPr>
              <a:t>https://doi.org/10.22190/FUEO240822011M</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Pal, R. and Gander, J. (2021) 'Sustainable fashion supply chain management: a framework for managing double agency', </a:t>
            </a:r>
            <a:r>
              <a:rPr i="1" lang="en-GB" sz="1800">
                <a:solidFill>
                  <a:schemeClr val="dk1"/>
                </a:solidFill>
                <a:latin typeface="Times New Roman"/>
                <a:ea typeface="Times New Roman"/>
                <a:cs typeface="Times New Roman"/>
                <a:sym typeface="Times New Roman"/>
              </a:rPr>
              <a:t>Journal of Fashion Marketing and Management</a:t>
            </a:r>
            <a:r>
              <a:rPr lang="en-GB" sz="1800">
                <a:solidFill>
                  <a:schemeClr val="dk1"/>
                </a:solidFill>
                <a:latin typeface="Times New Roman"/>
                <a:ea typeface="Times New Roman"/>
                <a:cs typeface="Times New Roman"/>
                <a:sym typeface="Times New Roman"/>
              </a:rPr>
              <a:t>, 25(3), pp. 341–357. </a:t>
            </a:r>
            <a:r>
              <a:rPr lang="en-GB" sz="1800" u="sng">
                <a:solidFill>
                  <a:srgbClr val="0563C1"/>
                </a:solidFill>
                <a:latin typeface="Times New Roman"/>
                <a:ea typeface="Times New Roman"/>
                <a:cs typeface="Times New Roman"/>
                <a:sym typeface="Times New Roman"/>
                <a:hlinkClick r:id="rId10">
                  <a:extLst>
                    <a:ext uri="{A12FA001-AC4F-418D-AE19-62706E023703}">
                      <ahyp:hlinkClr val="tx"/>
                    </a:ext>
                  </a:extLst>
                </a:hlinkClick>
              </a:rPr>
              <a:t>https://doi.org/10.1108/JFMM-07-2020-0162</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Setyawan, R., Tobing, W.T.M.L. and Handoko, S. (2024) 'The ethical dilemmas of AI-driven decision-making in business: a multi-perspective case study on corporate accountability and transparency', </a:t>
            </a:r>
            <a:r>
              <a:rPr i="1" lang="en-GB" sz="1800">
                <a:solidFill>
                  <a:schemeClr val="dk1"/>
                </a:solidFill>
                <a:latin typeface="Times New Roman"/>
                <a:ea typeface="Times New Roman"/>
                <a:cs typeface="Times New Roman"/>
                <a:sym typeface="Times New Roman"/>
              </a:rPr>
              <a:t>Dinamika: Jurnal Manajemen Sosial Ekonomi</a:t>
            </a:r>
            <a:r>
              <a:rPr lang="en-GB" sz="1800">
                <a:solidFill>
                  <a:schemeClr val="dk1"/>
                </a:solidFill>
                <a:latin typeface="Times New Roman"/>
                <a:ea typeface="Times New Roman"/>
                <a:cs typeface="Times New Roman"/>
                <a:sym typeface="Times New Roman"/>
              </a:rPr>
              <a:t>, 4(1), pp. 270–278. </a:t>
            </a:r>
            <a:r>
              <a:rPr lang="en-GB" sz="1800" u="sng">
                <a:solidFill>
                  <a:srgbClr val="0563C1"/>
                </a:solidFill>
                <a:latin typeface="Times New Roman"/>
                <a:ea typeface="Times New Roman"/>
                <a:cs typeface="Times New Roman"/>
                <a:sym typeface="Times New Roman"/>
                <a:hlinkClick r:id="rId11">
                  <a:extLst>
                    <a:ext uri="{A12FA001-AC4F-418D-AE19-62706E023703}">
                      <ahyp:hlinkClr val="tx"/>
                    </a:ext>
                  </a:extLst>
                </a:hlinkClick>
              </a:rPr>
              <a:t>https://doi.org/10.51903/z0b0ep50</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Sison, A., Ferrero, I., García Ruiz, P. and Kim, T.W. (2023) 'Editorial: Artificial intelligence (AI) ethics in business', </a:t>
            </a:r>
            <a:r>
              <a:rPr i="1" lang="en-GB" sz="1800">
                <a:solidFill>
                  <a:schemeClr val="dk1"/>
                </a:solidFill>
                <a:latin typeface="Times New Roman"/>
                <a:ea typeface="Times New Roman"/>
                <a:cs typeface="Times New Roman"/>
                <a:sym typeface="Times New Roman"/>
              </a:rPr>
              <a:t>Frontiers in Psychology</a:t>
            </a:r>
            <a:r>
              <a:rPr lang="en-GB" sz="1800">
                <a:solidFill>
                  <a:schemeClr val="dk1"/>
                </a:solidFill>
                <a:latin typeface="Times New Roman"/>
                <a:ea typeface="Times New Roman"/>
                <a:cs typeface="Times New Roman"/>
                <a:sym typeface="Times New Roman"/>
              </a:rPr>
              <a:t>, 14, 1258721. </a:t>
            </a:r>
            <a:r>
              <a:rPr lang="en-GB" sz="1800" u="sng">
                <a:solidFill>
                  <a:srgbClr val="0563C1"/>
                </a:solidFill>
                <a:latin typeface="Times New Roman"/>
                <a:ea typeface="Times New Roman"/>
                <a:cs typeface="Times New Roman"/>
                <a:sym typeface="Times New Roman"/>
                <a:hlinkClick r:id="rId12">
                  <a:extLst>
                    <a:ext uri="{A12FA001-AC4F-418D-AE19-62706E023703}">
                      <ahyp:hlinkClr val="tx"/>
                    </a:ext>
                  </a:extLst>
                </a:hlinkClick>
              </a:rPr>
              <a:t>https://doi.org/10.3389/fpsyg.2023.1258721</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Souza, L.A. de, Barros, M.J.F. de and Melo, P. (2023) 'How management information systems might add value to the decision-making process in organisations', </a:t>
            </a:r>
            <a:r>
              <a:rPr i="1" lang="en-GB" sz="1800">
                <a:solidFill>
                  <a:schemeClr val="dk1"/>
                </a:solidFill>
                <a:latin typeface="Times New Roman"/>
                <a:ea typeface="Times New Roman"/>
                <a:cs typeface="Times New Roman"/>
                <a:sym typeface="Times New Roman"/>
              </a:rPr>
              <a:t>RISUS – Journal on Innovation and Sustainability</a:t>
            </a:r>
            <a:r>
              <a:rPr lang="en-GB" sz="1800">
                <a:solidFill>
                  <a:schemeClr val="dk1"/>
                </a:solidFill>
                <a:latin typeface="Times New Roman"/>
                <a:ea typeface="Times New Roman"/>
                <a:cs typeface="Times New Roman"/>
                <a:sym typeface="Times New Roman"/>
              </a:rPr>
              <a:t>, 15(1), pp. 62–70. </a:t>
            </a:r>
            <a:r>
              <a:rPr lang="en-GB" sz="1800" u="sng">
                <a:solidFill>
                  <a:srgbClr val="0563C1"/>
                </a:solidFill>
                <a:latin typeface="Times New Roman"/>
                <a:ea typeface="Times New Roman"/>
                <a:cs typeface="Times New Roman"/>
                <a:sym typeface="Times New Roman"/>
                <a:hlinkClick r:id="rId13">
                  <a:extLst>
                    <a:ext uri="{A12FA001-AC4F-418D-AE19-62706E023703}">
                      <ahyp:hlinkClr val="tx"/>
                    </a:ext>
                  </a:extLst>
                </a:hlinkClick>
              </a:rPr>
              <a:t>https://doi.org/10.23925/2179-3565.2023v15i1p62-70</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Subbarao, A. and Khan, N. (2022) 'Enterprise resource planning critical success factors in small medium-sized enterprises', </a:t>
            </a:r>
            <a:r>
              <a:rPr i="1" lang="en-GB" sz="1800">
                <a:solidFill>
                  <a:schemeClr val="dk1"/>
                </a:solidFill>
                <a:latin typeface="Times New Roman"/>
                <a:ea typeface="Times New Roman"/>
                <a:cs typeface="Times New Roman"/>
                <a:sym typeface="Times New Roman"/>
              </a:rPr>
              <a:t>Journal of System and Management Sciences</a:t>
            </a:r>
            <a:r>
              <a:rPr lang="en-GB" sz="1800">
                <a:solidFill>
                  <a:schemeClr val="dk1"/>
                </a:solidFill>
                <a:latin typeface="Times New Roman"/>
                <a:ea typeface="Times New Roman"/>
                <a:cs typeface="Times New Roman"/>
                <a:sym typeface="Times New Roman"/>
              </a:rPr>
              <a:t>, 12(6), pp. 81–96. </a:t>
            </a:r>
            <a:r>
              <a:rPr lang="en-GB" sz="1800" u="sng">
                <a:solidFill>
                  <a:srgbClr val="0563C1"/>
                </a:solidFill>
                <a:latin typeface="Times New Roman"/>
                <a:ea typeface="Times New Roman"/>
                <a:cs typeface="Times New Roman"/>
                <a:sym typeface="Times New Roman"/>
                <a:hlinkClick r:id="rId14">
                  <a:extLst>
                    <a:ext uri="{A12FA001-AC4F-418D-AE19-62706E023703}">
                      <ahyp:hlinkClr val="tx"/>
                    </a:ext>
                  </a:extLst>
                </a:hlinkClick>
              </a:rPr>
              <a:t>https://doi.org/10.33168/JSMS.2022.0606</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Sukomardojo, T., Purbandono H, R., Fatmawati, E., Ratih, S.W.W. and Almana, L.O. (2024) 'From data to decisions: leveraging advanced MIS for strategic business insights', </a:t>
            </a:r>
            <a:r>
              <a:rPr i="1" lang="en-GB" sz="1800">
                <a:solidFill>
                  <a:schemeClr val="dk1"/>
                </a:solidFill>
                <a:latin typeface="Times New Roman"/>
                <a:ea typeface="Times New Roman"/>
                <a:cs typeface="Times New Roman"/>
                <a:sym typeface="Times New Roman"/>
              </a:rPr>
              <a:t>Journal Branding</a:t>
            </a:r>
            <a:r>
              <a:rPr lang="en-GB" sz="1800">
                <a:solidFill>
                  <a:schemeClr val="dk1"/>
                </a:solidFill>
                <a:latin typeface="Times New Roman"/>
                <a:ea typeface="Times New Roman"/>
                <a:cs typeface="Times New Roman"/>
                <a:sym typeface="Times New Roman"/>
              </a:rPr>
              <a:t>, 3(1). </a:t>
            </a:r>
            <a:r>
              <a:rPr lang="en-GB" sz="1800" u="sng">
                <a:solidFill>
                  <a:srgbClr val="0563C1"/>
                </a:solidFill>
                <a:latin typeface="Times New Roman"/>
                <a:ea typeface="Times New Roman"/>
                <a:cs typeface="Times New Roman"/>
                <a:sym typeface="Times New Roman"/>
                <a:hlinkClick r:id="rId15">
                  <a:extLst>
                    <a:ext uri="{A12FA001-AC4F-418D-AE19-62706E023703}">
                      <ahyp:hlinkClr val="tx"/>
                    </a:ext>
                  </a:extLst>
                </a:hlinkClick>
              </a:rPr>
              <a:t>https://doi.org/10.15575/jb.v3i1.36580</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Taherdoost, H. (2023) 'The role of different types of management information system applications in business development: concepts, and limitations', </a:t>
            </a:r>
            <a:r>
              <a:rPr i="1" lang="en-GB" sz="1800">
                <a:solidFill>
                  <a:schemeClr val="dk1"/>
                </a:solidFill>
                <a:latin typeface="Times New Roman"/>
                <a:ea typeface="Times New Roman"/>
                <a:cs typeface="Times New Roman"/>
                <a:sym typeface="Times New Roman"/>
              </a:rPr>
              <a:t>Cloud Computing and Data Science</a:t>
            </a:r>
            <a:r>
              <a:rPr lang="en-GB" sz="1800">
                <a:solidFill>
                  <a:schemeClr val="dk1"/>
                </a:solidFill>
                <a:latin typeface="Times New Roman"/>
                <a:ea typeface="Times New Roman"/>
                <a:cs typeface="Times New Roman"/>
                <a:sym typeface="Times New Roman"/>
              </a:rPr>
              <a:t>, 4(1), pp. 31–47. </a:t>
            </a:r>
            <a:r>
              <a:rPr lang="en-GB" sz="1800" u="sng">
                <a:solidFill>
                  <a:srgbClr val="0563C1"/>
                </a:solidFill>
                <a:latin typeface="Times New Roman"/>
                <a:ea typeface="Times New Roman"/>
                <a:cs typeface="Times New Roman"/>
                <a:sym typeface="Times New Roman"/>
                <a:hlinkClick r:id="rId16">
                  <a:extLst>
                    <a:ext uri="{A12FA001-AC4F-418D-AE19-62706E023703}">
                      <ahyp:hlinkClr val="tx"/>
                    </a:ext>
                  </a:extLst>
                </a:hlinkClick>
              </a:rPr>
              <a:t>https://doi.org/10.37256/ccds.4120231959</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Talo, M.C. and Emanuel, A.W.R. (2025) 'Systematic review of enterprise resource planning (ERP) system implementation in organizations: challenges and successes to company performance', </a:t>
            </a:r>
            <a:r>
              <a:rPr i="1" lang="en-GB" sz="1800">
                <a:solidFill>
                  <a:schemeClr val="dk1"/>
                </a:solidFill>
                <a:latin typeface="Times New Roman"/>
                <a:ea typeface="Times New Roman"/>
                <a:cs typeface="Times New Roman"/>
                <a:sym typeface="Times New Roman"/>
              </a:rPr>
              <a:t>Bitnet: Jurnal Pendidikan Teknologi Informasi</a:t>
            </a:r>
            <a:r>
              <a:rPr lang="en-GB" sz="1800">
                <a:solidFill>
                  <a:schemeClr val="dk1"/>
                </a:solidFill>
                <a:latin typeface="Times New Roman"/>
                <a:ea typeface="Times New Roman"/>
                <a:cs typeface="Times New Roman"/>
                <a:sym typeface="Times New Roman"/>
              </a:rPr>
              <a:t>, 10(2), pp. 1–11. </a:t>
            </a:r>
            <a:r>
              <a:rPr lang="en-GB" sz="1800" u="sng">
                <a:solidFill>
                  <a:srgbClr val="0563C1"/>
                </a:solidFill>
                <a:latin typeface="Times New Roman"/>
                <a:ea typeface="Times New Roman"/>
                <a:cs typeface="Times New Roman"/>
                <a:sym typeface="Times New Roman"/>
                <a:hlinkClick r:id="rId17">
                  <a:extLst>
                    <a:ext uri="{A12FA001-AC4F-418D-AE19-62706E023703}">
                      <ahyp:hlinkClr val="tx"/>
                    </a:ext>
                  </a:extLst>
                </a:hlinkClick>
              </a:rPr>
              <a:t>https://doi.org/10.33084/bitnet.v10i2.9603</a:t>
            </a:r>
            <a:endParaRPr sz="1800">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lang="en-GB" sz="1800">
                <a:solidFill>
                  <a:schemeClr val="dk1"/>
                </a:solidFill>
                <a:latin typeface="Times New Roman"/>
                <a:ea typeface="Times New Roman"/>
                <a:cs typeface="Times New Roman"/>
                <a:sym typeface="Times New Roman"/>
              </a:rPr>
              <a:t>Vitak, J. and Zimmer, M. (2023) 'Surveillance and the future of work: exploring employees' attitudes toward monitoring in a post-COVID workplace', </a:t>
            </a:r>
            <a:r>
              <a:rPr i="1" lang="en-GB" sz="1800">
                <a:solidFill>
                  <a:schemeClr val="dk1"/>
                </a:solidFill>
                <a:latin typeface="Times New Roman"/>
                <a:ea typeface="Times New Roman"/>
                <a:cs typeface="Times New Roman"/>
                <a:sym typeface="Times New Roman"/>
              </a:rPr>
              <a:t>Journal of Computer-Mediated Communication</a:t>
            </a:r>
            <a:r>
              <a:rPr lang="en-GB" sz="1800">
                <a:solidFill>
                  <a:schemeClr val="dk1"/>
                </a:solidFill>
                <a:latin typeface="Times New Roman"/>
                <a:ea typeface="Times New Roman"/>
                <a:cs typeface="Times New Roman"/>
                <a:sym typeface="Times New Roman"/>
              </a:rPr>
              <a:t>, 28(4), zmad007. </a:t>
            </a:r>
            <a:r>
              <a:rPr lang="en-GB" sz="1800" u="sng">
                <a:solidFill>
                  <a:srgbClr val="0563C1"/>
                </a:solidFill>
                <a:latin typeface="Times New Roman"/>
                <a:ea typeface="Times New Roman"/>
                <a:cs typeface="Times New Roman"/>
                <a:sym typeface="Times New Roman"/>
                <a:hlinkClick r:id="rId18">
                  <a:extLst>
                    <a:ext uri="{A12FA001-AC4F-418D-AE19-62706E023703}">
                      <ahyp:hlinkClr val="tx"/>
                    </a:ext>
                  </a:extLst>
                </a:hlinkClick>
              </a:rPr>
              <a:t>https://doi.org/10.1093/jcmc/zmad007</a:t>
            </a: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user</dc:creator>
</cp:coreProperties>
</file>