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09_9DE96919.xml" ContentType="application/vnd.ms-powerpoint.comments+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21" r:id="rId1"/>
  </p:sldMasterIdLst>
  <p:notesMasterIdLst>
    <p:notesMasterId r:id="rId17"/>
  </p:notesMasterIdLst>
  <p:sldIdLst>
    <p:sldId id="256" r:id="rId2"/>
    <p:sldId id="273" r:id="rId3"/>
    <p:sldId id="269" r:id="rId4"/>
    <p:sldId id="271" r:id="rId5"/>
    <p:sldId id="275" r:id="rId6"/>
    <p:sldId id="261" r:id="rId7"/>
    <p:sldId id="265" r:id="rId8"/>
    <p:sldId id="260" r:id="rId9"/>
    <p:sldId id="266" r:id="rId10"/>
    <p:sldId id="259" r:id="rId11"/>
    <p:sldId id="270" r:id="rId12"/>
    <p:sldId id="257" r:id="rId13"/>
    <p:sldId id="276" r:id="rId14"/>
    <p:sldId id="258" r:id="rId15"/>
    <p:sldId id="27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4606C59-2FA2-31CC-3D4F-DA94739DAF0E}" name="Sandra Binoj (2018256)" initials="SB(" userId="S::2018256@student.uwtsd.ac.uk::ba1d86aa-bae6-41c3-ab4c-12890d47cc07"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507"/>
    <p:restoredTop sz="93291"/>
  </p:normalViewPr>
  <p:slideViewPr>
    <p:cSldViewPr snapToGrid="0" snapToObjects="1">
      <p:cViewPr varScale="1">
        <p:scale>
          <a:sx n="89" d="100"/>
          <a:sy n="89" d="100"/>
        </p:scale>
        <p:origin x="176" y="1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8/10/relationships/authors" Target="authors.xml"/></Relationships>
</file>

<file path=ppt/comments/modernComment_109_9DE96919.xml><?xml version="1.0" encoding="utf-8"?>
<p188:cmLst xmlns:a="http://schemas.openxmlformats.org/drawingml/2006/main" xmlns:r="http://schemas.openxmlformats.org/officeDocument/2006/relationships" xmlns:p188="http://schemas.microsoft.com/office/powerpoint/2018/8/main">
  <p188:cm id="{D989B1E2-BEF5-C040-87DE-4C408597F901}" authorId="{24606C59-2FA2-31CC-3D4F-DA94739DAF0E}" created="2021-11-29T18:38:00.710">
    <pc:sldMkLst xmlns:pc="http://schemas.microsoft.com/office/powerpoint/2013/main/command">
      <pc:docMk/>
      <pc:sldMk cId="2649319705" sldId="265"/>
    </pc:sldMkLst>
    <p188:txBody>
      <a:bodyPr/>
      <a:lstStyle/>
      <a:p>
        <a:r>
          <a:rPr lang="en-US"/>
          <a:t>elaborate on jealousy and give an example. + elaborate on stranger anxiety. (Sandra)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E3FEF7-EDD2-714A-B597-2ABFB9134433}" type="datetimeFigureOut">
              <a:rPr lang="en-US" smtClean="0"/>
              <a:t>11/29/21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FC8553-BDDA-F842-99A0-EB8BF419140C}" type="slidenum">
              <a:rPr lang="en-US" smtClean="0"/>
              <a:t>‹#›</a:t>
            </a:fld>
            <a:endParaRPr lang="en-US"/>
          </a:p>
        </p:txBody>
      </p:sp>
    </p:spTree>
    <p:extLst>
      <p:ext uri="{BB962C8B-B14F-4D97-AF65-F5344CB8AC3E}">
        <p14:creationId xmlns:p14="http://schemas.microsoft.com/office/powerpoint/2010/main" val="428323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(Sandra)</a:t>
            </a:r>
            <a:endParaRPr lang="en-US" dirty="0"/>
          </a:p>
        </p:txBody>
      </p:sp>
      <p:sp>
        <p:nvSpPr>
          <p:cNvPr id="4" name="Slide Number Placeholder 3"/>
          <p:cNvSpPr>
            <a:spLocks noGrp="1"/>
          </p:cNvSpPr>
          <p:nvPr>
            <p:ph type="sldNum" sz="quarter" idx="5"/>
          </p:nvPr>
        </p:nvSpPr>
        <p:spPr/>
        <p:txBody>
          <a:bodyPr/>
          <a:lstStyle/>
          <a:p>
            <a:fld id="{3EFC8553-BDDA-F842-99A0-EB8BF419140C}" type="slidenum">
              <a:rPr lang="en-US" smtClean="0"/>
              <a:t>3</a:t>
            </a:fld>
            <a:endParaRPr lang="en-US"/>
          </a:p>
        </p:txBody>
      </p:sp>
    </p:spTree>
    <p:extLst>
      <p:ext uri="{BB962C8B-B14F-4D97-AF65-F5344CB8AC3E}">
        <p14:creationId xmlns:p14="http://schemas.microsoft.com/office/powerpoint/2010/main" val="687638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en-US"/>
              <a:t>Babies come into the world with many innate abilities, or abilities that are present from birth. </a:t>
            </a:r>
            <a:endParaRPr lang="pt-PT"/>
          </a:p>
          <a:p>
            <a:r>
              <a:rPr lang="en-US"/>
              <a:t>Newborns can also hear, smell, touch, taste, and see, and these sensory abilities develop quickly. </a:t>
            </a:r>
            <a:endParaRPr lang="pt-PT">
              <a:cs typeface="Calibri"/>
            </a:endParaRPr>
          </a:p>
          <a:p>
            <a:r>
              <a:rPr lang="en-US"/>
              <a:t>Baby's brain develops through use — </a:t>
            </a:r>
            <a:r>
              <a:rPr lang="en-US" b="1"/>
              <a:t>by baby interacting, observing and doing things</a:t>
            </a:r>
            <a:r>
              <a:rPr lang="en-US"/>
              <a:t>. </a:t>
            </a:r>
            <a:endParaRPr lang="pt-PT"/>
          </a:p>
          <a:p>
            <a:r>
              <a:rPr lang="en-US"/>
              <a:t>Brain development is part of cognitive development.</a:t>
            </a:r>
          </a:p>
          <a:p>
            <a:r>
              <a:rPr lang="en-US"/>
              <a:t>we can help baby's development by creating a stimulating environment with different types of activities that offer them baby the chance to play. </a:t>
            </a:r>
            <a:endParaRPr lang="pt-PT"/>
          </a:p>
          <a:p>
            <a:r>
              <a:rPr lang="en-US"/>
              <a:t>we can play and spend time with our baby by: singing together for example. Every day while they interact with and learn about their environment they are creating new connections . </a:t>
            </a:r>
            <a:endParaRPr lang="pt-PT">
              <a:cs typeface="Calibri"/>
            </a:endParaRPr>
          </a:p>
        </p:txBody>
      </p:sp>
      <p:sp>
        <p:nvSpPr>
          <p:cNvPr id="4" name="Marcador de Posição do Número do Diapositivo 3"/>
          <p:cNvSpPr>
            <a:spLocks noGrp="1"/>
          </p:cNvSpPr>
          <p:nvPr>
            <p:ph type="sldNum" sz="quarter" idx="5"/>
          </p:nvPr>
        </p:nvSpPr>
        <p:spPr/>
        <p:txBody>
          <a:bodyPr/>
          <a:lstStyle/>
          <a:p>
            <a:fld id="{3EFC8553-BDDA-F842-99A0-EB8BF419140C}" type="slidenum">
              <a:rPr lang="en-US" smtClean="0"/>
              <a:t>4</a:t>
            </a:fld>
            <a:endParaRPr lang="en-US"/>
          </a:p>
        </p:txBody>
      </p:sp>
    </p:spTree>
    <p:extLst>
      <p:ext uri="{BB962C8B-B14F-4D97-AF65-F5344CB8AC3E}">
        <p14:creationId xmlns:p14="http://schemas.microsoft.com/office/powerpoint/2010/main" val="93754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a:p>
          <a:p>
            <a:r>
              <a:rPr lang="en-US"/>
              <a:t>Cognitive Skills (Thinking and Learning)</a:t>
            </a:r>
          </a:p>
          <a:p>
            <a:pPr marL="171450" indent="-171450">
              <a:buFont typeface="Arial"/>
              <a:buChar char="•"/>
            </a:pPr>
            <a:r>
              <a:rPr lang="en-US"/>
              <a:t>can follow a two-step command ("Pick up your toy and put it on the shelf.")</a:t>
            </a:r>
            <a:endParaRPr lang="en-US">
              <a:cs typeface="Calibri" panose="020F0502020204030204"/>
            </a:endParaRPr>
          </a:p>
          <a:p>
            <a:pPr marL="171450" indent="-171450">
              <a:buFont typeface="Arial"/>
              <a:buChar char="•"/>
            </a:pPr>
            <a:r>
              <a:rPr lang="en-US"/>
              <a:t>can name many body parts</a:t>
            </a:r>
            <a:endParaRPr lang="en-US">
              <a:cs typeface="Calibri" panose="020F0502020204030204"/>
            </a:endParaRPr>
          </a:p>
          <a:p>
            <a:pPr marL="171450" indent="-171450">
              <a:buFont typeface="Arial"/>
              <a:buChar char="•"/>
            </a:pPr>
            <a:r>
              <a:rPr lang="en-US"/>
              <a:t>can pick out pictures in a book</a:t>
            </a:r>
            <a:endParaRPr lang="en-US">
              <a:cs typeface="Calibri" panose="020F0502020204030204"/>
            </a:endParaRPr>
          </a:p>
          <a:p>
            <a:pPr marL="171450" indent="-171450">
              <a:buFont typeface="Arial"/>
              <a:buChar char="•"/>
            </a:pPr>
            <a:r>
              <a:rPr lang="en-US"/>
              <a:t>starts to engage in pretend play, such as feeding a baby doll</a:t>
            </a:r>
            <a:endParaRPr lang="en-US">
              <a:cs typeface="Calibri" panose="020F0502020204030204"/>
            </a:endParaRPr>
          </a:p>
          <a:p>
            <a:pPr marL="171450" indent="-171450">
              <a:buFont typeface="Arial"/>
              <a:buChar char="•"/>
            </a:pPr>
            <a:r>
              <a:rPr lang="en-US"/>
              <a:t>matches shapes </a:t>
            </a:r>
          </a:p>
          <a:p>
            <a:pPr marL="171450" indent="-171450">
              <a:buFont typeface="Arial"/>
              <a:buChar char="•"/>
            </a:pPr>
            <a:r>
              <a:rPr lang="en-US"/>
              <a:t>We should also allow child to explore different ways of solving problems</a:t>
            </a:r>
            <a:endParaRPr lang="en-US">
              <a:cs typeface="Calibri" panose="020F0502020204030204"/>
            </a:endParaRPr>
          </a:p>
          <a:p>
            <a:pPr marL="171450" indent="-171450">
              <a:buFont typeface="Arial"/>
              <a:buChar char="•"/>
            </a:pPr>
            <a:r>
              <a:rPr lang="en-US"/>
              <a:t>Encouragement or allow  child some time to figure out things</a:t>
            </a:r>
            <a:endParaRPr lang="en-US">
              <a:cs typeface="Calibri" panose="020F0502020204030204"/>
            </a:endParaRPr>
          </a:p>
          <a:p>
            <a:r>
              <a:rPr lang="en-US"/>
              <a:t>There is a strong connection between the development a child undergoes early in life and the level of success that the child will experience later in life . </a:t>
            </a:r>
            <a:endParaRPr lang="pt-PT">
              <a:cs typeface="Calibri"/>
            </a:endParaRPr>
          </a:p>
        </p:txBody>
      </p:sp>
      <p:sp>
        <p:nvSpPr>
          <p:cNvPr id="4" name="Marcador de Posição do Número do Diapositivo 3"/>
          <p:cNvSpPr>
            <a:spLocks noGrp="1"/>
          </p:cNvSpPr>
          <p:nvPr>
            <p:ph type="sldNum" sz="quarter" idx="5"/>
          </p:nvPr>
        </p:nvSpPr>
        <p:spPr/>
        <p:txBody>
          <a:bodyPr/>
          <a:lstStyle/>
          <a:p>
            <a:fld id="{3EFC8553-BDDA-F842-99A0-EB8BF419140C}" type="slidenum">
              <a:rPr lang="en-US" smtClean="0"/>
              <a:t>5</a:t>
            </a:fld>
            <a:endParaRPr lang="en-US"/>
          </a:p>
        </p:txBody>
      </p:sp>
    </p:spTree>
    <p:extLst>
      <p:ext uri="{BB962C8B-B14F-4D97-AF65-F5344CB8AC3E}">
        <p14:creationId xmlns:p14="http://schemas.microsoft.com/office/powerpoint/2010/main" val="843000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FC8553-BDDA-F842-99A0-EB8BF419140C}" type="slidenum">
              <a:rPr lang="en-US" smtClean="0"/>
              <a:t>6</a:t>
            </a:fld>
            <a:endParaRPr lang="en-US"/>
          </a:p>
        </p:txBody>
      </p:sp>
    </p:spTree>
    <p:extLst>
      <p:ext uri="{BB962C8B-B14F-4D97-AF65-F5344CB8AC3E}">
        <p14:creationId xmlns:p14="http://schemas.microsoft.com/office/powerpoint/2010/main" val="1708140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Elaborate on jealousy and give an example. + elaborate on stranger anxiety. (Sandra) </a:t>
            </a:r>
            <a:r>
              <a:rPr lang="en-US" dirty="0" err="1"/>
              <a:t>fro</a:t>
            </a:r>
            <a:r>
              <a:rPr lang="en-US" dirty="0"/>
              <a:t> example when the baby is young and is in contact with a stranger you can see the emotions change</a:t>
            </a:r>
          </a:p>
          <a:p>
            <a:endParaRPr lang="en-US" dirty="0"/>
          </a:p>
        </p:txBody>
      </p:sp>
      <p:sp>
        <p:nvSpPr>
          <p:cNvPr id="4" name="Slide Number Placeholder 3"/>
          <p:cNvSpPr>
            <a:spLocks noGrp="1"/>
          </p:cNvSpPr>
          <p:nvPr>
            <p:ph type="sldNum" sz="quarter" idx="5"/>
          </p:nvPr>
        </p:nvSpPr>
        <p:spPr/>
        <p:txBody>
          <a:bodyPr/>
          <a:lstStyle/>
          <a:p>
            <a:fld id="{3EFC8553-BDDA-F842-99A0-EB8BF419140C}" type="slidenum">
              <a:rPr lang="en-US" smtClean="0"/>
              <a:t>7</a:t>
            </a:fld>
            <a:endParaRPr lang="en-US"/>
          </a:p>
        </p:txBody>
      </p:sp>
    </p:spTree>
    <p:extLst>
      <p:ext uri="{BB962C8B-B14F-4D97-AF65-F5344CB8AC3E}">
        <p14:creationId xmlns:p14="http://schemas.microsoft.com/office/powerpoint/2010/main" val="1053061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EFC8553-BDDA-F842-99A0-EB8BF419140C}" type="slidenum">
              <a:rPr lang="en-US" smtClean="0"/>
              <a:t>11</a:t>
            </a:fld>
            <a:endParaRPr lang="en-US"/>
          </a:p>
        </p:txBody>
      </p:sp>
    </p:spTree>
    <p:extLst>
      <p:ext uri="{BB962C8B-B14F-4D97-AF65-F5344CB8AC3E}">
        <p14:creationId xmlns:p14="http://schemas.microsoft.com/office/powerpoint/2010/main" val="51212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41839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11/29/21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a:p>
        </p:txBody>
      </p:sp>
    </p:spTree>
    <p:extLst>
      <p:ext uri="{BB962C8B-B14F-4D97-AF65-F5344CB8AC3E}">
        <p14:creationId xmlns:p14="http://schemas.microsoft.com/office/powerpoint/2010/main" val="2274994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107303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11/29/21</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D84065D-F351-4B03-BD91-D8A6B8D4B362}" type="slidenum">
              <a:rPr lang="en-US" smtClean="0"/>
              <a:t>‹#›</a:t>
            </a:fld>
            <a:endParaRPr lang="en-US"/>
          </a:p>
        </p:txBody>
      </p:sp>
    </p:spTree>
    <p:extLst>
      <p:ext uri="{BB962C8B-B14F-4D97-AF65-F5344CB8AC3E}">
        <p14:creationId xmlns:p14="http://schemas.microsoft.com/office/powerpoint/2010/main" val="2943373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11/29/21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86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11/29/21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129929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11/29/21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043767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11/29/21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60152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11/29/21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579362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571706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08215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11/29/21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122077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11/29/21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50944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11/29/21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34149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264878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11/29/21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787496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11/29/21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2053189806"/>
      </p:ext>
    </p:extLst>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 id="2147483933" r:id="rId12"/>
    <p:sldLayoutId id="2147483934" r:id="rId13"/>
    <p:sldLayoutId id="2147483935" r:id="rId14"/>
    <p:sldLayoutId id="2147483936" r:id="rId15"/>
    <p:sldLayoutId id="214748393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pixabay.com/en/baby-crying-cry-crying-baby-cute-2387661/" TargetMode="External"/><Relationship Id="rId5" Type="http://schemas.openxmlformats.org/officeDocument/2006/relationships/image" Target="../media/image3.jpg"/><Relationship Id="rId4" Type="http://schemas.openxmlformats.org/officeDocument/2006/relationships/hyperlink" Target="https://www.publicdomainpictures.net/view-image.php?image=148943&amp;picture=smiling-baby" TargetMode="External"/></Relationships>
</file>

<file path=ppt/slides/_rels/slide7.xml.rels><?xml version="1.0" encoding="UTF-8" standalone="yes"?>
<Relationships xmlns="http://schemas.openxmlformats.org/package/2006/relationships"><Relationship Id="rId3" Type="http://schemas.microsoft.com/office/2018/10/relationships/comments" Target="../comments/modernComment_109_9DE96919.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pxhere.com/en/photo/1152952"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cdn.pixabay.com/photo/2017/06/09/17/26/baby-2387661_960_720.jpg" TargetMode="External"/><Relationship Id="rId7" Type="http://schemas.openxmlformats.org/officeDocument/2006/relationships/hyperlink" Target="https://helpmegrowmn.org/HMG/HelpfulRes/Articles/WhatCognitiveDev/index.html" TargetMode="External"/><Relationship Id="rId2" Type="http://schemas.openxmlformats.org/officeDocument/2006/relationships/hyperlink" Target="https://www.mentalhelp.net/infancy/emotional-social-development-and-understanding/" TargetMode="External"/><Relationship Id="rId1" Type="http://schemas.openxmlformats.org/officeDocument/2006/relationships/slideLayout" Target="../slideLayouts/slideLayout1.xml"/><Relationship Id="rId6" Type="http://schemas.openxmlformats.org/officeDocument/2006/relationships/hyperlink" Target="https://medlineplus.gov/ency/article/002004.htm" TargetMode="External"/><Relationship Id="rId5" Type="http://schemas.openxmlformats.org/officeDocument/2006/relationships/hyperlink" Target="https://www.allpsychologycareers.com/psychology/infant-developmental-psychology/" TargetMode="External"/><Relationship Id="rId4" Type="http://schemas.openxmlformats.org/officeDocument/2006/relationships/hyperlink" Target="https://www.publicdomainpictures.net/pictures/150000/velka/smiling-baby-1454863685rUF.jp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medlineplus.gov/ency/article/002004.htm" TargetMode="External"/><Relationship Id="rId2" Type="http://schemas.openxmlformats.org/officeDocument/2006/relationships/hyperlink" Target="https://www.allpsychologycareers.com/psychology/infant-developmental-psycholog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5" name="Rectangle 6">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35B9FA-48DD-AE43-BE06-4C5E465DC367}"/>
              </a:ext>
            </a:extLst>
          </p:cNvPr>
          <p:cNvSpPr>
            <a:spLocks noGrp="1"/>
          </p:cNvSpPr>
          <p:nvPr>
            <p:ph type="ctrTitle"/>
          </p:nvPr>
        </p:nvSpPr>
        <p:spPr>
          <a:xfrm>
            <a:off x="1304103" y="642938"/>
            <a:ext cx="6233091" cy="4896473"/>
          </a:xfrm>
        </p:spPr>
        <p:txBody>
          <a:bodyPr anchor="ctr">
            <a:normAutofit fontScale="90000"/>
          </a:bodyPr>
          <a:lstStyle/>
          <a:p>
            <a:pPr algn="r">
              <a:lnSpc>
                <a:spcPct val="90000"/>
              </a:lnSpc>
            </a:pPr>
            <a:r>
              <a:rPr lang="en-US" sz="3600" b="1" u="sng" dirty="0">
                <a:solidFill>
                  <a:schemeClr val="tx2">
                    <a:lumMod val="75000"/>
                  </a:schemeClr>
                </a:solidFill>
              </a:rPr>
              <a:t>PSYCHOLOGY IN HEALTH AND SOCIAL CARE</a:t>
            </a:r>
            <a:br>
              <a:rPr lang="en-US" sz="3600" b="1" u="sng" dirty="0">
                <a:solidFill>
                  <a:schemeClr val="tx2">
                    <a:lumMod val="75000"/>
                  </a:schemeClr>
                </a:solidFill>
              </a:rPr>
            </a:br>
            <a:br>
              <a:rPr lang="en-US" sz="3600" b="1" u="sng" dirty="0">
                <a:solidFill>
                  <a:schemeClr val="tx2">
                    <a:lumMod val="75000"/>
                  </a:schemeClr>
                </a:solidFill>
              </a:rPr>
            </a:br>
            <a:r>
              <a:rPr lang="en-US" sz="3600" b="1" dirty="0">
                <a:solidFill>
                  <a:schemeClr val="tx2">
                    <a:lumMod val="75000"/>
                  </a:schemeClr>
                </a:solidFill>
              </a:rPr>
              <a:t>MOODLE NUM : BMHP4003</a:t>
            </a:r>
            <a:br>
              <a:rPr lang="en-US" sz="3600" b="1" dirty="0">
                <a:solidFill>
                  <a:schemeClr val="tx2">
                    <a:lumMod val="75000"/>
                  </a:schemeClr>
                </a:solidFill>
              </a:rPr>
            </a:br>
            <a:r>
              <a:rPr lang="en-US" sz="3600" b="1" dirty="0">
                <a:solidFill>
                  <a:schemeClr val="tx2">
                    <a:lumMod val="75000"/>
                  </a:schemeClr>
                </a:solidFill>
              </a:rPr>
              <a:t>LECTURER- DIYA GANGULY </a:t>
            </a:r>
            <a:br>
              <a:rPr lang="en-US" sz="3600" b="1" dirty="0">
                <a:solidFill>
                  <a:schemeClr val="tx2">
                    <a:lumMod val="75000"/>
                  </a:schemeClr>
                </a:solidFill>
              </a:rPr>
            </a:br>
            <a:r>
              <a:rPr lang="en-US" sz="3600" b="1" dirty="0">
                <a:solidFill>
                  <a:schemeClr val="tx2">
                    <a:lumMod val="75000"/>
                  </a:schemeClr>
                </a:solidFill>
              </a:rPr>
              <a:t>INFANCY</a:t>
            </a:r>
            <a:br>
              <a:rPr lang="en-US" sz="3600" b="1" dirty="0">
                <a:solidFill>
                  <a:schemeClr val="tx2">
                    <a:lumMod val="75000"/>
                  </a:schemeClr>
                </a:solidFill>
              </a:rPr>
            </a:br>
            <a:br>
              <a:rPr lang="en-US" sz="3600" dirty="0">
                <a:solidFill>
                  <a:schemeClr val="tx2">
                    <a:lumMod val="75000"/>
                  </a:schemeClr>
                </a:solidFill>
              </a:rPr>
            </a:br>
            <a:br>
              <a:rPr lang="en-US" sz="3600" dirty="0">
                <a:solidFill>
                  <a:schemeClr val="tx2">
                    <a:lumMod val="75000"/>
                  </a:schemeClr>
                </a:solidFill>
              </a:rPr>
            </a:br>
            <a:br>
              <a:rPr lang="en-US" sz="3600" dirty="0">
                <a:solidFill>
                  <a:schemeClr val="tx2">
                    <a:lumMod val="75000"/>
                  </a:schemeClr>
                </a:solidFill>
              </a:rPr>
            </a:br>
            <a:endParaRPr lang="en-US" sz="3600" dirty="0">
              <a:solidFill>
                <a:schemeClr val="tx2">
                  <a:lumMod val="75000"/>
                </a:schemeClr>
              </a:solidFill>
            </a:endParaRPr>
          </a:p>
        </p:txBody>
      </p:sp>
      <p:sp>
        <p:nvSpPr>
          <p:cNvPr id="14" name="Rectangle 8">
            <a:extLst>
              <a:ext uri="{FF2B5EF4-FFF2-40B4-BE49-F238E27FC236}">
                <a16:creationId xmlns:a16="http://schemas.microsoft.com/office/drawing/2014/main" id="{A317EBE3-FF86-4DA1-BC9A-331F7F214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16" name="Straight Connector 10">
            <a:extLst>
              <a:ext uri="{FF2B5EF4-FFF2-40B4-BE49-F238E27FC236}">
                <a16:creationId xmlns:a16="http://schemas.microsoft.com/office/drawing/2014/main" id="{34D43EC1-35FA-4FC3-8526-F655CEB09D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7196"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09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75827D-691D-1B4D-AB36-DE6997BA16C8}"/>
              </a:ext>
            </a:extLst>
          </p:cNvPr>
          <p:cNvSpPr>
            <a:spLocks noGrp="1"/>
          </p:cNvSpPr>
          <p:nvPr>
            <p:ph type="title"/>
          </p:nvPr>
        </p:nvSpPr>
        <p:spPr>
          <a:xfrm>
            <a:off x="1046019" y="942108"/>
            <a:ext cx="3256550" cy="4969113"/>
          </a:xfrm>
        </p:spPr>
        <p:txBody>
          <a:bodyPr anchor="ctr">
            <a:normAutofit/>
          </a:bodyPr>
          <a:lstStyle/>
          <a:p>
            <a:r>
              <a:rPr lang="en-US" b="1" u="sng">
                <a:solidFill>
                  <a:schemeClr val="tx2">
                    <a:lumMod val="75000"/>
                  </a:schemeClr>
                </a:solidFill>
              </a:rPr>
              <a:t>APPENDIX</a:t>
            </a:r>
          </a:p>
        </p:txBody>
      </p:sp>
      <p:sp>
        <p:nvSpPr>
          <p:cNvPr id="11" name="Rectangle 9">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27" name="Straight Connector 11">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8" name="Group 13">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5"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9"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7"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8"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9"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0"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21"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2"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3"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4"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5"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6"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3" name="Content Placeholder 2">
            <a:extLst>
              <a:ext uri="{FF2B5EF4-FFF2-40B4-BE49-F238E27FC236}">
                <a16:creationId xmlns:a16="http://schemas.microsoft.com/office/drawing/2014/main" id="{496DC227-9B35-4648-907D-486E803D91D8}"/>
              </a:ext>
            </a:extLst>
          </p:cNvPr>
          <p:cNvSpPr>
            <a:spLocks noGrp="1"/>
          </p:cNvSpPr>
          <p:nvPr>
            <p:ph idx="1"/>
          </p:nvPr>
        </p:nvSpPr>
        <p:spPr>
          <a:xfrm>
            <a:off x="5049062" y="942108"/>
            <a:ext cx="6455549" cy="4969114"/>
          </a:xfrm>
        </p:spPr>
        <p:txBody>
          <a:bodyPr vert="horz" lIns="91440" tIns="45720" rIns="91440" bIns="45720" rtlCol="0" anchor="ctr">
            <a:normAutofit/>
          </a:bodyPr>
          <a:lstStyle/>
          <a:p>
            <a:r>
              <a:rPr lang="en-US">
                <a:solidFill>
                  <a:schemeClr val="tx2">
                    <a:lumMod val="75000"/>
                  </a:schemeClr>
                </a:solidFill>
              </a:rPr>
              <a:t>Introduction  by Sandra 2018256</a:t>
            </a:r>
          </a:p>
          <a:p>
            <a:r>
              <a:rPr lang="en-US">
                <a:solidFill>
                  <a:schemeClr val="tx2">
                    <a:lumMod val="75000"/>
                  </a:schemeClr>
                </a:solidFill>
              </a:rPr>
              <a:t>Infancy Cognitive Development  by Eunice 2018973</a:t>
            </a:r>
          </a:p>
          <a:p>
            <a:r>
              <a:rPr lang="en-US">
                <a:solidFill>
                  <a:schemeClr val="tx2">
                    <a:lumMod val="75000"/>
                  </a:schemeClr>
                </a:solidFill>
              </a:rPr>
              <a:t>Emotions by Sandra 2018256 </a:t>
            </a:r>
          </a:p>
          <a:p>
            <a:r>
              <a:rPr lang="en-US">
                <a:solidFill>
                  <a:schemeClr val="tx2">
                    <a:lumMod val="75000"/>
                  </a:schemeClr>
                </a:solidFill>
              </a:rPr>
              <a:t>Behavioral patterns  by Zita Melinda 2011317 </a:t>
            </a:r>
          </a:p>
          <a:p>
            <a:r>
              <a:rPr lang="en-US">
                <a:solidFill>
                  <a:schemeClr val="tx2">
                    <a:lumMod val="75000"/>
                  </a:schemeClr>
                </a:solidFill>
              </a:rPr>
              <a:t>Theory infant cognitive development slide 1  by Maria 2009505</a:t>
            </a:r>
          </a:p>
          <a:p>
            <a:r>
              <a:rPr lang="en-US">
                <a:solidFill>
                  <a:schemeClr val="tx2">
                    <a:lumMod val="75000"/>
                  </a:schemeClr>
                </a:solidFill>
              </a:rPr>
              <a:t>Theory infant cognitive  development slide 2 by  Jane Actor 2020570</a:t>
            </a:r>
          </a:p>
          <a:p>
            <a:r>
              <a:rPr lang="en-US">
                <a:solidFill>
                  <a:schemeClr val="tx2">
                    <a:lumMod val="75000"/>
                  </a:schemeClr>
                </a:solidFill>
              </a:rPr>
              <a:t>Conclusion – by  Jane Actor 2020570</a:t>
            </a:r>
          </a:p>
          <a:p>
            <a:r>
              <a:rPr lang="en-US">
                <a:solidFill>
                  <a:schemeClr val="tx2">
                    <a:lumMod val="75000"/>
                  </a:schemeClr>
                </a:solidFill>
              </a:rPr>
              <a:t>References</a:t>
            </a:r>
          </a:p>
          <a:p>
            <a:endParaRPr lang="en-US">
              <a:solidFill>
                <a:schemeClr val="tx2">
                  <a:lumMod val="75000"/>
                </a:schemeClr>
              </a:solidFill>
            </a:endParaRPr>
          </a:p>
          <a:p>
            <a:endParaRPr lang="en-US">
              <a:solidFill>
                <a:schemeClr val="tx2">
                  <a:lumMod val="75000"/>
                </a:schemeClr>
              </a:solidFill>
            </a:endParaRPr>
          </a:p>
        </p:txBody>
      </p:sp>
    </p:spTree>
    <p:extLst>
      <p:ext uri="{BB962C8B-B14F-4D97-AF65-F5344CB8AC3E}">
        <p14:creationId xmlns:p14="http://schemas.microsoft.com/office/powerpoint/2010/main" val="1434325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44DEBE-7202-EC43-A34A-790BC1111675}"/>
              </a:ext>
            </a:extLst>
          </p:cNvPr>
          <p:cNvSpPr>
            <a:spLocks noGrp="1"/>
          </p:cNvSpPr>
          <p:nvPr>
            <p:ph type="title"/>
          </p:nvPr>
        </p:nvSpPr>
        <p:spPr>
          <a:xfrm>
            <a:off x="1046019" y="942108"/>
            <a:ext cx="3256550" cy="4969113"/>
          </a:xfrm>
        </p:spPr>
        <p:txBody>
          <a:bodyPr anchor="ctr">
            <a:normAutofit/>
          </a:bodyPr>
          <a:lstStyle/>
          <a:p>
            <a:r>
              <a:rPr lang="en-US" b="1" u="sng">
                <a:solidFill>
                  <a:schemeClr val="tx2">
                    <a:lumMod val="75000"/>
                  </a:schemeClr>
                </a:solidFill>
              </a:rPr>
              <a:t>Introduction</a:t>
            </a:r>
          </a:p>
        </p:txBody>
      </p:sp>
      <p:sp>
        <p:nvSpPr>
          <p:cNvPr id="13" name="Rectangle 9">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7" name="Group 13">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5"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8"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7"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8"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9"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0"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21"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2"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3"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4"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5"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6"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3" name="Content Placeholder 2">
            <a:extLst>
              <a:ext uri="{FF2B5EF4-FFF2-40B4-BE49-F238E27FC236}">
                <a16:creationId xmlns:a16="http://schemas.microsoft.com/office/drawing/2014/main" id="{E9157DC1-48C1-5F46-8D90-72C1368E5B9F}"/>
              </a:ext>
            </a:extLst>
          </p:cNvPr>
          <p:cNvSpPr>
            <a:spLocks noGrp="1"/>
          </p:cNvSpPr>
          <p:nvPr>
            <p:ph idx="1"/>
          </p:nvPr>
        </p:nvSpPr>
        <p:spPr>
          <a:xfrm>
            <a:off x="5049062" y="942108"/>
            <a:ext cx="6455549" cy="4969114"/>
          </a:xfrm>
        </p:spPr>
        <p:txBody>
          <a:bodyPr anchor="ctr">
            <a:normAutofit/>
          </a:bodyPr>
          <a:lstStyle/>
          <a:p>
            <a:pPr marL="0" indent="0">
              <a:buNone/>
            </a:pPr>
            <a:r>
              <a:rPr lang="en-US" dirty="0">
                <a:solidFill>
                  <a:schemeClr val="tx2">
                    <a:lumMod val="75000"/>
                  </a:schemeClr>
                </a:solidFill>
              </a:rPr>
              <a:t>This presentation’s objective is to choose a stage of development and explain it in detail through theory and sub categories of human behavior. We have come together as a group and chosen topics to explain well.</a:t>
            </a:r>
          </a:p>
          <a:p>
            <a:pPr marL="0" indent="0">
              <a:buNone/>
            </a:pPr>
            <a:r>
              <a:rPr lang="en-US" dirty="0">
                <a:solidFill>
                  <a:schemeClr val="tx2">
                    <a:lumMod val="75000"/>
                  </a:schemeClr>
                </a:solidFill>
              </a:rPr>
              <a:t>It is laid out by explaining human cognition, emotions, behavioral patters and theory to explain stages of infancy in detail. </a:t>
            </a:r>
          </a:p>
        </p:txBody>
      </p:sp>
    </p:spTree>
    <p:extLst>
      <p:ext uri="{BB962C8B-B14F-4D97-AF65-F5344CB8AC3E}">
        <p14:creationId xmlns:p14="http://schemas.microsoft.com/office/powerpoint/2010/main" val="2981750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9901286-ED80-48B4-B70A-B06D13B0B673}"/>
              </a:ext>
            </a:extLst>
          </p:cNvPr>
          <p:cNvSpPr>
            <a:spLocks noGrp="1"/>
          </p:cNvSpPr>
          <p:nvPr>
            <p:ph type="title"/>
          </p:nvPr>
        </p:nvSpPr>
        <p:spPr>
          <a:xfrm>
            <a:off x="1046019" y="942108"/>
            <a:ext cx="3256550" cy="4969113"/>
          </a:xfrm>
        </p:spPr>
        <p:txBody>
          <a:bodyPr anchor="ctr">
            <a:normAutofit/>
          </a:bodyPr>
          <a:lstStyle/>
          <a:p>
            <a:r>
              <a:rPr lang="pt-PT" b="1" u="sng" dirty="0" err="1">
                <a:solidFill>
                  <a:schemeClr val="tx2">
                    <a:lumMod val="75000"/>
                  </a:schemeClr>
                </a:solidFill>
                <a:ea typeface="+mj-lt"/>
                <a:cs typeface="+mj-lt"/>
              </a:rPr>
              <a:t>Infancy</a:t>
            </a:r>
            <a:r>
              <a:rPr lang="pt-PT" b="1" u="sng" dirty="0">
                <a:solidFill>
                  <a:schemeClr val="tx2">
                    <a:lumMod val="75000"/>
                  </a:schemeClr>
                </a:solidFill>
                <a:ea typeface="+mj-lt"/>
                <a:cs typeface="+mj-lt"/>
              </a:rPr>
              <a:t> Cognitive Development</a:t>
            </a:r>
            <a:endParaRPr lang="pt-PT" u="sng" dirty="0">
              <a:solidFill>
                <a:schemeClr val="tx2">
                  <a:lumMod val="75000"/>
                </a:schemeClr>
              </a:solidFill>
            </a:endParaRPr>
          </a:p>
        </p:txBody>
      </p:sp>
      <p:sp>
        <p:nvSpPr>
          <p:cNvPr id="9" name="Rectangle 9">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11" name="Straight Connector 11">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3" name="Group 13">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5"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7"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7"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8"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9"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0"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21"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2"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3"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4"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5"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6"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3" name="Marcador de Posição de Conteúdo 2">
            <a:extLst>
              <a:ext uri="{FF2B5EF4-FFF2-40B4-BE49-F238E27FC236}">
                <a16:creationId xmlns:a16="http://schemas.microsoft.com/office/drawing/2014/main" id="{FD0F3798-4EF5-4993-9CA6-08BF17C965A1}"/>
              </a:ext>
            </a:extLst>
          </p:cNvPr>
          <p:cNvSpPr>
            <a:spLocks noGrp="1"/>
          </p:cNvSpPr>
          <p:nvPr>
            <p:ph idx="1"/>
          </p:nvPr>
        </p:nvSpPr>
        <p:spPr>
          <a:xfrm>
            <a:off x="5049062" y="942108"/>
            <a:ext cx="6455549" cy="4969114"/>
          </a:xfrm>
        </p:spPr>
        <p:txBody>
          <a:bodyPr vert="horz" lIns="91440" tIns="45720" rIns="91440" bIns="45720" rtlCol="0" anchor="ctr">
            <a:normAutofit/>
          </a:bodyPr>
          <a:lstStyle/>
          <a:p>
            <a:pPr marL="0" indent="0">
              <a:buNone/>
            </a:pPr>
            <a:endParaRPr lang="pt-PT">
              <a:solidFill>
                <a:schemeClr val="tx2">
                  <a:lumMod val="75000"/>
                </a:schemeClr>
              </a:solidFill>
              <a:cs typeface="Calibri"/>
            </a:endParaRPr>
          </a:p>
          <a:p>
            <a:r>
              <a:rPr lang="en-US" b="1">
                <a:solidFill>
                  <a:schemeClr val="tx2">
                    <a:lumMod val="75000"/>
                  </a:schemeClr>
                </a:solidFill>
                <a:cs typeface="Calibri"/>
              </a:rPr>
              <a:t> Cognitive development </a:t>
            </a:r>
            <a:r>
              <a:rPr lang="en-US">
                <a:solidFill>
                  <a:schemeClr val="tx2">
                    <a:lumMod val="75000"/>
                  </a:schemeClr>
                </a:solidFill>
                <a:cs typeface="Calibri"/>
              </a:rPr>
              <a:t>or brain development - means the   learning process of memory  language thinking and reasoning . </a:t>
            </a:r>
            <a:endParaRPr lang="pt-PT">
              <a:solidFill>
                <a:schemeClr val="tx2">
                  <a:lumMod val="75000"/>
                </a:schemeClr>
              </a:solidFill>
              <a:ea typeface="+mn-lt"/>
              <a:cs typeface="+mn-lt"/>
            </a:endParaRPr>
          </a:p>
          <a:p>
            <a:pPr marL="0" indent="0">
              <a:buNone/>
            </a:pPr>
            <a:endParaRPr lang="en-US">
              <a:solidFill>
                <a:schemeClr val="tx2">
                  <a:lumMod val="75000"/>
                </a:schemeClr>
              </a:solidFill>
              <a:cs typeface="Calibri"/>
            </a:endParaRPr>
          </a:p>
          <a:p>
            <a:r>
              <a:rPr lang="en-US">
                <a:solidFill>
                  <a:schemeClr val="tx2">
                    <a:lumMod val="75000"/>
                  </a:schemeClr>
                </a:solidFill>
                <a:cs typeface="Calibri"/>
              </a:rPr>
              <a:t> Babies are not only growing physically during the first 2 years of life, but also cognitively (mentally)</a:t>
            </a:r>
            <a:endParaRPr lang="en-US">
              <a:solidFill>
                <a:schemeClr val="tx2">
                  <a:lumMod val="75000"/>
                </a:schemeClr>
              </a:solidFill>
              <a:ea typeface="+mn-lt"/>
              <a:cs typeface="+mn-lt"/>
            </a:endParaRPr>
          </a:p>
          <a:p>
            <a:endParaRPr lang="en-US">
              <a:solidFill>
                <a:schemeClr val="tx2">
                  <a:lumMod val="75000"/>
                </a:schemeClr>
              </a:solidFill>
              <a:ea typeface="+mn-lt"/>
              <a:cs typeface="+mn-lt"/>
            </a:endParaRPr>
          </a:p>
          <a:p>
            <a:r>
              <a:rPr lang="en-US">
                <a:solidFill>
                  <a:schemeClr val="tx2">
                    <a:lumMod val="75000"/>
                  </a:schemeClr>
                </a:solidFill>
                <a:cs typeface="Calibri"/>
              </a:rPr>
              <a:t> In the first year, babies learn to focus their vision, reach out, explore, and learn about the things that are around them  </a:t>
            </a:r>
            <a:endParaRPr lang="en-US">
              <a:solidFill>
                <a:schemeClr val="tx2">
                  <a:lumMod val="75000"/>
                </a:schemeClr>
              </a:solidFill>
              <a:ea typeface="+mn-lt"/>
              <a:cs typeface="+mn-lt"/>
            </a:endParaRPr>
          </a:p>
          <a:p>
            <a:endParaRPr lang="en-US">
              <a:solidFill>
                <a:schemeClr val="tx2">
                  <a:lumMod val="75000"/>
                </a:schemeClr>
              </a:solidFill>
              <a:ea typeface="+mn-lt"/>
              <a:cs typeface="+mn-lt"/>
            </a:endParaRPr>
          </a:p>
          <a:p>
            <a:endParaRPr lang="pt-PT">
              <a:solidFill>
                <a:schemeClr val="tx2">
                  <a:lumMod val="75000"/>
                </a:schemeClr>
              </a:solidFill>
              <a:cs typeface="Calibri"/>
            </a:endParaRPr>
          </a:p>
        </p:txBody>
      </p:sp>
    </p:spTree>
    <p:extLst>
      <p:ext uri="{BB962C8B-B14F-4D97-AF65-F5344CB8AC3E}">
        <p14:creationId xmlns:p14="http://schemas.microsoft.com/office/powerpoint/2010/main" val="474864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5F305C72-8769-4E0F-B31D-F4B1C9DC9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2" name="Group 11">
            <a:extLst>
              <a:ext uri="{FF2B5EF4-FFF2-40B4-BE49-F238E27FC236}">
                <a16:creationId xmlns:a16="http://schemas.microsoft.com/office/drawing/2014/main" id="{72583CFC-05A3-4743-9A2E-7C2095B8D4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13" name="Freeform 11">
              <a:extLst>
                <a:ext uri="{FF2B5EF4-FFF2-40B4-BE49-F238E27FC236}">
                  <a16:creationId xmlns:a16="http://schemas.microsoft.com/office/drawing/2014/main" id="{9A751892-92F2-4CB4-BCAB-6D0AAF8F1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4" name="Freeform 12">
              <a:extLst>
                <a:ext uri="{FF2B5EF4-FFF2-40B4-BE49-F238E27FC236}">
                  <a16:creationId xmlns:a16="http://schemas.microsoft.com/office/drawing/2014/main" id="{5934046E-4D7C-4AA6-8633-29944553F1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5" name="Freeform 13">
              <a:extLst>
                <a:ext uri="{FF2B5EF4-FFF2-40B4-BE49-F238E27FC236}">
                  <a16:creationId xmlns:a16="http://schemas.microsoft.com/office/drawing/2014/main" id="{421462AB-19D6-42DB-A850-F35B82C7B8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6" name="Freeform 14">
              <a:extLst>
                <a:ext uri="{FF2B5EF4-FFF2-40B4-BE49-F238E27FC236}">
                  <a16:creationId xmlns:a16="http://schemas.microsoft.com/office/drawing/2014/main" id="{208D8C07-9637-45D3-9E40-7C5C40077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7" name="Freeform 15">
              <a:extLst>
                <a:ext uri="{FF2B5EF4-FFF2-40B4-BE49-F238E27FC236}">
                  <a16:creationId xmlns:a16="http://schemas.microsoft.com/office/drawing/2014/main" id="{883C90A1-D75A-4818-9F01-B4BF19D74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8" name="Freeform 16">
              <a:extLst>
                <a:ext uri="{FF2B5EF4-FFF2-40B4-BE49-F238E27FC236}">
                  <a16:creationId xmlns:a16="http://schemas.microsoft.com/office/drawing/2014/main" id="{8808F87B-C4B8-4084-BD89-E41A1A44E7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9" name="Freeform 17">
              <a:extLst>
                <a:ext uri="{FF2B5EF4-FFF2-40B4-BE49-F238E27FC236}">
                  <a16:creationId xmlns:a16="http://schemas.microsoft.com/office/drawing/2014/main" id="{E7FC0B23-1372-4455-98CE-E0FC7FF99A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8" name="Freeform 18">
              <a:extLst>
                <a:ext uri="{FF2B5EF4-FFF2-40B4-BE49-F238E27FC236}">
                  <a16:creationId xmlns:a16="http://schemas.microsoft.com/office/drawing/2014/main" id="{D14B79DD-45AC-487C-B361-0312B3C85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1" name="Freeform 19">
              <a:extLst>
                <a:ext uri="{FF2B5EF4-FFF2-40B4-BE49-F238E27FC236}">
                  <a16:creationId xmlns:a16="http://schemas.microsoft.com/office/drawing/2014/main" id="{CDA09C7F-7AF3-4B6C-BC42-92780A6827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2" name="Freeform 20">
              <a:extLst>
                <a:ext uri="{FF2B5EF4-FFF2-40B4-BE49-F238E27FC236}">
                  <a16:creationId xmlns:a16="http://schemas.microsoft.com/office/drawing/2014/main" id="{FF7EBDD4-71BF-4FAF-B00B-444F9AE20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3" name="Freeform 21">
              <a:extLst>
                <a:ext uri="{FF2B5EF4-FFF2-40B4-BE49-F238E27FC236}">
                  <a16:creationId xmlns:a16="http://schemas.microsoft.com/office/drawing/2014/main" id="{AF5E4290-F8B0-440E-A418-613A1552D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4" name="Freeform 22">
              <a:extLst>
                <a:ext uri="{FF2B5EF4-FFF2-40B4-BE49-F238E27FC236}">
                  <a16:creationId xmlns:a16="http://schemas.microsoft.com/office/drawing/2014/main" id="{FF0BF04A-FCC8-42BF-AD17-10F0ACB44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6" name="Group 25">
            <a:extLst>
              <a:ext uri="{FF2B5EF4-FFF2-40B4-BE49-F238E27FC236}">
                <a16:creationId xmlns:a16="http://schemas.microsoft.com/office/drawing/2014/main" id="{506F0A57-55BB-457C-9C8C-3DEE71009A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27" name="Freeform 27">
              <a:extLst>
                <a:ext uri="{FF2B5EF4-FFF2-40B4-BE49-F238E27FC236}">
                  <a16:creationId xmlns:a16="http://schemas.microsoft.com/office/drawing/2014/main" id="{60DB408E-A426-4658-B39D-0BBF09463E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8" name="Freeform 28">
              <a:extLst>
                <a:ext uri="{FF2B5EF4-FFF2-40B4-BE49-F238E27FC236}">
                  <a16:creationId xmlns:a16="http://schemas.microsoft.com/office/drawing/2014/main" id="{BEFFABCA-CAA4-45E4-A7D4-DB3D2C864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9" name="Freeform 29">
              <a:extLst>
                <a:ext uri="{FF2B5EF4-FFF2-40B4-BE49-F238E27FC236}">
                  <a16:creationId xmlns:a16="http://schemas.microsoft.com/office/drawing/2014/main" id="{99494AF8-97E4-4473-AA6E-B4AB127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0" name="Freeform 30">
              <a:extLst>
                <a:ext uri="{FF2B5EF4-FFF2-40B4-BE49-F238E27FC236}">
                  <a16:creationId xmlns:a16="http://schemas.microsoft.com/office/drawing/2014/main" id="{D05C67DC-0E54-4C69-90BE-8374C7E97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1" name="Freeform 31">
              <a:extLst>
                <a:ext uri="{FF2B5EF4-FFF2-40B4-BE49-F238E27FC236}">
                  <a16:creationId xmlns:a16="http://schemas.microsoft.com/office/drawing/2014/main" id="{B2B38B94-E895-4324-B699-EEF28E052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2" name="Freeform 32">
              <a:extLst>
                <a:ext uri="{FF2B5EF4-FFF2-40B4-BE49-F238E27FC236}">
                  <a16:creationId xmlns:a16="http://schemas.microsoft.com/office/drawing/2014/main" id="{41E77CC3-723C-4C87-A1BA-D8E35B801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3" name="Freeform 33">
              <a:extLst>
                <a:ext uri="{FF2B5EF4-FFF2-40B4-BE49-F238E27FC236}">
                  <a16:creationId xmlns:a16="http://schemas.microsoft.com/office/drawing/2014/main" id="{CC5757E8-4CBE-4EA3-98AF-96361C9183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4" name="Freeform 34">
              <a:extLst>
                <a:ext uri="{FF2B5EF4-FFF2-40B4-BE49-F238E27FC236}">
                  <a16:creationId xmlns:a16="http://schemas.microsoft.com/office/drawing/2014/main" id="{51E4772B-9FB7-4AC7-B352-C444891670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5" name="Freeform 35">
              <a:extLst>
                <a:ext uri="{FF2B5EF4-FFF2-40B4-BE49-F238E27FC236}">
                  <a16:creationId xmlns:a16="http://schemas.microsoft.com/office/drawing/2014/main" id="{7F853444-696F-4B42-8C91-1F6EDD53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6" name="Freeform 36">
              <a:extLst>
                <a:ext uri="{FF2B5EF4-FFF2-40B4-BE49-F238E27FC236}">
                  <a16:creationId xmlns:a16="http://schemas.microsoft.com/office/drawing/2014/main" id="{CD1A3085-30B0-496B-B9D3-55280769A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7" name="Freeform 37">
              <a:extLst>
                <a:ext uri="{FF2B5EF4-FFF2-40B4-BE49-F238E27FC236}">
                  <a16:creationId xmlns:a16="http://schemas.microsoft.com/office/drawing/2014/main" id="{1B2519D7-F51F-4583-9B50-41B493C14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8" name="Freeform 38">
              <a:extLst>
                <a:ext uri="{FF2B5EF4-FFF2-40B4-BE49-F238E27FC236}">
                  <a16:creationId xmlns:a16="http://schemas.microsoft.com/office/drawing/2014/main" id="{6E1141E0-4F4D-4B40-BDB5-B2DD0FAEB3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ítulo 1">
            <a:extLst>
              <a:ext uri="{FF2B5EF4-FFF2-40B4-BE49-F238E27FC236}">
                <a16:creationId xmlns:a16="http://schemas.microsoft.com/office/drawing/2014/main" id="{7F76FD1C-F5CB-4E29-9186-E3BD48BC62AB}"/>
              </a:ext>
            </a:extLst>
          </p:cNvPr>
          <p:cNvSpPr>
            <a:spLocks noGrp="1"/>
          </p:cNvSpPr>
          <p:nvPr>
            <p:ph type="title"/>
          </p:nvPr>
        </p:nvSpPr>
        <p:spPr>
          <a:xfrm>
            <a:off x="6483096" y="624110"/>
            <a:ext cx="5021516" cy="1280890"/>
          </a:xfrm>
        </p:spPr>
        <p:txBody>
          <a:bodyPr>
            <a:normAutofit/>
          </a:bodyPr>
          <a:lstStyle/>
          <a:p>
            <a:r>
              <a:rPr lang="pt-PT" sz="3300" b="1" u="sng" dirty="0">
                <a:solidFill>
                  <a:schemeClr val="tx1"/>
                </a:solidFill>
                <a:ea typeface="+mj-lt"/>
                <a:cs typeface="+mj-lt"/>
              </a:rPr>
              <a:t>The importance </a:t>
            </a:r>
            <a:r>
              <a:rPr lang="pt-PT" sz="3300" b="1" u="sng" dirty="0" err="1">
                <a:solidFill>
                  <a:schemeClr val="tx1"/>
                </a:solidFill>
                <a:ea typeface="+mj-lt"/>
                <a:cs typeface="+mj-lt"/>
              </a:rPr>
              <a:t>of</a:t>
            </a:r>
            <a:r>
              <a:rPr lang="pt-PT" sz="3300" b="1" u="sng" dirty="0">
                <a:solidFill>
                  <a:schemeClr val="tx1"/>
                </a:solidFill>
                <a:ea typeface="+mj-lt"/>
                <a:cs typeface="+mj-lt"/>
              </a:rPr>
              <a:t> cognitive development</a:t>
            </a:r>
            <a:endParaRPr lang="pt-PT" sz="3300" u="sng" dirty="0">
              <a:solidFill>
                <a:schemeClr val="tx1"/>
              </a:solidFill>
            </a:endParaRPr>
          </a:p>
        </p:txBody>
      </p:sp>
      <p:sp>
        <p:nvSpPr>
          <p:cNvPr id="40" name="Rectangle 39">
            <a:extLst>
              <a:ext uri="{FF2B5EF4-FFF2-40B4-BE49-F238E27FC236}">
                <a16:creationId xmlns:a16="http://schemas.microsoft.com/office/drawing/2014/main" id="{C5E0C91A-3F1D-43D7-9AB4-5D0A17D5C4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2" name="Freeform 11">
            <a:extLst>
              <a:ext uri="{FF2B5EF4-FFF2-40B4-BE49-F238E27FC236}">
                <a16:creationId xmlns:a16="http://schemas.microsoft.com/office/drawing/2014/main" id="{3A6C27A1-A438-4EC6-93BF-EC26F29BB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4" name="Imagem 4" descr="Uma imagem com pessoa, criança, pequeno, rapaz&#10;&#10;Descrição gerada automaticamente">
            <a:extLst>
              <a:ext uri="{FF2B5EF4-FFF2-40B4-BE49-F238E27FC236}">
                <a16:creationId xmlns:a16="http://schemas.microsoft.com/office/drawing/2014/main" id="{882AE5DE-C219-47F3-A94E-1DF6B5968190}"/>
              </a:ext>
            </a:extLst>
          </p:cNvPr>
          <p:cNvPicPr>
            <a:picLocks noChangeAspect="1"/>
          </p:cNvPicPr>
          <p:nvPr/>
        </p:nvPicPr>
        <p:blipFill rotWithShape="1">
          <a:blip r:embed="rId3"/>
          <a:srcRect l="19340" r="35513"/>
          <a:stretch/>
        </p:blipFill>
        <p:spPr>
          <a:xfrm>
            <a:off x="-1554" y="1731"/>
            <a:ext cx="4655850" cy="6858000"/>
          </a:xfrm>
          <a:prstGeom prst="rect">
            <a:avLst/>
          </a:prstGeom>
        </p:spPr>
      </p:pic>
      <p:sp>
        <p:nvSpPr>
          <p:cNvPr id="3" name="Marcador de Posição de Conteúdo 2">
            <a:extLst>
              <a:ext uri="{FF2B5EF4-FFF2-40B4-BE49-F238E27FC236}">
                <a16:creationId xmlns:a16="http://schemas.microsoft.com/office/drawing/2014/main" id="{AC90CE6E-4B78-4C53-B809-02EE9282340F}"/>
              </a:ext>
            </a:extLst>
          </p:cNvPr>
          <p:cNvSpPr>
            <a:spLocks noGrp="1"/>
          </p:cNvSpPr>
          <p:nvPr>
            <p:ph idx="1"/>
          </p:nvPr>
        </p:nvSpPr>
        <p:spPr>
          <a:xfrm>
            <a:off x="6438191" y="2133600"/>
            <a:ext cx="5066419" cy="3777622"/>
          </a:xfrm>
        </p:spPr>
        <p:txBody>
          <a:bodyPr vert="horz" lIns="91440" tIns="45720" rIns="91440" bIns="45720" rtlCol="0">
            <a:normAutofit/>
          </a:bodyPr>
          <a:lstStyle/>
          <a:p>
            <a:pPr marL="0" indent="0">
              <a:lnSpc>
                <a:spcPct val="90000"/>
              </a:lnSpc>
              <a:buNone/>
            </a:pPr>
            <a:endParaRPr lang="pt-PT" sz="1500" dirty="0">
              <a:ea typeface="+mn-lt"/>
              <a:cs typeface="+mn-lt"/>
            </a:endParaRPr>
          </a:p>
          <a:p>
            <a:pPr marL="0" indent="0">
              <a:lnSpc>
                <a:spcPct val="90000"/>
              </a:lnSpc>
              <a:buNone/>
            </a:pPr>
            <a:r>
              <a:rPr lang="pt-PT" sz="1500" dirty="0">
                <a:ea typeface="+mn-lt"/>
                <a:cs typeface="+mn-lt"/>
              </a:rPr>
              <a:t>Child’s cognitive development can help us to choose the right activities to further boost thinking, remembering and reasoning abilities. </a:t>
            </a:r>
            <a:endParaRPr lang="pt-PT" sz="1500" dirty="0">
              <a:cs typeface="Calibri" panose="020F0502020204030204"/>
            </a:endParaRPr>
          </a:p>
          <a:p>
            <a:pPr marL="0" indent="0">
              <a:lnSpc>
                <a:spcPct val="90000"/>
              </a:lnSpc>
              <a:buNone/>
            </a:pPr>
            <a:endParaRPr lang="pt-PT" sz="1500" dirty="0">
              <a:ea typeface="+mn-lt"/>
              <a:cs typeface="+mn-lt"/>
            </a:endParaRPr>
          </a:p>
          <a:p>
            <a:pPr marL="0" indent="0">
              <a:lnSpc>
                <a:spcPct val="90000"/>
              </a:lnSpc>
              <a:buNone/>
            </a:pPr>
            <a:r>
              <a:rPr lang="pt-PT" sz="1500" dirty="0">
                <a:ea typeface="+mn-lt"/>
                <a:cs typeface="+mn-lt"/>
              </a:rPr>
              <a:t>To promote cognitive development, it is important that we actively engage in quality interactions on a daily basis for example :   </a:t>
            </a:r>
            <a:endParaRPr lang="pt-PT" sz="1500" dirty="0">
              <a:cs typeface="Calibri" panose="020F0502020204030204"/>
            </a:endParaRPr>
          </a:p>
          <a:p>
            <a:pPr marL="0" indent="0">
              <a:lnSpc>
                <a:spcPct val="90000"/>
              </a:lnSpc>
              <a:buNone/>
            </a:pPr>
            <a:endParaRPr lang="pt-PT" sz="1500" dirty="0">
              <a:cs typeface="Calibri" panose="020F0502020204030204"/>
            </a:endParaRPr>
          </a:p>
          <a:p>
            <a:pPr>
              <a:lnSpc>
                <a:spcPct val="90000"/>
              </a:lnSpc>
            </a:pPr>
            <a:r>
              <a:rPr lang="pt-PT" sz="1500" dirty="0">
                <a:ea typeface="+mn-lt"/>
                <a:cs typeface="+mn-lt"/>
              </a:rPr>
              <a:t>Talking with baby and naming used objects  </a:t>
            </a:r>
            <a:endParaRPr lang="pt-PT" sz="1500" dirty="0">
              <a:cs typeface="Calibri"/>
            </a:endParaRPr>
          </a:p>
          <a:p>
            <a:pPr>
              <a:lnSpc>
                <a:spcPct val="90000"/>
              </a:lnSpc>
            </a:pPr>
            <a:r>
              <a:rPr lang="pt-PT" sz="1500" dirty="0">
                <a:ea typeface="+mn-lt"/>
                <a:cs typeface="+mn-lt"/>
              </a:rPr>
              <a:t>Letting baby explore toys  </a:t>
            </a:r>
            <a:endParaRPr lang="pt-PT" sz="1500" dirty="0">
              <a:cs typeface="Calibri" panose="020F0502020204030204"/>
            </a:endParaRPr>
          </a:p>
          <a:p>
            <a:pPr>
              <a:lnSpc>
                <a:spcPct val="90000"/>
              </a:lnSpc>
            </a:pPr>
            <a:r>
              <a:rPr lang="pt-PT" sz="1500" dirty="0">
                <a:ea typeface="+mn-lt"/>
                <a:cs typeface="+mn-lt"/>
              </a:rPr>
              <a:t>Answering your child’s “why” questions                         </a:t>
            </a:r>
            <a:endParaRPr lang="pt-PT" sz="1500" dirty="0">
              <a:cs typeface="Calibri" panose="020F0502020204030204"/>
            </a:endParaRPr>
          </a:p>
          <a:p>
            <a:pPr>
              <a:lnSpc>
                <a:spcPct val="90000"/>
              </a:lnSpc>
            </a:pPr>
            <a:endParaRPr lang="pt-PT" sz="1500" dirty="0">
              <a:cs typeface="Calibri" panose="020F0502020204030204"/>
            </a:endParaRPr>
          </a:p>
        </p:txBody>
      </p:sp>
      <p:sp>
        <p:nvSpPr>
          <p:cNvPr id="5" name="CaixaDeTexto 4">
            <a:extLst>
              <a:ext uri="{FF2B5EF4-FFF2-40B4-BE49-F238E27FC236}">
                <a16:creationId xmlns:a16="http://schemas.microsoft.com/office/drawing/2014/main" id="{B7CCB226-D804-4FEE-9E71-EA3AA15D92EE}"/>
              </a:ext>
            </a:extLst>
          </p:cNvPr>
          <p:cNvSpPr txBox="1"/>
          <p:nvPr/>
        </p:nvSpPr>
        <p:spPr>
          <a:xfrm>
            <a:off x="6229215" y="6172201"/>
            <a:ext cx="5962785" cy="685799"/>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a:solidFill>
                  <a:srgbClr val="FFFFFF"/>
                </a:solidFill>
              </a:rPr>
              <a:t>2021 ADAM &amp; Mila</a:t>
            </a:r>
          </a:p>
        </p:txBody>
      </p:sp>
    </p:spTree>
    <p:extLst>
      <p:ext uri="{BB962C8B-B14F-4D97-AF65-F5344CB8AC3E}">
        <p14:creationId xmlns:p14="http://schemas.microsoft.com/office/powerpoint/2010/main" val="2241766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4" name="Group 16">
            <a:extLst>
              <a:ext uri="{FF2B5EF4-FFF2-40B4-BE49-F238E27FC236}">
                <a16:creationId xmlns:a16="http://schemas.microsoft.com/office/drawing/2014/main" id="{40F598D0-0F0E-4968-B1D9-18A8CA1544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8" name="Freeform 11">
              <a:extLst>
                <a:ext uri="{FF2B5EF4-FFF2-40B4-BE49-F238E27FC236}">
                  <a16:creationId xmlns:a16="http://schemas.microsoft.com/office/drawing/2014/main" id="{9ED33622-15D2-4E4B-BD6A-604E6F0C21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6" name="Freeform 12">
              <a:extLst>
                <a:ext uri="{FF2B5EF4-FFF2-40B4-BE49-F238E27FC236}">
                  <a16:creationId xmlns:a16="http://schemas.microsoft.com/office/drawing/2014/main" id="{8F2B4AA9-8625-42A4-A35C-D08B4B5977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0" name="Freeform 13">
              <a:extLst>
                <a:ext uri="{FF2B5EF4-FFF2-40B4-BE49-F238E27FC236}">
                  <a16:creationId xmlns:a16="http://schemas.microsoft.com/office/drawing/2014/main" id="{8DC48271-8FB3-41F6-B59C-9B259D3D8D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4" name="Freeform 14">
              <a:extLst>
                <a:ext uri="{FF2B5EF4-FFF2-40B4-BE49-F238E27FC236}">
                  <a16:creationId xmlns:a16="http://schemas.microsoft.com/office/drawing/2014/main" id="{BB796F2E-8BC6-4BC1-8654-F3CAC4E0F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2" name="Freeform 15">
              <a:extLst>
                <a:ext uri="{FF2B5EF4-FFF2-40B4-BE49-F238E27FC236}">
                  <a16:creationId xmlns:a16="http://schemas.microsoft.com/office/drawing/2014/main" id="{CE77FC17-3BC6-42D4-9763-2752F87FB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6" name="Freeform 16">
              <a:extLst>
                <a:ext uri="{FF2B5EF4-FFF2-40B4-BE49-F238E27FC236}">
                  <a16:creationId xmlns:a16="http://schemas.microsoft.com/office/drawing/2014/main" id="{4918A71A-AED7-4F14-9BB0-D0C2195714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4" name="Freeform 17">
              <a:extLst>
                <a:ext uri="{FF2B5EF4-FFF2-40B4-BE49-F238E27FC236}">
                  <a16:creationId xmlns:a16="http://schemas.microsoft.com/office/drawing/2014/main" id="{9B21D4F9-D813-4E4F-A3E3-4F107BBA9D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5" name="Freeform 18">
              <a:extLst>
                <a:ext uri="{FF2B5EF4-FFF2-40B4-BE49-F238E27FC236}">
                  <a16:creationId xmlns:a16="http://schemas.microsoft.com/office/drawing/2014/main" id="{4DEC9723-DD9D-46D0-A2F5-241C76034D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6" name="Freeform 19">
              <a:extLst>
                <a:ext uri="{FF2B5EF4-FFF2-40B4-BE49-F238E27FC236}">
                  <a16:creationId xmlns:a16="http://schemas.microsoft.com/office/drawing/2014/main" id="{82979E29-0BC5-4E7B-99A9-47B6E3DDC7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7" name="Freeform 20">
              <a:extLst>
                <a:ext uri="{FF2B5EF4-FFF2-40B4-BE49-F238E27FC236}">
                  <a16:creationId xmlns:a16="http://schemas.microsoft.com/office/drawing/2014/main" id="{5F769BCF-F673-4CFF-8A95-87A84F25B2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8" name="Freeform 21">
              <a:extLst>
                <a:ext uri="{FF2B5EF4-FFF2-40B4-BE49-F238E27FC236}">
                  <a16:creationId xmlns:a16="http://schemas.microsoft.com/office/drawing/2014/main" id="{0AAD3DF5-7E6E-4407-B68B-38D6A7180C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9" name="Freeform 22">
              <a:extLst>
                <a:ext uri="{FF2B5EF4-FFF2-40B4-BE49-F238E27FC236}">
                  <a16:creationId xmlns:a16="http://schemas.microsoft.com/office/drawing/2014/main" id="{4113E7BF-10C7-4448-8E77-E13F7D1576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31" name="Group 30">
            <a:extLst>
              <a:ext uri="{FF2B5EF4-FFF2-40B4-BE49-F238E27FC236}">
                <a16:creationId xmlns:a16="http://schemas.microsoft.com/office/drawing/2014/main" id="{A45A5D64-394A-4ABB-938B-187FE2880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50" name="Freeform 27">
              <a:extLst>
                <a:ext uri="{FF2B5EF4-FFF2-40B4-BE49-F238E27FC236}">
                  <a16:creationId xmlns:a16="http://schemas.microsoft.com/office/drawing/2014/main" id="{6DA75D72-CB63-467A-B30B-407ECBAFEE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33" name="Freeform 28">
              <a:extLst>
                <a:ext uri="{FF2B5EF4-FFF2-40B4-BE49-F238E27FC236}">
                  <a16:creationId xmlns:a16="http://schemas.microsoft.com/office/drawing/2014/main" id="{72EF1374-F5FE-4D95-8998-6219AB8D94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4" name="Freeform 29">
              <a:extLst>
                <a:ext uri="{FF2B5EF4-FFF2-40B4-BE49-F238E27FC236}">
                  <a16:creationId xmlns:a16="http://schemas.microsoft.com/office/drawing/2014/main" id="{F9189B74-0722-49CD-B74C-828181E22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5" name="Freeform 30">
              <a:extLst>
                <a:ext uri="{FF2B5EF4-FFF2-40B4-BE49-F238E27FC236}">
                  <a16:creationId xmlns:a16="http://schemas.microsoft.com/office/drawing/2014/main" id="{BFD4E0E1-0114-47F7-84AA-DDE8D9AF1D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6" name="Freeform 31">
              <a:extLst>
                <a:ext uri="{FF2B5EF4-FFF2-40B4-BE49-F238E27FC236}">
                  <a16:creationId xmlns:a16="http://schemas.microsoft.com/office/drawing/2014/main" id="{C16F5C4C-7D4C-49ED-B130-1F398AB839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7" name="Freeform 32">
              <a:extLst>
                <a:ext uri="{FF2B5EF4-FFF2-40B4-BE49-F238E27FC236}">
                  <a16:creationId xmlns:a16="http://schemas.microsoft.com/office/drawing/2014/main" id="{D308A7F6-F8C6-42AE-971E-CB028A9C3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8" name="Freeform 33">
              <a:extLst>
                <a:ext uri="{FF2B5EF4-FFF2-40B4-BE49-F238E27FC236}">
                  <a16:creationId xmlns:a16="http://schemas.microsoft.com/office/drawing/2014/main" id="{306C015B-8BC9-4594-9D06-8521B4A64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9" name="Freeform 34">
              <a:extLst>
                <a:ext uri="{FF2B5EF4-FFF2-40B4-BE49-F238E27FC236}">
                  <a16:creationId xmlns:a16="http://schemas.microsoft.com/office/drawing/2014/main" id="{8A8EBD12-7A6A-45F8-B659-E43EF19B28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40" name="Freeform 35">
              <a:extLst>
                <a:ext uri="{FF2B5EF4-FFF2-40B4-BE49-F238E27FC236}">
                  <a16:creationId xmlns:a16="http://schemas.microsoft.com/office/drawing/2014/main" id="{819856B3-6DAB-4B2F-9E37-5081209E4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41" name="Freeform 36">
              <a:extLst>
                <a:ext uri="{FF2B5EF4-FFF2-40B4-BE49-F238E27FC236}">
                  <a16:creationId xmlns:a16="http://schemas.microsoft.com/office/drawing/2014/main" id="{949D6AD6-7E14-477A-BEA1-DE6386908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42" name="Freeform 37">
              <a:extLst>
                <a:ext uri="{FF2B5EF4-FFF2-40B4-BE49-F238E27FC236}">
                  <a16:creationId xmlns:a16="http://schemas.microsoft.com/office/drawing/2014/main" id="{9C284209-3117-4AAD-B8F6-A9816FB773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43" name="Freeform 38">
              <a:extLst>
                <a:ext uri="{FF2B5EF4-FFF2-40B4-BE49-F238E27FC236}">
                  <a16:creationId xmlns:a16="http://schemas.microsoft.com/office/drawing/2014/main" id="{29E1D2FF-07FA-46E2-8D64-F666BBFC93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45" name="Rectangle 44">
            <a:extLst>
              <a:ext uri="{FF2B5EF4-FFF2-40B4-BE49-F238E27FC236}">
                <a16:creationId xmlns:a16="http://schemas.microsoft.com/office/drawing/2014/main" id="{D927AF5C-4415-4C75-96FF-D34E2CF73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7" name="Freeform 11">
            <a:extLst>
              <a:ext uri="{FF2B5EF4-FFF2-40B4-BE49-F238E27FC236}">
                <a16:creationId xmlns:a16="http://schemas.microsoft.com/office/drawing/2014/main" id="{DCCE0A12-FB20-4549-A76B-194AB069C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9" name="Rectangle 48">
            <a:extLst>
              <a:ext uri="{FF2B5EF4-FFF2-40B4-BE49-F238E27FC236}">
                <a16:creationId xmlns:a16="http://schemas.microsoft.com/office/drawing/2014/main" id="{805BD0AB-A12A-4963-8C76-4A38A1650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51" name="Group 50">
            <a:extLst>
              <a:ext uri="{FF2B5EF4-FFF2-40B4-BE49-F238E27FC236}">
                <a16:creationId xmlns:a16="http://schemas.microsoft.com/office/drawing/2014/main" id="{655B02D4-6294-497A-A708-90ACD67F83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06785" y="228600"/>
            <a:ext cx="2851523" cy="6638625"/>
            <a:chOff x="2487613" y="285750"/>
            <a:chExt cx="2428875" cy="5654676"/>
          </a:xfrm>
        </p:grpSpPr>
        <p:sp>
          <p:nvSpPr>
            <p:cNvPr id="52" name="Freeform 11">
              <a:extLst>
                <a:ext uri="{FF2B5EF4-FFF2-40B4-BE49-F238E27FC236}">
                  <a16:creationId xmlns:a16="http://schemas.microsoft.com/office/drawing/2014/main" id="{6B3C41F7-CBEA-4908-8E25-AC8A7BCF1D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53" name="Freeform 12">
              <a:extLst>
                <a:ext uri="{FF2B5EF4-FFF2-40B4-BE49-F238E27FC236}">
                  <a16:creationId xmlns:a16="http://schemas.microsoft.com/office/drawing/2014/main" id="{B8BF375F-FD4B-477D-BA25-8F2031F18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54" name="Freeform 13">
              <a:extLst>
                <a:ext uri="{FF2B5EF4-FFF2-40B4-BE49-F238E27FC236}">
                  <a16:creationId xmlns:a16="http://schemas.microsoft.com/office/drawing/2014/main" id="{AEBA7461-225E-4E5A-8C46-74D021219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5" name="Freeform 14">
              <a:extLst>
                <a:ext uri="{FF2B5EF4-FFF2-40B4-BE49-F238E27FC236}">
                  <a16:creationId xmlns:a16="http://schemas.microsoft.com/office/drawing/2014/main" id="{F421FF16-1B11-487F-B407-5A5B737E4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6" name="Freeform 15">
              <a:extLst>
                <a:ext uri="{FF2B5EF4-FFF2-40B4-BE49-F238E27FC236}">
                  <a16:creationId xmlns:a16="http://schemas.microsoft.com/office/drawing/2014/main" id="{B1BBED39-5525-4C40-A24B-2810E88E06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7" name="Freeform 16">
              <a:extLst>
                <a:ext uri="{FF2B5EF4-FFF2-40B4-BE49-F238E27FC236}">
                  <a16:creationId xmlns:a16="http://schemas.microsoft.com/office/drawing/2014/main" id="{3DCD8707-12B8-4FE0-B80A-233D12E2A6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8" name="Freeform 17">
              <a:extLst>
                <a:ext uri="{FF2B5EF4-FFF2-40B4-BE49-F238E27FC236}">
                  <a16:creationId xmlns:a16="http://schemas.microsoft.com/office/drawing/2014/main" id="{D0FA656A-979F-4DCF-82F6-FABD76CAA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9" name="Freeform 18">
              <a:extLst>
                <a:ext uri="{FF2B5EF4-FFF2-40B4-BE49-F238E27FC236}">
                  <a16:creationId xmlns:a16="http://schemas.microsoft.com/office/drawing/2014/main" id="{649CDD36-E0C5-4003-9C55-E2AED585CA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60" name="Freeform 19">
              <a:extLst>
                <a:ext uri="{FF2B5EF4-FFF2-40B4-BE49-F238E27FC236}">
                  <a16:creationId xmlns:a16="http://schemas.microsoft.com/office/drawing/2014/main" id="{7FB3F111-2E67-486F-BB28-9013CE29F9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61" name="Freeform 20">
              <a:extLst>
                <a:ext uri="{FF2B5EF4-FFF2-40B4-BE49-F238E27FC236}">
                  <a16:creationId xmlns:a16="http://schemas.microsoft.com/office/drawing/2014/main" id="{27F18B2E-BB1D-406E-842A-40A41CDD81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62" name="Freeform 21">
              <a:extLst>
                <a:ext uri="{FF2B5EF4-FFF2-40B4-BE49-F238E27FC236}">
                  <a16:creationId xmlns:a16="http://schemas.microsoft.com/office/drawing/2014/main" id="{D0EA198E-D555-4E95-B9E6-A28FF561C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63" name="Freeform 22">
              <a:extLst>
                <a:ext uri="{FF2B5EF4-FFF2-40B4-BE49-F238E27FC236}">
                  <a16:creationId xmlns:a16="http://schemas.microsoft.com/office/drawing/2014/main" id="{94BC175F-403F-4912-9245-32C8585FB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5" name="Group 64">
            <a:extLst>
              <a:ext uri="{FF2B5EF4-FFF2-40B4-BE49-F238E27FC236}">
                <a16:creationId xmlns:a16="http://schemas.microsoft.com/office/drawing/2014/main" id="{9BB037B3-D74C-4B0A-95FE-9AF3E319C2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47733" y="-786"/>
            <a:ext cx="2356675" cy="6854040"/>
            <a:chOff x="6627813" y="194833"/>
            <a:chExt cx="1952625" cy="5678918"/>
          </a:xfrm>
        </p:grpSpPr>
        <p:sp>
          <p:nvSpPr>
            <p:cNvPr id="66" name="Freeform 27">
              <a:extLst>
                <a:ext uri="{FF2B5EF4-FFF2-40B4-BE49-F238E27FC236}">
                  <a16:creationId xmlns:a16="http://schemas.microsoft.com/office/drawing/2014/main" id="{30A82314-C2DE-40BC-B376-13EDF19217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7" name="Freeform 28">
              <a:extLst>
                <a:ext uri="{FF2B5EF4-FFF2-40B4-BE49-F238E27FC236}">
                  <a16:creationId xmlns:a16="http://schemas.microsoft.com/office/drawing/2014/main" id="{A02AA774-EBEC-41A3-95DB-654083A9CD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8" name="Freeform 29">
              <a:extLst>
                <a:ext uri="{FF2B5EF4-FFF2-40B4-BE49-F238E27FC236}">
                  <a16:creationId xmlns:a16="http://schemas.microsoft.com/office/drawing/2014/main" id="{BD518D6F-5F8A-42AE-8556-ABD164CD1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9" name="Freeform 30">
              <a:extLst>
                <a:ext uri="{FF2B5EF4-FFF2-40B4-BE49-F238E27FC236}">
                  <a16:creationId xmlns:a16="http://schemas.microsoft.com/office/drawing/2014/main" id="{CF1F4805-40E2-4DC2-A7EF-1FAC036ED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70" name="Freeform 31">
              <a:extLst>
                <a:ext uri="{FF2B5EF4-FFF2-40B4-BE49-F238E27FC236}">
                  <a16:creationId xmlns:a16="http://schemas.microsoft.com/office/drawing/2014/main" id="{16D5AB62-DFEC-425A-9A6B-36371BA705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71" name="Freeform 32">
              <a:extLst>
                <a:ext uri="{FF2B5EF4-FFF2-40B4-BE49-F238E27FC236}">
                  <a16:creationId xmlns:a16="http://schemas.microsoft.com/office/drawing/2014/main" id="{AE8141B8-5906-4679-B44A-6086395819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72" name="Freeform 33">
              <a:extLst>
                <a:ext uri="{FF2B5EF4-FFF2-40B4-BE49-F238E27FC236}">
                  <a16:creationId xmlns:a16="http://schemas.microsoft.com/office/drawing/2014/main" id="{C65369F7-C17A-4B5C-B9AD-4A45C21DB6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73" name="Freeform 34">
              <a:extLst>
                <a:ext uri="{FF2B5EF4-FFF2-40B4-BE49-F238E27FC236}">
                  <a16:creationId xmlns:a16="http://schemas.microsoft.com/office/drawing/2014/main" id="{17C51690-6D9B-4786-9269-F5CFDC2E4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74" name="Freeform 35">
              <a:extLst>
                <a:ext uri="{FF2B5EF4-FFF2-40B4-BE49-F238E27FC236}">
                  <a16:creationId xmlns:a16="http://schemas.microsoft.com/office/drawing/2014/main" id="{C40EA0A9-B7D0-4575-ABFA-7BAD60BE90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5" name="Freeform 36">
              <a:extLst>
                <a:ext uri="{FF2B5EF4-FFF2-40B4-BE49-F238E27FC236}">
                  <a16:creationId xmlns:a16="http://schemas.microsoft.com/office/drawing/2014/main" id="{40E5D1C1-9693-42A0-B02D-86EF38775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6" name="Freeform 37">
              <a:extLst>
                <a:ext uri="{FF2B5EF4-FFF2-40B4-BE49-F238E27FC236}">
                  <a16:creationId xmlns:a16="http://schemas.microsoft.com/office/drawing/2014/main" id="{CB536BD4-42C2-456B-B59A-DA89381D9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7" name="Freeform 38">
              <a:extLst>
                <a:ext uri="{FF2B5EF4-FFF2-40B4-BE49-F238E27FC236}">
                  <a16:creationId xmlns:a16="http://schemas.microsoft.com/office/drawing/2014/main" id="{EB7777DD-476F-4C95-8EAA-D218F3910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F535B9FA-48DD-AE43-BE06-4C5E465DC367}"/>
              </a:ext>
            </a:extLst>
          </p:cNvPr>
          <p:cNvSpPr>
            <a:spLocks noGrp="1"/>
          </p:cNvSpPr>
          <p:nvPr>
            <p:ph type="ctrTitle"/>
          </p:nvPr>
        </p:nvSpPr>
        <p:spPr>
          <a:xfrm>
            <a:off x="4659520" y="624110"/>
            <a:ext cx="6845092" cy="1280890"/>
          </a:xfrm>
        </p:spPr>
        <p:txBody>
          <a:bodyPr vert="horz" lIns="91440" tIns="45720" rIns="91440" bIns="45720" rtlCol="0" anchor="t">
            <a:normAutofit/>
          </a:bodyPr>
          <a:lstStyle/>
          <a:p>
            <a:r>
              <a:rPr lang="en-US" sz="3600" b="1" u="sng" dirty="0">
                <a:solidFill>
                  <a:schemeClr val="tx1"/>
                </a:solidFill>
              </a:rPr>
              <a:t>EMOTIONS</a:t>
            </a:r>
          </a:p>
        </p:txBody>
      </p:sp>
      <p:sp>
        <p:nvSpPr>
          <p:cNvPr id="79" name="Rectangle 78">
            <a:extLst>
              <a:ext uri="{FF2B5EF4-FFF2-40B4-BE49-F238E27FC236}">
                <a16:creationId xmlns:a16="http://schemas.microsoft.com/office/drawing/2014/main" id="{604078ED-9F04-48FF-B8A1-048653944E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1632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1" name="Freeform 11">
            <a:extLst>
              <a:ext uri="{FF2B5EF4-FFF2-40B4-BE49-F238E27FC236}">
                <a16:creationId xmlns:a16="http://schemas.microsoft.com/office/drawing/2014/main" id="{6A6BEBE7-793B-4C6E-AC8C-219D8051C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2716320"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12" name="Picture 11" descr="A baby sleeping on a blanket&#10;&#10;Description automatically generated with low confidence">
            <a:extLst>
              <a:ext uri="{FF2B5EF4-FFF2-40B4-BE49-F238E27FC236}">
                <a16:creationId xmlns:a16="http://schemas.microsoft.com/office/drawing/2014/main" id="{92610A6A-FDE1-4E41-95C8-B20CEF36F15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42728" r="4226" b="3"/>
          <a:stretch/>
        </p:blipFill>
        <p:spPr>
          <a:xfrm>
            <a:off x="20" y="10"/>
            <a:ext cx="2725091" cy="3428990"/>
          </a:xfrm>
          <a:prstGeom prst="rect">
            <a:avLst/>
          </a:prstGeom>
        </p:spPr>
      </p:pic>
      <p:pic>
        <p:nvPicPr>
          <p:cNvPr id="9" name="Picture 8" descr="A baby with its mouth open&#10;&#10;Description automatically generated with low confidence">
            <a:extLst>
              <a:ext uri="{FF2B5EF4-FFF2-40B4-BE49-F238E27FC236}">
                <a16:creationId xmlns:a16="http://schemas.microsoft.com/office/drawing/2014/main" id="{18AA9BA9-B09E-BA40-A692-CAC247488089}"/>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29036" r="18460" b="3"/>
          <a:stretch/>
        </p:blipFill>
        <p:spPr>
          <a:xfrm>
            <a:off x="20" y="3429000"/>
            <a:ext cx="2717581" cy="3429000"/>
          </a:xfrm>
          <a:prstGeom prst="rect">
            <a:avLst/>
          </a:prstGeom>
        </p:spPr>
      </p:pic>
      <p:cxnSp>
        <p:nvCxnSpPr>
          <p:cNvPr id="83" name="Straight Connector 82">
            <a:extLst>
              <a:ext uri="{FF2B5EF4-FFF2-40B4-BE49-F238E27FC236}">
                <a16:creationId xmlns:a16="http://schemas.microsoft.com/office/drawing/2014/main" id="{00E98FA2-3F74-4225-8C84-E42A730EA9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a:endCxn id="33" idx="1"/>
          </p:cNvCxnSpPr>
          <p:nvPr>
            <p:extLst>
              <p:ext uri="{386F3935-93C4-4BCD-93E2-E3B085C9AB24}">
                <p16:designElem xmlns:p16="http://schemas.microsoft.com/office/powerpoint/2015/main" val="1"/>
              </p:ext>
            </p:extLst>
          </p:nvPr>
        </p:nvCxnSpPr>
        <p:spPr>
          <a:xfrm>
            <a:off x="-16934" y="3429000"/>
            <a:ext cx="2733254" cy="0"/>
          </a:xfrm>
          <a:prstGeom prst="line">
            <a:avLst/>
          </a:prstGeom>
          <a:ln w="508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4656667" y="2133600"/>
            <a:ext cx="6847944" cy="3777622"/>
          </a:xfrm>
        </p:spPr>
        <p:txBody>
          <a:bodyPr vert="horz" lIns="91440" tIns="45720" rIns="91440" bIns="45720" rtlCol="0">
            <a:normAutofit/>
          </a:bodyPr>
          <a:lstStyle/>
          <a:p>
            <a:pPr indent="-228600">
              <a:buFont typeface="Wingdings 3" charset="2"/>
              <a:buChar char=""/>
            </a:pPr>
            <a:r>
              <a:rPr lang="en-US" dirty="0">
                <a:solidFill>
                  <a:schemeClr val="tx1">
                    <a:lumMod val="75000"/>
                    <a:lumOff val="25000"/>
                  </a:schemeClr>
                </a:solidFill>
              </a:rPr>
              <a:t>Emotions in an infant is like a rollercoaster. </a:t>
            </a:r>
            <a:r>
              <a:rPr lang="en-US">
                <a:solidFill>
                  <a:schemeClr val="tx1">
                    <a:lumMod val="75000"/>
                    <a:lumOff val="25000"/>
                  </a:schemeClr>
                </a:solidFill>
              </a:rPr>
              <a:t>(1)</a:t>
            </a:r>
          </a:p>
          <a:p>
            <a:pPr indent="-228600">
              <a:buFont typeface="Wingdings 3" charset="2"/>
              <a:buChar char=""/>
            </a:pPr>
            <a:r>
              <a:rPr lang="en-US" dirty="0">
                <a:solidFill>
                  <a:schemeClr val="tx1">
                    <a:lumMod val="75000"/>
                    <a:lumOff val="25000"/>
                  </a:schemeClr>
                </a:solidFill>
              </a:rPr>
              <a:t>They start to show emotions from an age of 2-3 months in the form of smiling, crying constantly etc.</a:t>
            </a:r>
          </a:p>
          <a:p>
            <a:pPr indent="-228600">
              <a:buFont typeface="Wingdings 3" charset="2"/>
              <a:buChar char=""/>
            </a:pPr>
            <a:r>
              <a:rPr lang="en-US" dirty="0">
                <a:solidFill>
                  <a:schemeClr val="tx1">
                    <a:lumMod val="75000"/>
                    <a:lumOff val="25000"/>
                  </a:schemeClr>
                </a:solidFill>
              </a:rPr>
              <a:t>Other emotions such as anger, surprise and fear are along the months from2-6.</a:t>
            </a:r>
          </a:p>
          <a:p>
            <a:pPr indent="-228600">
              <a:buFont typeface="Wingdings 3" charset="2"/>
              <a:buChar char=""/>
            </a:pPr>
            <a:r>
              <a:rPr lang="en-US" dirty="0">
                <a:solidFill>
                  <a:schemeClr val="tx1">
                    <a:lumMod val="75000"/>
                    <a:lumOff val="25000"/>
                  </a:schemeClr>
                </a:solidFill>
              </a:rPr>
              <a:t>Around 9-10 months the emotions constantly change</a:t>
            </a:r>
          </a:p>
        </p:txBody>
      </p:sp>
    </p:spTree>
    <p:extLst>
      <p:ext uri="{BB962C8B-B14F-4D97-AF65-F5344CB8AC3E}">
        <p14:creationId xmlns:p14="http://schemas.microsoft.com/office/powerpoint/2010/main" val="945172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6096000" y="623694"/>
            <a:ext cx="4792364" cy="5096546"/>
          </a:xfrm>
        </p:spPr>
        <p:txBody>
          <a:bodyPr anchor="ctr">
            <a:normAutofit/>
          </a:bodyPr>
          <a:lstStyle/>
          <a:p>
            <a:pPr algn="r">
              <a:lnSpc>
                <a:spcPct val="90000"/>
              </a:lnSpc>
            </a:pPr>
            <a:r>
              <a:rPr lang="en-US" dirty="0">
                <a:solidFill>
                  <a:schemeClr val="tx1">
                    <a:lumMod val="85000"/>
                    <a:lumOff val="15000"/>
                  </a:schemeClr>
                </a:solidFill>
              </a:rPr>
              <a:t>Around age of 12 months infants start to realize and become aware of the emotions and facial expressions of adults and everyone around them.</a:t>
            </a:r>
          </a:p>
          <a:p>
            <a:pPr algn="r">
              <a:lnSpc>
                <a:spcPct val="90000"/>
              </a:lnSpc>
            </a:pPr>
            <a:r>
              <a:rPr lang="en-US" dirty="0">
                <a:solidFill>
                  <a:schemeClr val="tx1">
                    <a:lumMod val="85000"/>
                    <a:lumOff val="15000"/>
                  </a:schemeClr>
                </a:solidFill>
              </a:rPr>
              <a:t>They begin to develop emotional connection at this age. For example jealousy</a:t>
            </a:r>
          </a:p>
          <a:p>
            <a:pPr algn="r">
              <a:lnSpc>
                <a:spcPct val="90000"/>
              </a:lnSpc>
            </a:pPr>
            <a:r>
              <a:rPr lang="en-US" dirty="0">
                <a:solidFill>
                  <a:schemeClr val="tx1">
                    <a:lumMod val="85000"/>
                    <a:lumOff val="15000"/>
                  </a:schemeClr>
                </a:solidFill>
              </a:rPr>
              <a:t>They start to recognize who touches or pick them up. Stranger anxiety. </a:t>
            </a:r>
          </a:p>
          <a:p>
            <a:pPr algn="r">
              <a:lnSpc>
                <a:spcPct val="90000"/>
              </a:lnSpc>
            </a:pPr>
            <a:endParaRPr lang="en-US" dirty="0">
              <a:solidFill>
                <a:schemeClr val="tx1">
                  <a:lumMod val="85000"/>
                  <a:lumOff val="15000"/>
                </a:schemeClr>
              </a:solidFill>
            </a:endParaRPr>
          </a:p>
          <a:p>
            <a:pPr algn="r">
              <a:lnSpc>
                <a:spcPct val="90000"/>
              </a:lnSpc>
            </a:pPr>
            <a:r>
              <a:rPr lang="en-US" dirty="0">
                <a:solidFill>
                  <a:schemeClr val="tx1">
                    <a:lumMod val="85000"/>
                    <a:lumOff val="15000"/>
                  </a:schemeClr>
                </a:solidFill>
              </a:rPr>
              <a:t>Babies also learn how to manage and regulate their emotions well at this stage. </a:t>
            </a:r>
          </a:p>
          <a:p>
            <a:pPr algn="r">
              <a:lnSpc>
                <a:spcPct val="90000"/>
              </a:lnSpc>
            </a:pPr>
            <a:endParaRPr lang="en-US" dirty="0">
              <a:solidFill>
                <a:schemeClr val="tx1">
                  <a:lumMod val="85000"/>
                  <a:lumOff val="15000"/>
                </a:schemeClr>
              </a:solidFill>
            </a:endParaRPr>
          </a:p>
          <a:p>
            <a:pPr algn="r">
              <a:lnSpc>
                <a:spcPct val="90000"/>
              </a:lnSpc>
            </a:pPr>
            <a:endParaRPr lang="en-US" dirty="0">
              <a:solidFill>
                <a:schemeClr val="tx1">
                  <a:lumMod val="85000"/>
                  <a:lumOff val="15000"/>
                </a:schemeClr>
              </a:solidFill>
            </a:endParaRPr>
          </a:p>
          <a:p>
            <a:pPr algn="r">
              <a:lnSpc>
                <a:spcPct val="90000"/>
              </a:lnSpc>
            </a:pPr>
            <a:endParaRPr lang="en-US" dirty="0">
              <a:solidFill>
                <a:schemeClr val="tx1">
                  <a:lumMod val="85000"/>
                  <a:lumOff val="15000"/>
                </a:schemeClr>
              </a:solidFill>
            </a:endParaRPr>
          </a:p>
        </p:txBody>
      </p:sp>
      <p:sp>
        <p:nvSpPr>
          <p:cNvPr id="45" name="Freeform 11">
            <a:extLst>
              <a:ext uri="{FF2B5EF4-FFF2-40B4-BE49-F238E27FC236}">
                <a16:creationId xmlns:a16="http://schemas.microsoft.com/office/drawing/2014/main" id="{1E86F813-D67B-409D-AA77-FA8878C28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1967"/>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Tree>
    <p:extLst>
      <p:ext uri="{BB962C8B-B14F-4D97-AF65-F5344CB8AC3E}">
        <p14:creationId xmlns:p14="http://schemas.microsoft.com/office/powerpoint/2010/main" val="264931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000"/>
                                  </p:stCondLst>
                                  <p:iterate>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7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1000"/>
                                  </p:stCondLst>
                                  <p:iterate>
                                    <p:tmPct val="10000"/>
                                  </p:iterate>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7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42" name="Rectangle 10">
            <a:extLst>
              <a:ext uri="{FF2B5EF4-FFF2-40B4-BE49-F238E27FC236}">
                <a16:creationId xmlns:a16="http://schemas.microsoft.com/office/drawing/2014/main" id="{9ADC701B-596E-48F0-91BF-962B1E13D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4" name="Group 12">
            <a:extLst>
              <a:ext uri="{FF2B5EF4-FFF2-40B4-BE49-F238E27FC236}">
                <a16:creationId xmlns:a16="http://schemas.microsoft.com/office/drawing/2014/main" id="{AABA1EC3-E45F-4BD3-8628-53E8502D0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57608" y="228600"/>
            <a:ext cx="2851523" cy="6638625"/>
            <a:chOff x="2487613" y="285750"/>
            <a:chExt cx="2428875" cy="5654676"/>
          </a:xfrm>
        </p:grpSpPr>
        <p:sp>
          <p:nvSpPr>
            <p:cNvPr id="45" name="Freeform 11">
              <a:extLst>
                <a:ext uri="{FF2B5EF4-FFF2-40B4-BE49-F238E27FC236}">
                  <a16:creationId xmlns:a16="http://schemas.microsoft.com/office/drawing/2014/main" id="{C3799E95-1512-48EF-8D91-8C417A2CD8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46" name="Freeform 12">
              <a:extLst>
                <a:ext uri="{FF2B5EF4-FFF2-40B4-BE49-F238E27FC236}">
                  <a16:creationId xmlns:a16="http://schemas.microsoft.com/office/drawing/2014/main" id="{A89D676F-5A7F-4E7F-9647-223879ED27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6" name="Freeform 13">
              <a:extLst>
                <a:ext uri="{FF2B5EF4-FFF2-40B4-BE49-F238E27FC236}">
                  <a16:creationId xmlns:a16="http://schemas.microsoft.com/office/drawing/2014/main" id="{17655D08-3D35-4AEF-97C3-6540E6892A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7" name="Freeform 14">
              <a:extLst>
                <a:ext uri="{FF2B5EF4-FFF2-40B4-BE49-F238E27FC236}">
                  <a16:creationId xmlns:a16="http://schemas.microsoft.com/office/drawing/2014/main" id="{502BFDA5-7A19-418C-AC30-F16DD3E20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8" name="Freeform 15">
              <a:extLst>
                <a:ext uri="{FF2B5EF4-FFF2-40B4-BE49-F238E27FC236}">
                  <a16:creationId xmlns:a16="http://schemas.microsoft.com/office/drawing/2014/main" id="{3F494C14-BCA7-418A-AC44-08F1A91096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9" name="Freeform 16">
              <a:extLst>
                <a:ext uri="{FF2B5EF4-FFF2-40B4-BE49-F238E27FC236}">
                  <a16:creationId xmlns:a16="http://schemas.microsoft.com/office/drawing/2014/main" id="{8B51F346-6369-4B39-B1A3-863A232A7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0" name="Freeform 17">
              <a:extLst>
                <a:ext uri="{FF2B5EF4-FFF2-40B4-BE49-F238E27FC236}">
                  <a16:creationId xmlns:a16="http://schemas.microsoft.com/office/drawing/2014/main" id="{7DD281D8-6ACB-489E-A96A-321871054F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1" name="Freeform 18">
              <a:extLst>
                <a:ext uri="{FF2B5EF4-FFF2-40B4-BE49-F238E27FC236}">
                  <a16:creationId xmlns:a16="http://schemas.microsoft.com/office/drawing/2014/main" id="{0A1AB519-50A9-482B-9B43-7E44BBB50D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2" name="Freeform 19">
              <a:extLst>
                <a:ext uri="{FF2B5EF4-FFF2-40B4-BE49-F238E27FC236}">
                  <a16:creationId xmlns:a16="http://schemas.microsoft.com/office/drawing/2014/main" id="{46C5E30A-6059-4D2D-9276-10EBFE729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3" name="Freeform 20">
              <a:extLst>
                <a:ext uri="{FF2B5EF4-FFF2-40B4-BE49-F238E27FC236}">
                  <a16:creationId xmlns:a16="http://schemas.microsoft.com/office/drawing/2014/main" id="{D193FEF9-1BAD-4179-94AD-15CF69A327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4" name="Freeform 21">
              <a:extLst>
                <a:ext uri="{FF2B5EF4-FFF2-40B4-BE49-F238E27FC236}">
                  <a16:creationId xmlns:a16="http://schemas.microsoft.com/office/drawing/2014/main" id="{C4267CBA-6543-4EFD-A139-19968C241E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5" name="Freeform 22">
              <a:extLst>
                <a:ext uri="{FF2B5EF4-FFF2-40B4-BE49-F238E27FC236}">
                  <a16:creationId xmlns:a16="http://schemas.microsoft.com/office/drawing/2014/main" id="{F34D8CE0-01F3-4C62-8595-C2E8E9AA3B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8" name="Group 26">
            <a:extLst>
              <a:ext uri="{FF2B5EF4-FFF2-40B4-BE49-F238E27FC236}">
                <a16:creationId xmlns:a16="http://schemas.microsoft.com/office/drawing/2014/main" id="{9ABDB3AF-7560-4ADF-997D-A0D2CDA82C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84823" y="-786"/>
            <a:ext cx="2356675" cy="6854040"/>
            <a:chOff x="6627813" y="194833"/>
            <a:chExt cx="1952625" cy="5678918"/>
          </a:xfrm>
        </p:grpSpPr>
        <p:sp>
          <p:nvSpPr>
            <p:cNvPr id="28" name="Freeform 27">
              <a:extLst>
                <a:ext uri="{FF2B5EF4-FFF2-40B4-BE49-F238E27FC236}">
                  <a16:creationId xmlns:a16="http://schemas.microsoft.com/office/drawing/2014/main" id="{54830178-BBFE-4903-8178-84A57ACF82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9" name="Freeform 28">
              <a:extLst>
                <a:ext uri="{FF2B5EF4-FFF2-40B4-BE49-F238E27FC236}">
                  <a16:creationId xmlns:a16="http://schemas.microsoft.com/office/drawing/2014/main" id="{EE362E11-FAAF-4852-AA28-A4B91ED6B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30" name="Freeform 29">
              <a:extLst>
                <a:ext uri="{FF2B5EF4-FFF2-40B4-BE49-F238E27FC236}">
                  <a16:creationId xmlns:a16="http://schemas.microsoft.com/office/drawing/2014/main" id="{8EFD817F-6C0E-4169-BDFB-F8E7EDE4E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1" name="Freeform 30">
              <a:extLst>
                <a:ext uri="{FF2B5EF4-FFF2-40B4-BE49-F238E27FC236}">
                  <a16:creationId xmlns:a16="http://schemas.microsoft.com/office/drawing/2014/main" id="{F9277F77-9D8B-4347-8343-5E647AAB6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2" name="Freeform 31">
              <a:extLst>
                <a:ext uri="{FF2B5EF4-FFF2-40B4-BE49-F238E27FC236}">
                  <a16:creationId xmlns:a16="http://schemas.microsoft.com/office/drawing/2014/main" id="{1E562C36-B066-4162-9DC1-21CAF0595A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3" name="Freeform 32">
              <a:extLst>
                <a:ext uri="{FF2B5EF4-FFF2-40B4-BE49-F238E27FC236}">
                  <a16:creationId xmlns:a16="http://schemas.microsoft.com/office/drawing/2014/main" id="{B097627A-2A87-4131-BA7E-3D53AD3C6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4" name="Freeform 33">
              <a:extLst>
                <a:ext uri="{FF2B5EF4-FFF2-40B4-BE49-F238E27FC236}">
                  <a16:creationId xmlns:a16="http://schemas.microsoft.com/office/drawing/2014/main" id="{37CC53B4-54A7-4355-96DF-50E018F22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5" name="Freeform 34">
              <a:extLst>
                <a:ext uri="{FF2B5EF4-FFF2-40B4-BE49-F238E27FC236}">
                  <a16:creationId xmlns:a16="http://schemas.microsoft.com/office/drawing/2014/main" id="{D060E1F6-3EA6-44C0-B59E-565F28FE6F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6" name="Freeform 35">
              <a:extLst>
                <a:ext uri="{FF2B5EF4-FFF2-40B4-BE49-F238E27FC236}">
                  <a16:creationId xmlns:a16="http://schemas.microsoft.com/office/drawing/2014/main" id="{0675B693-DD27-4414-B3BC-86D409B1C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7" name="Freeform 36">
              <a:extLst>
                <a:ext uri="{FF2B5EF4-FFF2-40B4-BE49-F238E27FC236}">
                  <a16:creationId xmlns:a16="http://schemas.microsoft.com/office/drawing/2014/main" id="{507E4452-CFBF-47E8-AA3A-1B1BBFFDB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8" name="Freeform 37">
              <a:extLst>
                <a:ext uri="{FF2B5EF4-FFF2-40B4-BE49-F238E27FC236}">
                  <a16:creationId xmlns:a16="http://schemas.microsoft.com/office/drawing/2014/main" id="{762119DC-722F-4687-B5A1-B0A8033027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9" name="Freeform 38">
              <a:extLst>
                <a:ext uri="{FF2B5EF4-FFF2-40B4-BE49-F238E27FC236}">
                  <a16:creationId xmlns:a16="http://schemas.microsoft.com/office/drawing/2014/main" id="{8C06626A-CC64-456A-8345-B7C4A5A4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F535B9FA-48DD-AE43-BE06-4C5E465DC367}"/>
              </a:ext>
            </a:extLst>
          </p:cNvPr>
          <p:cNvSpPr>
            <a:spLocks noGrp="1"/>
          </p:cNvSpPr>
          <p:nvPr>
            <p:ph type="ctrTitle"/>
          </p:nvPr>
        </p:nvSpPr>
        <p:spPr>
          <a:xfrm>
            <a:off x="4909420" y="39254"/>
            <a:ext cx="5681134" cy="2262781"/>
          </a:xfrm>
        </p:spPr>
        <p:txBody>
          <a:bodyPr>
            <a:normAutofit/>
          </a:bodyPr>
          <a:lstStyle/>
          <a:p>
            <a:r>
              <a:rPr lang="en-US" sz="4400" b="1" u="sng" dirty="0">
                <a:solidFill>
                  <a:schemeClr val="tx1"/>
                </a:solidFill>
              </a:rPr>
              <a:t>BEHAVIOUR PATTERNS</a:t>
            </a:r>
          </a:p>
        </p:txBody>
      </p:sp>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4955875" y="2488608"/>
            <a:ext cx="5681134" cy="3374074"/>
          </a:xfrm>
        </p:spPr>
        <p:txBody>
          <a:bodyPr vert="horz" lIns="91440" tIns="45720" rIns="91440" bIns="45720" rtlCol="0">
            <a:normAutofit/>
          </a:bodyPr>
          <a:lstStyle/>
          <a:p>
            <a:pPr marL="285750" indent="-285750">
              <a:lnSpc>
                <a:spcPct val="90000"/>
              </a:lnSpc>
              <a:buFont typeface="Arial" panose="020B0604020202020204" pitchFamily="34" charset="0"/>
              <a:buChar char="•"/>
            </a:pPr>
            <a:r>
              <a:rPr lang="en-GB" sz="1500" dirty="0">
                <a:solidFill>
                  <a:schemeClr val="tx1"/>
                </a:solidFill>
              </a:rPr>
              <a:t>Babies’ early experiences and relationships stimulate their brains, shaping the way they see and respond to the world. As your baby’s awareness of the world grows through these experiences, your baby develops and learns, and you’ll see many changes in behaviour.</a:t>
            </a:r>
          </a:p>
          <a:p>
            <a:pPr marL="285750" indent="-285750">
              <a:lnSpc>
                <a:spcPct val="90000"/>
              </a:lnSpc>
              <a:buFont typeface="Arial" panose="020B0604020202020204" pitchFamily="34" charset="0"/>
              <a:buChar char="•"/>
            </a:pPr>
            <a:endParaRPr lang="en-US" sz="1500" dirty="0"/>
          </a:p>
        </p:txBody>
      </p:sp>
      <p:sp>
        <p:nvSpPr>
          <p:cNvPr id="41" name="Rectangle 40">
            <a:extLst>
              <a:ext uri="{FF2B5EF4-FFF2-40B4-BE49-F238E27FC236}">
                <a16:creationId xmlns:a16="http://schemas.microsoft.com/office/drawing/2014/main" id="{BDA338EF-A814-4ABB-B3A1-E378E3572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57599"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3" name="Freeform 33">
            <a:extLst>
              <a:ext uri="{FF2B5EF4-FFF2-40B4-BE49-F238E27FC236}">
                <a16:creationId xmlns:a16="http://schemas.microsoft.com/office/drawing/2014/main" id="{CC6E446C-B30B-4DEB-9491-23B89EF984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657599"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pic>
        <p:nvPicPr>
          <p:cNvPr id="6" name="Picture 5" descr="A baby sitting on a couch&#10;&#10;Description automatically generated with medium confidence">
            <a:extLst>
              <a:ext uri="{FF2B5EF4-FFF2-40B4-BE49-F238E27FC236}">
                <a16:creationId xmlns:a16="http://schemas.microsoft.com/office/drawing/2014/main" id="{C52F356B-AABB-E545-AEA6-523C4D1478C1}"/>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053" r="16536"/>
          <a:stretch/>
        </p:blipFill>
        <p:spPr>
          <a:xfrm>
            <a:off x="20" y="10"/>
            <a:ext cx="3681027" cy="6857990"/>
          </a:xfrm>
          <a:prstGeom prst="rect">
            <a:avLst/>
          </a:prstGeom>
        </p:spPr>
      </p:pic>
    </p:spTree>
    <p:extLst>
      <p:ext uri="{BB962C8B-B14F-4D97-AF65-F5344CB8AC3E}">
        <p14:creationId xmlns:p14="http://schemas.microsoft.com/office/powerpoint/2010/main" val="3979160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1819F9-8CAC-4A6C-8F06-0482027F9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3373062" y="735106"/>
            <a:ext cx="8131550" cy="5509630"/>
          </a:xfrm>
        </p:spPr>
        <p:txBody>
          <a:bodyPr>
            <a:normAutofit/>
          </a:bodyPr>
          <a:lstStyle/>
          <a:p>
            <a:pPr marL="285750" indent="-285750">
              <a:buFont typeface="Arial" panose="020B0604020202020204" pitchFamily="34" charset="0"/>
              <a:buChar char="•"/>
            </a:pPr>
            <a:r>
              <a:rPr lang="en-US" dirty="0"/>
              <a:t>Understanding infant behavior</a:t>
            </a:r>
          </a:p>
          <a:p>
            <a:pPr marL="285750" indent="-285750">
              <a:buFont typeface="Arial" panose="020B0604020202020204" pitchFamily="34" charset="0"/>
              <a:buChar char="•"/>
            </a:pPr>
            <a:r>
              <a:rPr lang="en-US" dirty="0"/>
              <a:t>Common behavior concern </a:t>
            </a:r>
          </a:p>
          <a:p>
            <a:pPr marL="285750" indent="-285750">
              <a:buFont typeface="Arial" panose="020B0604020202020204" pitchFamily="34" charset="0"/>
              <a:buChar char="•"/>
            </a:pPr>
            <a:r>
              <a:rPr lang="en-US"/>
              <a:t>Overstimulation </a:t>
            </a:r>
          </a:p>
          <a:p>
            <a:pPr marL="285750" indent="-285750">
              <a:buFont typeface="Arial" panose="020B0604020202020204" pitchFamily="34" charset="0"/>
              <a:buChar char="•"/>
            </a:pPr>
            <a:r>
              <a:rPr lang="en-US"/>
              <a:t>Fears</a:t>
            </a:r>
          </a:p>
          <a:p>
            <a:pPr marL="285750" indent="-285750">
              <a:buFont typeface="Arial" panose="020B0604020202020204" pitchFamily="34" charset="0"/>
              <a:buChar char="•"/>
            </a:pPr>
            <a:r>
              <a:rPr lang="en-US"/>
              <a:t>Crying and colic</a:t>
            </a:r>
          </a:p>
          <a:p>
            <a:pPr marL="285750" indent="-285750">
              <a:buFont typeface="Arial" panose="020B0604020202020204" pitchFamily="34" charset="0"/>
              <a:buChar char="•"/>
            </a:pPr>
            <a:r>
              <a:rPr lang="en-US"/>
              <a:t>Responding to baby's behavior</a:t>
            </a:r>
            <a:endParaRPr lang="en-US" dirty="0"/>
          </a:p>
        </p:txBody>
      </p:sp>
      <p:sp>
        <p:nvSpPr>
          <p:cNvPr id="10" name="Rectangle 9">
            <a:extLst>
              <a:ext uri="{FF2B5EF4-FFF2-40B4-BE49-F238E27FC236}">
                <a16:creationId xmlns:a16="http://schemas.microsoft.com/office/drawing/2014/main" id="{4A98CC08-AEC2-4E8F-8F52-0F5C6372D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5D1545E6-EB3C-4478-A661-A2CA963F12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13" name="Freeform 11">
              <a:extLst>
                <a:ext uri="{FF2B5EF4-FFF2-40B4-BE49-F238E27FC236}">
                  <a16:creationId xmlns:a16="http://schemas.microsoft.com/office/drawing/2014/main" id="{B2E5B960-0C5D-4F77-8E9F-9F3D883D8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Freeform 12">
              <a:extLst>
                <a:ext uri="{FF2B5EF4-FFF2-40B4-BE49-F238E27FC236}">
                  <a16:creationId xmlns:a16="http://schemas.microsoft.com/office/drawing/2014/main" id="{258E44FC-92AD-43A0-BB05-DB268C82D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5" name="Freeform 13">
              <a:extLst>
                <a:ext uri="{FF2B5EF4-FFF2-40B4-BE49-F238E27FC236}">
                  <a16:creationId xmlns:a16="http://schemas.microsoft.com/office/drawing/2014/main" id="{C63D3083-A56C-4199-8DE0-63C8BE9EDF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Freeform 14">
              <a:extLst>
                <a:ext uri="{FF2B5EF4-FFF2-40B4-BE49-F238E27FC236}">
                  <a16:creationId xmlns:a16="http://schemas.microsoft.com/office/drawing/2014/main" id="{C7CD3581-635D-438F-A64F-68404E7AE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Freeform 15">
              <a:extLst>
                <a:ext uri="{FF2B5EF4-FFF2-40B4-BE49-F238E27FC236}">
                  <a16:creationId xmlns:a16="http://schemas.microsoft.com/office/drawing/2014/main" id="{AD6904C0-211C-41A2-BDB8-3B07C90BB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Freeform 16">
              <a:extLst>
                <a:ext uri="{FF2B5EF4-FFF2-40B4-BE49-F238E27FC236}">
                  <a16:creationId xmlns:a16="http://schemas.microsoft.com/office/drawing/2014/main" id="{B0837DA6-CAF9-4E78-A39E-6358EDE2B1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Freeform 17">
              <a:extLst>
                <a:ext uri="{FF2B5EF4-FFF2-40B4-BE49-F238E27FC236}">
                  <a16:creationId xmlns:a16="http://schemas.microsoft.com/office/drawing/2014/main" id="{0A99DD7D-3AB3-471E-842F-8AFEA09D07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Freeform 18">
              <a:extLst>
                <a:ext uri="{FF2B5EF4-FFF2-40B4-BE49-F238E27FC236}">
                  <a16:creationId xmlns:a16="http://schemas.microsoft.com/office/drawing/2014/main" id="{9C70B0D4-92FE-478F-86BD-93BA2C4DF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Freeform 19">
              <a:extLst>
                <a:ext uri="{FF2B5EF4-FFF2-40B4-BE49-F238E27FC236}">
                  <a16:creationId xmlns:a16="http://schemas.microsoft.com/office/drawing/2014/main" id="{C9156BE6-11D4-4696-9E3F-C325BFAC81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Freeform 20">
              <a:extLst>
                <a:ext uri="{FF2B5EF4-FFF2-40B4-BE49-F238E27FC236}">
                  <a16:creationId xmlns:a16="http://schemas.microsoft.com/office/drawing/2014/main" id="{4E667226-1D20-4A9D-BBE3-AC17EA436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Freeform 21">
              <a:extLst>
                <a:ext uri="{FF2B5EF4-FFF2-40B4-BE49-F238E27FC236}">
                  <a16:creationId xmlns:a16="http://schemas.microsoft.com/office/drawing/2014/main" id="{2F87E3B6-5202-4434-9B26-42B46774F3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Freeform 22">
              <a:extLst>
                <a:ext uri="{FF2B5EF4-FFF2-40B4-BE49-F238E27FC236}">
                  <a16:creationId xmlns:a16="http://schemas.microsoft.com/office/drawing/2014/main" id="{AEA5E85F-F1F4-40E4-A62C-95324F674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a:ext uri="{FF2B5EF4-FFF2-40B4-BE49-F238E27FC236}">
                <a16:creationId xmlns:a16="http://schemas.microsoft.com/office/drawing/2014/main" id="{40A75861-F6C5-44A9-B161-B03701CBDE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27" name="Freeform 27">
              <a:extLst>
                <a:ext uri="{FF2B5EF4-FFF2-40B4-BE49-F238E27FC236}">
                  <a16:creationId xmlns:a16="http://schemas.microsoft.com/office/drawing/2014/main" id="{72EE642D-4F69-47C0-99BA-CE4350357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Freeform 28">
              <a:extLst>
                <a:ext uri="{FF2B5EF4-FFF2-40B4-BE49-F238E27FC236}">
                  <a16:creationId xmlns:a16="http://schemas.microsoft.com/office/drawing/2014/main" id="{26178CE4-DA2D-46EA-AB8D-341C5AC563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Freeform 29">
              <a:extLst>
                <a:ext uri="{FF2B5EF4-FFF2-40B4-BE49-F238E27FC236}">
                  <a16:creationId xmlns:a16="http://schemas.microsoft.com/office/drawing/2014/main" id="{698E9F53-8381-4FA5-A510-846925D242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Freeform 30">
              <a:extLst>
                <a:ext uri="{FF2B5EF4-FFF2-40B4-BE49-F238E27FC236}">
                  <a16:creationId xmlns:a16="http://schemas.microsoft.com/office/drawing/2014/main" id="{B13CE284-F21E-411B-BB8E-9C03B853C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Freeform 31">
              <a:extLst>
                <a:ext uri="{FF2B5EF4-FFF2-40B4-BE49-F238E27FC236}">
                  <a16:creationId xmlns:a16="http://schemas.microsoft.com/office/drawing/2014/main" id="{23DF4578-4703-437C-A797-2A2D0CEE5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Freeform 32">
              <a:extLst>
                <a:ext uri="{FF2B5EF4-FFF2-40B4-BE49-F238E27FC236}">
                  <a16:creationId xmlns:a16="http://schemas.microsoft.com/office/drawing/2014/main" id="{F878F330-AF64-4F8F-88FD-A4A408D6D3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Freeform 33">
              <a:extLst>
                <a:ext uri="{FF2B5EF4-FFF2-40B4-BE49-F238E27FC236}">
                  <a16:creationId xmlns:a16="http://schemas.microsoft.com/office/drawing/2014/main" id="{AC9B00BF-4FB7-42FA-BBBD-7DB54ED3F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Freeform 34">
              <a:extLst>
                <a:ext uri="{FF2B5EF4-FFF2-40B4-BE49-F238E27FC236}">
                  <a16:creationId xmlns:a16="http://schemas.microsoft.com/office/drawing/2014/main" id="{BD3D64CA-2AAD-4609-8DAA-3EAD4609A6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Freeform 35">
              <a:extLst>
                <a:ext uri="{FF2B5EF4-FFF2-40B4-BE49-F238E27FC236}">
                  <a16:creationId xmlns:a16="http://schemas.microsoft.com/office/drawing/2014/main" id="{C669E05A-8550-4E91-B29E-E1912228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Freeform 36">
              <a:extLst>
                <a:ext uri="{FF2B5EF4-FFF2-40B4-BE49-F238E27FC236}">
                  <a16:creationId xmlns:a16="http://schemas.microsoft.com/office/drawing/2014/main" id="{F8C1FD53-1E8F-46CA-BC2D-FCEC4DAE0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Freeform 37">
              <a:extLst>
                <a:ext uri="{FF2B5EF4-FFF2-40B4-BE49-F238E27FC236}">
                  <a16:creationId xmlns:a16="http://schemas.microsoft.com/office/drawing/2014/main" id="{CC97A31F-CFDE-4EA3-98F1-13FDD16702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Freeform 38">
              <a:extLst>
                <a:ext uri="{FF2B5EF4-FFF2-40B4-BE49-F238E27FC236}">
                  <a16:creationId xmlns:a16="http://schemas.microsoft.com/office/drawing/2014/main" id="{9E1540E7-E6C3-4907-B70A-B175683655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Freeform 11">
            <a:extLst>
              <a:ext uri="{FF2B5EF4-FFF2-40B4-BE49-F238E27FC236}">
                <a16:creationId xmlns:a16="http://schemas.microsoft.com/office/drawing/2014/main" id="{1310EFE2-B91D-47E7-B117-C2A802800A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Tree>
    <p:extLst>
      <p:ext uri="{BB962C8B-B14F-4D97-AF65-F5344CB8AC3E}">
        <p14:creationId xmlns:p14="http://schemas.microsoft.com/office/powerpoint/2010/main" val="1655376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9" name="Group 11">
            <a:extLst>
              <a:ext uri="{FF2B5EF4-FFF2-40B4-BE49-F238E27FC236}">
                <a16:creationId xmlns:a16="http://schemas.microsoft.com/office/drawing/2014/main" id="{F27737A0-D7E0-4415-8E90-FD4F69E76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3" name="Freeform 11">
              <a:extLst>
                <a:ext uri="{FF2B5EF4-FFF2-40B4-BE49-F238E27FC236}">
                  <a16:creationId xmlns:a16="http://schemas.microsoft.com/office/drawing/2014/main" id="{506CE375-B39D-4C51-A858-F4A383311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1" name="Freeform 12">
              <a:extLst>
                <a:ext uri="{FF2B5EF4-FFF2-40B4-BE49-F238E27FC236}">
                  <a16:creationId xmlns:a16="http://schemas.microsoft.com/office/drawing/2014/main" id="{64EA8B46-395C-41F6-BE09-548B108098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5" name="Freeform 13">
              <a:extLst>
                <a:ext uri="{FF2B5EF4-FFF2-40B4-BE49-F238E27FC236}">
                  <a16:creationId xmlns:a16="http://schemas.microsoft.com/office/drawing/2014/main" id="{BC7EDC6D-8B00-48D9-B8FD-9B5285FB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6" name="Freeform 14">
              <a:extLst>
                <a:ext uri="{FF2B5EF4-FFF2-40B4-BE49-F238E27FC236}">
                  <a16:creationId xmlns:a16="http://schemas.microsoft.com/office/drawing/2014/main" id="{DE4BD3C3-5C1B-4305-BFA1-9054820B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7" name="Freeform 15">
              <a:extLst>
                <a:ext uri="{FF2B5EF4-FFF2-40B4-BE49-F238E27FC236}">
                  <a16:creationId xmlns:a16="http://schemas.microsoft.com/office/drawing/2014/main" id="{4635ED79-E821-4CFD-9F97-D6137E5DC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8" name="Freeform 16">
              <a:extLst>
                <a:ext uri="{FF2B5EF4-FFF2-40B4-BE49-F238E27FC236}">
                  <a16:creationId xmlns:a16="http://schemas.microsoft.com/office/drawing/2014/main" id="{92FD5F9A-0D1B-4304-AC95-EA6A4E70E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9" name="Freeform 17">
              <a:extLst>
                <a:ext uri="{FF2B5EF4-FFF2-40B4-BE49-F238E27FC236}">
                  <a16:creationId xmlns:a16="http://schemas.microsoft.com/office/drawing/2014/main" id="{E9BB96F9-6F99-413C-909E-6FCF017C1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0" name="Freeform 18">
              <a:extLst>
                <a:ext uri="{FF2B5EF4-FFF2-40B4-BE49-F238E27FC236}">
                  <a16:creationId xmlns:a16="http://schemas.microsoft.com/office/drawing/2014/main" id="{1CCAEE3F-DFD6-4F56-91DF-94C715261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1" name="Freeform 19">
              <a:extLst>
                <a:ext uri="{FF2B5EF4-FFF2-40B4-BE49-F238E27FC236}">
                  <a16:creationId xmlns:a16="http://schemas.microsoft.com/office/drawing/2014/main" id="{A9965128-6557-433B-B75B-BDF307311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2" name="Freeform 20">
              <a:extLst>
                <a:ext uri="{FF2B5EF4-FFF2-40B4-BE49-F238E27FC236}">
                  <a16:creationId xmlns:a16="http://schemas.microsoft.com/office/drawing/2014/main" id="{6ACA7D22-11B5-4768-B195-51BF6E7C1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3" name="Freeform 21">
              <a:extLst>
                <a:ext uri="{FF2B5EF4-FFF2-40B4-BE49-F238E27FC236}">
                  <a16:creationId xmlns:a16="http://schemas.microsoft.com/office/drawing/2014/main" id="{A10AD997-8BE7-4F95-8B7C-4E59DA1AC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4" name="Freeform 22">
              <a:extLst>
                <a:ext uri="{FF2B5EF4-FFF2-40B4-BE49-F238E27FC236}">
                  <a16:creationId xmlns:a16="http://schemas.microsoft.com/office/drawing/2014/main" id="{DE270B5A-1647-4C9C-BA5F-6BC559F869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6" name="Group 25">
            <a:extLst>
              <a:ext uri="{FF2B5EF4-FFF2-40B4-BE49-F238E27FC236}">
                <a16:creationId xmlns:a16="http://schemas.microsoft.com/office/drawing/2014/main" id="{57D8AB18-1DD7-4D60-B9FA-190B47BB26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27" name="Freeform 27">
              <a:extLst>
                <a:ext uri="{FF2B5EF4-FFF2-40B4-BE49-F238E27FC236}">
                  <a16:creationId xmlns:a16="http://schemas.microsoft.com/office/drawing/2014/main" id="{AE3C8994-22F6-4B7D-B50B-80ECD1E2A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8" name="Freeform 28">
              <a:extLst>
                <a:ext uri="{FF2B5EF4-FFF2-40B4-BE49-F238E27FC236}">
                  <a16:creationId xmlns:a16="http://schemas.microsoft.com/office/drawing/2014/main" id="{DDCDE2FF-5BFC-4807-AB1E-D6928F8F4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9" name="Freeform 29">
              <a:extLst>
                <a:ext uri="{FF2B5EF4-FFF2-40B4-BE49-F238E27FC236}">
                  <a16:creationId xmlns:a16="http://schemas.microsoft.com/office/drawing/2014/main" id="{63EF93F1-6EAF-4409-A623-76533740E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0" name="Freeform 30">
              <a:extLst>
                <a:ext uri="{FF2B5EF4-FFF2-40B4-BE49-F238E27FC236}">
                  <a16:creationId xmlns:a16="http://schemas.microsoft.com/office/drawing/2014/main" id="{ED3B5256-3F5C-4FDE-8A9A-5A124E92B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1" name="Freeform 31">
              <a:extLst>
                <a:ext uri="{FF2B5EF4-FFF2-40B4-BE49-F238E27FC236}">
                  <a16:creationId xmlns:a16="http://schemas.microsoft.com/office/drawing/2014/main" id="{ED5D4282-BFB9-4BFC-A20D-18E1C4EEA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2" name="Freeform 32">
              <a:extLst>
                <a:ext uri="{FF2B5EF4-FFF2-40B4-BE49-F238E27FC236}">
                  <a16:creationId xmlns:a16="http://schemas.microsoft.com/office/drawing/2014/main" id="{3E6394EB-0752-433A-BA70-AF42B45F17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3" name="Freeform 33">
              <a:extLst>
                <a:ext uri="{FF2B5EF4-FFF2-40B4-BE49-F238E27FC236}">
                  <a16:creationId xmlns:a16="http://schemas.microsoft.com/office/drawing/2014/main" id="{DF27BE5F-DA8D-4260-9D0D-69E9CE146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4" name="Freeform 34">
              <a:extLst>
                <a:ext uri="{FF2B5EF4-FFF2-40B4-BE49-F238E27FC236}">
                  <a16:creationId xmlns:a16="http://schemas.microsoft.com/office/drawing/2014/main" id="{9A6E5CBE-AE54-40B7-9A00-E3975FEAC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5" name="Freeform 35">
              <a:extLst>
                <a:ext uri="{FF2B5EF4-FFF2-40B4-BE49-F238E27FC236}">
                  <a16:creationId xmlns:a16="http://schemas.microsoft.com/office/drawing/2014/main" id="{6C307890-5461-4D51-ADA6-A3DA6D35B8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6" name="Freeform 36">
              <a:extLst>
                <a:ext uri="{FF2B5EF4-FFF2-40B4-BE49-F238E27FC236}">
                  <a16:creationId xmlns:a16="http://schemas.microsoft.com/office/drawing/2014/main" id="{3F9B7E4B-6412-4B97-AD48-30B1F61F3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7" name="Freeform 37">
              <a:extLst>
                <a:ext uri="{FF2B5EF4-FFF2-40B4-BE49-F238E27FC236}">
                  <a16:creationId xmlns:a16="http://schemas.microsoft.com/office/drawing/2014/main" id="{D345D359-869B-4305-B7D7-0B5C4FDEC1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8" name="Freeform 38">
              <a:extLst>
                <a:ext uri="{FF2B5EF4-FFF2-40B4-BE49-F238E27FC236}">
                  <a16:creationId xmlns:a16="http://schemas.microsoft.com/office/drawing/2014/main" id="{2F688B27-AEB8-45BD-9597-78A97EE0D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40" name="Rectangle 39">
            <a:extLst>
              <a:ext uri="{FF2B5EF4-FFF2-40B4-BE49-F238E27FC236}">
                <a16:creationId xmlns:a16="http://schemas.microsoft.com/office/drawing/2014/main" id="{4EB21FA6-8B6A-4699-8408-91E699800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2" name="Freeform 11">
            <a:extLst>
              <a:ext uri="{FF2B5EF4-FFF2-40B4-BE49-F238E27FC236}">
                <a16:creationId xmlns:a16="http://schemas.microsoft.com/office/drawing/2014/main" id="{664D6319-AE80-458F-A2C6-1F0351266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4" name="Rectangle 43">
            <a:extLst>
              <a:ext uri="{FF2B5EF4-FFF2-40B4-BE49-F238E27FC236}">
                <a16:creationId xmlns:a16="http://schemas.microsoft.com/office/drawing/2014/main" id="{5F305C72-8769-4E0F-B31D-F4B1C9DC9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6" name="Group 45">
            <a:extLst>
              <a:ext uri="{FF2B5EF4-FFF2-40B4-BE49-F238E27FC236}">
                <a16:creationId xmlns:a16="http://schemas.microsoft.com/office/drawing/2014/main" id="{72583CFC-05A3-4743-9A2E-7C2095B8D4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47" name="Freeform 11">
              <a:extLst>
                <a:ext uri="{FF2B5EF4-FFF2-40B4-BE49-F238E27FC236}">
                  <a16:creationId xmlns:a16="http://schemas.microsoft.com/office/drawing/2014/main" id="{9A751892-92F2-4CB4-BCAB-6D0AAF8F1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48" name="Freeform 12">
              <a:extLst>
                <a:ext uri="{FF2B5EF4-FFF2-40B4-BE49-F238E27FC236}">
                  <a16:creationId xmlns:a16="http://schemas.microsoft.com/office/drawing/2014/main" id="{5934046E-4D7C-4AA6-8633-29944553F1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49" name="Freeform 13">
              <a:extLst>
                <a:ext uri="{FF2B5EF4-FFF2-40B4-BE49-F238E27FC236}">
                  <a16:creationId xmlns:a16="http://schemas.microsoft.com/office/drawing/2014/main" id="{421462AB-19D6-42DB-A850-F35B82C7B8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0" name="Freeform 14">
              <a:extLst>
                <a:ext uri="{FF2B5EF4-FFF2-40B4-BE49-F238E27FC236}">
                  <a16:creationId xmlns:a16="http://schemas.microsoft.com/office/drawing/2014/main" id="{208D8C07-9637-45D3-9E40-7C5C40077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1" name="Freeform 15">
              <a:extLst>
                <a:ext uri="{FF2B5EF4-FFF2-40B4-BE49-F238E27FC236}">
                  <a16:creationId xmlns:a16="http://schemas.microsoft.com/office/drawing/2014/main" id="{883C90A1-D75A-4818-9F01-B4BF19D74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2" name="Freeform 16">
              <a:extLst>
                <a:ext uri="{FF2B5EF4-FFF2-40B4-BE49-F238E27FC236}">
                  <a16:creationId xmlns:a16="http://schemas.microsoft.com/office/drawing/2014/main" id="{8808F87B-C4B8-4084-BD89-E41A1A44E7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3" name="Freeform 17">
              <a:extLst>
                <a:ext uri="{FF2B5EF4-FFF2-40B4-BE49-F238E27FC236}">
                  <a16:creationId xmlns:a16="http://schemas.microsoft.com/office/drawing/2014/main" id="{E7FC0B23-1372-4455-98CE-E0FC7FF99A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4" name="Freeform 18">
              <a:extLst>
                <a:ext uri="{FF2B5EF4-FFF2-40B4-BE49-F238E27FC236}">
                  <a16:creationId xmlns:a16="http://schemas.microsoft.com/office/drawing/2014/main" id="{D14B79DD-45AC-487C-B361-0312B3C85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5" name="Freeform 19">
              <a:extLst>
                <a:ext uri="{FF2B5EF4-FFF2-40B4-BE49-F238E27FC236}">
                  <a16:creationId xmlns:a16="http://schemas.microsoft.com/office/drawing/2014/main" id="{CDA09C7F-7AF3-4B6C-BC42-92780A6827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56" name="Freeform 20">
              <a:extLst>
                <a:ext uri="{FF2B5EF4-FFF2-40B4-BE49-F238E27FC236}">
                  <a16:creationId xmlns:a16="http://schemas.microsoft.com/office/drawing/2014/main" id="{FF7EBDD4-71BF-4FAF-B00B-444F9AE20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57" name="Freeform 21">
              <a:extLst>
                <a:ext uri="{FF2B5EF4-FFF2-40B4-BE49-F238E27FC236}">
                  <a16:creationId xmlns:a16="http://schemas.microsoft.com/office/drawing/2014/main" id="{AF5E4290-F8B0-440E-A418-613A1552D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58" name="Freeform 22">
              <a:extLst>
                <a:ext uri="{FF2B5EF4-FFF2-40B4-BE49-F238E27FC236}">
                  <a16:creationId xmlns:a16="http://schemas.microsoft.com/office/drawing/2014/main" id="{FF0BF04A-FCC8-42BF-AD17-10F0ACB44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0" name="Group 59">
            <a:extLst>
              <a:ext uri="{FF2B5EF4-FFF2-40B4-BE49-F238E27FC236}">
                <a16:creationId xmlns:a16="http://schemas.microsoft.com/office/drawing/2014/main" id="{506F0A57-55BB-457C-9C8C-3DEE71009A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61" name="Freeform 27">
              <a:extLst>
                <a:ext uri="{FF2B5EF4-FFF2-40B4-BE49-F238E27FC236}">
                  <a16:creationId xmlns:a16="http://schemas.microsoft.com/office/drawing/2014/main" id="{60DB408E-A426-4658-B39D-0BBF09463E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2" name="Freeform 28">
              <a:extLst>
                <a:ext uri="{FF2B5EF4-FFF2-40B4-BE49-F238E27FC236}">
                  <a16:creationId xmlns:a16="http://schemas.microsoft.com/office/drawing/2014/main" id="{BEFFABCA-CAA4-45E4-A7D4-DB3D2C864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3" name="Freeform 29">
              <a:extLst>
                <a:ext uri="{FF2B5EF4-FFF2-40B4-BE49-F238E27FC236}">
                  <a16:creationId xmlns:a16="http://schemas.microsoft.com/office/drawing/2014/main" id="{99494AF8-97E4-4473-AA6E-B4AB127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4" name="Freeform 30">
              <a:extLst>
                <a:ext uri="{FF2B5EF4-FFF2-40B4-BE49-F238E27FC236}">
                  <a16:creationId xmlns:a16="http://schemas.microsoft.com/office/drawing/2014/main" id="{D05C67DC-0E54-4C69-90BE-8374C7E97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5" name="Freeform 31">
              <a:extLst>
                <a:ext uri="{FF2B5EF4-FFF2-40B4-BE49-F238E27FC236}">
                  <a16:creationId xmlns:a16="http://schemas.microsoft.com/office/drawing/2014/main" id="{B2B38B94-E895-4324-B699-EEF28E052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66" name="Freeform 32">
              <a:extLst>
                <a:ext uri="{FF2B5EF4-FFF2-40B4-BE49-F238E27FC236}">
                  <a16:creationId xmlns:a16="http://schemas.microsoft.com/office/drawing/2014/main" id="{41E77CC3-723C-4C87-A1BA-D8E35B801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67" name="Freeform 33">
              <a:extLst>
                <a:ext uri="{FF2B5EF4-FFF2-40B4-BE49-F238E27FC236}">
                  <a16:creationId xmlns:a16="http://schemas.microsoft.com/office/drawing/2014/main" id="{CC5757E8-4CBE-4EA3-98AF-96361C9183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68" name="Freeform 34">
              <a:extLst>
                <a:ext uri="{FF2B5EF4-FFF2-40B4-BE49-F238E27FC236}">
                  <a16:creationId xmlns:a16="http://schemas.microsoft.com/office/drawing/2014/main" id="{51E4772B-9FB7-4AC7-B352-C444891670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69" name="Freeform 35">
              <a:extLst>
                <a:ext uri="{FF2B5EF4-FFF2-40B4-BE49-F238E27FC236}">
                  <a16:creationId xmlns:a16="http://schemas.microsoft.com/office/drawing/2014/main" id="{7F853444-696F-4B42-8C91-1F6EDD53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0" name="Freeform 36">
              <a:extLst>
                <a:ext uri="{FF2B5EF4-FFF2-40B4-BE49-F238E27FC236}">
                  <a16:creationId xmlns:a16="http://schemas.microsoft.com/office/drawing/2014/main" id="{CD1A3085-30B0-496B-B9D3-55280769A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1" name="Freeform 37">
              <a:extLst>
                <a:ext uri="{FF2B5EF4-FFF2-40B4-BE49-F238E27FC236}">
                  <a16:creationId xmlns:a16="http://schemas.microsoft.com/office/drawing/2014/main" id="{1B2519D7-F51F-4583-9B50-41B493C14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2" name="Freeform 38">
              <a:extLst>
                <a:ext uri="{FF2B5EF4-FFF2-40B4-BE49-F238E27FC236}">
                  <a16:creationId xmlns:a16="http://schemas.microsoft.com/office/drawing/2014/main" id="{6E1141E0-4F4D-4B40-BDB5-B2DD0FAEB3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F535B9FA-48DD-AE43-BE06-4C5E465DC367}"/>
              </a:ext>
            </a:extLst>
          </p:cNvPr>
          <p:cNvSpPr>
            <a:spLocks noGrp="1"/>
          </p:cNvSpPr>
          <p:nvPr>
            <p:ph type="ctrTitle"/>
          </p:nvPr>
        </p:nvSpPr>
        <p:spPr>
          <a:xfrm>
            <a:off x="6483096" y="624110"/>
            <a:ext cx="5021516" cy="1280890"/>
          </a:xfrm>
        </p:spPr>
        <p:txBody>
          <a:bodyPr vert="horz" lIns="91440" tIns="45720" rIns="91440" bIns="45720" rtlCol="0" anchor="t">
            <a:normAutofit/>
          </a:bodyPr>
          <a:lstStyle/>
          <a:p>
            <a:r>
              <a:rPr lang="en-US" sz="3600" b="1" i="0" u="sng" strike="noStrike" dirty="0">
                <a:solidFill>
                  <a:schemeClr val="tx1"/>
                </a:solidFill>
                <a:effectLst/>
              </a:rPr>
              <a:t>Theories of lifespan</a:t>
            </a:r>
            <a:endParaRPr lang="en-US" sz="3600" b="1" u="sng" dirty="0">
              <a:solidFill>
                <a:schemeClr val="tx1"/>
              </a:solidFill>
            </a:endParaRPr>
          </a:p>
        </p:txBody>
      </p:sp>
      <p:sp>
        <p:nvSpPr>
          <p:cNvPr id="74" name="Rectangle 73">
            <a:extLst>
              <a:ext uri="{FF2B5EF4-FFF2-40B4-BE49-F238E27FC236}">
                <a16:creationId xmlns:a16="http://schemas.microsoft.com/office/drawing/2014/main" id="{C5E0C91A-3F1D-43D7-9AB4-5D0A17D5C4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6" name="Freeform 11">
            <a:extLst>
              <a:ext uri="{FF2B5EF4-FFF2-40B4-BE49-F238E27FC236}">
                <a16:creationId xmlns:a16="http://schemas.microsoft.com/office/drawing/2014/main" id="{3A6C27A1-A438-4EC6-93BF-EC26F29BB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7" name="Picture 6">
            <a:extLst>
              <a:ext uri="{FF2B5EF4-FFF2-40B4-BE49-F238E27FC236}">
                <a16:creationId xmlns:a16="http://schemas.microsoft.com/office/drawing/2014/main" id="{E1A781B5-09EC-8340-A8FD-6EE10185BBC3}"/>
              </a:ext>
            </a:extLst>
          </p:cNvPr>
          <p:cNvPicPr>
            <a:picLocks noChangeAspect="1"/>
          </p:cNvPicPr>
          <p:nvPr/>
        </p:nvPicPr>
        <p:blipFill rotWithShape="1">
          <a:blip r:embed="rId2"/>
          <a:srcRect r="4381"/>
          <a:stretch/>
        </p:blipFill>
        <p:spPr>
          <a:xfrm>
            <a:off x="-1554" y="1731"/>
            <a:ext cx="4655850" cy="6858000"/>
          </a:xfrm>
          <a:prstGeom prst="rect">
            <a:avLst/>
          </a:prstGeom>
        </p:spPr>
      </p:pic>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6438191" y="2133600"/>
            <a:ext cx="5066419" cy="3777622"/>
          </a:xfrm>
        </p:spPr>
        <p:txBody>
          <a:bodyPr vert="horz" lIns="91440" tIns="45720" rIns="91440" bIns="45720" rtlCol="0">
            <a:normAutofit/>
          </a:bodyPr>
          <a:lstStyle/>
          <a:p>
            <a:pPr indent="-228600">
              <a:lnSpc>
                <a:spcPct val="90000"/>
              </a:lnSpc>
              <a:buFont typeface="Wingdings 3" charset="2"/>
              <a:buChar char=""/>
            </a:pPr>
            <a:r>
              <a:rPr lang="en-US" sz="1100" i="0" u="none" strike="noStrike" dirty="0">
                <a:solidFill>
                  <a:schemeClr val="tx1">
                    <a:lumMod val="75000"/>
                    <a:lumOff val="25000"/>
                  </a:schemeClr>
                </a:solidFill>
                <a:effectLst/>
              </a:rPr>
              <a:t>There  are number of theories of lifespan, the one we will be focusing on today is </a:t>
            </a:r>
            <a:r>
              <a:rPr lang="en-US" sz="1100" i="0" u="none" strike="noStrike" dirty="0" err="1">
                <a:solidFill>
                  <a:schemeClr val="tx1">
                    <a:lumMod val="75000"/>
                    <a:lumOff val="25000"/>
                  </a:schemeClr>
                </a:solidFill>
                <a:effectLst/>
              </a:rPr>
              <a:t>piaget's</a:t>
            </a:r>
            <a:r>
              <a:rPr lang="en-US" sz="1100" i="0" u="none" strike="noStrike" dirty="0">
                <a:solidFill>
                  <a:schemeClr val="tx1">
                    <a:lumMod val="75000"/>
                    <a:lumOff val="25000"/>
                  </a:schemeClr>
                </a:solidFill>
                <a:effectLst/>
              </a:rPr>
              <a:t> stages of cognitive development.</a:t>
            </a:r>
            <a:endParaRPr lang="en-US" sz="1100" u="none" strike="noStrike" dirty="0">
              <a:solidFill>
                <a:schemeClr val="tx1">
                  <a:lumMod val="75000"/>
                  <a:lumOff val="25000"/>
                </a:schemeClr>
              </a:solidFill>
              <a:effectLst/>
            </a:endParaRPr>
          </a:p>
          <a:p>
            <a:pPr indent="-228600" fontAlgn="base">
              <a:lnSpc>
                <a:spcPct val="90000"/>
              </a:lnSpc>
              <a:buFont typeface="Wingdings 3" charset="2"/>
              <a:buChar char=""/>
            </a:pPr>
            <a:br>
              <a:rPr lang="en-US" sz="1100" u="none" strike="noStrike" dirty="0">
                <a:solidFill>
                  <a:schemeClr val="tx1">
                    <a:lumMod val="75000"/>
                    <a:lumOff val="25000"/>
                  </a:schemeClr>
                </a:solidFill>
                <a:effectLst/>
              </a:rPr>
            </a:br>
            <a:r>
              <a:rPr lang="en-US" sz="1100" u="none" strike="noStrike" dirty="0">
                <a:solidFill>
                  <a:schemeClr val="tx1">
                    <a:lumMod val="75000"/>
                    <a:lumOff val="25000"/>
                  </a:schemeClr>
                </a:solidFill>
                <a:effectLst/>
              </a:rPr>
              <a:t> In Piaget's theory there are 4 stages: Sensorimotor, Preoperational concrete operational and formal operational.</a:t>
            </a:r>
          </a:p>
          <a:p>
            <a:pPr indent="-228600" fontAlgn="base">
              <a:lnSpc>
                <a:spcPct val="90000"/>
              </a:lnSpc>
              <a:buFont typeface="Wingdings 3" charset="2"/>
              <a:buChar char=""/>
            </a:pPr>
            <a:br>
              <a:rPr lang="en-US" sz="1100" u="none" strike="noStrike" dirty="0">
                <a:solidFill>
                  <a:schemeClr val="tx1">
                    <a:lumMod val="75000"/>
                    <a:lumOff val="25000"/>
                  </a:schemeClr>
                </a:solidFill>
                <a:effectLst/>
              </a:rPr>
            </a:br>
            <a:r>
              <a:rPr lang="en-US" sz="1100" u="none" strike="noStrike" dirty="0">
                <a:solidFill>
                  <a:schemeClr val="tx1">
                    <a:lumMod val="75000"/>
                    <a:lumOff val="25000"/>
                  </a:schemeClr>
                </a:solidFill>
                <a:effectLst/>
              </a:rPr>
              <a:t>In the case of infancy it focuses on the sensorimotor stage of development, which ranges from birth to 2 years of age.</a:t>
            </a:r>
          </a:p>
          <a:p>
            <a:pPr indent="-228600" fontAlgn="base">
              <a:lnSpc>
                <a:spcPct val="90000"/>
              </a:lnSpc>
              <a:buFont typeface="Wingdings 3" charset="2"/>
              <a:buChar char=""/>
            </a:pPr>
            <a:br>
              <a:rPr lang="en-US" sz="1100" u="none" strike="noStrike" dirty="0">
                <a:solidFill>
                  <a:schemeClr val="tx1">
                    <a:lumMod val="75000"/>
                    <a:lumOff val="25000"/>
                  </a:schemeClr>
                </a:solidFill>
                <a:effectLst/>
              </a:rPr>
            </a:br>
            <a:r>
              <a:rPr lang="en-US" sz="1100" u="none" strike="noStrike" dirty="0">
                <a:solidFill>
                  <a:schemeClr val="tx1">
                    <a:lumMod val="75000"/>
                    <a:lumOff val="25000"/>
                  </a:schemeClr>
                </a:solidFill>
                <a:effectLst/>
              </a:rPr>
              <a:t>During this stage of development rapid cognitive growth occurs.</a:t>
            </a:r>
          </a:p>
          <a:p>
            <a:pPr indent="-228600" fontAlgn="base">
              <a:lnSpc>
                <a:spcPct val="90000"/>
              </a:lnSpc>
              <a:buFont typeface="Wingdings 3" charset="2"/>
              <a:buChar char=""/>
            </a:pPr>
            <a:br>
              <a:rPr lang="en-US" sz="1100" u="none" strike="noStrike" dirty="0">
                <a:solidFill>
                  <a:schemeClr val="tx1">
                    <a:lumMod val="75000"/>
                    <a:lumOff val="25000"/>
                  </a:schemeClr>
                </a:solidFill>
                <a:effectLst/>
              </a:rPr>
            </a:br>
            <a:r>
              <a:rPr lang="en-US" sz="1100" u="none" strike="noStrike" dirty="0">
                <a:solidFill>
                  <a:schemeClr val="tx1">
                    <a:lumMod val="75000"/>
                    <a:lumOff val="25000"/>
                  </a:schemeClr>
                </a:solidFill>
                <a:effectLst/>
              </a:rPr>
              <a:t>Infants develop an understanding of the  world via sensory coordination(sight and hearing) and motor actions(touching and grabbing).</a:t>
            </a:r>
          </a:p>
          <a:p>
            <a:pPr indent="-228600" fontAlgn="base">
              <a:lnSpc>
                <a:spcPct val="90000"/>
              </a:lnSpc>
              <a:buFont typeface="Wingdings 3" charset="2"/>
              <a:buChar char=""/>
            </a:pPr>
            <a:br>
              <a:rPr lang="en-US" sz="1100" u="none" strike="noStrike" dirty="0">
                <a:solidFill>
                  <a:schemeClr val="tx1">
                    <a:lumMod val="75000"/>
                    <a:lumOff val="25000"/>
                  </a:schemeClr>
                </a:solidFill>
                <a:effectLst/>
              </a:rPr>
            </a:br>
            <a:r>
              <a:rPr lang="en-US" sz="1100" u="none" strike="noStrike" dirty="0">
                <a:solidFill>
                  <a:schemeClr val="tx1">
                    <a:lumMod val="75000"/>
                    <a:lumOff val="25000"/>
                  </a:schemeClr>
                </a:solidFill>
                <a:effectLst/>
              </a:rPr>
              <a:t>Main development at the sensorimotor stage is the acknowledgement that objects exist and that events happen in the world.</a:t>
            </a:r>
          </a:p>
          <a:p>
            <a:pPr indent="-228600">
              <a:lnSpc>
                <a:spcPct val="90000"/>
              </a:lnSpc>
              <a:buFont typeface="Wingdings 3" charset="2"/>
              <a:buChar char=""/>
            </a:pPr>
            <a:endParaRPr lang="en-US" sz="1100" dirty="0">
              <a:solidFill>
                <a:schemeClr val="tx1">
                  <a:lumMod val="75000"/>
                  <a:lumOff val="25000"/>
                </a:schemeClr>
              </a:solidFill>
            </a:endParaRPr>
          </a:p>
        </p:txBody>
      </p:sp>
    </p:spTree>
    <p:extLst>
      <p:ext uri="{BB962C8B-B14F-4D97-AF65-F5344CB8AC3E}">
        <p14:creationId xmlns:p14="http://schemas.microsoft.com/office/powerpoint/2010/main" val="1649110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354E2D0-5BCA-8040-9B00-8BA78D1865AA}"/>
              </a:ext>
            </a:extLst>
          </p:cNvPr>
          <p:cNvSpPr>
            <a:spLocks noGrp="1"/>
          </p:cNvSpPr>
          <p:nvPr>
            <p:ph type="subTitle" idx="1"/>
          </p:nvPr>
        </p:nvSpPr>
        <p:spPr>
          <a:xfrm>
            <a:off x="5114924" y="700088"/>
            <a:ext cx="5629275" cy="5353578"/>
          </a:xfrm>
        </p:spPr>
        <p:txBody>
          <a:bodyPr anchor="ctr">
            <a:normAutofit/>
          </a:bodyPr>
          <a:lstStyle/>
          <a:p>
            <a:pPr algn="r"/>
            <a:r>
              <a:rPr lang="en-US" sz="2000" dirty="0">
                <a:solidFill>
                  <a:schemeClr val="tx2">
                    <a:lumMod val="75000"/>
                  </a:schemeClr>
                </a:solidFill>
              </a:rPr>
              <a:t>Research. Based in this area beginning of 20</a:t>
            </a:r>
            <a:r>
              <a:rPr lang="en-US" sz="2000" baseline="30000" dirty="0">
                <a:solidFill>
                  <a:schemeClr val="tx2">
                    <a:lumMod val="75000"/>
                  </a:schemeClr>
                </a:solidFill>
              </a:rPr>
              <a:t>th</a:t>
            </a:r>
            <a:r>
              <a:rPr lang="en-US" sz="2000" dirty="0">
                <a:solidFill>
                  <a:schemeClr val="tx2">
                    <a:lumMod val="75000"/>
                  </a:schemeClr>
                </a:solidFill>
              </a:rPr>
              <a:t> century, and jean Piaget gave a big contribute theory of cognitive development. After that the investigation on this field had a big jump, many psychologist dept research on different area of cognitive evolution like brain, talking and discernment, bring up number of news theory as neo Piagetian of cognitive development (3</a:t>
            </a:r>
            <a:r>
              <a:rPr lang="en-US" dirty="0">
                <a:solidFill>
                  <a:schemeClr val="tx2">
                    <a:lumMod val="75000"/>
                  </a:schemeClr>
                </a:solidFill>
              </a:rPr>
              <a:t>)</a:t>
            </a:r>
          </a:p>
        </p:txBody>
      </p:sp>
      <p:sp>
        <p:nvSpPr>
          <p:cNvPr id="47" name="Rectangle 46">
            <a:extLst>
              <a:ext uri="{FF2B5EF4-FFF2-40B4-BE49-F238E27FC236}">
                <a16:creationId xmlns:a16="http://schemas.microsoft.com/office/drawing/2014/main" id="{A317EBE3-FF86-4DA1-BC9A-331F7F214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49" name="Straight Connector 48">
            <a:extLst>
              <a:ext uri="{FF2B5EF4-FFF2-40B4-BE49-F238E27FC236}">
                <a16:creationId xmlns:a16="http://schemas.microsoft.com/office/drawing/2014/main" id="{34D43EC1-35FA-4FC3-8526-F655CEB09D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51" name="Group 50">
            <a:extLst>
              <a:ext uri="{FF2B5EF4-FFF2-40B4-BE49-F238E27FC236}">
                <a16:creationId xmlns:a16="http://schemas.microsoft.com/office/drawing/2014/main" id="{7A03E380-9CD1-4ABA-A763-9F9D252B89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42" name="Freeform 11">
              <a:extLst>
                <a:ext uri="{FF2B5EF4-FFF2-40B4-BE49-F238E27FC236}">
                  <a16:creationId xmlns:a16="http://schemas.microsoft.com/office/drawing/2014/main" id="{66E01B84-4C2B-4DE5-90C8-9C4001A75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53" name="Freeform 12">
              <a:extLst>
                <a:ext uri="{FF2B5EF4-FFF2-40B4-BE49-F238E27FC236}">
                  <a16:creationId xmlns:a16="http://schemas.microsoft.com/office/drawing/2014/main" id="{64CE5A7A-D5C5-4FE5-860C-0B5748FDE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43" name="Freeform 13">
              <a:extLst>
                <a:ext uri="{FF2B5EF4-FFF2-40B4-BE49-F238E27FC236}">
                  <a16:creationId xmlns:a16="http://schemas.microsoft.com/office/drawing/2014/main" id="{016A7D2A-6EEA-47B8-A763-7D82E41B3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55" name="Freeform 14">
              <a:extLst>
                <a:ext uri="{FF2B5EF4-FFF2-40B4-BE49-F238E27FC236}">
                  <a16:creationId xmlns:a16="http://schemas.microsoft.com/office/drawing/2014/main" id="{E758F6E7-6DEC-48D0-ACB1-E5E26B13E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44" name="Freeform 15">
              <a:extLst>
                <a:ext uri="{FF2B5EF4-FFF2-40B4-BE49-F238E27FC236}">
                  <a16:creationId xmlns:a16="http://schemas.microsoft.com/office/drawing/2014/main" id="{B56657FF-C027-42E7-859B-902929B6F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57" name="Freeform 16">
              <a:extLst>
                <a:ext uri="{FF2B5EF4-FFF2-40B4-BE49-F238E27FC236}">
                  <a16:creationId xmlns:a16="http://schemas.microsoft.com/office/drawing/2014/main" id="{79047F2A-5978-46C6-B3A2-54AAC2136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58" name="Freeform 17">
              <a:extLst>
                <a:ext uri="{FF2B5EF4-FFF2-40B4-BE49-F238E27FC236}">
                  <a16:creationId xmlns:a16="http://schemas.microsoft.com/office/drawing/2014/main" id="{F3BE8FD1-0A72-4640-AC7A-2E057273F8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59" name="Freeform 18">
              <a:extLst>
                <a:ext uri="{FF2B5EF4-FFF2-40B4-BE49-F238E27FC236}">
                  <a16:creationId xmlns:a16="http://schemas.microsoft.com/office/drawing/2014/main" id="{752FC782-A372-4D11-B20D-958955E56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60" name="Freeform 19">
              <a:extLst>
                <a:ext uri="{FF2B5EF4-FFF2-40B4-BE49-F238E27FC236}">
                  <a16:creationId xmlns:a16="http://schemas.microsoft.com/office/drawing/2014/main" id="{AA00B2F1-BEE2-444A-8249-C8E3212CA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61" name="Freeform 20">
              <a:extLst>
                <a:ext uri="{FF2B5EF4-FFF2-40B4-BE49-F238E27FC236}">
                  <a16:creationId xmlns:a16="http://schemas.microsoft.com/office/drawing/2014/main" id="{E7F5747E-514B-4CF7-B6B0-DAD714909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62" name="Freeform 21">
              <a:extLst>
                <a:ext uri="{FF2B5EF4-FFF2-40B4-BE49-F238E27FC236}">
                  <a16:creationId xmlns:a16="http://schemas.microsoft.com/office/drawing/2014/main" id="{931614BB-1593-40ED-8113-2BD118705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63" name="Freeform 22">
              <a:extLst>
                <a:ext uri="{FF2B5EF4-FFF2-40B4-BE49-F238E27FC236}">
                  <a16:creationId xmlns:a16="http://schemas.microsoft.com/office/drawing/2014/main" id="{2691871F-F15C-4E19-BC9C-78E5748D74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Tree>
    <p:extLst>
      <p:ext uri="{BB962C8B-B14F-4D97-AF65-F5344CB8AC3E}">
        <p14:creationId xmlns:p14="http://schemas.microsoft.com/office/powerpoint/2010/main" val="235982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27716-B3A9-4B85-9AC1-93BDB725DC12}"/>
              </a:ext>
            </a:extLst>
          </p:cNvPr>
          <p:cNvSpPr>
            <a:spLocks noGrp="1"/>
          </p:cNvSpPr>
          <p:nvPr>
            <p:ph type="title"/>
          </p:nvPr>
        </p:nvSpPr>
        <p:spPr/>
        <p:txBody>
          <a:bodyPr/>
          <a:lstStyle/>
          <a:p>
            <a:r>
              <a:rPr lang="en-GB" dirty="0"/>
              <a:t>Jean Piaget’s Cognitive Development</a:t>
            </a:r>
          </a:p>
        </p:txBody>
      </p:sp>
      <p:sp>
        <p:nvSpPr>
          <p:cNvPr id="3" name="Content Placeholder 2">
            <a:extLst>
              <a:ext uri="{FF2B5EF4-FFF2-40B4-BE49-F238E27FC236}">
                <a16:creationId xmlns:a16="http://schemas.microsoft.com/office/drawing/2014/main" id="{92F6403F-9771-4B4F-957B-1CD985B42B90}"/>
              </a:ext>
            </a:extLst>
          </p:cNvPr>
          <p:cNvSpPr>
            <a:spLocks noGrp="1"/>
          </p:cNvSpPr>
          <p:nvPr>
            <p:ph idx="1"/>
          </p:nvPr>
        </p:nvSpPr>
        <p:spPr>
          <a:xfrm>
            <a:off x="705081" y="1366092"/>
            <a:ext cx="11182119" cy="5126783"/>
          </a:xfrm>
        </p:spPr>
        <p:txBody>
          <a:bodyPr>
            <a:normAutofit/>
          </a:bodyPr>
          <a:lstStyle/>
          <a:p>
            <a:r>
              <a:rPr lang="en-GB" dirty="0"/>
              <a:t>Jean Piaget’s Theory of cognitive development proposes that children transition by 4 stages of mental development.</a:t>
            </a:r>
          </a:p>
          <a:p>
            <a:r>
              <a:rPr lang="en-GB" dirty="0"/>
              <a:t>His theory zooms into the understanding of how Children obtain knowledge, also based on the  understanding the nature of intelligence.</a:t>
            </a:r>
          </a:p>
          <a:p>
            <a:r>
              <a:rPr lang="en-GB" dirty="0"/>
              <a:t>These are the 4 stages of mental development are;</a:t>
            </a:r>
          </a:p>
          <a:p>
            <a:r>
              <a:rPr lang="en-GB" b="1" dirty="0"/>
              <a:t>Sensorimotor step:</a:t>
            </a:r>
            <a:r>
              <a:rPr lang="en-GB" dirty="0"/>
              <a:t>- That range from birth up to two year olds.( learn through movement and touch).</a:t>
            </a:r>
          </a:p>
          <a:p>
            <a:r>
              <a:rPr lang="en-GB" b="1" dirty="0"/>
              <a:t>Pre-</a:t>
            </a:r>
            <a:r>
              <a:rPr lang="en-GB" b="1" dirty="0" err="1"/>
              <a:t>opertational</a:t>
            </a:r>
            <a:r>
              <a:rPr lang="en-GB" b="1" dirty="0"/>
              <a:t> stage</a:t>
            </a:r>
            <a:r>
              <a:rPr lang="en-GB" dirty="0"/>
              <a:t>: range from the age two to seven year old.(they are egocentric).</a:t>
            </a:r>
          </a:p>
          <a:p>
            <a:r>
              <a:rPr lang="en-GB" b="1" dirty="0"/>
              <a:t>Concrete operational stage</a:t>
            </a:r>
            <a:r>
              <a:rPr lang="en-GB" dirty="0"/>
              <a:t>: ranges from the age Seven to eleven.(they start to think logical).</a:t>
            </a:r>
          </a:p>
          <a:p>
            <a:r>
              <a:rPr lang="en-GB" b="1" dirty="0"/>
              <a:t>Formal operational stage</a:t>
            </a:r>
            <a:r>
              <a:rPr lang="en-GB" dirty="0"/>
              <a:t>: ranges from the age Twelve plus.( they begin to think advanced/abstractly  </a:t>
            </a:r>
          </a:p>
          <a:p>
            <a:endParaRPr lang="en-GB" dirty="0"/>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3917225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1269FD-1D7C-2F42-9869-43077124A8AC}"/>
              </a:ext>
            </a:extLst>
          </p:cNvPr>
          <p:cNvSpPr>
            <a:spLocks noGrp="1"/>
          </p:cNvSpPr>
          <p:nvPr>
            <p:ph type="title"/>
          </p:nvPr>
        </p:nvSpPr>
        <p:spPr>
          <a:xfrm>
            <a:off x="1046019" y="942108"/>
            <a:ext cx="3256550" cy="4969113"/>
          </a:xfrm>
        </p:spPr>
        <p:txBody>
          <a:bodyPr anchor="ctr">
            <a:normAutofit/>
          </a:bodyPr>
          <a:lstStyle/>
          <a:p>
            <a:r>
              <a:rPr lang="en-GB" b="1" u="sng">
                <a:solidFill>
                  <a:schemeClr val="tx2">
                    <a:lumMod val="75000"/>
                  </a:schemeClr>
                </a:solidFill>
              </a:rPr>
              <a:t>CONCLUSION </a:t>
            </a:r>
            <a:endParaRPr lang="en-US" b="1" u="sng">
              <a:solidFill>
                <a:schemeClr val="tx2">
                  <a:lumMod val="75000"/>
                </a:schemeClr>
              </a:solidFill>
            </a:endParaRPr>
          </a:p>
        </p:txBody>
      </p:sp>
      <p:sp>
        <p:nvSpPr>
          <p:cNvPr id="6" name="Rectangle 9">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7" name="Group 13">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15"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9"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7"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8"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9"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0"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21"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2"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3"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4"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5"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6"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3" name="Content Placeholder 2">
            <a:extLst>
              <a:ext uri="{FF2B5EF4-FFF2-40B4-BE49-F238E27FC236}">
                <a16:creationId xmlns:a16="http://schemas.microsoft.com/office/drawing/2014/main" id="{0C017AD7-1DD0-0541-86D1-706A550388C7}"/>
              </a:ext>
            </a:extLst>
          </p:cNvPr>
          <p:cNvSpPr>
            <a:spLocks noGrp="1"/>
          </p:cNvSpPr>
          <p:nvPr>
            <p:ph idx="1"/>
          </p:nvPr>
        </p:nvSpPr>
        <p:spPr>
          <a:xfrm>
            <a:off x="5049062" y="942108"/>
            <a:ext cx="6455549" cy="4969114"/>
          </a:xfrm>
        </p:spPr>
        <p:txBody>
          <a:bodyPr anchor="ctr">
            <a:normAutofit/>
          </a:bodyPr>
          <a:lstStyle/>
          <a:p>
            <a:pPr rtl="0" fontAlgn="base"/>
            <a:r>
              <a:rPr lang="en-GB" i="0" strike="noStrike" dirty="0">
                <a:solidFill>
                  <a:schemeClr val="tx2">
                    <a:lumMod val="75000"/>
                  </a:schemeClr>
                </a:solidFill>
                <a:effectLst/>
                <a:latin typeface="+mj-lt"/>
              </a:rPr>
              <a:t>Infancy is therefore an important stage in human development as it is a period of time when growth is so rapid and the consequences of neglect is so damaging.</a:t>
            </a:r>
          </a:p>
          <a:p>
            <a:pPr rtl="0" fontAlgn="base"/>
            <a:br>
              <a:rPr lang="en-GB" i="0" strike="noStrike" dirty="0">
                <a:solidFill>
                  <a:schemeClr val="tx2">
                    <a:lumMod val="75000"/>
                  </a:schemeClr>
                </a:solidFill>
                <a:effectLst/>
                <a:latin typeface="+mj-lt"/>
              </a:rPr>
            </a:br>
            <a:r>
              <a:rPr lang="en-GB" i="0" strike="noStrike" dirty="0">
                <a:solidFill>
                  <a:schemeClr val="tx2">
                    <a:lumMod val="75000"/>
                  </a:schemeClr>
                </a:solidFill>
                <a:effectLst/>
                <a:latin typeface="+mj-lt"/>
              </a:rPr>
              <a:t>It is a stage where a child doubles the birth weight by 5 months and triples it by 12 months of age thereby increasing their length by 50% by the end of the first year of life.</a:t>
            </a:r>
          </a:p>
        </p:txBody>
      </p:sp>
    </p:spTree>
    <p:extLst>
      <p:ext uri="{BB962C8B-B14F-4D97-AF65-F5344CB8AC3E}">
        <p14:creationId xmlns:p14="http://schemas.microsoft.com/office/powerpoint/2010/main" val="2602161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F27737A0-D7E0-4415-8E90-FD4F69E76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3" name="Freeform 11">
              <a:extLst>
                <a:ext uri="{FF2B5EF4-FFF2-40B4-BE49-F238E27FC236}">
                  <a16:creationId xmlns:a16="http://schemas.microsoft.com/office/drawing/2014/main" id="{506CE375-B39D-4C51-A858-F4A383311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8" name="Freeform 12">
              <a:extLst>
                <a:ext uri="{FF2B5EF4-FFF2-40B4-BE49-F238E27FC236}">
                  <a16:creationId xmlns:a16="http://schemas.microsoft.com/office/drawing/2014/main" id="{64EA8B46-395C-41F6-BE09-548B108098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BC7EDC6D-8B00-48D9-B8FD-9B5285FB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0" name="Freeform 14">
              <a:extLst>
                <a:ext uri="{FF2B5EF4-FFF2-40B4-BE49-F238E27FC236}">
                  <a16:creationId xmlns:a16="http://schemas.microsoft.com/office/drawing/2014/main" id="{DE4BD3C3-5C1B-4305-BFA1-9054820B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9" name="Freeform 15">
              <a:extLst>
                <a:ext uri="{FF2B5EF4-FFF2-40B4-BE49-F238E27FC236}">
                  <a16:creationId xmlns:a16="http://schemas.microsoft.com/office/drawing/2014/main" id="{4635ED79-E821-4CFD-9F97-D6137E5DC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2" name="Freeform 16">
              <a:extLst>
                <a:ext uri="{FF2B5EF4-FFF2-40B4-BE49-F238E27FC236}">
                  <a16:creationId xmlns:a16="http://schemas.microsoft.com/office/drawing/2014/main" id="{92FD5F9A-0D1B-4304-AC95-EA6A4E70E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3" name="Freeform 17">
              <a:extLst>
                <a:ext uri="{FF2B5EF4-FFF2-40B4-BE49-F238E27FC236}">
                  <a16:creationId xmlns:a16="http://schemas.microsoft.com/office/drawing/2014/main" id="{E9BB96F9-6F99-413C-909E-6FCF017C1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4" name="Freeform 18">
              <a:extLst>
                <a:ext uri="{FF2B5EF4-FFF2-40B4-BE49-F238E27FC236}">
                  <a16:creationId xmlns:a16="http://schemas.microsoft.com/office/drawing/2014/main" id="{1CCAEE3F-DFD6-4F56-91DF-94C715261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5" name="Freeform 19">
              <a:extLst>
                <a:ext uri="{FF2B5EF4-FFF2-40B4-BE49-F238E27FC236}">
                  <a16:creationId xmlns:a16="http://schemas.microsoft.com/office/drawing/2014/main" id="{A9965128-6557-433B-B75B-BDF307311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6" name="Freeform 20">
              <a:extLst>
                <a:ext uri="{FF2B5EF4-FFF2-40B4-BE49-F238E27FC236}">
                  <a16:creationId xmlns:a16="http://schemas.microsoft.com/office/drawing/2014/main" id="{6ACA7D22-11B5-4768-B195-51BF6E7C1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7" name="Freeform 21">
              <a:extLst>
                <a:ext uri="{FF2B5EF4-FFF2-40B4-BE49-F238E27FC236}">
                  <a16:creationId xmlns:a16="http://schemas.microsoft.com/office/drawing/2014/main" id="{A10AD997-8BE7-4F95-8B7C-4E59DA1AC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8" name="Freeform 22">
              <a:extLst>
                <a:ext uri="{FF2B5EF4-FFF2-40B4-BE49-F238E27FC236}">
                  <a16:creationId xmlns:a16="http://schemas.microsoft.com/office/drawing/2014/main" id="{DE270B5A-1647-4C9C-BA5F-6BC559F869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30" name="Group 29">
            <a:extLst>
              <a:ext uri="{FF2B5EF4-FFF2-40B4-BE49-F238E27FC236}">
                <a16:creationId xmlns:a16="http://schemas.microsoft.com/office/drawing/2014/main" id="{57D8AB18-1DD7-4D60-B9FA-190B47BB26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31" name="Freeform 27">
              <a:extLst>
                <a:ext uri="{FF2B5EF4-FFF2-40B4-BE49-F238E27FC236}">
                  <a16:creationId xmlns:a16="http://schemas.microsoft.com/office/drawing/2014/main" id="{AE3C8994-22F6-4B7D-B50B-80ECD1E2A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32" name="Freeform 28">
              <a:extLst>
                <a:ext uri="{FF2B5EF4-FFF2-40B4-BE49-F238E27FC236}">
                  <a16:creationId xmlns:a16="http://schemas.microsoft.com/office/drawing/2014/main" id="{DDCDE2FF-5BFC-4807-AB1E-D6928F8F4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33" name="Freeform 29">
              <a:extLst>
                <a:ext uri="{FF2B5EF4-FFF2-40B4-BE49-F238E27FC236}">
                  <a16:creationId xmlns:a16="http://schemas.microsoft.com/office/drawing/2014/main" id="{63EF93F1-6EAF-4409-A623-76533740E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34" name="Freeform 30">
              <a:extLst>
                <a:ext uri="{FF2B5EF4-FFF2-40B4-BE49-F238E27FC236}">
                  <a16:creationId xmlns:a16="http://schemas.microsoft.com/office/drawing/2014/main" id="{ED3B5256-3F5C-4FDE-8A9A-5A124E92B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5" name="Freeform 31">
              <a:extLst>
                <a:ext uri="{FF2B5EF4-FFF2-40B4-BE49-F238E27FC236}">
                  <a16:creationId xmlns:a16="http://schemas.microsoft.com/office/drawing/2014/main" id="{ED5D4282-BFB9-4BFC-A20D-18E1C4EEA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6" name="Freeform 32">
              <a:extLst>
                <a:ext uri="{FF2B5EF4-FFF2-40B4-BE49-F238E27FC236}">
                  <a16:creationId xmlns:a16="http://schemas.microsoft.com/office/drawing/2014/main" id="{3E6394EB-0752-433A-BA70-AF42B45F17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7" name="Freeform 33">
              <a:extLst>
                <a:ext uri="{FF2B5EF4-FFF2-40B4-BE49-F238E27FC236}">
                  <a16:creationId xmlns:a16="http://schemas.microsoft.com/office/drawing/2014/main" id="{DF27BE5F-DA8D-4260-9D0D-69E9CE146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8" name="Freeform 34">
              <a:extLst>
                <a:ext uri="{FF2B5EF4-FFF2-40B4-BE49-F238E27FC236}">
                  <a16:creationId xmlns:a16="http://schemas.microsoft.com/office/drawing/2014/main" id="{9A6E5CBE-AE54-40B7-9A00-E3975FEAC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9" name="Freeform 35">
              <a:extLst>
                <a:ext uri="{FF2B5EF4-FFF2-40B4-BE49-F238E27FC236}">
                  <a16:creationId xmlns:a16="http://schemas.microsoft.com/office/drawing/2014/main" id="{6C307890-5461-4D51-ADA6-A3DA6D35B8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40" name="Freeform 36">
              <a:extLst>
                <a:ext uri="{FF2B5EF4-FFF2-40B4-BE49-F238E27FC236}">
                  <a16:creationId xmlns:a16="http://schemas.microsoft.com/office/drawing/2014/main" id="{3F9B7E4B-6412-4B97-AD48-30B1F61F3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41" name="Freeform 37">
              <a:extLst>
                <a:ext uri="{FF2B5EF4-FFF2-40B4-BE49-F238E27FC236}">
                  <a16:creationId xmlns:a16="http://schemas.microsoft.com/office/drawing/2014/main" id="{D345D359-869B-4305-B7D7-0B5C4FDEC1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42" name="Freeform 38">
              <a:extLst>
                <a:ext uri="{FF2B5EF4-FFF2-40B4-BE49-F238E27FC236}">
                  <a16:creationId xmlns:a16="http://schemas.microsoft.com/office/drawing/2014/main" id="{2F688B27-AEB8-45BD-9597-78A97EE0D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44" name="Rectangle 43">
            <a:extLst>
              <a:ext uri="{FF2B5EF4-FFF2-40B4-BE49-F238E27FC236}">
                <a16:creationId xmlns:a16="http://schemas.microsoft.com/office/drawing/2014/main" id="{4EB21FA6-8B6A-4699-8408-91E699800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6" name="Freeform 11">
            <a:extLst>
              <a:ext uri="{FF2B5EF4-FFF2-40B4-BE49-F238E27FC236}">
                <a16:creationId xmlns:a16="http://schemas.microsoft.com/office/drawing/2014/main" id="{664D6319-AE80-458F-A2C6-1F0351266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8" name="Rectangle 47">
            <a:extLst>
              <a:ext uri="{FF2B5EF4-FFF2-40B4-BE49-F238E27FC236}">
                <a16:creationId xmlns:a16="http://schemas.microsoft.com/office/drawing/2014/main" id="{04341DEF-81B7-4EEC-8909-6F2B6087D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50" name="Group 49">
            <a:extLst>
              <a:ext uri="{FF2B5EF4-FFF2-40B4-BE49-F238E27FC236}">
                <a16:creationId xmlns:a16="http://schemas.microsoft.com/office/drawing/2014/main" id="{9A5AC064-ADE7-4B0C-8245-B2F1EB5B8B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06785" y="228600"/>
            <a:ext cx="2851523" cy="6638625"/>
            <a:chOff x="2487613" y="285750"/>
            <a:chExt cx="2428875" cy="5654676"/>
          </a:xfrm>
        </p:grpSpPr>
        <p:sp>
          <p:nvSpPr>
            <p:cNvPr id="51" name="Freeform 11">
              <a:extLst>
                <a:ext uri="{FF2B5EF4-FFF2-40B4-BE49-F238E27FC236}">
                  <a16:creationId xmlns:a16="http://schemas.microsoft.com/office/drawing/2014/main" id="{E37B7EBB-C9FD-4E5D-BD7F-BB6092F9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52" name="Freeform 12">
              <a:extLst>
                <a:ext uri="{FF2B5EF4-FFF2-40B4-BE49-F238E27FC236}">
                  <a16:creationId xmlns:a16="http://schemas.microsoft.com/office/drawing/2014/main" id="{C8B2AE09-B233-4FDA-B631-5206203CA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53" name="Freeform 13">
              <a:extLst>
                <a:ext uri="{FF2B5EF4-FFF2-40B4-BE49-F238E27FC236}">
                  <a16:creationId xmlns:a16="http://schemas.microsoft.com/office/drawing/2014/main" id="{88F32931-9845-458F-B8F8-8E78CCEE7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4" name="Freeform 14">
              <a:extLst>
                <a:ext uri="{FF2B5EF4-FFF2-40B4-BE49-F238E27FC236}">
                  <a16:creationId xmlns:a16="http://schemas.microsoft.com/office/drawing/2014/main" id="{148BE82D-39C4-48EF-997D-8BFA63F38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5" name="Freeform 15">
              <a:extLst>
                <a:ext uri="{FF2B5EF4-FFF2-40B4-BE49-F238E27FC236}">
                  <a16:creationId xmlns:a16="http://schemas.microsoft.com/office/drawing/2014/main" id="{852DC9DE-9D71-4A37-B4FA-E422171101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6" name="Freeform 16">
              <a:extLst>
                <a:ext uri="{FF2B5EF4-FFF2-40B4-BE49-F238E27FC236}">
                  <a16:creationId xmlns:a16="http://schemas.microsoft.com/office/drawing/2014/main" id="{F47E097E-D860-4834-88D3-8BC8D65074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7" name="Freeform 17">
              <a:extLst>
                <a:ext uri="{FF2B5EF4-FFF2-40B4-BE49-F238E27FC236}">
                  <a16:creationId xmlns:a16="http://schemas.microsoft.com/office/drawing/2014/main" id="{16A387B9-DEF4-466D-9126-83B19CE7B7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8" name="Freeform 18">
              <a:extLst>
                <a:ext uri="{FF2B5EF4-FFF2-40B4-BE49-F238E27FC236}">
                  <a16:creationId xmlns:a16="http://schemas.microsoft.com/office/drawing/2014/main" id="{154CD8CA-8183-40A6-AEF0-5DBAB801B9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9" name="Freeform 19">
              <a:extLst>
                <a:ext uri="{FF2B5EF4-FFF2-40B4-BE49-F238E27FC236}">
                  <a16:creationId xmlns:a16="http://schemas.microsoft.com/office/drawing/2014/main" id="{5A88D6FA-1489-4872-9E82-BAE278A57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60" name="Freeform 20">
              <a:extLst>
                <a:ext uri="{FF2B5EF4-FFF2-40B4-BE49-F238E27FC236}">
                  <a16:creationId xmlns:a16="http://schemas.microsoft.com/office/drawing/2014/main" id="{67DE90D4-F72A-4FE4-862E-C424D270D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61" name="Freeform 21">
              <a:extLst>
                <a:ext uri="{FF2B5EF4-FFF2-40B4-BE49-F238E27FC236}">
                  <a16:creationId xmlns:a16="http://schemas.microsoft.com/office/drawing/2014/main" id="{5A3D158C-2B8A-4243-A03E-63081E2048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62" name="Freeform 22">
              <a:extLst>
                <a:ext uri="{FF2B5EF4-FFF2-40B4-BE49-F238E27FC236}">
                  <a16:creationId xmlns:a16="http://schemas.microsoft.com/office/drawing/2014/main" id="{E3129423-824E-4B81-A87E-447D1E3A8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4" name="Group 63">
            <a:extLst>
              <a:ext uri="{FF2B5EF4-FFF2-40B4-BE49-F238E27FC236}">
                <a16:creationId xmlns:a16="http://schemas.microsoft.com/office/drawing/2014/main" id="{A49E48F8-A2B8-4478-8AC8-5E209D09AB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47733" y="-786"/>
            <a:ext cx="2356675" cy="6854040"/>
            <a:chOff x="6627813" y="194833"/>
            <a:chExt cx="1952625" cy="5678918"/>
          </a:xfrm>
        </p:grpSpPr>
        <p:sp>
          <p:nvSpPr>
            <p:cNvPr id="65" name="Freeform 27">
              <a:extLst>
                <a:ext uri="{FF2B5EF4-FFF2-40B4-BE49-F238E27FC236}">
                  <a16:creationId xmlns:a16="http://schemas.microsoft.com/office/drawing/2014/main" id="{0847DF35-E732-4994-9178-C716F67AC6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6" name="Freeform 28">
              <a:extLst>
                <a:ext uri="{FF2B5EF4-FFF2-40B4-BE49-F238E27FC236}">
                  <a16:creationId xmlns:a16="http://schemas.microsoft.com/office/drawing/2014/main" id="{4587982D-A0D3-4EE2-8CEF-37993A51E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7" name="Freeform 29">
              <a:extLst>
                <a:ext uri="{FF2B5EF4-FFF2-40B4-BE49-F238E27FC236}">
                  <a16:creationId xmlns:a16="http://schemas.microsoft.com/office/drawing/2014/main" id="{BB673465-572A-42D0-BD59-7EC8540B5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8" name="Freeform 30">
              <a:extLst>
                <a:ext uri="{FF2B5EF4-FFF2-40B4-BE49-F238E27FC236}">
                  <a16:creationId xmlns:a16="http://schemas.microsoft.com/office/drawing/2014/main" id="{A4FC5299-7FE6-4E03-8940-7DE35873E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9" name="Freeform 31">
              <a:extLst>
                <a:ext uri="{FF2B5EF4-FFF2-40B4-BE49-F238E27FC236}">
                  <a16:creationId xmlns:a16="http://schemas.microsoft.com/office/drawing/2014/main" id="{86E2AF04-90CB-449E-AB7A-D10235983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70" name="Freeform 32">
              <a:extLst>
                <a:ext uri="{FF2B5EF4-FFF2-40B4-BE49-F238E27FC236}">
                  <a16:creationId xmlns:a16="http://schemas.microsoft.com/office/drawing/2014/main" id="{C11C6385-7122-4AD4-AE84-D76BCB361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71" name="Freeform 33">
              <a:extLst>
                <a:ext uri="{FF2B5EF4-FFF2-40B4-BE49-F238E27FC236}">
                  <a16:creationId xmlns:a16="http://schemas.microsoft.com/office/drawing/2014/main" id="{D487FA13-07EC-4E0F-B832-08E2BCC2F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72" name="Freeform 34">
              <a:extLst>
                <a:ext uri="{FF2B5EF4-FFF2-40B4-BE49-F238E27FC236}">
                  <a16:creationId xmlns:a16="http://schemas.microsoft.com/office/drawing/2014/main" id="{9F4E74A1-DFE6-4E08-8F2F-B4BBEA92F8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73" name="Freeform 35">
              <a:extLst>
                <a:ext uri="{FF2B5EF4-FFF2-40B4-BE49-F238E27FC236}">
                  <a16:creationId xmlns:a16="http://schemas.microsoft.com/office/drawing/2014/main" id="{13CC4D3F-FA7A-4C14-BDC3-BC2BB704D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4" name="Freeform 36">
              <a:extLst>
                <a:ext uri="{FF2B5EF4-FFF2-40B4-BE49-F238E27FC236}">
                  <a16:creationId xmlns:a16="http://schemas.microsoft.com/office/drawing/2014/main" id="{1B592E45-964E-4F95-9828-EFC8B12D59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5" name="Freeform 37">
              <a:extLst>
                <a:ext uri="{FF2B5EF4-FFF2-40B4-BE49-F238E27FC236}">
                  <a16:creationId xmlns:a16="http://schemas.microsoft.com/office/drawing/2014/main" id="{BCE85C42-D558-4570-A659-2A22AE3F61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6" name="Freeform 38">
              <a:extLst>
                <a:ext uri="{FF2B5EF4-FFF2-40B4-BE49-F238E27FC236}">
                  <a16:creationId xmlns:a16="http://schemas.microsoft.com/office/drawing/2014/main" id="{9EAFB9C6-4F7C-4206-9FAC-19FA84406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F535B9FA-48DD-AE43-BE06-4C5E465DC367}"/>
              </a:ext>
            </a:extLst>
          </p:cNvPr>
          <p:cNvSpPr>
            <a:spLocks noGrp="1"/>
          </p:cNvSpPr>
          <p:nvPr>
            <p:ph type="ctrTitle"/>
          </p:nvPr>
        </p:nvSpPr>
        <p:spPr>
          <a:xfrm>
            <a:off x="4659520" y="624110"/>
            <a:ext cx="6845092" cy="1280890"/>
          </a:xfrm>
        </p:spPr>
        <p:txBody>
          <a:bodyPr vert="horz" lIns="91440" tIns="45720" rIns="91440" bIns="45720" rtlCol="0" anchor="t">
            <a:normAutofit/>
          </a:bodyPr>
          <a:lstStyle/>
          <a:p>
            <a:pPr>
              <a:lnSpc>
                <a:spcPct val="90000"/>
              </a:lnSpc>
            </a:pPr>
            <a:br>
              <a:rPr lang="en-US" sz="2000"/>
            </a:br>
            <a:br>
              <a:rPr lang="en-US" sz="2000"/>
            </a:br>
            <a:br>
              <a:rPr lang="en-US" sz="2000"/>
            </a:br>
            <a:endParaRPr lang="en-US" sz="2000"/>
          </a:p>
        </p:txBody>
      </p:sp>
      <p:sp>
        <p:nvSpPr>
          <p:cNvPr id="78" name="Rectangle 77">
            <a:extLst>
              <a:ext uri="{FF2B5EF4-FFF2-40B4-BE49-F238E27FC236}">
                <a16:creationId xmlns:a16="http://schemas.microsoft.com/office/drawing/2014/main" id="{911A4BE3-B040-48E2-8AC0-783C1FA59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1632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0" name="Freeform 11">
            <a:extLst>
              <a:ext uri="{FF2B5EF4-FFF2-40B4-BE49-F238E27FC236}">
                <a16:creationId xmlns:a16="http://schemas.microsoft.com/office/drawing/2014/main" id="{2B22D258-32DB-4A09-A867-02C497F2B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2716320"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TextBox 10">
            <a:extLst>
              <a:ext uri="{FF2B5EF4-FFF2-40B4-BE49-F238E27FC236}">
                <a16:creationId xmlns:a16="http://schemas.microsoft.com/office/drawing/2014/main" id="{529DC919-3061-E845-AA56-64544E2F02E4}"/>
              </a:ext>
            </a:extLst>
          </p:cNvPr>
          <p:cNvSpPr txBox="1"/>
          <p:nvPr/>
        </p:nvSpPr>
        <p:spPr>
          <a:xfrm>
            <a:off x="762009" y="813375"/>
            <a:ext cx="10622982" cy="5283585"/>
          </a:xfrm>
          <a:prstGeom prst="rect">
            <a:avLst/>
          </a:prstGeom>
        </p:spPr>
        <p:txBody>
          <a:bodyPr vert="horz" lIns="91440" tIns="45720" rIns="91440" bIns="45720" rtlCol="0" anchor="t">
            <a:normAutofit fontScale="85000" lnSpcReduction="20000"/>
          </a:bodyPr>
          <a:lstStyle/>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(1)Emotions- </a:t>
            </a:r>
            <a:r>
              <a:rPr lang="en-US" dirty="0">
                <a:solidFill>
                  <a:schemeClr val="tx1">
                    <a:lumMod val="75000"/>
                    <a:lumOff val="25000"/>
                  </a:schemeClr>
                </a:solidFill>
                <a:hlinkClick r:id="rId2"/>
              </a:rPr>
              <a:t>https://</a:t>
            </a:r>
            <a:r>
              <a:rPr lang="en-US" err="1">
                <a:solidFill>
                  <a:schemeClr val="tx1">
                    <a:lumMod val="75000"/>
                    <a:lumOff val="25000"/>
                  </a:schemeClr>
                </a:solidFill>
                <a:hlinkClick r:id="rId2">
                  <a:extLst>
                    <a:ext uri="{A12FA001-AC4F-418D-AE19-62706E023703}">
                      <ahyp:hlinkClr xmlns:ahyp="http://schemas.microsoft.com/office/drawing/2018/hyperlinkcolor" val="tx"/>
                    </a:ext>
                  </a:extLst>
                </a:hlinkClick>
              </a:rPr>
              <a:t>www.mentalhelp.net</a:t>
            </a:r>
            <a:r>
              <a:rPr lang="en-US" dirty="0">
                <a:solidFill>
                  <a:schemeClr val="tx1">
                    <a:lumMod val="75000"/>
                    <a:lumOff val="25000"/>
                  </a:schemeClr>
                </a:solidFill>
                <a:hlinkClick r:id="rId2"/>
              </a:rPr>
              <a:t>/infancy/emotional-social-development-and-understanding/</a:t>
            </a:r>
            <a:endParaRPr lang="en-US" dirty="0">
              <a:solidFill>
                <a:schemeClr val="tx1">
                  <a:lumMod val="75000"/>
                  <a:lumOff val="25000"/>
                </a:schemeClr>
              </a:solidFill>
            </a:endParaRP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(Picture 1) </a:t>
            </a:r>
            <a:r>
              <a:rPr lang="en-US" dirty="0">
                <a:solidFill>
                  <a:schemeClr val="tx1">
                    <a:lumMod val="75000"/>
                    <a:lumOff val="25000"/>
                  </a:schemeClr>
                </a:solidFill>
                <a:hlinkClick r:id="rId3"/>
              </a:rPr>
              <a:t>https://</a:t>
            </a:r>
            <a:r>
              <a:rPr lang="en-US" err="1">
                <a:solidFill>
                  <a:schemeClr val="tx1">
                    <a:lumMod val="75000"/>
                    <a:lumOff val="25000"/>
                  </a:schemeClr>
                </a:solidFill>
                <a:hlinkClick r:id="rId3">
                  <a:extLst>
                    <a:ext uri="{A12FA001-AC4F-418D-AE19-62706E023703}">
                      <ahyp:hlinkClr xmlns:ahyp="http://schemas.microsoft.com/office/drawing/2018/hyperlinkcolor" val="tx"/>
                    </a:ext>
                  </a:extLst>
                </a:hlinkClick>
              </a:rPr>
              <a:t>cdn.pixabay.com</a:t>
            </a:r>
            <a:r>
              <a:rPr lang="en-US" dirty="0">
                <a:solidFill>
                  <a:schemeClr val="tx1">
                    <a:lumMod val="75000"/>
                    <a:lumOff val="25000"/>
                  </a:schemeClr>
                </a:solidFill>
                <a:hlinkClick r:id="rId3"/>
              </a:rPr>
              <a:t>/photo/2017/06/09/17/26/baby-2387661_960_720.jpg</a:t>
            </a:r>
            <a:r>
              <a:rPr lang="en-US" dirty="0">
                <a:solidFill>
                  <a:schemeClr val="tx1">
                    <a:lumMod val="75000"/>
                    <a:lumOff val="25000"/>
                  </a:schemeClr>
                </a:solidFill>
              </a:rPr>
              <a:t> </a:t>
            </a: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(Picture 2) </a:t>
            </a:r>
            <a:r>
              <a:rPr lang="en-US" dirty="0">
                <a:solidFill>
                  <a:schemeClr val="tx1">
                    <a:lumMod val="75000"/>
                    <a:lumOff val="25000"/>
                  </a:schemeClr>
                </a:solidFill>
                <a:hlinkClick r:id="rId4"/>
              </a:rPr>
              <a:t>https://www.publicdomainpictures.net/pictures/150000/</a:t>
            </a:r>
            <a:r>
              <a:rPr lang="en-US" err="1">
                <a:solidFill>
                  <a:schemeClr val="tx1">
                    <a:lumMod val="75000"/>
                    <a:lumOff val="25000"/>
                  </a:schemeClr>
                </a:solidFill>
                <a:hlinkClick r:id="rId4">
                  <a:extLst>
                    <a:ext uri="{A12FA001-AC4F-418D-AE19-62706E023703}">
                      <ahyp:hlinkClr xmlns:ahyp="http://schemas.microsoft.com/office/drawing/2018/hyperlinkcolor" val="tx"/>
                    </a:ext>
                  </a:extLst>
                </a:hlinkClick>
              </a:rPr>
              <a:t>velka</a:t>
            </a:r>
            <a:r>
              <a:rPr lang="en-US" dirty="0">
                <a:solidFill>
                  <a:schemeClr val="tx1">
                    <a:lumMod val="75000"/>
                    <a:lumOff val="25000"/>
                  </a:schemeClr>
                </a:solidFill>
                <a:hlinkClick r:id="rId4"/>
              </a:rPr>
              <a:t>/smiling-baby-1454863685rUF.jpg</a:t>
            </a:r>
            <a:endParaRPr lang="en-US" dirty="0">
              <a:solidFill>
                <a:schemeClr val="tx1">
                  <a:lumMod val="75000"/>
                  <a:lumOff val="25000"/>
                </a:schemeClr>
              </a:solidFill>
            </a:endParaRP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Infant cognitive development (1) OAKLEY (2004) new York </a:t>
            </a:r>
            <a:r>
              <a:rPr lang="en-US" dirty="0" err="1">
                <a:solidFill>
                  <a:schemeClr val="tx1">
                    <a:lumMod val="75000"/>
                    <a:lumOff val="25000"/>
                  </a:schemeClr>
                </a:solidFill>
              </a:rPr>
              <a:t>routledge</a:t>
            </a:r>
            <a:endParaRPr lang="en-US" dirty="0">
              <a:solidFill>
                <a:schemeClr val="tx1">
                  <a:lumMod val="75000"/>
                  <a:lumOff val="25000"/>
                </a:schemeClr>
              </a:solidFill>
            </a:endParaRP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(2) </a:t>
            </a:r>
            <a:r>
              <a:rPr lang="en-US" dirty="0" err="1">
                <a:solidFill>
                  <a:schemeClr val="tx1">
                    <a:lumMod val="75000"/>
                    <a:lumOff val="25000"/>
                  </a:schemeClr>
                </a:solidFill>
              </a:rPr>
              <a:t>Esgate</a:t>
            </a:r>
            <a:r>
              <a:rPr lang="en-US" dirty="0">
                <a:solidFill>
                  <a:schemeClr val="tx1">
                    <a:lumMod val="75000"/>
                    <a:lumOff val="25000"/>
                  </a:schemeClr>
                </a:solidFill>
              </a:rPr>
              <a:t> A </a:t>
            </a:r>
            <a:r>
              <a:rPr lang="en-US" dirty="0" err="1">
                <a:solidFill>
                  <a:schemeClr val="tx1">
                    <a:lumMod val="75000"/>
                    <a:lumOff val="25000"/>
                  </a:schemeClr>
                </a:solidFill>
              </a:rPr>
              <a:t>groome</a:t>
            </a:r>
            <a:r>
              <a:rPr lang="en-US" dirty="0">
                <a:solidFill>
                  <a:schemeClr val="tx1">
                    <a:lumMod val="75000"/>
                    <a:lumOff val="25000"/>
                  </a:schemeClr>
                </a:solidFill>
              </a:rPr>
              <a:t> </a:t>
            </a:r>
            <a:r>
              <a:rPr lang="en-US" dirty="0" err="1">
                <a:solidFill>
                  <a:schemeClr val="tx1">
                    <a:lumMod val="75000"/>
                    <a:lumOff val="25000"/>
                  </a:schemeClr>
                </a:solidFill>
              </a:rPr>
              <a:t>D.Baker</a:t>
            </a:r>
            <a:r>
              <a:rPr lang="en-US" dirty="0">
                <a:solidFill>
                  <a:schemeClr val="tx1">
                    <a:lumMod val="75000"/>
                    <a:lumOff val="25000"/>
                  </a:schemeClr>
                </a:solidFill>
              </a:rPr>
              <a:t> K </a:t>
            </a:r>
            <a:r>
              <a:rPr lang="en-US" dirty="0" err="1">
                <a:solidFill>
                  <a:schemeClr val="tx1">
                    <a:lumMod val="75000"/>
                    <a:lumOff val="25000"/>
                  </a:schemeClr>
                </a:solidFill>
              </a:rPr>
              <a:t>heathcate</a:t>
            </a:r>
            <a:r>
              <a:rPr lang="en-US" dirty="0">
                <a:solidFill>
                  <a:schemeClr val="tx1">
                    <a:lumMod val="75000"/>
                    <a:lumOff val="25000"/>
                  </a:schemeClr>
                </a:solidFill>
              </a:rPr>
              <a:t> (2005) Introduction to applied cognitive psychology, New York </a:t>
            </a: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(3) </a:t>
            </a:r>
            <a:r>
              <a:rPr lang="en-US" dirty="0" err="1">
                <a:solidFill>
                  <a:schemeClr val="tx1">
                    <a:lumMod val="75000"/>
                    <a:lumOff val="25000"/>
                  </a:schemeClr>
                </a:solidFill>
              </a:rPr>
              <a:t>brenner</a:t>
            </a:r>
            <a:r>
              <a:rPr lang="en-US" dirty="0">
                <a:solidFill>
                  <a:schemeClr val="tx1">
                    <a:lumMod val="75000"/>
                    <a:lumOff val="25000"/>
                  </a:schemeClr>
                </a:solidFill>
              </a:rPr>
              <a:t> JG 1994 Infancy  </a:t>
            </a:r>
          </a:p>
          <a:p>
            <a:pPr marL="285750" indent="-285750">
              <a:lnSpc>
                <a:spcPct val="90000"/>
              </a:lnSpc>
              <a:spcBef>
                <a:spcPts val="1000"/>
              </a:spcBef>
              <a:buClr>
                <a:schemeClr val="accent1"/>
              </a:buClr>
              <a:buFont typeface="Wingdings 3" charset="2"/>
              <a:buChar char=""/>
            </a:pPr>
            <a:endParaRPr lang="en-US" dirty="0">
              <a:solidFill>
                <a:schemeClr val="tx1">
                  <a:lumMod val="75000"/>
                  <a:lumOff val="25000"/>
                </a:schemeClr>
              </a:solidFill>
            </a:endParaRPr>
          </a:p>
          <a:p>
            <a:pPr marL="285750" indent="-285750">
              <a:lnSpc>
                <a:spcPct val="90000"/>
              </a:lnSpc>
              <a:spcBef>
                <a:spcPts val="1000"/>
              </a:spcBef>
              <a:buClr>
                <a:schemeClr val="accent1"/>
              </a:buClr>
              <a:buFont typeface="Wingdings 3" charset="2"/>
              <a:buChar char=""/>
            </a:pPr>
            <a:endParaRPr lang="en-US" dirty="0">
              <a:solidFill>
                <a:schemeClr val="tx1">
                  <a:lumMod val="75000"/>
                  <a:lumOff val="25000"/>
                </a:schemeClr>
              </a:solidFill>
            </a:endParaRPr>
          </a:p>
          <a:p>
            <a:pPr marL="285750" indent="-285750" fontAlgn="base">
              <a:lnSpc>
                <a:spcPct val="90000"/>
              </a:lnSpc>
              <a:spcBef>
                <a:spcPts val="1000"/>
              </a:spcBef>
              <a:buClr>
                <a:schemeClr val="accent1"/>
              </a:buClr>
              <a:buFont typeface="Wingdings 3" charset="2"/>
              <a:buChar char=""/>
            </a:pPr>
            <a:r>
              <a:rPr lang="en-US" b="0" i="0" u="none" strike="noStrike" dirty="0">
                <a:solidFill>
                  <a:schemeClr val="tx1">
                    <a:lumMod val="75000"/>
                    <a:lumOff val="25000"/>
                  </a:schemeClr>
                </a:solidFill>
                <a:effectLst/>
              </a:rPr>
              <a:t>Infant development technology; </a:t>
            </a:r>
            <a:r>
              <a:rPr lang="en-US" b="0" i="0" u="sng" strike="noStrike" dirty="0">
                <a:solidFill>
                  <a:schemeClr val="tx1">
                    <a:lumMod val="75000"/>
                    <a:lumOff val="25000"/>
                  </a:schemeClr>
                </a:solidFill>
                <a:effectLst/>
                <a:hlinkClick r:id="rId5"/>
              </a:rPr>
              <a:t>https://www.allpsychologycareers.com/psychology/infant-developmental-psychology/</a:t>
            </a:r>
            <a:endParaRPr lang="en-US" b="0" i="0" u="none" strike="noStrike" dirty="0">
              <a:solidFill>
                <a:schemeClr val="tx1">
                  <a:lumMod val="75000"/>
                  <a:lumOff val="25000"/>
                </a:schemeClr>
              </a:solidFill>
              <a:effectLst/>
            </a:endParaRPr>
          </a:p>
          <a:p>
            <a:pPr marL="285750" indent="-285750" fontAlgn="base">
              <a:lnSpc>
                <a:spcPct val="90000"/>
              </a:lnSpc>
              <a:spcBef>
                <a:spcPts val="1000"/>
              </a:spcBef>
              <a:buClr>
                <a:schemeClr val="accent1"/>
              </a:buClr>
              <a:buFont typeface="Wingdings 3" charset="2"/>
              <a:buChar char=""/>
            </a:pPr>
            <a:br>
              <a:rPr lang="en-US" b="0" i="0" u="none" strike="noStrike">
                <a:effectLst/>
              </a:rPr>
            </a:br>
            <a:r>
              <a:rPr lang="en-US" b="0" i="0" u="none" strike="noStrike" dirty="0">
                <a:solidFill>
                  <a:schemeClr val="tx1">
                    <a:lumMod val="75000"/>
                    <a:lumOff val="25000"/>
                  </a:schemeClr>
                </a:solidFill>
                <a:effectLst/>
              </a:rPr>
              <a:t>Barry </a:t>
            </a:r>
            <a:r>
              <a:rPr lang="en-US" b="0" i="0" u="none" strike="noStrike" dirty="0" err="1">
                <a:solidFill>
                  <a:schemeClr val="tx1">
                    <a:lumMod val="75000"/>
                    <a:lumOff val="25000"/>
                  </a:schemeClr>
                </a:solidFill>
                <a:effectLst/>
              </a:rPr>
              <a:t>Bogin</a:t>
            </a:r>
            <a:r>
              <a:rPr lang="en-US" b="0" i="0" u="none" strike="noStrike" dirty="0">
                <a:solidFill>
                  <a:schemeClr val="tx1">
                    <a:lumMod val="75000"/>
                    <a:lumOff val="25000"/>
                  </a:schemeClr>
                </a:solidFill>
                <a:effectLst/>
              </a:rPr>
              <a:t>, (2012): The Evolution of Human Growth; Human Growth and Development, second edition.</a:t>
            </a:r>
          </a:p>
          <a:p>
            <a:pPr marL="285750" indent="-285750" fontAlgn="base">
              <a:lnSpc>
                <a:spcPct val="90000"/>
              </a:lnSpc>
              <a:spcBef>
                <a:spcPts val="1000"/>
              </a:spcBef>
              <a:buClr>
                <a:schemeClr val="accent1"/>
              </a:buClr>
              <a:buFont typeface="Wingdings 3" charset="2"/>
              <a:buChar char=""/>
            </a:pPr>
            <a:br>
              <a:rPr lang="en-US" b="0" i="0" u="none" strike="noStrike">
                <a:effectLst/>
              </a:rPr>
            </a:br>
            <a:r>
              <a:rPr lang="en-US" b="0" i="0" u="none" strike="noStrike" dirty="0">
                <a:solidFill>
                  <a:schemeClr val="tx1">
                    <a:lumMod val="75000"/>
                    <a:lumOff val="25000"/>
                  </a:schemeClr>
                </a:solidFill>
                <a:effectLst/>
              </a:rPr>
              <a:t>National Library of Medicine: Infant – new born development, </a:t>
            </a:r>
            <a:r>
              <a:rPr lang="en-US" b="0" i="0" u="sng" strike="noStrike" dirty="0">
                <a:solidFill>
                  <a:schemeClr val="tx1">
                    <a:lumMod val="75000"/>
                    <a:lumOff val="25000"/>
                  </a:schemeClr>
                </a:solidFill>
                <a:effectLst/>
                <a:hlinkClick r:id="rId6"/>
              </a:rPr>
              <a:t>https://</a:t>
            </a:r>
            <a:r>
              <a:rPr lang="en-US" b="0" i="0" u="sng" strike="noStrike" err="1">
                <a:solidFill>
                  <a:schemeClr val="tx1">
                    <a:lumMod val="75000"/>
                    <a:lumOff val="25000"/>
                  </a:schemeClr>
                </a:solidFill>
                <a:effectLst/>
                <a:hlinkClick r:id="rId6">
                  <a:extLst>
                    <a:ext uri="{A12FA001-AC4F-418D-AE19-62706E023703}">
                      <ahyp:hlinkClr xmlns:ahyp="http://schemas.microsoft.com/office/drawing/2018/hyperlinkcolor" val="tx"/>
                    </a:ext>
                  </a:extLst>
                </a:hlinkClick>
              </a:rPr>
              <a:t>medlineplus.gov</a:t>
            </a:r>
            <a:r>
              <a:rPr lang="en-US" b="0" i="0" u="sng" strike="noStrike" dirty="0">
                <a:solidFill>
                  <a:schemeClr val="tx1">
                    <a:lumMod val="75000"/>
                    <a:lumOff val="25000"/>
                  </a:schemeClr>
                </a:solidFill>
                <a:effectLst/>
                <a:hlinkClick r:id="rId6"/>
              </a:rPr>
              <a:t>/</a:t>
            </a:r>
            <a:r>
              <a:rPr lang="en-US" b="0" i="0" u="sng" strike="noStrike" err="1">
                <a:solidFill>
                  <a:schemeClr val="tx1">
                    <a:lumMod val="75000"/>
                    <a:lumOff val="25000"/>
                  </a:schemeClr>
                </a:solidFill>
                <a:effectLst/>
                <a:hlinkClick r:id="rId6">
                  <a:extLst>
                    <a:ext uri="{A12FA001-AC4F-418D-AE19-62706E023703}">
                      <ahyp:hlinkClr xmlns:ahyp="http://schemas.microsoft.com/office/drawing/2018/hyperlinkcolor" val="tx"/>
                    </a:ext>
                  </a:extLst>
                </a:hlinkClick>
              </a:rPr>
              <a:t>ency</a:t>
            </a:r>
            <a:r>
              <a:rPr lang="en-US" b="0" i="0" u="sng" strike="noStrike" dirty="0">
                <a:solidFill>
                  <a:schemeClr val="tx1">
                    <a:lumMod val="75000"/>
                    <a:lumOff val="25000"/>
                  </a:schemeClr>
                </a:solidFill>
                <a:effectLst/>
                <a:hlinkClick r:id="rId6"/>
              </a:rPr>
              <a:t>/article/</a:t>
            </a:r>
            <a:r>
              <a:rPr lang="en-US" b="0" i="0" u="sng" strike="noStrike" err="1">
                <a:solidFill>
                  <a:schemeClr val="tx1">
                    <a:lumMod val="75000"/>
                    <a:lumOff val="25000"/>
                  </a:schemeClr>
                </a:solidFill>
                <a:effectLst/>
                <a:hlinkClick r:id="rId6">
                  <a:extLst>
                    <a:ext uri="{A12FA001-AC4F-418D-AE19-62706E023703}">
                      <ahyp:hlinkClr xmlns:ahyp="http://schemas.microsoft.com/office/drawing/2018/hyperlinkcolor" val="tx"/>
                    </a:ext>
                  </a:extLst>
                </a:hlinkClick>
              </a:rPr>
              <a:t>002004.htm</a:t>
            </a:r>
            <a:endParaRPr lang="en-US" b="0" i="0" u="none" strike="noStrike" err="1">
              <a:solidFill>
                <a:schemeClr val="tx1">
                  <a:lumMod val="75000"/>
                  <a:lumOff val="25000"/>
                </a:schemeClr>
              </a:solidFill>
              <a:effectLst/>
            </a:endParaRP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hlinkClick r:id="rId7"/>
              </a:rPr>
              <a:t>https://helpmegrowmn.org/HMG/HelpfulRes/Articles/WhatCognitiveDev/index.html</a:t>
            </a:r>
            <a:endParaRPr lang="en-US" u="sng" dirty="0">
              <a:solidFill>
                <a:schemeClr val="tx1">
                  <a:lumMod val="75000"/>
                  <a:lumOff val="25000"/>
                </a:schemeClr>
              </a:solidFill>
            </a:endParaRPr>
          </a:p>
          <a:p>
            <a:pPr marL="285750" indent="-285750">
              <a:lnSpc>
                <a:spcPct val="90000"/>
              </a:lnSpc>
              <a:spcBef>
                <a:spcPts val="1000"/>
              </a:spcBef>
              <a:buClr>
                <a:schemeClr val="accent1"/>
              </a:buClr>
              <a:buFont typeface="Wingdings 3" charset="2"/>
              <a:buChar char=""/>
            </a:pPr>
            <a:r>
              <a:rPr lang="en-US" dirty="0">
                <a:solidFill>
                  <a:schemeClr val="tx1">
                    <a:lumMod val="75000"/>
                    <a:lumOff val="25000"/>
                  </a:schemeClr>
                </a:solidFill>
              </a:rPr>
              <a:t>https://</a:t>
            </a:r>
            <a:r>
              <a:rPr lang="en-US" dirty="0" err="1">
                <a:solidFill>
                  <a:schemeClr val="tx1">
                    <a:lumMod val="75000"/>
                    <a:lumOff val="25000"/>
                  </a:schemeClr>
                </a:solidFill>
              </a:rPr>
              <a:t>www.gracepointwellness.org</a:t>
            </a:r>
            <a:r>
              <a:rPr lang="en-US" dirty="0">
                <a:solidFill>
                  <a:schemeClr val="tx1">
                    <a:lumMod val="75000"/>
                    <a:lumOff val="25000"/>
                  </a:schemeClr>
                </a:solidFill>
              </a:rPr>
              <a:t>/461-child-development-parenting-infants-0-2/article/10114-infancy-cognitive-development-language-development</a:t>
            </a:r>
          </a:p>
          <a:p>
            <a:pPr marL="285750" indent="-285750">
              <a:lnSpc>
                <a:spcPct val="90000"/>
              </a:lnSpc>
              <a:spcBef>
                <a:spcPts val="1000"/>
              </a:spcBef>
              <a:buClr>
                <a:schemeClr val="accent1"/>
              </a:buClr>
              <a:buFont typeface="Wingdings 3" charset="2"/>
              <a:buChar char=""/>
            </a:pPr>
            <a:endParaRPr lang="en-US" u="sng" dirty="0">
              <a:solidFill>
                <a:schemeClr val="tx1">
                  <a:lumMod val="75000"/>
                  <a:lumOff val="25000"/>
                </a:schemeClr>
              </a:solidFill>
            </a:endParaRPr>
          </a:p>
          <a:p>
            <a:pPr>
              <a:lnSpc>
                <a:spcPct val="90000"/>
              </a:lnSpc>
              <a:spcBef>
                <a:spcPts val="1000"/>
              </a:spcBef>
              <a:buClr>
                <a:schemeClr val="accent1"/>
              </a:buClr>
            </a:pPr>
            <a:br>
              <a:rPr lang="en-US" b="0" i="0" u="none" strike="noStrike">
                <a:effectLst/>
              </a:rPr>
            </a:br>
            <a:br>
              <a:rPr lang="en-US" sz="600"/>
            </a:br>
            <a:endParaRPr lang="en-US" sz="600">
              <a:solidFill>
                <a:schemeClr val="tx1">
                  <a:lumMod val="75000"/>
                  <a:lumOff val="25000"/>
                </a:schemeClr>
              </a:solidFill>
            </a:endParaRPr>
          </a:p>
        </p:txBody>
      </p:sp>
      <p:sp>
        <p:nvSpPr>
          <p:cNvPr id="9" name="TextBox 8">
            <a:extLst>
              <a:ext uri="{FF2B5EF4-FFF2-40B4-BE49-F238E27FC236}">
                <a16:creationId xmlns:a16="http://schemas.microsoft.com/office/drawing/2014/main" id="{7F9BD150-4D02-0B41-A26B-95045DE428B4}"/>
              </a:ext>
            </a:extLst>
          </p:cNvPr>
          <p:cNvSpPr txBox="1"/>
          <p:nvPr/>
        </p:nvSpPr>
        <p:spPr>
          <a:xfrm>
            <a:off x="809331" y="7980"/>
            <a:ext cx="3597965" cy="584775"/>
          </a:xfrm>
          <a:prstGeom prst="rect">
            <a:avLst/>
          </a:prstGeom>
          <a:noFill/>
        </p:spPr>
        <p:txBody>
          <a:bodyPr wrap="square" rtlCol="0">
            <a:spAutoFit/>
          </a:bodyPr>
          <a:lstStyle/>
          <a:p>
            <a:pPr>
              <a:spcAft>
                <a:spcPts val="600"/>
              </a:spcAft>
            </a:pPr>
            <a:r>
              <a:rPr lang="en-US" sz="3200" b="1" dirty="0"/>
              <a:t>References</a:t>
            </a:r>
          </a:p>
        </p:txBody>
      </p:sp>
    </p:spTree>
    <p:extLst>
      <p:ext uri="{BB962C8B-B14F-4D97-AF65-F5344CB8AC3E}">
        <p14:creationId xmlns:p14="http://schemas.microsoft.com/office/powerpoint/2010/main" val="2147985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6C6B31-C4EA-F348-B141-61DB8DC17FED}"/>
              </a:ext>
            </a:extLst>
          </p:cNvPr>
          <p:cNvSpPr>
            <a:spLocks noGrp="1"/>
          </p:cNvSpPr>
          <p:nvPr>
            <p:ph idx="1"/>
          </p:nvPr>
        </p:nvSpPr>
        <p:spPr>
          <a:xfrm>
            <a:off x="832129" y="984377"/>
            <a:ext cx="8915400" cy="4889246"/>
          </a:xfrm>
        </p:spPr>
        <p:txBody>
          <a:bodyPr/>
          <a:lstStyle/>
          <a:p>
            <a:pPr marL="285750" indent="-285750">
              <a:buFont typeface="Arial" panose="020B0604020202020204" pitchFamily="34" charset="0"/>
              <a:buChar char="•"/>
            </a:pPr>
            <a:endParaRPr lang="en-US" dirty="0"/>
          </a:p>
          <a:p>
            <a:pPr marL="285750" indent="-285750" fontAlgn="base">
              <a:buFont typeface="Arial" panose="020B0604020202020204" pitchFamily="34" charset="0"/>
              <a:buChar char="•"/>
            </a:pPr>
            <a:r>
              <a:rPr lang="en-GB" dirty="0">
                <a:solidFill>
                  <a:srgbClr val="000000"/>
                </a:solidFill>
              </a:rPr>
              <a:t>Infant development technology; </a:t>
            </a:r>
            <a:r>
              <a:rPr lang="en-GB" u="sng" dirty="0">
                <a:solidFill>
                  <a:srgbClr val="000000"/>
                </a:solidFill>
                <a:hlinkClick r:id="rId2"/>
              </a:rPr>
              <a:t>https://www.allpsychologycareers.com/psychology/infant-developmental-psychology/</a:t>
            </a:r>
            <a:endParaRPr lang="en-GB" dirty="0">
              <a:solidFill>
                <a:srgbClr val="86D1D8"/>
              </a:solidFill>
            </a:endParaRPr>
          </a:p>
          <a:p>
            <a:pPr marL="285750" indent="-285750" fontAlgn="base">
              <a:buFont typeface="Arial" panose="020B0604020202020204" pitchFamily="34" charset="0"/>
              <a:buChar char="•"/>
            </a:pPr>
            <a:br>
              <a:rPr lang="en-GB" dirty="0"/>
            </a:br>
            <a:r>
              <a:rPr lang="en-GB" dirty="0">
                <a:solidFill>
                  <a:srgbClr val="000000"/>
                </a:solidFill>
              </a:rPr>
              <a:t>Barry </a:t>
            </a:r>
            <a:r>
              <a:rPr lang="en-GB" dirty="0" err="1">
                <a:solidFill>
                  <a:srgbClr val="000000"/>
                </a:solidFill>
              </a:rPr>
              <a:t>Bogin</a:t>
            </a:r>
            <a:r>
              <a:rPr lang="en-GB" dirty="0">
                <a:solidFill>
                  <a:srgbClr val="000000"/>
                </a:solidFill>
              </a:rPr>
              <a:t>, (2012): The Evolution of Human Growth; Human Growth and Development, second edition.</a:t>
            </a:r>
            <a:endParaRPr lang="en-GB" dirty="0">
              <a:solidFill>
                <a:srgbClr val="86D1D8"/>
              </a:solidFill>
            </a:endParaRPr>
          </a:p>
          <a:p>
            <a:pPr marL="285750" indent="-285750" fontAlgn="base">
              <a:buFont typeface="Arial" panose="020B0604020202020204" pitchFamily="34" charset="0"/>
              <a:buChar char="•"/>
            </a:pPr>
            <a:br>
              <a:rPr lang="en-GB" dirty="0"/>
            </a:br>
            <a:r>
              <a:rPr lang="en-GB" dirty="0">
                <a:solidFill>
                  <a:srgbClr val="000000"/>
                </a:solidFill>
              </a:rPr>
              <a:t>National Library of Medicine: Infant – new born development, </a:t>
            </a:r>
            <a:r>
              <a:rPr lang="en-GB" u="sng" dirty="0">
                <a:solidFill>
                  <a:srgbClr val="000000"/>
                </a:solidFill>
                <a:hlinkClick r:id="rId3"/>
              </a:rPr>
              <a:t>https://medlineplus.gov/ency/article/002004.htm </a:t>
            </a:r>
            <a:endParaRPr lang="en-GB" dirty="0">
              <a:solidFill>
                <a:srgbClr val="86D1D8"/>
              </a:solidFill>
            </a:endParaRPr>
          </a:p>
          <a:p>
            <a:pPr marL="285750" indent="-285750">
              <a:buFont typeface="Arial" panose="020B0604020202020204" pitchFamily="34" charset="0"/>
              <a:buChar char="•"/>
            </a:pPr>
            <a:r>
              <a:rPr lang="en-GB" u="sng" dirty="0" err="1">
                <a:solidFill>
                  <a:srgbClr val="000000"/>
                </a:solidFill>
                <a:cs typeface="Calibri Light"/>
              </a:rPr>
              <a:t>Cognetive</a:t>
            </a:r>
            <a:r>
              <a:rPr lang="en-GB" u="sng" dirty="0">
                <a:solidFill>
                  <a:srgbClr val="000000"/>
                </a:solidFill>
                <a:cs typeface="Calibri Light"/>
              </a:rPr>
              <a:t> development </a:t>
            </a:r>
          </a:p>
          <a:p>
            <a:pPr marL="285750" indent="-285750">
              <a:buFont typeface="Arial" panose="020B0604020202020204" pitchFamily="34" charset="0"/>
              <a:buChar char="•"/>
            </a:pPr>
            <a:r>
              <a:rPr lang="en-GB" u="sng" dirty="0" err="1">
                <a:solidFill>
                  <a:srgbClr val="000000"/>
                </a:solidFill>
                <a:cs typeface="Calibri Light"/>
              </a:rPr>
              <a:t>Behavioral</a:t>
            </a:r>
            <a:r>
              <a:rPr lang="en-GB" u="sng" dirty="0">
                <a:solidFill>
                  <a:srgbClr val="000000"/>
                </a:solidFill>
                <a:cs typeface="Calibri Light"/>
              </a:rPr>
              <a:t> pattern (raising </a:t>
            </a:r>
            <a:r>
              <a:rPr lang="en-GB" u="sng" dirty="0" err="1">
                <a:solidFill>
                  <a:srgbClr val="000000"/>
                </a:solidFill>
                <a:cs typeface="Calibri Light"/>
              </a:rPr>
              <a:t>children.net</a:t>
            </a:r>
            <a:r>
              <a:rPr lang="en-GB" u="sng" dirty="0">
                <a:solidFill>
                  <a:srgbClr val="000000"/>
                </a:solidFill>
                <a:cs typeface="Calibri Light"/>
              </a:rPr>
              <a:t> understanding behaviour of babies) </a:t>
            </a:r>
          </a:p>
          <a:p>
            <a:pPr marL="285750" indent="-285750">
              <a:buFont typeface="Arial" panose="020B0604020202020204" pitchFamily="34" charset="0"/>
              <a:buChar char="•"/>
            </a:pPr>
            <a:endParaRPr lang="en-GB" u="sng" dirty="0">
              <a:solidFill>
                <a:srgbClr val="000000"/>
              </a:solidFill>
              <a:cs typeface="Calibri Light"/>
            </a:endParaRPr>
          </a:p>
          <a:p>
            <a:pPr>
              <a:buFont typeface="Arial" panose="020B0604020202020204" pitchFamily="34" charset="0"/>
              <a:buChar char="•"/>
            </a:pPr>
            <a:endParaRPr lang="en-US" dirty="0"/>
          </a:p>
        </p:txBody>
      </p:sp>
    </p:spTree>
    <p:extLst>
      <p:ext uri="{BB962C8B-B14F-4D97-AF65-F5344CB8AC3E}">
        <p14:creationId xmlns:p14="http://schemas.microsoft.com/office/powerpoint/2010/main" val="22291775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{1443F359-929C-8F45-9F28-55E5A4914AE3}tf10001069</Template>
  <TotalTime>21513</TotalTime>
  <Words>1384</Words>
  <Application>Microsoft Macintosh PowerPoint</Application>
  <PresentationFormat>Widescreen</PresentationFormat>
  <Paragraphs>117</Paragraphs>
  <Slides>15</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Wingdings 3</vt:lpstr>
      <vt:lpstr>Wisp</vt:lpstr>
      <vt:lpstr>PSYCHOLOGY IN HEALTH AND SOCIAL CARE  MOODLE NUM : BMHP4003 LECTURER- DIYA GANGULY  INFANCY    </vt:lpstr>
      <vt:lpstr>APPENDIX</vt:lpstr>
      <vt:lpstr>Introduction</vt:lpstr>
      <vt:lpstr>Infancy Cognitive Development</vt:lpstr>
      <vt:lpstr>The importance of cognitive development</vt:lpstr>
      <vt:lpstr>EMOTIONS</vt:lpstr>
      <vt:lpstr>PowerPoint Presentation</vt:lpstr>
      <vt:lpstr>BEHAVIOUR PATTERNS</vt:lpstr>
      <vt:lpstr>PowerPoint Presentation</vt:lpstr>
      <vt:lpstr>Theories of lifespan</vt:lpstr>
      <vt:lpstr>PowerPoint Presentation</vt:lpstr>
      <vt:lpstr>Jean Piaget’s Cognitive Development</vt:lpstr>
      <vt:lpstr>CONCLUSION </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IN HEALTH AND SOCIAL CARE GROUP 4 LECTURER- DIYA   JANE ACTOR SANDRA BINOJ ENICE MARIA ZITA   </dc:title>
  <dc:creator>Sandra Binoj (2018256)</dc:creator>
  <cp:lastModifiedBy>Sandra Binoj (2018256)</cp:lastModifiedBy>
  <cp:revision>3</cp:revision>
  <dcterms:created xsi:type="dcterms:W3CDTF">2021-11-17T18:44:25Z</dcterms:created>
  <dcterms:modified xsi:type="dcterms:W3CDTF">2021-12-02T17:19:33Z</dcterms:modified>
</cp:coreProperties>
</file>