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7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E75275-2950-40B8-B141-FB43D4CB9890}" v="2" dt="2026-02-25T13:26:38.33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720" y="4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Eros" userId="d9edbbe669875818" providerId="LiveId" clId="{B0C62371-3E08-4D27-B3B8-3905183944AD}"/>
    <pc:docChg chg="modSld">
      <pc:chgData name="Alex Eros" userId="d9edbbe669875818" providerId="LiveId" clId="{B0C62371-3E08-4D27-B3B8-3905183944AD}" dt="2026-02-25T13:27:54.001" v="61" actId="20577"/>
      <pc:docMkLst>
        <pc:docMk/>
      </pc:docMkLst>
      <pc:sldChg chg="modSp mod setBg">
        <pc:chgData name="Alex Eros" userId="d9edbbe669875818" providerId="LiveId" clId="{B0C62371-3E08-4D27-B3B8-3905183944AD}" dt="2026-02-25T13:27:19.672" v="41" actId="14100"/>
        <pc:sldMkLst>
          <pc:docMk/>
          <pc:sldMk cId="0" sldId="263"/>
        </pc:sldMkLst>
        <pc:spChg chg="mod">
          <ac:chgData name="Alex Eros" userId="d9edbbe669875818" providerId="LiveId" clId="{B0C62371-3E08-4D27-B3B8-3905183944AD}" dt="2026-02-25T13:26:54.860" v="39" actId="20577"/>
          <ac:spMkLst>
            <pc:docMk/>
            <pc:sldMk cId="0" sldId="263"/>
            <ac:spMk id="18" creationId="{C0831EFF-A7A3-1705-894B-F905ADD0F41C}"/>
          </ac:spMkLst>
        </pc:spChg>
        <pc:graphicFrameChg chg="mod">
          <ac:chgData name="Alex Eros" userId="d9edbbe669875818" providerId="LiveId" clId="{B0C62371-3E08-4D27-B3B8-3905183944AD}" dt="2026-02-25T13:27:19.672" v="41" actId="14100"/>
          <ac:graphicFrameMkLst>
            <pc:docMk/>
            <pc:sldMk cId="0" sldId="263"/>
            <ac:graphicFrameMk id="20" creationId="{C68ADB8E-16CA-9749-7806-7B6733CB9987}"/>
          </ac:graphicFrameMkLst>
        </pc:graphicFrameChg>
      </pc:sldChg>
      <pc:sldChg chg="modSp mod setBg">
        <pc:chgData name="Alex Eros" userId="d9edbbe669875818" providerId="LiveId" clId="{B0C62371-3E08-4D27-B3B8-3905183944AD}" dt="2026-02-25T13:27:54.001" v="61" actId="20577"/>
        <pc:sldMkLst>
          <pc:docMk/>
          <pc:sldMk cId="1313329917" sldId="273"/>
        </pc:sldMkLst>
        <pc:spChg chg="mod">
          <ac:chgData name="Alex Eros" userId="d9edbbe669875818" providerId="LiveId" clId="{B0C62371-3E08-4D27-B3B8-3905183944AD}" dt="2026-02-25T13:25:40.510" v="9" actId="14100"/>
          <ac:spMkLst>
            <pc:docMk/>
            <pc:sldMk cId="1313329917" sldId="273"/>
            <ac:spMk id="2" creationId="{63A848EC-11B2-71DF-20CA-5664C9740349}"/>
          </ac:spMkLst>
        </pc:spChg>
        <pc:spChg chg="mod">
          <ac:chgData name="Alex Eros" userId="d9edbbe669875818" providerId="LiveId" clId="{B0C62371-3E08-4D27-B3B8-3905183944AD}" dt="2026-02-25T13:27:54.001" v="61" actId="20577"/>
          <ac:spMkLst>
            <pc:docMk/>
            <pc:sldMk cId="1313329917" sldId="273"/>
            <ac:spMk id="3" creationId="{300695C3-D3D8-EF52-31DA-EB94E7C9FD69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D56713-623C-4F6B-81F3-58647D787CC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8D2C4C8-AC57-478F-A257-A0B5B3C83D8C}">
      <dgm:prSet phldrT="[Text]" phldr="0"/>
      <dgm:spPr/>
      <dgm:t>
        <a:bodyPr/>
        <a:lstStyle/>
        <a:p>
          <a:r>
            <a:rPr lang="en-GB" dirty="0"/>
            <a:t>CEO</a:t>
          </a:r>
        </a:p>
      </dgm:t>
    </dgm:pt>
    <dgm:pt modelId="{319D627D-9927-4D1F-B73D-1C462C728CA2}" type="parTrans" cxnId="{41FB5AFF-4FF5-4CE6-B534-2F175EBC37B4}">
      <dgm:prSet/>
      <dgm:spPr/>
      <dgm:t>
        <a:bodyPr/>
        <a:lstStyle/>
        <a:p>
          <a:endParaRPr lang="en-GB"/>
        </a:p>
      </dgm:t>
    </dgm:pt>
    <dgm:pt modelId="{3DA930E6-838C-4B3E-8D38-94B3D7C606FC}" type="sibTrans" cxnId="{41FB5AFF-4FF5-4CE6-B534-2F175EBC37B4}">
      <dgm:prSet/>
      <dgm:spPr/>
      <dgm:t>
        <a:bodyPr/>
        <a:lstStyle/>
        <a:p>
          <a:endParaRPr lang="en-GB"/>
        </a:p>
      </dgm:t>
    </dgm:pt>
    <dgm:pt modelId="{93536879-95E5-470F-A40A-6DA101BA4E95}" type="asst">
      <dgm:prSet phldrT="[Text]" phldr="0"/>
      <dgm:spPr/>
      <dgm:t>
        <a:bodyPr/>
        <a:lstStyle/>
        <a:p>
          <a:r>
            <a:rPr lang="en-GB" dirty="0"/>
            <a:t>Geographical</a:t>
          </a:r>
        </a:p>
      </dgm:t>
    </dgm:pt>
    <dgm:pt modelId="{80AF2D61-2967-4CAD-8DE0-0BCE7CC70E0A}" type="parTrans" cxnId="{330B4785-C952-4594-AD74-12AA0CE28C03}">
      <dgm:prSet/>
      <dgm:spPr/>
      <dgm:t>
        <a:bodyPr/>
        <a:lstStyle/>
        <a:p>
          <a:endParaRPr lang="en-GB"/>
        </a:p>
      </dgm:t>
    </dgm:pt>
    <dgm:pt modelId="{60868F25-8B74-4D9C-A629-AD7CCF1651C3}" type="sibTrans" cxnId="{330B4785-C952-4594-AD74-12AA0CE28C03}">
      <dgm:prSet/>
      <dgm:spPr/>
      <dgm:t>
        <a:bodyPr/>
        <a:lstStyle/>
        <a:p>
          <a:endParaRPr lang="en-GB"/>
        </a:p>
      </dgm:t>
    </dgm:pt>
    <dgm:pt modelId="{F4C0B8CB-FEDA-4BCB-87C9-8C384779E342}" type="asst">
      <dgm:prSet phldrT="[Text]" phldr="0"/>
      <dgm:spPr/>
      <dgm:t>
        <a:bodyPr/>
        <a:lstStyle/>
        <a:p>
          <a:r>
            <a:rPr lang="en-GB" dirty="0"/>
            <a:t>Leadership</a:t>
          </a:r>
        </a:p>
      </dgm:t>
    </dgm:pt>
    <dgm:pt modelId="{0A59342B-3A5F-43F0-9D40-DB317541678F}" type="parTrans" cxnId="{10CB0997-C5CD-430A-9180-4D0D389B92A5}">
      <dgm:prSet/>
      <dgm:spPr/>
      <dgm:t>
        <a:bodyPr/>
        <a:lstStyle/>
        <a:p>
          <a:endParaRPr lang="en-GB"/>
        </a:p>
      </dgm:t>
    </dgm:pt>
    <dgm:pt modelId="{4C938F8C-D3EF-45A9-B974-E7EDED3E2D55}" type="sibTrans" cxnId="{10CB0997-C5CD-430A-9180-4D0D389B92A5}">
      <dgm:prSet/>
      <dgm:spPr/>
      <dgm:t>
        <a:bodyPr/>
        <a:lstStyle/>
        <a:p>
          <a:endParaRPr lang="en-GB"/>
        </a:p>
      </dgm:t>
    </dgm:pt>
    <dgm:pt modelId="{67575C6F-C7B6-4B03-B63F-716D5B8FA003}">
      <dgm:prSet/>
      <dgm:spPr/>
      <dgm:t>
        <a:bodyPr/>
        <a:lstStyle/>
        <a:p>
          <a:r>
            <a:rPr lang="en-GB" dirty="0"/>
            <a:t>US</a:t>
          </a:r>
        </a:p>
      </dgm:t>
    </dgm:pt>
    <dgm:pt modelId="{7C70C09F-6953-4072-B465-C9472393DA49}" type="parTrans" cxnId="{4CDA7E05-FCD7-4F02-94FA-3C5B66C9A4AB}">
      <dgm:prSet/>
      <dgm:spPr/>
      <dgm:t>
        <a:bodyPr/>
        <a:lstStyle/>
        <a:p>
          <a:endParaRPr lang="en-GB"/>
        </a:p>
      </dgm:t>
    </dgm:pt>
    <dgm:pt modelId="{50A81464-7519-4200-862A-DBB7F7359849}" type="sibTrans" cxnId="{4CDA7E05-FCD7-4F02-94FA-3C5B66C9A4AB}">
      <dgm:prSet/>
      <dgm:spPr/>
      <dgm:t>
        <a:bodyPr/>
        <a:lstStyle/>
        <a:p>
          <a:endParaRPr lang="en-GB"/>
        </a:p>
      </dgm:t>
    </dgm:pt>
    <dgm:pt modelId="{4DE7C6AB-C630-4E3A-98EF-80729A43DF0E}">
      <dgm:prSet/>
      <dgm:spPr/>
      <dgm:t>
        <a:bodyPr/>
        <a:lstStyle/>
        <a:p>
          <a:r>
            <a:rPr lang="en-GB" dirty="0"/>
            <a:t>IOM</a:t>
          </a:r>
        </a:p>
      </dgm:t>
    </dgm:pt>
    <dgm:pt modelId="{6DA9962F-8D8E-49A4-B884-B163AC558492}" type="parTrans" cxnId="{68C2E95A-D471-4D2A-9F06-87C0CA68D4E9}">
      <dgm:prSet/>
      <dgm:spPr/>
      <dgm:t>
        <a:bodyPr/>
        <a:lstStyle/>
        <a:p>
          <a:endParaRPr lang="en-GB"/>
        </a:p>
      </dgm:t>
    </dgm:pt>
    <dgm:pt modelId="{6BE83DA3-18E3-406F-94C4-031EB5685030}" type="sibTrans" cxnId="{68C2E95A-D471-4D2A-9F06-87C0CA68D4E9}">
      <dgm:prSet/>
      <dgm:spPr/>
      <dgm:t>
        <a:bodyPr/>
        <a:lstStyle/>
        <a:p>
          <a:endParaRPr lang="en-GB"/>
        </a:p>
      </dgm:t>
    </dgm:pt>
    <dgm:pt modelId="{9EBD2F8B-FFED-4F3E-857A-1842FF0D8107}">
      <dgm:prSet/>
      <dgm:spPr/>
      <dgm:t>
        <a:bodyPr/>
        <a:lstStyle/>
        <a:p>
          <a:r>
            <a:rPr lang="en-GB" dirty="0"/>
            <a:t>IDL</a:t>
          </a:r>
        </a:p>
      </dgm:t>
    </dgm:pt>
    <dgm:pt modelId="{10D172FA-005C-4AC4-915F-EA9E6AE3C122}" type="parTrans" cxnId="{751A6281-A95C-4273-8F3B-C30739332DD4}">
      <dgm:prSet/>
      <dgm:spPr/>
      <dgm:t>
        <a:bodyPr/>
        <a:lstStyle/>
        <a:p>
          <a:endParaRPr lang="en-GB"/>
        </a:p>
      </dgm:t>
    </dgm:pt>
    <dgm:pt modelId="{A5DD0AB0-1497-403D-AFFF-8278535F471F}" type="sibTrans" cxnId="{751A6281-A95C-4273-8F3B-C30739332DD4}">
      <dgm:prSet/>
      <dgm:spPr/>
      <dgm:t>
        <a:bodyPr/>
        <a:lstStyle/>
        <a:p>
          <a:endParaRPr lang="en-GB"/>
        </a:p>
      </dgm:t>
    </dgm:pt>
    <dgm:pt modelId="{ADDB1568-3F50-44C0-9490-D790EC977D35}">
      <dgm:prSet/>
      <dgm:spPr/>
      <dgm:t>
        <a:bodyPr/>
        <a:lstStyle/>
        <a:p>
          <a:r>
            <a:rPr lang="en-GB" dirty="0"/>
            <a:t>Regional</a:t>
          </a:r>
        </a:p>
      </dgm:t>
    </dgm:pt>
    <dgm:pt modelId="{D96A9B02-9F3A-4EB8-B951-3996DBEE41D6}" type="parTrans" cxnId="{8B90A9D7-6BD9-44F9-B864-89AC8A63E7EA}">
      <dgm:prSet/>
      <dgm:spPr/>
      <dgm:t>
        <a:bodyPr/>
        <a:lstStyle/>
        <a:p>
          <a:endParaRPr lang="en-GB"/>
        </a:p>
      </dgm:t>
    </dgm:pt>
    <dgm:pt modelId="{068DAEF8-0B23-48B1-BF0B-DEAFE92AE9B1}" type="sibTrans" cxnId="{8B90A9D7-6BD9-44F9-B864-89AC8A63E7EA}">
      <dgm:prSet/>
      <dgm:spPr/>
      <dgm:t>
        <a:bodyPr/>
        <a:lstStyle/>
        <a:p>
          <a:endParaRPr lang="en-GB"/>
        </a:p>
      </dgm:t>
    </dgm:pt>
    <dgm:pt modelId="{BD5DEE76-9B19-4B6A-A204-9D9D3C4203B5}">
      <dgm:prSet/>
      <dgm:spPr/>
      <dgm:t>
        <a:bodyPr/>
        <a:lstStyle/>
        <a:p>
          <a:r>
            <a:rPr lang="en-GB" dirty="0"/>
            <a:t>Functional</a:t>
          </a:r>
        </a:p>
      </dgm:t>
    </dgm:pt>
    <dgm:pt modelId="{990C7F98-3EC2-44DE-8FC2-92C3913FE19B}" type="parTrans" cxnId="{93ADB252-9283-470D-8B60-4570E705B576}">
      <dgm:prSet/>
      <dgm:spPr/>
      <dgm:t>
        <a:bodyPr/>
        <a:lstStyle/>
        <a:p>
          <a:endParaRPr lang="en-GB"/>
        </a:p>
      </dgm:t>
    </dgm:pt>
    <dgm:pt modelId="{7D5991D3-309C-44EF-8CCC-2E18210B2679}" type="sibTrans" cxnId="{93ADB252-9283-470D-8B60-4570E705B576}">
      <dgm:prSet/>
      <dgm:spPr/>
      <dgm:t>
        <a:bodyPr/>
        <a:lstStyle/>
        <a:p>
          <a:endParaRPr lang="en-GB"/>
        </a:p>
      </dgm:t>
    </dgm:pt>
    <dgm:pt modelId="{7669025A-8D70-4B3B-9719-63546003C852}" type="pres">
      <dgm:prSet presAssocID="{53D56713-623C-4F6B-81F3-58647D787CC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1F6B1F2-D255-4497-A558-BDC76A17CF60}" type="pres">
      <dgm:prSet presAssocID="{28D2C4C8-AC57-478F-A257-A0B5B3C83D8C}" presName="hierRoot1" presStyleCnt="0">
        <dgm:presLayoutVars>
          <dgm:hierBranch val="init"/>
        </dgm:presLayoutVars>
      </dgm:prSet>
      <dgm:spPr/>
    </dgm:pt>
    <dgm:pt modelId="{7435055A-1045-4B47-B3CE-6F685A95DD9D}" type="pres">
      <dgm:prSet presAssocID="{28D2C4C8-AC57-478F-A257-A0B5B3C83D8C}" presName="rootComposite1" presStyleCnt="0"/>
      <dgm:spPr/>
    </dgm:pt>
    <dgm:pt modelId="{6A55AECB-8691-43DF-9B98-20B8CD621342}" type="pres">
      <dgm:prSet presAssocID="{28D2C4C8-AC57-478F-A257-A0B5B3C83D8C}" presName="rootText1" presStyleLbl="node0" presStyleIdx="0" presStyleCnt="1">
        <dgm:presLayoutVars>
          <dgm:chPref val="3"/>
        </dgm:presLayoutVars>
      </dgm:prSet>
      <dgm:spPr/>
    </dgm:pt>
    <dgm:pt modelId="{5B37FA32-2F85-4C65-95A9-7107BE4590DD}" type="pres">
      <dgm:prSet presAssocID="{28D2C4C8-AC57-478F-A257-A0B5B3C83D8C}" presName="rootConnector1" presStyleLbl="node1" presStyleIdx="0" presStyleCnt="0"/>
      <dgm:spPr/>
    </dgm:pt>
    <dgm:pt modelId="{99D7CB82-458B-4CB5-A1F7-76EA6D356C78}" type="pres">
      <dgm:prSet presAssocID="{28D2C4C8-AC57-478F-A257-A0B5B3C83D8C}" presName="hierChild2" presStyleCnt="0"/>
      <dgm:spPr/>
    </dgm:pt>
    <dgm:pt modelId="{B6683F17-63C7-4CBA-B1DF-29633923B1F0}" type="pres">
      <dgm:prSet presAssocID="{28D2C4C8-AC57-478F-A257-A0B5B3C83D8C}" presName="hierChild3" presStyleCnt="0"/>
      <dgm:spPr/>
    </dgm:pt>
    <dgm:pt modelId="{4B37FBD1-273D-4D3F-B20B-ACC262881E88}" type="pres">
      <dgm:prSet presAssocID="{80AF2D61-2967-4CAD-8DE0-0BCE7CC70E0A}" presName="Name111" presStyleLbl="parChTrans1D2" presStyleIdx="0" presStyleCnt="2"/>
      <dgm:spPr/>
    </dgm:pt>
    <dgm:pt modelId="{44F68815-947E-4384-B44C-CB750541B109}" type="pres">
      <dgm:prSet presAssocID="{93536879-95E5-470F-A40A-6DA101BA4E95}" presName="hierRoot3" presStyleCnt="0">
        <dgm:presLayoutVars>
          <dgm:hierBranch val="init"/>
        </dgm:presLayoutVars>
      </dgm:prSet>
      <dgm:spPr/>
    </dgm:pt>
    <dgm:pt modelId="{C5CA8CB9-CB40-4D31-BAD9-F38914EB83FC}" type="pres">
      <dgm:prSet presAssocID="{93536879-95E5-470F-A40A-6DA101BA4E95}" presName="rootComposite3" presStyleCnt="0"/>
      <dgm:spPr/>
    </dgm:pt>
    <dgm:pt modelId="{2D802170-9597-4678-9C69-825AC88B9CE6}" type="pres">
      <dgm:prSet presAssocID="{93536879-95E5-470F-A40A-6DA101BA4E95}" presName="rootText3" presStyleLbl="asst1" presStyleIdx="0" presStyleCnt="2">
        <dgm:presLayoutVars>
          <dgm:chPref val="3"/>
        </dgm:presLayoutVars>
      </dgm:prSet>
      <dgm:spPr/>
    </dgm:pt>
    <dgm:pt modelId="{109C3394-FA9E-4D31-B03A-F3470F0DA19F}" type="pres">
      <dgm:prSet presAssocID="{93536879-95E5-470F-A40A-6DA101BA4E95}" presName="rootConnector3" presStyleLbl="asst1" presStyleIdx="0" presStyleCnt="2"/>
      <dgm:spPr/>
    </dgm:pt>
    <dgm:pt modelId="{A58DC764-46F9-4B3F-B84A-9FE20C49D31E}" type="pres">
      <dgm:prSet presAssocID="{93536879-95E5-470F-A40A-6DA101BA4E95}" presName="hierChild6" presStyleCnt="0"/>
      <dgm:spPr/>
    </dgm:pt>
    <dgm:pt modelId="{0CA0FCF1-CB36-40AF-BDD9-B8507EA38651}" type="pres">
      <dgm:prSet presAssocID="{7C70C09F-6953-4072-B465-C9472393DA49}" presName="Name37" presStyleLbl="parChTrans1D3" presStyleIdx="0" presStyleCnt="5"/>
      <dgm:spPr/>
    </dgm:pt>
    <dgm:pt modelId="{BC853917-D707-4E63-8B96-0383CAF122DB}" type="pres">
      <dgm:prSet presAssocID="{67575C6F-C7B6-4B03-B63F-716D5B8FA003}" presName="hierRoot2" presStyleCnt="0">
        <dgm:presLayoutVars>
          <dgm:hierBranch val="init"/>
        </dgm:presLayoutVars>
      </dgm:prSet>
      <dgm:spPr/>
    </dgm:pt>
    <dgm:pt modelId="{51CC8129-6E75-4F5B-97CD-910C94A14B93}" type="pres">
      <dgm:prSet presAssocID="{67575C6F-C7B6-4B03-B63F-716D5B8FA003}" presName="rootComposite" presStyleCnt="0"/>
      <dgm:spPr/>
    </dgm:pt>
    <dgm:pt modelId="{6F79EBC2-539F-4350-B808-276832AE26F7}" type="pres">
      <dgm:prSet presAssocID="{67575C6F-C7B6-4B03-B63F-716D5B8FA003}" presName="rootText" presStyleLbl="node3" presStyleIdx="0" presStyleCnt="5">
        <dgm:presLayoutVars>
          <dgm:chPref val="3"/>
        </dgm:presLayoutVars>
      </dgm:prSet>
      <dgm:spPr/>
    </dgm:pt>
    <dgm:pt modelId="{E674CA72-D64F-41F9-BC81-D2B915D45864}" type="pres">
      <dgm:prSet presAssocID="{67575C6F-C7B6-4B03-B63F-716D5B8FA003}" presName="rootConnector" presStyleLbl="node3" presStyleIdx="0" presStyleCnt="5"/>
      <dgm:spPr/>
    </dgm:pt>
    <dgm:pt modelId="{6C2C806E-11D7-4A44-AA6E-521D26C87E7F}" type="pres">
      <dgm:prSet presAssocID="{67575C6F-C7B6-4B03-B63F-716D5B8FA003}" presName="hierChild4" presStyleCnt="0"/>
      <dgm:spPr/>
    </dgm:pt>
    <dgm:pt modelId="{898B17EB-B546-404A-8CD6-664EF061EE15}" type="pres">
      <dgm:prSet presAssocID="{67575C6F-C7B6-4B03-B63F-716D5B8FA003}" presName="hierChild5" presStyleCnt="0"/>
      <dgm:spPr/>
    </dgm:pt>
    <dgm:pt modelId="{1862ECA2-5E83-4B64-AEC7-42E4E306D20F}" type="pres">
      <dgm:prSet presAssocID="{6DA9962F-8D8E-49A4-B884-B163AC558492}" presName="Name37" presStyleLbl="parChTrans1D3" presStyleIdx="1" presStyleCnt="5"/>
      <dgm:spPr/>
    </dgm:pt>
    <dgm:pt modelId="{2FD7A5AE-83A0-4B0A-AF75-622B574B9F54}" type="pres">
      <dgm:prSet presAssocID="{4DE7C6AB-C630-4E3A-98EF-80729A43DF0E}" presName="hierRoot2" presStyleCnt="0">
        <dgm:presLayoutVars>
          <dgm:hierBranch val="init"/>
        </dgm:presLayoutVars>
      </dgm:prSet>
      <dgm:spPr/>
    </dgm:pt>
    <dgm:pt modelId="{24F3450E-22F2-4EDE-93C0-41213AC13030}" type="pres">
      <dgm:prSet presAssocID="{4DE7C6AB-C630-4E3A-98EF-80729A43DF0E}" presName="rootComposite" presStyleCnt="0"/>
      <dgm:spPr/>
    </dgm:pt>
    <dgm:pt modelId="{11B90211-4C72-4972-87B3-CA88412EFD2E}" type="pres">
      <dgm:prSet presAssocID="{4DE7C6AB-C630-4E3A-98EF-80729A43DF0E}" presName="rootText" presStyleLbl="node3" presStyleIdx="1" presStyleCnt="5">
        <dgm:presLayoutVars>
          <dgm:chPref val="3"/>
        </dgm:presLayoutVars>
      </dgm:prSet>
      <dgm:spPr/>
    </dgm:pt>
    <dgm:pt modelId="{83D083A7-5F14-40A3-9C61-61F6E49A2C99}" type="pres">
      <dgm:prSet presAssocID="{4DE7C6AB-C630-4E3A-98EF-80729A43DF0E}" presName="rootConnector" presStyleLbl="node3" presStyleIdx="1" presStyleCnt="5"/>
      <dgm:spPr/>
    </dgm:pt>
    <dgm:pt modelId="{4AF2D249-6390-47F9-BF12-54355C0988D7}" type="pres">
      <dgm:prSet presAssocID="{4DE7C6AB-C630-4E3A-98EF-80729A43DF0E}" presName="hierChild4" presStyleCnt="0"/>
      <dgm:spPr/>
    </dgm:pt>
    <dgm:pt modelId="{A010F296-3F7A-4C35-8F3D-91ACFA38B09C}" type="pres">
      <dgm:prSet presAssocID="{4DE7C6AB-C630-4E3A-98EF-80729A43DF0E}" presName="hierChild5" presStyleCnt="0"/>
      <dgm:spPr/>
    </dgm:pt>
    <dgm:pt modelId="{68C379A9-DD5D-4912-B0C1-7C486F26D53D}" type="pres">
      <dgm:prSet presAssocID="{10D172FA-005C-4AC4-915F-EA9E6AE3C122}" presName="Name37" presStyleLbl="parChTrans1D3" presStyleIdx="2" presStyleCnt="5"/>
      <dgm:spPr/>
    </dgm:pt>
    <dgm:pt modelId="{744D0EE3-D28A-4538-8683-35F6DC20E418}" type="pres">
      <dgm:prSet presAssocID="{9EBD2F8B-FFED-4F3E-857A-1842FF0D8107}" presName="hierRoot2" presStyleCnt="0">
        <dgm:presLayoutVars>
          <dgm:hierBranch val="init"/>
        </dgm:presLayoutVars>
      </dgm:prSet>
      <dgm:spPr/>
    </dgm:pt>
    <dgm:pt modelId="{AFB06350-1CDA-4884-A469-55D942BA6810}" type="pres">
      <dgm:prSet presAssocID="{9EBD2F8B-FFED-4F3E-857A-1842FF0D8107}" presName="rootComposite" presStyleCnt="0"/>
      <dgm:spPr/>
    </dgm:pt>
    <dgm:pt modelId="{9B7BAE05-F843-4E4B-A5E1-8E882024E6FD}" type="pres">
      <dgm:prSet presAssocID="{9EBD2F8B-FFED-4F3E-857A-1842FF0D8107}" presName="rootText" presStyleLbl="node3" presStyleIdx="2" presStyleCnt="5">
        <dgm:presLayoutVars>
          <dgm:chPref val="3"/>
        </dgm:presLayoutVars>
      </dgm:prSet>
      <dgm:spPr/>
    </dgm:pt>
    <dgm:pt modelId="{F0F36FE8-1A42-4FBA-9970-89A377F8BE6A}" type="pres">
      <dgm:prSet presAssocID="{9EBD2F8B-FFED-4F3E-857A-1842FF0D8107}" presName="rootConnector" presStyleLbl="node3" presStyleIdx="2" presStyleCnt="5"/>
      <dgm:spPr/>
    </dgm:pt>
    <dgm:pt modelId="{5B362044-A6AE-4739-8D56-A966DB9163E7}" type="pres">
      <dgm:prSet presAssocID="{9EBD2F8B-FFED-4F3E-857A-1842FF0D8107}" presName="hierChild4" presStyleCnt="0"/>
      <dgm:spPr/>
    </dgm:pt>
    <dgm:pt modelId="{7A2648FD-0C4A-492A-AB78-64B06EB9A934}" type="pres">
      <dgm:prSet presAssocID="{9EBD2F8B-FFED-4F3E-857A-1842FF0D8107}" presName="hierChild5" presStyleCnt="0"/>
      <dgm:spPr/>
    </dgm:pt>
    <dgm:pt modelId="{403B23A4-6EAC-40AE-A2C5-5E5DEE7A7D67}" type="pres">
      <dgm:prSet presAssocID="{93536879-95E5-470F-A40A-6DA101BA4E95}" presName="hierChild7" presStyleCnt="0"/>
      <dgm:spPr/>
    </dgm:pt>
    <dgm:pt modelId="{01A844A4-1230-498B-9206-7BBC463D748D}" type="pres">
      <dgm:prSet presAssocID="{0A59342B-3A5F-43F0-9D40-DB317541678F}" presName="Name111" presStyleLbl="parChTrans1D2" presStyleIdx="1" presStyleCnt="2"/>
      <dgm:spPr/>
    </dgm:pt>
    <dgm:pt modelId="{5C44B12D-1BDE-4913-A360-6A678B6FAA6B}" type="pres">
      <dgm:prSet presAssocID="{F4C0B8CB-FEDA-4BCB-87C9-8C384779E342}" presName="hierRoot3" presStyleCnt="0">
        <dgm:presLayoutVars>
          <dgm:hierBranch val="init"/>
        </dgm:presLayoutVars>
      </dgm:prSet>
      <dgm:spPr/>
    </dgm:pt>
    <dgm:pt modelId="{A508A5DF-AFDC-4208-89BB-21D708642ECF}" type="pres">
      <dgm:prSet presAssocID="{F4C0B8CB-FEDA-4BCB-87C9-8C384779E342}" presName="rootComposite3" presStyleCnt="0"/>
      <dgm:spPr/>
    </dgm:pt>
    <dgm:pt modelId="{C5867CB2-B91B-4856-A851-D4DA3B395E50}" type="pres">
      <dgm:prSet presAssocID="{F4C0B8CB-FEDA-4BCB-87C9-8C384779E342}" presName="rootText3" presStyleLbl="asst1" presStyleIdx="1" presStyleCnt="2">
        <dgm:presLayoutVars>
          <dgm:chPref val="3"/>
        </dgm:presLayoutVars>
      </dgm:prSet>
      <dgm:spPr/>
    </dgm:pt>
    <dgm:pt modelId="{779A02CB-672B-4B3C-BC13-9DCA6BB2FCD5}" type="pres">
      <dgm:prSet presAssocID="{F4C0B8CB-FEDA-4BCB-87C9-8C384779E342}" presName="rootConnector3" presStyleLbl="asst1" presStyleIdx="1" presStyleCnt="2"/>
      <dgm:spPr/>
    </dgm:pt>
    <dgm:pt modelId="{0F201F9A-087B-482E-A434-EC0AF5D5FDC3}" type="pres">
      <dgm:prSet presAssocID="{F4C0B8CB-FEDA-4BCB-87C9-8C384779E342}" presName="hierChild6" presStyleCnt="0"/>
      <dgm:spPr/>
    </dgm:pt>
    <dgm:pt modelId="{BAC242CB-9E9A-4EAC-99F1-D3BDC37EE178}" type="pres">
      <dgm:prSet presAssocID="{D96A9B02-9F3A-4EB8-B951-3996DBEE41D6}" presName="Name37" presStyleLbl="parChTrans1D3" presStyleIdx="3" presStyleCnt="5"/>
      <dgm:spPr/>
    </dgm:pt>
    <dgm:pt modelId="{B406661D-C93C-45D1-BE14-88CFF6E3CAF2}" type="pres">
      <dgm:prSet presAssocID="{ADDB1568-3F50-44C0-9490-D790EC977D35}" presName="hierRoot2" presStyleCnt="0">
        <dgm:presLayoutVars>
          <dgm:hierBranch val="init"/>
        </dgm:presLayoutVars>
      </dgm:prSet>
      <dgm:spPr/>
    </dgm:pt>
    <dgm:pt modelId="{005AD5AD-90CB-48C2-AC3C-B0BBC8A9CB16}" type="pres">
      <dgm:prSet presAssocID="{ADDB1568-3F50-44C0-9490-D790EC977D35}" presName="rootComposite" presStyleCnt="0"/>
      <dgm:spPr/>
    </dgm:pt>
    <dgm:pt modelId="{87A25BCE-A522-46B3-9AB1-AD512458CD3F}" type="pres">
      <dgm:prSet presAssocID="{ADDB1568-3F50-44C0-9490-D790EC977D35}" presName="rootText" presStyleLbl="node3" presStyleIdx="3" presStyleCnt="5">
        <dgm:presLayoutVars>
          <dgm:chPref val="3"/>
        </dgm:presLayoutVars>
      </dgm:prSet>
      <dgm:spPr/>
    </dgm:pt>
    <dgm:pt modelId="{44773BE6-EB5D-42AA-997C-6B3799A7A5AB}" type="pres">
      <dgm:prSet presAssocID="{ADDB1568-3F50-44C0-9490-D790EC977D35}" presName="rootConnector" presStyleLbl="node3" presStyleIdx="3" presStyleCnt="5"/>
      <dgm:spPr/>
    </dgm:pt>
    <dgm:pt modelId="{2FA0A40C-EFCE-4796-8464-4F98612F97BB}" type="pres">
      <dgm:prSet presAssocID="{ADDB1568-3F50-44C0-9490-D790EC977D35}" presName="hierChild4" presStyleCnt="0"/>
      <dgm:spPr/>
    </dgm:pt>
    <dgm:pt modelId="{92A3026A-4280-4658-883E-433E609178BA}" type="pres">
      <dgm:prSet presAssocID="{ADDB1568-3F50-44C0-9490-D790EC977D35}" presName="hierChild5" presStyleCnt="0"/>
      <dgm:spPr/>
    </dgm:pt>
    <dgm:pt modelId="{57B408FA-6782-4D46-BF1A-8E1342C91D5C}" type="pres">
      <dgm:prSet presAssocID="{990C7F98-3EC2-44DE-8FC2-92C3913FE19B}" presName="Name37" presStyleLbl="parChTrans1D3" presStyleIdx="4" presStyleCnt="5"/>
      <dgm:spPr/>
    </dgm:pt>
    <dgm:pt modelId="{76D41B77-BE32-4CA5-927F-2E59F3F5C048}" type="pres">
      <dgm:prSet presAssocID="{BD5DEE76-9B19-4B6A-A204-9D9D3C4203B5}" presName="hierRoot2" presStyleCnt="0">
        <dgm:presLayoutVars>
          <dgm:hierBranch val="init"/>
        </dgm:presLayoutVars>
      </dgm:prSet>
      <dgm:spPr/>
    </dgm:pt>
    <dgm:pt modelId="{AACBD04F-4A7A-40E1-B094-92D0A5CC9774}" type="pres">
      <dgm:prSet presAssocID="{BD5DEE76-9B19-4B6A-A204-9D9D3C4203B5}" presName="rootComposite" presStyleCnt="0"/>
      <dgm:spPr/>
    </dgm:pt>
    <dgm:pt modelId="{9EA25D0B-D226-45D9-A309-078547ABE6B3}" type="pres">
      <dgm:prSet presAssocID="{BD5DEE76-9B19-4B6A-A204-9D9D3C4203B5}" presName="rootText" presStyleLbl="node3" presStyleIdx="4" presStyleCnt="5">
        <dgm:presLayoutVars>
          <dgm:chPref val="3"/>
        </dgm:presLayoutVars>
      </dgm:prSet>
      <dgm:spPr/>
    </dgm:pt>
    <dgm:pt modelId="{11622541-4F22-4F71-950B-08E70423F561}" type="pres">
      <dgm:prSet presAssocID="{BD5DEE76-9B19-4B6A-A204-9D9D3C4203B5}" presName="rootConnector" presStyleLbl="node3" presStyleIdx="4" presStyleCnt="5"/>
      <dgm:spPr/>
    </dgm:pt>
    <dgm:pt modelId="{347D19C7-A65C-47E0-A867-BA85B8F7884C}" type="pres">
      <dgm:prSet presAssocID="{BD5DEE76-9B19-4B6A-A204-9D9D3C4203B5}" presName="hierChild4" presStyleCnt="0"/>
      <dgm:spPr/>
    </dgm:pt>
    <dgm:pt modelId="{108D744E-2800-4B96-8A55-8975F09105D8}" type="pres">
      <dgm:prSet presAssocID="{BD5DEE76-9B19-4B6A-A204-9D9D3C4203B5}" presName="hierChild5" presStyleCnt="0"/>
      <dgm:spPr/>
    </dgm:pt>
    <dgm:pt modelId="{60871F33-63AB-47D6-BCC3-06AE8A28D265}" type="pres">
      <dgm:prSet presAssocID="{F4C0B8CB-FEDA-4BCB-87C9-8C384779E342}" presName="hierChild7" presStyleCnt="0"/>
      <dgm:spPr/>
    </dgm:pt>
  </dgm:ptLst>
  <dgm:cxnLst>
    <dgm:cxn modelId="{1C721E00-9C71-4750-A368-8E21F10787CB}" type="presOf" srcId="{10D172FA-005C-4AC4-915F-EA9E6AE3C122}" destId="{68C379A9-DD5D-4912-B0C1-7C486F26D53D}" srcOrd="0" destOrd="0" presId="urn:microsoft.com/office/officeart/2005/8/layout/orgChart1"/>
    <dgm:cxn modelId="{4CDA7E05-FCD7-4F02-94FA-3C5B66C9A4AB}" srcId="{93536879-95E5-470F-A40A-6DA101BA4E95}" destId="{67575C6F-C7B6-4B03-B63F-716D5B8FA003}" srcOrd="0" destOrd="0" parTransId="{7C70C09F-6953-4072-B465-C9472393DA49}" sibTransId="{50A81464-7519-4200-862A-DBB7F7359849}"/>
    <dgm:cxn modelId="{3CD2F425-59D8-4366-9D10-549C422C3062}" type="presOf" srcId="{80AF2D61-2967-4CAD-8DE0-0BCE7CC70E0A}" destId="{4B37FBD1-273D-4D3F-B20B-ACC262881E88}" srcOrd="0" destOrd="0" presId="urn:microsoft.com/office/officeart/2005/8/layout/orgChart1"/>
    <dgm:cxn modelId="{FDCA912B-F330-49E5-B224-9EBEA1AA157E}" type="presOf" srcId="{4DE7C6AB-C630-4E3A-98EF-80729A43DF0E}" destId="{83D083A7-5F14-40A3-9C61-61F6E49A2C99}" srcOrd="1" destOrd="0" presId="urn:microsoft.com/office/officeart/2005/8/layout/orgChart1"/>
    <dgm:cxn modelId="{77F53E5C-2564-4833-B74E-2E59DF51CFDC}" type="presOf" srcId="{0A59342B-3A5F-43F0-9D40-DB317541678F}" destId="{01A844A4-1230-498B-9206-7BBC463D748D}" srcOrd="0" destOrd="0" presId="urn:microsoft.com/office/officeart/2005/8/layout/orgChart1"/>
    <dgm:cxn modelId="{A8174E61-4121-4DD7-B77D-D896B3EE6DBE}" type="presOf" srcId="{4DE7C6AB-C630-4E3A-98EF-80729A43DF0E}" destId="{11B90211-4C72-4972-87B3-CA88412EFD2E}" srcOrd="0" destOrd="0" presId="urn:microsoft.com/office/officeart/2005/8/layout/orgChart1"/>
    <dgm:cxn modelId="{6806EA46-58D2-4B89-BB52-A33F33855409}" type="presOf" srcId="{28D2C4C8-AC57-478F-A257-A0B5B3C83D8C}" destId="{5B37FA32-2F85-4C65-95A9-7107BE4590DD}" srcOrd="1" destOrd="0" presId="urn:microsoft.com/office/officeart/2005/8/layout/orgChart1"/>
    <dgm:cxn modelId="{503CC74D-57A2-4933-94F8-A099A1B256F1}" type="presOf" srcId="{F4C0B8CB-FEDA-4BCB-87C9-8C384779E342}" destId="{779A02CB-672B-4B3C-BC13-9DCA6BB2FCD5}" srcOrd="1" destOrd="0" presId="urn:microsoft.com/office/officeart/2005/8/layout/orgChart1"/>
    <dgm:cxn modelId="{91BFE56E-18F4-48DA-9497-F58FA6CCFE5E}" type="presOf" srcId="{9EBD2F8B-FFED-4F3E-857A-1842FF0D8107}" destId="{F0F36FE8-1A42-4FBA-9970-89A377F8BE6A}" srcOrd="1" destOrd="0" presId="urn:microsoft.com/office/officeart/2005/8/layout/orgChart1"/>
    <dgm:cxn modelId="{BBD77C51-4E52-443A-8C27-0DA911CABBE7}" type="presOf" srcId="{F4C0B8CB-FEDA-4BCB-87C9-8C384779E342}" destId="{C5867CB2-B91B-4856-A851-D4DA3B395E50}" srcOrd="0" destOrd="0" presId="urn:microsoft.com/office/officeart/2005/8/layout/orgChart1"/>
    <dgm:cxn modelId="{93ADB252-9283-470D-8B60-4570E705B576}" srcId="{F4C0B8CB-FEDA-4BCB-87C9-8C384779E342}" destId="{BD5DEE76-9B19-4B6A-A204-9D9D3C4203B5}" srcOrd="1" destOrd="0" parTransId="{990C7F98-3EC2-44DE-8FC2-92C3913FE19B}" sibTransId="{7D5991D3-309C-44EF-8CCC-2E18210B2679}"/>
    <dgm:cxn modelId="{CFD6D756-095D-4F8B-A7B5-361CB33137A9}" type="presOf" srcId="{ADDB1568-3F50-44C0-9490-D790EC977D35}" destId="{87A25BCE-A522-46B3-9AB1-AD512458CD3F}" srcOrd="0" destOrd="0" presId="urn:microsoft.com/office/officeart/2005/8/layout/orgChart1"/>
    <dgm:cxn modelId="{98810777-C126-4C7E-8CB6-7DC191DDE781}" type="presOf" srcId="{67575C6F-C7B6-4B03-B63F-716D5B8FA003}" destId="{6F79EBC2-539F-4350-B808-276832AE26F7}" srcOrd="0" destOrd="0" presId="urn:microsoft.com/office/officeart/2005/8/layout/orgChart1"/>
    <dgm:cxn modelId="{68C2E95A-D471-4D2A-9F06-87C0CA68D4E9}" srcId="{93536879-95E5-470F-A40A-6DA101BA4E95}" destId="{4DE7C6AB-C630-4E3A-98EF-80729A43DF0E}" srcOrd="1" destOrd="0" parTransId="{6DA9962F-8D8E-49A4-B884-B163AC558492}" sibTransId="{6BE83DA3-18E3-406F-94C4-031EB5685030}"/>
    <dgm:cxn modelId="{751A6281-A95C-4273-8F3B-C30739332DD4}" srcId="{93536879-95E5-470F-A40A-6DA101BA4E95}" destId="{9EBD2F8B-FFED-4F3E-857A-1842FF0D8107}" srcOrd="2" destOrd="0" parTransId="{10D172FA-005C-4AC4-915F-EA9E6AE3C122}" sibTransId="{A5DD0AB0-1497-403D-AFFF-8278535F471F}"/>
    <dgm:cxn modelId="{330B4785-C952-4594-AD74-12AA0CE28C03}" srcId="{28D2C4C8-AC57-478F-A257-A0B5B3C83D8C}" destId="{93536879-95E5-470F-A40A-6DA101BA4E95}" srcOrd="0" destOrd="0" parTransId="{80AF2D61-2967-4CAD-8DE0-0BCE7CC70E0A}" sibTransId="{60868F25-8B74-4D9C-A629-AD7CCF1651C3}"/>
    <dgm:cxn modelId="{03B6D18A-5AE7-4866-AF40-AC80A1F20293}" type="presOf" srcId="{BD5DEE76-9B19-4B6A-A204-9D9D3C4203B5}" destId="{11622541-4F22-4F71-950B-08E70423F561}" srcOrd="1" destOrd="0" presId="urn:microsoft.com/office/officeart/2005/8/layout/orgChart1"/>
    <dgm:cxn modelId="{BAC8EF8F-462B-49D8-80B1-49468C32DE9A}" type="presOf" srcId="{7C70C09F-6953-4072-B465-C9472393DA49}" destId="{0CA0FCF1-CB36-40AF-BDD9-B8507EA38651}" srcOrd="0" destOrd="0" presId="urn:microsoft.com/office/officeart/2005/8/layout/orgChart1"/>
    <dgm:cxn modelId="{53C74594-A50B-4F4A-A4B8-E45F78969C45}" type="presOf" srcId="{93536879-95E5-470F-A40A-6DA101BA4E95}" destId="{109C3394-FA9E-4D31-B03A-F3470F0DA19F}" srcOrd="1" destOrd="0" presId="urn:microsoft.com/office/officeart/2005/8/layout/orgChart1"/>
    <dgm:cxn modelId="{10CB0997-C5CD-430A-9180-4D0D389B92A5}" srcId="{28D2C4C8-AC57-478F-A257-A0B5B3C83D8C}" destId="{F4C0B8CB-FEDA-4BCB-87C9-8C384779E342}" srcOrd="1" destOrd="0" parTransId="{0A59342B-3A5F-43F0-9D40-DB317541678F}" sibTransId="{4C938F8C-D3EF-45A9-B974-E7EDED3E2D55}"/>
    <dgm:cxn modelId="{1D29679F-ADA4-4AB1-9BD2-8611E46183AB}" type="presOf" srcId="{67575C6F-C7B6-4B03-B63F-716D5B8FA003}" destId="{E674CA72-D64F-41F9-BC81-D2B915D45864}" srcOrd="1" destOrd="0" presId="urn:microsoft.com/office/officeart/2005/8/layout/orgChart1"/>
    <dgm:cxn modelId="{64C00BA4-8796-42EF-9530-FB80B3E24E7D}" type="presOf" srcId="{6DA9962F-8D8E-49A4-B884-B163AC558492}" destId="{1862ECA2-5E83-4B64-AEC7-42E4E306D20F}" srcOrd="0" destOrd="0" presId="urn:microsoft.com/office/officeart/2005/8/layout/orgChart1"/>
    <dgm:cxn modelId="{4E0CBFA9-ED10-47C5-9B47-3DE4E8148CC4}" type="presOf" srcId="{28D2C4C8-AC57-478F-A257-A0B5B3C83D8C}" destId="{6A55AECB-8691-43DF-9B98-20B8CD621342}" srcOrd="0" destOrd="0" presId="urn:microsoft.com/office/officeart/2005/8/layout/orgChart1"/>
    <dgm:cxn modelId="{22022FBF-87FE-49F4-B459-38770E10F607}" type="presOf" srcId="{ADDB1568-3F50-44C0-9490-D790EC977D35}" destId="{44773BE6-EB5D-42AA-997C-6B3799A7A5AB}" srcOrd="1" destOrd="0" presId="urn:microsoft.com/office/officeart/2005/8/layout/orgChart1"/>
    <dgm:cxn modelId="{E58227C2-FC0B-4345-8889-4B93F29E6A44}" type="presOf" srcId="{BD5DEE76-9B19-4B6A-A204-9D9D3C4203B5}" destId="{9EA25D0B-D226-45D9-A309-078547ABE6B3}" srcOrd="0" destOrd="0" presId="urn:microsoft.com/office/officeart/2005/8/layout/orgChart1"/>
    <dgm:cxn modelId="{876D0DD5-3BF7-4D92-9BDF-6A64DB306F70}" type="presOf" srcId="{9EBD2F8B-FFED-4F3E-857A-1842FF0D8107}" destId="{9B7BAE05-F843-4E4B-A5E1-8E882024E6FD}" srcOrd="0" destOrd="0" presId="urn:microsoft.com/office/officeart/2005/8/layout/orgChart1"/>
    <dgm:cxn modelId="{8B90A9D7-6BD9-44F9-B864-89AC8A63E7EA}" srcId="{F4C0B8CB-FEDA-4BCB-87C9-8C384779E342}" destId="{ADDB1568-3F50-44C0-9490-D790EC977D35}" srcOrd="0" destOrd="0" parTransId="{D96A9B02-9F3A-4EB8-B951-3996DBEE41D6}" sibTransId="{068DAEF8-0B23-48B1-BF0B-DEAFE92AE9B1}"/>
    <dgm:cxn modelId="{9E06D9DE-11A2-4765-8D09-1D56EA776136}" type="presOf" srcId="{93536879-95E5-470F-A40A-6DA101BA4E95}" destId="{2D802170-9597-4678-9C69-825AC88B9CE6}" srcOrd="0" destOrd="0" presId="urn:microsoft.com/office/officeart/2005/8/layout/orgChart1"/>
    <dgm:cxn modelId="{670C27EA-ACAE-4470-8BF5-CC3A66A4261D}" type="presOf" srcId="{D96A9B02-9F3A-4EB8-B951-3996DBEE41D6}" destId="{BAC242CB-9E9A-4EAC-99F1-D3BDC37EE178}" srcOrd="0" destOrd="0" presId="urn:microsoft.com/office/officeart/2005/8/layout/orgChart1"/>
    <dgm:cxn modelId="{A08D1CED-72AB-4C5F-BB40-04AB77C81556}" type="presOf" srcId="{53D56713-623C-4F6B-81F3-58647D787CC8}" destId="{7669025A-8D70-4B3B-9719-63546003C852}" srcOrd="0" destOrd="0" presId="urn:microsoft.com/office/officeart/2005/8/layout/orgChart1"/>
    <dgm:cxn modelId="{7074E2FE-2006-4828-B3E9-152784B4A3D5}" type="presOf" srcId="{990C7F98-3EC2-44DE-8FC2-92C3913FE19B}" destId="{57B408FA-6782-4D46-BF1A-8E1342C91D5C}" srcOrd="0" destOrd="0" presId="urn:microsoft.com/office/officeart/2005/8/layout/orgChart1"/>
    <dgm:cxn modelId="{41FB5AFF-4FF5-4CE6-B534-2F175EBC37B4}" srcId="{53D56713-623C-4F6B-81F3-58647D787CC8}" destId="{28D2C4C8-AC57-478F-A257-A0B5B3C83D8C}" srcOrd="0" destOrd="0" parTransId="{319D627D-9927-4D1F-B73D-1C462C728CA2}" sibTransId="{3DA930E6-838C-4B3E-8D38-94B3D7C606FC}"/>
    <dgm:cxn modelId="{FEEE6D6F-C07A-400E-8E06-715118A4BC1B}" type="presParOf" srcId="{7669025A-8D70-4B3B-9719-63546003C852}" destId="{C1F6B1F2-D255-4497-A558-BDC76A17CF60}" srcOrd="0" destOrd="0" presId="urn:microsoft.com/office/officeart/2005/8/layout/orgChart1"/>
    <dgm:cxn modelId="{E1958124-2EEC-4386-9342-A31262E602D2}" type="presParOf" srcId="{C1F6B1F2-D255-4497-A558-BDC76A17CF60}" destId="{7435055A-1045-4B47-B3CE-6F685A95DD9D}" srcOrd="0" destOrd="0" presId="urn:microsoft.com/office/officeart/2005/8/layout/orgChart1"/>
    <dgm:cxn modelId="{09F50E47-4233-4C48-9638-10A95DF56B5B}" type="presParOf" srcId="{7435055A-1045-4B47-B3CE-6F685A95DD9D}" destId="{6A55AECB-8691-43DF-9B98-20B8CD621342}" srcOrd="0" destOrd="0" presId="urn:microsoft.com/office/officeart/2005/8/layout/orgChart1"/>
    <dgm:cxn modelId="{30907B87-C251-4878-A8BF-74B6E44D1025}" type="presParOf" srcId="{7435055A-1045-4B47-B3CE-6F685A95DD9D}" destId="{5B37FA32-2F85-4C65-95A9-7107BE4590DD}" srcOrd="1" destOrd="0" presId="urn:microsoft.com/office/officeart/2005/8/layout/orgChart1"/>
    <dgm:cxn modelId="{8073EEA3-05BE-4EEC-972E-FE5BDB12071E}" type="presParOf" srcId="{C1F6B1F2-D255-4497-A558-BDC76A17CF60}" destId="{99D7CB82-458B-4CB5-A1F7-76EA6D356C78}" srcOrd="1" destOrd="0" presId="urn:microsoft.com/office/officeart/2005/8/layout/orgChart1"/>
    <dgm:cxn modelId="{84FDFAB4-FDC7-44A8-8C50-C488E8C4B15A}" type="presParOf" srcId="{C1F6B1F2-D255-4497-A558-BDC76A17CF60}" destId="{B6683F17-63C7-4CBA-B1DF-29633923B1F0}" srcOrd="2" destOrd="0" presId="urn:microsoft.com/office/officeart/2005/8/layout/orgChart1"/>
    <dgm:cxn modelId="{6C4A7B9C-BE62-4E79-B26B-5D3BB3259FDD}" type="presParOf" srcId="{B6683F17-63C7-4CBA-B1DF-29633923B1F0}" destId="{4B37FBD1-273D-4D3F-B20B-ACC262881E88}" srcOrd="0" destOrd="0" presId="urn:microsoft.com/office/officeart/2005/8/layout/orgChart1"/>
    <dgm:cxn modelId="{CF6D9A4E-8786-4995-95AB-A7216ED822A6}" type="presParOf" srcId="{B6683F17-63C7-4CBA-B1DF-29633923B1F0}" destId="{44F68815-947E-4384-B44C-CB750541B109}" srcOrd="1" destOrd="0" presId="urn:microsoft.com/office/officeart/2005/8/layout/orgChart1"/>
    <dgm:cxn modelId="{95BA0FDC-7912-43D7-802F-159F078074F4}" type="presParOf" srcId="{44F68815-947E-4384-B44C-CB750541B109}" destId="{C5CA8CB9-CB40-4D31-BAD9-F38914EB83FC}" srcOrd="0" destOrd="0" presId="urn:microsoft.com/office/officeart/2005/8/layout/orgChart1"/>
    <dgm:cxn modelId="{C79BD3C8-3B59-4F30-8404-670D90C1E244}" type="presParOf" srcId="{C5CA8CB9-CB40-4D31-BAD9-F38914EB83FC}" destId="{2D802170-9597-4678-9C69-825AC88B9CE6}" srcOrd="0" destOrd="0" presId="urn:microsoft.com/office/officeart/2005/8/layout/orgChart1"/>
    <dgm:cxn modelId="{087481F8-F328-41EA-AE26-9D5571E7E56F}" type="presParOf" srcId="{C5CA8CB9-CB40-4D31-BAD9-F38914EB83FC}" destId="{109C3394-FA9E-4D31-B03A-F3470F0DA19F}" srcOrd="1" destOrd="0" presId="urn:microsoft.com/office/officeart/2005/8/layout/orgChart1"/>
    <dgm:cxn modelId="{C99D6A60-BFC7-46C0-A685-185BD278E711}" type="presParOf" srcId="{44F68815-947E-4384-B44C-CB750541B109}" destId="{A58DC764-46F9-4B3F-B84A-9FE20C49D31E}" srcOrd="1" destOrd="0" presId="urn:microsoft.com/office/officeart/2005/8/layout/orgChart1"/>
    <dgm:cxn modelId="{04166AAF-D51A-4D62-A225-522678A92D26}" type="presParOf" srcId="{A58DC764-46F9-4B3F-B84A-9FE20C49D31E}" destId="{0CA0FCF1-CB36-40AF-BDD9-B8507EA38651}" srcOrd="0" destOrd="0" presId="urn:microsoft.com/office/officeart/2005/8/layout/orgChart1"/>
    <dgm:cxn modelId="{A8246467-586F-4F0E-BC51-21BE05878906}" type="presParOf" srcId="{A58DC764-46F9-4B3F-B84A-9FE20C49D31E}" destId="{BC853917-D707-4E63-8B96-0383CAF122DB}" srcOrd="1" destOrd="0" presId="urn:microsoft.com/office/officeart/2005/8/layout/orgChart1"/>
    <dgm:cxn modelId="{A5E90E69-323D-4448-B52A-5DC2A671177B}" type="presParOf" srcId="{BC853917-D707-4E63-8B96-0383CAF122DB}" destId="{51CC8129-6E75-4F5B-97CD-910C94A14B93}" srcOrd="0" destOrd="0" presId="urn:microsoft.com/office/officeart/2005/8/layout/orgChart1"/>
    <dgm:cxn modelId="{81D123DA-DE53-4C70-A443-3F409B807CF6}" type="presParOf" srcId="{51CC8129-6E75-4F5B-97CD-910C94A14B93}" destId="{6F79EBC2-539F-4350-B808-276832AE26F7}" srcOrd="0" destOrd="0" presId="urn:microsoft.com/office/officeart/2005/8/layout/orgChart1"/>
    <dgm:cxn modelId="{5107A8F9-EF2F-420A-8815-9E1EAAD4255E}" type="presParOf" srcId="{51CC8129-6E75-4F5B-97CD-910C94A14B93}" destId="{E674CA72-D64F-41F9-BC81-D2B915D45864}" srcOrd="1" destOrd="0" presId="urn:microsoft.com/office/officeart/2005/8/layout/orgChart1"/>
    <dgm:cxn modelId="{6D1DD0DE-8292-410B-8FE7-3F642376BDD1}" type="presParOf" srcId="{BC853917-D707-4E63-8B96-0383CAF122DB}" destId="{6C2C806E-11D7-4A44-AA6E-521D26C87E7F}" srcOrd="1" destOrd="0" presId="urn:microsoft.com/office/officeart/2005/8/layout/orgChart1"/>
    <dgm:cxn modelId="{404471F7-CD0C-4064-A105-229BE0448464}" type="presParOf" srcId="{BC853917-D707-4E63-8B96-0383CAF122DB}" destId="{898B17EB-B546-404A-8CD6-664EF061EE15}" srcOrd="2" destOrd="0" presId="urn:microsoft.com/office/officeart/2005/8/layout/orgChart1"/>
    <dgm:cxn modelId="{F2D46784-D6D1-41E5-B193-65B599F23665}" type="presParOf" srcId="{A58DC764-46F9-4B3F-B84A-9FE20C49D31E}" destId="{1862ECA2-5E83-4B64-AEC7-42E4E306D20F}" srcOrd="2" destOrd="0" presId="urn:microsoft.com/office/officeart/2005/8/layout/orgChart1"/>
    <dgm:cxn modelId="{12797454-0DF3-4FE6-942E-FDEA5679AF49}" type="presParOf" srcId="{A58DC764-46F9-4B3F-B84A-9FE20C49D31E}" destId="{2FD7A5AE-83A0-4B0A-AF75-622B574B9F54}" srcOrd="3" destOrd="0" presId="urn:microsoft.com/office/officeart/2005/8/layout/orgChart1"/>
    <dgm:cxn modelId="{8201E9C1-5929-4938-965F-EF8D752DC3A3}" type="presParOf" srcId="{2FD7A5AE-83A0-4B0A-AF75-622B574B9F54}" destId="{24F3450E-22F2-4EDE-93C0-41213AC13030}" srcOrd="0" destOrd="0" presId="urn:microsoft.com/office/officeart/2005/8/layout/orgChart1"/>
    <dgm:cxn modelId="{22889DCF-18EB-407D-BFC8-A85CA1638C7C}" type="presParOf" srcId="{24F3450E-22F2-4EDE-93C0-41213AC13030}" destId="{11B90211-4C72-4972-87B3-CA88412EFD2E}" srcOrd="0" destOrd="0" presId="urn:microsoft.com/office/officeart/2005/8/layout/orgChart1"/>
    <dgm:cxn modelId="{A8B4285D-6E92-44AE-B4BF-8E6386E9DC37}" type="presParOf" srcId="{24F3450E-22F2-4EDE-93C0-41213AC13030}" destId="{83D083A7-5F14-40A3-9C61-61F6E49A2C99}" srcOrd="1" destOrd="0" presId="urn:microsoft.com/office/officeart/2005/8/layout/orgChart1"/>
    <dgm:cxn modelId="{C00F7E87-6FD5-46F6-8743-1FE040BEDB3D}" type="presParOf" srcId="{2FD7A5AE-83A0-4B0A-AF75-622B574B9F54}" destId="{4AF2D249-6390-47F9-BF12-54355C0988D7}" srcOrd="1" destOrd="0" presId="urn:microsoft.com/office/officeart/2005/8/layout/orgChart1"/>
    <dgm:cxn modelId="{445CEB53-FC56-4FD9-A844-15E67236DEEF}" type="presParOf" srcId="{2FD7A5AE-83A0-4B0A-AF75-622B574B9F54}" destId="{A010F296-3F7A-4C35-8F3D-91ACFA38B09C}" srcOrd="2" destOrd="0" presId="urn:microsoft.com/office/officeart/2005/8/layout/orgChart1"/>
    <dgm:cxn modelId="{CA977565-62A9-4ABE-9ACC-17B4565FF4D5}" type="presParOf" srcId="{A58DC764-46F9-4B3F-B84A-9FE20C49D31E}" destId="{68C379A9-DD5D-4912-B0C1-7C486F26D53D}" srcOrd="4" destOrd="0" presId="urn:microsoft.com/office/officeart/2005/8/layout/orgChart1"/>
    <dgm:cxn modelId="{C7298F01-5994-4072-A9C7-84F85D23BF30}" type="presParOf" srcId="{A58DC764-46F9-4B3F-B84A-9FE20C49D31E}" destId="{744D0EE3-D28A-4538-8683-35F6DC20E418}" srcOrd="5" destOrd="0" presId="urn:microsoft.com/office/officeart/2005/8/layout/orgChart1"/>
    <dgm:cxn modelId="{3016A813-B75C-433C-86AB-1D91DC5F7C3E}" type="presParOf" srcId="{744D0EE3-D28A-4538-8683-35F6DC20E418}" destId="{AFB06350-1CDA-4884-A469-55D942BA6810}" srcOrd="0" destOrd="0" presId="urn:microsoft.com/office/officeart/2005/8/layout/orgChart1"/>
    <dgm:cxn modelId="{ED47BB53-35BD-4D56-A3C1-816E5D2C5C25}" type="presParOf" srcId="{AFB06350-1CDA-4884-A469-55D942BA6810}" destId="{9B7BAE05-F843-4E4B-A5E1-8E882024E6FD}" srcOrd="0" destOrd="0" presId="urn:microsoft.com/office/officeart/2005/8/layout/orgChart1"/>
    <dgm:cxn modelId="{E73E63F6-BB94-435D-9E02-7185540259A5}" type="presParOf" srcId="{AFB06350-1CDA-4884-A469-55D942BA6810}" destId="{F0F36FE8-1A42-4FBA-9970-89A377F8BE6A}" srcOrd="1" destOrd="0" presId="urn:microsoft.com/office/officeart/2005/8/layout/orgChart1"/>
    <dgm:cxn modelId="{5F95A74C-DDE0-420C-B420-8C92EA22A7DD}" type="presParOf" srcId="{744D0EE3-D28A-4538-8683-35F6DC20E418}" destId="{5B362044-A6AE-4739-8D56-A966DB9163E7}" srcOrd="1" destOrd="0" presId="urn:microsoft.com/office/officeart/2005/8/layout/orgChart1"/>
    <dgm:cxn modelId="{708B7454-15CC-4D1E-BAF2-B603DD8E074B}" type="presParOf" srcId="{744D0EE3-D28A-4538-8683-35F6DC20E418}" destId="{7A2648FD-0C4A-492A-AB78-64B06EB9A934}" srcOrd="2" destOrd="0" presId="urn:microsoft.com/office/officeart/2005/8/layout/orgChart1"/>
    <dgm:cxn modelId="{376F082C-1FBF-4BFD-B97A-553A357A06AA}" type="presParOf" srcId="{44F68815-947E-4384-B44C-CB750541B109}" destId="{403B23A4-6EAC-40AE-A2C5-5E5DEE7A7D67}" srcOrd="2" destOrd="0" presId="urn:microsoft.com/office/officeart/2005/8/layout/orgChart1"/>
    <dgm:cxn modelId="{A7029117-714D-4892-A81F-32DB2C55E3C0}" type="presParOf" srcId="{B6683F17-63C7-4CBA-B1DF-29633923B1F0}" destId="{01A844A4-1230-498B-9206-7BBC463D748D}" srcOrd="2" destOrd="0" presId="urn:microsoft.com/office/officeart/2005/8/layout/orgChart1"/>
    <dgm:cxn modelId="{DFEAF9C6-9E49-4B7A-9337-04FDE3FA2BAA}" type="presParOf" srcId="{B6683F17-63C7-4CBA-B1DF-29633923B1F0}" destId="{5C44B12D-1BDE-4913-A360-6A678B6FAA6B}" srcOrd="3" destOrd="0" presId="urn:microsoft.com/office/officeart/2005/8/layout/orgChart1"/>
    <dgm:cxn modelId="{EF1F55B8-4230-49C0-AA6B-FC0D25D1E9B0}" type="presParOf" srcId="{5C44B12D-1BDE-4913-A360-6A678B6FAA6B}" destId="{A508A5DF-AFDC-4208-89BB-21D708642ECF}" srcOrd="0" destOrd="0" presId="urn:microsoft.com/office/officeart/2005/8/layout/orgChart1"/>
    <dgm:cxn modelId="{6B28C2BF-201D-4467-A7FA-50C6C19CD968}" type="presParOf" srcId="{A508A5DF-AFDC-4208-89BB-21D708642ECF}" destId="{C5867CB2-B91B-4856-A851-D4DA3B395E50}" srcOrd="0" destOrd="0" presId="urn:microsoft.com/office/officeart/2005/8/layout/orgChart1"/>
    <dgm:cxn modelId="{07B167F1-7AB3-4E37-890F-F3F5529F9A46}" type="presParOf" srcId="{A508A5DF-AFDC-4208-89BB-21D708642ECF}" destId="{779A02CB-672B-4B3C-BC13-9DCA6BB2FCD5}" srcOrd="1" destOrd="0" presId="urn:microsoft.com/office/officeart/2005/8/layout/orgChart1"/>
    <dgm:cxn modelId="{60020D38-23CD-441D-A2D1-07EB113EBE7B}" type="presParOf" srcId="{5C44B12D-1BDE-4913-A360-6A678B6FAA6B}" destId="{0F201F9A-087B-482E-A434-EC0AF5D5FDC3}" srcOrd="1" destOrd="0" presId="urn:microsoft.com/office/officeart/2005/8/layout/orgChart1"/>
    <dgm:cxn modelId="{77971D35-BEE2-4590-B1AB-4CAA53226A4C}" type="presParOf" srcId="{0F201F9A-087B-482E-A434-EC0AF5D5FDC3}" destId="{BAC242CB-9E9A-4EAC-99F1-D3BDC37EE178}" srcOrd="0" destOrd="0" presId="urn:microsoft.com/office/officeart/2005/8/layout/orgChart1"/>
    <dgm:cxn modelId="{10BF848B-EE8E-44CD-80C9-256F4E8596F1}" type="presParOf" srcId="{0F201F9A-087B-482E-A434-EC0AF5D5FDC3}" destId="{B406661D-C93C-45D1-BE14-88CFF6E3CAF2}" srcOrd="1" destOrd="0" presId="urn:microsoft.com/office/officeart/2005/8/layout/orgChart1"/>
    <dgm:cxn modelId="{FB24489C-03FA-4BCE-8E24-1C8736F9CC2D}" type="presParOf" srcId="{B406661D-C93C-45D1-BE14-88CFF6E3CAF2}" destId="{005AD5AD-90CB-48C2-AC3C-B0BBC8A9CB16}" srcOrd="0" destOrd="0" presId="urn:microsoft.com/office/officeart/2005/8/layout/orgChart1"/>
    <dgm:cxn modelId="{CB6035F7-382B-4157-89F0-821D2B58D1C3}" type="presParOf" srcId="{005AD5AD-90CB-48C2-AC3C-B0BBC8A9CB16}" destId="{87A25BCE-A522-46B3-9AB1-AD512458CD3F}" srcOrd="0" destOrd="0" presId="urn:microsoft.com/office/officeart/2005/8/layout/orgChart1"/>
    <dgm:cxn modelId="{AA17B5E7-2DD2-4597-898A-5AE841608B16}" type="presParOf" srcId="{005AD5AD-90CB-48C2-AC3C-B0BBC8A9CB16}" destId="{44773BE6-EB5D-42AA-997C-6B3799A7A5AB}" srcOrd="1" destOrd="0" presId="urn:microsoft.com/office/officeart/2005/8/layout/orgChart1"/>
    <dgm:cxn modelId="{EC4494C5-D012-4ECA-8BC0-DF0357EE26FC}" type="presParOf" srcId="{B406661D-C93C-45D1-BE14-88CFF6E3CAF2}" destId="{2FA0A40C-EFCE-4796-8464-4F98612F97BB}" srcOrd="1" destOrd="0" presId="urn:microsoft.com/office/officeart/2005/8/layout/orgChart1"/>
    <dgm:cxn modelId="{BB704466-BDC7-411A-B718-1142437D3A71}" type="presParOf" srcId="{B406661D-C93C-45D1-BE14-88CFF6E3CAF2}" destId="{92A3026A-4280-4658-883E-433E609178BA}" srcOrd="2" destOrd="0" presId="urn:microsoft.com/office/officeart/2005/8/layout/orgChart1"/>
    <dgm:cxn modelId="{FBCF8A3C-6142-4FE0-9573-E85E73CBEF94}" type="presParOf" srcId="{0F201F9A-087B-482E-A434-EC0AF5D5FDC3}" destId="{57B408FA-6782-4D46-BF1A-8E1342C91D5C}" srcOrd="2" destOrd="0" presId="urn:microsoft.com/office/officeart/2005/8/layout/orgChart1"/>
    <dgm:cxn modelId="{C1AB8C61-CBDF-4847-BBCB-4ED54DE5451B}" type="presParOf" srcId="{0F201F9A-087B-482E-A434-EC0AF5D5FDC3}" destId="{76D41B77-BE32-4CA5-927F-2E59F3F5C048}" srcOrd="3" destOrd="0" presId="urn:microsoft.com/office/officeart/2005/8/layout/orgChart1"/>
    <dgm:cxn modelId="{4E574024-7AF0-4CD6-B196-F81A088923AD}" type="presParOf" srcId="{76D41B77-BE32-4CA5-927F-2E59F3F5C048}" destId="{AACBD04F-4A7A-40E1-B094-92D0A5CC9774}" srcOrd="0" destOrd="0" presId="urn:microsoft.com/office/officeart/2005/8/layout/orgChart1"/>
    <dgm:cxn modelId="{D6C238FA-3D82-4CF5-B052-9FD0682EAF31}" type="presParOf" srcId="{AACBD04F-4A7A-40E1-B094-92D0A5CC9774}" destId="{9EA25D0B-D226-45D9-A309-078547ABE6B3}" srcOrd="0" destOrd="0" presId="urn:microsoft.com/office/officeart/2005/8/layout/orgChart1"/>
    <dgm:cxn modelId="{D306FDC0-77EE-4B5E-8B90-B90FCE8BB95A}" type="presParOf" srcId="{AACBD04F-4A7A-40E1-B094-92D0A5CC9774}" destId="{11622541-4F22-4F71-950B-08E70423F561}" srcOrd="1" destOrd="0" presId="urn:microsoft.com/office/officeart/2005/8/layout/orgChart1"/>
    <dgm:cxn modelId="{965A3BD4-7EF1-4101-8A2A-652CEAE3464F}" type="presParOf" srcId="{76D41B77-BE32-4CA5-927F-2E59F3F5C048}" destId="{347D19C7-A65C-47E0-A867-BA85B8F7884C}" srcOrd="1" destOrd="0" presId="urn:microsoft.com/office/officeart/2005/8/layout/orgChart1"/>
    <dgm:cxn modelId="{A213D4E0-DDB8-4881-BDFE-D0A571E44828}" type="presParOf" srcId="{76D41B77-BE32-4CA5-927F-2E59F3F5C048}" destId="{108D744E-2800-4B96-8A55-8975F09105D8}" srcOrd="2" destOrd="0" presId="urn:microsoft.com/office/officeart/2005/8/layout/orgChart1"/>
    <dgm:cxn modelId="{33F50CE3-2E61-481A-B8F7-94432198C737}" type="presParOf" srcId="{5C44B12D-1BDE-4913-A360-6A678B6FAA6B}" destId="{60871F33-63AB-47D6-BCC3-06AE8A28D26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B408FA-6782-4D46-BF1A-8E1342C91D5C}">
      <dsp:nvSpPr>
        <dsp:cNvPr id="0" name=""/>
        <dsp:cNvSpPr/>
      </dsp:nvSpPr>
      <dsp:spPr>
        <a:xfrm>
          <a:off x="3314387" y="914129"/>
          <a:ext cx="113277" cy="8835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3568"/>
              </a:lnTo>
              <a:lnTo>
                <a:pt x="113277" y="8835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C242CB-9E9A-4EAC-99F1-D3BDC37EE178}">
      <dsp:nvSpPr>
        <dsp:cNvPr id="0" name=""/>
        <dsp:cNvSpPr/>
      </dsp:nvSpPr>
      <dsp:spPr>
        <a:xfrm>
          <a:off x="3314387" y="914129"/>
          <a:ext cx="113277" cy="3473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385"/>
              </a:lnTo>
              <a:lnTo>
                <a:pt x="113277" y="34738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A844A4-1230-498B-9206-7BBC463D748D}">
      <dsp:nvSpPr>
        <dsp:cNvPr id="0" name=""/>
        <dsp:cNvSpPr/>
      </dsp:nvSpPr>
      <dsp:spPr>
        <a:xfrm>
          <a:off x="2811780" y="377947"/>
          <a:ext cx="91440" cy="3473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47385"/>
              </a:lnTo>
              <a:lnTo>
                <a:pt x="125014" y="3473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C379A9-DD5D-4912-B0C1-7C486F26D53D}">
      <dsp:nvSpPr>
        <dsp:cNvPr id="0" name=""/>
        <dsp:cNvSpPr/>
      </dsp:nvSpPr>
      <dsp:spPr>
        <a:xfrm>
          <a:off x="1909740" y="914129"/>
          <a:ext cx="113277" cy="14197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19750"/>
              </a:lnTo>
              <a:lnTo>
                <a:pt x="113277" y="141975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62ECA2-5E83-4B64-AEC7-42E4E306D20F}">
      <dsp:nvSpPr>
        <dsp:cNvPr id="0" name=""/>
        <dsp:cNvSpPr/>
      </dsp:nvSpPr>
      <dsp:spPr>
        <a:xfrm>
          <a:off x="1909740" y="914129"/>
          <a:ext cx="113277" cy="8835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3568"/>
              </a:lnTo>
              <a:lnTo>
                <a:pt x="113277" y="88356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A0FCF1-CB36-40AF-BDD9-B8507EA38651}">
      <dsp:nvSpPr>
        <dsp:cNvPr id="0" name=""/>
        <dsp:cNvSpPr/>
      </dsp:nvSpPr>
      <dsp:spPr>
        <a:xfrm>
          <a:off x="1909740" y="914129"/>
          <a:ext cx="113277" cy="3473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385"/>
              </a:lnTo>
              <a:lnTo>
                <a:pt x="113277" y="34738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37FBD1-273D-4D3F-B20B-ACC262881E88}">
      <dsp:nvSpPr>
        <dsp:cNvPr id="0" name=""/>
        <dsp:cNvSpPr/>
      </dsp:nvSpPr>
      <dsp:spPr>
        <a:xfrm>
          <a:off x="2287334" y="377947"/>
          <a:ext cx="570165" cy="347385"/>
        </a:xfrm>
        <a:custGeom>
          <a:avLst/>
          <a:gdLst/>
          <a:ahLst/>
          <a:cxnLst/>
          <a:rect l="0" t="0" r="0" b="0"/>
          <a:pathLst>
            <a:path>
              <a:moveTo>
                <a:pt x="570165" y="0"/>
              </a:moveTo>
              <a:lnTo>
                <a:pt x="570165" y="347385"/>
              </a:lnTo>
              <a:lnTo>
                <a:pt x="0" y="3473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55AECB-8691-43DF-9B98-20B8CD621342}">
      <dsp:nvSpPr>
        <dsp:cNvPr id="0" name=""/>
        <dsp:cNvSpPr/>
      </dsp:nvSpPr>
      <dsp:spPr>
        <a:xfrm>
          <a:off x="2479906" y="354"/>
          <a:ext cx="755186" cy="377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CEO</a:t>
          </a:r>
        </a:p>
      </dsp:txBody>
      <dsp:txXfrm>
        <a:off x="2479906" y="354"/>
        <a:ext cx="755186" cy="377593"/>
      </dsp:txXfrm>
    </dsp:sp>
    <dsp:sp modelId="{2D802170-9597-4678-9C69-825AC88B9CE6}">
      <dsp:nvSpPr>
        <dsp:cNvPr id="0" name=""/>
        <dsp:cNvSpPr/>
      </dsp:nvSpPr>
      <dsp:spPr>
        <a:xfrm>
          <a:off x="1532147" y="536536"/>
          <a:ext cx="755186" cy="377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Geographical</a:t>
          </a:r>
        </a:p>
      </dsp:txBody>
      <dsp:txXfrm>
        <a:off x="1532147" y="536536"/>
        <a:ext cx="755186" cy="377593"/>
      </dsp:txXfrm>
    </dsp:sp>
    <dsp:sp modelId="{6F79EBC2-539F-4350-B808-276832AE26F7}">
      <dsp:nvSpPr>
        <dsp:cNvPr id="0" name=""/>
        <dsp:cNvSpPr/>
      </dsp:nvSpPr>
      <dsp:spPr>
        <a:xfrm>
          <a:off x="2023018" y="1072718"/>
          <a:ext cx="755186" cy="377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US</a:t>
          </a:r>
        </a:p>
      </dsp:txBody>
      <dsp:txXfrm>
        <a:off x="2023018" y="1072718"/>
        <a:ext cx="755186" cy="377593"/>
      </dsp:txXfrm>
    </dsp:sp>
    <dsp:sp modelId="{11B90211-4C72-4972-87B3-CA88412EFD2E}">
      <dsp:nvSpPr>
        <dsp:cNvPr id="0" name=""/>
        <dsp:cNvSpPr/>
      </dsp:nvSpPr>
      <dsp:spPr>
        <a:xfrm>
          <a:off x="2023018" y="1608901"/>
          <a:ext cx="755186" cy="377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IOM</a:t>
          </a:r>
        </a:p>
      </dsp:txBody>
      <dsp:txXfrm>
        <a:off x="2023018" y="1608901"/>
        <a:ext cx="755186" cy="377593"/>
      </dsp:txXfrm>
    </dsp:sp>
    <dsp:sp modelId="{9B7BAE05-F843-4E4B-A5E1-8E882024E6FD}">
      <dsp:nvSpPr>
        <dsp:cNvPr id="0" name=""/>
        <dsp:cNvSpPr/>
      </dsp:nvSpPr>
      <dsp:spPr>
        <a:xfrm>
          <a:off x="2023018" y="2145083"/>
          <a:ext cx="755186" cy="377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IDL</a:t>
          </a:r>
        </a:p>
      </dsp:txBody>
      <dsp:txXfrm>
        <a:off x="2023018" y="2145083"/>
        <a:ext cx="755186" cy="377593"/>
      </dsp:txXfrm>
    </dsp:sp>
    <dsp:sp modelId="{C5867CB2-B91B-4856-A851-D4DA3B395E50}">
      <dsp:nvSpPr>
        <dsp:cNvPr id="0" name=""/>
        <dsp:cNvSpPr/>
      </dsp:nvSpPr>
      <dsp:spPr>
        <a:xfrm>
          <a:off x="2936794" y="536536"/>
          <a:ext cx="755186" cy="377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Leadership</a:t>
          </a:r>
        </a:p>
      </dsp:txBody>
      <dsp:txXfrm>
        <a:off x="2936794" y="536536"/>
        <a:ext cx="755186" cy="377593"/>
      </dsp:txXfrm>
    </dsp:sp>
    <dsp:sp modelId="{87A25BCE-A522-46B3-9AB1-AD512458CD3F}">
      <dsp:nvSpPr>
        <dsp:cNvPr id="0" name=""/>
        <dsp:cNvSpPr/>
      </dsp:nvSpPr>
      <dsp:spPr>
        <a:xfrm>
          <a:off x="3427665" y="1072718"/>
          <a:ext cx="755186" cy="377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Regional</a:t>
          </a:r>
        </a:p>
      </dsp:txBody>
      <dsp:txXfrm>
        <a:off x="3427665" y="1072718"/>
        <a:ext cx="755186" cy="377593"/>
      </dsp:txXfrm>
    </dsp:sp>
    <dsp:sp modelId="{9EA25D0B-D226-45D9-A309-078547ABE6B3}">
      <dsp:nvSpPr>
        <dsp:cNvPr id="0" name=""/>
        <dsp:cNvSpPr/>
      </dsp:nvSpPr>
      <dsp:spPr>
        <a:xfrm>
          <a:off x="3427665" y="1608901"/>
          <a:ext cx="755186" cy="3775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Functional</a:t>
          </a:r>
        </a:p>
      </dsp:txBody>
      <dsp:txXfrm>
        <a:off x="3427665" y="1608901"/>
        <a:ext cx="755186" cy="3775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903" y="1837880"/>
            <a:ext cx="3462020" cy="3549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002021" y="1657794"/>
            <a:ext cx="3467734" cy="3825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EBF0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5605780" cy="6858000"/>
          </a:xfrm>
          <a:custGeom>
            <a:avLst/>
            <a:gdLst/>
            <a:ahLst/>
            <a:cxnLst/>
            <a:rect l="l" t="t" r="r" b="b"/>
            <a:pathLst>
              <a:path w="5605780" h="6858000">
                <a:moveTo>
                  <a:pt x="5605272" y="0"/>
                </a:moveTo>
                <a:lnTo>
                  <a:pt x="0" y="0"/>
                </a:lnTo>
                <a:lnTo>
                  <a:pt x="0" y="6858000"/>
                </a:lnTo>
                <a:lnTo>
                  <a:pt x="5605272" y="6858000"/>
                </a:lnTo>
                <a:lnTo>
                  <a:pt x="5605272" y="0"/>
                </a:lnTo>
                <a:close/>
              </a:path>
            </a:pathLst>
          </a:custGeom>
          <a:solidFill>
            <a:srgbClr val="4AACC5">
              <a:alpha val="5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0"/>
            <a:ext cx="5605780" cy="6858000"/>
          </a:xfrm>
          <a:custGeom>
            <a:avLst/>
            <a:gdLst/>
            <a:ahLst/>
            <a:cxnLst/>
            <a:rect l="l" t="t" r="r" b="b"/>
            <a:pathLst>
              <a:path w="5605780" h="6858000">
                <a:moveTo>
                  <a:pt x="5605272" y="0"/>
                </a:moveTo>
                <a:lnTo>
                  <a:pt x="0" y="0"/>
                </a:lnTo>
                <a:lnTo>
                  <a:pt x="0" y="6858000"/>
                </a:lnTo>
                <a:lnTo>
                  <a:pt x="5605272" y="6858000"/>
                </a:lnTo>
                <a:lnTo>
                  <a:pt x="5605272" y="0"/>
                </a:lnTo>
                <a:close/>
              </a:path>
            </a:pathLst>
          </a:custGeom>
          <a:solidFill>
            <a:srgbClr val="FCEADA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24246" cy="685800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288" y="658368"/>
            <a:ext cx="9107424" cy="5532120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347472" y="987552"/>
            <a:ext cx="8458200" cy="4883150"/>
          </a:xfrm>
          <a:custGeom>
            <a:avLst/>
            <a:gdLst/>
            <a:ahLst/>
            <a:cxnLst/>
            <a:rect l="l" t="t" r="r" b="b"/>
            <a:pathLst>
              <a:path w="8458200" h="4883150">
                <a:moveTo>
                  <a:pt x="8458200" y="0"/>
                </a:moveTo>
                <a:lnTo>
                  <a:pt x="0" y="0"/>
                </a:lnTo>
                <a:lnTo>
                  <a:pt x="0" y="4882896"/>
                </a:lnTo>
                <a:lnTo>
                  <a:pt x="8458200" y="4882896"/>
                </a:lnTo>
                <a:lnTo>
                  <a:pt x="8458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84935" y="1702879"/>
            <a:ext cx="2599054" cy="19735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46480" y="2095150"/>
            <a:ext cx="7245350" cy="3917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corporate.mcdonald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4647565" y="1149159"/>
            <a:ext cx="3430270" cy="6686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algn="ctr">
              <a:lnSpc>
                <a:spcPts val="2510"/>
              </a:lnSpc>
              <a:spcBef>
                <a:spcPts val="135"/>
              </a:spcBef>
            </a:pPr>
            <a:r>
              <a:rPr sz="2200" dirty="0"/>
              <a:t>Management</a:t>
            </a:r>
            <a:r>
              <a:rPr sz="2200" spc="-130" dirty="0"/>
              <a:t> </a:t>
            </a:r>
            <a:r>
              <a:rPr sz="2200" spc="-40" dirty="0"/>
              <a:t>Functions</a:t>
            </a:r>
            <a:r>
              <a:rPr sz="2200" spc="-65" dirty="0"/>
              <a:t> </a:t>
            </a:r>
            <a:r>
              <a:rPr sz="2200" spc="-25" dirty="0"/>
              <a:t>at</a:t>
            </a:r>
            <a:endParaRPr sz="2200"/>
          </a:p>
          <a:p>
            <a:pPr marL="3175" algn="ctr">
              <a:lnSpc>
                <a:spcPts val="2510"/>
              </a:lnSpc>
            </a:pPr>
            <a:r>
              <a:rPr sz="2200" spc="-10" dirty="0"/>
              <a:t>McDonald's</a:t>
            </a:r>
            <a:endParaRPr sz="2200"/>
          </a:p>
        </p:txBody>
      </p:sp>
      <p:sp>
        <p:nvSpPr>
          <p:cNvPr id="3" name="object 3"/>
          <p:cNvSpPr txBox="1"/>
          <p:nvPr/>
        </p:nvSpPr>
        <p:spPr>
          <a:xfrm>
            <a:off x="4280534" y="1744535"/>
            <a:ext cx="4116070" cy="31019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60960">
              <a:lnSpc>
                <a:spcPct val="100000"/>
              </a:lnSpc>
              <a:spcBef>
                <a:spcPts val="135"/>
              </a:spcBef>
            </a:pPr>
            <a:r>
              <a:rPr sz="2200" b="1" spc="-20" dirty="0">
                <a:latin typeface="Arial"/>
                <a:cs typeface="Arial"/>
              </a:rPr>
              <a:t>Applying</a:t>
            </a:r>
            <a:r>
              <a:rPr sz="2200" b="1" spc="-75" dirty="0">
                <a:latin typeface="Arial"/>
                <a:cs typeface="Arial"/>
              </a:rPr>
              <a:t> </a:t>
            </a:r>
            <a:r>
              <a:rPr sz="2200" b="1" dirty="0">
                <a:latin typeface="Arial"/>
                <a:cs typeface="Arial"/>
              </a:rPr>
              <a:t>Henry</a:t>
            </a:r>
            <a:r>
              <a:rPr sz="2200" b="1" spc="-15" dirty="0">
                <a:latin typeface="Arial"/>
                <a:cs typeface="Arial"/>
              </a:rPr>
              <a:t> </a:t>
            </a:r>
            <a:r>
              <a:rPr sz="2200" b="1" spc="-75" dirty="0">
                <a:latin typeface="Arial"/>
                <a:cs typeface="Arial"/>
              </a:rPr>
              <a:t>Fayol’s</a:t>
            </a:r>
            <a:r>
              <a:rPr sz="2200" b="1" spc="-70" dirty="0">
                <a:latin typeface="Arial"/>
                <a:cs typeface="Arial"/>
              </a:rPr>
              <a:t> </a:t>
            </a:r>
            <a:r>
              <a:rPr sz="2200" b="1" spc="-10" dirty="0">
                <a:latin typeface="Arial"/>
                <a:cs typeface="Arial"/>
              </a:rPr>
              <a:t>Theory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5"/>
              </a:spcBef>
            </a:pPr>
            <a:endParaRPr sz="2200">
              <a:latin typeface="Arial"/>
              <a:cs typeface="Arial"/>
            </a:endParaRPr>
          </a:p>
          <a:p>
            <a:pPr marL="12700">
              <a:lnSpc>
                <a:spcPts val="2030"/>
              </a:lnSpc>
            </a:pPr>
            <a:r>
              <a:rPr sz="1700" b="1" spc="-10" dirty="0">
                <a:latin typeface="Arial"/>
                <a:cs typeface="Arial"/>
              </a:rPr>
              <a:t>Module</a:t>
            </a:r>
            <a:r>
              <a:rPr sz="1700" b="1" spc="-9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code</a:t>
            </a:r>
            <a:r>
              <a:rPr sz="1700" b="1" spc="-85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and</a:t>
            </a:r>
            <a:r>
              <a:rPr sz="1700" b="1" spc="-10" dirty="0">
                <a:latin typeface="Arial"/>
                <a:cs typeface="Arial"/>
              </a:rPr>
              <a:t> </a:t>
            </a:r>
            <a:r>
              <a:rPr sz="1700" b="1" spc="-35" dirty="0">
                <a:latin typeface="Arial"/>
                <a:cs typeface="Arial"/>
              </a:rPr>
              <a:t>name:</a:t>
            </a:r>
            <a:r>
              <a:rPr sz="1700" b="1" spc="-114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Introduction</a:t>
            </a:r>
            <a:r>
              <a:rPr sz="1700" b="1" spc="-50" dirty="0">
                <a:latin typeface="Arial"/>
                <a:cs typeface="Arial"/>
              </a:rPr>
              <a:t> </a:t>
            </a:r>
            <a:r>
              <a:rPr sz="1700" b="1" spc="-25" dirty="0">
                <a:latin typeface="Arial"/>
                <a:cs typeface="Arial"/>
              </a:rPr>
              <a:t>to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ts val="2030"/>
              </a:lnSpc>
            </a:pPr>
            <a:r>
              <a:rPr sz="1700" b="1" spc="-20" dirty="0">
                <a:latin typeface="Arial"/>
                <a:cs typeface="Arial"/>
              </a:rPr>
              <a:t>Leadership</a:t>
            </a:r>
            <a:r>
              <a:rPr sz="1700" b="1" spc="-75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and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Management</a:t>
            </a:r>
            <a:r>
              <a:rPr sz="1700" b="1" spc="-4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LCBB4015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700" b="1" spc="-10" dirty="0">
                <a:latin typeface="Arial"/>
                <a:cs typeface="Arial"/>
              </a:rPr>
              <a:t>Group</a:t>
            </a:r>
            <a:r>
              <a:rPr sz="1700" b="1" spc="-8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Members:</a:t>
            </a:r>
            <a:endParaRPr sz="1700">
              <a:latin typeface="Arial"/>
              <a:cs typeface="Arial"/>
            </a:endParaRPr>
          </a:p>
          <a:p>
            <a:pPr marL="194310" indent="-182245">
              <a:lnSpc>
                <a:spcPct val="100000"/>
              </a:lnSpc>
              <a:spcBef>
                <a:spcPts val="409"/>
              </a:spcBef>
              <a:buSzPct val="94117"/>
              <a:buAutoNum type="arabicPeriod"/>
              <a:tabLst>
                <a:tab pos="194310" algn="l"/>
              </a:tabLst>
            </a:pPr>
            <a:r>
              <a:rPr sz="1700" b="1" spc="-10" dirty="0">
                <a:latin typeface="Arial"/>
                <a:cs typeface="Arial"/>
              </a:rPr>
              <a:t>Cristina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Madalina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spc="-20" dirty="0">
                <a:latin typeface="Arial"/>
                <a:cs typeface="Arial"/>
              </a:rPr>
              <a:t>Panaite</a:t>
            </a:r>
            <a:r>
              <a:rPr sz="1700" b="1" spc="-65" dirty="0">
                <a:latin typeface="Arial"/>
                <a:cs typeface="Arial"/>
              </a:rPr>
              <a:t> </a:t>
            </a:r>
            <a:r>
              <a:rPr sz="1700" b="1" spc="60" dirty="0">
                <a:latin typeface="Arial"/>
                <a:cs typeface="Arial"/>
              </a:rPr>
              <a:t>-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2413348</a:t>
            </a:r>
            <a:endParaRPr sz="1700">
              <a:latin typeface="Arial"/>
              <a:cs typeface="Arial"/>
            </a:endParaRPr>
          </a:p>
          <a:p>
            <a:pPr marL="194310" indent="-182245">
              <a:lnSpc>
                <a:spcPct val="100000"/>
              </a:lnSpc>
              <a:spcBef>
                <a:spcPts val="409"/>
              </a:spcBef>
              <a:buSzPct val="94117"/>
              <a:buAutoNum type="arabicPeriod"/>
              <a:tabLst>
                <a:tab pos="194310" algn="l"/>
              </a:tabLst>
            </a:pPr>
            <a:r>
              <a:rPr sz="1700" b="1" spc="-10" dirty="0">
                <a:latin typeface="Arial"/>
                <a:cs typeface="Arial"/>
              </a:rPr>
              <a:t>Huda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Ibrahim</a:t>
            </a:r>
            <a:r>
              <a:rPr sz="1700" b="1" spc="-55" dirty="0">
                <a:latin typeface="Arial"/>
                <a:cs typeface="Arial"/>
              </a:rPr>
              <a:t> </a:t>
            </a:r>
            <a:r>
              <a:rPr sz="1700" b="1" spc="60" dirty="0">
                <a:latin typeface="Arial"/>
                <a:cs typeface="Arial"/>
              </a:rPr>
              <a:t>-</a:t>
            </a:r>
            <a:r>
              <a:rPr sz="1700" b="1" spc="-7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2329476</a:t>
            </a:r>
            <a:endParaRPr sz="1700">
              <a:latin typeface="Arial"/>
              <a:cs typeface="Arial"/>
            </a:endParaRPr>
          </a:p>
          <a:p>
            <a:pPr marL="194310" indent="-182245">
              <a:lnSpc>
                <a:spcPct val="100000"/>
              </a:lnSpc>
              <a:spcBef>
                <a:spcPts val="414"/>
              </a:spcBef>
              <a:buSzPct val="94117"/>
              <a:buAutoNum type="arabicPeriod"/>
              <a:tabLst>
                <a:tab pos="194310" algn="l"/>
              </a:tabLst>
            </a:pPr>
            <a:r>
              <a:rPr sz="1700" b="1" spc="-10" dirty="0">
                <a:latin typeface="Arial"/>
                <a:cs typeface="Arial"/>
              </a:rPr>
              <a:t>Jaskirat</a:t>
            </a:r>
            <a:r>
              <a:rPr sz="1700" b="1" spc="-70" dirty="0">
                <a:latin typeface="Arial"/>
                <a:cs typeface="Arial"/>
              </a:rPr>
              <a:t> </a:t>
            </a:r>
            <a:r>
              <a:rPr sz="1700" b="1" spc="-20" dirty="0">
                <a:latin typeface="Arial"/>
                <a:cs typeface="Arial"/>
              </a:rPr>
              <a:t>Singh</a:t>
            </a:r>
            <a:r>
              <a:rPr sz="1700" b="1" spc="-60" dirty="0">
                <a:latin typeface="Arial"/>
                <a:cs typeface="Arial"/>
              </a:rPr>
              <a:t> </a:t>
            </a:r>
            <a:r>
              <a:rPr sz="1700" b="1" spc="60" dirty="0">
                <a:latin typeface="Arial"/>
                <a:cs typeface="Arial"/>
              </a:rPr>
              <a:t>-</a:t>
            </a:r>
            <a:r>
              <a:rPr sz="1700" b="1" spc="-6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2509298</a:t>
            </a:r>
            <a:endParaRPr sz="1700">
              <a:latin typeface="Arial"/>
              <a:cs typeface="Arial"/>
            </a:endParaRPr>
          </a:p>
          <a:p>
            <a:pPr marL="203200" indent="-190500">
              <a:lnSpc>
                <a:spcPct val="100000"/>
              </a:lnSpc>
              <a:spcBef>
                <a:spcPts val="409"/>
              </a:spcBef>
              <a:buSzPct val="94117"/>
              <a:buAutoNum type="arabicPeriod"/>
              <a:tabLst>
                <a:tab pos="203200" algn="l"/>
              </a:tabLst>
            </a:pPr>
            <a:r>
              <a:rPr sz="1700" b="1" dirty="0">
                <a:latin typeface="Arial"/>
                <a:cs typeface="Arial"/>
              </a:rPr>
              <a:t>Alex</a:t>
            </a:r>
            <a:r>
              <a:rPr sz="1700" b="1" spc="-75" dirty="0">
                <a:latin typeface="Arial"/>
                <a:cs typeface="Arial"/>
              </a:rPr>
              <a:t> </a:t>
            </a:r>
            <a:r>
              <a:rPr sz="1700" b="1" spc="-55" dirty="0">
                <a:latin typeface="Arial"/>
                <a:cs typeface="Arial"/>
              </a:rPr>
              <a:t>Eros</a:t>
            </a:r>
            <a:r>
              <a:rPr sz="1700" b="1" spc="-30" dirty="0">
                <a:latin typeface="Arial"/>
                <a:cs typeface="Arial"/>
              </a:rPr>
              <a:t> </a:t>
            </a:r>
            <a:r>
              <a:rPr sz="1700" b="1" spc="60" dirty="0">
                <a:latin typeface="Arial"/>
                <a:cs typeface="Arial"/>
              </a:rPr>
              <a:t>-</a:t>
            </a:r>
            <a:r>
              <a:rPr sz="1700" b="1" spc="-8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2008584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09"/>
              </a:spcBef>
            </a:pPr>
            <a:r>
              <a:rPr sz="1700" b="1" dirty="0">
                <a:latin typeface="Arial"/>
                <a:cs typeface="Arial"/>
              </a:rPr>
              <a:t>Lecturer</a:t>
            </a:r>
            <a:r>
              <a:rPr sz="1700" b="1" spc="-60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Name:</a:t>
            </a:r>
            <a:r>
              <a:rPr sz="1700" b="1" spc="-60" dirty="0">
                <a:latin typeface="Arial"/>
                <a:cs typeface="Arial"/>
              </a:rPr>
              <a:t> </a:t>
            </a:r>
            <a:r>
              <a:rPr sz="1700" b="1" dirty="0">
                <a:latin typeface="Arial"/>
                <a:cs typeface="Arial"/>
              </a:rPr>
              <a:t>Dr.</a:t>
            </a:r>
            <a:r>
              <a:rPr sz="1700" b="1" spc="-105" dirty="0">
                <a:latin typeface="Arial"/>
                <a:cs typeface="Arial"/>
              </a:rPr>
              <a:t> </a:t>
            </a:r>
            <a:r>
              <a:rPr sz="1700" b="1" spc="-35" dirty="0">
                <a:latin typeface="Arial"/>
                <a:cs typeface="Arial"/>
              </a:rPr>
              <a:t>Koushik</a:t>
            </a:r>
            <a:r>
              <a:rPr sz="1700" b="1" spc="-85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Das</a:t>
            </a:r>
            <a:r>
              <a:rPr sz="1700" b="1" spc="-8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Sarma</a:t>
            </a:r>
            <a:endParaRPr sz="1700">
              <a:latin typeface="Arial"/>
              <a:cs typeface="Arial"/>
            </a:endParaRPr>
          </a:p>
        </p:txBody>
      </p:sp>
      <p:pic>
        <p:nvPicPr>
          <p:cNvPr id="4" name="object 4" descr="A red and yellow logo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4672" y="2112264"/>
            <a:ext cx="2907791" cy="220370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400800"/>
            <a:ext cx="91440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777364" y="1002918"/>
            <a:ext cx="2146300" cy="110426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 indent="6985">
              <a:lnSpc>
                <a:spcPct val="101299"/>
              </a:lnSpc>
              <a:spcBef>
                <a:spcPts val="75"/>
              </a:spcBef>
            </a:pPr>
            <a:r>
              <a:rPr spc="-175" dirty="0"/>
              <a:t>TABLE</a:t>
            </a:r>
            <a:r>
              <a:rPr spc="-85" dirty="0"/>
              <a:t> </a:t>
            </a:r>
            <a:r>
              <a:rPr spc="-25" dirty="0"/>
              <a:t>OF </a:t>
            </a:r>
            <a:r>
              <a:rPr spc="-45" dirty="0"/>
              <a:t>CONTENT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38275" y="2392768"/>
            <a:ext cx="3631565" cy="265366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270"/>
              </a:spcBef>
              <a:buChar char="•"/>
              <a:tabLst>
                <a:tab pos="355600" algn="l"/>
              </a:tabLst>
            </a:pPr>
            <a:r>
              <a:rPr sz="1300" dirty="0">
                <a:latin typeface="Arial"/>
                <a:cs typeface="Arial"/>
              </a:rPr>
              <a:t>Introduction</a:t>
            </a:r>
            <a:r>
              <a:rPr sz="1300" spc="-20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to</a:t>
            </a:r>
            <a:r>
              <a:rPr sz="1300" spc="-20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McDonald's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spc="-10" dirty="0">
                <a:latin typeface="Arial"/>
                <a:cs typeface="Arial"/>
              </a:rPr>
              <a:t>Challenges</a:t>
            </a:r>
            <a:r>
              <a:rPr sz="1300" spc="-20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faced</a:t>
            </a:r>
            <a:r>
              <a:rPr sz="1300" spc="-60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by</a:t>
            </a:r>
            <a:r>
              <a:rPr sz="1300" spc="-35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McDonalds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dirty="0">
                <a:latin typeface="Arial"/>
                <a:cs typeface="Arial"/>
              </a:rPr>
              <a:t>Henry</a:t>
            </a:r>
            <a:r>
              <a:rPr sz="1300" spc="-10" dirty="0">
                <a:latin typeface="Arial"/>
                <a:cs typeface="Arial"/>
              </a:rPr>
              <a:t> </a:t>
            </a:r>
            <a:r>
              <a:rPr sz="1300" spc="-30" dirty="0">
                <a:latin typeface="Arial"/>
                <a:cs typeface="Arial"/>
              </a:rPr>
              <a:t>Fayol's </a:t>
            </a:r>
            <a:r>
              <a:rPr sz="1300" spc="-40" dirty="0">
                <a:latin typeface="Arial"/>
                <a:cs typeface="Arial"/>
              </a:rPr>
              <a:t>Five</a:t>
            </a:r>
            <a:r>
              <a:rPr sz="1300" spc="-30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Functions</a:t>
            </a:r>
            <a:r>
              <a:rPr sz="1300" spc="-75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of</a:t>
            </a:r>
            <a:r>
              <a:rPr sz="1300" spc="-35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Management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spc="-20" dirty="0">
                <a:latin typeface="Arial"/>
                <a:cs typeface="Arial"/>
              </a:rPr>
              <a:t>Financial</a:t>
            </a:r>
            <a:r>
              <a:rPr sz="1300" spc="-35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Performance</a:t>
            </a:r>
            <a:r>
              <a:rPr sz="1300" spc="-25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and</a:t>
            </a:r>
            <a:r>
              <a:rPr sz="1300" spc="-55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Strategic </a:t>
            </a:r>
            <a:r>
              <a:rPr sz="1300" spc="-10" dirty="0">
                <a:latin typeface="Arial"/>
                <a:cs typeface="Arial"/>
              </a:rPr>
              <a:t>Stability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spc="-10" dirty="0">
                <a:latin typeface="Arial"/>
                <a:cs typeface="Arial"/>
              </a:rPr>
              <a:t>Planning</a:t>
            </a:r>
            <a:r>
              <a:rPr sz="1300" spc="-65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at</a:t>
            </a:r>
            <a:r>
              <a:rPr sz="1300" spc="-60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McDonald's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dirty="0">
                <a:latin typeface="Arial"/>
                <a:cs typeface="Arial"/>
              </a:rPr>
              <a:t>Organising</a:t>
            </a:r>
            <a:r>
              <a:rPr sz="1300" spc="-60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at</a:t>
            </a:r>
            <a:r>
              <a:rPr sz="1300" spc="-85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McDonald's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sz="1300" dirty="0">
                <a:latin typeface="Arial"/>
                <a:cs typeface="Arial"/>
              </a:rPr>
              <a:t>Comanding</a:t>
            </a:r>
            <a:r>
              <a:rPr sz="1300" spc="-80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at</a:t>
            </a:r>
            <a:r>
              <a:rPr sz="1300" spc="-80" dirty="0">
                <a:latin typeface="Arial"/>
                <a:cs typeface="Arial"/>
              </a:rPr>
              <a:t> </a:t>
            </a:r>
            <a:r>
              <a:rPr sz="1300" spc="-10" dirty="0">
                <a:latin typeface="Arial"/>
                <a:cs typeface="Arial"/>
              </a:rPr>
              <a:t>McDonald's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spc="-10" dirty="0">
                <a:latin typeface="Arial"/>
                <a:cs typeface="Arial"/>
              </a:rPr>
              <a:t>Coordinating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spc="-10" dirty="0">
                <a:latin typeface="Arial"/>
                <a:cs typeface="Arial"/>
              </a:rPr>
              <a:t>Controlling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dirty="0">
                <a:latin typeface="Arial"/>
                <a:cs typeface="Arial"/>
              </a:rPr>
              <a:t>Critical</a:t>
            </a:r>
            <a:r>
              <a:rPr sz="1300" spc="-20" dirty="0">
                <a:latin typeface="Arial"/>
                <a:cs typeface="Arial"/>
              </a:rPr>
              <a:t> </a:t>
            </a:r>
            <a:r>
              <a:rPr sz="1300" spc="-35" dirty="0">
                <a:latin typeface="Arial"/>
                <a:cs typeface="Arial"/>
              </a:rPr>
              <a:t>Evaluation</a:t>
            </a:r>
            <a:r>
              <a:rPr sz="1300" spc="-20" dirty="0">
                <a:latin typeface="Arial"/>
                <a:cs typeface="Arial"/>
              </a:rPr>
              <a:t> </a:t>
            </a:r>
            <a:r>
              <a:rPr sz="1300" dirty="0">
                <a:latin typeface="Arial"/>
                <a:cs typeface="Arial"/>
              </a:rPr>
              <a:t>of</a:t>
            </a:r>
            <a:r>
              <a:rPr sz="1300" spc="30" dirty="0">
                <a:latin typeface="Arial"/>
                <a:cs typeface="Arial"/>
              </a:rPr>
              <a:t> </a:t>
            </a:r>
            <a:r>
              <a:rPr sz="1300" spc="-35" dirty="0">
                <a:latin typeface="Arial"/>
                <a:cs typeface="Arial"/>
              </a:rPr>
              <a:t>Fayol’s</a:t>
            </a:r>
            <a:r>
              <a:rPr sz="1300" spc="-10" dirty="0">
                <a:latin typeface="Arial"/>
                <a:cs typeface="Arial"/>
              </a:rPr>
              <a:t> Theory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spc="-10" dirty="0">
                <a:latin typeface="Arial"/>
                <a:cs typeface="Arial"/>
              </a:rPr>
              <a:t>Conclusion</a:t>
            </a:r>
            <a:endParaRPr sz="13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70"/>
              </a:spcBef>
              <a:buChar char="•"/>
              <a:tabLst>
                <a:tab pos="355600" algn="l"/>
              </a:tabLst>
            </a:pPr>
            <a:r>
              <a:rPr sz="1300" spc="-10" dirty="0">
                <a:latin typeface="Arial"/>
                <a:cs typeface="Arial"/>
              </a:rPr>
              <a:t>References</a:t>
            </a:r>
            <a:endParaRPr sz="13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586984" y="0"/>
            <a:ext cx="3557270" cy="6858000"/>
            <a:chOff x="5586984" y="0"/>
            <a:chExt cx="3557270" cy="68580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89904" y="0"/>
              <a:ext cx="3054096" cy="6858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089904" y="0"/>
              <a:ext cx="3054096" cy="64008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89904" y="0"/>
              <a:ext cx="2715768" cy="68580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86984" y="905255"/>
              <a:ext cx="2569464" cy="50749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6391910" cy="2732405"/>
            <a:chOff x="0" y="0"/>
            <a:chExt cx="6391910" cy="273240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6333157" cy="273215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6391910" cy="2286000"/>
            </a:xfrm>
            <a:custGeom>
              <a:avLst/>
              <a:gdLst/>
              <a:ahLst/>
              <a:cxnLst/>
              <a:rect l="l" t="t" r="r" b="b"/>
              <a:pathLst>
                <a:path w="6391910" h="2286000">
                  <a:moveTo>
                    <a:pt x="6391656" y="0"/>
                  </a:moveTo>
                  <a:lnTo>
                    <a:pt x="0" y="0"/>
                  </a:lnTo>
                  <a:lnTo>
                    <a:pt x="0" y="2286000"/>
                  </a:lnTo>
                  <a:lnTo>
                    <a:pt x="6391656" y="2286000"/>
                  </a:lnTo>
                  <a:lnTo>
                    <a:pt x="63916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752246" y="599376"/>
            <a:ext cx="3126105" cy="110363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7820" marR="5080" indent="-325755">
              <a:lnSpc>
                <a:spcPct val="101200"/>
              </a:lnSpc>
              <a:spcBef>
                <a:spcPts val="80"/>
              </a:spcBef>
            </a:pPr>
            <a:r>
              <a:rPr spc="-10" dirty="0"/>
              <a:t>Introduction</a:t>
            </a:r>
            <a:r>
              <a:rPr spc="-160" dirty="0"/>
              <a:t> </a:t>
            </a:r>
            <a:r>
              <a:rPr spc="-25" dirty="0"/>
              <a:t>to </a:t>
            </a:r>
            <a:r>
              <a:rPr spc="-10" dirty="0"/>
              <a:t>McDonald's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466344" y="0"/>
            <a:ext cx="8677910" cy="6858000"/>
            <a:chOff x="466344" y="0"/>
            <a:chExt cx="8677910" cy="685800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0" y="0"/>
              <a:ext cx="4572000" cy="685786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2041" y="3401343"/>
              <a:ext cx="3598209" cy="50786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6344" y="3401567"/>
              <a:ext cx="2308860" cy="553211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566928" y="34290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3424428" y="0"/>
                  </a:moveTo>
                  <a:lnTo>
                    <a:pt x="68579" y="0"/>
                  </a:lnTo>
                  <a:lnTo>
                    <a:pt x="41887" y="5393"/>
                  </a:lnTo>
                  <a:lnTo>
                    <a:pt x="20088" y="20097"/>
                  </a:lnTo>
                  <a:lnTo>
                    <a:pt x="5389" y="41898"/>
                  </a:lnTo>
                  <a:lnTo>
                    <a:pt x="0" y="68579"/>
                  </a:lnTo>
                  <a:lnTo>
                    <a:pt x="0" y="342900"/>
                  </a:lnTo>
                  <a:lnTo>
                    <a:pt x="5389" y="369581"/>
                  </a:lnTo>
                  <a:lnTo>
                    <a:pt x="20088" y="391382"/>
                  </a:lnTo>
                  <a:lnTo>
                    <a:pt x="41887" y="406086"/>
                  </a:lnTo>
                  <a:lnTo>
                    <a:pt x="68579" y="411480"/>
                  </a:lnTo>
                  <a:lnTo>
                    <a:pt x="3424428" y="411480"/>
                  </a:lnTo>
                  <a:lnTo>
                    <a:pt x="3451109" y="406086"/>
                  </a:lnTo>
                  <a:lnTo>
                    <a:pt x="3472910" y="391382"/>
                  </a:lnTo>
                  <a:lnTo>
                    <a:pt x="3487614" y="369581"/>
                  </a:lnTo>
                  <a:lnTo>
                    <a:pt x="3493008" y="342900"/>
                  </a:lnTo>
                  <a:lnTo>
                    <a:pt x="3493008" y="68579"/>
                  </a:lnTo>
                  <a:lnTo>
                    <a:pt x="3487614" y="41898"/>
                  </a:lnTo>
                  <a:lnTo>
                    <a:pt x="3472910" y="20097"/>
                  </a:lnTo>
                  <a:lnTo>
                    <a:pt x="3451109" y="5393"/>
                  </a:lnTo>
                  <a:lnTo>
                    <a:pt x="3424428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66928" y="34290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0" y="68579"/>
                  </a:moveTo>
                  <a:lnTo>
                    <a:pt x="5389" y="41898"/>
                  </a:lnTo>
                  <a:lnTo>
                    <a:pt x="20088" y="20097"/>
                  </a:lnTo>
                  <a:lnTo>
                    <a:pt x="41887" y="5393"/>
                  </a:lnTo>
                  <a:lnTo>
                    <a:pt x="68579" y="0"/>
                  </a:lnTo>
                  <a:lnTo>
                    <a:pt x="3424428" y="0"/>
                  </a:lnTo>
                  <a:lnTo>
                    <a:pt x="3451109" y="5393"/>
                  </a:lnTo>
                  <a:lnTo>
                    <a:pt x="3472910" y="20097"/>
                  </a:lnTo>
                  <a:lnTo>
                    <a:pt x="3487614" y="41898"/>
                  </a:lnTo>
                  <a:lnTo>
                    <a:pt x="3493008" y="68579"/>
                  </a:lnTo>
                  <a:lnTo>
                    <a:pt x="3493008" y="342900"/>
                  </a:lnTo>
                  <a:lnTo>
                    <a:pt x="3487614" y="369581"/>
                  </a:lnTo>
                  <a:lnTo>
                    <a:pt x="3472910" y="391382"/>
                  </a:lnTo>
                  <a:lnTo>
                    <a:pt x="3451109" y="406086"/>
                  </a:lnTo>
                  <a:lnTo>
                    <a:pt x="3424428" y="411480"/>
                  </a:lnTo>
                  <a:lnTo>
                    <a:pt x="68579" y="411480"/>
                  </a:lnTo>
                  <a:lnTo>
                    <a:pt x="41887" y="406086"/>
                  </a:lnTo>
                  <a:lnTo>
                    <a:pt x="20088" y="391382"/>
                  </a:lnTo>
                  <a:lnTo>
                    <a:pt x="5389" y="369581"/>
                  </a:lnTo>
                  <a:lnTo>
                    <a:pt x="0" y="342900"/>
                  </a:lnTo>
                  <a:lnTo>
                    <a:pt x="0" y="68579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3776" y="3831335"/>
              <a:ext cx="3634740" cy="553212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66344" y="3858767"/>
              <a:ext cx="2729484" cy="553212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566928" y="38862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3424428" y="0"/>
                  </a:moveTo>
                  <a:lnTo>
                    <a:pt x="68579" y="0"/>
                  </a:lnTo>
                  <a:lnTo>
                    <a:pt x="41887" y="5393"/>
                  </a:lnTo>
                  <a:lnTo>
                    <a:pt x="20088" y="20097"/>
                  </a:lnTo>
                  <a:lnTo>
                    <a:pt x="5389" y="41898"/>
                  </a:lnTo>
                  <a:lnTo>
                    <a:pt x="0" y="68580"/>
                  </a:lnTo>
                  <a:lnTo>
                    <a:pt x="0" y="342900"/>
                  </a:lnTo>
                  <a:lnTo>
                    <a:pt x="5389" y="369581"/>
                  </a:lnTo>
                  <a:lnTo>
                    <a:pt x="20088" y="391382"/>
                  </a:lnTo>
                  <a:lnTo>
                    <a:pt x="41887" y="406086"/>
                  </a:lnTo>
                  <a:lnTo>
                    <a:pt x="68579" y="411480"/>
                  </a:lnTo>
                  <a:lnTo>
                    <a:pt x="3424428" y="411480"/>
                  </a:lnTo>
                  <a:lnTo>
                    <a:pt x="3451109" y="406086"/>
                  </a:lnTo>
                  <a:lnTo>
                    <a:pt x="3472910" y="391382"/>
                  </a:lnTo>
                  <a:lnTo>
                    <a:pt x="3487614" y="369581"/>
                  </a:lnTo>
                  <a:lnTo>
                    <a:pt x="3493008" y="342900"/>
                  </a:lnTo>
                  <a:lnTo>
                    <a:pt x="3493008" y="68580"/>
                  </a:lnTo>
                  <a:lnTo>
                    <a:pt x="3487614" y="41898"/>
                  </a:lnTo>
                  <a:lnTo>
                    <a:pt x="3472910" y="20097"/>
                  </a:lnTo>
                  <a:lnTo>
                    <a:pt x="3451109" y="5393"/>
                  </a:lnTo>
                  <a:lnTo>
                    <a:pt x="3424428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66928" y="38862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0" y="68580"/>
                  </a:moveTo>
                  <a:lnTo>
                    <a:pt x="5389" y="41898"/>
                  </a:lnTo>
                  <a:lnTo>
                    <a:pt x="20088" y="20097"/>
                  </a:lnTo>
                  <a:lnTo>
                    <a:pt x="41887" y="5393"/>
                  </a:lnTo>
                  <a:lnTo>
                    <a:pt x="68579" y="0"/>
                  </a:lnTo>
                  <a:lnTo>
                    <a:pt x="3424428" y="0"/>
                  </a:lnTo>
                  <a:lnTo>
                    <a:pt x="3451109" y="5393"/>
                  </a:lnTo>
                  <a:lnTo>
                    <a:pt x="3472910" y="20097"/>
                  </a:lnTo>
                  <a:lnTo>
                    <a:pt x="3487614" y="41898"/>
                  </a:lnTo>
                  <a:lnTo>
                    <a:pt x="3493008" y="68580"/>
                  </a:lnTo>
                  <a:lnTo>
                    <a:pt x="3493008" y="342900"/>
                  </a:lnTo>
                  <a:lnTo>
                    <a:pt x="3487614" y="369581"/>
                  </a:lnTo>
                  <a:lnTo>
                    <a:pt x="3472910" y="391382"/>
                  </a:lnTo>
                  <a:lnTo>
                    <a:pt x="3451109" y="406086"/>
                  </a:lnTo>
                  <a:lnTo>
                    <a:pt x="3424428" y="411480"/>
                  </a:lnTo>
                  <a:lnTo>
                    <a:pt x="68579" y="411480"/>
                  </a:lnTo>
                  <a:lnTo>
                    <a:pt x="41887" y="406086"/>
                  </a:lnTo>
                  <a:lnTo>
                    <a:pt x="20088" y="391382"/>
                  </a:lnTo>
                  <a:lnTo>
                    <a:pt x="5389" y="369581"/>
                  </a:lnTo>
                  <a:lnTo>
                    <a:pt x="0" y="342900"/>
                  </a:lnTo>
                  <a:lnTo>
                    <a:pt x="0" y="6858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3776" y="4288535"/>
              <a:ext cx="3634740" cy="55321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66344" y="4315967"/>
              <a:ext cx="3214116" cy="55321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66928" y="43434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3424428" y="0"/>
                  </a:moveTo>
                  <a:lnTo>
                    <a:pt x="68579" y="0"/>
                  </a:lnTo>
                  <a:lnTo>
                    <a:pt x="41887" y="5393"/>
                  </a:lnTo>
                  <a:lnTo>
                    <a:pt x="20088" y="20097"/>
                  </a:lnTo>
                  <a:lnTo>
                    <a:pt x="5389" y="41898"/>
                  </a:lnTo>
                  <a:lnTo>
                    <a:pt x="0" y="68580"/>
                  </a:lnTo>
                  <a:lnTo>
                    <a:pt x="0" y="342900"/>
                  </a:lnTo>
                  <a:lnTo>
                    <a:pt x="5389" y="369581"/>
                  </a:lnTo>
                  <a:lnTo>
                    <a:pt x="20088" y="391382"/>
                  </a:lnTo>
                  <a:lnTo>
                    <a:pt x="41887" y="406086"/>
                  </a:lnTo>
                  <a:lnTo>
                    <a:pt x="68579" y="411480"/>
                  </a:lnTo>
                  <a:lnTo>
                    <a:pt x="3424428" y="411480"/>
                  </a:lnTo>
                  <a:lnTo>
                    <a:pt x="3451109" y="406086"/>
                  </a:lnTo>
                  <a:lnTo>
                    <a:pt x="3472910" y="391382"/>
                  </a:lnTo>
                  <a:lnTo>
                    <a:pt x="3487614" y="369581"/>
                  </a:lnTo>
                  <a:lnTo>
                    <a:pt x="3493008" y="342900"/>
                  </a:lnTo>
                  <a:lnTo>
                    <a:pt x="3493008" y="68580"/>
                  </a:lnTo>
                  <a:lnTo>
                    <a:pt x="3487614" y="41898"/>
                  </a:lnTo>
                  <a:lnTo>
                    <a:pt x="3472910" y="20097"/>
                  </a:lnTo>
                  <a:lnTo>
                    <a:pt x="3451109" y="5393"/>
                  </a:lnTo>
                  <a:lnTo>
                    <a:pt x="3424428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66928" y="43434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0" y="68580"/>
                  </a:moveTo>
                  <a:lnTo>
                    <a:pt x="5389" y="41898"/>
                  </a:lnTo>
                  <a:lnTo>
                    <a:pt x="20088" y="20097"/>
                  </a:lnTo>
                  <a:lnTo>
                    <a:pt x="41887" y="5393"/>
                  </a:lnTo>
                  <a:lnTo>
                    <a:pt x="68579" y="0"/>
                  </a:lnTo>
                  <a:lnTo>
                    <a:pt x="3424428" y="0"/>
                  </a:lnTo>
                  <a:lnTo>
                    <a:pt x="3451109" y="5393"/>
                  </a:lnTo>
                  <a:lnTo>
                    <a:pt x="3472910" y="20097"/>
                  </a:lnTo>
                  <a:lnTo>
                    <a:pt x="3487614" y="41898"/>
                  </a:lnTo>
                  <a:lnTo>
                    <a:pt x="3493008" y="68580"/>
                  </a:lnTo>
                  <a:lnTo>
                    <a:pt x="3493008" y="342900"/>
                  </a:lnTo>
                  <a:lnTo>
                    <a:pt x="3487614" y="369581"/>
                  </a:lnTo>
                  <a:lnTo>
                    <a:pt x="3472910" y="391382"/>
                  </a:lnTo>
                  <a:lnTo>
                    <a:pt x="3451109" y="406086"/>
                  </a:lnTo>
                  <a:lnTo>
                    <a:pt x="3424428" y="411480"/>
                  </a:lnTo>
                  <a:lnTo>
                    <a:pt x="68579" y="411480"/>
                  </a:lnTo>
                  <a:lnTo>
                    <a:pt x="41887" y="406086"/>
                  </a:lnTo>
                  <a:lnTo>
                    <a:pt x="20088" y="391382"/>
                  </a:lnTo>
                  <a:lnTo>
                    <a:pt x="5389" y="369581"/>
                  </a:lnTo>
                  <a:lnTo>
                    <a:pt x="0" y="342900"/>
                  </a:lnTo>
                  <a:lnTo>
                    <a:pt x="0" y="6858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3776" y="4745735"/>
              <a:ext cx="3634740" cy="55321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6344" y="4764023"/>
              <a:ext cx="3634739" cy="562356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566928" y="48006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3424428" y="0"/>
                  </a:moveTo>
                  <a:lnTo>
                    <a:pt x="68579" y="0"/>
                  </a:lnTo>
                  <a:lnTo>
                    <a:pt x="41887" y="5393"/>
                  </a:lnTo>
                  <a:lnTo>
                    <a:pt x="20088" y="20097"/>
                  </a:lnTo>
                  <a:lnTo>
                    <a:pt x="5389" y="41898"/>
                  </a:lnTo>
                  <a:lnTo>
                    <a:pt x="0" y="68580"/>
                  </a:lnTo>
                  <a:lnTo>
                    <a:pt x="0" y="342900"/>
                  </a:lnTo>
                  <a:lnTo>
                    <a:pt x="5389" y="369581"/>
                  </a:lnTo>
                  <a:lnTo>
                    <a:pt x="20088" y="391382"/>
                  </a:lnTo>
                  <a:lnTo>
                    <a:pt x="41887" y="406086"/>
                  </a:lnTo>
                  <a:lnTo>
                    <a:pt x="68579" y="411480"/>
                  </a:lnTo>
                  <a:lnTo>
                    <a:pt x="3424428" y="411480"/>
                  </a:lnTo>
                  <a:lnTo>
                    <a:pt x="3451109" y="406086"/>
                  </a:lnTo>
                  <a:lnTo>
                    <a:pt x="3472910" y="391382"/>
                  </a:lnTo>
                  <a:lnTo>
                    <a:pt x="3487614" y="369581"/>
                  </a:lnTo>
                  <a:lnTo>
                    <a:pt x="3493008" y="342900"/>
                  </a:lnTo>
                  <a:lnTo>
                    <a:pt x="3493008" y="68580"/>
                  </a:lnTo>
                  <a:lnTo>
                    <a:pt x="3487614" y="41898"/>
                  </a:lnTo>
                  <a:lnTo>
                    <a:pt x="3472910" y="20097"/>
                  </a:lnTo>
                  <a:lnTo>
                    <a:pt x="3451109" y="5393"/>
                  </a:lnTo>
                  <a:lnTo>
                    <a:pt x="3424428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66928" y="48006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0" y="68580"/>
                  </a:moveTo>
                  <a:lnTo>
                    <a:pt x="5389" y="41898"/>
                  </a:lnTo>
                  <a:lnTo>
                    <a:pt x="20088" y="20097"/>
                  </a:lnTo>
                  <a:lnTo>
                    <a:pt x="41887" y="5393"/>
                  </a:lnTo>
                  <a:lnTo>
                    <a:pt x="68579" y="0"/>
                  </a:lnTo>
                  <a:lnTo>
                    <a:pt x="3424428" y="0"/>
                  </a:lnTo>
                  <a:lnTo>
                    <a:pt x="3451109" y="5393"/>
                  </a:lnTo>
                  <a:lnTo>
                    <a:pt x="3472910" y="20097"/>
                  </a:lnTo>
                  <a:lnTo>
                    <a:pt x="3487614" y="41898"/>
                  </a:lnTo>
                  <a:lnTo>
                    <a:pt x="3493008" y="68580"/>
                  </a:lnTo>
                  <a:lnTo>
                    <a:pt x="3493008" y="342900"/>
                  </a:lnTo>
                  <a:lnTo>
                    <a:pt x="3487614" y="369581"/>
                  </a:lnTo>
                  <a:lnTo>
                    <a:pt x="3472910" y="391382"/>
                  </a:lnTo>
                  <a:lnTo>
                    <a:pt x="3451109" y="406086"/>
                  </a:lnTo>
                  <a:lnTo>
                    <a:pt x="3424428" y="411480"/>
                  </a:lnTo>
                  <a:lnTo>
                    <a:pt x="68579" y="411480"/>
                  </a:lnTo>
                  <a:lnTo>
                    <a:pt x="41887" y="406086"/>
                  </a:lnTo>
                  <a:lnTo>
                    <a:pt x="20088" y="391382"/>
                  </a:lnTo>
                  <a:lnTo>
                    <a:pt x="5389" y="369581"/>
                  </a:lnTo>
                  <a:lnTo>
                    <a:pt x="0" y="342900"/>
                  </a:lnTo>
                  <a:lnTo>
                    <a:pt x="0" y="6858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3776" y="5202935"/>
              <a:ext cx="3634740" cy="553211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66344" y="5221223"/>
              <a:ext cx="2080260" cy="562356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566928" y="52578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3424428" y="0"/>
                  </a:moveTo>
                  <a:lnTo>
                    <a:pt x="68579" y="0"/>
                  </a:lnTo>
                  <a:lnTo>
                    <a:pt x="41887" y="5393"/>
                  </a:lnTo>
                  <a:lnTo>
                    <a:pt x="20088" y="20097"/>
                  </a:lnTo>
                  <a:lnTo>
                    <a:pt x="5389" y="41898"/>
                  </a:lnTo>
                  <a:lnTo>
                    <a:pt x="0" y="68580"/>
                  </a:lnTo>
                  <a:lnTo>
                    <a:pt x="0" y="342900"/>
                  </a:lnTo>
                  <a:lnTo>
                    <a:pt x="5389" y="369592"/>
                  </a:lnTo>
                  <a:lnTo>
                    <a:pt x="20088" y="391391"/>
                  </a:lnTo>
                  <a:lnTo>
                    <a:pt x="41887" y="406090"/>
                  </a:lnTo>
                  <a:lnTo>
                    <a:pt x="68579" y="411480"/>
                  </a:lnTo>
                  <a:lnTo>
                    <a:pt x="3424428" y="411480"/>
                  </a:lnTo>
                  <a:lnTo>
                    <a:pt x="3451109" y="406090"/>
                  </a:lnTo>
                  <a:lnTo>
                    <a:pt x="3472910" y="391391"/>
                  </a:lnTo>
                  <a:lnTo>
                    <a:pt x="3487614" y="369592"/>
                  </a:lnTo>
                  <a:lnTo>
                    <a:pt x="3493008" y="342900"/>
                  </a:lnTo>
                  <a:lnTo>
                    <a:pt x="3493008" y="68580"/>
                  </a:lnTo>
                  <a:lnTo>
                    <a:pt x="3487614" y="41898"/>
                  </a:lnTo>
                  <a:lnTo>
                    <a:pt x="3472910" y="20097"/>
                  </a:lnTo>
                  <a:lnTo>
                    <a:pt x="3451109" y="5393"/>
                  </a:lnTo>
                  <a:lnTo>
                    <a:pt x="3424428" y="0"/>
                  </a:lnTo>
                  <a:close/>
                </a:path>
              </a:pathLst>
            </a:custGeom>
            <a:solidFill>
              <a:srgbClr val="4AACC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566928" y="5257800"/>
              <a:ext cx="3493135" cy="411480"/>
            </a:xfrm>
            <a:custGeom>
              <a:avLst/>
              <a:gdLst/>
              <a:ahLst/>
              <a:cxnLst/>
              <a:rect l="l" t="t" r="r" b="b"/>
              <a:pathLst>
                <a:path w="3493135" h="411479">
                  <a:moveTo>
                    <a:pt x="0" y="68580"/>
                  </a:moveTo>
                  <a:lnTo>
                    <a:pt x="5389" y="41898"/>
                  </a:lnTo>
                  <a:lnTo>
                    <a:pt x="20088" y="20097"/>
                  </a:lnTo>
                  <a:lnTo>
                    <a:pt x="41887" y="5393"/>
                  </a:lnTo>
                  <a:lnTo>
                    <a:pt x="68579" y="0"/>
                  </a:lnTo>
                  <a:lnTo>
                    <a:pt x="3424428" y="0"/>
                  </a:lnTo>
                  <a:lnTo>
                    <a:pt x="3451109" y="5393"/>
                  </a:lnTo>
                  <a:lnTo>
                    <a:pt x="3472910" y="20097"/>
                  </a:lnTo>
                  <a:lnTo>
                    <a:pt x="3487614" y="41898"/>
                  </a:lnTo>
                  <a:lnTo>
                    <a:pt x="3493008" y="68580"/>
                  </a:lnTo>
                  <a:lnTo>
                    <a:pt x="3493008" y="342900"/>
                  </a:lnTo>
                  <a:lnTo>
                    <a:pt x="3487614" y="369592"/>
                  </a:lnTo>
                  <a:lnTo>
                    <a:pt x="3472910" y="391391"/>
                  </a:lnTo>
                  <a:lnTo>
                    <a:pt x="3451109" y="406090"/>
                  </a:lnTo>
                  <a:lnTo>
                    <a:pt x="3424428" y="411480"/>
                  </a:lnTo>
                  <a:lnTo>
                    <a:pt x="68579" y="411480"/>
                  </a:lnTo>
                  <a:lnTo>
                    <a:pt x="41887" y="406090"/>
                  </a:lnTo>
                  <a:lnTo>
                    <a:pt x="20088" y="391391"/>
                  </a:lnTo>
                  <a:lnTo>
                    <a:pt x="5389" y="369592"/>
                  </a:lnTo>
                  <a:lnTo>
                    <a:pt x="0" y="342900"/>
                  </a:lnTo>
                  <a:lnTo>
                    <a:pt x="0" y="68580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644093" y="3473005"/>
            <a:ext cx="3289935" cy="21189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Founded</a:t>
            </a:r>
            <a:r>
              <a:rPr sz="1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7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1940,</a:t>
            </a:r>
            <a:r>
              <a:rPr sz="17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spc="-25" dirty="0">
                <a:solidFill>
                  <a:srgbClr val="FFFFFF"/>
                </a:solidFill>
                <a:latin typeface="Calibri"/>
                <a:cs typeface="Calibri"/>
              </a:rPr>
              <a:t>USA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0"/>
              </a:spcBef>
            </a:pPr>
            <a:r>
              <a:rPr sz="1700" spc="-10" dirty="0">
                <a:solidFill>
                  <a:srgbClr val="FFFFFF"/>
                </a:solidFill>
                <a:latin typeface="Calibri"/>
                <a:cs typeface="Calibri"/>
              </a:rPr>
              <a:t>Operates</a:t>
            </a:r>
            <a:r>
              <a:rPr sz="17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sz="17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100+</a:t>
            </a:r>
            <a:r>
              <a:rPr sz="17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Calibri"/>
                <a:cs typeface="Calibri"/>
              </a:rPr>
              <a:t>countries</a:t>
            </a:r>
            <a:endParaRPr sz="1700">
              <a:latin typeface="Calibri"/>
              <a:cs typeface="Calibri"/>
            </a:endParaRPr>
          </a:p>
          <a:p>
            <a:pPr marL="12700" marR="5080">
              <a:lnSpc>
                <a:spcPct val="176500"/>
              </a:lnSpc>
            </a:pP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Over</a:t>
            </a:r>
            <a:r>
              <a:rPr sz="17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40,000</a:t>
            </a:r>
            <a:r>
              <a:rPr sz="17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Calibri"/>
                <a:cs typeface="Calibri"/>
              </a:rPr>
              <a:t>restaurants</a:t>
            </a:r>
            <a:r>
              <a:rPr sz="17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Calibri"/>
                <a:cs typeface="Calibri"/>
              </a:rPr>
              <a:t>globally Revenue</a:t>
            </a:r>
            <a:r>
              <a:rPr sz="17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Calibri"/>
                <a:cs typeface="Calibri"/>
              </a:rPr>
              <a:t>exceeding</a:t>
            </a:r>
            <a:r>
              <a:rPr sz="17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$25 billion</a:t>
            </a:r>
            <a:r>
              <a:rPr sz="17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Calibri"/>
                <a:cs typeface="Calibri"/>
              </a:rPr>
              <a:t>(2023) </a:t>
            </a:r>
            <a:r>
              <a:rPr sz="1700" dirty="0">
                <a:solidFill>
                  <a:srgbClr val="FFFFFF"/>
                </a:solidFill>
                <a:latin typeface="Calibri"/>
                <a:cs typeface="Calibri"/>
              </a:rPr>
              <a:t>(McDonald's,</a:t>
            </a:r>
            <a:r>
              <a:rPr sz="17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FFFFFF"/>
                </a:solidFill>
                <a:latin typeface="Calibri"/>
                <a:cs typeface="Calibri"/>
              </a:rPr>
              <a:t>2023)</a:t>
            </a:r>
            <a:endParaRPr sz="1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8823960" cy="2057400"/>
          </a:xfrm>
          <a:custGeom>
            <a:avLst/>
            <a:gdLst/>
            <a:ahLst/>
            <a:cxnLst/>
            <a:rect l="l" t="t" r="r" b="b"/>
            <a:pathLst>
              <a:path w="8823960" h="2057400">
                <a:moveTo>
                  <a:pt x="8823960" y="0"/>
                </a:moveTo>
                <a:lnTo>
                  <a:pt x="0" y="0"/>
                </a:lnTo>
                <a:lnTo>
                  <a:pt x="0" y="1954022"/>
                </a:lnTo>
                <a:lnTo>
                  <a:pt x="1941" y="1953514"/>
                </a:lnTo>
                <a:lnTo>
                  <a:pt x="9226" y="1953640"/>
                </a:lnTo>
                <a:lnTo>
                  <a:pt x="15647" y="1956435"/>
                </a:lnTo>
                <a:lnTo>
                  <a:pt x="20810" y="1964054"/>
                </a:lnTo>
                <a:lnTo>
                  <a:pt x="29653" y="1948013"/>
                </a:lnTo>
                <a:lnTo>
                  <a:pt x="68420" y="1959411"/>
                </a:lnTo>
                <a:lnTo>
                  <a:pt x="83418" y="1945513"/>
                </a:lnTo>
                <a:lnTo>
                  <a:pt x="117667" y="1925321"/>
                </a:lnTo>
                <a:lnTo>
                  <a:pt x="149290" y="1913524"/>
                </a:lnTo>
                <a:lnTo>
                  <a:pt x="179402" y="1904132"/>
                </a:lnTo>
                <a:lnTo>
                  <a:pt x="209118" y="1891157"/>
                </a:lnTo>
                <a:lnTo>
                  <a:pt x="232076" y="1889466"/>
                </a:lnTo>
                <a:lnTo>
                  <a:pt x="251044" y="1892966"/>
                </a:lnTo>
                <a:lnTo>
                  <a:pt x="270568" y="1898800"/>
                </a:lnTo>
                <a:lnTo>
                  <a:pt x="295198" y="1904111"/>
                </a:lnTo>
                <a:lnTo>
                  <a:pt x="352602" y="1886362"/>
                </a:lnTo>
                <a:lnTo>
                  <a:pt x="389432" y="1880358"/>
                </a:lnTo>
                <a:lnTo>
                  <a:pt x="429285" y="1883664"/>
                </a:lnTo>
                <a:lnTo>
                  <a:pt x="458826" y="1882009"/>
                </a:lnTo>
                <a:lnTo>
                  <a:pt x="493687" y="1876710"/>
                </a:lnTo>
                <a:lnTo>
                  <a:pt x="526233" y="1872126"/>
                </a:lnTo>
                <a:lnTo>
                  <a:pt x="548830" y="1872614"/>
                </a:lnTo>
                <a:lnTo>
                  <a:pt x="565717" y="1866884"/>
                </a:lnTo>
                <a:lnTo>
                  <a:pt x="585552" y="1868201"/>
                </a:lnTo>
                <a:lnTo>
                  <a:pt x="606844" y="1872900"/>
                </a:lnTo>
                <a:lnTo>
                  <a:pt x="628103" y="1877314"/>
                </a:lnTo>
                <a:lnTo>
                  <a:pt x="658514" y="1887333"/>
                </a:lnTo>
                <a:lnTo>
                  <a:pt x="680070" y="1887553"/>
                </a:lnTo>
                <a:lnTo>
                  <a:pt x="699700" y="1883796"/>
                </a:lnTo>
                <a:lnTo>
                  <a:pt x="724331" y="1881886"/>
                </a:lnTo>
                <a:lnTo>
                  <a:pt x="757869" y="1873623"/>
                </a:lnTo>
                <a:lnTo>
                  <a:pt x="780854" y="1864550"/>
                </a:lnTo>
                <a:lnTo>
                  <a:pt x="797689" y="1858240"/>
                </a:lnTo>
                <a:lnTo>
                  <a:pt x="812774" y="1858264"/>
                </a:lnTo>
                <a:lnTo>
                  <a:pt x="838460" y="1850435"/>
                </a:lnTo>
                <a:lnTo>
                  <a:pt x="863936" y="1851644"/>
                </a:lnTo>
                <a:lnTo>
                  <a:pt x="890127" y="1856924"/>
                </a:lnTo>
                <a:lnTo>
                  <a:pt x="917956" y="1861312"/>
                </a:lnTo>
                <a:lnTo>
                  <a:pt x="922964" y="1867602"/>
                </a:lnTo>
                <a:lnTo>
                  <a:pt x="933003" y="1865630"/>
                </a:lnTo>
                <a:lnTo>
                  <a:pt x="952652" y="1855851"/>
                </a:lnTo>
                <a:lnTo>
                  <a:pt x="959906" y="1861288"/>
                </a:lnTo>
                <a:lnTo>
                  <a:pt x="978007" y="1863058"/>
                </a:lnTo>
                <a:lnTo>
                  <a:pt x="997718" y="1861637"/>
                </a:lnTo>
                <a:lnTo>
                  <a:pt x="1009802" y="1857502"/>
                </a:lnTo>
                <a:lnTo>
                  <a:pt x="1031689" y="1862395"/>
                </a:lnTo>
                <a:lnTo>
                  <a:pt x="1051606" y="1873884"/>
                </a:lnTo>
                <a:lnTo>
                  <a:pt x="1076230" y="1889184"/>
                </a:lnTo>
                <a:lnTo>
                  <a:pt x="1112240" y="1905508"/>
                </a:lnTo>
                <a:lnTo>
                  <a:pt x="1139621" y="1909381"/>
                </a:lnTo>
                <a:lnTo>
                  <a:pt x="1154422" y="1919732"/>
                </a:lnTo>
                <a:lnTo>
                  <a:pt x="1164409" y="1929225"/>
                </a:lnTo>
                <a:lnTo>
                  <a:pt x="1177353" y="1930527"/>
                </a:lnTo>
                <a:lnTo>
                  <a:pt x="1216064" y="1943479"/>
                </a:lnTo>
                <a:lnTo>
                  <a:pt x="1249641" y="1960705"/>
                </a:lnTo>
                <a:lnTo>
                  <a:pt x="1283381" y="1972050"/>
                </a:lnTo>
                <a:lnTo>
                  <a:pt x="1322578" y="1967357"/>
                </a:lnTo>
                <a:lnTo>
                  <a:pt x="1361114" y="1976649"/>
                </a:lnTo>
                <a:lnTo>
                  <a:pt x="1397222" y="1987502"/>
                </a:lnTo>
                <a:lnTo>
                  <a:pt x="1432234" y="1995521"/>
                </a:lnTo>
                <a:lnTo>
                  <a:pt x="1467485" y="1996313"/>
                </a:lnTo>
                <a:lnTo>
                  <a:pt x="1479710" y="2007100"/>
                </a:lnTo>
                <a:lnTo>
                  <a:pt x="1492424" y="2012981"/>
                </a:lnTo>
                <a:lnTo>
                  <a:pt x="1505971" y="2012243"/>
                </a:lnTo>
                <a:lnTo>
                  <a:pt x="1520698" y="2003171"/>
                </a:lnTo>
                <a:lnTo>
                  <a:pt x="1550691" y="2016452"/>
                </a:lnTo>
                <a:lnTo>
                  <a:pt x="1571577" y="2029793"/>
                </a:lnTo>
                <a:lnTo>
                  <a:pt x="1590010" y="2036871"/>
                </a:lnTo>
                <a:lnTo>
                  <a:pt x="1612646" y="2031364"/>
                </a:lnTo>
                <a:lnTo>
                  <a:pt x="1629554" y="2036177"/>
                </a:lnTo>
                <a:lnTo>
                  <a:pt x="1654990" y="2045277"/>
                </a:lnTo>
                <a:lnTo>
                  <a:pt x="1666113" y="2047875"/>
                </a:lnTo>
                <a:lnTo>
                  <a:pt x="1675290" y="2047648"/>
                </a:lnTo>
                <a:lnTo>
                  <a:pt x="1682384" y="2045398"/>
                </a:lnTo>
                <a:lnTo>
                  <a:pt x="1690455" y="2043338"/>
                </a:lnTo>
                <a:lnTo>
                  <a:pt x="1702562" y="2043684"/>
                </a:lnTo>
                <a:lnTo>
                  <a:pt x="1725511" y="2046166"/>
                </a:lnTo>
                <a:lnTo>
                  <a:pt x="1748710" y="2048208"/>
                </a:lnTo>
                <a:lnTo>
                  <a:pt x="1771695" y="2051417"/>
                </a:lnTo>
                <a:lnTo>
                  <a:pt x="1794002" y="2057400"/>
                </a:lnTo>
                <a:lnTo>
                  <a:pt x="1814617" y="2040104"/>
                </a:lnTo>
                <a:lnTo>
                  <a:pt x="1828053" y="2036476"/>
                </a:lnTo>
                <a:lnTo>
                  <a:pt x="1841418" y="2038897"/>
                </a:lnTo>
                <a:lnTo>
                  <a:pt x="1861820" y="2039747"/>
                </a:lnTo>
                <a:lnTo>
                  <a:pt x="1880770" y="2033438"/>
                </a:lnTo>
                <a:lnTo>
                  <a:pt x="1904364" y="2032619"/>
                </a:lnTo>
                <a:lnTo>
                  <a:pt x="1926149" y="2038157"/>
                </a:lnTo>
                <a:lnTo>
                  <a:pt x="1939670" y="2050923"/>
                </a:lnTo>
                <a:lnTo>
                  <a:pt x="1973734" y="2046716"/>
                </a:lnTo>
                <a:lnTo>
                  <a:pt x="2049148" y="2046493"/>
                </a:lnTo>
                <a:lnTo>
                  <a:pt x="2097786" y="2042287"/>
                </a:lnTo>
                <a:lnTo>
                  <a:pt x="2133758" y="2039556"/>
                </a:lnTo>
                <a:lnTo>
                  <a:pt x="2156301" y="2043302"/>
                </a:lnTo>
                <a:lnTo>
                  <a:pt x="2180796" y="2038572"/>
                </a:lnTo>
                <a:lnTo>
                  <a:pt x="2222627" y="2010410"/>
                </a:lnTo>
                <a:lnTo>
                  <a:pt x="2234864" y="2002532"/>
                </a:lnTo>
                <a:lnTo>
                  <a:pt x="2248328" y="2003202"/>
                </a:lnTo>
                <a:lnTo>
                  <a:pt x="2263578" y="2007159"/>
                </a:lnTo>
                <a:lnTo>
                  <a:pt x="2281174" y="2009139"/>
                </a:lnTo>
                <a:lnTo>
                  <a:pt x="2374011" y="2003933"/>
                </a:lnTo>
                <a:lnTo>
                  <a:pt x="2409297" y="2003202"/>
                </a:lnTo>
                <a:lnTo>
                  <a:pt x="2431986" y="2000567"/>
                </a:lnTo>
                <a:lnTo>
                  <a:pt x="2447913" y="1996789"/>
                </a:lnTo>
                <a:lnTo>
                  <a:pt x="2462911" y="1992629"/>
                </a:lnTo>
                <a:lnTo>
                  <a:pt x="2483393" y="1998384"/>
                </a:lnTo>
                <a:lnTo>
                  <a:pt x="2505166" y="2004131"/>
                </a:lnTo>
                <a:lnTo>
                  <a:pt x="2515362" y="2007742"/>
                </a:lnTo>
                <a:lnTo>
                  <a:pt x="2550033" y="2013077"/>
                </a:lnTo>
                <a:lnTo>
                  <a:pt x="2590546" y="2024507"/>
                </a:lnTo>
                <a:lnTo>
                  <a:pt x="2600394" y="2008459"/>
                </a:lnTo>
                <a:lnTo>
                  <a:pt x="2610659" y="2010616"/>
                </a:lnTo>
                <a:lnTo>
                  <a:pt x="2623853" y="2018988"/>
                </a:lnTo>
                <a:lnTo>
                  <a:pt x="2642489" y="2021586"/>
                </a:lnTo>
                <a:lnTo>
                  <a:pt x="2679192" y="2015616"/>
                </a:lnTo>
                <a:lnTo>
                  <a:pt x="2695297" y="2009911"/>
                </a:lnTo>
                <a:lnTo>
                  <a:pt x="2716784" y="2005885"/>
                </a:lnTo>
                <a:lnTo>
                  <a:pt x="2739985" y="2001168"/>
                </a:lnTo>
                <a:lnTo>
                  <a:pt x="2761234" y="1993391"/>
                </a:lnTo>
                <a:lnTo>
                  <a:pt x="2781488" y="1981041"/>
                </a:lnTo>
                <a:lnTo>
                  <a:pt x="2794015" y="1972786"/>
                </a:lnTo>
                <a:lnTo>
                  <a:pt x="2806471" y="1967817"/>
                </a:lnTo>
                <a:lnTo>
                  <a:pt x="2826512" y="1965325"/>
                </a:lnTo>
                <a:lnTo>
                  <a:pt x="2840138" y="1960110"/>
                </a:lnTo>
                <a:lnTo>
                  <a:pt x="2850848" y="1960371"/>
                </a:lnTo>
                <a:lnTo>
                  <a:pt x="2859105" y="1958824"/>
                </a:lnTo>
                <a:lnTo>
                  <a:pt x="2865374" y="1948179"/>
                </a:lnTo>
                <a:lnTo>
                  <a:pt x="2908507" y="1965907"/>
                </a:lnTo>
                <a:lnTo>
                  <a:pt x="2931426" y="1970576"/>
                </a:lnTo>
                <a:lnTo>
                  <a:pt x="2946316" y="1968059"/>
                </a:lnTo>
                <a:lnTo>
                  <a:pt x="2965364" y="1964224"/>
                </a:lnTo>
                <a:lnTo>
                  <a:pt x="3000756" y="1964944"/>
                </a:lnTo>
                <a:lnTo>
                  <a:pt x="3052319" y="1966517"/>
                </a:lnTo>
                <a:lnTo>
                  <a:pt x="3106658" y="1963435"/>
                </a:lnTo>
                <a:lnTo>
                  <a:pt x="3156971" y="1958853"/>
                </a:lnTo>
                <a:lnTo>
                  <a:pt x="3196463" y="1955927"/>
                </a:lnTo>
                <a:lnTo>
                  <a:pt x="3223446" y="1955986"/>
                </a:lnTo>
                <a:lnTo>
                  <a:pt x="3251791" y="1957820"/>
                </a:lnTo>
                <a:lnTo>
                  <a:pt x="3255772" y="1956308"/>
                </a:lnTo>
                <a:lnTo>
                  <a:pt x="3292592" y="1953859"/>
                </a:lnTo>
                <a:lnTo>
                  <a:pt x="3322018" y="1951481"/>
                </a:lnTo>
                <a:lnTo>
                  <a:pt x="3344515" y="1948342"/>
                </a:lnTo>
                <a:lnTo>
                  <a:pt x="3360547" y="1943608"/>
                </a:lnTo>
                <a:lnTo>
                  <a:pt x="3395487" y="1938164"/>
                </a:lnTo>
                <a:lnTo>
                  <a:pt x="3418141" y="1935400"/>
                </a:lnTo>
                <a:lnTo>
                  <a:pt x="3434699" y="1934517"/>
                </a:lnTo>
                <a:lnTo>
                  <a:pt x="3451352" y="1934717"/>
                </a:lnTo>
                <a:lnTo>
                  <a:pt x="3471370" y="1927913"/>
                </a:lnTo>
                <a:lnTo>
                  <a:pt x="3492531" y="1924669"/>
                </a:lnTo>
                <a:lnTo>
                  <a:pt x="3515360" y="1919305"/>
                </a:lnTo>
                <a:lnTo>
                  <a:pt x="3540379" y="1906142"/>
                </a:lnTo>
                <a:lnTo>
                  <a:pt x="3552227" y="1898648"/>
                </a:lnTo>
                <a:lnTo>
                  <a:pt x="3565636" y="1899237"/>
                </a:lnTo>
                <a:lnTo>
                  <a:pt x="3578258" y="1898802"/>
                </a:lnTo>
                <a:lnTo>
                  <a:pt x="3587750" y="1888236"/>
                </a:lnTo>
                <a:lnTo>
                  <a:pt x="3593498" y="1877200"/>
                </a:lnTo>
                <a:lnTo>
                  <a:pt x="3601640" y="1872630"/>
                </a:lnTo>
                <a:lnTo>
                  <a:pt x="3611092" y="1871037"/>
                </a:lnTo>
                <a:lnTo>
                  <a:pt x="3620770" y="1868932"/>
                </a:lnTo>
                <a:lnTo>
                  <a:pt x="3641979" y="1857718"/>
                </a:lnTo>
                <a:lnTo>
                  <a:pt x="3679094" y="1852755"/>
                </a:lnTo>
                <a:lnTo>
                  <a:pt x="3717782" y="1853055"/>
                </a:lnTo>
                <a:lnTo>
                  <a:pt x="3743705" y="1857628"/>
                </a:lnTo>
                <a:lnTo>
                  <a:pt x="3780053" y="1852092"/>
                </a:lnTo>
                <a:lnTo>
                  <a:pt x="3838842" y="1847306"/>
                </a:lnTo>
                <a:lnTo>
                  <a:pt x="3867404" y="1842770"/>
                </a:lnTo>
                <a:lnTo>
                  <a:pt x="3876248" y="1843006"/>
                </a:lnTo>
                <a:lnTo>
                  <a:pt x="3884533" y="1842087"/>
                </a:lnTo>
                <a:lnTo>
                  <a:pt x="3892317" y="1840144"/>
                </a:lnTo>
                <a:lnTo>
                  <a:pt x="3910290" y="1832915"/>
                </a:lnTo>
                <a:lnTo>
                  <a:pt x="3930308" y="1835987"/>
                </a:lnTo>
                <a:lnTo>
                  <a:pt x="3940937" y="1831594"/>
                </a:lnTo>
                <a:lnTo>
                  <a:pt x="4005155" y="1826619"/>
                </a:lnTo>
                <a:lnTo>
                  <a:pt x="4020248" y="1824402"/>
                </a:lnTo>
                <a:lnTo>
                  <a:pt x="4056126" y="1818386"/>
                </a:lnTo>
                <a:lnTo>
                  <a:pt x="4095471" y="1823804"/>
                </a:lnTo>
                <a:lnTo>
                  <a:pt x="4141678" y="1822780"/>
                </a:lnTo>
                <a:lnTo>
                  <a:pt x="4192538" y="1816697"/>
                </a:lnTo>
                <a:lnTo>
                  <a:pt x="4245844" y="1806938"/>
                </a:lnTo>
                <a:lnTo>
                  <a:pt x="4299388" y="1794889"/>
                </a:lnTo>
                <a:lnTo>
                  <a:pt x="4350963" y="1781932"/>
                </a:lnTo>
                <a:lnTo>
                  <a:pt x="4439375" y="1758832"/>
                </a:lnTo>
                <a:lnTo>
                  <a:pt x="4471797" y="1751457"/>
                </a:lnTo>
                <a:lnTo>
                  <a:pt x="4490688" y="1740023"/>
                </a:lnTo>
                <a:lnTo>
                  <a:pt x="4501483" y="1736566"/>
                </a:lnTo>
                <a:lnTo>
                  <a:pt x="4524121" y="1738629"/>
                </a:lnTo>
                <a:lnTo>
                  <a:pt x="4565975" y="1749799"/>
                </a:lnTo>
                <a:lnTo>
                  <a:pt x="4601519" y="1745998"/>
                </a:lnTo>
                <a:lnTo>
                  <a:pt x="4634260" y="1736179"/>
                </a:lnTo>
                <a:lnTo>
                  <a:pt x="4667702" y="1729299"/>
                </a:lnTo>
                <a:lnTo>
                  <a:pt x="4705350" y="1734312"/>
                </a:lnTo>
                <a:lnTo>
                  <a:pt x="4718732" y="1731349"/>
                </a:lnTo>
                <a:lnTo>
                  <a:pt x="4732020" y="1729374"/>
                </a:lnTo>
                <a:lnTo>
                  <a:pt x="4745212" y="1728186"/>
                </a:lnTo>
                <a:lnTo>
                  <a:pt x="4758309" y="1727580"/>
                </a:lnTo>
                <a:lnTo>
                  <a:pt x="4801743" y="1727200"/>
                </a:lnTo>
                <a:lnTo>
                  <a:pt x="4813046" y="1732152"/>
                </a:lnTo>
                <a:lnTo>
                  <a:pt x="4825238" y="1739138"/>
                </a:lnTo>
                <a:lnTo>
                  <a:pt x="4860544" y="1736852"/>
                </a:lnTo>
                <a:lnTo>
                  <a:pt x="4868926" y="1727835"/>
                </a:lnTo>
                <a:lnTo>
                  <a:pt x="4879975" y="1730248"/>
                </a:lnTo>
                <a:lnTo>
                  <a:pt x="4891063" y="1727934"/>
                </a:lnTo>
                <a:lnTo>
                  <a:pt x="4931283" y="1718183"/>
                </a:lnTo>
                <a:lnTo>
                  <a:pt x="4936236" y="1718945"/>
                </a:lnTo>
                <a:lnTo>
                  <a:pt x="4940554" y="1716024"/>
                </a:lnTo>
                <a:lnTo>
                  <a:pt x="4946396" y="1718310"/>
                </a:lnTo>
                <a:lnTo>
                  <a:pt x="4948809" y="1715770"/>
                </a:lnTo>
                <a:lnTo>
                  <a:pt x="4978654" y="1721739"/>
                </a:lnTo>
                <a:lnTo>
                  <a:pt x="4995291" y="1723263"/>
                </a:lnTo>
                <a:lnTo>
                  <a:pt x="5028438" y="1732407"/>
                </a:lnTo>
                <a:lnTo>
                  <a:pt x="5034280" y="1728470"/>
                </a:lnTo>
                <a:lnTo>
                  <a:pt x="5083810" y="1733550"/>
                </a:lnTo>
                <a:lnTo>
                  <a:pt x="5084445" y="1730883"/>
                </a:lnTo>
                <a:lnTo>
                  <a:pt x="5097780" y="1720723"/>
                </a:lnTo>
                <a:lnTo>
                  <a:pt x="5101844" y="1720977"/>
                </a:lnTo>
                <a:lnTo>
                  <a:pt x="5126581" y="1717049"/>
                </a:lnTo>
                <a:lnTo>
                  <a:pt x="5137150" y="1709753"/>
                </a:lnTo>
                <a:lnTo>
                  <a:pt x="5149814" y="1706385"/>
                </a:lnTo>
                <a:lnTo>
                  <a:pt x="5180838" y="1714246"/>
                </a:lnTo>
                <a:lnTo>
                  <a:pt x="5186475" y="1707840"/>
                </a:lnTo>
                <a:lnTo>
                  <a:pt x="5192791" y="1704721"/>
                </a:lnTo>
                <a:lnTo>
                  <a:pt x="5200179" y="1704459"/>
                </a:lnTo>
                <a:lnTo>
                  <a:pt x="5209032" y="1706626"/>
                </a:lnTo>
                <a:lnTo>
                  <a:pt x="5223345" y="1702375"/>
                </a:lnTo>
                <a:lnTo>
                  <a:pt x="5232955" y="1694719"/>
                </a:lnTo>
                <a:lnTo>
                  <a:pt x="5242446" y="1689873"/>
                </a:lnTo>
                <a:lnTo>
                  <a:pt x="5256403" y="1694052"/>
                </a:lnTo>
                <a:lnTo>
                  <a:pt x="5261889" y="1686685"/>
                </a:lnTo>
                <a:lnTo>
                  <a:pt x="5276770" y="1682924"/>
                </a:lnTo>
                <a:lnTo>
                  <a:pt x="5290389" y="1679140"/>
                </a:lnTo>
                <a:lnTo>
                  <a:pt x="5292090" y="1671701"/>
                </a:lnTo>
                <a:lnTo>
                  <a:pt x="5302938" y="1666742"/>
                </a:lnTo>
                <a:lnTo>
                  <a:pt x="5311917" y="1668414"/>
                </a:lnTo>
                <a:lnTo>
                  <a:pt x="5320825" y="1670397"/>
                </a:lnTo>
                <a:lnTo>
                  <a:pt x="5331460" y="1666366"/>
                </a:lnTo>
                <a:lnTo>
                  <a:pt x="5337559" y="1667271"/>
                </a:lnTo>
                <a:lnTo>
                  <a:pt x="5335111" y="1672844"/>
                </a:lnTo>
                <a:lnTo>
                  <a:pt x="5332995" y="1679082"/>
                </a:lnTo>
                <a:lnTo>
                  <a:pt x="5340096" y="1681988"/>
                </a:lnTo>
                <a:lnTo>
                  <a:pt x="5351093" y="1682829"/>
                </a:lnTo>
                <a:lnTo>
                  <a:pt x="5364563" y="1688703"/>
                </a:lnTo>
                <a:lnTo>
                  <a:pt x="5370703" y="1686687"/>
                </a:lnTo>
                <a:lnTo>
                  <a:pt x="5373751" y="1684274"/>
                </a:lnTo>
                <a:lnTo>
                  <a:pt x="5377434" y="1679448"/>
                </a:lnTo>
                <a:lnTo>
                  <a:pt x="5382387" y="1670812"/>
                </a:lnTo>
                <a:lnTo>
                  <a:pt x="5397892" y="1671949"/>
                </a:lnTo>
                <a:lnTo>
                  <a:pt x="5410803" y="1667525"/>
                </a:lnTo>
                <a:lnTo>
                  <a:pt x="5425570" y="1660078"/>
                </a:lnTo>
                <a:lnTo>
                  <a:pt x="5446649" y="1652142"/>
                </a:lnTo>
                <a:lnTo>
                  <a:pt x="5456564" y="1655417"/>
                </a:lnTo>
                <a:lnTo>
                  <a:pt x="5465873" y="1654905"/>
                </a:lnTo>
                <a:lnTo>
                  <a:pt x="5474777" y="1651392"/>
                </a:lnTo>
                <a:lnTo>
                  <a:pt x="5483479" y="1645665"/>
                </a:lnTo>
                <a:lnTo>
                  <a:pt x="5495760" y="1644872"/>
                </a:lnTo>
                <a:lnTo>
                  <a:pt x="5507910" y="1643030"/>
                </a:lnTo>
                <a:lnTo>
                  <a:pt x="5520037" y="1640379"/>
                </a:lnTo>
                <a:lnTo>
                  <a:pt x="5553583" y="1631441"/>
                </a:lnTo>
                <a:lnTo>
                  <a:pt x="5568569" y="1634998"/>
                </a:lnTo>
                <a:lnTo>
                  <a:pt x="5574665" y="1634236"/>
                </a:lnTo>
                <a:lnTo>
                  <a:pt x="5585460" y="1634489"/>
                </a:lnTo>
                <a:lnTo>
                  <a:pt x="5598795" y="1632203"/>
                </a:lnTo>
                <a:lnTo>
                  <a:pt x="5606669" y="1623060"/>
                </a:lnTo>
                <a:lnTo>
                  <a:pt x="5618099" y="1624584"/>
                </a:lnTo>
                <a:lnTo>
                  <a:pt x="5630926" y="1616964"/>
                </a:lnTo>
                <a:lnTo>
                  <a:pt x="5633085" y="1620901"/>
                </a:lnTo>
                <a:lnTo>
                  <a:pt x="5643245" y="1626235"/>
                </a:lnTo>
                <a:lnTo>
                  <a:pt x="5690235" y="1597787"/>
                </a:lnTo>
                <a:lnTo>
                  <a:pt x="5699113" y="1593615"/>
                </a:lnTo>
                <a:lnTo>
                  <a:pt x="5717794" y="1586864"/>
                </a:lnTo>
                <a:lnTo>
                  <a:pt x="5719318" y="1584578"/>
                </a:lnTo>
                <a:lnTo>
                  <a:pt x="5748020" y="1576577"/>
                </a:lnTo>
                <a:lnTo>
                  <a:pt x="5756402" y="1567307"/>
                </a:lnTo>
                <a:lnTo>
                  <a:pt x="5771798" y="1561123"/>
                </a:lnTo>
                <a:lnTo>
                  <a:pt x="5787374" y="1557274"/>
                </a:lnTo>
                <a:lnTo>
                  <a:pt x="5801496" y="1551519"/>
                </a:lnTo>
                <a:lnTo>
                  <a:pt x="5812536" y="1539621"/>
                </a:lnTo>
                <a:lnTo>
                  <a:pt x="5817997" y="1534795"/>
                </a:lnTo>
                <a:lnTo>
                  <a:pt x="5823204" y="1532509"/>
                </a:lnTo>
                <a:lnTo>
                  <a:pt x="5828284" y="1531492"/>
                </a:lnTo>
                <a:lnTo>
                  <a:pt x="5842254" y="1532382"/>
                </a:lnTo>
                <a:lnTo>
                  <a:pt x="5845937" y="1539239"/>
                </a:lnTo>
                <a:lnTo>
                  <a:pt x="5854700" y="1536064"/>
                </a:lnTo>
                <a:lnTo>
                  <a:pt x="5861685" y="1538351"/>
                </a:lnTo>
                <a:lnTo>
                  <a:pt x="5866384" y="1539494"/>
                </a:lnTo>
                <a:lnTo>
                  <a:pt x="5870956" y="1539621"/>
                </a:lnTo>
                <a:lnTo>
                  <a:pt x="5874948" y="1522763"/>
                </a:lnTo>
                <a:lnTo>
                  <a:pt x="5887085" y="1519443"/>
                </a:lnTo>
                <a:lnTo>
                  <a:pt x="5897887" y="1517671"/>
                </a:lnTo>
                <a:lnTo>
                  <a:pt x="5897880" y="1505458"/>
                </a:lnTo>
                <a:lnTo>
                  <a:pt x="5909790" y="1498298"/>
                </a:lnTo>
                <a:lnTo>
                  <a:pt x="5914199" y="1490186"/>
                </a:lnTo>
                <a:lnTo>
                  <a:pt x="5919275" y="1487455"/>
                </a:lnTo>
                <a:lnTo>
                  <a:pt x="5933186" y="1496440"/>
                </a:lnTo>
                <a:lnTo>
                  <a:pt x="5967104" y="1472273"/>
                </a:lnTo>
                <a:lnTo>
                  <a:pt x="6005845" y="1450927"/>
                </a:lnTo>
                <a:lnTo>
                  <a:pt x="6043181" y="1426843"/>
                </a:lnTo>
                <a:lnTo>
                  <a:pt x="6072886" y="1394460"/>
                </a:lnTo>
                <a:lnTo>
                  <a:pt x="6093382" y="1382621"/>
                </a:lnTo>
                <a:lnTo>
                  <a:pt x="6106842" y="1369949"/>
                </a:lnTo>
                <a:lnTo>
                  <a:pt x="6118659" y="1356991"/>
                </a:lnTo>
                <a:lnTo>
                  <a:pt x="6134227" y="1344295"/>
                </a:lnTo>
                <a:lnTo>
                  <a:pt x="6144732" y="1341189"/>
                </a:lnTo>
                <a:lnTo>
                  <a:pt x="6167215" y="1339643"/>
                </a:lnTo>
                <a:lnTo>
                  <a:pt x="6193841" y="1332454"/>
                </a:lnTo>
                <a:lnTo>
                  <a:pt x="6216777" y="1312417"/>
                </a:lnTo>
                <a:lnTo>
                  <a:pt x="6291199" y="1265174"/>
                </a:lnTo>
                <a:lnTo>
                  <a:pt x="6341745" y="1239774"/>
                </a:lnTo>
                <a:lnTo>
                  <a:pt x="6352667" y="1219835"/>
                </a:lnTo>
                <a:lnTo>
                  <a:pt x="6366510" y="1203705"/>
                </a:lnTo>
                <a:lnTo>
                  <a:pt x="6369685" y="1203833"/>
                </a:lnTo>
                <a:lnTo>
                  <a:pt x="6376924" y="1207515"/>
                </a:lnTo>
                <a:lnTo>
                  <a:pt x="6382287" y="1205771"/>
                </a:lnTo>
                <a:lnTo>
                  <a:pt x="6401308" y="1197610"/>
                </a:lnTo>
                <a:lnTo>
                  <a:pt x="6401816" y="1199261"/>
                </a:lnTo>
                <a:lnTo>
                  <a:pt x="6402705" y="1199134"/>
                </a:lnTo>
                <a:lnTo>
                  <a:pt x="6411087" y="1188974"/>
                </a:lnTo>
                <a:lnTo>
                  <a:pt x="6414897" y="1185672"/>
                </a:lnTo>
                <a:lnTo>
                  <a:pt x="6419977" y="1200023"/>
                </a:lnTo>
                <a:lnTo>
                  <a:pt x="6427487" y="1200628"/>
                </a:lnTo>
                <a:lnTo>
                  <a:pt x="6436248" y="1197340"/>
                </a:lnTo>
                <a:lnTo>
                  <a:pt x="6444747" y="1195075"/>
                </a:lnTo>
                <a:lnTo>
                  <a:pt x="6451473" y="1198752"/>
                </a:lnTo>
                <a:lnTo>
                  <a:pt x="6462696" y="1188434"/>
                </a:lnTo>
                <a:lnTo>
                  <a:pt x="6474587" y="1178687"/>
                </a:lnTo>
                <a:lnTo>
                  <a:pt x="6479413" y="1175385"/>
                </a:lnTo>
                <a:lnTo>
                  <a:pt x="6479667" y="1175639"/>
                </a:lnTo>
                <a:lnTo>
                  <a:pt x="6480937" y="1175639"/>
                </a:lnTo>
                <a:lnTo>
                  <a:pt x="6482588" y="1174750"/>
                </a:lnTo>
                <a:lnTo>
                  <a:pt x="6484874" y="1172845"/>
                </a:lnTo>
                <a:lnTo>
                  <a:pt x="6488303" y="1169415"/>
                </a:lnTo>
                <a:lnTo>
                  <a:pt x="6501511" y="1163065"/>
                </a:lnTo>
                <a:lnTo>
                  <a:pt x="6503924" y="1166114"/>
                </a:lnTo>
                <a:lnTo>
                  <a:pt x="6504685" y="1165098"/>
                </a:lnTo>
                <a:lnTo>
                  <a:pt x="6507434" y="1157243"/>
                </a:lnTo>
                <a:lnTo>
                  <a:pt x="6510289" y="1152461"/>
                </a:lnTo>
                <a:lnTo>
                  <a:pt x="6515455" y="1153775"/>
                </a:lnTo>
                <a:lnTo>
                  <a:pt x="6525133" y="1164209"/>
                </a:lnTo>
                <a:lnTo>
                  <a:pt x="6533642" y="1154160"/>
                </a:lnTo>
                <a:lnTo>
                  <a:pt x="6542436" y="1152016"/>
                </a:lnTo>
                <a:lnTo>
                  <a:pt x="6553279" y="1152350"/>
                </a:lnTo>
                <a:lnTo>
                  <a:pt x="6567932" y="1149730"/>
                </a:lnTo>
                <a:lnTo>
                  <a:pt x="6572525" y="1140344"/>
                </a:lnTo>
                <a:lnTo>
                  <a:pt x="6578012" y="1135697"/>
                </a:lnTo>
                <a:lnTo>
                  <a:pt x="6584237" y="1134764"/>
                </a:lnTo>
                <a:lnTo>
                  <a:pt x="6591046" y="1136523"/>
                </a:lnTo>
                <a:lnTo>
                  <a:pt x="6605831" y="1125753"/>
                </a:lnTo>
                <a:lnTo>
                  <a:pt x="6621700" y="1118854"/>
                </a:lnTo>
                <a:lnTo>
                  <a:pt x="6638498" y="1113073"/>
                </a:lnTo>
                <a:lnTo>
                  <a:pt x="6656070" y="1105662"/>
                </a:lnTo>
                <a:lnTo>
                  <a:pt x="6671571" y="1090830"/>
                </a:lnTo>
                <a:lnTo>
                  <a:pt x="6687407" y="1086072"/>
                </a:lnTo>
                <a:lnTo>
                  <a:pt x="6704147" y="1084409"/>
                </a:lnTo>
                <a:lnTo>
                  <a:pt x="6722364" y="1078864"/>
                </a:lnTo>
                <a:lnTo>
                  <a:pt x="6759321" y="1073403"/>
                </a:lnTo>
                <a:lnTo>
                  <a:pt x="6761353" y="1070610"/>
                </a:lnTo>
                <a:lnTo>
                  <a:pt x="6779768" y="1069213"/>
                </a:lnTo>
                <a:lnTo>
                  <a:pt x="6781038" y="1068704"/>
                </a:lnTo>
                <a:lnTo>
                  <a:pt x="6781292" y="1068959"/>
                </a:lnTo>
                <a:lnTo>
                  <a:pt x="6785483" y="1064005"/>
                </a:lnTo>
                <a:lnTo>
                  <a:pt x="6795468" y="1050543"/>
                </a:lnTo>
                <a:lnTo>
                  <a:pt x="6804786" y="1036701"/>
                </a:lnTo>
                <a:lnTo>
                  <a:pt x="6813091" y="1031775"/>
                </a:lnTo>
                <a:lnTo>
                  <a:pt x="6820360" y="1026636"/>
                </a:lnTo>
                <a:lnTo>
                  <a:pt x="6827271" y="1022306"/>
                </a:lnTo>
                <a:lnTo>
                  <a:pt x="6834505" y="1019810"/>
                </a:lnTo>
                <a:lnTo>
                  <a:pt x="6839876" y="1015777"/>
                </a:lnTo>
                <a:lnTo>
                  <a:pt x="6848903" y="1010221"/>
                </a:lnTo>
                <a:lnTo>
                  <a:pt x="6857811" y="1005522"/>
                </a:lnTo>
                <a:lnTo>
                  <a:pt x="6862826" y="1004062"/>
                </a:lnTo>
                <a:lnTo>
                  <a:pt x="6867144" y="1027429"/>
                </a:lnTo>
                <a:lnTo>
                  <a:pt x="6878701" y="986282"/>
                </a:lnTo>
                <a:lnTo>
                  <a:pt x="6899783" y="979677"/>
                </a:lnTo>
                <a:lnTo>
                  <a:pt x="6906006" y="970914"/>
                </a:lnTo>
                <a:lnTo>
                  <a:pt x="6906386" y="965200"/>
                </a:lnTo>
                <a:lnTo>
                  <a:pt x="6970903" y="937767"/>
                </a:lnTo>
                <a:lnTo>
                  <a:pt x="7010400" y="918590"/>
                </a:lnTo>
                <a:lnTo>
                  <a:pt x="7020524" y="906541"/>
                </a:lnTo>
                <a:lnTo>
                  <a:pt x="7034815" y="897826"/>
                </a:lnTo>
                <a:lnTo>
                  <a:pt x="7053441" y="890444"/>
                </a:lnTo>
                <a:lnTo>
                  <a:pt x="7076567" y="882396"/>
                </a:lnTo>
                <a:lnTo>
                  <a:pt x="7109932" y="866796"/>
                </a:lnTo>
                <a:lnTo>
                  <a:pt x="7143845" y="857138"/>
                </a:lnTo>
                <a:lnTo>
                  <a:pt x="7178472" y="851124"/>
                </a:lnTo>
                <a:lnTo>
                  <a:pt x="7213981" y="846454"/>
                </a:lnTo>
                <a:lnTo>
                  <a:pt x="7251217" y="820957"/>
                </a:lnTo>
                <a:lnTo>
                  <a:pt x="7286990" y="799925"/>
                </a:lnTo>
                <a:lnTo>
                  <a:pt x="7325691" y="769963"/>
                </a:lnTo>
                <a:lnTo>
                  <a:pt x="7371715" y="717676"/>
                </a:lnTo>
                <a:lnTo>
                  <a:pt x="7439152" y="669798"/>
                </a:lnTo>
                <a:lnTo>
                  <a:pt x="7449448" y="658546"/>
                </a:lnTo>
                <a:lnTo>
                  <a:pt x="7465996" y="641699"/>
                </a:lnTo>
                <a:lnTo>
                  <a:pt x="7483568" y="627185"/>
                </a:lnTo>
                <a:lnTo>
                  <a:pt x="7496936" y="622935"/>
                </a:lnTo>
                <a:lnTo>
                  <a:pt x="7512050" y="608202"/>
                </a:lnTo>
                <a:lnTo>
                  <a:pt x="7523099" y="592709"/>
                </a:lnTo>
                <a:lnTo>
                  <a:pt x="7527417" y="588137"/>
                </a:lnTo>
                <a:lnTo>
                  <a:pt x="7547483" y="583564"/>
                </a:lnTo>
                <a:lnTo>
                  <a:pt x="7551420" y="582929"/>
                </a:lnTo>
                <a:lnTo>
                  <a:pt x="7553706" y="581787"/>
                </a:lnTo>
                <a:lnTo>
                  <a:pt x="7555230" y="580136"/>
                </a:lnTo>
                <a:lnTo>
                  <a:pt x="7562596" y="577596"/>
                </a:lnTo>
                <a:lnTo>
                  <a:pt x="7573599" y="567818"/>
                </a:lnTo>
                <a:lnTo>
                  <a:pt x="7610729" y="533653"/>
                </a:lnTo>
                <a:lnTo>
                  <a:pt x="7625830" y="530613"/>
                </a:lnTo>
                <a:lnTo>
                  <a:pt x="7642288" y="524287"/>
                </a:lnTo>
                <a:lnTo>
                  <a:pt x="7653127" y="513151"/>
                </a:lnTo>
                <a:lnTo>
                  <a:pt x="7651369" y="495680"/>
                </a:lnTo>
                <a:lnTo>
                  <a:pt x="7656449" y="494029"/>
                </a:lnTo>
                <a:lnTo>
                  <a:pt x="7658734" y="490220"/>
                </a:lnTo>
                <a:lnTo>
                  <a:pt x="7659751" y="485266"/>
                </a:lnTo>
                <a:lnTo>
                  <a:pt x="7659878" y="483108"/>
                </a:lnTo>
                <a:lnTo>
                  <a:pt x="7696073" y="478154"/>
                </a:lnTo>
                <a:lnTo>
                  <a:pt x="7699883" y="474090"/>
                </a:lnTo>
                <a:lnTo>
                  <a:pt x="7741793" y="478154"/>
                </a:lnTo>
                <a:lnTo>
                  <a:pt x="7746365" y="480187"/>
                </a:lnTo>
                <a:lnTo>
                  <a:pt x="7751699" y="479678"/>
                </a:lnTo>
                <a:lnTo>
                  <a:pt x="7759065" y="473075"/>
                </a:lnTo>
                <a:lnTo>
                  <a:pt x="7760589" y="470662"/>
                </a:lnTo>
                <a:lnTo>
                  <a:pt x="7776718" y="473455"/>
                </a:lnTo>
                <a:lnTo>
                  <a:pt x="7805912" y="462845"/>
                </a:lnTo>
                <a:lnTo>
                  <a:pt x="7890303" y="430147"/>
                </a:lnTo>
                <a:lnTo>
                  <a:pt x="7931784" y="415036"/>
                </a:lnTo>
                <a:lnTo>
                  <a:pt x="7974379" y="403062"/>
                </a:lnTo>
                <a:lnTo>
                  <a:pt x="8013271" y="391255"/>
                </a:lnTo>
                <a:lnTo>
                  <a:pt x="8079232" y="369950"/>
                </a:lnTo>
                <a:lnTo>
                  <a:pt x="8102445" y="351085"/>
                </a:lnTo>
                <a:lnTo>
                  <a:pt x="8133778" y="346186"/>
                </a:lnTo>
                <a:lnTo>
                  <a:pt x="8158634" y="345644"/>
                </a:lnTo>
                <a:lnTo>
                  <a:pt x="8162417" y="339851"/>
                </a:lnTo>
                <a:lnTo>
                  <a:pt x="8201601" y="341552"/>
                </a:lnTo>
                <a:lnTo>
                  <a:pt x="8240919" y="328403"/>
                </a:lnTo>
                <a:lnTo>
                  <a:pt x="8280292" y="308232"/>
                </a:lnTo>
                <a:lnTo>
                  <a:pt x="8319640" y="288865"/>
                </a:lnTo>
                <a:lnTo>
                  <a:pt x="8358885" y="278129"/>
                </a:lnTo>
                <a:lnTo>
                  <a:pt x="8369702" y="250900"/>
                </a:lnTo>
                <a:lnTo>
                  <a:pt x="8377031" y="247840"/>
                </a:lnTo>
                <a:lnTo>
                  <a:pt x="8386621" y="251733"/>
                </a:lnTo>
                <a:lnTo>
                  <a:pt x="8404225" y="245364"/>
                </a:lnTo>
                <a:lnTo>
                  <a:pt x="8420353" y="240250"/>
                </a:lnTo>
                <a:lnTo>
                  <a:pt x="8438959" y="236458"/>
                </a:lnTo>
                <a:lnTo>
                  <a:pt x="8456231" y="233594"/>
                </a:lnTo>
                <a:lnTo>
                  <a:pt x="8468360" y="231267"/>
                </a:lnTo>
                <a:lnTo>
                  <a:pt x="8470646" y="227456"/>
                </a:lnTo>
                <a:lnTo>
                  <a:pt x="8482457" y="220345"/>
                </a:lnTo>
                <a:lnTo>
                  <a:pt x="8482711" y="208025"/>
                </a:lnTo>
                <a:lnTo>
                  <a:pt x="8511794" y="181101"/>
                </a:lnTo>
                <a:lnTo>
                  <a:pt x="8546353" y="177282"/>
                </a:lnTo>
                <a:lnTo>
                  <a:pt x="8572500" y="159527"/>
                </a:lnTo>
                <a:lnTo>
                  <a:pt x="8600265" y="142845"/>
                </a:lnTo>
                <a:lnTo>
                  <a:pt x="8630793" y="143509"/>
                </a:lnTo>
                <a:lnTo>
                  <a:pt x="8646419" y="142942"/>
                </a:lnTo>
                <a:lnTo>
                  <a:pt x="8666368" y="137160"/>
                </a:lnTo>
                <a:lnTo>
                  <a:pt x="8684531" y="127472"/>
                </a:lnTo>
                <a:lnTo>
                  <a:pt x="8694801" y="115189"/>
                </a:lnTo>
                <a:lnTo>
                  <a:pt x="8701510" y="111785"/>
                </a:lnTo>
                <a:lnTo>
                  <a:pt x="8708088" y="108823"/>
                </a:lnTo>
                <a:lnTo>
                  <a:pt x="8713356" y="103741"/>
                </a:lnTo>
                <a:lnTo>
                  <a:pt x="8716137" y="93979"/>
                </a:lnTo>
                <a:lnTo>
                  <a:pt x="8723885" y="84411"/>
                </a:lnTo>
                <a:lnTo>
                  <a:pt x="8736599" y="82676"/>
                </a:lnTo>
                <a:lnTo>
                  <a:pt x="8747051" y="80942"/>
                </a:lnTo>
                <a:lnTo>
                  <a:pt x="8748014" y="71374"/>
                </a:lnTo>
                <a:lnTo>
                  <a:pt x="8761081" y="73320"/>
                </a:lnTo>
                <a:lnTo>
                  <a:pt x="8771874" y="66278"/>
                </a:lnTo>
                <a:lnTo>
                  <a:pt x="8781214" y="53782"/>
                </a:lnTo>
                <a:lnTo>
                  <a:pt x="8789924" y="39370"/>
                </a:lnTo>
                <a:lnTo>
                  <a:pt x="8795004" y="32639"/>
                </a:lnTo>
                <a:lnTo>
                  <a:pt x="8823960" y="0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701038" y="577596"/>
            <a:ext cx="5349875" cy="1299845"/>
          </a:xfrm>
          <a:prstGeom prst="rect">
            <a:avLst/>
          </a:prstGeom>
        </p:spPr>
        <p:txBody>
          <a:bodyPr vert="horz" wrap="square" lIns="0" tIns="87630" rIns="0" bIns="0" rtlCol="0">
            <a:spAutoFit/>
          </a:bodyPr>
          <a:lstStyle/>
          <a:p>
            <a:pPr marL="1202690" marR="5080" indent="-1190625">
              <a:lnSpc>
                <a:spcPts val="4760"/>
              </a:lnSpc>
              <a:spcBef>
                <a:spcPts val="690"/>
              </a:spcBef>
            </a:pPr>
            <a:r>
              <a:rPr sz="4400" spc="-35" dirty="0"/>
              <a:t>Challenges</a:t>
            </a:r>
            <a:r>
              <a:rPr sz="4400" spc="-204" dirty="0"/>
              <a:t> </a:t>
            </a:r>
            <a:r>
              <a:rPr sz="4400" dirty="0"/>
              <a:t>faced</a:t>
            </a:r>
            <a:r>
              <a:rPr sz="4400" spc="-210" dirty="0"/>
              <a:t> </a:t>
            </a:r>
            <a:r>
              <a:rPr sz="4400" spc="-25" dirty="0"/>
              <a:t>by </a:t>
            </a:r>
            <a:r>
              <a:rPr sz="4400" spc="-10" dirty="0"/>
              <a:t>McDonalds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932599" y="2206815"/>
            <a:ext cx="3537585" cy="37560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55600" indent="-342900">
              <a:lnSpc>
                <a:spcPts val="1370"/>
              </a:lnSpc>
              <a:spcBef>
                <a:spcPts val="125"/>
              </a:spcBef>
              <a:buFont typeface="Arial"/>
              <a:buChar char="•"/>
              <a:tabLst>
                <a:tab pos="355600" algn="l"/>
              </a:tabLst>
            </a:pPr>
            <a:r>
              <a:rPr sz="1200" b="1" dirty="0">
                <a:latin typeface="Arial"/>
                <a:cs typeface="Arial"/>
              </a:rPr>
              <a:t>High</a:t>
            </a:r>
            <a:r>
              <a:rPr sz="1200" b="1" spc="-85" dirty="0">
                <a:latin typeface="Arial"/>
                <a:cs typeface="Arial"/>
              </a:rPr>
              <a:t> </a:t>
            </a:r>
            <a:r>
              <a:rPr sz="1200" b="1" spc="-25" dirty="0">
                <a:latin typeface="Arial"/>
                <a:cs typeface="Arial"/>
              </a:rPr>
              <a:t>Employee</a:t>
            </a:r>
            <a:r>
              <a:rPr sz="1200" b="1" spc="-60" dirty="0">
                <a:latin typeface="Arial"/>
                <a:cs typeface="Arial"/>
              </a:rPr>
              <a:t> </a:t>
            </a:r>
            <a:r>
              <a:rPr sz="1200" b="1" spc="-25" dirty="0">
                <a:latin typeface="Arial"/>
                <a:cs typeface="Arial"/>
              </a:rPr>
              <a:t>Turnover</a:t>
            </a:r>
            <a:r>
              <a:rPr sz="1200" b="1" spc="-6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Frequent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staff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70"/>
              </a:lnSpc>
            </a:pPr>
            <a:r>
              <a:rPr sz="1200" dirty="0">
                <a:latin typeface="Arial"/>
                <a:cs typeface="Arial"/>
              </a:rPr>
              <a:t>changes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require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constant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hiring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training.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200">
              <a:latin typeface="Arial"/>
              <a:cs typeface="Arial"/>
            </a:endParaRPr>
          </a:p>
          <a:p>
            <a:pPr marL="355600" marR="234950" indent="-343535">
              <a:lnSpc>
                <a:spcPts val="1300"/>
              </a:lnSpc>
              <a:buFont typeface="Arial"/>
              <a:buChar char="•"/>
              <a:tabLst>
                <a:tab pos="355600" algn="l"/>
              </a:tabLst>
            </a:pPr>
            <a:r>
              <a:rPr sz="1200" b="1" spc="-10" dirty="0">
                <a:latin typeface="Arial"/>
                <a:cs typeface="Arial"/>
              </a:rPr>
              <a:t>Customer</a:t>
            </a:r>
            <a:r>
              <a:rPr sz="1200" b="1" spc="-4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Service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b="1" spc="-20" dirty="0">
                <a:latin typeface="Arial"/>
                <a:cs typeface="Arial"/>
              </a:rPr>
              <a:t>Pressure</a:t>
            </a:r>
            <a:r>
              <a:rPr sz="1200" b="1" spc="-1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5" dirty="0">
                <a:latin typeface="Arial"/>
                <a:cs typeface="Arial"/>
              </a:rPr>
              <a:t> </a:t>
            </a:r>
            <a:r>
              <a:rPr sz="1200" spc="-40" dirty="0">
                <a:latin typeface="Arial"/>
                <a:cs typeface="Arial"/>
              </a:rPr>
              <a:t>Fast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service </a:t>
            </a:r>
            <a:r>
              <a:rPr sz="1200" dirty="0">
                <a:latin typeface="Arial"/>
                <a:cs typeface="Arial"/>
              </a:rPr>
              <a:t>expectations during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peak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hours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can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lead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to </a:t>
            </a:r>
            <a:r>
              <a:rPr sz="1200" spc="-10" dirty="0">
                <a:latin typeface="Arial"/>
                <a:cs typeface="Arial"/>
              </a:rPr>
              <a:t>stress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mistakes.</a:t>
            </a:r>
            <a:endParaRPr sz="1200">
              <a:latin typeface="Arial"/>
              <a:cs typeface="Arial"/>
            </a:endParaRPr>
          </a:p>
          <a:p>
            <a:pPr marL="355600" indent="-342900">
              <a:lnSpc>
                <a:spcPts val="1370"/>
              </a:lnSpc>
              <a:spcBef>
                <a:spcPts val="1200"/>
              </a:spcBef>
              <a:buFont typeface="Arial"/>
              <a:buChar char="•"/>
              <a:tabLst>
                <a:tab pos="355600" algn="l"/>
              </a:tabLst>
            </a:pPr>
            <a:r>
              <a:rPr sz="1200" b="1" dirty="0">
                <a:latin typeface="Arial"/>
                <a:cs typeface="Arial"/>
              </a:rPr>
              <a:t>Health</a:t>
            </a:r>
            <a:r>
              <a:rPr sz="1200" b="1" spc="-6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&amp;</a:t>
            </a:r>
            <a:r>
              <a:rPr sz="1200" b="1" spc="-65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Nutrition</a:t>
            </a:r>
            <a:r>
              <a:rPr sz="1200" b="1" spc="-6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Criticism</a:t>
            </a:r>
            <a:r>
              <a:rPr sz="1200" b="1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Ongoing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public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70"/>
              </a:lnSpc>
            </a:pPr>
            <a:r>
              <a:rPr sz="1200" dirty="0">
                <a:latin typeface="Arial"/>
                <a:cs typeface="Arial"/>
              </a:rPr>
              <a:t>concerns</a:t>
            </a:r>
            <a:r>
              <a:rPr sz="1200" spc="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about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unhealthy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food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options.</a:t>
            </a:r>
            <a:endParaRPr sz="1200">
              <a:latin typeface="Arial"/>
              <a:cs typeface="Arial"/>
            </a:endParaRPr>
          </a:p>
          <a:p>
            <a:pPr marL="355600" indent="-342900">
              <a:lnSpc>
                <a:spcPts val="1370"/>
              </a:lnSpc>
              <a:spcBef>
                <a:spcPts val="1300"/>
              </a:spcBef>
              <a:buFont typeface="Arial"/>
              <a:buChar char="•"/>
              <a:tabLst>
                <a:tab pos="355600" algn="l"/>
              </a:tabLst>
            </a:pPr>
            <a:r>
              <a:rPr sz="1200" b="1" spc="-20" dirty="0">
                <a:latin typeface="Arial"/>
                <a:cs typeface="Arial"/>
              </a:rPr>
              <a:t>Strong</a:t>
            </a:r>
            <a:r>
              <a:rPr sz="1200" b="1" spc="-65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Competition</a:t>
            </a:r>
            <a:r>
              <a:rPr sz="1200" b="1" spc="-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Competing</a:t>
            </a:r>
            <a:r>
              <a:rPr sz="1200" spc="-1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with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spc="-20" dirty="0">
                <a:latin typeface="Arial"/>
                <a:cs typeface="Arial"/>
              </a:rPr>
              <a:t>other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70"/>
              </a:lnSpc>
            </a:pPr>
            <a:r>
              <a:rPr sz="1200" spc="-25" dirty="0">
                <a:latin typeface="Arial"/>
                <a:cs typeface="Arial"/>
              </a:rPr>
              <a:t>fast-</a:t>
            </a:r>
            <a:r>
              <a:rPr sz="1200" dirty="0">
                <a:latin typeface="Arial"/>
                <a:cs typeface="Arial"/>
              </a:rPr>
              <a:t>food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chains and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delivery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services.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200">
              <a:latin typeface="Arial"/>
              <a:cs typeface="Arial"/>
            </a:endParaRPr>
          </a:p>
          <a:p>
            <a:pPr marL="355600" marR="184150" indent="-343535">
              <a:lnSpc>
                <a:spcPts val="1300"/>
              </a:lnSpc>
              <a:buFont typeface="Arial"/>
              <a:buChar char="•"/>
              <a:tabLst>
                <a:tab pos="355600" algn="l"/>
              </a:tabLst>
            </a:pPr>
            <a:r>
              <a:rPr sz="1200" b="1" spc="-10" dirty="0">
                <a:latin typeface="Arial"/>
                <a:cs typeface="Arial"/>
              </a:rPr>
              <a:t>Maintaining</a:t>
            </a:r>
            <a:r>
              <a:rPr sz="1200" b="1" spc="-75" dirty="0">
                <a:latin typeface="Arial"/>
                <a:cs typeface="Arial"/>
              </a:rPr>
              <a:t> </a:t>
            </a:r>
            <a:r>
              <a:rPr sz="1200" b="1" spc="-20" dirty="0">
                <a:latin typeface="Arial"/>
                <a:cs typeface="Arial"/>
              </a:rPr>
              <a:t>Food</a:t>
            </a:r>
            <a:r>
              <a:rPr sz="1200" b="1" spc="-75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Quality</a:t>
            </a:r>
            <a:r>
              <a:rPr sz="1200" b="1" spc="-10" dirty="0">
                <a:latin typeface="Arial"/>
                <a:cs typeface="Arial"/>
              </a:rPr>
              <a:t> </a:t>
            </a:r>
            <a:r>
              <a:rPr sz="1200" b="1" dirty="0">
                <a:latin typeface="Arial"/>
                <a:cs typeface="Arial"/>
              </a:rPr>
              <a:t>&amp;</a:t>
            </a:r>
            <a:r>
              <a:rPr sz="1200" b="1" spc="-60" dirty="0">
                <a:latin typeface="Arial"/>
                <a:cs typeface="Arial"/>
              </a:rPr>
              <a:t> </a:t>
            </a:r>
            <a:r>
              <a:rPr sz="1200" b="1" spc="-25" dirty="0">
                <a:latin typeface="Arial"/>
                <a:cs typeface="Arial"/>
              </a:rPr>
              <a:t>Consistency</a:t>
            </a:r>
            <a:r>
              <a:rPr sz="1200" b="1" dirty="0">
                <a:latin typeface="Arial"/>
                <a:cs typeface="Arial"/>
              </a:rPr>
              <a:t> </a:t>
            </a:r>
            <a:r>
              <a:rPr sz="1200" spc="-50" dirty="0">
                <a:latin typeface="Arial"/>
                <a:cs typeface="Arial"/>
              </a:rPr>
              <a:t>– </a:t>
            </a:r>
            <a:r>
              <a:rPr sz="1200" spc="-10" dirty="0">
                <a:latin typeface="Arial"/>
                <a:cs typeface="Arial"/>
              </a:rPr>
              <a:t>Ensuring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the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same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standards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across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all </a:t>
            </a:r>
            <a:r>
              <a:rPr sz="1200" spc="-10" dirty="0">
                <a:latin typeface="Arial"/>
                <a:cs typeface="Arial"/>
              </a:rPr>
              <a:t>locations.</a:t>
            </a:r>
            <a:endParaRPr sz="1200">
              <a:latin typeface="Arial"/>
              <a:cs typeface="Arial"/>
            </a:endParaRPr>
          </a:p>
          <a:p>
            <a:pPr marL="355600" indent="-342900">
              <a:lnSpc>
                <a:spcPts val="1370"/>
              </a:lnSpc>
              <a:spcBef>
                <a:spcPts val="1205"/>
              </a:spcBef>
              <a:buFont typeface="Arial"/>
              <a:buChar char="•"/>
              <a:tabLst>
                <a:tab pos="355600" algn="l"/>
              </a:tabLst>
            </a:pPr>
            <a:r>
              <a:rPr sz="1200" b="1" spc="-10" dirty="0">
                <a:latin typeface="Arial"/>
                <a:cs typeface="Arial"/>
              </a:rPr>
              <a:t>Workplace</a:t>
            </a:r>
            <a:r>
              <a:rPr sz="1200" b="1" spc="-100" dirty="0">
                <a:latin typeface="Arial"/>
                <a:cs typeface="Arial"/>
              </a:rPr>
              <a:t> </a:t>
            </a:r>
            <a:r>
              <a:rPr sz="1200" b="1" spc="-10" dirty="0">
                <a:latin typeface="Arial"/>
                <a:cs typeface="Arial"/>
              </a:rPr>
              <a:t>Pressure</a:t>
            </a:r>
            <a:r>
              <a:rPr sz="1200" b="1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Managing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busy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shifts,</a:t>
            </a:r>
            <a:endParaRPr sz="1200">
              <a:latin typeface="Arial"/>
              <a:cs typeface="Arial"/>
            </a:endParaRPr>
          </a:p>
          <a:p>
            <a:pPr marL="355600">
              <a:lnSpc>
                <a:spcPts val="1370"/>
              </a:lnSpc>
            </a:pPr>
            <a:r>
              <a:rPr sz="1200" dirty="0">
                <a:latin typeface="Arial"/>
                <a:cs typeface="Arial"/>
              </a:rPr>
              <a:t>time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targets,</a:t>
            </a:r>
            <a:r>
              <a:rPr sz="1200" spc="-20" dirty="0">
                <a:latin typeface="Arial"/>
                <a:cs typeface="Arial"/>
              </a:rPr>
              <a:t> and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customer</a:t>
            </a:r>
            <a:r>
              <a:rPr sz="1200" spc="-10" dirty="0">
                <a:latin typeface="Arial"/>
                <a:cs typeface="Arial"/>
              </a:rPr>
              <a:t> complaints.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200">
              <a:latin typeface="Arial"/>
              <a:cs typeface="Arial"/>
            </a:endParaRPr>
          </a:p>
          <a:p>
            <a:pPr marL="355600" marR="5080" indent="-343535">
              <a:lnSpc>
                <a:spcPts val="1300"/>
              </a:lnSpc>
              <a:buFont typeface="Arial"/>
              <a:buChar char="•"/>
              <a:tabLst>
                <a:tab pos="355600" algn="l"/>
              </a:tabLst>
            </a:pPr>
            <a:r>
              <a:rPr sz="1200" b="1" spc="-30" dirty="0">
                <a:latin typeface="Arial"/>
                <a:cs typeface="Arial"/>
              </a:rPr>
              <a:t>Rising</a:t>
            </a:r>
            <a:r>
              <a:rPr sz="1200" b="1" spc="-70" dirty="0">
                <a:latin typeface="Arial"/>
                <a:cs typeface="Arial"/>
              </a:rPr>
              <a:t> </a:t>
            </a:r>
            <a:r>
              <a:rPr sz="1200" b="1" spc="-20" dirty="0">
                <a:latin typeface="Arial"/>
                <a:cs typeface="Arial"/>
              </a:rPr>
              <a:t>Costs</a:t>
            </a:r>
            <a:r>
              <a:rPr sz="1200" b="1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–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Increased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prices</a:t>
            </a:r>
            <a:r>
              <a:rPr sz="1200" spc="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of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ingredients, labour,</a:t>
            </a:r>
            <a:r>
              <a:rPr sz="1200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and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10" dirty="0">
                <a:latin typeface="Arial"/>
                <a:cs typeface="Arial"/>
              </a:rPr>
              <a:t>utilities.</a:t>
            </a:r>
            <a:endParaRPr sz="1200">
              <a:latin typeface="Arial"/>
              <a:cs typeface="Arial"/>
            </a:endParaRPr>
          </a:p>
        </p:txBody>
      </p:sp>
      <p:pic>
        <p:nvPicPr>
          <p:cNvPr id="5" name="object 5" descr="A person walking over a blue arrow  AI-generated content may be incorrect.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38344" y="2688335"/>
            <a:ext cx="3593592" cy="2752344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4032503" y="6208776"/>
            <a:ext cx="5111750" cy="649605"/>
          </a:xfrm>
          <a:custGeom>
            <a:avLst/>
            <a:gdLst/>
            <a:ahLst/>
            <a:cxnLst/>
            <a:rect l="l" t="t" r="r" b="b"/>
            <a:pathLst>
              <a:path w="5111750" h="649604">
                <a:moveTo>
                  <a:pt x="4817618" y="0"/>
                </a:moveTo>
                <a:lnTo>
                  <a:pt x="4803773" y="4867"/>
                </a:lnTo>
                <a:lnTo>
                  <a:pt x="4799250" y="6153"/>
                </a:lnTo>
                <a:lnTo>
                  <a:pt x="4795561" y="6200"/>
                </a:lnTo>
                <a:lnTo>
                  <a:pt x="4784217" y="7353"/>
                </a:lnTo>
                <a:lnTo>
                  <a:pt x="4769209" y="8332"/>
                </a:lnTo>
                <a:lnTo>
                  <a:pt x="4755022" y="7666"/>
                </a:lnTo>
                <a:lnTo>
                  <a:pt x="4740479" y="8144"/>
                </a:lnTo>
                <a:lnTo>
                  <a:pt x="4724400" y="12560"/>
                </a:lnTo>
                <a:lnTo>
                  <a:pt x="4713827" y="12296"/>
                </a:lnTo>
                <a:lnTo>
                  <a:pt x="4707731" y="13315"/>
                </a:lnTo>
                <a:lnTo>
                  <a:pt x="4685377" y="22810"/>
                </a:lnTo>
                <a:lnTo>
                  <a:pt x="4673393" y="28522"/>
                </a:lnTo>
                <a:lnTo>
                  <a:pt x="4651248" y="39497"/>
                </a:lnTo>
                <a:lnTo>
                  <a:pt x="4637676" y="39631"/>
                </a:lnTo>
                <a:lnTo>
                  <a:pt x="4626403" y="38746"/>
                </a:lnTo>
                <a:lnTo>
                  <a:pt x="4617583" y="38362"/>
                </a:lnTo>
                <a:lnTo>
                  <a:pt x="4611370" y="40005"/>
                </a:lnTo>
                <a:lnTo>
                  <a:pt x="4595100" y="38879"/>
                </a:lnTo>
                <a:lnTo>
                  <a:pt x="4553702" y="34557"/>
                </a:lnTo>
                <a:lnTo>
                  <a:pt x="4538218" y="33604"/>
                </a:lnTo>
                <a:lnTo>
                  <a:pt x="4533138" y="31699"/>
                </a:lnTo>
                <a:lnTo>
                  <a:pt x="4493799" y="43711"/>
                </a:lnTo>
                <a:lnTo>
                  <a:pt x="4480063" y="43812"/>
                </a:lnTo>
                <a:lnTo>
                  <a:pt x="4464939" y="46736"/>
                </a:lnTo>
                <a:lnTo>
                  <a:pt x="4461383" y="46951"/>
                </a:lnTo>
                <a:lnTo>
                  <a:pt x="4457954" y="46850"/>
                </a:lnTo>
                <a:lnTo>
                  <a:pt x="4448556" y="45847"/>
                </a:lnTo>
                <a:lnTo>
                  <a:pt x="4446524" y="44107"/>
                </a:lnTo>
                <a:lnTo>
                  <a:pt x="4440555" y="44284"/>
                </a:lnTo>
                <a:lnTo>
                  <a:pt x="4432935" y="42837"/>
                </a:lnTo>
                <a:lnTo>
                  <a:pt x="4429887" y="42557"/>
                </a:lnTo>
                <a:lnTo>
                  <a:pt x="4426198" y="45999"/>
                </a:lnTo>
                <a:lnTo>
                  <a:pt x="4417901" y="46004"/>
                </a:lnTo>
                <a:lnTo>
                  <a:pt x="4410581" y="45749"/>
                </a:lnTo>
                <a:lnTo>
                  <a:pt x="4409821" y="48412"/>
                </a:lnTo>
                <a:lnTo>
                  <a:pt x="4384039" y="49734"/>
                </a:lnTo>
                <a:lnTo>
                  <a:pt x="4370923" y="49307"/>
                </a:lnTo>
                <a:lnTo>
                  <a:pt x="4357878" y="46189"/>
                </a:lnTo>
                <a:lnTo>
                  <a:pt x="4279773" y="53746"/>
                </a:lnTo>
                <a:lnTo>
                  <a:pt x="4256627" y="57833"/>
                </a:lnTo>
                <a:lnTo>
                  <a:pt x="4207192" y="67969"/>
                </a:lnTo>
                <a:lnTo>
                  <a:pt x="4184904" y="71742"/>
                </a:lnTo>
                <a:lnTo>
                  <a:pt x="4166945" y="73387"/>
                </a:lnTo>
                <a:lnTo>
                  <a:pt x="4149915" y="75730"/>
                </a:lnTo>
                <a:lnTo>
                  <a:pt x="4133076" y="77110"/>
                </a:lnTo>
                <a:lnTo>
                  <a:pt x="4115689" y="75869"/>
                </a:lnTo>
                <a:lnTo>
                  <a:pt x="4114419" y="77127"/>
                </a:lnTo>
                <a:lnTo>
                  <a:pt x="4112641" y="78155"/>
                </a:lnTo>
                <a:lnTo>
                  <a:pt x="4110609" y="79006"/>
                </a:lnTo>
                <a:lnTo>
                  <a:pt x="4104259" y="81038"/>
                </a:lnTo>
                <a:lnTo>
                  <a:pt x="4103243" y="80835"/>
                </a:lnTo>
                <a:lnTo>
                  <a:pt x="4093845" y="82981"/>
                </a:lnTo>
                <a:lnTo>
                  <a:pt x="4059936" y="89382"/>
                </a:lnTo>
                <a:lnTo>
                  <a:pt x="4058412" y="88480"/>
                </a:lnTo>
                <a:lnTo>
                  <a:pt x="4056761" y="88163"/>
                </a:lnTo>
                <a:lnTo>
                  <a:pt x="4054475" y="88430"/>
                </a:lnTo>
                <a:lnTo>
                  <a:pt x="4055872" y="83058"/>
                </a:lnTo>
                <a:lnTo>
                  <a:pt x="4052062" y="86690"/>
                </a:lnTo>
                <a:lnTo>
                  <a:pt x="4044950" y="87960"/>
                </a:lnTo>
                <a:lnTo>
                  <a:pt x="4042310" y="84268"/>
                </a:lnTo>
                <a:lnTo>
                  <a:pt x="4035361" y="83724"/>
                </a:lnTo>
                <a:lnTo>
                  <a:pt x="4027269" y="83981"/>
                </a:lnTo>
                <a:lnTo>
                  <a:pt x="4021201" y="82689"/>
                </a:lnTo>
                <a:lnTo>
                  <a:pt x="4015867" y="83794"/>
                </a:lnTo>
                <a:lnTo>
                  <a:pt x="4004437" y="85725"/>
                </a:lnTo>
                <a:lnTo>
                  <a:pt x="4000119" y="86004"/>
                </a:lnTo>
                <a:lnTo>
                  <a:pt x="3994785" y="86931"/>
                </a:lnTo>
                <a:lnTo>
                  <a:pt x="3985514" y="87528"/>
                </a:lnTo>
                <a:lnTo>
                  <a:pt x="3980537" y="84574"/>
                </a:lnTo>
                <a:lnTo>
                  <a:pt x="3977227" y="80773"/>
                </a:lnTo>
                <a:lnTo>
                  <a:pt x="3972726" y="78489"/>
                </a:lnTo>
                <a:lnTo>
                  <a:pt x="3964178" y="80086"/>
                </a:lnTo>
                <a:lnTo>
                  <a:pt x="3952301" y="78724"/>
                </a:lnTo>
                <a:lnTo>
                  <a:pt x="3942032" y="76757"/>
                </a:lnTo>
                <a:lnTo>
                  <a:pt x="3931691" y="75558"/>
                </a:lnTo>
                <a:lnTo>
                  <a:pt x="3919601" y="76504"/>
                </a:lnTo>
                <a:lnTo>
                  <a:pt x="3907815" y="75616"/>
                </a:lnTo>
                <a:lnTo>
                  <a:pt x="3896756" y="74502"/>
                </a:lnTo>
                <a:lnTo>
                  <a:pt x="3886007" y="73749"/>
                </a:lnTo>
                <a:lnTo>
                  <a:pt x="3875151" y="73939"/>
                </a:lnTo>
                <a:lnTo>
                  <a:pt x="3870325" y="71869"/>
                </a:lnTo>
                <a:lnTo>
                  <a:pt x="3865245" y="70916"/>
                </a:lnTo>
                <a:lnTo>
                  <a:pt x="3858895" y="73494"/>
                </a:lnTo>
                <a:lnTo>
                  <a:pt x="3849667" y="72015"/>
                </a:lnTo>
                <a:lnTo>
                  <a:pt x="3843274" y="70450"/>
                </a:lnTo>
                <a:lnTo>
                  <a:pt x="3837642" y="69680"/>
                </a:lnTo>
                <a:lnTo>
                  <a:pt x="3830701" y="70586"/>
                </a:lnTo>
                <a:lnTo>
                  <a:pt x="3805174" y="66840"/>
                </a:lnTo>
                <a:lnTo>
                  <a:pt x="3803396" y="66916"/>
                </a:lnTo>
                <a:lnTo>
                  <a:pt x="3797935" y="66624"/>
                </a:lnTo>
                <a:lnTo>
                  <a:pt x="3761104" y="59588"/>
                </a:lnTo>
                <a:lnTo>
                  <a:pt x="3753612" y="59969"/>
                </a:lnTo>
                <a:lnTo>
                  <a:pt x="3747770" y="63093"/>
                </a:lnTo>
                <a:lnTo>
                  <a:pt x="3752469" y="57988"/>
                </a:lnTo>
                <a:lnTo>
                  <a:pt x="3750055" y="57962"/>
                </a:lnTo>
                <a:lnTo>
                  <a:pt x="3748786" y="57467"/>
                </a:lnTo>
                <a:lnTo>
                  <a:pt x="3747770" y="56400"/>
                </a:lnTo>
                <a:lnTo>
                  <a:pt x="3731005" y="57391"/>
                </a:lnTo>
                <a:lnTo>
                  <a:pt x="3728974" y="56908"/>
                </a:lnTo>
                <a:lnTo>
                  <a:pt x="3711955" y="58648"/>
                </a:lnTo>
                <a:lnTo>
                  <a:pt x="3709924" y="59601"/>
                </a:lnTo>
                <a:lnTo>
                  <a:pt x="3701034" y="59321"/>
                </a:lnTo>
                <a:lnTo>
                  <a:pt x="3693668" y="60553"/>
                </a:lnTo>
                <a:lnTo>
                  <a:pt x="3688969" y="61950"/>
                </a:lnTo>
                <a:lnTo>
                  <a:pt x="3686937" y="63030"/>
                </a:lnTo>
                <a:lnTo>
                  <a:pt x="3671341" y="59740"/>
                </a:lnTo>
                <a:lnTo>
                  <a:pt x="3654663" y="59091"/>
                </a:lnTo>
                <a:lnTo>
                  <a:pt x="3637198" y="59363"/>
                </a:lnTo>
                <a:lnTo>
                  <a:pt x="3619246" y="58839"/>
                </a:lnTo>
                <a:lnTo>
                  <a:pt x="3597987" y="61388"/>
                </a:lnTo>
                <a:lnTo>
                  <a:pt x="3556470" y="71546"/>
                </a:lnTo>
                <a:lnTo>
                  <a:pt x="3537712" y="73431"/>
                </a:lnTo>
                <a:lnTo>
                  <a:pt x="3529294" y="71494"/>
                </a:lnTo>
                <a:lnTo>
                  <a:pt x="3517423" y="66700"/>
                </a:lnTo>
                <a:lnTo>
                  <a:pt x="3502457" y="61944"/>
                </a:lnTo>
                <a:lnTo>
                  <a:pt x="3484753" y="60121"/>
                </a:lnTo>
                <a:lnTo>
                  <a:pt x="3466097" y="62114"/>
                </a:lnTo>
                <a:lnTo>
                  <a:pt x="3450764" y="60556"/>
                </a:lnTo>
                <a:lnTo>
                  <a:pt x="3435121" y="58232"/>
                </a:lnTo>
                <a:lnTo>
                  <a:pt x="3415538" y="57924"/>
                </a:lnTo>
                <a:lnTo>
                  <a:pt x="3409005" y="54150"/>
                </a:lnTo>
                <a:lnTo>
                  <a:pt x="3405473" y="54022"/>
                </a:lnTo>
                <a:lnTo>
                  <a:pt x="3401321" y="55099"/>
                </a:lnTo>
                <a:lnTo>
                  <a:pt x="3385190" y="54925"/>
                </a:lnTo>
                <a:lnTo>
                  <a:pt x="3362705" y="55829"/>
                </a:lnTo>
                <a:lnTo>
                  <a:pt x="3361436" y="55333"/>
                </a:lnTo>
                <a:lnTo>
                  <a:pt x="3355594" y="54787"/>
                </a:lnTo>
                <a:lnTo>
                  <a:pt x="3354704" y="52844"/>
                </a:lnTo>
                <a:lnTo>
                  <a:pt x="3346577" y="50749"/>
                </a:lnTo>
                <a:lnTo>
                  <a:pt x="3343402" y="50241"/>
                </a:lnTo>
                <a:lnTo>
                  <a:pt x="3339846" y="50012"/>
                </a:lnTo>
                <a:lnTo>
                  <a:pt x="3323742" y="51081"/>
                </a:lnTo>
                <a:lnTo>
                  <a:pt x="3310747" y="49544"/>
                </a:lnTo>
                <a:lnTo>
                  <a:pt x="3297060" y="48257"/>
                </a:lnTo>
                <a:lnTo>
                  <a:pt x="3283077" y="49847"/>
                </a:lnTo>
                <a:lnTo>
                  <a:pt x="3277489" y="49593"/>
                </a:lnTo>
                <a:lnTo>
                  <a:pt x="3232912" y="46278"/>
                </a:lnTo>
                <a:lnTo>
                  <a:pt x="3196000" y="40275"/>
                </a:lnTo>
                <a:lnTo>
                  <a:pt x="3154886" y="37598"/>
                </a:lnTo>
                <a:lnTo>
                  <a:pt x="3112557" y="36874"/>
                </a:lnTo>
                <a:lnTo>
                  <a:pt x="3034772" y="36834"/>
                </a:lnTo>
                <a:lnTo>
                  <a:pt x="2998946" y="37917"/>
                </a:lnTo>
                <a:lnTo>
                  <a:pt x="2962596" y="40155"/>
                </a:lnTo>
                <a:lnTo>
                  <a:pt x="2923794" y="43726"/>
                </a:lnTo>
                <a:lnTo>
                  <a:pt x="2833497" y="58420"/>
                </a:lnTo>
                <a:lnTo>
                  <a:pt x="2815205" y="59654"/>
                </a:lnTo>
                <a:lnTo>
                  <a:pt x="2779954" y="57441"/>
                </a:lnTo>
                <a:lnTo>
                  <a:pt x="2763520" y="58432"/>
                </a:lnTo>
                <a:lnTo>
                  <a:pt x="2757400" y="68099"/>
                </a:lnTo>
                <a:lnTo>
                  <a:pt x="2746279" y="79309"/>
                </a:lnTo>
                <a:lnTo>
                  <a:pt x="2733301" y="87213"/>
                </a:lnTo>
                <a:lnTo>
                  <a:pt x="2721610" y="86956"/>
                </a:lnTo>
                <a:lnTo>
                  <a:pt x="2703837" y="89310"/>
                </a:lnTo>
                <a:lnTo>
                  <a:pt x="2687066" y="92321"/>
                </a:lnTo>
                <a:lnTo>
                  <a:pt x="2670389" y="94366"/>
                </a:lnTo>
                <a:lnTo>
                  <a:pt x="2652903" y="93827"/>
                </a:lnTo>
                <a:lnTo>
                  <a:pt x="2651632" y="95123"/>
                </a:lnTo>
                <a:lnTo>
                  <a:pt x="2634742" y="100203"/>
                </a:lnTo>
                <a:lnTo>
                  <a:pt x="2632964" y="100584"/>
                </a:lnTo>
                <a:lnTo>
                  <a:pt x="2631694" y="101765"/>
                </a:lnTo>
                <a:lnTo>
                  <a:pt x="2614168" y="105918"/>
                </a:lnTo>
                <a:lnTo>
                  <a:pt x="2607691" y="107086"/>
                </a:lnTo>
                <a:lnTo>
                  <a:pt x="2592959" y="108762"/>
                </a:lnTo>
                <a:lnTo>
                  <a:pt x="2593848" y="103352"/>
                </a:lnTo>
                <a:lnTo>
                  <a:pt x="2590419" y="107124"/>
                </a:lnTo>
                <a:lnTo>
                  <a:pt x="2583306" y="108673"/>
                </a:lnTo>
                <a:lnTo>
                  <a:pt x="2580266" y="105100"/>
                </a:lnTo>
                <a:lnTo>
                  <a:pt x="2573274" y="104835"/>
                </a:lnTo>
                <a:lnTo>
                  <a:pt x="2565233" y="105412"/>
                </a:lnTo>
                <a:lnTo>
                  <a:pt x="2559050" y="104368"/>
                </a:lnTo>
                <a:lnTo>
                  <a:pt x="2539746" y="121907"/>
                </a:lnTo>
                <a:lnTo>
                  <a:pt x="2517521" y="118884"/>
                </a:lnTo>
                <a:lnTo>
                  <a:pt x="2506202" y="119794"/>
                </a:lnTo>
                <a:lnTo>
                  <a:pt x="2498822" y="119011"/>
                </a:lnTo>
                <a:lnTo>
                  <a:pt x="2492121" y="115684"/>
                </a:lnTo>
                <a:lnTo>
                  <a:pt x="2483357" y="119926"/>
                </a:lnTo>
                <a:lnTo>
                  <a:pt x="2483612" y="111734"/>
                </a:lnTo>
                <a:lnTo>
                  <a:pt x="2473705" y="111023"/>
                </a:lnTo>
                <a:lnTo>
                  <a:pt x="2468626" y="114655"/>
                </a:lnTo>
                <a:lnTo>
                  <a:pt x="2462403" y="113538"/>
                </a:lnTo>
                <a:lnTo>
                  <a:pt x="2452020" y="115421"/>
                </a:lnTo>
                <a:lnTo>
                  <a:pt x="2441067" y="116427"/>
                </a:lnTo>
                <a:lnTo>
                  <a:pt x="2429541" y="117156"/>
                </a:lnTo>
                <a:lnTo>
                  <a:pt x="2417445" y="118211"/>
                </a:lnTo>
                <a:lnTo>
                  <a:pt x="2406461" y="120979"/>
                </a:lnTo>
                <a:lnTo>
                  <a:pt x="2395585" y="121513"/>
                </a:lnTo>
                <a:lnTo>
                  <a:pt x="2384208" y="121333"/>
                </a:lnTo>
                <a:lnTo>
                  <a:pt x="2371725" y="121958"/>
                </a:lnTo>
                <a:lnTo>
                  <a:pt x="2364495" y="124774"/>
                </a:lnTo>
                <a:lnTo>
                  <a:pt x="2358469" y="123399"/>
                </a:lnTo>
                <a:lnTo>
                  <a:pt x="2352561" y="120443"/>
                </a:lnTo>
                <a:lnTo>
                  <a:pt x="2345690" y="118516"/>
                </a:lnTo>
                <a:lnTo>
                  <a:pt x="2343023" y="118719"/>
                </a:lnTo>
                <a:lnTo>
                  <a:pt x="2337181" y="120535"/>
                </a:lnTo>
                <a:lnTo>
                  <a:pt x="2333752" y="121958"/>
                </a:lnTo>
                <a:lnTo>
                  <a:pt x="2331720" y="122288"/>
                </a:lnTo>
                <a:lnTo>
                  <a:pt x="2323592" y="124904"/>
                </a:lnTo>
                <a:lnTo>
                  <a:pt x="2314575" y="128587"/>
                </a:lnTo>
                <a:lnTo>
                  <a:pt x="2307709" y="128358"/>
                </a:lnTo>
                <a:lnTo>
                  <a:pt x="2300033" y="129867"/>
                </a:lnTo>
                <a:lnTo>
                  <a:pt x="2292929" y="130466"/>
                </a:lnTo>
                <a:lnTo>
                  <a:pt x="2287778" y="127508"/>
                </a:lnTo>
                <a:lnTo>
                  <a:pt x="2281682" y="129794"/>
                </a:lnTo>
                <a:lnTo>
                  <a:pt x="2280539" y="133731"/>
                </a:lnTo>
                <a:lnTo>
                  <a:pt x="2278126" y="128574"/>
                </a:lnTo>
                <a:lnTo>
                  <a:pt x="2276094" y="129197"/>
                </a:lnTo>
                <a:lnTo>
                  <a:pt x="2274316" y="129159"/>
                </a:lnTo>
                <a:lnTo>
                  <a:pt x="2272157" y="128574"/>
                </a:lnTo>
                <a:lnTo>
                  <a:pt x="2258695" y="133794"/>
                </a:lnTo>
                <a:lnTo>
                  <a:pt x="2256409" y="133959"/>
                </a:lnTo>
                <a:lnTo>
                  <a:pt x="2248281" y="138036"/>
                </a:lnTo>
                <a:lnTo>
                  <a:pt x="2243836" y="139788"/>
                </a:lnTo>
                <a:lnTo>
                  <a:pt x="2243328" y="141033"/>
                </a:lnTo>
                <a:lnTo>
                  <a:pt x="2242312" y="141960"/>
                </a:lnTo>
                <a:lnTo>
                  <a:pt x="2240407" y="142748"/>
                </a:lnTo>
                <a:lnTo>
                  <a:pt x="2236216" y="143230"/>
                </a:lnTo>
                <a:lnTo>
                  <a:pt x="2235073" y="143192"/>
                </a:lnTo>
                <a:lnTo>
                  <a:pt x="2230374" y="146062"/>
                </a:lnTo>
                <a:lnTo>
                  <a:pt x="2228977" y="147167"/>
                </a:lnTo>
                <a:lnTo>
                  <a:pt x="2228088" y="148374"/>
                </a:lnTo>
                <a:lnTo>
                  <a:pt x="2227580" y="149733"/>
                </a:lnTo>
                <a:lnTo>
                  <a:pt x="2209879" y="151343"/>
                </a:lnTo>
                <a:lnTo>
                  <a:pt x="2194560" y="155260"/>
                </a:lnTo>
                <a:lnTo>
                  <a:pt x="2179716" y="160087"/>
                </a:lnTo>
                <a:lnTo>
                  <a:pt x="2163445" y="164426"/>
                </a:lnTo>
                <a:lnTo>
                  <a:pt x="2148591" y="164363"/>
                </a:lnTo>
                <a:lnTo>
                  <a:pt x="2133679" y="170581"/>
                </a:lnTo>
                <a:lnTo>
                  <a:pt x="2122600" y="179659"/>
                </a:lnTo>
                <a:lnTo>
                  <a:pt x="2119249" y="188175"/>
                </a:lnTo>
                <a:lnTo>
                  <a:pt x="2109146" y="187681"/>
                </a:lnTo>
                <a:lnTo>
                  <a:pt x="2086512" y="200080"/>
                </a:lnTo>
                <a:lnTo>
                  <a:pt x="2084197" y="195872"/>
                </a:lnTo>
                <a:lnTo>
                  <a:pt x="2077339" y="198666"/>
                </a:lnTo>
                <a:lnTo>
                  <a:pt x="2065655" y="197053"/>
                </a:lnTo>
                <a:lnTo>
                  <a:pt x="2066925" y="192951"/>
                </a:lnTo>
                <a:lnTo>
                  <a:pt x="2050307" y="200661"/>
                </a:lnTo>
                <a:lnTo>
                  <a:pt x="2028570" y="206265"/>
                </a:lnTo>
                <a:lnTo>
                  <a:pt x="2005595" y="211362"/>
                </a:lnTo>
                <a:lnTo>
                  <a:pt x="1985264" y="217551"/>
                </a:lnTo>
                <a:lnTo>
                  <a:pt x="1974596" y="215900"/>
                </a:lnTo>
                <a:lnTo>
                  <a:pt x="1972818" y="216192"/>
                </a:lnTo>
                <a:lnTo>
                  <a:pt x="1971675" y="217208"/>
                </a:lnTo>
                <a:lnTo>
                  <a:pt x="1962658" y="220941"/>
                </a:lnTo>
                <a:lnTo>
                  <a:pt x="1907032" y="219862"/>
                </a:lnTo>
                <a:lnTo>
                  <a:pt x="1863629" y="220216"/>
                </a:lnTo>
                <a:lnTo>
                  <a:pt x="1839309" y="222435"/>
                </a:lnTo>
                <a:lnTo>
                  <a:pt x="1770133" y="240209"/>
                </a:lnTo>
                <a:lnTo>
                  <a:pt x="1723231" y="255462"/>
                </a:lnTo>
                <a:lnTo>
                  <a:pt x="1677804" y="273383"/>
                </a:lnTo>
                <a:lnTo>
                  <a:pt x="1642618" y="292811"/>
                </a:lnTo>
                <a:lnTo>
                  <a:pt x="1628929" y="299771"/>
                </a:lnTo>
                <a:lnTo>
                  <a:pt x="1579217" y="315174"/>
                </a:lnTo>
                <a:lnTo>
                  <a:pt x="1565529" y="322135"/>
                </a:lnTo>
                <a:lnTo>
                  <a:pt x="1561238" y="321130"/>
                </a:lnTo>
                <a:lnTo>
                  <a:pt x="1547292" y="323129"/>
                </a:lnTo>
                <a:lnTo>
                  <a:pt x="1544701" y="321500"/>
                </a:lnTo>
                <a:lnTo>
                  <a:pt x="1534287" y="320268"/>
                </a:lnTo>
                <a:lnTo>
                  <a:pt x="1536573" y="326364"/>
                </a:lnTo>
                <a:lnTo>
                  <a:pt x="1526667" y="325526"/>
                </a:lnTo>
                <a:lnTo>
                  <a:pt x="1524331" y="326576"/>
                </a:lnTo>
                <a:lnTo>
                  <a:pt x="1529185" y="328901"/>
                </a:lnTo>
                <a:lnTo>
                  <a:pt x="1526921" y="330581"/>
                </a:lnTo>
                <a:lnTo>
                  <a:pt x="1521507" y="332940"/>
                </a:lnTo>
                <a:lnTo>
                  <a:pt x="1518856" y="335214"/>
                </a:lnTo>
                <a:lnTo>
                  <a:pt x="1515062" y="335915"/>
                </a:lnTo>
                <a:lnTo>
                  <a:pt x="1506220" y="333552"/>
                </a:lnTo>
                <a:lnTo>
                  <a:pt x="1499937" y="335944"/>
                </a:lnTo>
                <a:lnTo>
                  <a:pt x="1493393" y="336591"/>
                </a:lnTo>
                <a:lnTo>
                  <a:pt x="1485324" y="336728"/>
                </a:lnTo>
                <a:lnTo>
                  <a:pt x="1474470" y="337591"/>
                </a:lnTo>
                <a:lnTo>
                  <a:pt x="1470279" y="339420"/>
                </a:lnTo>
                <a:lnTo>
                  <a:pt x="1463548" y="336562"/>
                </a:lnTo>
                <a:lnTo>
                  <a:pt x="1459865" y="335521"/>
                </a:lnTo>
                <a:lnTo>
                  <a:pt x="1455801" y="335127"/>
                </a:lnTo>
                <a:lnTo>
                  <a:pt x="1450848" y="336257"/>
                </a:lnTo>
                <a:lnTo>
                  <a:pt x="1437860" y="341142"/>
                </a:lnTo>
                <a:lnTo>
                  <a:pt x="1432480" y="339732"/>
                </a:lnTo>
                <a:lnTo>
                  <a:pt x="1423076" y="338134"/>
                </a:lnTo>
                <a:lnTo>
                  <a:pt x="1398016" y="342455"/>
                </a:lnTo>
                <a:lnTo>
                  <a:pt x="1396111" y="344182"/>
                </a:lnTo>
                <a:lnTo>
                  <a:pt x="1388999" y="344195"/>
                </a:lnTo>
                <a:lnTo>
                  <a:pt x="1388491" y="342468"/>
                </a:lnTo>
                <a:lnTo>
                  <a:pt x="1385570" y="343598"/>
                </a:lnTo>
                <a:lnTo>
                  <a:pt x="1380236" y="348157"/>
                </a:lnTo>
                <a:lnTo>
                  <a:pt x="1377569" y="345744"/>
                </a:lnTo>
                <a:lnTo>
                  <a:pt x="1369314" y="347167"/>
                </a:lnTo>
                <a:lnTo>
                  <a:pt x="1361440" y="349021"/>
                </a:lnTo>
                <a:lnTo>
                  <a:pt x="1354201" y="351282"/>
                </a:lnTo>
                <a:lnTo>
                  <a:pt x="1339596" y="356958"/>
                </a:lnTo>
                <a:lnTo>
                  <a:pt x="1335024" y="355473"/>
                </a:lnTo>
                <a:lnTo>
                  <a:pt x="1331976" y="354838"/>
                </a:lnTo>
                <a:lnTo>
                  <a:pt x="1328801" y="354698"/>
                </a:lnTo>
                <a:lnTo>
                  <a:pt x="1325118" y="355714"/>
                </a:lnTo>
                <a:lnTo>
                  <a:pt x="1315884" y="359796"/>
                </a:lnTo>
                <a:lnTo>
                  <a:pt x="1311449" y="358951"/>
                </a:lnTo>
                <a:lnTo>
                  <a:pt x="1303847" y="358112"/>
                </a:lnTo>
                <a:lnTo>
                  <a:pt x="1285113" y="362216"/>
                </a:lnTo>
                <a:lnTo>
                  <a:pt x="1275969" y="363829"/>
                </a:lnTo>
                <a:lnTo>
                  <a:pt x="1274318" y="354761"/>
                </a:lnTo>
                <a:lnTo>
                  <a:pt x="1266571" y="355168"/>
                </a:lnTo>
                <a:lnTo>
                  <a:pt x="1258187" y="357101"/>
                </a:lnTo>
                <a:lnTo>
                  <a:pt x="1251124" y="359094"/>
                </a:lnTo>
                <a:lnTo>
                  <a:pt x="1244800" y="361488"/>
                </a:lnTo>
                <a:lnTo>
                  <a:pt x="1238631" y="364629"/>
                </a:lnTo>
                <a:lnTo>
                  <a:pt x="1225296" y="365874"/>
                </a:lnTo>
                <a:lnTo>
                  <a:pt x="1223391" y="383527"/>
                </a:lnTo>
                <a:lnTo>
                  <a:pt x="1219200" y="382676"/>
                </a:lnTo>
                <a:lnTo>
                  <a:pt x="1215009" y="382524"/>
                </a:lnTo>
                <a:lnTo>
                  <a:pt x="1211580" y="383819"/>
                </a:lnTo>
                <a:lnTo>
                  <a:pt x="1208532" y="385813"/>
                </a:lnTo>
                <a:lnTo>
                  <a:pt x="1197356" y="389966"/>
                </a:lnTo>
                <a:lnTo>
                  <a:pt x="1187450" y="392506"/>
                </a:lnTo>
                <a:lnTo>
                  <a:pt x="1178433" y="393192"/>
                </a:lnTo>
                <a:lnTo>
                  <a:pt x="1176303" y="396746"/>
                </a:lnTo>
                <a:lnTo>
                  <a:pt x="1170543" y="397754"/>
                </a:lnTo>
                <a:lnTo>
                  <a:pt x="1163806" y="397996"/>
                </a:lnTo>
                <a:lnTo>
                  <a:pt x="1158748" y="399249"/>
                </a:lnTo>
                <a:lnTo>
                  <a:pt x="1141571" y="405830"/>
                </a:lnTo>
                <a:lnTo>
                  <a:pt x="1132351" y="409088"/>
                </a:lnTo>
                <a:lnTo>
                  <a:pt x="1124585" y="410857"/>
                </a:lnTo>
                <a:lnTo>
                  <a:pt x="1120140" y="407174"/>
                </a:lnTo>
                <a:lnTo>
                  <a:pt x="1118616" y="401345"/>
                </a:lnTo>
                <a:lnTo>
                  <a:pt x="1105916" y="404507"/>
                </a:lnTo>
                <a:lnTo>
                  <a:pt x="1099693" y="405396"/>
                </a:lnTo>
                <a:lnTo>
                  <a:pt x="1092454" y="413981"/>
                </a:lnTo>
                <a:lnTo>
                  <a:pt x="1087247" y="416191"/>
                </a:lnTo>
                <a:lnTo>
                  <a:pt x="1069086" y="418680"/>
                </a:lnTo>
                <a:lnTo>
                  <a:pt x="1070483" y="421157"/>
                </a:lnTo>
                <a:lnTo>
                  <a:pt x="1057656" y="428028"/>
                </a:lnTo>
                <a:lnTo>
                  <a:pt x="1041781" y="435622"/>
                </a:lnTo>
                <a:lnTo>
                  <a:pt x="1037248" y="439108"/>
                </a:lnTo>
                <a:lnTo>
                  <a:pt x="1019706" y="440626"/>
                </a:lnTo>
                <a:lnTo>
                  <a:pt x="1018032" y="443941"/>
                </a:lnTo>
                <a:lnTo>
                  <a:pt x="1008886" y="443890"/>
                </a:lnTo>
                <a:lnTo>
                  <a:pt x="999632" y="446924"/>
                </a:lnTo>
                <a:lnTo>
                  <a:pt x="989832" y="450993"/>
                </a:lnTo>
                <a:lnTo>
                  <a:pt x="979043" y="454050"/>
                </a:lnTo>
                <a:lnTo>
                  <a:pt x="978281" y="457860"/>
                </a:lnTo>
                <a:lnTo>
                  <a:pt x="974725" y="458317"/>
                </a:lnTo>
                <a:lnTo>
                  <a:pt x="967486" y="457631"/>
                </a:lnTo>
                <a:lnTo>
                  <a:pt x="931576" y="469040"/>
                </a:lnTo>
                <a:lnTo>
                  <a:pt x="899763" y="486208"/>
                </a:lnTo>
                <a:lnTo>
                  <a:pt x="874188" y="499378"/>
                </a:lnTo>
                <a:lnTo>
                  <a:pt x="842922" y="498518"/>
                </a:lnTo>
                <a:lnTo>
                  <a:pt x="821372" y="496830"/>
                </a:lnTo>
                <a:lnTo>
                  <a:pt x="797059" y="496227"/>
                </a:lnTo>
                <a:lnTo>
                  <a:pt x="774700" y="499211"/>
                </a:lnTo>
                <a:lnTo>
                  <a:pt x="760553" y="505023"/>
                </a:lnTo>
                <a:lnTo>
                  <a:pt x="735726" y="508422"/>
                </a:lnTo>
                <a:lnTo>
                  <a:pt x="709781" y="510502"/>
                </a:lnTo>
                <a:lnTo>
                  <a:pt x="692276" y="512356"/>
                </a:lnTo>
                <a:lnTo>
                  <a:pt x="688423" y="515549"/>
                </a:lnTo>
                <a:lnTo>
                  <a:pt x="680497" y="517680"/>
                </a:lnTo>
                <a:lnTo>
                  <a:pt x="673667" y="520148"/>
                </a:lnTo>
                <a:lnTo>
                  <a:pt x="673100" y="524355"/>
                </a:lnTo>
                <a:lnTo>
                  <a:pt x="671703" y="528017"/>
                </a:lnTo>
                <a:lnTo>
                  <a:pt x="664972" y="529004"/>
                </a:lnTo>
                <a:lnTo>
                  <a:pt x="660526" y="526571"/>
                </a:lnTo>
                <a:lnTo>
                  <a:pt x="652780" y="528455"/>
                </a:lnTo>
                <a:lnTo>
                  <a:pt x="649605" y="533035"/>
                </a:lnTo>
                <a:lnTo>
                  <a:pt x="639318" y="529452"/>
                </a:lnTo>
                <a:lnTo>
                  <a:pt x="631971" y="532789"/>
                </a:lnTo>
                <a:lnTo>
                  <a:pt x="625411" y="537319"/>
                </a:lnTo>
                <a:lnTo>
                  <a:pt x="618565" y="540252"/>
                </a:lnTo>
                <a:lnTo>
                  <a:pt x="610362" y="538801"/>
                </a:lnTo>
                <a:lnTo>
                  <a:pt x="601765" y="543075"/>
                </a:lnTo>
                <a:lnTo>
                  <a:pt x="585216" y="540256"/>
                </a:lnTo>
                <a:lnTo>
                  <a:pt x="565427" y="536006"/>
                </a:lnTo>
                <a:lnTo>
                  <a:pt x="547116" y="535989"/>
                </a:lnTo>
                <a:lnTo>
                  <a:pt x="519138" y="547466"/>
                </a:lnTo>
                <a:lnTo>
                  <a:pt x="490172" y="557589"/>
                </a:lnTo>
                <a:lnTo>
                  <a:pt x="465516" y="569036"/>
                </a:lnTo>
                <a:lnTo>
                  <a:pt x="450469" y="584485"/>
                </a:lnTo>
                <a:lnTo>
                  <a:pt x="421602" y="586086"/>
                </a:lnTo>
                <a:lnTo>
                  <a:pt x="396319" y="590566"/>
                </a:lnTo>
                <a:lnTo>
                  <a:pt x="373155" y="596153"/>
                </a:lnTo>
                <a:lnTo>
                  <a:pt x="350647" y="601079"/>
                </a:lnTo>
                <a:lnTo>
                  <a:pt x="341260" y="602811"/>
                </a:lnTo>
                <a:lnTo>
                  <a:pt x="332422" y="602787"/>
                </a:lnTo>
                <a:lnTo>
                  <a:pt x="324250" y="603499"/>
                </a:lnTo>
                <a:lnTo>
                  <a:pt x="316865" y="607439"/>
                </a:lnTo>
                <a:lnTo>
                  <a:pt x="289675" y="605295"/>
                </a:lnTo>
                <a:lnTo>
                  <a:pt x="254888" y="599251"/>
                </a:lnTo>
                <a:lnTo>
                  <a:pt x="219245" y="593568"/>
                </a:lnTo>
                <a:lnTo>
                  <a:pt x="189484" y="592508"/>
                </a:lnTo>
                <a:lnTo>
                  <a:pt x="177295" y="599793"/>
                </a:lnTo>
                <a:lnTo>
                  <a:pt x="162274" y="605538"/>
                </a:lnTo>
                <a:lnTo>
                  <a:pt x="147585" y="611809"/>
                </a:lnTo>
                <a:lnTo>
                  <a:pt x="136398" y="620670"/>
                </a:lnTo>
                <a:lnTo>
                  <a:pt x="129702" y="618536"/>
                </a:lnTo>
                <a:lnTo>
                  <a:pt x="120650" y="616560"/>
                </a:lnTo>
                <a:lnTo>
                  <a:pt x="111502" y="615387"/>
                </a:lnTo>
                <a:lnTo>
                  <a:pt x="104521" y="615668"/>
                </a:lnTo>
                <a:lnTo>
                  <a:pt x="96218" y="613828"/>
                </a:lnTo>
                <a:lnTo>
                  <a:pt x="85153" y="614685"/>
                </a:lnTo>
                <a:lnTo>
                  <a:pt x="74088" y="616054"/>
                </a:lnTo>
                <a:lnTo>
                  <a:pt x="65786" y="615749"/>
                </a:lnTo>
                <a:lnTo>
                  <a:pt x="37433" y="629677"/>
                </a:lnTo>
                <a:lnTo>
                  <a:pt x="4572" y="646289"/>
                </a:lnTo>
                <a:lnTo>
                  <a:pt x="0" y="649224"/>
                </a:lnTo>
                <a:lnTo>
                  <a:pt x="5111496" y="649224"/>
                </a:lnTo>
                <a:lnTo>
                  <a:pt x="5111496" y="18897"/>
                </a:lnTo>
                <a:lnTo>
                  <a:pt x="5068319" y="13385"/>
                </a:lnTo>
                <a:lnTo>
                  <a:pt x="5057013" y="12319"/>
                </a:lnTo>
                <a:lnTo>
                  <a:pt x="5043511" y="11723"/>
                </a:lnTo>
                <a:lnTo>
                  <a:pt x="5031581" y="10431"/>
                </a:lnTo>
                <a:lnTo>
                  <a:pt x="5019794" y="9899"/>
                </a:lnTo>
                <a:lnTo>
                  <a:pt x="5006721" y="11582"/>
                </a:lnTo>
                <a:lnTo>
                  <a:pt x="4993386" y="11454"/>
                </a:lnTo>
                <a:lnTo>
                  <a:pt x="4980813" y="11053"/>
                </a:lnTo>
                <a:lnTo>
                  <a:pt x="4968716" y="10984"/>
                </a:lnTo>
                <a:lnTo>
                  <a:pt x="4956810" y="11849"/>
                </a:lnTo>
                <a:lnTo>
                  <a:pt x="4950714" y="10121"/>
                </a:lnTo>
                <a:lnTo>
                  <a:pt x="4944872" y="9499"/>
                </a:lnTo>
                <a:lnTo>
                  <a:pt x="4938522" y="12433"/>
                </a:lnTo>
                <a:lnTo>
                  <a:pt x="4927969" y="11557"/>
                </a:lnTo>
                <a:lnTo>
                  <a:pt x="4920487" y="10415"/>
                </a:lnTo>
                <a:lnTo>
                  <a:pt x="4914054" y="10009"/>
                </a:lnTo>
                <a:lnTo>
                  <a:pt x="4906645" y="11341"/>
                </a:lnTo>
                <a:lnTo>
                  <a:pt x="4900225" y="7647"/>
                </a:lnTo>
                <a:lnTo>
                  <a:pt x="4896246" y="7726"/>
                </a:lnTo>
                <a:lnTo>
                  <a:pt x="4892196" y="9517"/>
                </a:lnTo>
                <a:lnTo>
                  <a:pt x="4885563" y="10960"/>
                </a:lnTo>
                <a:lnTo>
                  <a:pt x="4882294" y="12230"/>
                </a:lnTo>
                <a:lnTo>
                  <a:pt x="4885045" y="15251"/>
                </a:lnTo>
                <a:lnTo>
                  <a:pt x="4882134" y="15900"/>
                </a:lnTo>
                <a:lnTo>
                  <a:pt x="4872819" y="13987"/>
                </a:lnTo>
                <a:lnTo>
                  <a:pt x="4850665" y="4793"/>
                </a:lnTo>
                <a:lnTo>
                  <a:pt x="4840351" y="2387"/>
                </a:lnTo>
                <a:lnTo>
                  <a:pt x="4834255" y="4406"/>
                </a:lnTo>
                <a:lnTo>
                  <a:pt x="4821682" y="2590"/>
                </a:lnTo>
                <a:lnTo>
                  <a:pt x="4817618" y="0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065" marR="5080" algn="ctr">
              <a:lnSpc>
                <a:spcPct val="101699"/>
              </a:lnSpc>
              <a:spcBef>
                <a:spcPts val="55"/>
              </a:spcBef>
            </a:pPr>
            <a:r>
              <a:rPr sz="3150" dirty="0"/>
              <a:t>Henry</a:t>
            </a:r>
            <a:r>
              <a:rPr sz="3150" spc="80" dirty="0"/>
              <a:t> </a:t>
            </a:r>
            <a:r>
              <a:rPr sz="3150" spc="-80" dirty="0"/>
              <a:t>Fayol’s </a:t>
            </a:r>
            <a:r>
              <a:rPr sz="3150" spc="-20" dirty="0"/>
              <a:t>Five </a:t>
            </a:r>
            <a:r>
              <a:rPr sz="3150" spc="-25" dirty="0"/>
              <a:t>Functions</a:t>
            </a:r>
            <a:r>
              <a:rPr sz="3150" spc="-165" dirty="0"/>
              <a:t> </a:t>
            </a:r>
            <a:r>
              <a:rPr sz="3150" spc="-25" dirty="0"/>
              <a:t>of </a:t>
            </a:r>
            <a:r>
              <a:rPr sz="3150" spc="-10" dirty="0"/>
              <a:t>Management</a:t>
            </a:r>
            <a:endParaRPr sz="3150" dirty="0"/>
          </a:p>
        </p:txBody>
      </p:sp>
      <p:grpSp>
        <p:nvGrpSpPr>
          <p:cNvPr id="3" name="object 3"/>
          <p:cNvGrpSpPr/>
          <p:nvPr/>
        </p:nvGrpSpPr>
        <p:grpSpPr>
          <a:xfrm>
            <a:off x="3989832" y="1747773"/>
            <a:ext cx="3857625" cy="3332479"/>
            <a:chOff x="3989832" y="1747773"/>
            <a:chExt cx="3857625" cy="3332479"/>
          </a:xfrm>
        </p:grpSpPr>
        <p:sp>
          <p:nvSpPr>
            <p:cNvPr id="4" name="object 4"/>
            <p:cNvSpPr/>
            <p:nvPr/>
          </p:nvSpPr>
          <p:spPr>
            <a:xfrm>
              <a:off x="3989832" y="1750567"/>
              <a:ext cx="1379220" cy="212090"/>
            </a:xfrm>
            <a:custGeom>
              <a:avLst/>
              <a:gdLst/>
              <a:ahLst/>
              <a:cxnLst/>
              <a:rect l="l" t="t" r="r" b="b"/>
              <a:pathLst>
                <a:path w="1379220" h="212089">
                  <a:moveTo>
                    <a:pt x="56515" y="75565"/>
                  </a:moveTo>
                  <a:lnTo>
                    <a:pt x="53848" y="68961"/>
                  </a:lnTo>
                  <a:lnTo>
                    <a:pt x="42672" y="57912"/>
                  </a:lnTo>
                  <a:lnTo>
                    <a:pt x="36068" y="55245"/>
                  </a:lnTo>
                  <a:lnTo>
                    <a:pt x="20447" y="55245"/>
                  </a:lnTo>
                  <a:lnTo>
                    <a:pt x="13843" y="57912"/>
                  </a:lnTo>
                  <a:lnTo>
                    <a:pt x="2794" y="68961"/>
                  </a:lnTo>
                  <a:lnTo>
                    <a:pt x="0" y="75565"/>
                  </a:lnTo>
                  <a:lnTo>
                    <a:pt x="0" y="83439"/>
                  </a:lnTo>
                  <a:lnTo>
                    <a:pt x="0" y="91186"/>
                  </a:lnTo>
                  <a:lnTo>
                    <a:pt x="2794" y="97917"/>
                  </a:lnTo>
                  <a:lnTo>
                    <a:pt x="8255" y="103505"/>
                  </a:lnTo>
                  <a:lnTo>
                    <a:pt x="13843" y="108966"/>
                  </a:lnTo>
                  <a:lnTo>
                    <a:pt x="20447" y="111760"/>
                  </a:lnTo>
                  <a:lnTo>
                    <a:pt x="36068" y="111760"/>
                  </a:lnTo>
                  <a:lnTo>
                    <a:pt x="42672" y="108966"/>
                  </a:lnTo>
                  <a:lnTo>
                    <a:pt x="53848" y="97917"/>
                  </a:lnTo>
                  <a:lnTo>
                    <a:pt x="56515" y="91186"/>
                  </a:lnTo>
                  <a:lnTo>
                    <a:pt x="56515" y="75565"/>
                  </a:lnTo>
                  <a:close/>
                </a:path>
                <a:path w="1379220" h="212089">
                  <a:moveTo>
                    <a:pt x="464820" y="47879"/>
                  </a:moveTo>
                  <a:lnTo>
                    <a:pt x="449453" y="12192"/>
                  </a:lnTo>
                  <a:lnTo>
                    <a:pt x="442468" y="7848"/>
                  </a:lnTo>
                  <a:lnTo>
                    <a:pt x="442468" y="38608"/>
                  </a:lnTo>
                  <a:lnTo>
                    <a:pt x="442468" y="58928"/>
                  </a:lnTo>
                  <a:lnTo>
                    <a:pt x="404876" y="79248"/>
                  </a:lnTo>
                  <a:lnTo>
                    <a:pt x="370205" y="79248"/>
                  </a:lnTo>
                  <a:lnTo>
                    <a:pt x="370205" y="19304"/>
                  </a:lnTo>
                  <a:lnTo>
                    <a:pt x="404495" y="19304"/>
                  </a:lnTo>
                  <a:lnTo>
                    <a:pt x="442468" y="38608"/>
                  </a:lnTo>
                  <a:lnTo>
                    <a:pt x="442468" y="7848"/>
                  </a:lnTo>
                  <a:lnTo>
                    <a:pt x="440893" y="6858"/>
                  </a:lnTo>
                  <a:lnTo>
                    <a:pt x="430682" y="3048"/>
                  </a:lnTo>
                  <a:lnTo>
                    <a:pt x="418795" y="762"/>
                  </a:lnTo>
                  <a:lnTo>
                    <a:pt x="405257" y="0"/>
                  </a:lnTo>
                  <a:lnTo>
                    <a:pt x="348615" y="0"/>
                  </a:lnTo>
                  <a:lnTo>
                    <a:pt x="348615" y="163576"/>
                  </a:lnTo>
                  <a:lnTo>
                    <a:pt x="370205" y="163576"/>
                  </a:lnTo>
                  <a:lnTo>
                    <a:pt x="370205" y="98552"/>
                  </a:lnTo>
                  <a:lnTo>
                    <a:pt x="404749" y="98552"/>
                  </a:lnTo>
                  <a:lnTo>
                    <a:pt x="443357" y="89560"/>
                  </a:lnTo>
                  <a:lnTo>
                    <a:pt x="454952" y="79248"/>
                  </a:lnTo>
                  <a:lnTo>
                    <a:pt x="457708" y="75565"/>
                  </a:lnTo>
                  <a:lnTo>
                    <a:pt x="460844" y="69621"/>
                  </a:lnTo>
                  <a:lnTo>
                    <a:pt x="463067" y="63017"/>
                  </a:lnTo>
                  <a:lnTo>
                    <a:pt x="464375" y="55765"/>
                  </a:lnTo>
                  <a:lnTo>
                    <a:pt x="464769" y="48641"/>
                  </a:lnTo>
                  <a:lnTo>
                    <a:pt x="464820" y="47879"/>
                  </a:lnTo>
                  <a:close/>
                </a:path>
                <a:path w="1379220" h="212089">
                  <a:moveTo>
                    <a:pt x="503428" y="0"/>
                  </a:moveTo>
                  <a:lnTo>
                    <a:pt x="483362" y="0"/>
                  </a:lnTo>
                  <a:lnTo>
                    <a:pt x="483362" y="163576"/>
                  </a:lnTo>
                  <a:lnTo>
                    <a:pt x="503428" y="163576"/>
                  </a:lnTo>
                  <a:lnTo>
                    <a:pt x="503428" y="0"/>
                  </a:lnTo>
                  <a:close/>
                </a:path>
                <a:path w="1379220" h="212089">
                  <a:moveTo>
                    <a:pt x="633603" y="163576"/>
                  </a:moveTo>
                  <a:lnTo>
                    <a:pt x="631698" y="159766"/>
                  </a:lnTo>
                  <a:lnTo>
                    <a:pt x="630301" y="156464"/>
                  </a:lnTo>
                  <a:lnTo>
                    <a:pt x="629539" y="153543"/>
                  </a:lnTo>
                  <a:lnTo>
                    <a:pt x="628650" y="150622"/>
                  </a:lnTo>
                  <a:lnTo>
                    <a:pt x="628015" y="147193"/>
                  </a:lnTo>
                  <a:lnTo>
                    <a:pt x="627913" y="145669"/>
                  </a:lnTo>
                  <a:lnTo>
                    <a:pt x="627862" y="144907"/>
                  </a:lnTo>
                  <a:lnTo>
                    <a:pt x="627761" y="143129"/>
                  </a:lnTo>
                  <a:lnTo>
                    <a:pt x="627405" y="139573"/>
                  </a:lnTo>
                  <a:lnTo>
                    <a:pt x="627303" y="104394"/>
                  </a:lnTo>
                  <a:lnTo>
                    <a:pt x="627253" y="73660"/>
                  </a:lnTo>
                  <a:lnTo>
                    <a:pt x="626554" y="70091"/>
                  </a:lnTo>
                  <a:lnTo>
                    <a:pt x="625703" y="65913"/>
                  </a:lnTo>
                  <a:lnTo>
                    <a:pt x="625602" y="65405"/>
                  </a:lnTo>
                  <a:lnTo>
                    <a:pt x="622160" y="58928"/>
                  </a:lnTo>
                  <a:lnTo>
                    <a:pt x="619252" y="53340"/>
                  </a:lnTo>
                  <a:lnTo>
                    <a:pt x="614299" y="49022"/>
                  </a:lnTo>
                  <a:lnTo>
                    <a:pt x="582168" y="42418"/>
                  </a:lnTo>
                  <a:lnTo>
                    <a:pt x="572452" y="42989"/>
                  </a:lnTo>
                  <a:lnTo>
                    <a:pt x="538988" y="62788"/>
                  </a:lnTo>
                  <a:lnTo>
                    <a:pt x="533273" y="78486"/>
                  </a:lnTo>
                  <a:lnTo>
                    <a:pt x="552831" y="81534"/>
                  </a:lnTo>
                  <a:lnTo>
                    <a:pt x="554355" y="73660"/>
                  </a:lnTo>
                  <a:lnTo>
                    <a:pt x="557403" y="67945"/>
                  </a:lnTo>
                  <a:lnTo>
                    <a:pt x="562102" y="64389"/>
                  </a:lnTo>
                  <a:lnTo>
                    <a:pt x="566674" y="60706"/>
                  </a:lnTo>
                  <a:lnTo>
                    <a:pt x="573024" y="58928"/>
                  </a:lnTo>
                  <a:lnTo>
                    <a:pt x="587502" y="58928"/>
                  </a:lnTo>
                  <a:lnTo>
                    <a:pt x="592582" y="59690"/>
                  </a:lnTo>
                  <a:lnTo>
                    <a:pt x="596392" y="61468"/>
                  </a:lnTo>
                  <a:lnTo>
                    <a:pt x="600075" y="63119"/>
                  </a:lnTo>
                  <a:lnTo>
                    <a:pt x="602869" y="65913"/>
                  </a:lnTo>
                  <a:lnTo>
                    <a:pt x="604685" y="70091"/>
                  </a:lnTo>
                  <a:lnTo>
                    <a:pt x="606310" y="73660"/>
                  </a:lnTo>
                  <a:lnTo>
                    <a:pt x="606996" y="78486"/>
                  </a:lnTo>
                  <a:lnTo>
                    <a:pt x="607060" y="88519"/>
                  </a:lnTo>
                  <a:lnTo>
                    <a:pt x="607060" y="104394"/>
                  </a:lnTo>
                  <a:lnTo>
                    <a:pt x="607021" y="115951"/>
                  </a:lnTo>
                  <a:lnTo>
                    <a:pt x="606679" y="121158"/>
                  </a:lnTo>
                  <a:lnTo>
                    <a:pt x="605777" y="124968"/>
                  </a:lnTo>
                  <a:lnTo>
                    <a:pt x="605663" y="125476"/>
                  </a:lnTo>
                  <a:lnTo>
                    <a:pt x="590931" y="144907"/>
                  </a:lnTo>
                  <a:lnTo>
                    <a:pt x="584149" y="148971"/>
                  </a:lnTo>
                  <a:lnTo>
                    <a:pt x="583704" y="148971"/>
                  </a:lnTo>
                  <a:lnTo>
                    <a:pt x="578040" y="150622"/>
                  </a:lnTo>
                  <a:lnTo>
                    <a:pt x="566178" y="150622"/>
                  </a:lnTo>
                  <a:lnTo>
                    <a:pt x="560971" y="148971"/>
                  </a:lnTo>
                  <a:lnTo>
                    <a:pt x="560717" y="148971"/>
                  </a:lnTo>
                  <a:lnTo>
                    <a:pt x="556895" y="145669"/>
                  </a:lnTo>
                  <a:lnTo>
                    <a:pt x="553212" y="142367"/>
                  </a:lnTo>
                  <a:lnTo>
                    <a:pt x="551307" y="137922"/>
                  </a:lnTo>
                  <a:lnTo>
                    <a:pt x="551307" y="126873"/>
                  </a:lnTo>
                  <a:lnTo>
                    <a:pt x="553212" y="122555"/>
                  </a:lnTo>
                  <a:lnTo>
                    <a:pt x="560578" y="115951"/>
                  </a:lnTo>
                  <a:lnTo>
                    <a:pt x="566293" y="113665"/>
                  </a:lnTo>
                  <a:lnTo>
                    <a:pt x="574294" y="112268"/>
                  </a:lnTo>
                  <a:lnTo>
                    <a:pt x="581787" y="110871"/>
                  </a:lnTo>
                  <a:lnTo>
                    <a:pt x="588772" y="109347"/>
                  </a:lnTo>
                  <a:lnTo>
                    <a:pt x="594995" y="107823"/>
                  </a:lnTo>
                  <a:lnTo>
                    <a:pt x="601345" y="106426"/>
                  </a:lnTo>
                  <a:lnTo>
                    <a:pt x="605282" y="105283"/>
                  </a:lnTo>
                  <a:lnTo>
                    <a:pt x="607060" y="104394"/>
                  </a:lnTo>
                  <a:lnTo>
                    <a:pt x="607060" y="88519"/>
                  </a:lnTo>
                  <a:lnTo>
                    <a:pt x="601218" y="90170"/>
                  </a:lnTo>
                  <a:lnTo>
                    <a:pt x="593661" y="91859"/>
                  </a:lnTo>
                  <a:lnTo>
                    <a:pt x="584377" y="93599"/>
                  </a:lnTo>
                  <a:lnTo>
                    <a:pt x="573405" y="95377"/>
                  </a:lnTo>
                  <a:lnTo>
                    <a:pt x="562851" y="97447"/>
                  </a:lnTo>
                  <a:lnTo>
                    <a:pt x="531342" y="124968"/>
                  </a:lnTo>
                  <a:lnTo>
                    <a:pt x="530733" y="132207"/>
                  </a:lnTo>
                  <a:lnTo>
                    <a:pt x="530796" y="139192"/>
                  </a:lnTo>
                  <a:lnTo>
                    <a:pt x="531825" y="143129"/>
                  </a:lnTo>
                  <a:lnTo>
                    <a:pt x="532333" y="144907"/>
                  </a:lnTo>
                  <a:lnTo>
                    <a:pt x="535432" y="149987"/>
                  </a:lnTo>
                  <a:lnTo>
                    <a:pt x="538480" y="155194"/>
                  </a:lnTo>
                  <a:lnTo>
                    <a:pt x="542925" y="159258"/>
                  </a:lnTo>
                  <a:lnTo>
                    <a:pt x="554228" y="164973"/>
                  </a:lnTo>
                  <a:lnTo>
                    <a:pt x="560832" y="166370"/>
                  </a:lnTo>
                  <a:lnTo>
                    <a:pt x="576580" y="166370"/>
                  </a:lnTo>
                  <a:lnTo>
                    <a:pt x="583819" y="164973"/>
                  </a:lnTo>
                  <a:lnTo>
                    <a:pt x="590296" y="162179"/>
                  </a:lnTo>
                  <a:lnTo>
                    <a:pt x="596646" y="159512"/>
                  </a:lnTo>
                  <a:lnTo>
                    <a:pt x="602564" y="155194"/>
                  </a:lnTo>
                  <a:lnTo>
                    <a:pt x="604164" y="153543"/>
                  </a:lnTo>
                  <a:lnTo>
                    <a:pt x="606907" y="150622"/>
                  </a:lnTo>
                  <a:lnTo>
                    <a:pt x="608457" y="148971"/>
                  </a:lnTo>
                  <a:lnTo>
                    <a:pt x="609092" y="153035"/>
                  </a:lnTo>
                  <a:lnTo>
                    <a:pt x="610108" y="157480"/>
                  </a:lnTo>
                  <a:lnTo>
                    <a:pt x="610616" y="159004"/>
                  </a:lnTo>
                  <a:lnTo>
                    <a:pt x="611378" y="161036"/>
                  </a:lnTo>
                  <a:lnTo>
                    <a:pt x="612648" y="163576"/>
                  </a:lnTo>
                  <a:lnTo>
                    <a:pt x="633603" y="163576"/>
                  </a:lnTo>
                  <a:close/>
                </a:path>
                <a:path w="1379220" h="212089">
                  <a:moveTo>
                    <a:pt x="753618" y="83439"/>
                  </a:moveTo>
                  <a:lnTo>
                    <a:pt x="752970" y="74129"/>
                  </a:lnTo>
                  <a:lnTo>
                    <a:pt x="751128" y="66421"/>
                  </a:lnTo>
                  <a:lnTo>
                    <a:pt x="751027" y="65976"/>
                  </a:lnTo>
                  <a:lnTo>
                    <a:pt x="712089" y="42418"/>
                  </a:lnTo>
                  <a:lnTo>
                    <a:pt x="704469" y="42418"/>
                  </a:lnTo>
                  <a:lnTo>
                    <a:pt x="697484" y="44196"/>
                  </a:lnTo>
                  <a:lnTo>
                    <a:pt x="691261" y="47625"/>
                  </a:lnTo>
                  <a:lnTo>
                    <a:pt x="684911" y="51054"/>
                  </a:lnTo>
                  <a:lnTo>
                    <a:pt x="679831" y="55753"/>
                  </a:lnTo>
                  <a:lnTo>
                    <a:pt x="675894" y="61722"/>
                  </a:lnTo>
                  <a:lnTo>
                    <a:pt x="675894" y="45085"/>
                  </a:lnTo>
                  <a:lnTo>
                    <a:pt x="657098" y="45085"/>
                  </a:lnTo>
                  <a:lnTo>
                    <a:pt x="657098" y="163576"/>
                  </a:lnTo>
                  <a:lnTo>
                    <a:pt x="677164" y="163576"/>
                  </a:lnTo>
                  <a:lnTo>
                    <a:pt x="677164" y="97663"/>
                  </a:lnTo>
                  <a:lnTo>
                    <a:pt x="677684" y="88430"/>
                  </a:lnTo>
                  <a:lnTo>
                    <a:pt x="698881" y="59817"/>
                  </a:lnTo>
                  <a:lnTo>
                    <a:pt x="716661" y="59817"/>
                  </a:lnTo>
                  <a:lnTo>
                    <a:pt x="722757" y="61976"/>
                  </a:lnTo>
                  <a:lnTo>
                    <a:pt x="727075" y="66421"/>
                  </a:lnTo>
                  <a:lnTo>
                    <a:pt x="731393" y="70993"/>
                  </a:lnTo>
                  <a:lnTo>
                    <a:pt x="733552" y="77470"/>
                  </a:lnTo>
                  <a:lnTo>
                    <a:pt x="733552" y="163576"/>
                  </a:lnTo>
                  <a:lnTo>
                    <a:pt x="753618" y="163576"/>
                  </a:lnTo>
                  <a:lnTo>
                    <a:pt x="753618" y="83439"/>
                  </a:lnTo>
                  <a:close/>
                </a:path>
                <a:path w="1379220" h="212089">
                  <a:moveTo>
                    <a:pt x="881634" y="83439"/>
                  </a:moveTo>
                  <a:lnTo>
                    <a:pt x="880986" y="74129"/>
                  </a:lnTo>
                  <a:lnTo>
                    <a:pt x="879144" y="66421"/>
                  </a:lnTo>
                  <a:lnTo>
                    <a:pt x="879043" y="65976"/>
                  </a:lnTo>
                  <a:lnTo>
                    <a:pt x="840105" y="42418"/>
                  </a:lnTo>
                  <a:lnTo>
                    <a:pt x="832485" y="42418"/>
                  </a:lnTo>
                  <a:lnTo>
                    <a:pt x="825500" y="44196"/>
                  </a:lnTo>
                  <a:lnTo>
                    <a:pt x="819277" y="47625"/>
                  </a:lnTo>
                  <a:lnTo>
                    <a:pt x="812927" y="51054"/>
                  </a:lnTo>
                  <a:lnTo>
                    <a:pt x="807847" y="55753"/>
                  </a:lnTo>
                  <a:lnTo>
                    <a:pt x="803910" y="61722"/>
                  </a:lnTo>
                  <a:lnTo>
                    <a:pt x="803910" y="45085"/>
                  </a:lnTo>
                  <a:lnTo>
                    <a:pt x="785114" y="45085"/>
                  </a:lnTo>
                  <a:lnTo>
                    <a:pt x="785114" y="163576"/>
                  </a:lnTo>
                  <a:lnTo>
                    <a:pt x="805180" y="163576"/>
                  </a:lnTo>
                  <a:lnTo>
                    <a:pt x="805180" y="97663"/>
                  </a:lnTo>
                  <a:lnTo>
                    <a:pt x="805700" y="88430"/>
                  </a:lnTo>
                  <a:lnTo>
                    <a:pt x="826897" y="59817"/>
                  </a:lnTo>
                  <a:lnTo>
                    <a:pt x="844677" y="59817"/>
                  </a:lnTo>
                  <a:lnTo>
                    <a:pt x="850773" y="61976"/>
                  </a:lnTo>
                  <a:lnTo>
                    <a:pt x="855091" y="66421"/>
                  </a:lnTo>
                  <a:lnTo>
                    <a:pt x="859409" y="70993"/>
                  </a:lnTo>
                  <a:lnTo>
                    <a:pt x="861568" y="77470"/>
                  </a:lnTo>
                  <a:lnTo>
                    <a:pt x="861568" y="163576"/>
                  </a:lnTo>
                  <a:lnTo>
                    <a:pt x="881634" y="163576"/>
                  </a:lnTo>
                  <a:lnTo>
                    <a:pt x="881634" y="83439"/>
                  </a:lnTo>
                  <a:close/>
                </a:path>
                <a:path w="1379220" h="212089">
                  <a:moveTo>
                    <a:pt x="933196" y="45085"/>
                  </a:moveTo>
                  <a:lnTo>
                    <a:pt x="913130" y="45085"/>
                  </a:lnTo>
                  <a:lnTo>
                    <a:pt x="913130" y="163576"/>
                  </a:lnTo>
                  <a:lnTo>
                    <a:pt x="933196" y="163576"/>
                  </a:lnTo>
                  <a:lnTo>
                    <a:pt x="933196" y="45085"/>
                  </a:lnTo>
                  <a:close/>
                </a:path>
                <a:path w="1379220" h="212089">
                  <a:moveTo>
                    <a:pt x="933196" y="0"/>
                  </a:moveTo>
                  <a:lnTo>
                    <a:pt x="913130" y="0"/>
                  </a:lnTo>
                  <a:lnTo>
                    <a:pt x="913130" y="22733"/>
                  </a:lnTo>
                  <a:lnTo>
                    <a:pt x="933196" y="22733"/>
                  </a:lnTo>
                  <a:lnTo>
                    <a:pt x="933196" y="0"/>
                  </a:lnTo>
                  <a:close/>
                </a:path>
                <a:path w="1379220" h="212089">
                  <a:moveTo>
                    <a:pt x="1055370" y="83439"/>
                  </a:moveTo>
                  <a:lnTo>
                    <a:pt x="1054722" y="74129"/>
                  </a:lnTo>
                  <a:lnTo>
                    <a:pt x="1052880" y="66421"/>
                  </a:lnTo>
                  <a:lnTo>
                    <a:pt x="1052779" y="65976"/>
                  </a:lnTo>
                  <a:lnTo>
                    <a:pt x="1013841" y="42418"/>
                  </a:lnTo>
                  <a:lnTo>
                    <a:pt x="1006221" y="42418"/>
                  </a:lnTo>
                  <a:lnTo>
                    <a:pt x="999236" y="44196"/>
                  </a:lnTo>
                  <a:lnTo>
                    <a:pt x="993013" y="47625"/>
                  </a:lnTo>
                  <a:lnTo>
                    <a:pt x="986663" y="51054"/>
                  </a:lnTo>
                  <a:lnTo>
                    <a:pt x="981583" y="55753"/>
                  </a:lnTo>
                  <a:lnTo>
                    <a:pt x="977646" y="61722"/>
                  </a:lnTo>
                  <a:lnTo>
                    <a:pt x="977646" y="45085"/>
                  </a:lnTo>
                  <a:lnTo>
                    <a:pt x="958850" y="45085"/>
                  </a:lnTo>
                  <a:lnTo>
                    <a:pt x="958850" y="163576"/>
                  </a:lnTo>
                  <a:lnTo>
                    <a:pt x="978916" y="163576"/>
                  </a:lnTo>
                  <a:lnTo>
                    <a:pt x="978916" y="97663"/>
                  </a:lnTo>
                  <a:lnTo>
                    <a:pt x="979436" y="88430"/>
                  </a:lnTo>
                  <a:lnTo>
                    <a:pt x="1000633" y="59817"/>
                  </a:lnTo>
                  <a:lnTo>
                    <a:pt x="1018413" y="59817"/>
                  </a:lnTo>
                  <a:lnTo>
                    <a:pt x="1024509" y="61976"/>
                  </a:lnTo>
                  <a:lnTo>
                    <a:pt x="1028827" y="66421"/>
                  </a:lnTo>
                  <a:lnTo>
                    <a:pt x="1033145" y="70993"/>
                  </a:lnTo>
                  <a:lnTo>
                    <a:pt x="1035304" y="77470"/>
                  </a:lnTo>
                  <a:lnTo>
                    <a:pt x="1035304" y="163576"/>
                  </a:lnTo>
                  <a:lnTo>
                    <a:pt x="1055370" y="163576"/>
                  </a:lnTo>
                  <a:lnTo>
                    <a:pt x="1055370" y="83439"/>
                  </a:lnTo>
                  <a:close/>
                </a:path>
                <a:path w="1379220" h="212089">
                  <a:moveTo>
                    <a:pt x="1185291" y="45085"/>
                  </a:moveTo>
                  <a:lnTo>
                    <a:pt x="1166495" y="45085"/>
                  </a:lnTo>
                  <a:lnTo>
                    <a:pt x="1166495" y="59321"/>
                  </a:lnTo>
                  <a:lnTo>
                    <a:pt x="1166469" y="111975"/>
                  </a:lnTo>
                  <a:lnTo>
                    <a:pt x="1165225" y="119761"/>
                  </a:lnTo>
                  <a:lnTo>
                    <a:pt x="1162558" y="126492"/>
                  </a:lnTo>
                  <a:lnTo>
                    <a:pt x="1160018" y="133096"/>
                  </a:lnTo>
                  <a:lnTo>
                    <a:pt x="1156208" y="138176"/>
                  </a:lnTo>
                  <a:lnTo>
                    <a:pt x="1151128" y="141859"/>
                  </a:lnTo>
                  <a:lnTo>
                    <a:pt x="1146048" y="145415"/>
                  </a:lnTo>
                  <a:lnTo>
                    <a:pt x="1140079" y="147193"/>
                  </a:lnTo>
                  <a:lnTo>
                    <a:pt x="1126236" y="147193"/>
                  </a:lnTo>
                  <a:lnTo>
                    <a:pt x="1099997" y="111975"/>
                  </a:lnTo>
                  <a:lnTo>
                    <a:pt x="1099947" y="93218"/>
                  </a:lnTo>
                  <a:lnTo>
                    <a:pt x="1101039" y="86398"/>
                  </a:lnTo>
                  <a:lnTo>
                    <a:pt x="1101102" y="85979"/>
                  </a:lnTo>
                  <a:lnTo>
                    <a:pt x="1101217" y="85344"/>
                  </a:lnTo>
                  <a:lnTo>
                    <a:pt x="1103884" y="78867"/>
                  </a:lnTo>
                  <a:lnTo>
                    <a:pt x="1106551" y="72263"/>
                  </a:lnTo>
                  <a:lnTo>
                    <a:pt x="1110234" y="67310"/>
                  </a:lnTo>
                  <a:lnTo>
                    <a:pt x="1114869" y="64135"/>
                  </a:lnTo>
                  <a:lnTo>
                    <a:pt x="1119581" y="60706"/>
                  </a:lnTo>
                  <a:lnTo>
                    <a:pt x="1119327" y="60706"/>
                  </a:lnTo>
                  <a:lnTo>
                    <a:pt x="1125220" y="58928"/>
                  </a:lnTo>
                  <a:lnTo>
                    <a:pt x="1138682" y="58928"/>
                  </a:lnTo>
                  <a:lnTo>
                    <a:pt x="1166380" y="93218"/>
                  </a:lnTo>
                  <a:lnTo>
                    <a:pt x="1166469" y="111975"/>
                  </a:lnTo>
                  <a:lnTo>
                    <a:pt x="1166469" y="59321"/>
                  </a:lnTo>
                  <a:lnTo>
                    <a:pt x="1165987" y="59321"/>
                  </a:lnTo>
                  <a:lnTo>
                    <a:pt x="1165682" y="58928"/>
                  </a:lnTo>
                  <a:lnTo>
                    <a:pt x="1161669" y="53721"/>
                  </a:lnTo>
                  <a:lnTo>
                    <a:pt x="1156589" y="49530"/>
                  </a:lnTo>
                  <a:lnTo>
                    <a:pt x="1145159" y="43942"/>
                  </a:lnTo>
                  <a:lnTo>
                    <a:pt x="1138174" y="42418"/>
                  </a:lnTo>
                  <a:lnTo>
                    <a:pt x="1129919" y="42418"/>
                  </a:lnTo>
                  <a:lnTo>
                    <a:pt x="1092593" y="59321"/>
                  </a:lnTo>
                  <a:lnTo>
                    <a:pt x="1079855" y="93853"/>
                  </a:lnTo>
                  <a:lnTo>
                    <a:pt x="1079741" y="94615"/>
                  </a:lnTo>
                  <a:lnTo>
                    <a:pt x="1079373" y="103378"/>
                  </a:lnTo>
                  <a:lnTo>
                    <a:pt x="1079754" y="111633"/>
                  </a:lnTo>
                  <a:lnTo>
                    <a:pt x="1079766" y="111975"/>
                  </a:lnTo>
                  <a:lnTo>
                    <a:pt x="1080947" y="119761"/>
                  </a:lnTo>
                  <a:lnTo>
                    <a:pt x="1080985" y="120053"/>
                  </a:lnTo>
                  <a:lnTo>
                    <a:pt x="1083005" y="127596"/>
                  </a:lnTo>
                  <a:lnTo>
                    <a:pt x="1110132" y="159296"/>
                  </a:lnTo>
                  <a:lnTo>
                    <a:pt x="1131189" y="163576"/>
                  </a:lnTo>
                  <a:lnTo>
                    <a:pt x="1141158" y="162610"/>
                  </a:lnTo>
                  <a:lnTo>
                    <a:pt x="1150137" y="159689"/>
                  </a:lnTo>
                  <a:lnTo>
                    <a:pt x="1158113" y="154851"/>
                  </a:lnTo>
                  <a:lnTo>
                    <a:pt x="1165098" y="148082"/>
                  </a:lnTo>
                  <a:lnTo>
                    <a:pt x="1164971" y="153543"/>
                  </a:lnTo>
                  <a:lnTo>
                    <a:pt x="1164742" y="159296"/>
                  </a:lnTo>
                  <a:lnTo>
                    <a:pt x="1164717" y="159689"/>
                  </a:lnTo>
                  <a:lnTo>
                    <a:pt x="1164602" y="162610"/>
                  </a:lnTo>
                  <a:lnTo>
                    <a:pt x="1139571" y="194652"/>
                  </a:lnTo>
                  <a:lnTo>
                    <a:pt x="1131570" y="195199"/>
                  </a:lnTo>
                  <a:lnTo>
                    <a:pt x="1123315" y="195199"/>
                  </a:lnTo>
                  <a:lnTo>
                    <a:pt x="1116965" y="193675"/>
                  </a:lnTo>
                  <a:lnTo>
                    <a:pt x="1112520" y="190627"/>
                  </a:lnTo>
                  <a:lnTo>
                    <a:pt x="1107948" y="187579"/>
                  </a:lnTo>
                  <a:lnTo>
                    <a:pt x="1105281" y="182753"/>
                  </a:lnTo>
                  <a:lnTo>
                    <a:pt x="1104265" y="176403"/>
                  </a:lnTo>
                  <a:lnTo>
                    <a:pt x="1084834" y="173355"/>
                  </a:lnTo>
                  <a:lnTo>
                    <a:pt x="1104760" y="206019"/>
                  </a:lnTo>
                  <a:lnTo>
                    <a:pt x="1131824" y="211582"/>
                  </a:lnTo>
                  <a:lnTo>
                    <a:pt x="1144701" y="210680"/>
                  </a:lnTo>
                  <a:lnTo>
                    <a:pt x="1155738" y="207962"/>
                  </a:lnTo>
                  <a:lnTo>
                    <a:pt x="1164945" y="203441"/>
                  </a:lnTo>
                  <a:lnTo>
                    <a:pt x="1172337" y="197104"/>
                  </a:lnTo>
                  <a:lnTo>
                    <a:pt x="1173645" y="195199"/>
                  </a:lnTo>
                  <a:lnTo>
                    <a:pt x="1178001" y="188887"/>
                  </a:lnTo>
                  <a:lnTo>
                    <a:pt x="1185291" y="148082"/>
                  </a:lnTo>
                  <a:lnTo>
                    <a:pt x="1185291" y="147193"/>
                  </a:lnTo>
                  <a:lnTo>
                    <a:pt x="1185291" y="59321"/>
                  </a:lnTo>
                  <a:lnTo>
                    <a:pt x="1185291" y="45085"/>
                  </a:lnTo>
                  <a:close/>
                </a:path>
                <a:path w="1379220" h="212089">
                  <a:moveTo>
                    <a:pt x="1379131" y="96113"/>
                  </a:moveTo>
                  <a:lnTo>
                    <a:pt x="1262380" y="96113"/>
                  </a:lnTo>
                  <a:lnTo>
                    <a:pt x="1262380" y="112522"/>
                  </a:lnTo>
                  <a:lnTo>
                    <a:pt x="1379131" y="112522"/>
                  </a:lnTo>
                  <a:lnTo>
                    <a:pt x="1379131" y="96113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41442" y="1747773"/>
              <a:ext cx="2208022" cy="21437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27398" y="1997455"/>
              <a:ext cx="962787" cy="21158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89832" y="2482468"/>
              <a:ext cx="56515" cy="56515"/>
            </a:xfrm>
            <a:custGeom>
              <a:avLst/>
              <a:gdLst/>
              <a:ahLst/>
              <a:cxnLst/>
              <a:rect l="l" t="t" r="r" b="b"/>
              <a:pathLst>
                <a:path w="56514" h="56514">
                  <a:moveTo>
                    <a:pt x="36067" y="0"/>
                  </a:moveTo>
                  <a:lnTo>
                    <a:pt x="20446" y="0"/>
                  </a:lnTo>
                  <a:lnTo>
                    <a:pt x="13842" y="2666"/>
                  </a:lnTo>
                  <a:lnTo>
                    <a:pt x="2793" y="13715"/>
                  </a:lnTo>
                  <a:lnTo>
                    <a:pt x="0" y="20319"/>
                  </a:lnTo>
                  <a:lnTo>
                    <a:pt x="0" y="28193"/>
                  </a:lnTo>
                  <a:lnTo>
                    <a:pt x="0" y="35940"/>
                  </a:lnTo>
                  <a:lnTo>
                    <a:pt x="2793" y="42671"/>
                  </a:lnTo>
                  <a:lnTo>
                    <a:pt x="8254" y="48259"/>
                  </a:lnTo>
                  <a:lnTo>
                    <a:pt x="13842" y="53720"/>
                  </a:lnTo>
                  <a:lnTo>
                    <a:pt x="20446" y="56514"/>
                  </a:lnTo>
                  <a:lnTo>
                    <a:pt x="36067" y="56514"/>
                  </a:lnTo>
                  <a:lnTo>
                    <a:pt x="42671" y="53720"/>
                  </a:lnTo>
                  <a:lnTo>
                    <a:pt x="53847" y="42671"/>
                  </a:lnTo>
                  <a:lnTo>
                    <a:pt x="56514" y="35940"/>
                  </a:lnTo>
                  <a:lnTo>
                    <a:pt x="56514" y="20319"/>
                  </a:lnTo>
                  <a:lnTo>
                    <a:pt x="53847" y="13715"/>
                  </a:lnTo>
                  <a:lnTo>
                    <a:pt x="42671" y="2666"/>
                  </a:lnTo>
                  <a:lnTo>
                    <a:pt x="36067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31093" y="2424429"/>
              <a:ext cx="1072629" cy="21437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5482463" y="2523337"/>
              <a:ext cx="116839" cy="16510"/>
            </a:xfrm>
            <a:custGeom>
              <a:avLst/>
              <a:gdLst/>
              <a:ahLst/>
              <a:cxnLst/>
              <a:rect l="l" t="t" r="r" b="b"/>
              <a:pathLst>
                <a:path w="116839" h="16510">
                  <a:moveTo>
                    <a:pt x="116756" y="0"/>
                  </a:moveTo>
                  <a:lnTo>
                    <a:pt x="0" y="0"/>
                  </a:lnTo>
                  <a:lnTo>
                    <a:pt x="0" y="16408"/>
                  </a:lnTo>
                  <a:lnTo>
                    <a:pt x="116756" y="16408"/>
                  </a:lnTo>
                  <a:lnTo>
                    <a:pt x="116756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71566" y="2424429"/>
              <a:ext cx="2175637" cy="214375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989832" y="2903092"/>
              <a:ext cx="56515" cy="56515"/>
            </a:xfrm>
            <a:custGeom>
              <a:avLst/>
              <a:gdLst/>
              <a:ahLst/>
              <a:cxnLst/>
              <a:rect l="l" t="t" r="r" b="b"/>
              <a:pathLst>
                <a:path w="56514" h="56514">
                  <a:moveTo>
                    <a:pt x="36067" y="0"/>
                  </a:moveTo>
                  <a:lnTo>
                    <a:pt x="20446" y="0"/>
                  </a:lnTo>
                  <a:lnTo>
                    <a:pt x="13842" y="2667"/>
                  </a:lnTo>
                  <a:lnTo>
                    <a:pt x="2793" y="13716"/>
                  </a:lnTo>
                  <a:lnTo>
                    <a:pt x="0" y="20320"/>
                  </a:lnTo>
                  <a:lnTo>
                    <a:pt x="0" y="28194"/>
                  </a:lnTo>
                  <a:lnTo>
                    <a:pt x="0" y="35941"/>
                  </a:lnTo>
                  <a:lnTo>
                    <a:pt x="2793" y="42672"/>
                  </a:lnTo>
                  <a:lnTo>
                    <a:pt x="8254" y="48260"/>
                  </a:lnTo>
                  <a:lnTo>
                    <a:pt x="13842" y="53721"/>
                  </a:lnTo>
                  <a:lnTo>
                    <a:pt x="20446" y="56515"/>
                  </a:lnTo>
                  <a:lnTo>
                    <a:pt x="36067" y="56515"/>
                  </a:lnTo>
                  <a:lnTo>
                    <a:pt x="42671" y="53721"/>
                  </a:lnTo>
                  <a:lnTo>
                    <a:pt x="53847" y="42672"/>
                  </a:lnTo>
                  <a:lnTo>
                    <a:pt x="56514" y="35941"/>
                  </a:lnTo>
                  <a:lnTo>
                    <a:pt x="56514" y="20320"/>
                  </a:lnTo>
                  <a:lnTo>
                    <a:pt x="53847" y="13716"/>
                  </a:lnTo>
                  <a:lnTo>
                    <a:pt x="42671" y="2667"/>
                  </a:lnTo>
                  <a:lnTo>
                    <a:pt x="36067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31081" y="2845053"/>
              <a:ext cx="2346960" cy="21437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6755765" y="2847847"/>
              <a:ext cx="1079500" cy="212090"/>
            </a:xfrm>
            <a:custGeom>
              <a:avLst/>
              <a:gdLst/>
              <a:ahLst/>
              <a:cxnLst/>
              <a:rect l="l" t="t" r="r" b="b"/>
              <a:pathLst>
                <a:path w="1079500" h="212089">
                  <a:moveTo>
                    <a:pt x="116751" y="96126"/>
                  </a:moveTo>
                  <a:lnTo>
                    <a:pt x="0" y="96126"/>
                  </a:lnTo>
                  <a:lnTo>
                    <a:pt x="0" y="112522"/>
                  </a:lnTo>
                  <a:lnTo>
                    <a:pt x="116751" y="112522"/>
                  </a:lnTo>
                  <a:lnTo>
                    <a:pt x="116751" y="96126"/>
                  </a:lnTo>
                  <a:close/>
                </a:path>
                <a:path w="1079500" h="212089">
                  <a:moveTo>
                    <a:pt x="327533" y="80899"/>
                  </a:moveTo>
                  <a:lnTo>
                    <a:pt x="319024" y="36576"/>
                  </a:lnTo>
                  <a:lnTo>
                    <a:pt x="305054" y="17145"/>
                  </a:lnTo>
                  <a:lnTo>
                    <a:pt x="305054" y="80391"/>
                  </a:lnTo>
                  <a:lnTo>
                    <a:pt x="304342" y="93662"/>
                  </a:lnTo>
                  <a:lnTo>
                    <a:pt x="284988" y="135420"/>
                  </a:lnTo>
                  <a:lnTo>
                    <a:pt x="253111" y="144145"/>
                  </a:lnTo>
                  <a:lnTo>
                    <a:pt x="218440" y="144145"/>
                  </a:lnTo>
                  <a:lnTo>
                    <a:pt x="218440" y="19304"/>
                  </a:lnTo>
                  <a:lnTo>
                    <a:pt x="253873" y="19304"/>
                  </a:lnTo>
                  <a:lnTo>
                    <a:pt x="292100" y="34036"/>
                  </a:lnTo>
                  <a:lnTo>
                    <a:pt x="305054" y="80391"/>
                  </a:lnTo>
                  <a:lnTo>
                    <a:pt x="305054" y="17145"/>
                  </a:lnTo>
                  <a:lnTo>
                    <a:pt x="267322" y="571"/>
                  </a:lnTo>
                  <a:lnTo>
                    <a:pt x="256667" y="0"/>
                  </a:lnTo>
                  <a:lnTo>
                    <a:pt x="196850" y="0"/>
                  </a:lnTo>
                  <a:lnTo>
                    <a:pt x="196850" y="163576"/>
                  </a:lnTo>
                  <a:lnTo>
                    <a:pt x="254762" y="163576"/>
                  </a:lnTo>
                  <a:lnTo>
                    <a:pt x="293878" y="154051"/>
                  </a:lnTo>
                  <a:lnTo>
                    <a:pt x="306324" y="144145"/>
                  </a:lnTo>
                  <a:lnTo>
                    <a:pt x="308292" y="142265"/>
                  </a:lnTo>
                  <a:lnTo>
                    <a:pt x="325348" y="105448"/>
                  </a:lnTo>
                  <a:lnTo>
                    <a:pt x="326986" y="93662"/>
                  </a:lnTo>
                  <a:lnTo>
                    <a:pt x="327533" y="80899"/>
                  </a:lnTo>
                  <a:close/>
                </a:path>
                <a:path w="1079500" h="212089">
                  <a:moveTo>
                    <a:pt x="379095" y="45085"/>
                  </a:moveTo>
                  <a:lnTo>
                    <a:pt x="359029" y="45085"/>
                  </a:lnTo>
                  <a:lnTo>
                    <a:pt x="359029" y="163576"/>
                  </a:lnTo>
                  <a:lnTo>
                    <a:pt x="379095" y="163576"/>
                  </a:lnTo>
                  <a:lnTo>
                    <a:pt x="379095" y="45085"/>
                  </a:lnTo>
                  <a:close/>
                </a:path>
                <a:path w="1079500" h="212089">
                  <a:moveTo>
                    <a:pt x="379095" y="0"/>
                  </a:moveTo>
                  <a:lnTo>
                    <a:pt x="359029" y="0"/>
                  </a:lnTo>
                  <a:lnTo>
                    <a:pt x="359029" y="22733"/>
                  </a:lnTo>
                  <a:lnTo>
                    <a:pt x="379095" y="22733"/>
                  </a:lnTo>
                  <a:lnTo>
                    <a:pt x="379095" y="0"/>
                  </a:lnTo>
                  <a:close/>
                </a:path>
                <a:path w="1079500" h="212089">
                  <a:moveTo>
                    <a:pt x="472694" y="47879"/>
                  </a:moveTo>
                  <a:lnTo>
                    <a:pt x="456946" y="42418"/>
                  </a:lnTo>
                  <a:lnTo>
                    <a:pt x="446913" y="42418"/>
                  </a:lnTo>
                  <a:lnTo>
                    <a:pt x="423545" y="62992"/>
                  </a:lnTo>
                  <a:lnTo>
                    <a:pt x="423545" y="45085"/>
                  </a:lnTo>
                  <a:lnTo>
                    <a:pt x="404749" y="45085"/>
                  </a:lnTo>
                  <a:lnTo>
                    <a:pt x="404749" y="163576"/>
                  </a:lnTo>
                  <a:lnTo>
                    <a:pt x="424815" y="163576"/>
                  </a:lnTo>
                  <a:lnTo>
                    <a:pt x="424815" y="100457"/>
                  </a:lnTo>
                  <a:lnTo>
                    <a:pt x="425234" y="92100"/>
                  </a:lnTo>
                  <a:lnTo>
                    <a:pt x="442595" y="62992"/>
                  </a:lnTo>
                  <a:lnTo>
                    <a:pt x="456692" y="62992"/>
                  </a:lnTo>
                  <a:lnTo>
                    <a:pt x="461518" y="64135"/>
                  </a:lnTo>
                  <a:lnTo>
                    <a:pt x="465836" y="66421"/>
                  </a:lnTo>
                  <a:lnTo>
                    <a:pt x="472694" y="47879"/>
                  </a:lnTo>
                  <a:close/>
                </a:path>
                <a:path w="1079500" h="212089">
                  <a:moveTo>
                    <a:pt x="589026" y="105283"/>
                  </a:moveTo>
                  <a:lnTo>
                    <a:pt x="588606" y="96075"/>
                  </a:lnTo>
                  <a:lnTo>
                    <a:pt x="588594" y="95732"/>
                  </a:lnTo>
                  <a:lnTo>
                    <a:pt x="588200" y="92964"/>
                  </a:lnTo>
                  <a:lnTo>
                    <a:pt x="587413" y="87464"/>
                  </a:lnTo>
                  <a:lnTo>
                    <a:pt x="587336" y="86893"/>
                  </a:lnTo>
                  <a:lnTo>
                    <a:pt x="585266" y="78727"/>
                  </a:lnTo>
                  <a:lnTo>
                    <a:pt x="567817" y="52768"/>
                  </a:lnTo>
                  <a:lnTo>
                    <a:pt x="567817" y="92964"/>
                  </a:lnTo>
                  <a:lnTo>
                    <a:pt x="501015" y="92964"/>
                  </a:lnTo>
                  <a:lnTo>
                    <a:pt x="501726" y="87464"/>
                  </a:lnTo>
                  <a:lnTo>
                    <a:pt x="501802" y="86893"/>
                  </a:lnTo>
                  <a:lnTo>
                    <a:pt x="501904" y="86106"/>
                  </a:lnTo>
                  <a:lnTo>
                    <a:pt x="503936" y="80137"/>
                  </a:lnTo>
                  <a:lnTo>
                    <a:pt x="510032" y="69977"/>
                  </a:lnTo>
                  <a:lnTo>
                    <a:pt x="513969" y="65913"/>
                  </a:lnTo>
                  <a:lnTo>
                    <a:pt x="518795" y="63119"/>
                  </a:lnTo>
                  <a:lnTo>
                    <a:pt x="523494" y="60325"/>
                  </a:lnTo>
                  <a:lnTo>
                    <a:pt x="528828" y="58928"/>
                  </a:lnTo>
                  <a:lnTo>
                    <a:pt x="544195" y="58928"/>
                  </a:lnTo>
                  <a:lnTo>
                    <a:pt x="567817" y="92964"/>
                  </a:lnTo>
                  <a:lnTo>
                    <a:pt x="567817" y="52768"/>
                  </a:lnTo>
                  <a:lnTo>
                    <a:pt x="563626" y="49784"/>
                  </a:lnTo>
                  <a:lnTo>
                    <a:pt x="557263" y="46609"/>
                  </a:lnTo>
                  <a:lnTo>
                    <a:pt x="550659" y="44386"/>
                  </a:lnTo>
                  <a:lnTo>
                    <a:pt x="550887" y="44386"/>
                  </a:lnTo>
                  <a:lnTo>
                    <a:pt x="543102" y="42926"/>
                  </a:lnTo>
                  <a:lnTo>
                    <a:pt x="543369" y="42926"/>
                  </a:lnTo>
                  <a:lnTo>
                    <a:pt x="535051" y="42418"/>
                  </a:lnTo>
                  <a:lnTo>
                    <a:pt x="494449" y="59474"/>
                  </a:lnTo>
                  <a:lnTo>
                    <a:pt x="480021" y="95732"/>
                  </a:lnTo>
                  <a:lnTo>
                    <a:pt x="479971" y="96075"/>
                  </a:lnTo>
                  <a:lnTo>
                    <a:pt x="479552" y="105283"/>
                  </a:lnTo>
                  <a:lnTo>
                    <a:pt x="479971" y="114236"/>
                  </a:lnTo>
                  <a:lnTo>
                    <a:pt x="481266" y="122618"/>
                  </a:lnTo>
                  <a:lnTo>
                    <a:pt x="505714" y="158877"/>
                  </a:lnTo>
                  <a:lnTo>
                    <a:pt x="535305" y="166370"/>
                  </a:lnTo>
                  <a:lnTo>
                    <a:pt x="544588" y="165760"/>
                  </a:lnTo>
                  <a:lnTo>
                    <a:pt x="575513" y="149860"/>
                  </a:lnTo>
                  <a:lnTo>
                    <a:pt x="579970" y="144373"/>
                  </a:lnTo>
                  <a:lnTo>
                    <a:pt x="584136" y="136880"/>
                  </a:lnTo>
                  <a:lnTo>
                    <a:pt x="587248" y="128397"/>
                  </a:lnTo>
                  <a:lnTo>
                    <a:pt x="567563" y="125349"/>
                  </a:lnTo>
                  <a:lnTo>
                    <a:pt x="565404" y="132715"/>
                  </a:lnTo>
                  <a:lnTo>
                    <a:pt x="561594" y="138684"/>
                  </a:lnTo>
                  <a:lnTo>
                    <a:pt x="550418" y="147574"/>
                  </a:lnTo>
                  <a:lnTo>
                    <a:pt x="543941" y="149860"/>
                  </a:lnTo>
                  <a:lnTo>
                    <a:pt x="529336" y="149860"/>
                  </a:lnTo>
                  <a:lnTo>
                    <a:pt x="501891" y="122618"/>
                  </a:lnTo>
                  <a:lnTo>
                    <a:pt x="500380" y="109474"/>
                  </a:lnTo>
                  <a:lnTo>
                    <a:pt x="589026" y="109474"/>
                  </a:lnTo>
                  <a:lnTo>
                    <a:pt x="589026" y="105283"/>
                  </a:lnTo>
                  <a:close/>
                </a:path>
                <a:path w="1079500" h="212089">
                  <a:moveTo>
                    <a:pt x="714756" y="123190"/>
                  </a:moveTo>
                  <a:lnTo>
                    <a:pt x="694944" y="120142"/>
                  </a:lnTo>
                  <a:lnTo>
                    <a:pt x="693547" y="129413"/>
                  </a:lnTo>
                  <a:lnTo>
                    <a:pt x="690118" y="136652"/>
                  </a:lnTo>
                  <a:lnTo>
                    <a:pt x="679069" y="147193"/>
                  </a:lnTo>
                  <a:lnTo>
                    <a:pt x="672084" y="149860"/>
                  </a:lnTo>
                  <a:lnTo>
                    <a:pt x="656336" y="149860"/>
                  </a:lnTo>
                  <a:lnTo>
                    <a:pt x="649986" y="147955"/>
                  </a:lnTo>
                  <a:lnTo>
                    <a:pt x="644652" y="144018"/>
                  </a:lnTo>
                  <a:lnTo>
                    <a:pt x="639318" y="140208"/>
                  </a:lnTo>
                  <a:lnTo>
                    <a:pt x="628142" y="104140"/>
                  </a:lnTo>
                  <a:lnTo>
                    <a:pt x="628675" y="94983"/>
                  </a:lnTo>
                  <a:lnTo>
                    <a:pt x="628726" y="94005"/>
                  </a:lnTo>
                  <a:lnTo>
                    <a:pt x="656323" y="59690"/>
                  </a:lnTo>
                  <a:lnTo>
                    <a:pt x="664591" y="58928"/>
                  </a:lnTo>
                  <a:lnTo>
                    <a:pt x="671830" y="58928"/>
                  </a:lnTo>
                  <a:lnTo>
                    <a:pt x="677926" y="61087"/>
                  </a:lnTo>
                  <a:lnTo>
                    <a:pt x="687959" y="69342"/>
                  </a:lnTo>
                  <a:lnTo>
                    <a:pt x="691515" y="75184"/>
                  </a:lnTo>
                  <a:lnTo>
                    <a:pt x="693293" y="82804"/>
                  </a:lnTo>
                  <a:lnTo>
                    <a:pt x="712724" y="79883"/>
                  </a:lnTo>
                  <a:lnTo>
                    <a:pt x="711327" y="72009"/>
                  </a:lnTo>
                  <a:lnTo>
                    <a:pt x="708406" y="65278"/>
                  </a:lnTo>
                  <a:lnTo>
                    <a:pt x="703224" y="58928"/>
                  </a:lnTo>
                  <a:lnTo>
                    <a:pt x="699389" y="54102"/>
                  </a:lnTo>
                  <a:lnTo>
                    <a:pt x="693674" y="49784"/>
                  </a:lnTo>
                  <a:lnTo>
                    <a:pt x="679831" y="43942"/>
                  </a:lnTo>
                  <a:lnTo>
                    <a:pt x="672211" y="42418"/>
                  </a:lnTo>
                  <a:lnTo>
                    <a:pt x="663702" y="42418"/>
                  </a:lnTo>
                  <a:lnTo>
                    <a:pt x="622769" y="58483"/>
                  </a:lnTo>
                  <a:lnTo>
                    <a:pt x="607987" y="94983"/>
                  </a:lnTo>
                  <a:lnTo>
                    <a:pt x="607568" y="104521"/>
                  </a:lnTo>
                  <a:lnTo>
                    <a:pt x="607961" y="113157"/>
                  </a:lnTo>
                  <a:lnTo>
                    <a:pt x="622706" y="149707"/>
                  </a:lnTo>
                  <a:lnTo>
                    <a:pt x="647598" y="164592"/>
                  </a:lnTo>
                  <a:lnTo>
                    <a:pt x="647852" y="164592"/>
                  </a:lnTo>
                  <a:lnTo>
                    <a:pt x="654723" y="165900"/>
                  </a:lnTo>
                  <a:lnTo>
                    <a:pt x="662686" y="166370"/>
                  </a:lnTo>
                  <a:lnTo>
                    <a:pt x="671576" y="166370"/>
                  </a:lnTo>
                  <a:lnTo>
                    <a:pt x="702818" y="149860"/>
                  </a:lnTo>
                  <a:lnTo>
                    <a:pt x="705612" y="146050"/>
                  </a:lnTo>
                  <a:lnTo>
                    <a:pt x="710438" y="139573"/>
                  </a:lnTo>
                  <a:lnTo>
                    <a:pt x="713486" y="131953"/>
                  </a:lnTo>
                  <a:lnTo>
                    <a:pt x="714756" y="123190"/>
                  </a:lnTo>
                  <a:close/>
                </a:path>
                <a:path w="1079500" h="212089">
                  <a:moveTo>
                    <a:pt x="782193" y="162941"/>
                  </a:moveTo>
                  <a:lnTo>
                    <a:pt x="779868" y="148336"/>
                  </a:lnTo>
                  <a:lnTo>
                    <a:pt x="779741" y="147574"/>
                  </a:lnTo>
                  <a:lnTo>
                    <a:pt x="779526" y="146177"/>
                  </a:lnTo>
                  <a:lnTo>
                    <a:pt x="774090" y="147320"/>
                  </a:lnTo>
                  <a:lnTo>
                    <a:pt x="773430" y="147320"/>
                  </a:lnTo>
                  <a:lnTo>
                    <a:pt x="770890" y="147574"/>
                  </a:lnTo>
                  <a:lnTo>
                    <a:pt x="765429" y="147574"/>
                  </a:lnTo>
                  <a:lnTo>
                    <a:pt x="763270" y="147320"/>
                  </a:lnTo>
                  <a:lnTo>
                    <a:pt x="757047" y="136779"/>
                  </a:lnTo>
                  <a:lnTo>
                    <a:pt x="757047" y="60706"/>
                  </a:lnTo>
                  <a:lnTo>
                    <a:pt x="779526" y="60706"/>
                  </a:lnTo>
                  <a:lnTo>
                    <a:pt x="779526" y="45085"/>
                  </a:lnTo>
                  <a:lnTo>
                    <a:pt x="757047" y="45085"/>
                  </a:lnTo>
                  <a:lnTo>
                    <a:pt x="757047" y="3556"/>
                  </a:lnTo>
                  <a:lnTo>
                    <a:pt x="736981" y="17907"/>
                  </a:lnTo>
                  <a:lnTo>
                    <a:pt x="736981" y="45085"/>
                  </a:lnTo>
                  <a:lnTo>
                    <a:pt x="719963" y="45085"/>
                  </a:lnTo>
                  <a:lnTo>
                    <a:pt x="719963" y="60706"/>
                  </a:lnTo>
                  <a:lnTo>
                    <a:pt x="736981" y="60706"/>
                  </a:lnTo>
                  <a:lnTo>
                    <a:pt x="736981" y="140970"/>
                  </a:lnTo>
                  <a:lnTo>
                    <a:pt x="737743" y="147320"/>
                  </a:lnTo>
                  <a:lnTo>
                    <a:pt x="748157" y="161671"/>
                  </a:lnTo>
                  <a:lnTo>
                    <a:pt x="752094" y="163830"/>
                  </a:lnTo>
                  <a:lnTo>
                    <a:pt x="757682" y="164973"/>
                  </a:lnTo>
                  <a:lnTo>
                    <a:pt x="770636" y="164973"/>
                  </a:lnTo>
                  <a:lnTo>
                    <a:pt x="776478" y="164211"/>
                  </a:lnTo>
                  <a:lnTo>
                    <a:pt x="782193" y="162941"/>
                  </a:lnTo>
                  <a:close/>
                </a:path>
                <a:path w="1079500" h="212089">
                  <a:moveTo>
                    <a:pt x="818007" y="45085"/>
                  </a:moveTo>
                  <a:lnTo>
                    <a:pt x="797941" y="45085"/>
                  </a:lnTo>
                  <a:lnTo>
                    <a:pt x="797941" y="163576"/>
                  </a:lnTo>
                  <a:lnTo>
                    <a:pt x="818007" y="163576"/>
                  </a:lnTo>
                  <a:lnTo>
                    <a:pt x="818007" y="45085"/>
                  </a:lnTo>
                  <a:close/>
                </a:path>
                <a:path w="1079500" h="212089">
                  <a:moveTo>
                    <a:pt x="818007" y="0"/>
                  </a:moveTo>
                  <a:lnTo>
                    <a:pt x="797941" y="0"/>
                  </a:lnTo>
                  <a:lnTo>
                    <a:pt x="797941" y="22733"/>
                  </a:lnTo>
                  <a:lnTo>
                    <a:pt x="818007" y="22733"/>
                  </a:lnTo>
                  <a:lnTo>
                    <a:pt x="818007" y="0"/>
                  </a:lnTo>
                  <a:close/>
                </a:path>
                <a:path w="1079500" h="212089">
                  <a:moveTo>
                    <a:pt x="949325" y="83439"/>
                  </a:moveTo>
                  <a:lnTo>
                    <a:pt x="948677" y="74129"/>
                  </a:lnTo>
                  <a:lnTo>
                    <a:pt x="946835" y="66421"/>
                  </a:lnTo>
                  <a:lnTo>
                    <a:pt x="946734" y="65976"/>
                  </a:lnTo>
                  <a:lnTo>
                    <a:pt x="907796" y="42418"/>
                  </a:lnTo>
                  <a:lnTo>
                    <a:pt x="900176" y="42418"/>
                  </a:lnTo>
                  <a:lnTo>
                    <a:pt x="893191" y="44196"/>
                  </a:lnTo>
                  <a:lnTo>
                    <a:pt x="886968" y="47625"/>
                  </a:lnTo>
                  <a:lnTo>
                    <a:pt x="880618" y="51054"/>
                  </a:lnTo>
                  <a:lnTo>
                    <a:pt x="875538" y="55753"/>
                  </a:lnTo>
                  <a:lnTo>
                    <a:pt x="871601" y="61722"/>
                  </a:lnTo>
                  <a:lnTo>
                    <a:pt x="871601" y="45085"/>
                  </a:lnTo>
                  <a:lnTo>
                    <a:pt x="852805" y="45085"/>
                  </a:lnTo>
                  <a:lnTo>
                    <a:pt x="852805" y="163576"/>
                  </a:lnTo>
                  <a:lnTo>
                    <a:pt x="872871" y="163576"/>
                  </a:lnTo>
                  <a:lnTo>
                    <a:pt x="872871" y="97663"/>
                  </a:lnTo>
                  <a:lnTo>
                    <a:pt x="873391" y="88430"/>
                  </a:lnTo>
                  <a:lnTo>
                    <a:pt x="894588" y="59817"/>
                  </a:lnTo>
                  <a:lnTo>
                    <a:pt x="912368" y="59817"/>
                  </a:lnTo>
                  <a:lnTo>
                    <a:pt x="918464" y="61976"/>
                  </a:lnTo>
                  <a:lnTo>
                    <a:pt x="922782" y="66421"/>
                  </a:lnTo>
                  <a:lnTo>
                    <a:pt x="927100" y="70993"/>
                  </a:lnTo>
                  <a:lnTo>
                    <a:pt x="929259" y="77470"/>
                  </a:lnTo>
                  <a:lnTo>
                    <a:pt x="929259" y="163576"/>
                  </a:lnTo>
                  <a:lnTo>
                    <a:pt x="949325" y="163576"/>
                  </a:lnTo>
                  <a:lnTo>
                    <a:pt x="949325" y="83439"/>
                  </a:lnTo>
                  <a:close/>
                </a:path>
                <a:path w="1079500" h="212089">
                  <a:moveTo>
                    <a:pt x="1079246" y="45085"/>
                  </a:moveTo>
                  <a:lnTo>
                    <a:pt x="1060450" y="45085"/>
                  </a:lnTo>
                  <a:lnTo>
                    <a:pt x="1060450" y="59309"/>
                  </a:lnTo>
                  <a:lnTo>
                    <a:pt x="1060424" y="111975"/>
                  </a:lnTo>
                  <a:lnTo>
                    <a:pt x="1059180" y="119761"/>
                  </a:lnTo>
                  <a:lnTo>
                    <a:pt x="1056513" y="126492"/>
                  </a:lnTo>
                  <a:lnTo>
                    <a:pt x="1053973" y="133096"/>
                  </a:lnTo>
                  <a:lnTo>
                    <a:pt x="1050163" y="138176"/>
                  </a:lnTo>
                  <a:lnTo>
                    <a:pt x="1045083" y="141859"/>
                  </a:lnTo>
                  <a:lnTo>
                    <a:pt x="1040003" y="145415"/>
                  </a:lnTo>
                  <a:lnTo>
                    <a:pt x="1034034" y="147193"/>
                  </a:lnTo>
                  <a:lnTo>
                    <a:pt x="1020191" y="147193"/>
                  </a:lnTo>
                  <a:lnTo>
                    <a:pt x="993952" y="111975"/>
                  </a:lnTo>
                  <a:lnTo>
                    <a:pt x="993902" y="93218"/>
                  </a:lnTo>
                  <a:lnTo>
                    <a:pt x="994994" y="86398"/>
                  </a:lnTo>
                  <a:lnTo>
                    <a:pt x="995057" y="85979"/>
                  </a:lnTo>
                  <a:lnTo>
                    <a:pt x="995172" y="85344"/>
                  </a:lnTo>
                  <a:lnTo>
                    <a:pt x="997839" y="78867"/>
                  </a:lnTo>
                  <a:lnTo>
                    <a:pt x="1000506" y="72263"/>
                  </a:lnTo>
                  <a:lnTo>
                    <a:pt x="1004189" y="67310"/>
                  </a:lnTo>
                  <a:lnTo>
                    <a:pt x="1009015" y="64008"/>
                  </a:lnTo>
                  <a:lnTo>
                    <a:pt x="1013536" y="60706"/>
                  </a:lnTo>
                  <a:lnTo>
                    <a:pt x="1013282" y="60706"/>
                  </a:lnTo>
                  <a:lnTo>
                    <a:pt x="1019175" y="58928"/>
                  </a:lnTo>
                  <a:lnTo>
                    <a:pt x="1032637" y="58928"/>
                  </a:lnTo>
                  <a:lnTo>
                    <a:pt x="1060335" y="93218"/>
                  </a:lnTo>
                  <a:lnTo>
                    <a:pt x="1060424" y="111975"/>
                  </a:lnTo>
                  <a:lnTo>
                    <a:pt x="1060424" y="59309"/>
                  </a:lnTo>
                  <a:lnTo>
                    <a:pt x="1059942" y="59309"/>
                  </a:lnTo>
                  <a:lnTo>
                    <a:pt x="1059637" y="58928"/>
                  </a:lnTo>
                  <a:lnTo>
                    <a:pt x="1055624" y="53721"/>
                  </a:lnTo>
                  <a:lnTo>
                    <a:pt x="1050544" y="49530"/>
                  </a:lnTo>
                  <a:lnTo>
                    <a:pt x="1039114" y="43942"/>
                  </a:lnTo>
                  <a:lnTo>
                    <a:pt x="1032129" y="42418"/>
                  </a:lnTo>
                  <a:lnTo>
                    <a:pt x="1023874" y="42418"/>
                  </a:lnTo>
                  <a:lnTo>
                    <a:pt x="986548" y="59309"/>
                  </a:lnTo>
                  <a:lnTo>
                    <a:pt x="973810" y="93853"/>
                  </a:lnTo>
                  <a:lnTo>
                    <a:pt x="973696" y="94615"/>
                  </a:lnTo>
                  <a:lnTo>
                    <a:pt x="973328" y="103378"/>
                  </a:lnTo>
                  <a:lnTo>
                    <a:pt x="973709" y="111633"/>
                  </a:lnTo>
                  <a:lnTo>
                    <a:pt x="973721" y="111975"/>
                  </a:lnTo>
                  <a:lnTo>
                    <a:pt x="974902" y="119761"/>
                  </a:lnTo>
                  <a:lnTo>
                    <a:pt x="974940" y="120053"/>
                  </a:lnTo>
                  <a:lnTo>
                    <a:pt x="976960" y="127596"/>
                  </a:lnTo>
                  <a:lnTo>
                    <a:pt x="1004087" y="159296"/>
                  </a:lnTo>
                  <a:lnTo>
                    <a:pt x="1025144" y="163576"/>
                  </a:lnTo>
                  <a:lnTo>
                    <a:pt x="1035113" y="162610"/>
                  </a:lnTo>
                  <a:lnTo>
                    <a:pt x="1044092" y="159689"/>
                  </a:lnTo>
                  <a:lnTo>
                    <a:pt x="1052068" y="154851"/>
                  </a:lnTo>
                  <a:lnTo>
                    <a:pt x="1059053" y="148082"/>
                  </a:lnTo>
                  <a:lnTo>
                    <a:pt x="1058926" y="153543"/>
                  </a:lnTo>
                  <a:lnTo>
                    <a:pt x="1058697" y="159296"/>
                  </a:lnTo>
                  <a:lnTo>
                    <a:pt x="1058672" y="159689"/>
                  </a:lnTo>
                  <a:lnTo>
                    <a:pt x="1058557" y="162610"/>
                  </a:lnTo>
                  <a:lnTo>
                    <a:pt x="1033526" y="194652"/>
                  </a:lnTo>
                  <a:lnTo>
                    <a:pt x="1025525" y="195199"/>
                  </a:lnTo>
                  <a:lnTo>
                    <a:pt x="1017270" y="195199"/>
                  </a:lnTo>
                  <a:lnTo>
                    <a:pt x="1010920" y="193675"/>
                  </a:lnTo>
                  <a:lnTo>
                    <a:pt x="1006475" y="190627"/>
                  </a:lnTo>
                  <a:lnTo>
                    <a:pt x="1001903" y="187579"/>
                  </a:lnTo>
                  <a:lnTo>
                    <a:pt x="999236" y="182753"/>
                  </a:lnTo>
                  <a:lnTo>
                    <a:pt x="998220" y="176403"/>
                  </a:lnTo>
                  <a:lnTo>
                    <a:pt x="978789" y="173355"/>
                  </a:lnTo>
                  <a:lnTo>
                    <a:pt x="998715" y="206019"/>
                  </a:lnTo>
                  <a:lnTo>
                    <a:pt x="1025779" y="211582"/>
                  </a:lnTo>
                  <a:lnTo>
                    <a:pt x="1038656" y="210680"/>
                  </a:lnTo>
                  <a:lnTo>
                    <a:pt x="1049693" y="207962"/>
                  </a:lnTo>
                  <a:lnTo>
                    <a:pt x="1058900" y="203441"/>
                  </a:lnTo>
                  <a:lnTo>
                    <a:pt x="1066292" y="197104"/>
                  </a:lnTo>
                  <a:lnTo>
                    <a:pt x="1067600" y="195199"/>
                  </a:lnTo>
                  <a:lnTo>
                    <a:pt x="1071956" y="188887"/>
                  </a:lnTo>
                  <a:lnTo>
                    <a:pt x="1079246" y="148082"/>
                  </a:lnTo>
                  <a:lnTo>
                    <a:pt x="1079246" y="147193"/>
                  </a:lnTo>
                  <a:lnTo>
                    <a:pt x="1079246" y="59309"/>
                  </a:lnTo>
                  <a:lnTo>
                    <a:pt x="1079246" y="45085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28541" y="3094735"/>
              <a:ext cx="1071372" cy="21158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989832" y="3579748"/>
              <a:ext cx="56515" cy="56515"/>
            </a:xfrm>
            <a:custGeom>
              <a:avLst/>
              <a:gdLst/>
              <a:ahLst/>
              <a:cxnLst/>
              <a:rect l="l" t="t" r="r" b="b"/>
              <a:pathLst>
                <a:path w="56514" h="56514">
                  <a:moveTo>
                    <a:pt x="36067" y="0"/>
                  </a:moveTo>
                  <a:lnTo>
                    <a:pt x="20446" y="0"/>
                  </a:lnTo>
                  <a:lnTo>
                    <a:pt x="13842" y="2666"/>
                  </a:lnTo>
                  <a:lnTo>
                    <a:pt x="2793" y="13715"/>
                  </a:lnTo>
                  <a:lnTo>
                    <a:pt x="0" y="20320"/>
                  </a:lnTo>
                  <a:lnTo>
                    <a:pt x="0" y="28193"/>
                  </a:lnTo>
                  <a:lnTo>
                    <a:pt x="0" y="35940"/>
                  </a:lnTo>
                  <a:lnTo>
                    <a:pt x="2793" y="42671"/>
                  </a:lnTo>
                  <a:lnTo>
                    <a:pt x="8254" y="48259"/>
                  </a:lnTo>
                  <a:lnTo>
                    <a:pt x="13842" y="53720"/>
                  </a:lnTo>
                  <a:lnTo>
                    <a:pt x="20446" y="56514"/>
                  </a:lnTo>
                  <a:lnTo>
                    <a:pt x="36067" y="56514"/>
                  </a:lnTo>
                  <a:lnTo>
                    <a:pt x="42671" y="53720"/>
                  </a:lnTo>
                  <a:lnTo>
                    <a:pt x="53847" y="42671"/>
                  </a:lnTo>
                  <a:lnTo>
                    <a:pt x="56514" y="35940"/>
                  </a:lnTo>
                  <a:lnTo>
                    <a:pt x="56514" y="20320"/>
                  </a:lnTo>
                  <a:lnTo>
                    <a:pt x="53847" y="13715"/>
                  </a:lnTo>
                  <a:lnTo>
                    <a:pt x="42671" y="2666"/>
                  </a:lnTo>
                  <a:lnTo>
                    <a:pt x="36067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31081" y="3521709"/>
              <a:ext cx="1273810" cy="21437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5679186" y="3620617"/>
              <a:ext cx="116839" cy="16510"/>
            </a:xfrm>
            <a:custGeom>
              <a:avLst/>
              <a:gdLst/>
              <a:ahLst/>
              <a:cxnLst/>
              <a:rect l="l" t="t" r="r" b="b"/>
              <a:pathLst>
                <a:path w="116839" h="16510">
                  <a:moveTo>
                    <a:pt x="116756" y="0"/>
                  </a:moveTo>
                  <a:lnTo>
                    <a:pt x="0" y="0"/>
                  </a:lnTo>
                  <a:lnTo>
                    <a:pt x="0" y="16408"/>
                  </a:lnTo>
                  <a:lnTo>
                    <a:pt x="116756" y="16408"/>
                  </a:lnTo>
                  <a:lnTo>
                    <a:pt x="116756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58129" y="3524503"/>
              <a:ext cx="1746885" cy="211582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3989832" y="4000372"/>
              <a:ext cx="56515" cy="56515"/>
            </a:xfrm>
            <a:custGeom>
              <a:avLst/>
              <a:gdLst/>
              <a:ahLst/>
              <a:cxnLst/>
              <a:rect l="l" t="t" r="r" b="b"/>
              <a:pathLst>
                <a:path w="56514" h="56514">
                  <a:moveTo>
                    <a:pt x="36067" y="0"/>
                  </a:moveTo>
                  <a:lnTo>
                    <a:pt x="20446" y="0"/>
                  </a:lnTo>
                  <a:lnTo>
                    <a:pt x="13842" y="2666"/>
                  </a:lnTo>
                  <a:lnTo>
                    <a:pt x="2793" y="13715"/>
                  </a:lnTo>
                  <a:lnTo>
                    <a:pt x="0" y="20319"/>
                  </a:lnTo>
                  <a:lnTo>
                    <a:pt x="0" y="28193"/>
                  </a:lnTo>
                  <a:lnTo>
                    <a:pt x="0" y="35940"/>
                  </a:lnTo>
                  <a:lnTo>
                    <a:pt x="2793" y="42671"/>
                  </a:lnTo>
                  <a:lnTo>
                    <a:pt x="8254" y="48259"/>
                  </a:lnTo>
                  <a:lnTo>
                    <a:pt x="13842" y="53720"/>
                  </a:lnTo>
                  <a:lnTo>
                    <a:pt x="20446" y="56514"/>
                  </a:lnTo>
                  <a:lnTo>
                    <a:pt x="36067" y="56514"/>
                  </a:lnTo>
                  <a:lnTo>
                    <a:pt x="42671" y="53720"/>
                  </a:lnTo>
                  <a:lnTo>
                    <a:pt x="53847" y="42671"/>
                  </a:lnTo>
                  <a:lnTo>
                    <a:pt x="56514" y="35940"/>
                  </a:lnTo>
                  <a:lnTo>
                    <a:pt x="56514" y="20319"/>
                  </a:lnTo>
                  <a:lnTo>
                    <a:pt x="53847" y="13715"/>
                  </a:lnTo>
                  <a:lnTo>
                    <a:pt x="42671" y="2666"/>
                  </a:lnTo>
                  <a:lnTo>
                    <a:pt x="36067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331087" y="3942333"/>
              <a:ext cx="1072635" cy="214376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5482463" y="4041241"/>
              <a:ext cx="116839" cy="16510"/>
            </a:xfrm>
            <a:custGeom>
              <a:avLst/>
              <a:gdLst/>
              <a:ahLst/>
              <a:cxnLst/>
              <a:rect l="l" t="t" r="r" b="b"/>
              <a:pathLst>
                <a:path w="116839" h="16510">
                  <a:moveTo>
                    <a:pt x="116756" y="0"/>
                  </a:moveTo>
                  <a:lnTo>
                    <a:pt x="0" y="0"/>
                  </a:lnTo>
                  <a:lnTo>
                    <a:pt x="0" y="16408"/>
                  </a:lnTo>
                  <a:lnTo>
                    <a:pt x="116756" y="16408"/>
                  </a:lnTo>
                  <a:lnTo>
                    <a:pt x="116756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679186" y="3945127"/>
              <a:ext cx="1046988" cy="21158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36034" y="4189222"/>
              <a:ext cx="1272413" cy="211708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3989832" y="4677028"/>
              <a:ext cx="56515" cy="56515"/>
            </a:xfrm>
            <a:custGeom>
              <a:avLst/>
              <a:gdLst/>
              <a:ahLst/>
              <a:cxnLst/>
              <a:rect l="l" t="t" r="r" b="b"/>
              <a:pathLst>
                <a:path w="56514" h="56514">
                  <a:moveTo>
                    <a:pt x="36067" y="0"/>
                  </a:moveTo>
                  <a:lnTo>
                    <a:pt x="20446" y="0"/>
                  </a:lnTo>
                  <a:lnTo>
                    <a:pt x="13842" y="2667"/>
                  </a:lnTo>
                  <a:lnTo>
                    <a:pt x="2793" y="13716"/>
                  </a:lnTo>
                  <a:lnTo>
                    <a:pt x="0" y="20320"/>
                  </a:lnTo>
                  <a:lnTo>
                    <a:pt x="0" y="28194"/>
                  </a:lnTo>
                  <a:lnTo>
                    <a:pt x="0" y="35941"/>
                  </a:lnTo>
                  <a:lnTo>
                    <a:pt x="2793" y="42672"/>
                  </a:lnTo>
                  <a:lnTo>
                    <a:pt x="8254" y="48260"/>
                  </a:lnTo>
                  <a:lnTo>
                    <a:pt x="13842" y="53721"/>
                  </a:lnTo>
                  <a:lnTo>
                    <a:pt x="20446" y="56515"/>
                  </a:lnTo>
                  <a:lnTo>
                    <a:pt x="36067" y="56515"/>
                  </a:lnTo>
                  <a:lnTo>
                    <a:pt x="42671" y="53721"/>
                  </a:lnTo>
                  <a:lnTo>
                    <a:pt x="53847" y="42672"/>
                  </a:lnTo>
                  <a:lnTo>
                    <a:pt x="56514" y="35941"/>
                  </a:lnTo>
                  <a:lnTo>
                    <a:pt x="56514" y="20320"/>
                  </a:lnTo>
                  <a:lnTo>
                    <a:pt x="53847" y="13716"/>
                  </a:lnTo>
                  <a:lnTo>
                    <a:pt x="42671" y="2667"/>
                  </a:lnTo>
                  <a:lnTo>
                    <a:pt x="36067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334256" y="4618989"/>
              <a:ext cx="3200400" cy="214376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4327525" y="4865877"/>
              <a:ext cx="567690" cy="214629"/>
            </a:xfrm>
            <a:custGeom>
              <a:avLst/>
              <a:gdLst/>
              <a:ahLst/>
              <a:cxnLst/>
              <a:rect l="l" t="t" r="r" b="b"/>
              <a:pathLst>
                <a:path w="567689" h="214629">
                  <a:moveTo>
                    <a:pt x="98439" y="19177"/>
                  </a:moveTo>
                  <a:lnTo>
                    <a:pt x="62484" y="19177"/>
                  </a:lnTo>
                  <a:lnTo>
                    <a:pt x="67690" y="20320"/>
                  </a:lnTo>
                  <a:lnTo>
                    <a:pt x="77088" y="25146"/>
                  </a:lnTo>
                  <a:lnTo>
                    <a:pt x="80772" y="28575"/>
                  </a:lnTo>
                  <a:lnTo>
                    <a:pt x="86105" y="36957"/>
                  </a:lnTo>
                  <a:lnTo>
                    <a:pt x="87502" y="41783"/>
                  </a:lnTo>
                  <a:lnTo>
                    <a:pt x="87502" y="54483"/>
                  </a:lnTo>
                  <a:lnTo>
                    <a:pt x="60201" y="90521"/>
                  </a:lnTo>
                  <a:lnTo>
                    <a:pt x="38480" y="108839"/>
                  </a:lnTo>
                  <a:lnTo>
                    <a:pt x="29313" y="116770"/>
                  </a:lnTo>
                  <a:lnTo>
                    <a:pt x="2381" y="152384"/>
                  </a:lnTo>
                  <a:lnTo>
                    <a:pt x="0" y="166370"/>
                  </a:lnTo>
                  <a:lnTo>
                    <a:pt x="108458" y="166370"/>
                  </a:lnTo>
                  <a:lnTo>
                    <a:pt x="108458" y="146939"/>
                  </a:lnTo>
                  <a:lnTo>
                    <a:pt x="27939" y="146939"/>
                  </a:lnTo>
                  <a:lnTo>
                    <a:pt x="30352" y="142748"/>
                  </a:lnTo>
                  <a:lnTo>
                    <a:pt x="51308" y="122555"/>
                  </a:lnTo>
                  <a:lnTo>
                    <a:pt x="66421" y="109855"/>
                  </a:lnTo>
                  <a:lnTo>
                    <a:pt x="97536" y="77851"/>
                  </a:lnTo>
                  <a:lnTo>
                    <a:pt x="107950" y="47498"/>
                  </a:lnTo>
                  <a:lnTo>
                    <a:pt x="107950" y="39116"/>
                  </a:lnTo>
                  <a:lnTo>
                    <a:pt x="105917" y="31623"/>
                  </a:lnTo>
                  <a:lnTo>
                    <a:pt x="101853" y="24765"/>
                  </a:lnTo>
                  <a:lnTo>
                    <a:pt x="98439" y="19177"/>
                  </a:lnTo>
                  <a:close/>
                </a:path>
                <a:path w="567689" h="214629">
                  <a:moveTo>
                    <a:pt x="57023" y="2794"/>
                  </a:moveTo>
                  <a:lnTo>
                    <a:pt x="49193" y="3153"/>
                  </a:lnTo>
                  <a:lnTo>
                    <a:pt x="49550" y="3153"/>
                  </a:lnTo>
                  <a:lnTo>
                    <a:pt x="42184" y="4238"/>
                  </a:lnTo>
                  <a:lnTo>
                    <a:pt x="42470" y="4238"/>
                  </a:lnTo>
                  <a:lnTo>
                    <a:pt x="36377" y="5847"/>
                  </a:lnTo>
                  <a:lnTo>
                    <a:pt x="30352" y="8255"/>
                  </a:lnTo>
                  <a:lnTo>
                    <a:pt x="4864" y="41783"/>
                  </a:lnTo>
                  <a:lnTo>
                    <a:pt x="3683" y="49022"/>
                  </a:lnTo>
                  <a:lnTo>
                    <a:pt x="24637" y="52324"/>
                  </a:lnTo>
                  <a:lnTo>
                    <a:pt x="25515" y="44632"/>
                  </a:lnTo>
                  <a:lnTo>
                    <a:pt x="27368" y="37941"/>
                  </a:lnTo>
                  <a:lnTo>
                    <a:pt x="30174" y="32250"/>
                  </a:lnTo>
                  <a:lnTo>
                    <a:pt x="33909" y="27559"/>
                  </a:lnTo>
                  <a:lnTo>
                    <a:pt x="39497" y="21971"/>
                  </a:lnTo>
                  <a:lnTo>
                    <a:pt x="46989" y="19177"/>
                  </a:lnTo>
                  <a:lnTo>
                    <a:pt x="98439" y="19177"/>
                  </a:lnTo>
                  <a:lnTo>
                    <a:pt x="97662" y="17907"/>
                  </a:lnTo>
                  <a:lnTo>
                    <a:pt x="64500" y="3153"/>
                  </a:lnTo>
                  <a:lnTo>
                    <a:pt x="57023" y="2794"/>
                  </a:lnTo>
                  <a:close/>
                </a:path>
                <a:path w="567689" h="214629">
                  <a:moveTo>
                    <a:pt x="184658" y="2794"/>
                  </a:moveTo>
                  <a:lnTo>
                    <a:pt x="146587" y="20191"/>
                  </a:lnTo>
                  <a:lnTo>
                    <a:pt x="132524" y="62531"/>
                  </a:lnTo>
                  <a:lnTo>
                    <a:pt x="131445" y="86233"/>
                  </a:lnTo>
                  <a:lnTo>
                    <a:pt x="132206" y="104923"/>
                  </a:lnTo>
                  <a:lnTo>
                    <a:pt x="143637" y="147447"/>
                  </a:lnTo>
                  <a:lnTo>
                    <a:pt x="171362" y="167854"/>
                  </a:lnTo>
                  <a:lnTo>
                    <a:pt x="171700" y="167854"/>
                  </a:lnTo>
                  <a:lnTo>
                    <a:pt x="184658" y="169164"/>
                  </a:lnTo>
                  <a:lnTo>
                    <a:pt x="197542" y="167854"/>
                  </a:lnTo>
                  <a:lnTo>
                    <a:pt x="208581" y="163925"/>
                  </a:lnTo>
                  <a:lnTo>
                    <a:pt x="217787" y="157376"/>
                  </a:lnTo>
                  <a:lnTo>
                    <a:pt x="221590" y="152654"/>
                  </a:lnTo>
                  <a:lnTo>
                    <a:pt x="177037" y="152654"/>
                  </a:lnTo>
                  <a:lnTo>
                    <a:pt x="170814" y="150495"/>
                  </a:lnTo>
                  <a:lnTo>
                    <a:pt x="166115" y="146177"/>
                  </a:lnTo>
                  <a:lnTo>
                    <a:pt x="161289" y="141986"/>
                  </a:lnTo>
                  <a:lnTo>
                    <a:pt x="157861" y="135001"/>
                  </a:lnTo>
                  <a:lnTo>
                    <a:pt x="152021" y="86233"/>
                  </a:lnTo>
                  <a:lnTo>
                    <a:pt x="152253" y="74418"/>
                  </a:lnTo>
                  <a:lnTo>
                    <a:pt x="152830" y="65611"/>
                  </a:lnTo>
                  <a:lnTo>
                    <a:pt x="152939" y="63944"/>
                  </a:lnTo>
                  <a:lnTo>
                    <a:pt x="170941" y="21336"/>
                  </a:lnTo>
                  <a:lnTo>
                    <a:pt x="176911" y="19304"/>
                  </a:lnTo>
                  <a:lnTo>
                    <a:pt x="221778" y="19304"/>
                  </a:lnTo>
                  <a:lnTo>
                    <a:pt x="217090" y="13938"/>
                  </a:lnTo>
                  <a:lnTo>
                    <a:pt x="207899" y="7747"/>
                  </a:lnTo>
                  <a:lnTo>
                    <a:pt x="197088" y="4032"/>
                  </a:lnTo>
                  <a:lnTo>
                    <a:pt x="184658" y="2794"/>
                  </a:lnTo>
                  <a:close/>
                </a:path>
                <a:path w="567689" h="214629">
                  <a:moveTo>
                    <a:pt x="221778" y="19304"/>
                  </a:moveTo>
                  <a:lnTo>
                    <a:pt x="191897" y="19304"/>
                  </a:lnTo>
                  <a:lnTo>
                    <a:pt x="198120" y="21336"/>
                  </a:lnTo>
                  <a:lnTo>
                    <a:pt x="202946" y="25654"/>
                  </a:lnTo>
                  <a:lnTo>
                    <a:pt x="216487" y="63944"/>
                  </a:lnTo>
                  <a:lnTo>
                    <a:pt x="217151" y="73876"/>
                  </a:lnTo>
                  <a:lnTo>
                    <a:pt x="217187" y="74418"/>
                  </a:lnTo>
                  <a:lnTo>
                    <a:pt x="217418" y="85852"/>
                  </a:lnTo>
                  <a:lnTo>
                    <a:pt x="217189" y="97772"/>
                  </a:lnTo>
                  <a:lnTo>
                    <a:pt x="216503" y="108188"/>
                  </a:lnTo>
                  <a:lnTo>
                    <a:pt x="198374" y="150495"/>
                  </a:lnTo>
                  <a:lnTo>
                    <a:pt x="192277" y="152654"/>
                  </a:lnTo>
                  <a:lnTo>
                    <a:pt x="221590" y="152654"/>
                  </a:lnTo>
                  <a:lnTo>
                    <a:pt x="237190" y="105257"/>
                  </a:lnTo>
                  <a:lnTo>
                    <a:pt x="237982" y="86233"/>
                  </a:lnTo>
                  <a:lnTo>
                    <a:pt x="237998" y="85852"/>
                  </a:lnTo>
                  <a:lnTo>
                    <a:pt x="237164" y="65611"/>
                  </a:lnTo>
                  <a:lnTo>
                    <a:pt x="234664" y="48323"/>
                  </a:lnTo>
                  <a:lnTo>
                    <a:pt x="230497" y="33988"/>
                  </a:lnTo>
                  <a:lnTo>
                    <a:pt x="224662" y="22606"/>
                  </a:lnTo>
                  <a:lnTo>
                    <a:pt x="221778" y="19304"/>
                  </a:lnTo>
                  <a:close/>
                </a:path>
                <a:path w="567689" h="214629">
                  <a:moveTo>
                    <a:pt x="334772" y="38989"/>
                  </a:moveTo>
                  <a:lnTo>
                    <a:pt x="314705" y="38989"/>
                  </a:lnTo>
                  <a:lnTo>
                    <a:pt x="314705" y="166370"/>
                  </a:lnTo>
                  <a:lnTo>
                    <a:pt x="334772" y="166370"/>
                  </a:lnTo>
                  <a:lnTo>
                    <a:pt x="334772" y="38989"/>
                  </a:lnTo>
                  <a:close/>
                </a:path>
                <a:path w="567689" h="214629">
                  <a:moveTo>
                    <a:pt x="334772" y="2794"/>
                  </a:moveTo>
                  <a:lnTo>
                    <a:pt x="321690" y="2794"/>
                  </a:lnTo>
                  <a:lnTo>
                    <a:pt x="318642" y="8247"/>
                  </a:lnTo>
                  <a:lnTo>
                    <a:pt x="314642" y="13747"/>
                  </a:lnTo>
                  <a:lnTo>
                    <a:pt x="282424" y="39697"/>
                  </a:lnTo>
                  <a:lnTo>
                    <a:pt x="274200" y="43942"/>
                  </a:lnTo>
                  <a:lnTo>
                    <a:pt x="274447" y="43942"/>
                  </a:lnTo>
                  <a:lnTo>
                    <a:pt x="274447" y="63246"/>
                  </a:lnTo>
                  <a:lnTo>
                    <a:pt x="282194" y="60452"/>
                  </a:lnTo>
                  <a:lnTo>
                    <a:pt x="289687" y="56896"/>
                  </a:lnTo>
                  <a:lnTo>
                    <a:pt x="303657" y="48514"/>
                  </a:lnTo>
                  <a:lnTo>
                    <a:pt x="309752" y="43942"/>
                  </a:lnTo>
                  <a:lnTo>
                    <a:pt x="314705" y="38989"/>
                  </a:lnTo>
                  <a:lnTo>
                    <a:pt x="334772" y="38989"/>
                  </a:lnTo>
                  <a:lnTo>
                    <a:pt x="334772" y="2794"/>
                  </a:lnTo>
                  <a:close/>
                </a:path>
                <a:path w="567689" h="214629">
                  <a:moveTo>
                    <a:pt x="440182" y="2794"/>
                  </a:moveTo>
                  <a:lnTo>
                    <a:pt x="401872" y="16256"/>
                  </a:lnTo>
                  <a:lnTo>
                    <a:pt x="391922" y="35433"/>
                  </a:lnTo>
                  <a:lnTo>
                    <a:pt x="391962" y="51689"/>
                  </a:lnTo>
                  <a:lnTo>
                    <a:pt x="417829" y="78105"/>
                  </a:lnTo>
                  <a:lnTo>
                    <a:pt x="417829" y="78613"/>
                  </a:lnTo>
                  <a:lnTo>
                    <a:pt x="387985" y="107569"/>
                  </a:lnTo>
                  <a:lnTo>
                    <a:pt x="386714" y="113411"/>
                  </a:lnTo>
                  <a:lnTo>
                    <a:pt x="386754" y="120396"/>
                  </a:lnTo>
                  <a:lnTo>
                    <a:pt x="406863" y="159289"/>
                  </a:lnTo>
                  <a:lnTo>
                    <a:pt x="440563" y="169164"/>
                  </a:lnTo>
                  <a:lnTo>
                    <a:pt x="448012" y="168761"/>
                  </a:lnTo>
                  <a:lnTo>
                    <a:pt x="481545" y="152654"/>
                  </a:lnTo>
                  <a:lnTo>
                    <a:pt x="434086" y="152654"/>
                  </a:lnTo>
                  <a:lnTo>
                    <a:pt x="428371" y="151130"/>
                  </a:lnTo>
                  <a:lnTo>
                    <a:pt x="423163" y="148336"/>
                  </a:lnTo>
                  <a:lnTo>
                    <a:pt x="418084" y="145415"/>
                  </a:lnTo>
                  <a:lnTo>
                    <a:pt x="414147" y="141478"/>
                  </a:lnTo>
                  <a:lnTo>
                    <a:pt x="411422" y="136525"/>
                  </a:lnTo>
                  <a:lnTo>
                    <a:pt x="408559" y="131445"/>
                  </a:lnTo>
                  <a:lnTo>
                    <a:pt x="407444" y="127089"/>
                  </a:lnTo>
                  <a:lnTo>
                    <a:pt x="407330" y="126640"/>
                  </a:lnTo>
                  <a:lnTo>
                    <a:pt x="407226" y="126238"/>
                  </a:lnTo>
                  <a:lnTo>
                    <a:pt x="407162" y="114046"/>
                  </a:lnTo>
                  <a:lnTo>
                    <a:pt x="407291" y="113411"/>
                  </a:lnTo>
                  <a:lnTo>
                    <a:pt x="408559" y="108458"/>
                  </a:lnTo>
                  <a:lnTo>
                    <a:pt x="411479" y="103378"/>
                  </a:lnTo>
                  <a:lnTo>
                    <a:pt x="414274" y="98298"/>
                  </a:lnTo>
                  <a:lnTo>
                    <a:pt x="418211" y="94361"/>
                  </a:lnTo>
                  <a:lnTo>
                    <a:pt x="428116" y="88519"/>
                  </a:lnTo>
                  <a:lnTo>
                    <a:pt x="433704" y="86995"/>
                  </a:lnTo>
                  <a:lnTo>
                    <a:pt x="479100" y="86995"/>
                  </a:lnTo>
                  <a:lnTo>
                    <a:pt x="475249" y="83566"/>
                  </a:lnTo>
                  <a:lnTo>
                    <a:pt x="469646" y="80518"/>
                  </a:lnTo>
                  <a:lnTo>
                    <a:pt x="463296" y="78613"/>
                  </a:lnTo>
                  <a:lnTo>
                    <a:pt x="463423" y="78105"/>
                  </a:lnTo>
                  <a:lnTo>
                    <a:pt x="471042" y="75565"/>
                  </a:lnTo>
                  <a:lnTo>
                    <a:pt x="477265" y="71247"/>
                  </a:lnTo>
                  <a:lnTo>
                    <a:pt x="477745" y="70612"/>
                  </a:lnTo>
                  <a:lnTo>
                    <a:pt x="435483" y="70612"/>
                  </a:lnTo>
                  <a:lnTo>
                    <a:pt x="430657" y="69469"/>
                  </a:lnTo>
                  <a:lnTo>
                    <a:pt x="422021" y="65151"/>
                  </a:lnTo>
                  <a:lnTo>
                    <a:pt x="418464" y="61976"/>
                  </a:lnTo>
                  <a:lnTo>
                    <a:pt x="415925" y="58039"/>
                  </a:lnTo>
                  <a:lnTo>
                    <a:pt x="413258" y="54102"/>
                  </a:lnTo>
                  <a:lnTo>
                    <a:pt x="412022" y="49530"/>
                  </a:lnTo>
                  <a:lnTo>
                    <a:pt x="411988" y="39116"/>
                  </a:lnTo>
                  <a:lnTo>
                    <a:pt x="413130" y="34671"/>
                  </a:lnTo>
                  <a:lnTo>
                    <a:pt x="415544" y="30861"/>
                  </a:lnTo>
                  <a:lnTo>
                    <a:pt x="417829" y="27051"/>
                  </a:lnTo>
                  <a:lnTo>
                    <a:pt x="421132" y="24130"/>
                  </a:lnTo>
                  <a:lnTo>
                    <a:pt x="425450" y="22098"/>
                  </a:lnTo>
                  <a:lnTo>
                    <a:pt x="429640" y="20193"/>
                  </a:lnTo>
                  <a:lnTo>
                    <a:pt x="434594" y="19177"/>
                  </a:lnTo>
                  <a:lnTo>
                    <a:pt x="481018" y="19177"/>
                  </a:lnTo>
                  <a:lnTo>
                    <a:pt x="479171" y="16256"/>
                  </a:lnTo>
                  <a:lnTo>
                    <a:pt x="447373" y="3107"/>
                  </a:lnTo>
                  <a:lnTo>
                    <a:pt x="440182" y="2794"/>
                  </a:lnTo>
                  <a:close/>
                </a:path>
                <a:path w="567689" h="214629">
                  <a:moveTo>
                    <a:pt x="479100" y="86995"/>
                  </a:moveTo>
                  <a:lnTo>
                    <a:pt x="446659" y="86995"/>
                  </a:lnTo>
                  <a:lnTo>
                    <a:pt x="452500" y="88519"/>
                  </a:lnTo>
                  <a:lnTo>
                    <a:pt x="457580" y="91313"/>
                  </a:lnTo>
                  <a:lnTo>
                    <a:pt x="473554" y="113411"/>
                  </a:lnTo>
                  <a:lnTo>
                    <a:pt x="473492" y="127089"/>
                  </a:lnTo>
                  <a:lnTo>
                    <a:pt x="472377" y="131445"/>
                  </a:lnTo>
                  <a:lnTo>
                    <a:pt x="472313" y="131699"/>
                  </a:lnTo>
                  <a:lnTo>
                    <a:pt x="446913" y="152654"/>
                  </a:lnTo>
                  <a:lnTo>
                    <a:pt x="481545" y="152654"/>
                  </a:lnTo>
                  <a:lnTo>
                    <a:pt x="494411" y="120396"/>
                  </a:lnTo>
                  <a:lnTo>
                    <a:pt x="494305" y="113411"/>
                  </a:lnTo>
                  <a:lnTo>
                    <a:pt x="493273" y="108458"/>
                  </a:lnTo>
                  <a:lnTo>
                    <a:pt x="493246" y="108331"/>
                  </a:lnTo>
                  <a:lnTo>
                    <a:pt x="493140" y="107823"/>
                  </a:lnTo>
                  <a:lnTo>
                    <a:pt x="490474" y="102235"/>
                  </a:lnTo>
                  <a:lnTo>
                    <a:pt x="487934" y="96520"/>
                  </a:lnTo>
                  <a:lnTo>
                    <a:pt x="484377" y="91694"/>
                  </a:lnTo>
                  <a:lnTo>
                    <a:pt x="479100" y="86995"/>
                  </a:lnTo>
                  <a:close/>
                </a:path>
                <a:path w="567689" h="214629">
                  <a:moveTo>
                    <a:pt x="481018" y="19177"/>
                  </a:moveTo>
                  <a:lnTo>
                    <a:pt x="449199" y="19177"/>
                  </a:lnTo>
                  <a:lnTo>
                    <a:pt x="456311" y="21463"/>
                  </a:lnTo>
                  <a:lnTo>
                    <a:pt x="461390" y="26035"/>
                  </a:lnTo>
                  <a:lnTo>
                    <a:pt x="466344" y="30607"/>
                  </a:lnTo>
                  <a:lnTo>
                    <a:pt x="468884" y="36703"/>
                  </a:lnTo>
                  <a:lnTo>
                    <a:pt x="468884" y="49530"/>
                  </a:lnTo>
                  <a:lnTo>
                    <a:pt x="445515" y="70612"/>
                  </a:lnTo>
                  <a:lnTo>
                    <a:pt x="477745" y="70612"/>
                  </a:lnTo>
                  <a:lnTo>
                    <a:pt x="481869" y="65151"/>
                  </a:lnTo>
                  <a:lnTo>
                    <a:pt x="486790" y="58801"/>
                  </a:lnTo>
                  <a:lnTo>
                    <a:pt x="489076" y="51689"/>
                  </a:lnTo>
                  <a:lnTo>
                    <a:pt x="489007" y="35433"/>
                  </a:lnTo>
                  <a:lnTo>
                    <a:pt x="487172" y="28702"/>
                  </a:lnTo>
                  <a:lnTo>
                    <a:pt x="483108" y="22479"/>
                  </a:lnTo>
                  <a:lnTo>
                    <a:pt x="481018" y="19177"/>
                  </a:lnTo>
                  <a:close/>
                </a:path>
                <a:path w="567689" h="214629">
                  <a:moveTo>
                    <a:pt x="527685" y="0"/>
                  </a:moveTo>
                  <a:lnTo>
                    <a:pt x="512445" y="0"/>
                  </a:lnTo>
                  <a:lnTo>
                    <a:pt x="520928" y="14835"/>
                  </a:lnTo>
                  <a:lnTo>
                    <a:pt x="528113" y="29051"/>
                  </a:lnTo>
                  <a:lnTo>
                    <a:pt x="542234" y="68268"/>
                  </a:lnTo>
                  <a:lnTo>
                    <a:pt x="546735" y="106934"/>
                  </a:lnTo>
                  <a:lnTo>
                    <a:pt x="546232" y="120173"/>
                  </a:lnTo>
                  <a:lnTo>
                    <a:pt x="538607" y="158750"/>
                  </a:lnTo>
                  <a:lnTo>
                    <a:pt x="520872" y="199397"/>
                  </a:lnTo>
                  <a:lnTo>
                    <a:pt x="512516" y="214249"/>
                  </a:lnTo>
                  <a:lnTo>
                    <a:pt x="512445" y="214376"/>
                  </a:lnTo>
                  <a:lnTo>
                    <a:pt x="544782" y="188610"/>
                  </a:lnTo>
                  <a:lnTo>
                    <a:pt x="561756" y="147728"/>
                  </a:lnTo>
                  <a:lnTo>
                    <a:pt x="567436" y="107188"/>
                  </a:lnTo>
                  <a:lnTo>
                    <a:pt x="566829" y="93934"/>
                  </a:lnTo>
                  <a:lnTo>
                    <a:pt x="566812" y="93565"/>
                  </a:lnTo>
                  <a:lnTo>
                    <a:pt x="557276" y="52578"/>
                  </a:lnTo>
                  <a:lnTo>
                    <a:pt x="536827" y="12715"/>
                  </a:lnTo>
                  <a:lnTo>
                    <a:pt x="527685" y="0"/>
                  </a:lnTo>
                  <a:close/>
                </a:path>
              </a:pathLst>
            </a:custGeom>
            <a:solidFill>
              <a:srgbClr val="000000">
                <a:alpha val="5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16610" y="826071"/>
            <a:ext cx="3350260" cy="133096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065" marR="5080" indent="-3175" algn="ctr">
              <a:lnSpc>
                <a:spcPct val="88200"/>
              </a:lnSpc>
              <a:spcBef>
                <a:spcPts val="535"/>
              </a:spcBef>
            </a:pPr>
            <a:r>
              <a:rPr sz="3100" spc="-10" dirty="0">
                <a:solidFill>
                  <a:srgbClr val="1F487C"/>
                </a:solidFill>
              </a:rPr>
              <a:t>Financial Performance</a:t>
            </a:r>
            <a:r>
              <a:rPr sz="3100" spc="-175" dirty="0">
                <a:solidFill>
                  <a:srgbClr val="1F487C"/>
                </a:solidFill>
              </a:rPr>
              <a:t> </a:t>
            </a:r>
            <a:r>
              <a:rPr sz="3100" spc="-25" dirty="0">
                <a:solidFill>
                  <a:srgbClr val="1F487C"/>
                </a:solidFill>
              </a:rPr>
              <a:t>and </a:t>
            </a:r>
            <a:r>
              <a:rPr sz="3100" dirty="0">
                <a:solidFill>
                  <a:srgbClr val="1F487C"/>
                </a:solidFill>
              </a:rPr>
              <a:t>Strategic</a:t>
            </a:r>
            <a:r>
              <a:rPr sz="3100" spc="-114" dirty="0">
                <a:solidFill>
                  <a:srgbClr val="1F487C"/>
                </a:solidFill>
              </a:rPr>
              <a:t> </a:t>
            </a:r>
            <a:r>
              <a:rPr sz="3100" spc="-10" dirty="0">
                <a:solidFill>
                  <a:srgbClr val="1F487C"/>
                </a:solidFill>
              </a:rPr>
              <a:t>Stability</a:t>
            </a:r>
            <a:endParaRPr sz="3100"/>
          </a:p>
        </p:txBody>
      </p:sp>
      <p:sp>
        <p:nvSpPr>
          <p:cNvPr id="3" name="object 3"/>
          <p:cNvSpPr txBox="1"/>
          <p:nvPr/>
        </p:nvSpPr>
        <p:spPr>
          <a:xfrm>
            <a:off x="682879" y="2458339"/>
            <a:ext cx="3248025" cy="177800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55600" marR="194945" indent="-343535">
              <a:lnSpc>
                <a:spcPct val="100800"/>
              </a:lnSpc>
              <a:spcBef>
                <a:spcPts val="120"/>
              </a:spcBef>
              <a:buChar char="•"/>
              <a:tabLst>
                <a:tab pos="355600" algn="l"/>
              </a:tabLst>
            </a:pPr>
            <a:r>
              <a:rPr sz="1550" dirty="0">
                <a:solidFill>
                  <a:srgbClr val="1F487C"/>
                </a:solidFill>
                <a:latin typeface="Arial"/>
                <a:cs typeface="Arial"/>
              </a:rPr>
              <a:t>Revenue growth reflects </a:t>
            </a:r>
            <a:r>
              <a:rPr sz="1550" spc="-20" dirty="0">
                <a:solidFill>
                  <a:srgbClr val="1F487C"/>
                </a:solidFill>
                <a:latin typeface="Arial"/>
                <a:cs typeface="Arial"/>
              </a:rPr>
              <a:t>long-</a:t>
            </a:r>
            <a:r>
              <a:rPr sz="1550" dirty="0">
                <a:solidFill>
                  <a:srgbClr val="1F487C"/>
                </a:solidFill>
                <a:latin typeface="Arial"/>
                <a:cs typeface="Arial"/>
              </a:rPr>
              <a:t>term</a:t>
            </a:r>
            <a:r>
              <a:rPr sz="1550" spc="12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550" spc="-10" dirty="0">
                <a:solidFill>
                  <a:srgbClr val="1F487C"/>
                </a:solidFill>
                <a:latin typeface="Arial"/>
                <a:cs typeface="Arial"/>
              </a:rPr>
              <a:t>planning</a:t>
            </a:r>
            <a:endParaRPr sz="155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450"/>
              </a:spcBef>
              <a:buChar char="•"/>
              <a:tabLst>
                <a:tab pos="355600" algn="l"/>
              </a:tabLst>
            </a:pPr>
            <a:r>
              <a:rPr sz="1550" dirty="0">
                <a:solidFill>
                  <a:srgbClr val="1F487C"/>
                </a:solidFill>
                <a:latin typeface="Arial"/>
                <a:cs typeface="Arial"/>
              </a:rPr>
              <a:t>Resilience</a:t>
            </a:r>
            <a:r>
              <a:rPr sz="1550" spc="-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550" dirty="0">
                <a:solidFill>
                  <a:srgbClr val="1F487C"/>
                </a:solidFill>
                <a:latin typeface="Arial"/>
                <a:cs typeface="Arial"/>
              </a:rPr>
              <a:t>post-COVID</a:t>
            </a:r>
            <a:r>
              <a:rPr sz="1550" spc="5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550" spc="-10" dirty="0">
                <a:solidFill>
                  <a:srgbClr val="1F487C"/>
                </a:solidFill>
                <a:latin typeface="Arial"/>
                <a:cs typeface="Arial"/>
              </a:rPr>
              <a:t>recovery</a:t>
            </a:r>
            <a:endParaRPr sz="155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530"/>
              </a:spcBef>
              <a:buChar char="•"/>
              <a:tabLst>
                <a:tab pos="355600" algn="l"/>
              </a:tabLst>
            </a:pPr>
            <a:r>
              <a:rPr sz="1550" dirty="0">
                <a:solidFill>
                  <a:srgbClr val="1F487C"/>
                </a:solidFill>
                <a:latin typeface="Arial"/>
                <a:cs typeface="Arial"/>
              </a:rPr>
              <a:t>Strong</a:t>
            </a:r>
            <a:r>
              <a:rPr sz="1550" spc="16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550" dirty="0">
                <a:solidFill>
                  <a:srgbClr val="1F487C"/>
                </a:solidFill>
                <a:latin typeface="Arial"/>
                <a:cs typeface="Arial"/>
              </a:rPr>
              <a:t>global</a:t>
            </a:r>
            <a:r>
              <a:rPr sz="1550" spc="120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550" dirty="0">
                <a:solidFill>
                  <a:srgbClr val="1F487C"/>
                </a:solidFill>
                <a:latin typeface="Arial"/>
                <a:cs typeface="Arial"/>
              </a:rPr>
              <a:t>brand</a:t>
            </a:r>
            <a:r>
              <a:rPr sz="1550" spc="6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550" spc="-10" dirty="0">
                <a:solidFill>
                  <a:srgbClr val="1F487C"/>
                </a:solidFill>
                <a:latin typeface="Arial"/>
                <a:cs typeface="Arial"/>
              </a:rPr>
              <a:t>positioning</a:t>
            </a:r>
            <a:endParaRPr sz="155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460"/>
              </a:spcBef>
              <a:buChar char="•"/>
              <a:tabLst>
                <a:tab pos="355600" algn="l"/>
              </a:tabLst>
            </a:pPr>
            <a:r>
              <a:rPr sz="1550" dirty="0">
                <a:solidFill>
                  <a:srgbClr val="1F487C"/>
                </a:solidFill>
                <a:latin typeface="Arial"/>
                <a:cs typeface="Arial"/>
              </a:rPr>
              <a:t>(McDonald's,</a:t>
            </a:r>
            <a:r>
              <a:rPr sz="1550" spc="165" dirty="0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sz="1550" spc="-10" dirty="0">
                <a:solidFill>
                  <a:srgbClr val="1F487C"/>
                </a:solidFill>
                <a:latin typeface="Arial"/>
                <a:cs typeface="Arial"/>
              </a:rPr>
              <a:t>2023)</a:t>
            </a:r>
            <a:endParaRPr sz="155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361688" y="0"/>
            <a:ext cx="4782820" cy="6858000"/>
            <a:chOff x="4361688" y="0"/>
            <a:chExt cx="4782820" cy="685800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61688" y="0"/>
              <a:ext cx="4782312" cy="6858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98264" y="304800"/>
              <a:ext cx="4745736" cy="6553200"/>
            </a:xfrm>
            <a:prstGeom prst="rect">
              <a:avLst/>
            </a:prstGeom>
          </p:spPr>
        </p:pic>
        <p:pic>
          <p:nvPicPr>
            <p:cNvPr id="7" name="object 7" descr="chart1_updated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79008" y="2715767"/>
              <a:ext cx="3036697" cy="232321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76200" y="228600"/>
            <a:ext cx="2895600" cy="1096454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22225" marR="5080" indent="3810" algn="ctr">
              <a:lnSpc>
                <a:spcPct val="99500"/>
              </a:lnSpc>
              <a:spcBef>
                <a:spcPts val="150"/>
              </a:spcBef>
            </a:pPr>
            <a:r>
              <a:rPr spc="-10" dirty="0"/>
              <a:t>Organising </a:t>
            </a:r>
            <a:r>
              <a:rPr spc="-25" dirty="0"/>
              <a:t>at </a:t>
            </a:r>
            <a:r>
              <a:rPr spc="-30" dirty="0"/>
              <a:t>McDonald's</a:t>
            </a:r>
          </a:p>
        </p:txBody>
      </p:sp>
      <p:sp>
        <p:nvSpPr>
          <p:cNvPr id="18" name="Substituent text 17">
            <a:extLst>
              <a:ext uri="{FF2B5EF4-FFF2-40B4-BE49-F238E27FC236}">
                <a16:creationId xmlns:a16="http://schemas.microsoft.com/office/drawing/2014/main" id="{C0831EFF-A7A3-1705-894B-F905ADD0F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8600" y="2895601"/>
            <a:ext cx="7924800" cy="4847481"/>
          </a:xfrm>
        </p:spPr>
        <p:txBody>
          <a:bodyPr/>
          <a:lstStyle/>
          <a:p>
            <a:r>
              <a:rPr lang="en-GB" sz="1800" dirty="0"/>
              <a:t>McDonald's demonstrates effective organization with a divisional structure, global hierarchy, and functional departments. This includes:</a:t>
            </a:r>
          </a:p>
          <a:p>
            <a:endParaRPr lang="en-GB" sz="1800" dirty="0"/>
          </a:p>
          <a:p>
            <a:r>
              <a:rPr lang="en-GB" sz="1800" dirty="0"/>
              <a:t>     *A clear hierarchical chain of command: crew members report to shift managers, who report to store managers, regional managers, and ultimately corporate executives</a:t>
            </a:r>
          </a:p>
          <a:p>
            <a:r>
              <a:rPr lang="en-GB" sz="1800" dirty="0"/>
              <a:t>     *Supply chain management — a highly coordinated global system ensuring consistent ingredient sourcing, logistics, and distribution.</a:t>
            </a:r>
          </a:p>
          <a:p>
            <a:r>
              <a:rPr lang="en-GB" sz="1800" dirty="0"/>
              <a:t>     *Staff scheduling — optimised using standardised procedures to cover peak periods efficiently.</a:t>
            </a:r>
          </a:p>
          <a:p>
            <a:r>
              <a:rPr lang="en-GB" sz="1800" dirty="0"/>
              <a:t>     *Division into functional departments (e.g., HR, Marketing, Operations, Finance) and geographic/business segments (e.g., U.S., International Operated Markets</a:t>
            </a:r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20" name="Nomogramă 19">
            <a:extLst>
              <a:ext uri="{FF2B5EF4-FFF2-40B4-BE49-F238E27FC236}">
                <a16:creationId xmlns:a16="http://schemas.microsoft.com/office/drawing/2014/main" id="{C68ADB8E-16CA-9749-7806-7B6733CB99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5073305"/>
              </p:ext>
            </p:extLst>
          </p:nvPr>
        </p:nvGraphicFramePr>
        <p:xfrm>
          <a:off x="3200400" y="372570"/>
          <a:ext cx="5715000" cy="2523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63A848EC-11B2-71DF-20CA-5664C9740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4934" y="533401"/>
            <a:ext cx="6939866" cy="1066799"/>
          </a:xfrm>
        </p:spPr>
        <p:txBody>
          <a:bodyPr/>
          <a:lstStyle/>
          <a:p>
            <a:r>
              <a:rPr lang="en-GB" dirty="0"/>
              <a:t>Pros and Cons of McDonald’s Organisational Approach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300695C3-D3D8-EF52-31DA-EB94E7C9F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752600"/>
            <a:ext cx="7353630" cy="5378395"/>
          </a:xfrm>
        </p:spPr>
        <p:txBody>
          <a:bodyPr/>
          <a:lstStyle/>
          <a:p>
            <a:r>
              <a:rPr lang="en-GB" sz="1400" b="1" u="sng" dirty="0"/>
              <a:t>Positives:</a:t>
            </a:r>
            <a:br>
              <a:rPr lang="en-GB" sz="1400" dirty="0"/>
            </a:br>
            <a:br>
              <a:rPr lang="en-GB" sz="1400" dirty="0"/>
            </a:br>
            <a:r>
              <a:rPr lang="en-GB" sz="1400" dirty="0"/>
              <a:t>             * Ensures brand consistency, quality, and standards across markets by tightly controlling and monitoring global operations.</a:t>
            </a:r>
            <a:br>
              <a:rPr lang="en-GB" sz="1400" dirty="0"/>
            </a:br>
            <a:r>
              <a:rPr lang="en-GB" sz="1400" dirty="0"/>
              <a:t>Specialized functional departments and a clear hierarchy enable efficient coordination and economies of scale. </a:t>
            </a:r>
            <a:br>
              <a:rPr lang="en-GB" sz="1400" dirty="0"/>
            </a:br>
            <a:r>
              <a:rPr lang="en-GB" sz="1400" dirty="0"/>
              <a:t>              *Facilitates global implementation of policies, procedures, and innovations (e.g., menu changes, supply chain updates). </a:t>
            </a:r>
            <a:br>
              <a:rPr lang="en-GB" sz="1400" dirty="0"/>
            </a:br>
            <a:r>
              <a:rPr lang="en-GB" sz="1400" dirty="0"/>
              <a:t>               </a:t>
            </a:r>
            <a:r>
              <a:rPr lang="en-GB" sz="1400"/>
              <a:t>*</a:t>
            </a:r>
            <a:r>
              <a:rPr lang="en-GB" sz="1400" dirty="0"/>
              <a:t>Lets divisions focus on market-specific strategies while maintaining central oversight </a:t>
            </a:r>
            <a:br>
              <a:rPr lang="en-GB" sz="1400" dirty="0"/>
            </a:br>
            <a:r>
              <a:rPr lang="en-GB" sz="1400" dirty="0"/>
              <a:t>               *Mechanistic structures for fast-food operations promote predictability and low-cost production of standard outputs. </a:t>
            </a:r>
            <a:br>
              <a:rPr lang="en-GB" sz="1400" dirty="0"/>
            </a:br>
            <a:br>
              <a:rPr lang="en-GB" sz="1400" dirty="0"/>
            </a:br>
            <a:r>
              <a:rPr lang="en-GB" sz="1400" b="1" u="sng" dirty="0"/>
              <a:t>Negatives:</a:t>
            </a:r>
            <a:br>
              <a:rPr lang="en-GB" sz="1400" dirty="0"/>
            </a:br>
            <a:br>
              <a:rPr lang="en-GB" sz="1400" dirty="0"/>
            </a:br>
            <a:r>
              <a:rPr lang="en-GB" sz="1400" dirty="0"/>
              <a:t>             *Centralised elements can slow responses to local market changes and emerging trends. </a:t>
            </a:r>
            <a:br>
              <a:rPr lang="en-GB" sz="1400" dirty="0"/>
            </a:br>
            <a:r>
              <a:rPr lang="en-GB" sz="1400" dirty="0"/>
              <a:t>             *Overgeneralizing strategies across regions may overlook cultural or consumer differences. </a:t>
            </a:r>
            <a:br>
              <a:rPr lang="en-GB" sz="1400" dirty="0"/>
            </a:br>
            <a:r>
              <a:rPr lang="en-GB" sz="1400" dirty="0"/>
              <a:t>              *Top-down control and formal roles may limit creativity and innovation. </a:t>
            </a:r>
            <a:br>
              <a:rPr lang="en-GB" sz="1400" dirty="0"/>
            </a:br>
            <a:r>
              <a:rPr lang="en-GB" sz="1400" dirty="0"/>
              <a:t>Corporate standards and local franchise operations may differ in some cases (e.g., international adaptations). </a:t>
            </a:r>
            <a:br>
              <a:rPr lang="en-GB" sz="1400" dirty="0"/>
            </a:br>
            <a:r>
              <a:rPr lang="en-GB" sz="1400" dirty="0"/>
              <a:t>              *Dynamic environments may slow decision-making compared to flatter or organic structures.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329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509520" y="319658"/>
            <a:ext cx="3226435" cy="5314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3300" spc="420" dirty="0">
                <a:latin typeface="Palatino Linotype"/>
                <a:cs typeface="Palatino Linotype"/>
              </a:rPr>
              <a:t>Commanding</a:t>
            </a:r>
            <a:endParaRPr sz="3300">
              <a:latin typeface="Palatino Linotype"/>
              <a:cs typeface="Palatino Linotype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38759" y="1500632"/>
            <a:ext cx="4085590" cy="4241165"/>
            <a:chOff x="238759" y="1500632"/>
            <a:chExt cx="4085590" cy="4241165"/>
          </a:xfrm>
        </p:grpSpPr>
        <p:sp>
          <p:nvSpPr>
            <p:cNvPr id="4" name="object 4"/>
            <p:cNvSpPr/>
            <p:nvPr/>
          </p:nvSpPr>
          <p:spPr>
            <a:xfrm>
              <a:off x="251459" y="1513332"/>
              <a:ext cx="4060190" cy="4215765"/>
            </a:xfrm>
            <a:custGeom>
              <a:avLst/>
              <a:gdLst/>
              <a:ahLst/>
              <a:cxnLst/>
              <a:rect l="l" t="t" r="r" b="b"/>
              <a:pathLst>
                <a:path w="4060190" h="4215765">
                  <a:moveTo>
                    <a:pt x="3383279" y="0"/>
                  </a:moveTo>
                  <a:lnTo>
                    <a:pt x="676668" y="0"/>
                  </a:lnTo>
                  <a:lnTo>
                    <a:pt x="628344" y="1698"/>
                  </a:lnTo>
                  <a:lnTo>
                    <a:pt x="580936" y="6718"/>
                  </a:lnTo>
                  <a:lnTo>
                    <a:pt x="534560" y="14944"/>
                  </a:lnTo>
                  <a:lnTo>
                    <a:pt x="489330" y="26263"/>
                  </a:lnTo>
                  <a:lnTo>
                    <a:pt x="445361" y="40559"/>
                  </a:lnTo>
                  <a:lnTo>
                    <a:pt x="402766" y="57719"/>
                  </a:lnTo>
                  <a:lnTo>
                    <a:pt x="361661" y="77628"/>
                  </a:lnTo>
                  <a:lnTo>
                    <a:pt x="322160" y="100171"/>
                  </a:lnTo>
                  <a:lnTo>
                    <a:pt x="284378" y="125234"/>
                  </a:lnTo>
                  <a:lnTo>
                    <a:pt x="248429" y="152703"/>
                  </a:lnTo>
                  <a:lnTo>
                    <a:pt x="214427" y="182464"/>
                  </a:lnTo>
                  <a:lnTo>
                    <a:pt x="182488" y="214401"/>
                  </a:lnTo>
                  <a:lnTo>
                    <a:pt x="152725" y="248400"/>
                  </a:lnTo>
                  <a:lnTo>
                    <a:pt x="125253" y="284348"/>
                  </a:lnTo>
                  <a:lnTo>
                    <a:pt x="100186" y="322129"/>
                  </a:lnTo>
                  <a:lnTo>
                    <a:pt x="77640" y="361629"/>
                  </a:lnTo>
                  <a:lnTo>
                    <a:pt x="57729" y="402734"/>
                  </a:lnTo>
                  <a:lnTo>
                    <a:pt x="40566" y="445329"/>
                  </a:lnTo>
                  <a:lnTo>
                    <a:pt x="26268" y="489300"/>
                  </a:lnTo>
                  <a:lnTo>
                    <a:pt x="14947" y="534533"/>
                  </a:lnTo>
                  <a:lnTo>
                    <a:pt x="6719" y="580913"/>
                  </a:lnTo>
                  <a:lnTo>
                    <a:pt x="1699" y="628325"/>
                  </a:lnTo>
                  <a:lnTo>
                    <a:pt x="0" y="676655"/>
                  </a:lnTo>
                  <a:lnTo>
                    <a:pt x="0" y="3538728"/>
                  </a:lnTo>
                  <a:lnTo>
                    <a:pt x="1699" y="3587058"/>
                  </a:lnTo>
                  <a:lnTo>
                    <a:pt x="6719" y="3634470"/>
                  </a:lnTo>
                  <a:lnTo>
                    <a:pt x="14947" y="3680850"/>
                  </a:lnTo>
                  <a:lnTo>
                    <a:pt x="26268" y="3726083"/>
                  </a:lnTo>
                  <a:lnTo>
                    <a:pt x="40566" y="3770054"/>
                  </a:lnTo>
                  <a:lnTo>
                    <a:pt x="57729" y="3812649"/>
                  </a:lnTo>
                  <a:lnTo>
                    <a:pt x="77640" y="3853754"/>
                  </a:lnTo>
                  <a:lnTo>
                    <a:pt x="100186" y="3893254"/>
                  </a:lnTo>
                  <a:lnTo>
                    <a:pt x="125253" y="3931035"/>
                  </a:lnTo>
                  <a:lnTo>
                    <a:pt x="152725" y="3966983"/>
                  </a:lnTo>
                  <a:lnTo>
                    <a:pt x="182488" y="4000982"/>
                  </a:lnTo>
                  <a:lnTo>
                    <a:pt x="214427" y="4032919"/>
                  </a:lnTo>
                  <a:lnTo>
                    <a:pt x="248429" y="4062680"/>
                  </a:lnTo>
                  <a:lnTo>
                    <a:pt x="284378" y="4090149"/>
                  </a:lnTo>
                  <a:lnTo>
                    <a:pt x="322160" y="4115212"/>
                  </a:lnTo>
                  <a:lnTo>
                    <a:pt x="361661" y="4137755"/>
                  </a:lnTo>
                  <a:lnTo>
                    <a:pt x="402766" y="4157664"/>
                  </a:lnTo>
                  <a:lnTo>
                    <a:pt x="445361" y="4174824"/>
                  </a:lnTo>
                  <a:lnTo>
                    <a:pt x="489330" y="4189120"/>
                  </a:lnTo>
                  <a:lnTo>
                    <a:pt x="534560" y="4200439"/>
                  </a:lnTo>
                  <a:lnTo>
                    <a:pt x="580936" y="4208665"/>
                  </a:lnTo>
                  <a:lnTo>
                    <a:pt x="628344" y="4213685"/>
                  </a:lnTo>
                  <a:lnTo>
                    <a:pt x="676668" y="4215383"/>
                  </a:lnTo>
                  <a:lnTo>
                    <a:pt x="3383279" y="4215383"/>
                  </a:lnTo>
                  <a:lnTo>
                    <a:pt x="3431610" y="4213685"/>
                  </a:lnTo>
                  <a:lnTo>
                    <a:pt x="3479022" y="4208665"/>
                  </a:lnTo>
                  <a:lnTo>
                    <a:pt x="3525402" y="4200439"/>
                  </a:lnTo>
                  <a:lnTo>
                    <a:pt x="3570635" y="4189120"/>
                  </a:lnTo>
                  <a:lnTo>
                    <a:pt x="3614606" y="4174824"/>
                  </a:lnTo>
                  <a:lnTo>
                    <a:pt x="3657201" y="4157664"/>
                  </a:lnTo>
                  <a:lnTo>
                    <a:pt x="3698306" y="4137755"/>
                  </a:lnTo>
                  <a:lnTo>
                    <a:pt x="3737806" y="4115212"/>
                  </a:lnTo>
                  <a:lnTo>
                    <a:pt x="3775587" y="4090149"/>
                  </a:lnTo>
                  <a:lnTo>
                    <a:pt x="3811535" y="4062680"/>
                  </a:lnTo>
                  <a:lnTo>
                    <a:pt x="3845534" y="4032919"/>
                  </a:lnTo>
                  <a:lnTo>
                    <a:pt x="3877471" y="4000982"/>
                  </a:lnTo>
                  <a:lnTo>
                    <a:pt x="3907232" y="3966983"/>
                  </a:lnTo>
                  <a:lnTo>
                    <a:pt x="3934701" y="3931035"/>
                  </a:lnTo>
                  <a:lnTo>
                    <a:pt x="3959764" y="3893254"/>
                  </a:lnTo>
                  <a:lnTo>
                    <a:pt x="3982307" y="3853754"/>
                  </a:lnTo>
                  <a:lnTo>
                    <a:pt x="4002216" y="3812649"/>
                  </a:lnTo>
                  <a:lnTo>
                    <a:pt x="4019376" y="3770054"/>
                  </a:lnTo>
                  <a:lnTo>
                    <a:pt x="4033672" y="3726083"/>
                  </a:lnTo>
                  <a:lnTo>
                    <a:pt x="4044991" y="3680850"/>
                  </a:lnTo>
                  <a:lnTo>
                    <a:pt x="4053217" y="3634470"/>
                  </a:lnTo>
                  <a:lnTo>
                    <a:pt x="4058237" y="3587058"/>
                  </a:lnTo>
                  <a:lnTo>
                    <a:pt x="4059936" y="3538728"/>
                  </a:lnTo>
                  <a:lnTo>
                    <a:pt x="4059936" y="676655"/>
                  </a:lnTo>
                  <a:lnTo>
                    <a:pt x="4058237" y="628325"/>
                  </a:lnTo>
                  <a:lnTo>
                    <a:pt x="4053217" y="580913"/>
                  </a:lnTo>
                  <a:lnTo>
                    <a:pt x="4044991" y="534533"/>
                  </a:lnTo>
                  <a:lnTo>
                    <a:pt x="4033672" y="489300"/>
                  </a:lnTo>
                  <a:lnTo>
                    <a:pt x="4019376" y="445329"/>
                  </a:lnTo>
                  <a:lnTo>
                    <a:pt x="4002216" y="402734"/>
                  </a:lnTo>
                  <a:lnTo>
                    <a:pt x="3982307" y="361629"/>
                  </a:lnTo>
                  <a:lnTo>
                    <a:pt x="3959764" y="322129"/>
                  </a:lnTo>
                  <a:lnTo>
                    <a:pt x="3934701" y="284348"/>
                  </a:lnTo>
                  <a:lnTo>
                    <a:pt x="3907232" y="248400"/>
                  </a:lnTo>
                  <a:lnTo>
                    <a:pt x="3877471" y="214401"/>
                  </a:lnTo>
                  <a:lnTo>
                    <a:pt x="3845534" y="182464"/>
                  </a:lnTo>
                  <a:lnTo>
                    <a:pt x="3811535" y="152703"/>
                  </a:lnTo>
                  <a:lnTo>
                    <a:pt x="3775587" y="125234"/>
                  </a:lnTo>
                  <a:lnTo>
                    <a:pt x="3737806" y="100171"/>
                  </a:lnTo>
                  <a:lnTo>
                    <a:pt x="3698306" y="77628"/>
                  </a:lnTo>
                  <a:lnTo>
                    <a:pt x="3657201" y="57719"/>
                  </a:lnTo>
                  <a:lnTo>
                    <a:pt x="3614606" y="40559"/>
                  </a:lnTo>
                  <a:lnTo>
                    <a:pt x="3570635" y="26263"/>
                  </a:lnTo>
                  <a:lnTo>
                    <a:pt x="3525402" y="14944"/>
                  </a:lnTo>
                  <a:lnTo>
                    <a:pt x="3479022" y="6718"/>
                  </a:lnTo>
                  <a:lnTo>
                    <a:pt x="3431610" y="1698"/>
                  </a:lnTo>
                  <a:lnTo>
                    <a:pt x="3383279" y="0"/>
                  </a:lnTo>
                  <a:close/>
                </a:path>
              </a:pathLst>
            </a:custGeom>
            <a:solidFill>
              <a:srgbClr val="B8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51459" y="1513332"/>
              <a:ext cx="4060190" cy="4215765"/>
            </a:xfrm>
            <a:custGeom>
              <a:avLst/>
              <a:gdLst/>
              <a:ahLst/>
              <a:cxnLst/>
              <a:rect l="l" t="t" r="r" b="b"/>
              <a:pathLst>
                <a:path w="4060190" h="4215765">
                  <a:moveTo>
                    <a:pt x="0" y="676655"/>
                  </a:moveTo>
                  <a:lnTo>
                    <a:pt x="1699" y="628325"/>
                  </a:lnTo>
                  <a:lnTo>
                    <a:pt x="6719" y="580913"/>
                  </a:lnTo>
                  <a:lnTo>
                    <a:pt x="14947" y="534533"/>
                  </a:lnTo>
                  <a:lnTo>
                    <a:pt x="26268" y="489300"/>
                  </a:lnTo>
                  <a:lnTo>
                    <a:pt x="40566" y="445329"/>
                  </a:lnTo>
                  <a:lnTo>
                    <a:pt x="57729" y="402734"/>
                  </a:lnTo>
                  <a:lnTo>
                    <a:pt x="77640" y="361629"/>
                  </a:lnTo>
                  <a:lnTo>
                    <a:pt x="100186" y="322129"/>
                  </a:lnTo>
                  <a:lnTo>
                    <a:pt x="125253" y="284348"/>
                  </a:lnTo>
                  <a:lnTo>
                    <a:pt x="152725" y="248400"/>
                  </a:lnTo>
                  <a:lnTo>
                    <a:pt x="182488" y="214401"/>
                  </a:lnTo>
                  <a:lnTo>
                    <a:pt x="214427" y="182464"/>
                  </a:lnTo>
                  <a:lnTo>
                    <a:pt x="248429" y="152703"/>
                  </a:lnTo>
                  <a:lnTo>
                    <a:pt x="284378" y="125234"/>
                  </a:lnTo>
                  <a:lnTo>
                    <a:pt x="322160" y="100171"/>
                  </a:lnTo>
                  <a:lnTo>
                    <a:pt x="361661" y="77628"/>
                  </a:lnTo>
                  <a:lnTo>
                    <a:pt x="402766" y="57719"/>
                  </a:lnTo>
                  <a:lnTo>
                    <a:pt x="445361" y="40559"/>
                  </a:lnTo>
                  <a:lnTo>
                    <a:pt x="489330" y="26263"/>
                  </a:lnTo>
                  <a:lnTo>
                    <a:pt x="534560" y="14944"/>
                  </a:lnTo>
                  <a:lnTo>
                    <a:pt x="580936" y="6718"/>
                  </a:lnTo>
                  <a:lnTo>
                    <a:pt x="628344" y="1698"/>
                  </a:lnTo>
                  <a:lnTo>
                    <a:pt x="676668" y="0"/>
                  </a:lnTo>
                  <a:lnTo>
                    <a:pt x="3383279" y="0"/>
                  </a:lnTo>
                  <a:lnTo>
                    <a:pt x="3431610" y="1698"/>
                  </a:lnTo>
                  <a:lnTo>
                    <a:pt x="3479022" y="6718"/>
                  </a:lnTo>
                  <a:lnTo>
                    <a:pt x="3525402" y="14944"/>
                  </a:lnTo>
                  <a:lnTo>
                    <a:pt x="3570635" y="26263"/>
                  </a:lnTo>
                  <a:lnTo>
                    <a:pt x="3614606" y="40559"/>
                  </a:lnTo>
                  <a:lnTo>
                    <a:pt x="3657201" y="57719"/>
                  </a:lnTo>
                  <a:lnTo>
                    <a:pt x="3698306" y="77628"/>
                  </a:lnTo>
                  <a:lnTo>
                    <a:pt x="3737806" y="100171"/>
                  </a:lnTo>
                  <a:lnTo>
                    <a:pt x="3775587" y="125234"/>
                  </a:lnTo>
                  <a:lnTo>
                    <a:pt x="3811535" y="152703"/>
                  </a:lnTo>
                  <a:lnTo>
                    <a:pt x="3845534" y="182464"/>
                  </a:lnTo>
                  <a:lnTo>
                    <a:pt x="3877471" y="214401"/>
                  </a:lnTo>
                  <a:lnTo>
                    <a:pt x="3907232" y="248400"/>
                  </a:lnTo>
                  <a:lnTo>
                    <a:pt x="3934701" y="284348"/>
                  </a:lnTo>
                  <a:lnTo>
                    <a:pt x="3959764" y="322129"/>
                  </a:lnTo>
                  <a:lnTo>
                    <a:pt x="3982307" y="361629"/>
                  </a:lnTo>
                  <a:lnTo>
                    <a:pt x="4002216" y="402734"/>
                  </a:lnTo>
                  <a:lnTo>
                    <a:pt x="4019376" y="445329"/>
                  </a:lnTo>
                  <a:lnTo>
                    <a:pt x="4033672" y="489300"/>
                  </a:lnTo>
                  <a:lnTo>
                    <a:pt x="4044991" y="534533"/>
                  </a:lnTo>
                  <a:lnTo>
                    <a:pt x="4053217" y="580913"/>
                  </a:lnTo>
                  <a:lnTo>
                    <a:pt x="4058237" y="628325"/>
                  </a:lnTo>
                  <a:lnTo>
                    <a:pt x="4059936" y="676655"/>
                  </a:lnTo>
                  <a:lnTo>
                    <a:pt x="4059936" y="3538728"/>
                  </a:lnTo>
                  <a:lnTo>
                    <a:pt x="4058237" y="3587058"/>
                  </a:lnTo>
                  <a:lnTo>
                    <a:pt x="4053217" y="3634470"/>
                  </a:lnTo>
                  <a:lnTo>
                    <a:pt x="4044991" y="3680850"/>
                  </a:lnTo>
                  <a:lnTo>
                    <a:pt x="4033672" y="3726083"/>
                  </a:lnTo>
                  <a:lnTo>
                    <a:pt x="4019376" y="3770054"/>
                  </a:lnTo>
                  <a:lnTo>
                    <a:pt x="4002216" y="3812649"/>
                  </a:lnTo>
                  <a:lnTo>
                    <a:pt x="3982307" y="3853754"/>
                  </a:lnTo>
                  <a:lnTo>
                    <a:pt x="3959764" y="3893254"/>
                  </a:lnTo>
                  <a:lnTo>
                    <a:pt x="3934701" y="3931035"/>
                  </a:lnTo>
                  <a:lnTo>
                    <a:pt x="3907232" y="3966983"/>
                  </a:lnTo>
                  <a:lnTo>
                    <a:pt x="3877471" y="4000982"/>
                  </a:lnTo>
                  <a:lnTo>
                    <a:pt x="3845534" y="4032919"/>
                  </a:lnTo>
                  <a:lnTo>
                    <a:pt x="3811535" y="4062680"/>
                  </a:lnTo>
                  <a:lnTo>
                    <a:pt x="3775587" y="4090149"/>
                  </a:lnTo>
                  <a:lnTo>
                    <a:pt x="3737806" y="4115212"/>
                  </a:lnTo>
                  <a:lnTo>
                    <a:pt x="3698306" y="4137755"/>
                  </a:lnTo>
                  <a:lnTo>
                    <a:pt x="3657201" y="4157664"/>
                  </a:lnTo>
                  <a:lnTo>
                    <a:pt x="3614606" y="4174824"/>
                  </a:lnTo>
                  <a:lnTo>
                    <a:pt x="3570635" y="4189120"/>
                  </a:lnTo>
                  <a:lnTo>
                    <a:pt x="3525402" y="4200439"/>
                  </a:lnTo>
                  <a:lnTo>
                    <a:pt x="3479022" y="4208665"/>
                  </a:lnTo>
                  <a:lnTo>
                    <a:pt x="3431610" y="4213685"/>
                  </a:lnTo>
                  <a:lnTo>
                    <a:pt x="3383279" y="4215383"/>
                  </a:lnTo>
                  <a:lnTo>
                    <a:pt x="676668" y="4215383"/>
                  </a:lnTo>
                  <a:lnTo>
                    <a:pt x="628344" y="4213685"/>
                  </a:lnTo>
                  <a:lnTo>
                    <a:pt x="580936" y="4208665"/>
                  </a:lnTo>
                  <a:lnTo>
                    <a:pt x="534560" y="4200439"/>
                  </a:lnTo>
                  <a:lnTo>
                    <a:pt x="489330" y="4189120"/>
                  </a:lnTo>
                  <a:lnTo>
                    <a:pt x="445361" y="4174824"/>
                  </a:lnTo>
                  <a:lnTo>
                    <a:pt x="402766" y="4157664"/>
                  </a:lnTo>
                  <a:lnTo>
                    <a:pt x="361661" y="4137755"/>
                  </a:lnTo>
                  <a:lnTo>
                    <a:pt x="322160" y="4115212"/>
                  </a:lnTo>
                  <a:lnTo>
                    <a:pt x="284378" y="4090149"/>
                  </a:lnTo>
                  <a:lnTo>
                    <a:pt x="248429" y="4062680"/>
                  </a:lnTo>
                  <a:lnTo>
                    <a:pt x="214427" y="4032919"/>
                  </a:lnTo>
                  <a:lnTo>
                    <a:pt x="182488" y="4000982"/>
                  </a:lnTo>
                  <a:lnTo>
                    <a:pt x="152725" y="3966983"/>
                  </a:lnTo>
                  <a:lnTo>
                    <a:pt x="125253" y="3931035"/>
                  </a:lnTo>
                  <a:lnTo>
                    <a:pt x="100186" y="3893254"/>
                  </a:lnTo>
                  <a:lnTo>
                    <a:pt x="77640" y="3853754"/>
                  </a:lnTo>
                  <a:lnTo>
                    <a:pt x="57729" y="3812649"/>
                  </a:lnTo>
                  <a:lnTo>
                    <a:pt x="40566" y="3770054"/>
                  </a:lnTo>
                  <a:lnTo>
                    <a:pt x="26268" y="3726083"/>
                  </a:lnTo>
                  <a:lnTo>
                    <a:pt x="14947" y="3680850"/>
                  </a:lnTo>
                  <a:lnTo>
                    <a:pt x="6719" y="3634470"/>
                  </a:lnTo>
                  <a:lnTo>
                    <a:pt x="1699" y="3587058"/>
                  </a:lnTo>
                  <a:lnTo>
                    <a:pt x="0" y="3538728"/>
                  </a:lnTo>
                  <a:lnTo>
                    <a:pt x="0" y="676655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145" dirty="0"/>
              <a:t>Definition</a:t>
            </a:r>
            <a:r>
              <a:rPr spc="80" dirty="0"/>
              <a:t> </a:t>
            </a:r>
            <a:r>
              <a:rPr spc="65" dirty="0"/>
              <a:t>:</a:t>
            </a:r>
          </a:p>
          <a:p>
            <a:pPr marL="184150" indent="-171450">
              <a:lnSpc>
                <a:spcPct val="100000"/>
              </a:lnSpc>
              <a:spcBef>
                <a:spcPts val="2525"/>
              </a:spcBef>
              <a:buFont typeface="Wingdings"/>
              <a:buChar char=""/>
              <a:tabLst>
                <a:tab pos="184150" algn="l"/>
              </a:tabLst>
            </a:pPr>
            <a:r>
              <a:rPr spc="165" dirty="0"/>
              <a:t>Directing</a:t>
            </a:r>
            <a:r>
              <a:rPr spc="100" dirty="0"/>
              <a:t> </a:t>
            </a:r>
            <a:r>
              <a:rPr spc="155" dirty="0"/>
              <a:t>employees’</a:t>
            </a:r>
          </a:p>
          <a:p>
            <a:pPr marL="184150">
              <a:lnSpc>
                <a:spcPct val="100000"/>
              </a:lnSpc>
              <a:spcBef>
                <a:spcPts val="5"/>
              </a:spcBef>
            </a:pPr>
            <a:r>
              <a:rPr spc="155" dirty="0"/>
              <a:t>work</a:t>
            </a:r>
          </a:p>
          <a:p>
            <a:pPr marL="184150" indent="-171450">
              <a:lnSpc>
                <a:spcPct val="100000"/>
              </a:lnSpc>
              <a:spcBef>
                <a:spcPts val="2525"/>
              </a:spcBef>
              <a:buFont typeface="Wingdings"/>
              <a:buChar char=""/>
              <a:tabLst>
                <a:tab pos="184150" algn="l"/>
              </a:tabLst>
            </a:pPr>
            <a:r>
              <a:rPr spc="195" dirty="0"/>
              <a:t>Giving</a:t>
            </a:r>
            <a:r>
              <a:rPr spc="110" dirty="0"/>
              <a:t> </a:t>
            </a:r>
            <a:r>
              <a:rPr spc="130" dirty="0"/>
              <a:t>clear</a:t>
            </a:r>
            <a:r>
              <a:rPr spc="80" dirty="0"/>
              <a:t> </a:t>
            </a:r>
            <a:r>
              <a:rPr spc="114" dirty="0"/>
              <a:t>instructions</a:t>
            </a:r>
          </a:p>
          <a:p>
            <a:pPr marL="184150" indent="-171450">
              <a:lnSpc>
                <a:spcPct val="100000"/>
              </a:lnSpc>
              <a:spcBef>
                <a:spcPts val="2525"/>
              </a:spcBef>
              <a:buFont typeface="Wingdings"/>
              <a:buChar char=""/>
              <a:tabLst>
                <a:tab pos="184150" algn="l"/>
              </a:tabLst>
            </a:pPr>
            <a:r>
              <a:rPr spc="180" dirty="0"/>
              <a:t>Supervising</a:t>
            </a:r>
            <a:r>
              <a:rPr spc="30" dirty="0"/>
              <a:t> </a:t>
            </a:r>
            <a:r>
              <a:rPr spc="145" dirty="0"/>
              <a:t>performance</a:t>
            </a:r>
          </a:p>
          <a:p>
            <a:pPr marL="184150" marR="244475" indent="-172085">
              <a:lnSpc>
                <a:spcPct val="100000"/>
              </a:lnSpc>
              <a:spcBef>
                <a:spcPts val="2530"/>
              </a:spcBef>
              <a:buFont typeface="Wingdings"/>
              <a:buChar char=""/>
              <a:tabLst>
                <a:tab pos="184150" algn="l"/>
              </a:tabLst>
            </a:pPr>
            <a:r>
              <a:rPr spc="180" dirty="0"/>
              <a:t>Ensuring</a:t>
            </a:r>
            <a:r>
              <a:rPr spc="25" dirty="0"/>
              <a:t> </a:t>
            </a:r>
            <a:r>
              <a:rPr spc="160" dirty="0"/>
              <a:t>discipline</a:t>
            </a:r>
            <a:r>
              <a:rPr spc="80" dirty="0"/>
              <a:t> </a:t>
            </a:r>
            <a:r>
              <a:rPr spc="175" dirty="0"/>
              <a:t>and </a:t>
            </a:r>
            <a:r>
              <a:rPr spc="135" dirty="0"/>
              <a:t>standards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4737608" y="1418336"/>
            <a:ext cx="4085590" cy="4323080"/>
            <a:chOff x="4737608" y="1418336"/>
            <a:chExt cx="4085590" cy="4323080"/>
          </a:xfrm>
        </p:grpSpPr>
        <p:sp>
          <p:nvSpPr>
            <p:cNvPr id="8" name="object 8"/>
            <p:cNvSpPr/>
            <p:nvPr/>
          </p:nvSpPr>
          <p:spPr>
            <a:xfrm>
              <a:off x="4750308" y="1431036"/>
              <a:ext cx="4060190" cy="4297680"/>
            </a:xfrm>
            <a:custGeom>
              <a:avLst/>
              <a:gdLst/>
              <a:ahLst/>
              <a:cxnLst/>
              <a:rect l="l" t="t" r="r" b="b"/>
              <a:pathLst>
                <a:path w="4060190" h="4297680">
                  <a:moveTo>
                    <a:pt x="3383280" y="0"/>
                  </a:moveTo>
                  <a:lnTo>
                    <a:pt x="676655" y="0"/>
                  </a:lnTo>
                  <a:lnTo>
                    <a:pt x="628325" y="1698"/>
                  </a:lnTo>
                  <a:lnTo>
                    <a:pt x="580913" y="6718"/>
                  </a:lnTo>
                  <a:lnTo>
                    <a:pt x="534533" y="14944"/>
                  </a:lnTo>
                  <a:lnTo>
                    <a:pt x="489300" y="26263"/>
                  </a:lnTo>
                  <a:lnTo>
                    <a:pt x="445329" y="40559"/>
                  </a:lnTo>
                  <a:lnTo>
                    <a:pt x="402734" y="57719"/>
                  </a:lnTo>
                  <a:lnTo>
                    <a:pt x="361629" y="77628"/>
                  </a:lnTo>
                  <a:lnTo>
                    <a:pt x="322129" y="100171"/>
                  </a:lnTo>
                  <a:lnTo>
                    <a:pt x="284348" y="125234"/>
                  </a:lnTo>
                  <a:lnTo>
                    <a:pt x="248400" y="152703"/>
                  </a:lnTo>
                  <a:lnTo>
                    <a:pt x="214401" y="182464"/>
                  </a:lnTo>
                  <a:lnTo>
                    <a:pt x="182464" y="214401"/>
                  </a:lnTo>
                  <a:lnTo>
                    <a:pt x="152703" y="248400"/>
                  </a:lnTo>
                  <a:lnTo>
                    <a:pt x="125234" y="284348"/>
                  </a:lnTo>
                  <a:lnTo>
                    <a:pt x="100171" y="322129"/>
                  </a:lnTo>
                  <a:lnTo>
                    <a:pt x="77628" y="361629"/>
                  </a:lnTo>
                  <a:lnTo>
                    <a:pt x="57719" y="402734"/>
                  </a:lnTo>
                  <a:lnTo>
                    <a:pt x="40559" y="445329"/>
                  </a:lnTo>
                  <a:lnTo>
                    <a:pt x="26263" y="489300"/>
                  </a:lnTo>
                  <a:lnTo>
                    <a:pt x="14944" y="534533"/>
                  </a:lnTo>
                  <a:lnTo>
                    <a:pt x="6718" y="580913"/>
                  </a:lnTo>
                  <a:lnTo>
                    <a:pt x="1698" y="628325"/>
                  </a:lnTo>
                  <a:lnTo>
                    <a:pt x="0" y="676655"/>
                  </a:lnTo>
                  <a:lnTo>
                    <a:pt x="0" y="3621024"/>
                  </a:lnTo>
                  <a:lnTo>
                    <a:pt x="1698" y="3669354"/>
                  </a:lnTo>
                  <a:lnTo>
                    <a:pt x="6718" y="3716766"/>
                  </a:lnTo>
                  <a:lnTo>
                    <a:pt x="14944" y="3763146"/>
                  </a:lnTo>
                  <a:lnTo>
                    <a:pt x="26263" y="3808379"/>
                  </a:lnTo>
                  <a:lnTo>
                    <a:pt x="40559" y="3852350"/>
                  </a:lnTo>
                  <a:lnTo>
                    <a:pt x="57719" y="3894945"/>
                  </a:lnTo>
                  <a:lnTo>
                    <a:pt x="77628" y="3936050"/>
                  </a:lnTo>
                  <a:lnTo>
                    <a:pt x="100171" y="3975550"/>
                  </a:lnTo>
                  <a:lnTo>
                    <a:pt x="125234" y="4013331"/>
                  </a:lnTo>
                  <a:lnTo>
                    <a:pt x="152703" y="4049279"/>
                  </a:lnTo>
                  <a:lnTo>
                    <a:pt x="182464" y="4083278"/>
                  </a:lnTo>
                  <a:lnTo>
                    <a:pt x="214401" y="4115215"/>
                  </a:lnTo>
                  <a:lnTo>
                    <a:pt x="248400" y="4144976"/>
                  </a:lnTo>
                  <a:lnTo>
                    <a:pt x="284348" y="4172445"/>
                  </a:lnTo>
                  <a:lnTo>
                    <a:pt x="322129" y="4197508"/>
                  </a:lnTo>
                  <a:lnTo>
                    <a:pt x="361629" y="4220051"/>
                  </a:lnTo>
                  <a:lnTo>
                    <a:pt x="402734" y="4239960"/>
                  </a:lnTo>
                  <a:lnTo>
                    <a:pt x="445329" y="4257120"/>
                  </a:lnTo>
                  <a:lnTo>
                    <a:pt x="489300" y="4271416"/>
                  </a:lnTo>
                  <a:lnTo>
                    <a:pt x="534533" y="4282735"/>
                  </a:lnTo>
                  <a:lnTo>
                    <a:pt x="580913" y="4290961"/>
                  </a:lnTo>
                  <a:lnTo>
                    <a:pt x="628325" y="4295981"/>
                  </a:lnTo>
                  <a:lnTo>
                    <a:pt x="676655" y="4297680"/>
                  </a:lnTo>
                  <a:lnTo>
                    <a:pt x="3383280" y="4297680"/>
                  </a:lnTo>
                  <a:lnTo>
                    <a:pt x="3431610" y="4295981"/>
                  </a:lnTo>
                  <a:lnTo>
                    <a:pt x="3479022" y="4290961"/>
                  </a:lnTo>
                  <a:lnTo>
                    <a:pt x="3525402" y="4282735"/>
                  </a:lnTo>
                  <a:lnTo>
                    <a:pt x="3570635" y="4271416"/>
                  </a:lnTo>
                  <a:lnTo>
                    <a:pt x="3614606" y="4257120"/>
                  </a:lnTo>
                  <a:lnTo>
                    <a:pt x="3657201" y="4239960"/>
                  </a:lnTo>
                  <a:lnTo>
                    <a:pt x="3698306" y="4220051"/>
                  </a:lnTo>
                  <a:lnTo>
                    <a:pt x="3737806" y="4197508"/>
                  </a:lnTo>
                  <a:lnTo>
                    <a:pt x="3775587" y="4172445"/>
                  </a:lnTo>
                  <a:lnTo>
                    <a:pt x="3811535" y="4144976"/>
                  </a:lnTo>
                  <a:lnTo>
                    <a:pt x="3845534" y="4115215"/>
                  </a:lnTo>
                  <a:lnTo>
                    <a:pt x="3877471" y="4083278"/>
                  </a:lnTo>
                  <a:lnTo>
                    <a:pt x="3907232" y="4049279"/>
                  </a:lnTo>
                  <a:lnTo>
                    <a:pt x="3934701" y="4013331"/>
                  </a:lnTo>
                  <a:lnTo>
                    <a:pt x="3959764" y="3975550"/>
                  </a:lnTo>
                  <a:lnTo>
                    <a:pt x="3982307" y="3936050"/>
                  </a:lnTo>
                  <a:lnTo>
                    <a:pt x="4002216" y="3894945"/>
                  </a:lnTo>
                  <a:lnTo>
                    <a:pt x="4019376" y="3852350"/>
                  </a:lnTo>
                  <a:lnTo>
                    <a:pt x="4033672" y="3808379"/>
                  </a:lnTo>
                  <a:lnTo>
                    <a:pt x="4044991" y="3763146"/>
                  </a:lnTo>
                  <a:lnTo>
                    <a:pt x="4053217" y="3716766"/>
                  </a:lnTo>
                  <a:lnTo>
                    <a:pt x="4058237" y="3669354"/>
                  </a:lnTo>
                  <a:lnTo>
                    <a:pt x="4059936" y="3621024"/>
                  </a:lnTo>
                  <a:lnTo>
                    <a:pt x="4059936" y="676655"/>
                  </a:lnTo>
                  <a:lnTo>
                    <a:pt x="4058237" y="628325"/>
                  </a:lnTo>
                  <a:lnTo>
                    <a:pt x="4053217" y="580913"/>
                  </a:lnTo>
                  <a:lnTo>
                    <a:pt x="4044991" y="534533"/>
                  </a:lnTo>
                  <a:lnTo>
                    <a:pt x="4033672" y="489300"/>
                  </a:lnTo>
                  <a:lnTo>
                    <a:pt x="4019376" y="445329"/>
                  </a:lnTo>
                  <a:lnTo>
                    <a:pt x="4002216" y="402734"/>
                  </a:lnTo>
                  <a:lnTo>
                    <a:pt x="3982307" y="361629"/>
                  </a:lnTo>
                  <a:lnTo>
                    <a:pt x="3959764" y="322129"/>
                  </a:lnTo>
                  <a:lnTo>
                    <a:pt x="3934701" y="284348"/>
                  </a:lnTo>
                  <a:lnTo>
                    <a:pt x="3907232" y="248400"/>
                  </a:lnTo>
                  <a:lnTo>
                    <a:pt x="3877471" y="214401"/>
                  </a:lnTo>
                  <a:lnTo>
                    <a:pt x="3845534" y="182464"/>
                  </a:lnTo>
                  <a:lnTo>
                    <a:pt x="3811535" y="152703"/>
                  </a:lnTo>
                  <a:lnTo>
                    <a:pt x="3775587" y="125234"/>
                  </a:lnTo>
                  <a:lnTo>
                    <a:pt x="3737806" y="100171"/>
                  </a:lnTo>
                  <a:lnTo>
                    <a:pt x="3698306" y="77628"/>
                  </a:lnTo>
                  <a:lnTo>
                    <a:pt x="3657201" y="57719"/>
                  </a:lnTo>
                  <a:lnTo>
                    <a:pt x="3614606" y="40559"/>
                  </a:lnTo>
                  <a:lnTo>
                    <a:pt x="3570635" y="26263"/>
                  </a:lnTo>
                  <a:lnTo>
                    <a:pt x="3525402" y="14944"/>
                  </a:lnTo>
                  <a:lnTo>
                    <a:pt x="3479022" y="6718"/>
                  </a:lnTo>
                  <a:lnTo>
                    <a:pt x="3431610" y="1698"/>
                  </a:lnTo>
                  <a:lnTo>
                    <a:pt x="3383280" y="0"/>
                  </a:lnTo>
                  <a:close/>
                </a:path>
              </a:pathLst>
            </a:custGeom>
            <a:solidFill>
              <a:srgbClr val="B8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750308" y="1431036"/>
              <a:ext cx="4060190" cy="4297680"/>
            </a:xfrm>
            <a:custGeom>
              <a:avLst/>
              <a:gdLst/>
              <a:ahLst/>
              <a:cxnLst/>
              <a:rect l="l" t="t" r="r" b="b"/>
              <a:pathLst>
                <a:path w="4060190" h="4297680">
                  <a:moveTo>
                    <a:pt x="0" y="676655"/>
                  </a:moveTo>
                  <a:lnTo>
                    <a:pt x="1698" y="628325"/>
                  </a:lnTo>
                  <a:lnTo>
                    <a:pt x="6718" y="580913"/>
                  </a:lnTo>
                  <a:lnTo>
                    <a:pt x="14944" y="534533"/>
                  </a:lnTo>
                  <a:lnTo>
                    <a:pt x="26263" y="489300"/>
                  </a:lnTo>
                  <a:lnTo>
                    <a:pt x="40559" y="445329"/>
                  </a:lnTo>
                  <a:lnTo>
                    <a:pt x="57719" y="402734"/>
                  </a:lnTo>
                  <a:lnTo>
                    <a:pt x="77628" y="361629"/>
                  </a:lnTo>
                  <a:lnTo>
                    <a:pt x="100171" y="322129"/>
                  </a:lnTo>
                  <a:lnTo>
                    <a:pt x="125234" y="284348"/>
                  </a:lnTo>
                  <a:lnTo>
                    <a:pt x="152703" y="248400"/>
                  </a:lnTo>
                  <a:lnTo>
                    <a:pt x="182464" y="214401"/>
                  </a:lnTo>
                  <a:lnTo>
                    <a:pt x="214401" y="182464"/>
                  </a:lnTo>
                  <a:lnTo>
                    <a:pt x="248400" y="152703"/>
                  </a:lnTo>
                  <a:lnTo>
                    <a:pt x="284348" y="125234"/>
                  </a:lnTo>
                  <a:lnTo>
                    <a:pt x="322129" y="100171"/>
                  </a:lnTo>
                  <a:lnTo>
                    <a:pt x="361629" y="77628"/>
                  </a:lnTo>
                  <a:lnTo>
                    <a:pt x="402734" y="57719"/>
                  </a:lnTo>
                  <a:lnTo>
                    <a:pt x="445329" y="40559"/>
                  </a:lnTo>
                  <a:lnTo>
                    <a:pt x="489300" y="26263"/>
                  </a:lnTo>
                  <a:lnTo>
                    <a:pt x="534533" y="14944"/>
                  </a:lnTo>
                  <a:lnTo>
                    <a:pt x="580913" y="6718"/>
                  </a:lnTo>
                  <a:lnTo>
                    <a:pt x="628325" y="1698"/>
                  </a:lnTo>
                  <a:lnTo>
                    <a:pt x="676655" y="0"/>
                  </a:lnTo>
                  <a:lnTo>
                    <a:pt x="3383280" y="0"/>
                  </a:lnTo>
                  <a:lnTo>
                    <a:pt x="3431610" y="1698"/>
                  </a:lnTo>
                  <a:lnTo>
                    <a:pt x="3479022" y="6718"/>
                  </a:lnTo>
                  <a:lnTo>
                    <a:pt x="3525402" y="14944"/>
                  </a:lnTo>
                  <a:lnTo>
                    <a:pt x="3570635" y="26263"/>
                  </a:lnTo>
                  <a:lnTo>
                    <a:pt x="3614606" y="40559"/>
                  </a:lnTo>
                  <a:lnTo>
                    <a:pt x="3657201" y="57719"/>
                  </a:lnTo>
                  <a:lnTo>
                    <a:pt x="3698306" y="77628"/>
                  </a:lnTo>
                  <a:lnTo>
                    <a:pt x="3737806" y="100171"/>
                  </a:lnTo>
                  <a:lnTo>
                    <a:pt x="3775587" y="125234"/>
                  </a:lnTo>
                  <a:lnTo>
                    <a:pt x="3811535" y="152703"/>
                  </a:lnTo>
                  <a:lnTo>
                    <a:pt x="3845534" y="182464"/>
                  </a:lnTo>
                  <a:lnTo>
                    <a:pt x="3877471" y="214401"/>
                  </a:lnTo>
                  <a:lnTo>
                    <a:pt x="3907232" y="248400"/>
                  </a:lnTo>
                  <a:lnTo>
                    <a:pt x="3934701" y="284348"/>
                  </a:lnTo>
                  <a:lnTo>
                    <a:pt x="3959764" y="322129"/>
                  </a:lnTo>
                  <a:lnTo>
                    <a:pt x="3982307" y="361629"/>
                  </a:lnTo>
                  <a:lnTo>
                    <a:pt x="4002216" y="402734"/>
                  </a:lnTo>
                  <a:lnTo>
                    <a:pt x="4019376" y="445329"/>
                  </a:lnTo>
                  <a:lnTo>
                    <a:pt x="4033672" y="489300"/>
                  </a:lnTo>
                  <a:lnTo>
                    <a:pt x="4044991" y="534533"/>
                  </a:lnTo>
                  <a:lnTo>
                    <a:pt x="4053217" y="580913"/>
                  </a:lnTo>
                  <a:lnTo>
                    <a:pt x="4058237" y="628325"/>
                  </a:lnTo>
                  <a:lnTo>
                    <a:pt x="4059936" y="676655"/>
                  </a:lnTo>
                  <a:lnTo>
                    <a:pt x="4059936" y="3621024"/>
                  </a:lnTo>
                  <a:lnTo>
                    <a:pt x="4058237" y="3669354"/>
                  </a:lnTo>
                  <a:lnTo>
                    <a:pt x="4053217" y="3716766"/>
                  </a:lnTo>
                  <a:lnTo>
                    <a:pt x="4044991" y="3763146"/>
                  </a:lnTo>
                  <a:lnTo>
                    <a:pt x="4033672" y="3808379"/>
                  </a:lnTo>
                  <a:lnTo>
                    <a:pt x="4019376" y="3852350"/>
                  </a:lnTo>
                  <a:lnTo>
                    <a:pt x="4002216" y="3894945"/>
                  </a:lnTo>
                  <a:lnTo>
                    <a:pt x="3982307" y="3936050"/>
                  </a:lnTo>
                  <a:lnTo>
                    <a:pt x="3959764" y="3975550"/>
                  </a:lnTo>
                  <a:lnTo>
                    <a:pt x="3934701" y="4013331"/>
                  </a:lnTo>
                  <a:lnTo>
                    <a:pt x="3907232" y="4049279"/>
                  </a:lnTo>
                  <a:lnTo>
                    <a:pt x="3877471" y="4083278"/>
                  </a:lnTo>
                  <a:lnTo>
                    <a:pt x="3845534" y="4115215"/>
                  </a:lnTo>
                  <a:lnTo>
                    <a:pt x="3811535" y="4144976"/>
                  </a:lnTo>
                  <a:lnTo>
                    <a:pt x="3775587" y="4172445"/>
                  </a:lnTo>
                  <a:lnTo>
                    <a:pt x="3737806" y="4197508"/>
                  </a:lnTo>
                  <a:lnTo>
                    <a:pt x="3698306" y="4220051"/>
                  </a:lnTo>
                  <a:lnTo>
                    <a:pt x="3657201" y="4239960"/>
                  </a:lnTo>
                  <a:lnTo>
                    <a:pt x="3614606" y="4257120"/>
                  </a:lnTo>
                  <a:lnTo>
                    <a:pt x="3570635" y="4271416"/>
                  </a:lnTo>
                  <a:lnTo>
                    <a:pt x="3525402" y="4282735"/>
                  </a:lnTo>
                  <a:lnTo>
                    <a:pt x="3479022" y="4290961"/>
                  </a:lnTo>
                  <a:lnTo>
                    <a:pt x="3431610" y="4295981"/>
                  </a:lnTo>
                  <a:lnTo>
                    <a:pt x="3383280" y="4297680"/>
                  </a:lnTo>
                  <a:lnTo>
                    <a:pt x="676655" y="4297680"/>
                  </a:lnTo>
                  <a:lnTo>
                    <a:pt x="628325" y="4295981"/>
                  </a:lnTo>
                  <a:lnTo>
                    <a:pt x="580913" y="4290961"/>
                  </a:lnTo>
                  <a:lnTo>
                    <a:pt x="534533" y="4282735"/>
                  </a:lnTo>
                  <a:lnTo>
                    <a:pt x="489300" y="4271416"/>
                  </a:lnTo>
                  <a:lnTo>
                    <a:pt x="445329" y="4257120"/>
                  </a:lnTo>
                  <a:lnTo>
                    <a:pt x="402734" y="4239960"/>
                  </a:lnTo>
                  <a:lnTo>
                    <a:pt x="361629" y="4220051"/>
                  </a:lnTo>
                  <a:lnTo>
                    <a:pt x="322129" y="4197508"/>
                  </a:lnTo>
                  <a:lnTo>
                    <a:pt x="284348" y="4172445"/>
                  </a:lnTo>
                  <a:lnTo>
                    <a:pt x="248400" y="4144976"/>
                  </a:lnTo>
                  <a:lnTo>
                    <a:pt x="214401" y="4115215"/>
                  </a:lnTo>
                  <a:lnTo>
                    <a:pt x="182464" y="4083278"/>
                  </a:lnTo>
                  <a:lnTo>
                    <a:pt x="152703" y="4049279"/>
                  </a:lnTo>
                  <a:lnTo>
                    <a:pt x="125234" y="4013331"/>
                  </a:lnTo>
                  <a:lnTo>
                    <a:pt x="100171" y="3975550"/>
                  </a:lnTo>
                  <a:lnTo>
                    <a:pt x="77628" y="3936050"/>
                  </a:lnTo>
                  <a:lnTo>
                    <a:pt x="57719" y="3894945"/>
                  </a:lnTo>
                  <a:lnTo>
                    <a:pt x="40559" y="3852350"/>
                  </a:lnTo>
                  <a:lnTo>
                    <a:pt x="26263" y="3808379"/>
                  </a:lnTo>
                  <a:lnTo>
                    <a:pt x="14944" y="3763146"/>
                  </a:lnTo>
                  <a:lnTo>
                    <a:pt x="6718" y="3716766"/>
                  </a:lnTo>
                  <a:lnTo>
                    <a:pt x="1698" y="3669354"/>
                  </a:lnTo>
                  <a:lnTo>
                    <a:pt x="0" y="3621024"/>
                  </a:lnTo>
                  <a:lnTo>
                    <a:pt x="0" y="676655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204" dirty="0"/>
              <a:t>Commanding</a:t>
            </a:r>
          </a:p>
          <a:p>
            <a:pPr marL="12700">
              <a:lnSpc>
                <a:spcPct val="100000"/>
              </a:lnSpc>
            </a:pPr>
            <a:r>
              <a:rPr spc="75" dirty="0"/>
              <a:t>at</a:t>
            </a:r>
            <a:r>
              <a:rPr spc="95" dirty="0"/>
              <a:t> </a:t>
            </a:r>
            <a:r>
              <a:rPr spc="170" dirty="0"/>
              <a:t>MacDonalds</a:t>
            </a:r>
            <a:r>
              <a:rPr spc="120" dirty="0"/>
              <a:t> </a:t>
            </a:r>
            <a:r>
              <a:rPr spc="65" dirty="0"/>
              <a:t>:</a:t>
            </a:r>
          </a:p>
          <a:p>
            <a:pPr>
              <a:lnSpc>
                <a:spcPct val="100000"/>
              </a:lnSpc>
              <a:spcBef>
                <a:spcPts val="2490"/>
              </a:spcBef>
            </a:pPr>
            <a:endParaRPr spc="65" dirty="0"/>
          </a:p>
          <a:p>
            <a:pPr marL="184150" marR="5080" indent="-171450">
              <a:lnSpc>
                <a:spcPct val="100000"/>
              </a:lnSpc>
              <a:buFont typeface="Wingdings"/>
              <a:buChar char=""/>
              <a:tabLst>
                <a:tab pos="184150" algn="l"/>
              </a:tabLst>
            </a:pPr>
            <a:r>
              <a:rPr spc="125" dirty="0"/>
              <a:t>Shift</a:t>
            </a:r>
            <a:r>
              <a:rPr spc="45" dirty="0"/>
              <a:t> </a:t>
            </a:r>
            <a:r>
              <a:rPr spc="180" dirty="0"/>
              <a:t>managers</a:t>
            </a:r>
            <a:r>
              <a:rPr spc="50" dirty="0"/>
              <a:t> </a:t>
            </a:r>
            <a:r>
              <a:rPr spc="180" dirty="0"/>
              <a:t>lead</a:t>
            </a:r>
            <a:r>
              <a:rPr spc="25" dirty="0"/>
              <a:t> </a:t>
            </a:r>
            <a:r>
              <a:rPr spc="145" dirty="0"/>
              <a:t>daily </a:t>
            </a:r>
            <a:r>
              <a:rPr spc="130" dirty="0"/>
              <a:t>operations</a:t>
            </a:r>
          </a:p>
          <a:p>
            <a:pPr marL="184150" marR="78105" indent="-171450">
              <a:lnSpc>
                <a:spcPct val="100000"/>
              </a:lnSpc>
              <a:spcBef>
                <a:spcPts val="2530"/>
              </a:spcBef>
              <a:buFont typeface="Wingdings"/>
              <a:buChar char=""/>
              <a:tabLst>
                <a:tab pos="184150" algn="l"/>
              </a:tabLst>
            </a:pPr>
            <a:r>
              <a:rPr spc="170" dirty="0"/>
              <a:t>Clear</a:t>
            </a:r>
            <a:r>
              <a:rPr spc="45" dirty="0"/>
              <a:t> </a:t>
            </a:r>
            <a:r>
              <a:rPr spc="130" dirty="0"/>
              <a:t>instructions</a:t>
            </a:r>
            <a:r>
              <a:rPr spc="55" dirty="0"/>
              <a:t> </a:t>
            </a:r>
            <a:r>
              <a:rPr spc="185" dirty="0"/>
              <a:t>during busy</a:t>
            </a:r>
            <a:r>
              <a:rPr spc="70" dirty="0"/>
              <a:t> </a:t>
            </a:r>
            <a:r>
              <a:rPr spc="135" dirty="0"/>
              <a:t>hours</a:t>
            </a:r>
          </a:p>
          <a:p>
            <a:pPr marL="183515" indent="-170815">
              <a:lnSpc>
                <a:spcPct val="100000"/>
              </a:lnSpc>
              <a:spcBef>
                <a:spcPts val="2530"/>
              </a:spcBef>
              <a:buFont typeface="Wingdings"/>
              <a:buChar char=""/>
              <a:tabLst>
                <a:tab pos="183515" algn="l"/>
              </a:tabLst>
            </a:pPr>
            <a:r>
              <a:rPr spc="140" dirty="0"/>
              <a:t>Training</a:t>
            </a:r>
            <a:r>
              <a:rPr spc="45" dirty="0"/>
              <a:t> </a:t>
            </a:r>
            <a:r>
              <a:rPr spc="180" dirty="0"/>
              <a:t>employees</a:t>
            </a:r>
            <a:r>
              <a:rPr spc="75" dirty="0"/>
              <a:t> </a:t>
            </a:r>
            <a:r>
              <a:rPr spc="90" dirty="0"/>
              <a:t>for</a:t>
            </a:r>
          </a:p>
          <a:p>
            <a:pPr marL="184150">
              <a:lnSpc>
                <a:spcPct val="100000"/>
              </a:lnSpc>
              <a:spcBef>
                <a:spcPts val="15"/>
              </a:spcBef>
            </a:pPr>
            <a:r>
              <a:rPr sz="1800" spc="160" dirty="0"/>
              <a:t>food</a:t>
            </a:r>
            <a:r>
              <a:rPr sz="1800" spc="5" dirty="0"/>
              <a:t> </a:t>
            </a:r>
            <a:r>
              <a:rPr sz="1800" spc="114" dirty="0"/>
              <a:t>safety</a:t>
            </a:r>
            <a:endParaRPr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3541140" y="365632"/>
            <a:ext cx="217678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b="0" spc="-10" dirty="0">
                <a:latin typeface="Calibri"/>
                <a:cs typeface="Calibri"/>
              </a:rPr>
              <a:t>Evaluation</a:t>
            </a:r>
            <a:r>
              <a:rPr sz="3600" b="0" spc="-185" dirty="0">
                <a:latin typeface="Calibri"/>
                <a:cs typeface="Calibri"/>
              </a:rPr>
              <a:t> </a:t>
            </a:r>
            <a:r>
              <a:rPr sz="3600" b="0" spc="-50" dirty="0">
                <a:latin typeface="Calibri"/>
                <a:cs typeface="Calibri"/>
              </a:rPr>
              <a:t>:</a:t>
            </a:r>
            <a:endParaRPr sz="36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29031" y="1345183"/>
            <a:ext cx="2842260" cy="4488180"/>
            <a:chOff x="129031" y="1345183"/>
            <a:chExt cx="2842260" cy="4488180"/>
          </a:xfrm>
        </p:grpSpPr>
        <p:sp>
          <p:nvSpPr>
            <p:cNvPr id="4" name="object 4"/>
            <p:cNvSpPr/>
            <p:nvPr/>
          </p:nvSpPr>
          <p:spPr>
            <a:xfrm>
              <a:off x="141731" y="1357883"/>
              <a:ext cx="2816860" cy="4462780"/>
            </a:xfrm>
            <a:custGeom>
              <a:avLst/>
              <a:gdLst/>
              <a:ahLst/>
              <a:cxnLst/>
              <a:rect l="l" t="t" r="r" b="b"/>
              <a:pathLst>
                <a:path w="2816860" h="4462780">
                  <a:moveTo>
                    <a:pt x="2346960" y="0"/>
                  </a:moveTo>
                  <a:lnTo>
                    <a:pt x="469404" y="0"/>
                  </a:lnTo>
                  <a:lnTo>
                    <a:pt x="421410" y="2423"/>
                  </a:lnTo>
                  <a:lnTo>
                    <a:pt x="374803" y="9537"/>
                  </a:lnTo>
                  <a:lnTo>
                    <a:pt x="329818" y="21105"/>
                  </a:lnTo>
                  <a:lnTo>
                    <a:pt x="286691" y="36891"/>
                  </a:lnTo>
                  <a:lnTo>
                    <a:pt x="245658" y="56659"/>
                  </a:lnTo>
                  <a:lnTo>
                    <a:pt x="206956" y="80172"/>
                  </a:lnTo>
                  <a:lnTo>
                    <a:pt x="170819" y="107196"/>
                  </a:lnTo>
                  <a:lnTo>
                    <a:pt x="137485" y="137493"/>
                  </a:lnTo>
                  <a:lnTo>
                    <a:pt x="107189" y="170827"/>
                  </a:lnTo>
                  <a:lnTo>
                    <a:pt x="80166" y="206964"/>
                  </a:lnTo>
                  <a:lnTo>
                    <a:pt x="56654" y="245665"/>
                  </a:lnTo>
                  <a:lnTo>
                    <a:pt x="36888" y="286696"/>
                  </a:lnTo>
                  <a:lnTo>
                    <a:pt x="21103" y="329820"/>
                  </a:lnTo>
                  <a:lnTo>
                    <a:pt x="9536" y="374802"/>
                  </a:lnTo>
                  <a:lnTo>
                    <a:pt x="2423" y="421404"/>
                  </a:lnTo>
                  <a:lnTo>
                    <a:pt x="0" y="469391"/>
                  </a:lnTo>
                  <a:lnTo>
                    <a:pt x="0" y="3992879"/>
                  </a:lnTo>
                  <a:lnTo>
                    <a:pt x="2423" y="4040871"/>
                  </a:lnTo>
                  <a:lnTo>
                    <a:pt x="9536" y="4087477"/>
                  </a:lnTo>
                  <a:lnTo>
                    <a:pt x="21103" y="4132460"/>
                  </a:lnTo>
                  <a:lnTo>
                    <a:pt x="36888" y="4175586"/>
                  </a:lnTo>
                  <a:lnTo>
                    <a:pt x="56654" y="4216617"/>
                  </a:lnTo>
                  <a:lnTo>
                    <a:pt x="80166" y="4255319"/>
                  </a:lnTo>
                  <a:lnTo>
                    <a:pt x="107189" y="4291454"/>
                  </a:lnTo>
                  <a:lnTo>
                    <a:pt x="137485" y="4324788"/>
                  </a:lnTo>
                  <a:lnTo>
                    <a:pt x="170819" y="4355083"/>
                  </a:lnTo>
                  <a:lnTo>
                    <a:pt x="206956" y="4382105"/>
                  </a:lnTo>
                  <a:lnTo>
                    <a:pt x="245658" y="4405617"/>
                  </a:lnTo>
                  <a:lnTo>
                    <a:pt x="286691" y="4425384"/>
                  </a:lnTo>
                  <a:lnTo>
                    <a:pt x="329818" y="4441168"/>
                  </a:lnTo>
                  <a:lnTo>
                    <a:pt x="374803" y="4452735"/>
                  </a:lnTo>
                  <a:lnTo>
                    <a:pt x="421410" y="4459848"/>
                  </a:lnTo>
                  <a:lnTo>
                    <a:pt x="469404" y="4462272"/>
                  </a:lnTo>
                  <a:lnTo>
                    <a:pt x="2346960" y="4462272"/>
                  </a:lnTo>
                  <a:lnTo>
                    <a:pt x="2394947" y="4459848"/>
                  </a:lnTo>
                  <a:lnTo>
                    <a:pt x="2441549" y="4452735"/>
                  </a:lnTo>
                  <a:lnTo>
                    <a:pt x="2486531" y="4441168"/>
                  </a:lnTo>
                  <a:lnTo>
                    <a:pt x="2529655" y="4425384"/>
                  </a:lnTo>
                  <a:lnTo>
                    <a:pt x="2570686" y="4405617"/>
                  </a:lnTo>
                  <a:lnTo>
                    <a:pt x="2609387" y="4382105"/>
                  </a:lnTo>
                  <a:lnTo>
                    <a:pt x="2645524" y="4355083"/>
                  </a:lnTo>
                  <a:lnTo>
                    <a:pt x="2678858" y="4324788"/>
                  </a:lnTo>
                  <a:lnTo>
                    <a:pt x="2709155" y="4291454"/>
                  </a:lnTo>
                  <a:lnTo>
                    <a:pt x="2736179" y="4255319"/>
                  </a:lnTo>
                  <a:lnTo>
                    <a:pt x="2759692" y="4216617"/>
                  </a:lnTo>
                  <a:lnTo>
                    <a:pt x="2779460" y="4175586"/>
                  </a:lnTo>
                  <a:lnTo>
                    <a:pt x="2795246" y="4132460"/>
                  </a:lnTo>
                  <a:lnTo>
                    <a:pt x="2806814" y="4087477"/>
                  </a:lnTo>
                  <a:lnTo>
                    <a:pt x="2813928" y="4040871"/>
                  </a:lnTo>
                  <a:lnTo>
                    <a:pt x="2816352" y="3992879"/>
                  </a:lnTo>
                  <a:lnTo>
                    <a:pt x="2816352" y="469391"/>
                  </a:lnTo>
                  <a:lnTo>
                    <a:pt x="2813928" y="421404"/>
                  </a:lnTo>
                  <a:lnTo>
                    <a:pt x="2806814" y="374802"/>
                  </a:lnTo>
                  <a:lnTo>
                    <a:pt x="2795246" y="329820"/>
                  </a:lnTo>
                  <a:lnTo>
                    <a:pt x="2779460" y="286696"/>
                  </a:lnTo>
                  <a:lnTo>
                    <a:pt x="2759692" y="245665"/>
                  </a:lnTo>
                  <a:lnTo>
                    <a:pt x="2736179" y="206964"/>
                  </a:lnTo>
                  <a:lnTo>
                    <a:pt x="2709155" y="170827"/>
                  </a:lnTo>
                  <a:lnTo>
                    <a:pt x="2678858" y="137493"/>
                  </a:lnTo>
                  <a:lnTo>
                    <a:pt x="2645524" y="107196"/>
                  </a:lnTo>
                  <a:lnTo>
                    <a:pt x="2609387" y="80172"/>
                  </a:lnTo>
                  <a:lnTo>
                    <a:pt x="2570686" y="56659"/>
                  </a:lnTo>
                  <a:lnTo>
                    <a:pt x="2529655" y="36891"/>
                  </a:lnTo>
                  <a:lnTo>
                    <a:pt x="2486531" y="21105"/>
                  </a:lnTo>
                  <a:lnTo>
                    <a:pt x="2441549" y="9537"/>
                  </a:lnTo>
                  <a:lnTo>
                    <a:pt x="2394947" y="2423"/>
                  </a:lnTo>
                  <a:lnTo>
                    <a:pt x="2346960" y="0"/>
                  </a:lnTo>
                  <a:close/>
                </a:path>
              </a:pathLst>
            </a:custGeom>
            <a:solidFill>
              <a:srgbClr val="B8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41731" y="1357883"/>
              <a:ext cx="2816860" cy="4462780"/>
            </a:xfrm>
            <a:custGeom>
              <a:avLst/>
              <a:gdLst/>
              <a:ahLst/>
              <a:cxnLst/>
              <a:rect l="l" t="t" r="r" b="b"/>
              <a:pathLst>
                <a:path w="2816860" h="4462780">
                  <a:moveTo>
                    <a:pt x="0" y="469391"/>
                  </a:moveTo>
                  <a:lnTo>
                    <a:pt x="2423" y="421404"/>
                  </a:lnTo>
                  <a:lnTo>
                    <a:pt x="9536" y="374802"/>
                  </a:lnTo>
                  <a:lnTo>
                    <a:pt x="21103" y="329820"/>
                  </a:lnTo>
                  <a:lnTo>
                    <a:pt x="36888" y="286696"/>
                  </a:lnTo>
                  <a:lnTo>
                    <a:pt x="56654" y="245665"/>
                  </a:lnTo>
                  <a:lnTo>
                    <a:pt x="80166" y="206964"/>
                  </a:lnTo>
                  <a:lnTo>
                    <a:pt x="107189" y="170827"/>
                  </a:lnTo>
                  <a:lnTo>
                    <a:pt x="137485" y="137493"/>
                  </a:lnTo>
                  <a:lnTo>
                    <a:pt x="170819" y="107196"/>
                  </a:lnTo>
                  <a:lnTo>
                    <a:pt x="206956" y="80172"/>
                  </a:lnTo>
                  <a:lnTo>
                    <a:pt x="245658" y="56659"/>
                  </a:lnTo>
                  <a:lnTo>
                    <a:pt x="286691" y="36891"/>
                  </a:lnTo>
                  <a:lnTo>
                    <a:pt x="329818" y="21105"/>
                  </a:lnTo>
                  <a:lnTo>
                    <a:pt x="374803" y="9537"/>
                  </a:lnTo>
                  <a:lnTo>
                    <a:pt x="421410" y="2423"/>
                  </a:lnTo>
                  <a:lnTo>
                    <a:pt x="469404" y="0"/>
                  </a:lnTo>
                  <a:lnTo>
                    <a:pt x="2346960" y="0"/>
                  </a:lnTo>
                  <a:lnTo>
                    <a:pt x="2394947" y="2423"/>
                  </a:lnTo>
                  <a:lnTo>
                    <a:pt x="2441549" y="9537"/>
                  </a:lnTo>
                  <a:lnTo>
                    <a:pt x="2486531" y="21105"/>
                  </a:lnTo>
                  <a:lnTo>
                    <a:pt x="2529655" y="36891"/>
                  </a:lnTo>
                  <a:lnTo>
                    <a:pt x="2570686" y="56659"/>
                  </a:lnTo>
                  <a:lnTo>
                    <a:pt x="2609387" y="80172"/>
                  </a:lnTo>
                  <a:lnTo>
                    <a:pt x="2645524" y="107196"/>
                  </a:lnTo>
                  <a:lnTo>
                    <a:pt x="2678858" y="137493"/>
                  </a:lnTo>
                  <a:lnTo>
                    <a:pt x="2709155" y="170827"/>
                  </a:lnTo>
                  <a:lnTo>
                    <a:pt x="2736179" y="206964"/>
                  </a:lnTo>
                  <a:lnTo>
                    <a:pt x="2759692" y="245665"/>
                  </a:lnTo>
                  <a:lnTo>
                    <a:pt x="2779460" y="286696"/>
                  </a:lnTo>
                  <a:lnTo>
                    <a:pt x="2795246" y="329820"/>
                  </a:lnTo>
                  <a:lnTo>
                    <a:pt x="2806814" y="374802"/>
                  </a:lnTo>
                  <a:lnTo>
                    <a:pt x="2813928" y="421404"/>
                  </a:lnTo>
                  <a:lnTo>
                    <a:pt x="2816352" y="469391"/>
                  </a:lnTo>
                  <a:lnTo>
                    <a:pt x="2816352" y="3992879"/>
                  </a:lnTo>
                  <a:lnTo>
                    <a:pt x="2813928" y="4040871"/>
                  </a:lnTo>
                  <a:lnTo>
                    <a:pt x="2806814" y="4087477"/>
                  </a:lnTo>
                  <a:lnTo>
                    <a:pt x="2795246" y="4132460"/>
                  </a:lnTo>
                  <a:lnTo>
                    <a:pt x="2779460" y="4175586"/>
                  </a:lnTo>
                  <a:lnTo>
                    <a:pt x="2759692" y="4216617"/>
                  </a:lnTo>
                  <a:lnTo>
                    <a:pt x="2736179" y="4255319"/>
                  </a:lnTo>
                  <a:lnTo>
                    <a:pt x="2709155" y="4291454"/>
                  </a:lnTo>
                  <a:lnTo>
                    <a:pt x="2678858" y="4324788"/>
                  </a:lnTo>
                  <a:lnTo>
                    <a:pt x="2645524" y="4355083"/>
                  </a:lnTo>
                  <a:lnTo>
                    <a:pt x="2609387" y="4382105"/>
                  </a:lnTo>
                  <a:lnTo>
                    <a:pt x="2570686" y="4405617"/>
                  </a:lnTo>
                  <a:lnTo>
                    <a:pt x="2529655" y="4425384"/>
                  </a:lnTo>
                  <a:lnTo>
                    <a:pt x="2486531" y="4441168"/>
                  </a:lnTo>
                  <a:lnTo>
                    <a:pt x="2441549" y="4452735"/>
                  </a:lnTo>
                  <a:lnTo>
                    <a:pt x="2394947" y="4459848"/>
                  </a:lnTo>
                  <a:lnTo>
                    <a:pt x="2346960" y="4462272"/>
                  </a:lnTo>
                  <a:lnTo>
                    <a:pt x="469404" y="4462272"/>
                  </a:lnTo>
                  <a:lnTo>
                    <a:pt x="421410" y="4459848"/>
                  </a:lnTo>
                  <a:lnTo>
                    <a:pt x="374803" y="4452735"/>
                  </a:lnTo>
                  <a:lnTo>
                    <a:pt x="329818" y="4441168"/>
                  </a:lnTo>
                  <a:lnTo>
                    <a:pt x="286691" y="4425384"/>
                  </a:lnTo>
                  <a:lnTo>
                    <a:pt x="245658" y="4405617"/>
                  </a:lnTo>
                  <a:lnTo>
                    <a:pt x="206956" y="4382105"/>
                  </a:lnTo>
                  <a:lnTo>
                    <a:pt x="170819" y="4355083"/>
                  </a:lnTo>
                  <a:lnTo>
                    <a:pt x="137485" y="4324788"/>
                  </a:lnTo>
                  <a:lnTo>
                    <a:pt x="107189" y="4291454"/>
                  </a:lnTo>
                  <a:lnTo>
                    <a:pt x="80166" y="4255319"/>
                  </a:lnTo>
                  <a:lnTo>
                    <a:pt x="56654" y="4216617"/>
                  </a:lnTo>
                  <a:lnTo>
                    <a:pt x="36888" y="4175586"/>
                  </a:lnTo>
                  <a:lnTo>
                    <a:pt x="21103" y="4132460"/>
                  </a:lnTo>
                  <a:lnTo>
                    <a:pt x="9536" y="4087477"/>
                  </a:lnTo>
                  <a:lnTo>
                    <a:pt x="2423" y="4040871"/>
                  </a:lnTo>
                  <a:lnTo>
                    <a:pt x="0" y="3992879"/>
                  </a:lnTo>
                  <a:lnTo>
                    <a:pt x="0" y="469391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30669" y="1636077"/>
            <a:ext cx="1460500" cy="3441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100" dirty="0">
                <a:latin typeface="Calibri"/>
                <a:cs typeface="Calibri"/>
              </a:rPr>
              <a:t>Advantages</a:t>
            </a:r>
            <a:r>
              <a:rPr sz="2100" spc="235" dirty="0">
                <a:latin typeface="Calibri"/>
                <a:cs typeface="Calibri"/>
              </a:rPr>
              <a:t> </a:t>
            </a:r>
            <a:r>
              <a:rPr sz="2100" spc="-50" dirty="0">
                <a:latin typeface="Calibri"/>
                <a:cs typeface="Calibri"/>
              </a:rPr>
              <a:t>: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0669" y="2277046"/>
            <a:ext cx="2244725" cy="664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6060" marR="5080" indent="-21399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7329" algn="l"/>
              </a:tabLst>
            </a:pPr>
            <a:r>
              <a:rPr sz="2100" spc="65" dirty="0">
                <a:latin typeface="Calibri"/>
                <a:cs typeface="Calibri"/>
              </a:rPr>
              <a:t>Clear</a:t>
            </a:r>
            <a:r>
              <a:rPr sz="2100" spc="-1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direction</a:t>
            </a:r>
            <a:r>
              <a:rPr sz="2100" spc="30" dirty="0">
                <a:latin typeface="Calibri"/>
                <a:cs typeface="Calibri"/>
              </a:rPr>
              <a:t> </a:t>
            </a:r>
            <a:r>
              <a:rPr sz="2100" spc="-40" dirty="0">
                <a:latin typeface="Calibri"/>
                <a:cs typeface="Calibri"/>
              </a:rPr>
              <a:t>for 	</a:t>
            </a:r>
            <a:r>
              <a:rPr sz="2100" spc="-10" dirty="0">
                <a:latin typeface="Calibri"/>
                <a:cs typeface="Calibri"/>
              </a:rPr>
              <a:t>employees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0669" y="3238436"/>
            <a:ext cx="2040255" cy="664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6060" marR="5080" indent="-21399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7329" algn="l"/>
              </a:tabLst>
            </a:pPr>
            <a:r>
              <a:rPr sz="2100" dirty="0">
                <a:latin typeface="Calibri"/>
                <a:cs typeface="Calibri"/>
              </a:rPr>
              <a:t>Faster </a:t>
            </a:r>
            <a:r>
              <a:rPr sz="2100" spc="35" dirty="0">
                <a:latin typeface="Calibri"/>
                <a:cs typeface="Calibri"/>
              </a:rPr>
              <a:t>decision-	</a:t>
            </a:r>
            <a:r>
              <a:rPr sz="2100" spc="-10" dirty="0">
                <a:latin typeface="Calibri"/>
                <a:cs typeface="Calibri"/>
              </a:rPr>
              <a:t>making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0669" y="4199826"/>
            <a:ext cx="2422525" cy="3441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6695" indent="-21399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6695" algn="l"/>
              </a:tabLst>
            </a:pPr>
            <a:r>
              <a:rPr sz="2100" dirty="0">
                <a:latin typeface="Calibri"/>
                <a:cs typeface="Calibri"/>
              </a:rPr>
              <a:t>Improved</a:t>
            </a:r>
            <a:r>
              <a:rPr sz="2100" spc="-7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efficiency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0669" y="4840541"/>
            <a:ext cx="2197100" cy="3441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6695" indent="-21399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6695" algn="l"/>
              </a:tabLst>
            </a:pPr>
            <a:r>
              <a:rPr sz="2100" dirty="0">
                <a:latin typeface="Calibri"/>
                <a:cs typeface="Calibri"/>
              </a:rPr>
              <a:t>Strong</a:t>
            </a:r>
            <a:r>
              <a:rPr sz="2100" spc="-5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leadership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073400" y="1345183"/>
            <a:ext cx="3079750" cy="4488180"/>
            <a:chOff x="3073400" y="1345183"/>
            <a:chExt cx="3079750" cy="4488180"/>
          </a:xfrm>
        </p:grpSpPr>
        <p:sp>
          <p:nvSpPr>
            <p:cNvPr id="12" name="object 12"/>
            <p:cNvSpPr/>
            <p:nvPr/>
          </p:nvSpPr>
          <p:spPr>
            <a:xfrm>
              <a:off x="3086100" y="1357883"/>
              <a:ext cx="3054350" cy="4462780"/>
            </a:xfrm>
            <a:custGeom>
              <a:avLst/>
              <a:gdLst/>
              <a:ahLst/>
              <a:cxnLst/>
              <a:rect l="l" t="t" r="r" b="b"/>
              <a:pathLst>
                <a:path w="3054350" h="4462780">
                  <a:moveTo>
                    <a:pt x="2545079" y="0"/>
                  </a:moveTo>
                  <a:lnTo>
                    <a:pt x="509015" y="0"/>
                  </a:lnTo>
                  <a:lnTo>
                    <a:pt x="459985" y="2329"/>
                  </a:lnTo>
                  <a:lnTo>
                    <a:pt x="412275" y="9176"/>
                  </a:lnTo>
                  <a:lnTo>
                    <a:pt x="366099" y="20326"/>
                  </a:lnTo>
                  <a:lnTo>
                    <a:pt x="321669" y="35568"/>
                  </a:lnTo>
                  <a:lnTo>
                    <a:pt x="279200" y="54687"/>
                  </a:lnTo>
                  <a:lnTo>
                    <a:pt x="238903" y="77471"/>
                  </a:lnTo>
                  <a:lnTo>
                    <a:pt x="200992" y="103707"/>
                  </a:lnTo>
                  <a:lnTo>
                    <a:pt x="165680" y="133181"/>
                  </a:lnTo>
                  <a:lnTo>
                    <a:pt x="133181" y="165680"/>
                  </a:lnTo>
                  <a:lnTo>
                    <a:pt x="103707" y="200992"/>
                  </a:lnTo>
                  <a:lnTo>
                    <a:pt x="77471" y="238903"/>
                  </a:lnTo>
                  <a:lnTo>
                    <a:pt x="54687" y="279200"/>
                  </a:lnTo>
                  <a:lnTo>
                    <a:pt x="35568" y="321669"/>
                  </a:lnTo>
                  <a:lnTo>
                    <a:pt x="20326" y="366099"/>
                  </a:lnTo>
                  <a:lnTo>
                    <a:pt x="9176" y="412275"/>
                  </a:lnTo>
                  <a:lnTo>
                    <a:pt x="2329" y="459985"/>
                  </a:lnTo>
                  <a:lnTo>
                    <a:pt x="0" y="509015"/>
                  </a:lnTo>
                  <a:lnTo>
                    <a:pt x="0" y="3953255"/>
                  </a:lnTo>
                  <a:lnTo>
                    <a:pt x="2329" y="4002276"/>
                  </a:lnTo>
                  <a:lnTo>
                    <a:pt x="9176" y="4049978"/>
                  </a:lnTo>
                  <a:lnTo>
                    <a:pt x="20326" y="4096149"/>
                  </a:lnTo>
                  <a:lnTo>
                    <a:pt x="35568" y="4140576"/>
                  </a:lnTo>
                  <a:lnTo>
                    <a:pt x="54687" y="4183044"/>
                  </a:lnTo>
                  <a:lnTo>
                    <a:pt x="77471" y="4223340"/>
                  </a:lnTo>
                  <a:lnTo>
                    <a:pt x="103707" y="4261252"/>
                  </a:lnTo>
                  <a:lnTo>
                    <a:pt x="133181" y="4296566"/>
                  </a:lnTo>
                  <a:lnTo>
                    <a:pt x="165680" y="4329068"/>
                  </a:lnTo>
                  <a:lnTo>
                    <a:pt x="200992" y="4358545"/>
                  </a:lnTo>
                  <a:lnTo>
                    <a:pt x="238903" y="4384784"/>
                  </a:lnTo>
                  <a:lnTo>
                    <a:pt x="279200" y="4407572"/>
                  </a:lnTo>
                  <a:lnTo>
                    <a:pt x="321669" y="4426695"/>
                  </a:lnTo>
                  <a:lnTo>
                    <a:pt x="366099" y="4441940"/>
                  </a:lnTo>
                  <a:lnTo>
                    <a:pt x="412275" y="4453093"/>
                  </a:lnTo>
                  <a:lnTo>
                    <a:pt x="459985" y="4459941"/>
                  </a:lnTo>
                  <a:lnTo>
                    <a:pt x="509015" y="4462272"/>
                  </a:lnTo>
                  <a:lnTo>
                    <a:pt x="2545079" y="4462272"/>
                  </a:lnTo>
                  <a:lnTo>
                    <a:pt x="2594110" y="4459941"/>
                  </a:lnTo>
                  <a:lnTo>
                    <a:pt x="2641820" y="4453093"/>
                  </a:lnTo>
                  <a:lnTo>
                    <a:pt x="2687996" y="4441940"/>
                  </a:lnTo>
                  <a:lnTo>
                    <a:pt x="2732426" y="4426695"/>
                  </a:lnTo>
                  <a:lnTo>
                    <a:pt x="2774895" y="4407572"/>
                  </a:lnTo>
                  <a:lnTo>
                    <a:pt x="2815192" y="4384784"/>
                  </a:lnTo>
                  <a:lnTo>
                    <a:pt x="2853103" y="4358545"/>
                  </a:lnTo>
                  <a:lnTo>
                    <a:pt x="2888415" y="4329068"/>
                  </a:lnTo>
                  <a:lnTo>
                    <a:pt x="2920914" y="4296566"/>
                  </a:lnTo>
                  <a:lnTo>
                    <a:pt x="2950388" y="4261252"/>
                  </a:lnTo>
                  <a:lnTo>
                    <a:pt x="2976624" y="4223340"/>
                  </a:lnTo>
                  <a:lnTo>
                    <a:pt x="2999408" y="4183044"/>
                  </a:lnTo>
                  <a:lnTo>
                    <a:pt x="3018527" y="4140576"/>
                  </a:lnTo>
                  <a:lnTo>
                    <a:pt x="3033769" y="4096149"/>
                  </a:lnTo>
                  <a:lnTo>
                    <a:pt x="3044919" y="4049978"/>
                  </a:lnTo>
                  <a:lnTo>
                    <a:pt x="3051766" y="4002276"/>
                  </a:lnTo>
                  <a:lnTo>
                    <a:pt x="3054096" y="3953255"/>
                  </a:lnTo>
                  <a:lnTo>
                    <a:pt x="3054096" y="509015"/>
                  </a:lnTo>
                  <a:lnTo>
                    <a:pt x="3051766" y="459985"/>
                  </a:lnTo>
                  <a:lnTo>
                    <a:pt x="3044919" y="412275"/>
                  </a:lnTo>
                  <a:lnTo>
                    <a:pt x="3033769" y="366099"/>
                  </a:lnTo>
                  <a:lnTo>
                    <a:pt x="3018527" y="321669"/>
                  </a:lnTo>
                  <a:lnTo>
                    <a:pt x="2999408" y="279200"/>
                  </a:lnTo>
                  <a:lnTo>
                    <a:pt x="2976624" y="238903"/>
                  </a:lnTo>
                  <a:lnTo>
                    <a:pt x="2950388" y="200992"/>
                  </a:lnTo>
                  <a:lnTo>
                    <a:pt x="2920914" y="165680"/>
                  </a:lnTo>
                  <a:lnTo>
                    <a:pt x="2888415" y="133181"/>
                  </a:lnTo>
                  <a:lnTo>
                    <a:pt x="2853103" y="103707"/>
                  </a:lnTo>
                  <a:lnTo>
                    <a:pt x="2815192" y="77471"/>
                  </a:lnTo>
                  <a:lnTo>
                    <a:pt x="2774895" y="54687"/>
                  </a:lnTo>
                  <a:lnTo>
                    <a:pt x="2732426" y="35568"/>
                  </a:lnTo>
                  <a:lnTo>
                    <a:pt x="2687996" y="20326"/>
                  </a:lnTo>
                  <a:lnTo>
                    <a:pt x="2641820" y="9176"/>
                  </a:lnTo>
                  <a:lnTo>
                    <a:pt x="2594110" y="2329"/>
                  </a:lnTo>
                  <a:lnTo>
                    <a:pt x="2545079" y="0"/>
                  </a:lnTo>
                  <a:close/>
                </a:path>
              </a:pathLst>
            </a:custGeom>
            <a:solidFill>
              <a:srgbClr val="B8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086100" y="1357883"/>
              <a:ext cx="3054350" cy="4462780"/>
            </a:xfrm>
            <a:custGeom>
              <a:avLst/>
              <a:gdLst/>
              <a:ahLst/>
              <a:cxnLst/>
              <a:rect l="l" t="t" r="r" b="b"/>
              <a:pathLst>
                <a:path w="3054350" h="4462780">
                  <a:moveTo>
                    <a:pt x="0" y="509015"/>
                  </a:moveTo>
                  <a:lnTo>
                    <a:pt x="2329" y="459985"/>
                  </a:lnTo>
                  <a:lnTo>
                    <a:pt x="9176" y="412275"/>
                  </a:lnTo>
                  <a:lnTo>
                    <a:pt x="20326" y="366099"/>
                  </a:lnTo>
                  <a:lnTo>
                    <a:pt x="35568" y="321669"/>
                  </a:lnTo>
                  <a:lnTo>
                    <a:pt x="54687" y="279200"/>
                  </a:lnTo>
                  <a:lnTo>
                    <a:pt x="77471" y="238903"/>
                  </a:lnTo>
                  <a:lnTo>
                    <a:pt x="103707" y="200992"/>
                  </a:lnTo>
                  <a:lnTo>
                    <a:pt x="133181" y="165680"/>
                  </a:lnTo>
                  <a:lnTo>
                    <a:pt x="165680" y="133181"/>
                  </a:lnTo>
                  <a:lnTo>
                    <a:pt x="200992" y="103707"/>
                  </a:lnTo>
                  <a:lnTo>
                    <a:pt x="238903" y="77471"/>
                  </a:lnTo>
                  <a:lnTo>
                    <a:pt x="279200" y="54687"/>
                  </a:lnTo>
                  <a:lnTo>
                    <a:pt x="321669" y="35568"/>
                  </a:lnTo>
                  <a:lnTo>
                    <a:pt x="366099" y="20326"/>
                  </a:lnTo>
                  <a:lnTo>
                    <a:pt x="412275" y="9176"/>
                  </a:lnTo>
                  <a:lnTo>
                    <a:pt x="459985" y="2329"/>
                  </a:lnTo>
                  <a:lnTo>
                    <a:pt x="509015" y="0"/>
                  </a:lnTo>
                  <a:lnTo>
                    <a:pt x="2545079" y="0"/>
                  </a:lnTo>
                  <a:lnTo>
                    <a:pt x="2594110" y="2329"/>
                  </a:lnTo>
                  <a:lnTo>
                    <a:pt x="2641820" y="9176"/>
                  </a:lnTo>
                  <a:lnTo>
                    <a:pt x="2687996" y="20326"/>
                  </a:lnTo>
                  <a:lnTo>
                    <a:pt x="2732426" y="35568"/>
                  </a:lnTo>
                  <a:lnTo>
                    <a:pt x="2774895" y="54687"/>
                  </a:lnTo>
                  <a:lnTo>
                    <a:pt x="2815192" y="77471"/>
                  </a:lnTo>
                  <a:lnTo>
                    <a:pt x="2853103" y="103707"/>
                  </a:lnTo>
                  <a:lnTo>
                    <a:pt x="2888415" y="133181"/>
                  </a:lnTo>
                  <a:lnTo>
                    <a:pt x="2920914" y="165680"/>
                  </a:lnTo>
                  <a:lnTo>
                    <a:pt x="2950388" y="200992"/>
                  </a:lnTo>
                  <a:lnTo>
                    <a:pt x="2976624" y="238903"/>
                  </a:lnTo>
                  <a:lnTo>
                    <a:pt x="2999408" y="279200"/>
                  </a:lnTo>
                  <a:lnTo>
                    <a:pt x="3018527" y="321669"/>
                  </a:lnTo>
                  <a:lnTo>
                    <a:pt x="3033769" y="366099"/>
                  </a:lnTo>
                  <a:lnTo>
                    <a:pt x="3044919" y="412275"/>
                  </a:lnTo>
                  <a:lnTo>
                    <a:pt x="3051766" y="459985"/>
                  </a:lnTo>
                  <a:lnTo>
                    <a:pt x="3054096" y="509015"/>
                  </a:lnTo>
                  <a:lnTo>
                    <a:pt x="3054096" y="3953255"/>
                  </a:lnTo>
                  <a:lnTo>
                    <a:pt x="3051766" y="4002276"/>
                  </a:lnTo>
                  <a:lnTo>
                    <a:pt x="3044919" y="4049978"/>
                  </a:lnTo>
                  <a:lnTo>
                    <a:pt x="3033769" y="4096149"/>
                  </a:lnTo>
                  <a:lnTo>
                    <a:pt x="3018527" y="4140576"/>
                  </a:lnTo>
                  <a:lnTo>
                    <a:pt x="2999408" y="4183044"/>
                  </a:lnTo>
                  <a:lnTo>
                    <a:pt x="2976624" y="4223340"/>
                  </a:lnTo>
                  <a:lnTo>
                    <a:pt x="2950388" y="4261252"/>
                  </a:lnTo>
                  <a:lnTo>
                    <a:pt x="2920914" y="4296566"/>
                  </a:lnTo>
                  <a:lnTo>
                    <a:pt x="2888415" y="4329068"/>
                  </a:lnTo>
                  <a:lnTo>
                    <a:pt x="2853103" y="4358545"/>
                  </a:lnTo>
                  <a:lnTo>
                    <a:pt x="2815192" y="4384784"/>
                  </a:lnTo>
                  <a:lnTo>
                    <a:pt x="2774895" y="4407572"/>
                  </a:lnTo>
                  <a:lnTo>
                    <a:pt x="2732426" y="4426695"/>
                  </a:lnTo>
                  <a:lnTo>
                    <a:pt x="2687996" y="4441940"/>
                  </a:lnTo>
                  <a:lnTo>
                    <a:pt x="2641820" y="4453093"/>
                  </a:lnTo>
                  <a:lnTo>
                    <a:pt x="2594110" y="4459941"/>
                  </a:lnTo>
                  <a:lnTo>
                    <a:pt x="2545079" y="4462272"/>
                  </a:lnTo>
                  <a:lnTo>
                    <a:pt x="509015" y="4462272"/>
                  </a:lnTo>
                  <a:lnTo>
                    <a:pt x="459985" y="4459941"/>
                  </a:lnTo>
                  <a:lnTo>
                    <a:pt x="412275" y="4453093"/>
                  </a:lnTo>
                  <a:lnTo>
                    <a:pt x="366099" y="4441940"/>
                  </a:lnTo>
                  <a:lnTo>
                    <a:pt x="321669" y="4426695"/>
                  </a:lnTo>
                  <a:lnTo>
                    <a:pt x="279200" y="4407572"/>
                  </a:lnTo>
                  <a:lnTo>
                    <a:pt x="238903" y="4384784"/>
                  </a:lnTo>
                  <a:lnTo>
                    <a:pt x="200992" y="4358545"/>
                  </a:lnTo>
                  <a:lnTo>
                    <a:pt x="165680" y="4329068"/>
                  </a:lnTo>
                  <a:lnTo>
                    <a:pt x="133181" y="4296566"/>
                  </a:lnTo>
                  <a:lnTo>
                    <a:pt x="103707" y="4261252"/>
                  </a:lnTo>
                  <a:lnTo>
                    <a:pt x="77471" y="4223340"/>
                  </a:lnTo>
                  <a:lnTo>
                    <a:pt x="54687" y="4183044"/>
                  </a:lnTo>
                  <a:lnTo>
                    <a:pt x="35568" y="4140576"/>
                  </a:lnTo>
                  <a:lnTo>
                    <a:pt x="20326" y="4096149"/>
                  </a:lnTo>
                  <a:lnTo>
                    <a:pt x="9176" y="4049978"/>
                  </a:lnTo>
                  <a:lnTo>
                    <a:pt x="2329" y="4002276"/>
                  </a:lnTo>
                  <a:lnTo>
                    <a:pt x="0" y="3953255"/>
                  </a:lnTo>
                  <a:lnTo>
                    <a:pt x="0" y="509015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3292094" y="1954784"/>
            <a:ext cx="1867535" cy="344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100" spc="50" dirty="0">
                <a:latin typeface="Calibri"/>
                <a:cs typeface="Calibri"/>
              </a:rPr>
              <a:t>Disadvantages</a:t>
            </a:r>
            <a:r>
              <a:rPr sz="2100" spc="385" dirty="0">
                <a:latin typeface="Calibri"/>
                <a:cs typeface="Calibri"/>
              </a:rPr>
              <a:t> </a:t>
            </a:r>
            <a:r>
              <a:rPr sz="2100" spc="-50" dirty="0">
                <a:latin typeface="Calibri"/>
                <a:cs typeface="Calibri"/>
              </a:rPr>
              <a:t>: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292094" y="2596197"/>
            <a:ext cx="2402205" cy="664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6060" marR="5080" indent="-21399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7329" algn="l"/>
              </a:tabLst>
            </a:pPr>
            <a:r>
              <a:rPr sz="2100" spc="130" dirty="0">
                <a:latin typeface="Calibri"/>
                <a:cs typeface="Calibri"/>
              </a:rPr>
              <a:t>Can</a:t>
            </a:r>
            <a:r>
              <a:rPr sz="2100" spc="-10" dirty="0">
                <a:latin typeface="Calibri"/>
                <a:cs typeface="Calibri"/>
              </a:rPr>
              <a:t> reduce 	</a:t>
            </a:r>
            <a:r>
              <a:rPr sz="2100" dirty="0">
                <a:latin typeface="Calibri"/>
                <a:cs typeface="Calibri"/>
              </a:rPr>
              <a:t>employee</a:t>
            </a:r>
            <a:r>
              <a:rPr sz="2100" spc="5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creativity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292094" y="3557587"/>
            <a:ext cx="2386330" cy="3441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6695" indent="-21399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6695" algn="l"/>
              </a:tabLst>
            </a:pPr>
            <a:r>
              <a:rPr sz="2100" spc="65" dirty="0">
                <a:latin typeface="Calibri"/>
                <a:cs typeface="Calibri"/>
              </a:rPr>
              <a:t>Risk</a:t>
            </a:r>
            <a:r>
              <a:rPr sz="2100" spc="-6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of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spc="-40" dirty="0">
                <a:latin typeface="Calibri"/>
                <a:cs typeface="Calibri"/>
              </a:rPr>
              <a:t>over-</a:t>
            </a:r>
            <a:r>
              <a:rPr sz="2100" spc="-10" dirty="0">
                <a:latin typeface="Calibri"/>
                <a:cs typeface="Calibri"/>
              </a:rPr>
              <a:t>control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92094" y="4198556"/>
            <a:ext cx="2402840" cy="664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6060" marR="5080" indent="-21399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7329" algn="l"/>
              </a:tabLst>
            </a:pPr>
            <a:r>
              <a:rPr sz="2100" spc="45" dirty="0">
                <a:latin typeface="Calibri"/>
                <a:cs typeface="Calibri"/>
              </a:rPr>
              <a:t>Possible</a:t>
            </a:r>
            <a:r>
              <a:rPr sz="2100" spc="-30" dirty="0">
                <a:latin typeface="Calibri"/>
                <a:cs typeface="Calibri"/>
              </a:rPr>
              <a:t> </a:t>
            </a:r>
            <a:r>
              <a:rPr sz="2100" spc="50" dirty="0">
                <a:latin typeface="Calibri"/>
                <a:cs typeface="Calibri"/>
              </a:rPr>
              <a:t>stress</a:t>
            </a:r>
            <a:r>
              <a:rPr sz="2100" spc="-5" dirty="0">
                <a:latin typeface="Calibri"/>
                <a:cs typeface="Calibri"/>
              </a:rPr>
              <a:t> </a:t>
            </a:r>
            <a:r>
              <a:rPr sz="2100" spc="-25" dirty="0">
                <a:latin typeface="Calibri"/>
                <a:cs typeface="Calibri"/>
              </a:rPr>
              <a:t>in 	</a:t>
            </a:r>
            <a:r>
              <a:rPr sz="2100" dirty="0">
                <a:latin typeface="Calibri"/>
                <a:cs typeface="Calibri"/>
              </a:rPr>
              <a:t>high</a:t>
            </a:r>
            <a:r>
              <a:rPr sz="2100" spc="10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pressure</a:t>
            </a:r>
            <a:r>
              <a:rPr sz="2100" spc="75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shifts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264655" y="1345183"/>
            <a:ext cx="2768600" cy="4488180"/>
            <a:chOff x="6264655" y="1345183"/>
            <a:chExt cx="2768600" cy="4488180"/>
          </a:xfrm>
        </p:grpSpPr>
        <p:sp>
          <p:nvSpPr>
            <p:cNvPr id="19" name="object 19"/>
            <p:cNvSpPr/>
            <p:nvPr/>
          </p:nvSpPr>
          <p:spPr>
            <a:xfrm>
              <a:off x="6277355" y="1357883"/>
              <a:ext cx="2743200" cy="4462780"/>
            </a:xfrm>
            <a:custGeom>
              <a:avLst/>
              <a:gdLst/>
              <a:ahLst/>
              <a:cxnLst/>
              <a:rect l="l" t="t" r="r" b="b"/>
              <a:pathLst>
                <a:path w="2743200" h="4462780">
                  <a:moveTo>
                    <a:pt x="2286000" y="0"/>
                  </a:moveTo>
                  <a:lnTo>
                    <a:pt x="457200" y="0"/>
                  </a:lnTo>
                  <a:lnTo>
                    <a:pt x="410458" y="2360"/>
                  </a:lnTo>
                  <a:lnTo>
                    <a:pt x="365066" y="9289"/>
                  </a:lnTo>
                  <a:lnTo>
                    <a:pt x="321253" y="20557"/>
                  </a:lnTo>
                  <a:lnTo>
                    <a:pt x="279249" y="35933"/>
                  </a:lnTo>
                  <a:lnTo>
                    <a:pt x="239283" y="55187"/>
                  </a:lnTo>
                  <a:lnTo>
                    <a:pt x="201587" y="78090"/>
                  </a:lnTo>
                  <a:lnTo>
                    <a:pt x="166390" y="104411"/>
                  </a:lnTo>
                  <a:lnTo>
                    <a:pt x="133921" y="133921"/>
                  </a:lnTo>
                  <a:lnTo>
                    <a:pt x="104411" y="166390"/>
                  </a:lnTo>
                  <a:lnTo>
                    <a:pt x="78090" y="201587"/>
                  </a:lnTo>
                  <a:lnTo>
                    <a:pt x="55187" y="239283"/>
                  </a:lnTo>
                  <a:lnTo>
                    <a:pt x="35933" y="279249"/>
                  </a:lnTo>
                  <a:lnTo>
                    <a:pt x="20557" y="321253"/>
                  </a:lnTo>
                  <a:lnTo>
                    <a:pt x="9289" y="365066"/>
                  </a:lnTo>
                  <a:lnTo>
                    <a:pt x="2360" y="410458"/>
                  </a:lnTo>
                  <a:lnTo>
                    <a:pt x="0" y="457200"/>
                  </a:lnTo>
                  <a:lnTo>
                    <a:pt x="0" y="4005072"/>
                  </a:lnTo>
                  <a:lnTo>
                    <a:pt x="2360" y="4051817"/>
                  </a:lnTo>
                  <a:lnTo>
                    <a:pt x="9289" y="4097212"/>
                  </a:lnTo>
                  <a:lnTo>
                    <a:pt x="20557" y="4141028"/>
                  </a:lnTo>
                  <a:lnTo>
                    <a:pt x="35933" y="4183033"/>
                  </a:lnTo>
                  <a:lnTo>
                    <a:pt x="55187" y="4222999"/>
                  </a:lnTo>
                  <a:lnTo>
                    <a:pt x="78090" y="4260695"/>
                  </a:lnTo>
                  <a:lnTo>
                    <a:pt x="104411" y="4295892"/>
                  </a:lnTo>
                  <a:lnTo>
                    <a:pt x="133921" y="4328360"/>
                  </a:lnTo>
                  <a:lnTo>
                    <a:pt x="166390" y="4357868"/>
                  </a:lnTo>
                  <a:lnTo>
                    <a:pt x="201587" y="4384188"/>
                  </a:lnTo>
                  <a:lnTo>
                    <a:pt x="239283" y="4407089"/>
                  </a:lnTo>
                  <a:lnTo>
                    <a:pt x="279249" y="4426342"/>
                  </a:lnTo>
                  <a:lnTo>
                    <a:pt x="321253" y="4441716"/>
                  </a:lnTo>
                  <a:lnTo>
                    <a:pt x="365066" y="4452983"/>
                  </a:lnTo>
                  <a:lnTo>
                    <a:pt x="410458" y="4459911"/>
                  </a:lnTo>
                  <a:lnTo>
                    <a:pt x="457200" y="4462272"/>
                  </a:lnTo>
                  <a:lnTo>
                    <a:pt x="2286000" y="4462272"/>
                  </a:lnTo>
                  <a:lnTo>
                    <a:pt x="2332741" y="4459911"/>
                  </a:lnTo>
                  <a:lnTo>
                    <a:pt x="2378133" y="4452983"/>
                  </a:lnTo>
                  <a:lnTo>
                    <a:pt x="2421946" y="4441716"/>
                  </a:lnTo>
                  <a:lnTo>
                    <a:pt x="2463950" y="4426342"/>
                  </a:lnTo>
                  <a:lnTo>
                    <a:pt x="2503916" y="4407089"/>
                  </a:lnTo>
                  <a:lnTo>
                    <a:pt x="2541612" y="4384188"/>
                  </a:lnTo>
                  <a:lnTo>
                    <a:pt x="2576809" y="4357868"/>
                  </a:lnTo>
                  <a:lnTo>
                    <a:pt x="2609278" y="4328360"/>
                  </a:lnTo>
                  <a:lnTo>
                    <a:pt x="2638788" y="4295892"/>
                  </a:lnTo>
                  <a:lnTo>
                    <a:pt x="2665109" y="4260695"/>
                  </a:lnTo>
                  <a:lnTo>
                    <a:pt x="2688012" y="4222999"/>
                  </a:lnTo>
                  <a:lnTo>
                    <a:pt x="2707266" y="4183033"/>
                  </a:lnTo>
                  <a:lnTo>
                    <a:pt x="2722642" y="4141028"/>
                  </a:lnTo>
                  <a:lnTo>
                    <a:pt x="2733910" y="4097212"/>
                  </a:lnTo>
                  <a:lnTo>
                    <a:pt x="2740839" y="4051817"/>
                  </a:lnTo>
                  <a:lnTo>
                    <a:pt x="2743200" y="4005072"/>
                  </a:lnTo>
                  <a:lnTo>
                    <a:pt x="2743200" y="457200"/>
                  </a:lnTo>
                  <a:lnTo>
                    <a:pt x="2740839" y="410458"/>
                  </a:lnTo>
                  <a:lnTo>
                    <a:pt x="2733910" y="365066"/>
                  </a:lnTo>
                  <a:lnTo>
                    <a:pt x="2722642" y="321253"/>
                  </a:lnTo>
                  <a:lnTo>
                    <a:pt x="2707266" y="279249"/>
                  </a:lnTo>
                  <a:lnTo>
                    <a:pt x="2688012" y="239283"/>
                  </a:lnTo>
                  <a:lnTo>
                    <a:pt x="2665109" y="201587"/>
                  </a:lnTo>
                  <a:lnTo>
                    <a:pt x="2638788" y="166390"/>
                  </a:lnTo>
                  <a:lnTo>
                    <a:pt x="2609278" y="133921"/>
                  </a:lnTo>
                  <a:lnTo>
                    <a:pt x="2576809" y="104411"/>
                  </a:lnTo>
                  <a:lnTo>
                    <a:pt x="2541612" y="78090"/>
                  </a:lnTo>
                  <a:lnTo>
                    <a:pt x="2503916" y="55187"/>
                  </a:lnTo>
                  <a:lnTo>
                    <a:pt x="2463950" y="35933"/>
                  </a:lnTo>
                  <a:lnTo>
                    <a:pt x="2421946" y="20557"/>
                  </a:lnTo>
                  <a:lnTo>
                    <a:pt x="2378133" y="9289"/>
                  </a:lnTo>
                  <a:lnTo>
                    <a:pt x="2332741" y="2360"/>
                  </a:lnTo>
                  <a:lnTo>
                    <a:pt x="2286000" y="0"/>
                  </a:lnTo>
                  <a:close/>
                </a:path>
              </a:pathLst>
            </a:custGeom>
            <a:solidFill>
              <a:srgbClr val="B8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277355" y="1357883"/>
              <a:ext cx="2743200" cy="4462780"/>
            </a:xfrm>
            <a:custGeom>
              <a:avLst/>
              <a:gdLst/>
              <a:ahLst/>
              <a:cxnLst/>
              <a:rect l="l" t="t" r="r" b="b"/>
              <a:pathLst>
                <a:path w="2743200" h="4462780">
                  <a:moveTo>
                    <a:pt x="0" y="457200"/>
                  </a:moveTo>
                  <a:lnTo>
                    <a:pt x="2360" y="410458"/>
                  </a:lnTo>
                  <a:lnTo>
                    <a:pt x="9289" y="365066"/>
                  </a:lnTo>
                  <a:lnTo>
                    <a:pt x="20557" y="321253"/>
                  </a:lnTo>
                  <a:lnTo>
                    <a:pt x="35933" y="279249"/>
                  </a:lnTo>
                  <a:lnTo>
                    <a:pt x="55187" y="239283"/>
                  </a:lnTo>
                  <a:lnTo>
                    <a:pt x="78090" y="201587"/>
                  </a:lnTo>
                  <a:lnTo>
                    <a:pt x="104411" y="166390"/>
                  </a:lnTo>
                  <a:lnTo>
                    <a:pt x="133921" y="133921"/>
                  </a:lnTo>
                  <a:lnTo>
                    <a:pt x="166390" y="104411"/>
                  </a:lnTo>
                  <a:lnTo>
                    <a:pt x="201587" y="78090"/>
                  </a:lnTo>
                  <a:lnTo>
                    <a:pt x="239283" y="55187"/>
                  </a:lnTo>
                  <a:lnTo>
                    <a:pt x="279249" y="35933"/>
                  </a:lnTo>
                  <a:lnTo>
                    <a:pt x="321253" y="20557"/>
                  </a:lnTo>
                  <a:lnTo>
                    <a:pt x="365066" y="9289"/>
                  </a:lnTo>
                  <a:lnTo>
                    <a:pt x="410458" y="2360"/>
                  </a:lnTo>
                  <a:lnTo>
                    <a:pt x="457200" y="0"/>
                  </a:lnTo>
                  <a:lnTo>
                    <a:pt x="2286000" y="0"/>
                  </a:lnTo>
                  <a:lnTo>
                    <a:pt x="2332741" y="2360"/>
                  </a:lnTo>
                  <a:lnTo>
                    <a:pt x="2378133" y="9289"/>
                  </a:lnTo>
                  <a:lnTo>
                    <a:pt x="2421946" y="20557"/>
                  </a:lnTo>
                  <a:lnTo>
                    <a:pt x="2463950" y="35933"/>
                  </a:lnTo>
                  <a:lnTo>
                    <a:pt x="2503916" y="55187"/>
                  </a:lnTo>
                  <a:lnTo>
                    <a:pt x="2541612" y="78090"/>
                  </a:lnTo>
                  <a:lnTo>
                    <a:pt x="2576809" y="104411"/>
                  </a:lnTo>
                  <a:lnTo>
                    <a:pt x="2609278" y="133921"/>
                  </a:lnTo>
                  <a:lnTo>
                    <a:pt x="2638788" y="166390"/>
                  </a:lnTo>
                  <a:lnTo>
                    <a:pt x="2665109" y="201587"/>
                  </a:lnTo>
                  <a:lnTo>
                    <a:pt x="2688012" y="239283"/>
                  </a:lnTo>
                  <a:lnTo>
                    <a:pt x="2707266" y="279249"/>
                  </a:lnTo>
                  <a:lnTo>
                    <a:pt x="2722642" y="321253"/>
                  </a:lnTo>
                  <a:lnTo>
                    <a:pt x="2733910" y="365066"/>
                  </a:lnTo>
                  <a:lnTo>
                    <a:pt x="2740839" y="410458"/>
                  </a:lnTo>
                  <a:lnTo>
                    <a:pt x="2743200" y="457200"/>
                  </a:lnTo>
                  <a:lnTo>
                    <a:pt x="2743200" y="4005072"/>
                  </a:lnTo>
                  <a:lnTo>
                    <a:pt x="2740839" y="4051817"/>
                  </a:lnTo>
                  <a:lnTo>
                    <a:pt x="2733910" y="4097212"/>
                  </a:lnTo>
                  <a:lnTo>
                    <a:pt x="2722642" y="4141028"/>
                  </a:lnTo>
                  <a:lnTo>
                    <a:pt x="2707266" y="4183033"/>
                  </a:lnTo>
                  <a:lnTo>
                    <a:pt x="2688012" y="4222999"/>
                  </a:lnTo>
                  <a:lnTo>
                    <a:pt x="2665109" y="4260695"/>
                  </a:lnTo>
                  <a:lnTo>
                    <a:pt x="2638788" y="4295892"/>
                  </a:lnTo>
                  <a:lnTo>
                    <a:pt x="2609278" y="4328360"/>
                  </a:lnTo>
                  <a:lnTo>
                    <a:pt x="2576809" y="4357868"/>
                  </a:lnTo>
                  <a:lnTo>
                    <a:pt x="2541612" y="4384188"/>
                  </a:lnTo>
                  <a:lnTo>
                    <a:pt x="2503916" y="4407089"/>
                  </a:lnTo>
                  <a:lnTo>
                    <a:pt x="2463950" y="4426342"/>
                  </a:lnTo>
                  <a:lnTo>
                    <a:pt x="2421946" y="4441716"/>
                  </a:lnTo>
                  <a:lnTo>
                    <a:pt x="2378133" y="4452983"/>
                  </a:lnTo>
                  <a:lnTo>
                    <a:pt x="2332741" y="4459911"/>
                  </a:lnTo>
                  <a:lnTo>
                    <a:pt x="2286000" y="4462272"/>
                  </a:lnTo>
                  <a:lnTo>
                    <a:pt x="457200" y="4462272"/>
                  </a:lnTo>
                  <a:lnTo>
                    <a:pt x="410458" y="4459911"/>
                  </a:lnTo>
                  <a:lnTo>
                    <a:pt x="365066" y="4452983"/>
                  </a:lnTo>
                  <a:lnTo>
                    <a:pt x="321253" y="4441716"/>
                  </a:lnTo>
                  <a:lnTo>
                    <a:pt x="279249" y="4426342"/>
                  </a:lnTo>
                  <a:lnTo>
                    <a:pt x="239283" y="4407089"/>
                  </a:lnTo>
                  <a:lnTo>
                    <a:pt x="201587" y="4384188"/>
                  </a:lnTo>
                  <a:lnTo>
                    <a:pt x="166390" y="4357868"/>
                  </a:lnTo>
                  <a:lnTo>
                    <a:pt x="133921" y="4328360"/>
                  </a:lnTo>
                  <a:lnTo>
                    <a:pt x="104411" y="4295892"/>
                  </a:lnTo>
                  <a:lnTo>
                    <a:pt x="78090" y="4260695"/>
                  </a:lnTo>
                  <a:lnTo>
                    <a:pt x="55187" y="4222999"/>
                  </a:lnTo>
                  <a:lnTo>
                    <a:pt x="35933" y="4183033"/>
                  </a:lnTo>
                  <a:lnTo>
                    <a:pt x="20557" y="4141028"/>
                  </a:lnTo>
                  <a:lnTo>
                    <a:pt x="9289" y="4097212"/>
                  </a:lnTo>
                  <a:lnTo>
                    <a:pt x="2360" y="4051817"/>
                  </a:lnTo>
                  <a:lnTo>
                    <a:pt x="0" y="4005072"/>
                  </a:lnTo>
                  <a:lnTo>
                    <a:pt x="0" y="457200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6469126" y="1634807"/>
            <a:ext cx="1572260" cy="3441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100" spc="-25" dirty="0">
                <a:latin typeface="Calibri"/>
                <a:cs typeface="Calibri"/>
              </a:rPr>
              <a:t>Modern</a:t>
            </a:r>
            <a:r>
              <a:rPr sz="2100" spc="-9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view</a:t>
            </a:r>
            <a:r>
              <a:rPr sz="2100" spc="-90" dirty="0">
                <a:latin typeface="Calibri"/>
                <a:cs typeface="Calibri"/>
              </a:rPr>
              <a:t> </a:t>
            </a:r>
            <a:r>
              <a:rPr sz="2100" spc="-50" dirty="0">
                <a:latin typeface="Calibri"/>
                <a:cs typeface="Calibri"/>
              </a:rPr>
              <a:t>: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469126" y="2275776"/>
            <a:ext cx="1911985" cy="98551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7329" marR="5080" indent="-21526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7329" algn="l"/>
              </a:tabLst>
            </a:pPr>
            <a:r>
              <a:rPr sz="2100" spc="85" dirty="0">
                <a:latin typeface="Calibri"/>
                <a:cs typeface="Calibri"/>
              </a:rPr>
              <a:t>Focus</a:t>
            </a:r>
            <a:r>
              <a:rPr sz="2100" spc="-5" dirty="0">
                <a:latin typeface="Calibri"/>
                <a:cs typeface="Calibri"/>
              </a:rPr>
              <a:t> </a:t>
            </a:r>
            <a:r>
              <a:rPr sz="2100" spc="-25" dirty="0">
                <a:latin typeface="Calibri"/>
                <a:cs typeface="Calibri"/>
              </a:rPr>
              <a:t>on </a:t>
            </a:r>
            <a:r>
              <a:rPr sz="2100" dirty="0">
                <a:latin typeface="Calibri"/>
                <a:cs typeface="Calibri"/>
              </a:rPr>
              <a:t>leadership,</a:t>
            </a:r>
            <a:r>
              <a:rPr sz="2100" spc="210" dirty="0">
                <a:latin typeface="Calibri"/>
                <a:cs typeface="Calibri"/>
              </a:rPr>
              <a:t> </a:t>
            </a:r>
            <a:r>
              <a:rPr sz="2100" spc="-25" dirty="0">
                <a:latin typeface="Calibri"/>
                <a:cs typeface="Calibri"/>
              </a:rPr>
              <a:t>not </a:t>
            </a:r>
            <a:r>
              <a:rPr sz="2100" spc="-10" dirty="0">
                <a:latin typeface="Calibri"/>
                <a:cs typeface="Calibri"/>
              </a:rPr>
              <a:t>authority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469126" y="3557587"/>
            <a:ext cx="2064385" cy="664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7329" marR="5080" indent="-21526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7329" algn="l"/>
              </a:tabLst>
            </a:pPr>
            <a:r>
              <a:rPr sz="2100" spc="40" dirty="0">
                <a:latin typeface="Calibri"/>
                <a:cs typeface="Calibri"/>
              </a:rPr>
              <a:t>Communication </a:t>
            </a:r>
            <a:r>
              <a:rPr sz="2100" spc="50" dirty="0">
                <a:latin typeface="Calibri"/>
                <a:cs typeface="Calibri"/>
              </a:rPr>
              <a:t>and</a:t>
            </a:r>
            <a:r>
              <a:rPr sz="2100" spc="-3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motivation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469126" y="4839652"/>
            <a:ext cx="2305050" cy="664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27329" marR="5080" indent="-215265">
              <a:lnSpc>
                <a:spcPct val="100000"/>
              </a:lnSpc>
              <a:spcBef>
                <a:spcPts val="90"/>
              </a:spcBef>
              <a:buFont typeface="Wingdings"/>
              <a:buChar char=""/>
              <a:tabLst>
                <a:tab pos="227329" algn="l"/>
              </a:tabLst>
            </a:pPr>
            <a:r>
              <a:rPr sz="2100" spc="-10" dirty="0">
                <a:latin typeface="Calibri"/>
                <a:cs typeface="Calibri"/>
              </a:rPr>
              <a:t>Supportive </a:t>
            </a:r>
            <a:r>
              <a:rPr sz="2100" dirty="0">
                <a:latin typeface="Calibri"/>
                <a:cs typeface="Calibri"/>
              </a:rPr>
              <a:t>management</a:t>
            </a:r>
            <a:r>
              <a:rPr sz="2100" spc="265" dirty="0">
                <a:latin typeface="Calibri"/>
                <a:cs typeface="Calibri"/>
              </a:rPr>
              <a:t> </a:t>
            </a:r>
            <a:r>
              <a:rPr sz="2100" spc="-20" dirty="0">
                <a:latin typeface="Calibri"/>
                <a:cs typeface="Calibri"/>
              </a:rPr>
              <a:t>style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686346" y="1468310"/>
            <a:ext cx="1393190" cy="33337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spc="-10" dirty="0">
                <a:latin typeface="Calibri"/>
                <a:cs typeface="Calibri"/>
              </a:rPr>
              <a:t>Coordinating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5043" y="2261044"/>
            <a:ext cx="97345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1F487C"/>
                </a:solidFill>
                <a:latin typeface="Calibri"/>
                <a:cs typeface="Calibri"/>
              </a:rPr>
              <a:t>Definition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5043" y="2965768"/>
            <a:ext cx="2550160" cy="2003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5100">
              <a:lnSpc>
                <a:spcPct val="120200"/>
              </a:lnSpc>
              <a:spcBef>
                <a:spcPts val="100"/>
              </a:spcBef>
              <a:buChar char="•"/>
              <a:tabLst>
                <a:tab pos="177800" algn="l"/>
              </a:tabLst>
            </a:pPr>
            <a:r>
              <a:rPr sz="1800" b="1" dirty="0">
                <a:solidFill>
                  <a:srgbClr val="1F487C"/>
                </a:solidFill>
                <a:latin typeface="Calibri"/>
                <a:cs typeface="Calibri"/>
              </a:rPr>
              <a:t>Coordinating</a:t>
            </a:r>
            <a:r>
              <a:rPr sz="1800" b="1" spc="-90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487C"/>
                </a:solidFill>
                <a:latin typeface="Calibri"/>
                <a:cs typeface="Calibri"/>
              </a:rPr>
              <a:t>ensures</a:t>
            </a:r>
            <a:r>
              <a:rPr sz="1800" b="1" spc="-40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1F487C"/>
                </a:solidFill>
                <a:latin typeface="Calibri"/>
                <a:cs typeface="Calibri"/>
              </a:rPr>
              <a:t>all </a:t>
            </a:r>
            <a:r>
              <a:rPr sz="1800" b="1" spc="-10" dirty="0">
                <a:solidFill>
                  <a:srgbClr val="1F487C"/>
                </a:solidFill>
                <a:latin typeface="Calibri"/>
                <a:cs typeface="Calibri"/>
              </a:rPr>
              <a:t>organizational</a:t>
            </a:r>
            <a:r>
              <a:rPr sz="1800" b="1" spc="-1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1F487C"/>
                </a:solidFill>
                <a:latin typeface="Calibri"/>
                <a:cs typeface="Calibri"/>
              </a:rPr>
              <a:t>activities </a:t>
            </a:r>
            <a:r>
              <a:rPr sz="1800" b="1" dirty="0">
                <a:solidFill>
                  <a:srgbClr val="1F487C"/>
                </a:solidFill>
                <a:latin typeface="Calibri"/>
                <a:cs typeface="Calibri"/>
              </a:rPr>
              <a:t>and</a:t>
            </a:r>
            <a:r>
              <a:rPr sz="1800" b="1" spc="-30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487C"/>
                </a:solidFill>
                <a:latin typeface="Calibri"/>
                <a:cs typeface="Calibri"/>
              </a:rPr>
              <a:t>departments</a:t>
            </a:r>
            <a:r>
              <a:rPr sz="1800" b="1" spc="-6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spc="-20" dirty="0">
                <a:solidFill>
                  <a:srgbClr val="1F487C"/>
                </a:solidFill>
                <a:latin typeface="Calibri"/>
                <a:cs typeface="Calibri"/>
              </a:rPr>
              <a:t>work </a:t>
            </a:r>
            <a:r>
              <a:rPr sz="1800" b="1" dirty="0">
                <a:solidFill>
                  <a:srgbClr val="1F487C"/>
                </a:solidFill>
                <a:latin typeface="Calibri"/>
                <a:cs typeface="Calibri"/>
              </a:rPr>
              <a:t>together</a:t>
            </a:r>
            <a:r>
              <a:rPr sz="1800" b="1" spc="-8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487C"/>
                </a:solidFill>
                <a:latin typeface="Calibri"/>
                <a:cs typeface="Calibri"/>
              </a:rPr>
              <a:t>towards</a:t>
            </a:r>
            <a:r>
              <a:rPr sz="1800" b="1" spc="-90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1F487C"/>
                </a:solidFill>
                <a:latin typeface="Calibri"/>
                <a:cs typeface="Calibri"/>
              </a:rPr>
              <a:t>common </a:t>
            </a:r>
            <a:r>
              <a:rPr sz="1800" b="1" dirty="0">
                <a:solidFill>
                  <a:srgbClr val="1F487C"/>
                </a:solidFill>
                <a:latin typeface="Calibri"/>
                <a:cs typeface="Calibri"/>
              </a:rPr>
              <a:t>objectives</a:t>
            </a:r>
            <a:r>
              <a:rPr sz="1800" b="1" spc="-40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1F487C"/>
                </a:solidFill>
                <a:latin typeface="Calibri"/>
                <a:cs typeface="Calibri"/>
              </a:rPr>
              <a:t>(Robbins</a:t>
            </a:r>
            <a:r>
              <a:rPr sz="1800" b="1" spc="-100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1F487C"/>
                </a:solidFill>
                <a:latin typeface="Calibri"/>
                <a:cs typeface="Calibri"/>
              </a:rPr>
              <a:t>and </a:t>
            </a:r>
            <a:r>
              <a:rPr sz="1800" b="1" spc="-20" dirty="0">
                <a:solidFill>
                  <a:srgbClr val="1F487C"/>
                </a:solidFill>
                <a:latin typeface="Calibri"/>
                <a:cs typeface="Calibri"/>
              </a:rPr>
              <a:t>Coulter,</a:t>
            </a:r>
            <a:r>
              <a:rPr sz="1800" b="1" spc="-25" dirty="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1F487C"/>
                </a:solidFill>
                <a:latin typeface="Calibri"/>
                <a:cs typeface="Calibri"/>
              </a:rPr>
              <a:t>2022).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7743" y="5655945"/>
            <a:ext cx="691515" cy="2120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00" spc="-10" dirty="0">
                <a:solidFill>
                  <a:srgbClr val="888888"/>
                </a:solidFill>
                <a:latin typeface="Calibri"/>
                <a:cs typeface="Calibri"/>
              </a:rPr>
              <a:t>2/22/2026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712581" y="5655945"/>
            <a:ext cx="190500" cy="2120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11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50737" y="1508635"/>
            <a:ext cx="4494358" cy="955755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4170553" y="1799399"/>
            <a:ext cx="2300605" cy="2673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Application</a:t>
            </a:r>
            <a:r>
              <a:rPr sz="1550" b="1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550" b="1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10" dirty="0">
                <a:solidFill>
                  <a:srgbClr val="FFFFFF"/>
                </a:solidFill>
                <a:latin typeface="Calibri"/>
                <a:cs typeface="Calibri"/>
              </a:rPr>
              <a:t>McDonald’s: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95928" y="2414016"/>
            <a:ext cx="4576572" cy="1010412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4170553" y="2510472"/>
            <a:ext cx="4115435" cy="71628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 indent="145415">
              <a:lnSpc>
                <a:spcPct val="94900"/>
              </a:lnSpc>
              <a:spcBef>
                <a:spcPts val="229"/>
              </a:spcBef>
              <a:buChar char="•"/>
              <a:tabLst>
                <a:tab pos="158115" algn="l"/>
              </a:tabLst>
            </a:pP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Coordination</a:t>
            </a:r>
            <a:r>
              <a:rPr sz="1550" b="1" spc="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between</a:t>
            </a:r>
            <a:r>
              <a:rPr sz="1550" b="1" spc="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marketing</a:t>
            </a:r>
            <a:r>
              <a:rPr sz="1550" b="1" spc="2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25" dirty="0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operations</a:t>
            </a:r>
            <a:r>
              <a:rPr sz="1550" b="1" spc="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during</a:t>
            </a:r>
            <a:r>
              <a:rPr sz="155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product</a:t>
            </a:r>
            <a:r>
              <a:rPr sz="1550" b="1" spc="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launches</a:t>
            </a:r>
            <a:r>
              <a:rPr sz="1550" b="1" spc="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10" dirty="0">
                <a:solidFill>
                  <a:srgbClr val="FFFFFF"/>
                </a:solidFill>
                <a:latin typeface="Calibri"/>
                <a:cs typeface="Calibri"/>
              </a:rPr>
              <a:t>(McDonald’s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Corporation,</a:t>
            </a:r>
            <a:r>
              <a:rPr sz="1550" b="1" spc="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10" dirty="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95928" y="3346703"/>
            <a:ext cx="4640580" cy="1019556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4170553" y="3445319"/>
            <a:ext cx="4243705" cy="71628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 indent="145415">
              <a:lnSpc>
                <a:spcPct val="95000"/>
              </a:lnSpc>
              <a:spcBef>
                <a:spcPts val="229"/>
              </a:spcBef>
              <a:buChar char="•"/>
              <a:tabLst>
                <a:tab pos="158115" algn="l"/>
              </a:tabLst>
            </a:pP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Global</a:t>
            </a:r>
            <a:r>
              <a:rPr sz="1550" b="1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headquarters</a:t>
            </a:r>
            <a:r>
              <a:rPr sz="1550" b="1" spc="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aligning</a:t>
            </a:r>
            <a:r>
              <a:rPr sz="1550" b="1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sz="1550" b="1" spc="1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franchisees</a:t>
            </a:r>
            <a:r>
              <a:rPr sz="1550" b="1" spc="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2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maintain</a:t>
            </a:r>
            <a:r>
              <a:rPr sz="1550" b="1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brand</a:t>
            </a:r>
            <a:r>
              <a:rPr sz="1550" b="1" spc="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consistency</a:t>
            </a:r>
            <a:r>
              <a:rPr sz="155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10" dirty="0">
                <a:solidFill>
                  <a:srgbClr val="FFFFFF"/>
                </a:solidFill>
                <a:latin typeface="Calibri"/>
                <a:cs typeface="Calibri"/>
              </a:rPr>
              <a:t>(McDonald’s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Corporation,</a:t>
            </a:r>
            <a:r>
              <a:rPr sz="1550" b="1" spc="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10" dirty="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55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995928" y="4279391"/>
            <a:ext cx="4576572" cy="1019556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4170553" y="4380483"/>
            <a:ext cx="3959225" cy="715645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5080" indent="145415">
              <a:lnSpc>
                <a:spcPct val="94900"/>
              </a:lnSpc>
              <a:spcBef>
                <a:spcPts val="225"/>
              </a:spcBef>
              <a:buChar char="•"/>
              <a:tabLst>
                <a:tab pos="158115" algn="l"/>
              </a:tabLst>
            </a:pP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Supply</a:t>
            </a:r>
            <a:r>
              <a:rPr sz="1550" b="1" spc="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chain</a:t>
            </a:r>
            <a:r>
              <a:rPr sz="155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coordination</a:t>
            </a:r>
            <a:r>
              <a:rPr sz="1550" b="1" spc="1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ensures</a:t>
            </a:r>
            <a:r>
              <a:rPr sz="1550" b="1" spc="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10" dirty="0">
                <a:solidFill>
                  <a:srgbClr val="FFFFFF"/>
                </a:solidFill>
                <a:latin typeface="Calibri"/>
                <a:cs typeface="Calibri"/>
              </a:rPr>
              <a:t>timely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r>
              <a:rPr sz="1550" b="1" spc="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550" b="1" spc="1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ingredients</a:t>
            </a:r>
            <a:r>
              <a:rPr sz="1550" b="1" spc="1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worldwide</a:t>
            </a:r>
            <a:r>
              <a:rPr sz="1550" b="1" spc="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10" dirty="0">
                <a:solidFill>
                  <a:srgbClr val="FFFFFF"/>
                </a:solidFill>
                <a:latin typeface="Calibri"/>
                <a:cs typeface="Calibri"/>
              </a:rPr>
              <a:t>(McDonald’s </a:t>
            </a:r>
            <a:r>
              <a:rPr sz="1550" b="1" dirty="0">
                <a:solidFill>
                  <a:srgbClr val="FFFFFF"/>
                </a:solidFill>
                <a:latin typeface="Calibri"/>
                <a:cs typeface="Calibri"/>
              </a:rPr>
              <a:t>Corporation,</a:t>
            </a:r>
            <a:r>
              <a:rPr sz="1550" b="1" spc="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550" b="1" spc="-10" dirty="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5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575" y="6434454"/>
            <a:ext cx="688975" cy="2120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spc="-10" dirty="0">
                <a:solidFill>
                  <a:srgbClr val="888888"/>
                </a:solidFill>
                <a:latin typeface="Calibri"/>
                <a:cs typeface="Calibri"/>
              </a:rPr>
              <a:t>2/22/2026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34451" y="6434454"/>
            <a:ext cx="190500" cy="2120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12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20472" y="1070863"/>
            <a:ext cx="3271520" cy="4707255"/>
            <a:chOff x="220472" y="1070863"/>
            <a:chExt cx="3271520" cy="4707255"/>
          </a:xfrm>
        </p:grpSpPr>
        <p:sp>
          <p:nvSpPr>
            <p:cNvPr id="5" name="object 5"/>
            <p:cNvSpPr/>
            <p:nvPr/>
          </p:nvSpPr>
          <p:spPr>
            <a:xfrm>
              <a:off x="233172" y="1083563"/>
              <a:ext cx="3246120" cy="4681855"/>
            </a:xfrm>
            <a:custGeom>
              <a:avLst/>
              <a:gdLst/>
              <a:ahLst/>
              <a:cxnLst/>
              <a:rect l="l" t="t" r="r" b="b"/>
              <a:pathLst>
                <a:path w="3246120" h="4681855">
                  <a:moveTo>
                    <a:pt x="2705100" y="0"/>
                  </a:moveTo>
                  <a:lnTo>
                    <a:pt x="541032" y="0"/>
                  </a:lnTo>
                  <a:lnTo>
                    <a:pt x="494350" y="1985"/>
                  </a:lnTo>
                  <a:lnTo>
                    <a:pt x="448770" y="7834"/>
                  </a:lnTo>
                  <a:lnTo>
                    <a:pt x="404455" y="17383"/>
                  </a:lnTo>
                  <a:lnTo>
                    <a:pt x="361568" y="30471"/>
                  </a:lnTo>
                  <a:lnTo>
                    <a:pt x="320271" y="46934"/>
                  </a:lnTo>
                  <a:lnTo>
                    <a:pt x="280726" y="66612"/>
                  </a:lnTo>
                  <a:lnTo>
                    <a:pt x="243096" y="89341"/>
                  </a:lnTo>
                  <a:lnTo>
                    <a:pt x="207543" y="114959"/>
                  </a:lnTo>
                  <a:lnTo>
                    <a:pt x="174230" y="143304"/>
                  </a:lnTo>
                  <a:lnTo>
                    <a:pt x="143318" y="174213"/>
                  </a:lnTo>
                  <a:lnTo>
                    <a:pt x="114971" y="207525"/>
                  </a:lnTo>
                  <a:lnTo>
                    <a:pt x="89351" y="243076"/>
                  </a:lnTo>
                  <a:lnTo>
                    <a:pt x="66620" y="280705"/>
                  </a:lnTo>
                  <a:lnTo>
                    <a:pt x="46940" y="320249"/>
                  </a:lnTo>
                  <a:lnTo>
                    <a:pt x="30475" y="361547"/>
                  </a:lnTo>
                  <a:lnTo>
                    <a:pt x="17385" y="404435"/>
                  </a:lnTo>
                  <a:lnTo>
                    <a:pt x="7835" y="448751"/>
                  </a:lnTo>
                  <a:lnTo>
                    <a:pt x="1985" y="494333"/>
                  </a:lnTo>
                  <a:lnTo>
                    <a:pt x="0" y="541020"/>
                  </a:lnTo>
                  <a:lnTo>
                    <a:pt x="0" y="4140708"/>
                  </a:lnTo>
                  <a:lnTo>
                    <a:pt x="1985" y="4187394"/>
                  </a:lnTo>
                  <a:lnTo>
                    <a:pt x="7835" y="4232976"/>
                  </a:lnTo>
                  <a:lnTo>
                    <a:pt x="17385" y="4277292"/>
                  </a:lnTo>
                  <a:lnTo>
                    <a:pt x="30475" y="4320180"/>
                  </a:lnTo>
                  <a:lnTo>
                    <a:pt x="46940" y="4361478"/>
                  </a:lnTo>
                  <a:lnTo>
                    <a:pt x="66620" y="4401022"/>
                  </a:lnTo>
                  <a:lnTo>
                    <a:pt x="89351" y="4438651"/>
                  </a:lnTo>
                  <a:lnTo>
                    <a:pt x="114971" y="4474202"/>
                  </a:lnTo>
                  <a:lnTo>
                    <a:pt x="143318" y="4507514"/>
                  </a:lnTo>
                  <a:lnTo>
                    <a:pt x="174230" y="4538423"/>
                  </a:lnTo>
                  <a:lnTo>
                    <a:pt x="207543" y="4566768"/>
                  </a:lnTo>
                  <a:lnTo>
                    <a:pt x="243096" y="4592386"/>
                  </a:lnTo>
                  <a:lnTo>
                    <a:pt x="280726" y="4615115"/>
                  </a:lnTo>
                  <a:lnTo>
                    <a:pt x="320271" y="4634793"/>
                  </a:lnTo>
                  <a:lnTo>
                    <a:pt x="361568" y="4651256"/>
                  </a:lnTo>
                  <a:lnTo>
                    <a:pt x="404455" y="4664344"/>
                  </a:lnTo>
                  <a:lnTo>
                    <a:pt x="448770" y="4673893"/>
                  </a:lnTo>
                  <a:lnTo>
                    <a:pt x="494350" y="4679742"/>
                  </a:lnTo>
                  <a:lnTo>
                    <a:pt x="541032" y="4681728"/>
                  </a:lnTo>
                  <a:lnTo>
                    <a:pt x="2705100" y="4681728"/>
                  </a:lnTo>
                  <a:lnTo>
                    <a:pt x="2751786" y="4679742"/>
                  </a:lnTo>
                  <a:lnTo>
                    <a:pt x="2797368" y="4673893"/>
                  </a:lnTo>
                  <a:lnTo>
                    <a:pt x="2841684" y="4664344"/>
                  </a:lnTo>
                  <a:lnTo>
                    <a:pt x="2884572" y="4651256"/>
                  </a:lnTo>
                  <a:lnTo>
                    <a:pt x="2925870" y="4634793"/>
                  </a:lnTo>
                  <a:lnTo>
                    <a:pt x="2965414" y="4615115"/>
                  </a:lnTo>
                  <a:lnTo>
                    <a:pt x="3003043" y="4592386"/>
                  </a:lnTo>
                  <a:lnTo>
                    <a:pt x="3038594" y="4566768"/>
                  </a:lnTo>
                  <a:lnTo>
                    <a:pt x="3071906" y="4538423"/>
                  </a:lnTo>
                  <a:lnTo>
                    <a:pt x="3102815" y="4507514"/>
                  </a:lnTo>
                  <a:lnTo>
                    <a:pt x="3131160" y="4474202"/>
                  </a:lnTo>
                  <a:lnTo>
                    <a:pt x="3156778" y="4438651"/>
                  </a:lnTo>
                  <a:lnTo>
                    <a:pt x="3179507" y="4401022"/>
                  </a:lnTo>
                  <a:lnTo>
                    <a:pt x="3199185" y="4361478"/>
                  </a:lnTo>
                  <a:lnTo>
                    <a:pt x="3215648" y="4320180"/>
                  </a:lnTo>
                  <a:lnTo>
                    <a:pt x="3228736" y="4277292"/>
                  </a:lnTo>
                  <a:lnTo>
                    <a:pt x="3238285" y="4232976"/>
                  </a:lnTo>
                  <a:lnTo>
                    <a:pt x="3244134" y="4187394"/>
                  </a:lnTo>
                  <a:lnTo>
                    <a:pt x="3246119" y="4140708"/>
                  </a:lnTo>
                  <a:lnTo>
                    <a:pt x="3246119" y="541020"/>
                  </a:lnTo>
                  <a:lnTo>
                    <a:pt x="3244134" y="494333"/>
                  </a:lnTo>
                  <a:lnTo>
                    <a:pt x="3238285" y="448751"/>
                  </a:lnTo>
                  <a:lnTo>
                    <a:pt x="3228736" y="404435"/>
                  </a:lnTo>
                  <a:lnTo>
                    <a:pt x="3215648" y="361547"/>
                  </a:lnTo>
                  <a:lnTo>
                    <a:pt x="3199185" y="320249"/>
                  </a:lnTo>
                  <a:lnTo>
                    <a:pt x="3179507" y="280705"/>
                  </a:lnTo>
                  <a:lnTo>
                    <a:pt x="3156778" y="243076"/>
                  </a:lnTo>
                  <a:lnTo>
                    <a:pt x="3131160" y="207525"/>
                  </a:lnTo>
                  <a:lnTo>
                    <a:pt x="3102815" y="174213"/>
                  </a:lnTo>
                  <a:lnTo>
                    <a:pt x="3071906" y="143304"/>
                  </a:lnTo>
                  <a:lnTo>
                    <a:pt x="3038594" y="114959"/>
                  </a:lnTo>
                  <a:lnTo>
                    <a:pt x="3003043" y="89341"/>
                  </a:lnTo>
                  <a:lnTo>
                    <a:pt x="2965414" y="66612"/>
                  </a:lnTo>
                  <a:lnTo>
                    <a:pt x="2925870" y="46934"/>
                  </a:lnTo>
                  <a:lnTo>
                    <a:pt x="2884572" y="30471"/>
                  </a:lnTo>
                  <a:lnTo>
                    <a:pt x="2841684" y="17383"/>
                  </a:lnTo>
                  <a:lnTo>
                    <a:pt x="2797368" y="7834"/>
                  </a:lnTo>
                  <a:lnTo>
                    <a:pt x="2751786" y="1985"/>
                  </a:lnTo>
                  <a:lnTo>
                    <a:pt x="2705100" y="0"/>
                  </a:lnTo>
                  <a:close/>
                </a:path>
              </a:pathLst>
            </a:custGeom>
            <a:solidFill>
              <a:srgbClr val="F9C0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33172" y="1083563"/>
              <a:ext cx="3246120" cy="4681855"/>
            </a:xfrm>
            <a:custGeom>
              <a:avLst/>
              <a:gdLst/>
              <a:ahLst/>
              <a:cxnLst/>
              <a:rect l="l" t="t" r="r" b="b"/>
              <a:pathLst>
                <a:path w="3246120" h="4681855">
                  <a:moveTo>
                    <a:pt x="0" y="541020"/>
                  </a:moveTo>
                  <a:lnTo>
                    <a:pt x="1985" y="494333"/>
                  </a:lnTo>
                  <a:lnTo>
                    <a:pt x="7835" y="448751"/>
                  </a:lnTo>
                  <a:lnTo>
                    <a:pt x="17385" y="404435"/>
                  </a:lnTo>
                  <a:lnTo>
                    <a:pt x="30475" y="361547"/>
                  </a:lnTo>
                  <a:lnTo>
                    <a:pt x="46940" y="320249"/>
                  </a:lnTo>
                  <a:lnTo>
                    <a:pt x="66620" y="280705"/>
                  </a:lnTo>
                  <a:lnTo>
                    <a:pt x="89351" y="243076"/>
                  </a:lnTo>
                  <a:lnTo>
                    <a:pt x="114971" y="207525"/>
                  </a:lnTo>
                  <a:lnTo>
                    <a:pt x="143318" y="174213"/>
                  </a:lnTo>
                  <a:lnTo>
                    <a:pt x="174230" y="143304"/>
                  </a:lnTo>
                  <a:lnTo>
                    <a:pt x="207543" y="114959"/>
                  </a:lnTo>
                  <a:lnTo>
                    <a:pt x="243096" y="89341"/>
                  </a:lnTo>
                  <a:lnTo>
                    <a:pt x="280726" y="66612"/>
                  </a:lnTo>
                  <a:lnTo>
                    <a:pt x="320271" y="46934"/>
                  </a:lnTo>
                  <a:lnTo>
                    <a:pt x="361568" y="30471"/>
                  </a:lnTo>
                  <a:lnTo>
                    <a:pt x="404455" y="17383"/>
                  </a:lnTo>
                  <a:lnTo>
                    <a:pt x="448770" y="7834"/>
                  </a:lnTo>
                  <a:lnTo>
                    <a:pt x="494350" y="1985"/>
                  </a:lnTo>
                  <a:lnTo>
                    <a:pt x="541032" y="0"/>
                  </a:lnTo>
                  <a:lnTo>
                    <a:pt x="2705100" y="0"/>
                  </a:lnTo>
                  <a:lnTo>
                    <a:pt x="2751786" y="1985"/>
                  </a:lnTo>
                  <a:lnTo>
                    <a:pt x="2797368" y="7834"/>
                  </a:lnTo>
                  <a:lnTo>
                    <a:pt x="2841684" y="17383"/>
                  </a:lnTo>
                  <a:lnTo>
                    <a:pt x="2884572" y="30471"/>
                  </a:lnTo>
                  <a:lnTo>
                    <a:pt x="2925870" y="46934"/>
                  </a:lnTo>
                  <a:lnTo>
                    <a:pt x="2965414" y="66612"/>
                  </a:lnTo>
                  <a:lnTo>
                    <a:pt x="3003043" y="89341"/>
                  </a:lnTo>
                  <a:lnTo>
                    <a:pt x="3038594" y="114959"/>
                  </a:lnTo>
                  <a:lnTo>
                    <a:pt x="3071906" y="143304"/>
                  </a:lnTo>
                  <a:lnTo>
                    <a:pt x="3102815" y="174213"/>
                  </a:lnTo>
                  <a:lnTo>
                    <a:pt x="3131160" y="207525"/>
                  </a:lnTo>
                  <a:lnTo>
                    <a:pt x="3156778" y="243076"/>
                  </a:lnTo>
                  <a:lnTo>
                    <a:pt x="3179507" y="280705"/>
                  </a:lnTo>
                  <a:lnTo>
                    <a:pt x="3199185" y="320249"/>
                  </a:lnTo>
                  <a:lnTo>
                    <a:pt x="3215648" y="361547"/>
                  </a:lnTo>
                  <a:lnTo>
                    <a:pt x="3228736" y="404435"/>
                  </a:lnTo>
                  <a:lnTo>
                    <a:pt x="3238285" y="448751"/>
                  </a:lnTo>
                  <a:lnTo>
                    <a:pt x="3244134" y="494333"/>
                  </a:lnTo>
                  <a:lnTo>
                    <a:pt x="3246119" y="541020"/>
                  </a:lnTo>
                  <a:lnTo>
                    <a:pt x="3246119" y="4140708"/>
                  </a:lnTo>
                  <a:lnTo>
                    <a:pt x="3244134" y="4187394"/>
                  </a:lnTo>
                  <a:lnTo>
                    <a:pt x="3238285" y="4232976"/>
                  </a:lnTo>
                  <a:lnTo>
                    <a:pt x="3228736" y="4277292"/>
                  </a:lnTo>
                  <a:lnTo>
                    <a:pt x="3215648" y="4320180"/>
                  </a:lnTo>
                  <a:lnTo>
                    <a:pt x="3199185" y="4361478"/>
                  </a:lnTo>
                  <a:lnTo>
                    <a:pt x="3179507" y="4401022"/>
                  </a:lnTo>
                  <a:lnTo>
                    <a:pt x="3156778" y="4438651"/>
                  </a:lnTo>
                  <a:lnTo>
                    <a:pt x="3131160" y="4474202"/>
                  </a:lnTo>
                  <a:lnTo>
                    <a:pt x="3102815" y="4507514"/>
                  </a:lnTo>
                  <a:lnTo>
                    <a:pt x="3071906" y="4538423"/>
                  </a:lnTo>
                  <a:lnTo>
                    <a:pt x="3038594" y="4566768"/>
                  </a:lnTo>
                  <a:lnTo>
                    <a:pt x="3003043" y="4592386"/>
                  </a:lnTo>
                  <a:lnTo>
                    <a:pt x="2965414" y="4615115"/>
                  </a:lnTo>
                  <a:lnTo>
                    <a:pt x="2925870" y="4634793"/>
                  </a:lnTo>
                  <a:lnTo>
                    <a:pt x="2884572" y="4651256"/>
                  </a:lnTo>
                  <a:lnTo>
                    <a:pt x="2841684" y="4664344"/>
                  </a:lnTo>
                  <a:lnTo>
                    <a:pt x="2797368" y="4673893"/>
                  </a:lnTo>
                  <a:lnTo>
                    <a:pt x="2751786" y="4679742"/>
                  </a:lnTo>
                  <a:lnTo>
                    <a:pt x="2705100" y="4681728"/>
                  </a:lnTo>
                  <a:lnTo>
                    <a:pt x="541032" y="4681728"/>
                  </a:lnTo>
                  <a:lnTo>
                    <a:pt x="494350" y="4679742"/>
                  </a:lnTo>
                  <a:lnTo>
                    <a:pt x="448770" y="4673893"/>
                  </a:lnTo>
                  <a:lnTo>
                    <a:pt x="404455" y="4664344"/>
                  </a:lnTo>
                  <a:lnTo>
                    <a:pt x="361568" y="4651256"/>
                  </a:lnTo>
                  <a:lnTo>
                    <a:pt x="320271" y="4634793"/>
                  </a:lnTo>
                  <a:lnTo>
                    <a:pt x="280726" y="4615115"/>
                  </a:lnTo>
                  <a:lnTo>
                    <a:pt x="243096" y="4592386"/>
                  </a:lnTo>
                  <a:lnTo>
                    <a:pt x="207543" y="4566768"/>
                  </a:lnTo>
                  <a:lnTo>
                    <a:pt x="174230" y="4538423"/>
                  </a:lnTo>
                  <a:lnTo>
                    <a:pt x="143318" y="4507514"/>
                  </a:lnTo>
                  <a:lnTo>
                    <a:pt x="114971" y="4474202"/>
                  </a:lnTo>
                  <a:lnTo>
                    <a:pt x="89351" y="4438651"/>
                  </a:lnTo>
                  <a:lnTo>
                    <a:pt x="66620" y="4401022"/>
                  </a:lnTo>
                  <a:lnTo>
                    <a:pt x="46940" y="4361478"/>
                  </a:lnTo>
                  <a:lnTo>
                    <a:pt x="30475" y="4320180"/>
                  </a:lnTo>
                  <a:lnTo>
                    <a:pt x="17385" y="4277292"/>
                  </a:lnTo>
                  <a:lnTo>
                    <a:pt x="7835" y="4232976"/>
                  </a:lnTo>
                  <a:lnTo>
                    <a:pt x="1985" y="4187394"/>
                  </a:lnTo>
                  <a:lnTo>
                    <a:pt x="0" y="4140708"/>
                  </a:lnTo>
                  <a:lnTo>
                    <a:pt x="0" y="541020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283208" y="1192403"/>
            <a:ext cx="1139825" cy="2889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700" b="1" spc="-10" dirty="0">
                <a:latin typeface="Calibri"/>
                <a:cs typeface="Calibri"/>
              </a:rPr>
              <a:t>Advantages: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01471" y="1723072"/>
            <a:ext cx="2355850" cy="81153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66040" marR="5080" indent="-53975">
              <a:lnSpc>
                <a:spcPct val="102499"/>
              </a:lnSpc>
              <a:spcBef>
                <a:spcPts val="80"/>
              </a:spcBef>
              <a:buChar char="•"/>
              <a:tabLst>
                <a:tab pos="66040" algn="l"/>
                <a:tab pos="170815" algn="l"/>
              </a:tabLst>
            </a:pPr>
            <a:r>
              <a:rPr sz="1700" b="1" dirty="0">
                <a:latin typeface="Calibri"/>
                <a:cs typeface="Calibri"/>
              </a:rPr>
              <a:t>	Enhances</a:t>
            </a:r>
            <a:r>
              <a:rPr sz="1700" b="1" spc="100" dirty="0">
                <a:latin typeface="Calibri"/>
                <a:cs typeface="Calibri"/>
              </a:rPr>
              <a:t> </a:t>
            </a:r>
            <a:r>
              <a:rPr sz="1700" b="1" dirty="0">
                <a:latin typeface="Calibri"/>
                <a:cs typeface="Calibri"/>
              </a:rPr>
              <a:t>efficiency</a:t>
            </a:r>
            <a:r>
              <a:rPr sz="1700" b="1" spc="40" dirty="0">
                <a:latin typeface="Calibri"/>
                <a:cs typeface="Calibri"/>
              </a:rPr>
              <a:t> </a:t>
            </a:r>
            <a:r>
              <a:rPr sz="1700" b="1" spc="-25" dirty="0">
                <a:latin typeface="Calibri"/>
                <a:cs typeface="Calibri"/>
              </a:rPr>
              <a:t>and </a:t>
            </a:r>
            <a:r>
              <a:rPr sz="1700" b="1" dirty="0">
                <a:latin typeface="Calibri"/>
                <a:cs typeface="Calibri"/>
              </a:rPr>
              <a:t>teamwork</a:t>
            </a:r>
            <a:r>
              <a:rPr sz="1700" b="1" spc="40" dirty="0">
                <a:latin typeface="Calibri"/>
                <a:cs typeface="Calibri"/>
              </a:rPr>
              <a:t> </a:t>
            </a:r>
            <a:r>
              <a:rPr sz="1700" b="1" dirty="0">
                <a:latin typeface="Calibri"/>
                <a:cs typeface="Calibri"/>
              </a:rPr>
              <a:t>(Robbins</a:t>
            </a:r>
            <a:r>
              <a:rPr sz="1700" b="1" spc="25" dirty="0">
                <a:latin typeface="Calibri"/>
                <a:cs typeface="Calibri"/>
              </a:rPr>
              <a:t> </a:t>
            </a:r>
            <a:r>
              <a:rPr sz="1700" b="1" spc="-25" dirty="0">
                <a:latin typeface="Calibri"/>
                <a:cs typeface="Calibri"/>
              </a:rPr>
              <a:t>and</a:t>
            </a:r>
            <a:endParaRPr sz="1700">
              <a:latin typeface="Calibri"/>
              <a:cs typeface="Calibri"/>
            </a:endParaRPr>
          </a:p>
          <a:p>
            <a:pPr marL="487680">
              <a:lnSpc>
                <a:spcPts val="2020"/>
              </a:lnSpc>
            </a:pPr>
            <a:r>
              <a:rPr sz="1700" b="1" dirty="0">
                <a:latin typeface="Calibri"/>
                <a:cs typeface="Calibri"/>
              </a:rPr>
              <a:t>Coulter,</a:t>
            </a:r>
            <a:r>
              <a:rPr sz="1700" b="1" spc="-80" dirty="0">
                <a:latin typeface="Calibri"/>
                <a:cs typeface="Calibri"/>
              </a:rPr>
              <a:t> </a:t>
            </a:r>
            <a:r>
              <a:rPr sz="1700" b="1" spc="-10" dirty="0">
                <a:latin typeface="Calibri"/>
                <a:cs typeface="Calibri"/>
              </a:rPr>
              <a:t>2022).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16026" y="2775902"/>
            <a:ext cx="2471420" cy="107696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 indent="567690">
              <a:lnSpc>
                <a:spcPct val="100699"/>
              </a:lnSpc>
              <a:spcBef>
                <a:spcPts val="114"/>
              </a:spcBef>
              <a:buChar char="•"/>
              <a:tabLst>
                <a:tab pos="580390" algn="l"/>
              </a:tabLst>
            </a:pPr>
            <a:r>
              <a:rPr sz="1700" b="1" dirty="0">
                <a:latin typeface="Calibri"/>
                <a:cs typeface="Calibri"/>
              </a:rPr>
              <a:t>Maintains</a:t>
            </a:r>
            <a:r>
              <a:rPr sz="1700" b="1" spc="35" dirty="0">
                <a:latin typeface="Calibri"/>
                <a:cs typeface="Calibri"/>
              </a:rPr>
              <a:t> </a:t>
            </a:r>
            <a:r>
              <a:rPr sz="1700" b="1" spc="-10" dirty="0">
                <a:latin typeface="Calibri"/>
                <a:cs typeface="Calibri"/>
              </a:rPr>
              <a:t>global </a:t>
            </a:r>
            <a:r>
              <a:rPr sz="1700" b="1" dirty="0">
                <a:latin typeface="Calibri"/>
                <a:cs typeface="Calibri"/>
              </a:rPr>
              <a:t>consistency</a:t>
            </a:r>
            <a:r>
              <a:rPr sz="1700" b="1" spc="20" dirty="0">
                <a:latin typeface="Calibri"/>
                <a:cs typeface="Calibri"/>
              </a:rPr>
              <a:t> </a:t>
            </a:r>
            <a:r>
              <a:rPr sz="1700" b="1" dirty="0">
                <a:latin typeface="Calibri"/>
                <a:cs typeface="Calibri"/>
              </a:rPr>
              <a:t>across</a:t>
            </a:r>
            <a:r>
              <a:rPr sz="1700" b="1" spc="15" dirty="0">
                <a:latin typeface="Calibri"/>
                <a:cs typeface="Calibri"/>
              </a:rPr>
              <a:t> </a:t>
            </a:r>
            <a:r>
              <a:rPr sz="1700" b="1" spc="-10" dirty="0">
                <a:latin typeface="Calibri"/>
                <a:cs typeface="Calibri"/>
              </a:rPr>
              <a:t>markets </a:t>
            </a:r>
            <a:r>
              <a:rPr sz="1700" b="1" dirty="0">
                <a:latin typeface="Calibri"/>
                <a:cs typeface="Calibri"/>
              </a:rPr>
              <a:t>(McDonald’s</a:t>
            </a:r>
            <a:r>
              <a:rPr sz="1700" b="1" spc="-20" dirty="0">
                <a:latin typeface="Calibri"/>
                <a:cs typeface="Calibri"/>
              </a:rPr>
              <a:t> </a:t>
            </a:r>
            <a:r>
              <a:rPr sz="1700" b="1" spc="-10" dirty="0">
                <a:latin typeface="Calibri"/>
                <a:cs typeface="Calibri"/>
              </a:rPr>
              <a:t>Corporation,</a:t>
            </a:r>
            <a:endParaRPr sz="1700">
              <a:latin typeface="Calibri"/>
              <a:cs typeface="Calibri"/>
            </a:endParaRPr>
          </a:p>
          <a:p>
            <a:pPr marL="951230">
              <a:lnSpc>
                <a:spcPct val="100000"/>
              </a:lnSpc>
              <a:spcBef>
                <a:spcPts val="50"/>
              </a:spcBef>
            </a:pPr>
            <a:r>
              <a:rPr sz="1700" b="1" spc="-10" dirty="0">
                <a:latin typeface="Calibri"/>
                <a:cs typeface="Calibri"/>
              </a:rPr>
              <a:t>2024).</a:t>
            </a:r>
            <a:endParaRPr sz="17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5716" y="4094543"/>
            <a:ext cx="2759075" cy="10769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93040" indent="-154940" algn="ctr">
              <a:lnSpc>
                <a:spcPts val="2030"/>
              </a:lnSpc>
              <a:spcBef>
                <a:spcPts val="130"/>
              </a:spcBef>
              <a:buChar char="•"/>
              <a:tabLst>
                <a:tab pos="193040" algn="l"/>
              </a:tabLst>
            </a:pPr>
            <a:r>
              <a:rPr sz="1700" b="1" dirty="0">
                <a:latin typeface="Calibri"/>
                <a:cs typeface="Calibri"/>
              </a:rPr>
              <a:t>Reduces</a:t>
            </a:r>
            <a:r>
              <a:rPr sz="1700" b="1" spc="35" dirty="0">
                <a:latin typeface="Calibri"/>
                <a:cs typeface="Calibri"/>
              </a:rPr>
              <a:t> </a:t>
            </a:r>
            <a:r>
              <a:rPr sz="1700" b="1" dirty="0">
                <a:latin typeface="Calibri"/>
                <a:cs typeface="Calibri"/>
              </a:rPr>
              <a:t>duplication</a:t>
            </a:r>
            <a:r>
              <a:rPr sz="1700" b="1" spc="20" dirty="0">
                <a:latin typeface="Calibri"/>
                <a:cs typeface="Calibri"/>
              </a:rPr>
              <a:t> </a:t>
            </a:r>
            <a:r>
              <a:rPr sz="1700" b="1" spc="-25" dirty="0">
                <a:latin typeface="Calibri"/>
                <a:cs typeface="Calibri"/>
              </a:rPr>
              <a:t>of</a:t>
            </a:r>
            <a:endParaRPr sz="1700">
              <a:latin typeface="Calibri"/>
              <a:cs typeface="Calibri"/>
            </a:endParaRPr>
          </a:p>
          <a:p>
            <a:pPr marL="12700" marR="5080" algn="ctr">
              <a:lnSpc>
                <a:spcPts val="2090"/>
              </a:lnSpc>
              <a:spcBef>
                <a:spcPts val="15"/>
              </a:spcBef>
            </a:pPr>
            <a:r>
              <a:rPr sz="1700" b="1" dirty="0">
                <a:latin typeface="Calibri"/>
                <a:cs typeface="Calibri"/>
              </a:rPr>
              <a:t>effort</a:t>
            </a:r>
            <a:r>
              <a:rPr sz="1700" b="1" spc="30" dirty="0">
                <a:latin typeface="Calibri"/>
                <a:cs typeface="Calibri"/>
              </a:rPr>
              <a:t> </a:t>
            </a:r>
            <a:r>
              <a:rPr sz="1700" b="1" dirty="0">
                <a:latin typeface="Calibri"/>
                <a:cs typeface="Calibri"/>
              </a:rPr>
              <a:t>and</a:t>
            </a:r>
            <a:r>
              <a:rPr sz="1700" b="1" spc="60" dirty="0">
                <a:latin typeface="Calibri"/>
                <a:cs typeface="Calibri"/>
              </a:rPr>
              <a:t> </a:t>
            </a:r>
            <a:r>
              <a:rPr sz="1700" b="1" dirty="0">
                <a:latin typeface="Calibri"/>
                <a:cs typeface="Calibri"/>
              </a:rPr>
              <a:t>operational</a:t>
            </a:r>
            <a:r>
              <a:rPr sz="1700" b="1" spc="-15" dirty="0">
                <a:latin typeface="Calibri"/>
                <a:cs typeface="Calibri"/>
              </a:rPr>
              <a:t> </a:t>
            </a:r>
            <a:r>
              <a:rPr sz="1700" b="1" spc="-10" dirty="0">
                <a:latin typeface="Calibri"/>
                <a:cs typeface="Calibri"/>
              </a:rPr>
              <a:t>conflict </a:t>
            </a:r>
            <a:r>
              <a:rPr sz="1700" b="1" dirty="0">
                <a:latin typeface="Calibri"/>
                <a:cs typeface="Calibri"/>
              </a:rPr>
              <a:t>(Johnson,</a:t>
            </a:r>
            <a:r>
              <a:rPr sz="1700" b="1" spc="80" dirty="0">
                <a:latin typeface="Calibri"/>
                <a:cs typeface="Calibri"/>
              </a:rPr>
              <a:t> </a:t>
            </a:r>
            <a:r>
              <a:rPr sz="1700" b="1" dirty="0">
                <a:latin typeface="Calibri"/>
                <a:cs typeface="Calibri"/>
              </a:rPr>
              <a:t>Scholes</a:t>
            </a:r>
            <a:r>
              <a:rPr sz="1700" b="1" spc="45" dirty="0">
                <a:latin typeface="Calibri"/>
                <a:cs typeface="Calibri"/>
              </a:rPr>
              <a:t> </a:t>
            </a:r>
            <a:r>
              <a:rPr sz="1700" b="1" spc="-25" dirty="0">
                <a:latin typeface="Calibri"/>
                <a:cs typeface="Calibri"/>
              </a:rPr>
              <a:t>and </a:t>
            </a:r>
            <a:r>
              <a:rPr sz="1700" b="1" dirty="0">
                <a:latin typeface="Calibri"/>
                <a:cs typeface="Calibri"/>
              </a:rPr>
              <a:t>Whittington,</a:t>
            </a:r>
            <a:r>
              <a:rPr sz="1700" b="1" spc="40" dirty="0">
                <a:latin typeface="Calibri"/>
                <a:cs typeface="Calibri"/>
              </a:rPr>
              <a:t> </a:t>
            </a:r>
            <a:r>
              <a:rPr sz="1700" b="1" spc="-10" dirty="0">
                <a:latin typeface="Calibri"/>
                <a:cs typeface="Calibri"/>
              </a:rPr>
              <a:t>2023).</a:t>
            </a:r>
            <a:endParaRPr sz="17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3786632" y="1070863"/>
            <a:ext cx="5255895" cy="2055495"/>
            <a:chOff x="3786632" y="1070863"/>
            <a:chExt cx="5255895" cy="2055495"/>
          </a:xfrm>
        </p:grpSpPr>
        <p:sp>
          <p:nvSpPr>
            <p:cNvPr id="12" name="object 12"/>
            <p:cNvSpPr/>
            <p:nvPr/>
          </p:nvSpPr>
          <p:spPr>
            <a:xfrm>
              <a:off x="3799332" y="1083563"/>
              <a:ext cx="5230495" cy="2030095"/>
            </a:xfrm>
            <a:custGeom>
              <a:avLst/>
              <a:gdLst/>
              <a:ahLst/>
              <a:cxnLst/>
              <a:rect l="l" t="t" r="r" b="b"/>
              <a:pathLst>
                <a:path w="5230495" h="2030095">
                  <a:moveTo>
                    <a:pt x="4892040" y="0"/>
                  </a:moveTo>
                  <a:lnTo>
                    <a:pt x="338327" y="0"/>
                  </a:lnTo>
                  <a:lnTo>
                    <a:pt x="292426" y="3089"/>
                  </a:lnTo>
                  <a:lnTo>
                    <a:pt x="248399" y="12087"/>
                  </a:lnTo>
                  <a:lnTo>
                    <a:pt x="206650" y="26592"/>
                  </a:lnTo>
                  <a:lnTo>
                    <a:pt x="167583" y="46199"/>
                  </a:lnTo>
                  <a:lnTo>
                    <a:pt x="131601" y="70505"/>
                  </a:lnTo>
                  <a:lnTo>
                    <a:pt x="99107" y="99107"/>
                  </a:lnTo>
                  <a:lnTo>
                    <a:pt x="70505" y="131601"/>
                  </a:lnTo>
                  <a:lnTo>
                    <a:pt x="46199" y="167583"/>
                  </a:lnTo>
                  <a:lnTo>
                    <a:pt x="26592" y="206650"/>
                  </a:lnTo>
                  <a:lnTo>
                    <a:pt x="12087" y="248399"/>
                  </a:lnTo>
                  <a:lnTo>
                    <a:pt x="3089" y="292426"/>
                  </a:lnTo>
                  <a:lnTo>
                    <a:pt x="0" y="338327"/>
                  </a:lnTo>
                  <a:lnTo>
                    <a:pt x="0" y="1691639"/>
                  </a:lnTo>
                  <a:lnTo>
                    <a:pt x="3089" y="1737541"/>
                  </a:lnTo>
                  <a:lnTo>
                    <a:pt x="12087" y="1781568"/>
                  </a:lnTo>
                  <a:lnTo>
                    <a:pt x="26592" y="1823317"/>
                  </a:lnTo>
                  <a:lnTo>
                    <a:pt x="46199" y="1862384"/>
                  </a:lnTo>
                  <a:lnTo>
                    <a:pt x="70505" y="1898366"/>
                  </a:lnTo>
                  <a:lnTo>
                    <a:pt x="99107" y="1930860"/>
                  </a:lnTo>
                  <a:lnTo>
                    <a:pt x="131601" y="1959462"/>
                  </a:lnTo>
                  <a:lnTo>
                    <a:pt x="167583" y="1983768"/>
                  </a:lnTo>
                  <a:lnTo>
                    <a:pt x="206650" y="2003375"/>
                  </a:lnTo>
                  <a:lnTo>
                    <a:pt x="248399" y="2017880"/>
                  </a:lnTo>
                  <a:lnTo>
                    <a:pt x="292426" y="2026878"/>
                  </a:lnTo>
                  <a:lnTo>
                    <a:pt x="338327" y="2029968"/>
                  </a:lnTo>
                  <a:lnTo>
                    <a:pt x="4892040" y="2029968"/>
                  </a:lnTo>
                  <a:lnTo>
                    <a:pt x="4937941" y="2026878"/>
                  </a:lnTo>
                  <a:lnTo>
                    <a:pt x="4981968" y="2017880"/>
                  </a:lnTo>
                  <a:lnTo>
                    <a:pt x="5023717" y="2003375"/>
                  </a:lnTo>
                  <a:lnTo>
                    <a:pt x="5062784" y="1983768"/>
                  </a:lnTo>
                  <a:lnTo>
                    <a:pt x="5098766" y="1959462"/>
                  </a:lnTo>
                  <a:lnTo>
                    <a:pt x="5131260" y="1930860"/>
                  </a:lnTo>
                  <a:lnTo>
                    <a:pt x="5159862" y="1898366"/>
                  </a:lnTo>
                  <a:lnTo>
                    <a:pt x="5184168" y="1862384"/>
                  </a:lnTo>
                  <a:lnTo>
                    <a:pt x="5203775" y="1823317"/>
                  </a:lnTo>
                  <a:lnTo>
                    <a:pt x="5218280" y="1781568"/>
                  </a:lnTo>
                  <a:lnTo>
                    <a:pt x="5227278" y="1737541"/>
                  </a:lnTo>
                  <a:lnTo>
                    <a:pt x="5230368" y="1691639"/>
                  </a:lnTo>
                  <a:lnTo>
                    <a:pt x="5230368" y="338327"/>
                  </a:lnTo>
                  <a:lnTo>
                    <a:pt x="5227278" y="292426"/>
                  </a:lnTo>
                  <a:lnTo>
                    <a:pt x="5218280" y="248399"/>
                  </a:lnTo>
                  <a:lnTo>
                    <a:pt x="5203775" y="206650"/>
                  </a:lnTo>
                  <a:lnTo>
                    <a:pt x="5184168" y="167583"/>
                  </a:lnTo>
                  <a:lnTo>
                    <a:pt x="5159862" y="131601"/>
                  </a:lnTo>
                  <a:lnTo>
                    <a:pt x="5131260" y="99107"/>
                  </a:lnTo>
                  <a:lnTo>
                    <a:pt x="5098766" y="70505"/>
                  </a:lnTo>
                  <a:lnTo>
                    <a:pt x="5062784" y="46199"/>
                  </a:lnTo>
                  <a:lnTo>
                    <a:pt x="5023717" y="26592"/>
                  </a:lnTo>
                  <a:lnTo>
                    <a:pt x="4981968" y="12087"/>
                  </a:lnTo>
                  <a:lnTo>
                    <a:pt x="4937941" y="3089"/>
                  </a:lnTo>
                  <a:lnTo>
                    <a:pt x="4892040" y="0"/>
                  </a:lnTo>
                  <a:close/>
                </a:path>
              </a:pathLst>
            </a:custGeom>
            <a:solidFill>
              <a:srgbClr val="F9C0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799332" y="1083563"/>
              <a:ext cx="5230495" cy="2030095"/>
            </a:xfrm>
            <a:custGeom>
              <a:avLst/>
              <a:gdLst/>
              <a:ahLst/>
              <a:cxnLst/>
              <a:rect l="l" t="t" r="r" b="b"/>
              <a:pathLst>
                <a:path w="5230495" h="2030095">
                  <a:moveTo>
                    <a:pt x="0" y="338327"/>
                  </a:moveTo>
                  <a:lnTo>
                    <a:pt x="3089" y="292426"/>
                  </a:lnTo>
                  <a:lnTo>
                    <a:pt x="12087" y="248399"/>
                  </a:lnTo>
                  <a:lnTo>
                    <a:pt x="26592" y="206650"/>
                  </a:lnTo>
                  <a:lnTo>
                    <a:pt x="46199" y="167583"/>
                  </a:lnTo>
                  <a:lnTo>
                    <a:pt x="70505" y="131601"/>
                  </a:lnTo>
                  <a:lnTo>
                    <a:pt x="99107" y="99107"/>
                  </a:lnTo>
                  <a:lnTo>
                    <a:pt x="131601" y="70505"/>
                  </a:lnTo>
                  <a:lnTo>
                    <a:pt x="167583" y="46199"/>
                  </a:lnTo>
                  <a:lnTo>
                    <a:pt x="206650" y="26592"/>
                  </a:lnTo>
                  <a:lnTo>
                    <a:pt x="248399" y="12087"/>
                  </a:lnTo>
                  <a:lnTo>
                    <a:pt x="292426" y="3089"/>
                  </a:lnTo>
                  <a:lnTo>
                    <a:pt x="338327" y="0"/>
                  </a:lnTo>
                  <a:lnTo>
                    <a:pt x="4892040" y="0"/>
                  </a:lnTo>
                  <a:lnTo>
                    <a:pt x="4937941" y="3089"/>
                  </a:lnTo>
                  <a:lnTo>
                    <a:pt x="4981968" y="12087"/>
                  </a:lnTo>
                  <a:lnTo>
                    <a:pt x="5023717" y="26592"/>
                  </a:lnTo>
                  <a:lnTo>
                    <a:pt x="5062784" y="46199"/>
                  </a:lnTo>
                  <a:lnTo>
                    <a:pt x="5098766" y="70505"/>
                  </a:lnTo>
                  <a:lnTo>
                    <a:pt x="5131260" y="99107"/>
                  </a:lnTo>
                  <a:lnTo>
                    <a:pt x="5159862" y="131601"/>
                  </a:lnTo>
                  <a:lnTo>
                    <a:pt x="5184168" y="167583"/>
                  </a:lnTo>
                  <a:lnTo>
                    <a:pt x="5203775" y="206650"/>
                  </a:lnTo>
                  <a:lnTo>
                    <a:pt x="5218280" y="248399"/>
                  </a:lnTo>
                  <a:lnTo>
                    <a:pt x="5227278" y="292426"/>
                  </a:lnTo>
                  <a:lnTo>
                    <a:pt x="5230368" y="338327"/>
                  </a:lnTo>
                  <a:lnTo>
                    <a:pt x="5230368" y="1691639"/>
                  </a:lnTo>
                  <a:lnTo>
                    <a:pt x="5227278" y="1737541"/>
                  </a:lnTo>
                  <a:lnTo>
                    <a:pt x="5218280" y="1781568"/>
                  </a:lnTo>
                  <a:lnTo>
                    <a:pt x="5203775" y="1823317"/>
                  </a:lnTo>
                  <a:lnTo>
                    <a:pt x="5184168" y="1862384"/>
                  </a:lnTo>
                  <a:lnTo>
                    <a:pt x="5159862" y="1898366"/>
                  </a:lnTo>
                  <a:lnTo>
                    <a:pt x="5131260" y="1930860"/>
                  </a:lnTo>
                  <a:lnTo>
                    <a:pt x="5098766" y="1959462"/>
                  </a:lnTo>
                  <a:lnTo>
                    <a:pt x="5062784" y="1983768"/>
                  </a:lnTo>
                  <a:lnTo>
                    <a:pt x="5023717" y="2003375"/>
                  </a:lnTo>
                  <a:lnTo>
                    <a:pt x="4981968" y="2017880"/>
                  </a:lnTo>
                  <a:lnTo>
                    <a:pt x="4937941" y="2026878"/>
                  </a:lnTo>
                  <a:lnTo>
                    <a:pt x="4892040" y="2029968"/>
                  </a:lnTo>
                  <a:lnTo>
                    <a:pt x="338327" y="2029968"/>
                  </a:lnTo>
                  <a:lnTo>
                    <a:pt x="292426" y="2026878"/>
                  </a:lnTo>
                  <a:lnTo>
                    <a:pt x="248399" y="2017880"/>
                  </a:lnTo>
                  <a:lnTo>
                    <a:pt x="206650" y="2003375"/>
                  </a:lnTo>
                  <a:lnTo>
                    <a:pt x="167583" y="1983768"/>
                  </a:lnTo>
                  <a:lnTo>
                    <a:pt x="131601" y="1959462"/>
                  </a:lnTo>
                  <a:lnTo>
                    <a:pt x="99107" y="1930860"/>
                  </a:lnTo>
                  <a:lnTo>
                    <a:pt x="70505" y="1898366"/>
                  </a:lnTo>
                  <a:lnTo>
                    <a:pt x="46199" y="1862384"/>
                  </a:lnTo>
                  <a:lnTo>
                    <a:pt x="26592" y="1823317"/>
                  </a:lnTo>
                  <a:lnTo>
                    <a:pt x="12087" y="1781568"/>
                  </a:lnTo>
                  <a:lnTo>
                    <a:pt x="3089" y="1737541"/>
                  </a:lnTo>
                  <a:lnTo>
                    <a:pt x="0" y="1691639"/>
                  </a:lnTo>
                  <a:lnTo>
                    <a:pt x="0" y="338327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 descr="$PPTXTitle"/>
          <p:cNvSpPr txBox="1">
            <a:spLocks noGrp="1"/>
          </p:cNvSpPr>
          <p:nvPr>
            <p:ph type="title"/>
          </p:nvPr>
        </p:nvSpPr>
        <p:spPr>
          <a:xfrm>
            <a:off x="5689346" y="1107630"/>
            <a:ext cx="145034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Disadvantages: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083811" y="1656905"/>
            <a:ext cx="4710430" cy="849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0020" marR="5080" indent="-147955">
              <a:lnSpc>
                <a:spcPct val="100000"/>
              </a:lnSpc>
              <a:spcBef>
                <a:spcPts val="100"/>
              </a:spcBef>
              <a:buChar char="•"/>
              <a:tabLst>
                <a:tab pos="160020" algn="l"/>
                <a:tab pos="177165" algn="l"/>
              </a:tabLst>
            </a:pPr>
            <a:r>
              <a:rPr sz="1800" b="1" dirty="0">
                <a:latin typeface="Calibri"/>
                <a:cs typeface="Calibri"/>
              </a:rPr>
              <a:t>	Can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slow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decision-</a:t>
            </a:r>
            <a:r>
              <a:rPr sz="1800" b="1" dirty="0">
                <a:latin typeface="Calibri"/>
                <a:cs typeface="Calibri"/>
              </a:rPr>
              <a:t>making</a:t>
            </a:r>
            <a:r>
              <a:rPr sz="1800" b="1" spc="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in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large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multinational </a:t>
            </a:r>
            <a:r>
              <a:rPr sz="1800" b="1" dirty="0">
                <a:latin typeface="Calibri"/>
                <a:cs typeface="Calibri"/>
              </a:rPr>
              <a:t>structures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(Johnson,</a:t>
            </a:r>
            <a:r>
              <a:rPr sz="1800" b="1" spc="-7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Scholes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7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Whittington,</a:t>
            </a:r>
            <a:endParaRPr sz="1800">
              <a:latin typeface="Calibri"/>
              <a:cs typeface="Calibri"/>
            </a:endParaRPr>
          </a:p>
          <a:p>
            <a:pPr marL="2033905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latin typeface="Calibri"/>
                <a:cs typeface="Calibri"/>
              </a:rPr>
              <a:t>2023).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136516" y="2756027"/>
            <a:ext cx="46005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165" indent="-164465">
              <a:lnSpc>
                <a:spcPct val="100000"/>
              </a:lnSpc>
              <a:spcBef>
                <a:spcPts val="100"/>
              </a:spcBef>
              <a:buChar char="•"/>
              <a:tabLst>
                <a:tab pos="177165" algn="l"/>
              </a:tabLst>
            </a:pPr>
            <a:r>
              <a:rPr sz="1800" b="1" dirty="0">
                <a:latin typeface="Calibri"/>
                <a:cs typeface="Calibri"/>
              </a:rPr>
              <a:t>Over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centralization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may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reduce</a:t>
            </a:r>
            <a:r>
              <a:rPr sz="1800" b="1" spc="-6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local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flexibility.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3786632" y="3411728"/>
            <a:ext cx="5265420" cy="2503805"/>
            <a:chOff x="3786632" y="3411728"/>
            <a:chExt cx="5265420" cy="2503805"/>
          </a:xfrm>
        </p:grpSpPr>
        <p:sp>
          <p:nvSpPr>
            <p:cNvPr id="18" name="object 18"/>
            <p:cNvSpPr/>
            <p:nvPr/>
          </p:nvSpPr>
          <p:spPr>
            <a:xfrm>
              <a:off x="3799332" y="3424428"/>
              <a:ext cx="5240020" cy="2478405"/>
            </a:xfrm>
            <a:custGeom>
              <a:avLst/>
              <a:gdLst/>
              <a:ahLst/>
              <a:cxnLst/>
              <a:rect l="l" t="t" r="r" b="b"/>
              <a:pathLst>
                <a:path w="5240020" h="2478404">
                  <a:moveTo>
                    <a:pt x="4826508" y="0"/>
                  </a:moveTo>
                  <a:lnTo>
                    <a:pt x="413003" y="0"/>
                  </a:lnTo>
                  <a:lnTo>
                    <a:pt x="364839" y="2778"/>
                  </a:lnTo>
                  <a:lnTo>
                    <a:pt x="318307" y="10907"/>
                  </a:lnTo>
                  <a:lnTo>
                    <a:pt x="273716" y="24077"/>
                  </a:lnTo>
                  <a:lnTo>
                    <a:pt x="231376" y="41978"/>
                  </a:lnTo>
                  <a:lnTo>
                    <a:pt x="191599" y="64300"/>
                  </a:lnTo>
                  <a:lnTo>
                    <a:pt x="154692" y="90733"/>
                  </a:lnTo>
                  <a:lnTo>
                    <a:pt x="120967" y="120967"/>
                  </a:lnTo>
                  <a:lnTo>
                    <a:pt x="90733" y="154692"/>
                  </a:lnTo>
                  <a:lnTo>
                    <a:pt x="64300" y="191599"/>
                  </a:lnTo>
                  <a:lnTo>
                    <a:pt x="41978" y="231376"/>
                  </a:lnTo>
                  <a:lnTo>
                    <a:pt x="24077" y="273716"/>
                  </a:lnTo>
                  <a:lnTo>
                    <a:pt x="10907" y="318307"/>
                  </a:lnTo>
                  <a:lnTo>
                    <a:pt x="2778" y="364839"/>
                  </a:lnTo>
                  <a:lnTo>
                    <a:pt x="0" y="413004"/>
                  </a:lnTo>
                  <a:lnTo>
                    <a:pt x="0" y="2065020"/>
                  </a:lnTo>
                  <a:lnTo>
                    <a:pt x="2778" y="2113184"/>
                  </a:lnTo>
                  <a:lnTo>
                    <a:pt x="10907" y="2159716"/>
                  </a:lnTo>
                  <a:lnTo>
                    <a:pt x="24077" y="2204307"/>
                  </a:lnTo>
                  <a:lnTo>
                    <a:pt x="41978" y="2246647"/>
                  </a:lnTo>
                  <a:lnTo>
                    <a:pt x="64300" y="2286424"/>
                  </a:lnTo>
                  <a:lnTo>
                    <a:pt x="90733" y="2323331"/>
                  </a:lnTo>
                  <a:lnTo>
                    <a:pt x="120967" y="2357056"/>
                  </a:lnTo>
                  <a:lnTo>
                    <a:pt x="154692" y="2387290"/>
                  </a:lnTo>
                  <a:lnTo>
                    <a:pt x="191599" y="2413723"/>
                  </a:lnTo>
                  <a:lnTo>
                    <a:pt x="231376" y="2436045"/>
                  </a:lnTo>
                  <a:lnTo>
                    <a:pt x="273716" y="2453946"/>
                  </a:lnTo>
                  <a:lnTo>
                    <a:pt x="318307" y="2467116"/>
                  </a:lnTo>
                  <a:lnTo>
                    <a:pt x="364839" y="2475245"/>
                  </a:lnTo>
                  <a:lnTo>
                    <a:pt x="413003" y="2478024"/>
                  </a:lnTo>
                  <a:lnTo>
                    <a:pt x="4826508" y="2478024"/>
                  </a:lnTo>
                  <a:lnTo>
                    <a:pt x="4874672" y="2475245"/>
                  </a:lnTo>
                  <a:lnTo>
                    <a:pt x="4921204" y="2467116"/>
                  </a:lnTo>
                  <a:lnTo>
                    <a:pt x="4965795" y="2453946"/>
                  </a:lnTo>
                  <a:lnTo>
                    <a:pt x="5008135" y="2436045"/>
                  </a:lnTo>
                  <a:lnTo>
                    <a:pt x="5047912" y="2413723"/>
                  </a:lnTo>
                  <a:lnTo>
                    <a:pt x="5084819" y="2387290"/>
                  </a:lnTo>
                  <a:lnTo>
                    <a:pt x="5118544" y="2357056"/>
                  </a:lnTo>
                  <a:lnTo>
                    <a:pt x="5148778" y="2323331"/>
                  </a:lnTo>
                  <a:lnTo>
                    <a:pt x="5175211" y="2286424"/>
                  </a:lnTo>
                  <a:lnTo>
                    <a:pt x="5197533" y="2246647"/>
                  </a:lnTo>
                  <a:lnTo>
                    <a:pt x="5215434" y="2204307"/>
                  </a:lnTo>
                  <a:lnTo>
                    <a:pt x="5228604" y="2159716"/>
                  </a:lnTo>
                  <a:lnTo>
                    <a:pt x="5236733" y="2113184"/>
                  </a:lnTo>
                  <a:lnTo>
                    <a:pt x="5239512" y="2065020"/>
                  </a:lnTo>
                  <a:lnTo>
                    <a:pt x="5239512" y="413004"/>
                  </a:lnTo>
                  <a:lnTo>
                    <a:pt x="5236733" y="364839"/>
                  </a:lnTo>
                  <a:lnTo>
                    <a:pt x="5228604" y="318307"/>
                  </a:lnTo>
                  <a:lnTo>
                    <a:pt x="5215434" y="273716"/>
                  </a:lnTo>
                  <a:lnTo>
                    <a:pt x="5197533" y="231376"/>
                  </a:lnTo>
                  <a:lnTo>
                    <a:pt x="5175211" y="191599"/>
                  </a:lnTo>
                  <a:lnTo>
                    <a:pt x="5148778" y="154692"/>
                  </a:lnTo>
                  <a:lnTo>
                    <a:pt x="5118544" y="120967"/>
                  </a:lnTo>
                  <a:lnTo>
                    <a:pt x="5084819" y="90733"/>
                  </a:lnTo>
                  <a:lnTo>
                    <a:pt x="5047912" y="64300"/>
                  </a:lnTo>
                  <a:lnTo>
                    <a:pt x="5008135" y="41978"/>
                  </a:lnTo>
                  <a:lnTo>
                    <a:pt x="4965795" y="24077"/>
                  </a:lnTo>
                  <a:lnTo>
                    <a:pt x="4921204" y="10907"/>
                  </a:lnTo>
                  <a:lnTo>
                    <a:pt x="4874672" y="2778"/>
                  </a:lnTo>
                  <a:lnTo>
                    <a:pt x="4826508" y="0"/>
                  </a:lnTo>
                  <a:close/>
                </a:path>
              </a:pathLst>
            </a:custGeom>
            <a:solidFill>
              <a:srgbClr val="F9C0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799332" y="3424428"/>
              <a:ext cx="5240020" cy="2478405"/>
            </a:xfrm>
            <a:custGeom>
              <a:avLst/>
              <a:gdLst/>
              <a:ahLst/>
              <a:cxnLst/>
              <a:rect l="l" t="t" r="r" b="b"/>
              <a:pathLst>
                <a:path w="5240020" h="2478404">
                  <a:moveTo>
                    <a:pt x="0" y="413004"/>
                  </a:moveTo>
                  <a:lnTo>
                    <a:pt x="2778" y="364839"/>
                  </a:lnTo>
                  <a:lnTo>
                    <a:pt x="10907" y="318307"/>
                  </a:lnTo>
                  <a:lnTo>
                    <a:pt x="24077" y="273716"/>
                  </a:lnTo>
                  <a:lnTo>
                    <a:pt x="41978" y="231376"/>
                  </a:lnTo>
                  <a:lnTo>
                    <a:pt x="64300" y="191599"/>
                  </a:lnTo>
                  <a:lnTo>
                    <a:pt x="90733" y="154692"/>
                  </a:lnTo>
                  <a:lnTo>
                    <a:pt x="120967" y="120967"/>
                  </a:lnTo>
                  <a:lnTo>
                    <a:pt x="154692" y="90733"/>
                  </a:lnTo>
                  <a:lnTo>
                    <a:pt x="191599" y="64300"/>
                  </a:lnTo>
                  <a:lnTo>
                    <a:pt x="231376" y="41978"/>
                  </a:lnTo>
                  <a:lnTo>
                    <a:pt x="273716" y="24077"/>
                  </a:lnTo>
                  <a:lnTo>
                    <a:pt x="318307" y="10907"/>
                  </a:lnTo>
                  <a:lnTo>
                    <a:pt x="364839" y="2778"/>
                  </a:lnTo>
                  <a:lnTo>
                    <a:pt x="413003" y="0"/>
                  </a:lnTo>
                  <a:lnTo>
                    <a:pt x="4826508" y="0"/>
                  </a:lnTo>
                  <a:lnTo>
                    <a:pt x="4874672" y="2778"/>
                  </a:lnTo>
                  <a:lnTo>
                    <a:pt x="4921204" y="10907"/>
                  </a:lnTo>
                  <a:lnTo>
                    <a:pt x="4965795" y="24077"/>
                  </a:lnTo>
                  <a:lnTo>
                    <a:pt x="5008135" y="41978"/>
                  </a:lnTo>
                  <a:lnTo>
                    <a:pt x="5047912" y="64300"/>
                  </a:lnTo>
                  <a:lnTo>
                    <a:pt x="5084819" y="90733"/>
                  </a:lnTo>
                  <a:lnTo>
                    <a:pt x="5118544" y="120967"/>
                  </a:lnTo>
                  <a:lnTo>
                    <a:pt x="5148778" y="154692"/>
                  </a:lnTo>
                  <a:lnTo>
                    <a:pt x="5175211" y="191599"/>
                  </a:lnTo>
                  <a:lnTo>
                    <a:pt x="5197533" y="231376"/>
                  </a:lnTo>
                  <a:lnTo>
                    <a:pt x="5215434" y="273716"/>
                  </a:lnTo>
                  <a:lnTo>
                    <a:pt x="5228604" y="318307"/>
                  </a:lnTo>
                  <a:lnTo>
                    <a:pt x="5236733" y="364839"/>
                  </a:lnTo>
                  <a:lnTo>
                    <a:pt x="5239512" y="413004"/>
                  </a:lnTo>
                  <a:lnTo>
                    <a:pt x="5239512" y="2065020"/>
                  </a:lnTo>
                  <a:lnTo>
                    <a:pt x="5236733" y="2113184"/>
                  </a:lnTo>
                  <a:lnTo>
                    <a:pt x="5228604" y="2159716"/>
                  </a:lnTo>
                  <a:lnTo>
                    <a:pt x="5215434" y="2204307"/>
                  </a:lnTo>
                  <a:lnTo>
                    <a:pt x="5197533" y="2246647"/>
                  </a:lnTo>
                  <a:lnTo>
                    <a:pt x="5175211" y="2286424"/>
                  </a:lnTo>
                  <a:lnTo>
                    <a:pt x="5148778" y="2323331"/>
                  </a:lnTo>
                  <a:lnTo>
                    <a:pt x="5118544" y="2357056"/>
                  </a:lnTo>
                  <a:lnTo>
                    <a:pt x="5084819" y="2387290"/>
                  </a:lnTo>
                  <a:lnTo>
                    <a:pt x="5047912" y="2413723"/>
                  </a:lnTo>
                  <a:lnTo>
                    <a:pt x="5008135" y="2436045"/>
                  </a:lnTo>
                  <a:lnTo>
                    <a:pt x="4965795" y="2453946"/>
                  </a:lnTo>
                  <a:lnTo>
                    <a:pt x="4921204" y="2467116"/>
                  </a:lnTo>
                  <a:lnTo>
                    <a:pt x="4874672" y="2475245"/>
                  </a:lnTo>
                  <a:lnTo>
                    <a:pt x="4826508" y="2478024"/>
                  </a:lnTo>
                  <a:lnTo>
                    <a:pt x="413003" y="2478024"/>
                  </a:lnTo>
                  <a:lnTo>
                    <a:pt x="364839" y="2475245"/>
                  </a:lnTo>
                  <a:lnTo>
                    <a:pt x="318307" y="2467116"/>
                  </a:lnTo>
                  <a:lnTo>
                    <a:pt x="273716" y="2453946"/>
                  </a:lnTo>
                  <a:lnTo>
                    <a:pt x="231376" y="2436045"/>
                  </a:lnTo>
                  <a:lnTo>
                    <a:pt x="191599" y="2413723"/>
                  </a:lnTo>
                  <a:lnTo>
                    <a:pt x="154692" y="2387290"/>
                  </a:lnTo>
                  <a:lnTo>
                    <a:pt x="120967" y="2357056"/>
                  </a:lnTo>
                  <a:lnTo>
                    <a:pt x="90733" y="2323331"/>
                  </a:lnTo>
                  <a:lnTo>
                    <a:pt x="64300" y="2286424"/>
                  </a:lnTo>
                  <a:lnTo>
                    <a:pt x="41978" y="2246647"/>
                  </a:lnTo>
                  <a:lnTo>
                    <a:pt x="24077" y="2204307"/>
                  </a:lnTo>
                  <a:lnTo>
                    <a:pt x="10907" y="2159716"/>
                  </a:lnTo>
                  <a:lnTo>
                    <a:pt x="2778" y="2113184"/>
                  </a:lnTo>
                  <a:lnTo>
                    <a:pt x="0" y="2065020"/>
                  </a:lnTo>
                  <a:lnTo>
                    <a:pt x="0" y="413004"/>
                  </a:lnTo>
                  <a:close/>
                </a:path>
              </a:pathLst>
            </a:custGeom>
            <a:ln w="25400">
              <a:solidFill>
                <a:srgbClr val="1C334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422900" y="3399853"/>
            <a:ext cx="19888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Modern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Perspective: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369180" y="3949128"/>
            <a:ext cx="4150360" cy="850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6530" marR="5080" indent="-164465">
              <a:lnSpc>
                <a:spcPct val="100000"/>
              </a:lnSpc>
              <a:spcBef>
                <a:spcPts val="100"/>
              </a:spcBef>
              <a:buChar char="•"/>
              <a:tabLst>
                <a:tab pos="247650" algn="l"/>
              </a:tabLst>
            </a:pPr>
            <a:r>
              <a:rPr sz="1800" b="1" dirty="0">
                <a:latin typeface="Calibri"/>
                <a:cs typeface="Calibri"/>
              </a:rPr>
              <a:t>Digital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systems</a:t>
            </a:r>
            <a:r>
              <a:rPr sz="1800" b="1" spc="-6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real-</a:t>
            </a:r>
            <a:r>
              <a:rPr sz="1800" b="1" dirty="0">
                <a:latin typeface="Calibri"/>
                <a:cs typeface="Calibri"/>
              </a:rPr>
              <a:t>time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data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sharing 	improve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cross-</a:t>
            </a:r>
            <a:r>
              <a:rPr sz="1800" b="1" dirty="0">
                <a:latin typeface="Calibri"/>
                <a:cs typeface="Calibri"/>
              </a:rPr>
              <a:t>functional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coordination</a:t>
            </a:r>
            <a:endParaRPr sz="1800">
              <a:latin typeface="Calibri"/>
              <a:cs typeface="Calibri"/>
            </a:endParaRPr>
          </a:p>
          <a:p>
            <a:pPr marL="511175">
              <a:lnSpc>
                <a:spcPct val="100000"/>
              </a:lnSpc>
              <a:spcBef>
                <a:spcPts val="10"/>
              </a:spcBef>
            </a:pPr>
            <a:r>
              <a:rPr sz="1800" b="1" spc="-10" dirty="0">
                <a:latin typeface="Calibri"/>
                <a:cs typeface="Calibri"/>
              </a:rPr>
              <a:t>(McDonald’s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Corporation,</a:t>
            </a:r>
            <a:r>
              <a:rPr sz="1800" b="1" spc="-7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2024).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143755" y="5048059"/>
            <a:ext cx="4547870" cy="849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61315">
              <a:lnSpc>
                <a:spcPct val="100000"/>
              </a:lnSpc>
              <a:spcBef>
                <a:spcPts val="100"/>
              </a:spcBef>
              <a:buChar char="•"/>
              <a:tabLst>
                <a:tab pos="374015" algn="l"/>
              </a:tabLst>
            </a:pPr>
            <a:r>
              <a:rPr sz="1800" b="1" dirty="0">
                <a:latin typeface="Calibri"/>
                <a:cs typeface="Calibri"/>
              </a:rPr>
              <a:t>Increasingly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use</a:t>
            </a:r>
            <a:r>
              <a:rPr sz="1800" b="1" spc="-7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collaborative,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team-based </a:t>
            </a:r>
            <a:r>
              <a:rPr sz="1800" b="1" dirty="0">
                <a:latin typeface="Calibri"/>
                <a:cs typeface="Calibri"/>
              </a:rPr>
              <a:t>structures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rather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than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rigid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hierarchies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(Robbins</a:t>
            </a:r>
            <a:endParaRPr sz="1800">
              <a:latin typeface="Calibri"/>
              <a:cs typeface="Calibri"/>
            </a:endParaRPr>
          </a:p>
          <a:p>
            <a:pPr marL="1379220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Coulter,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2022).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01720" y="346392"/>
            <a:ext cx="98996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Evaluation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EBF0D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126220" cy="6858000"/>
            <a:chOff x="0" y="0"/>
            <a:chExt cx="9126220" cy="6858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5605780" cy="6858000"/>
            </a:xfrm>
            <a:custGeom>
              <a:avLst/>
              <a:gdLst/>
              <a:ahLst/>
              <a:cxnLst/>
              <a:rect l="l" t="t" r="r" b="b"/>
              <a:pathLst>
                <a:path w="5605780" h="6858000">
                  <a:moveTo>
                    <a:pt x="5605272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605272" y="6858000"/>
                  </a:lnTo>
                  <a:lnTo>
                    <a:pt x="5605272" y="0"/>
                  </a:lnTo>
                  <a:close/>
                </a:path>
              </a:pathLst>
            </a:custGeom>
            <a:solidFill>
              <a:srgbClr val="4AACC5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5605780" cy="6858000"/>
            </a:xfrm>
            <a:custGeom>
              <a:avLst/>
              <a:gdLst/>
              <a:ahLst/>
              <a:cxnLst/>
              <a:rect l="l" t="t" r="r" b="b"/>
              <a:pathLst>
                <a:path w="5605780" h="6858000">
                  <a:moveTo>
                    <a:pt x="5605272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605272" y="6858000"/>
                  </a:lnTo>
                  <a:lnTo>
                    <a:pt x="5605272" y="0"/>
                  </a:lnTo>
                  <a:close/>
                </a:path>
              </a:pathLst>
            </a:custGeom>
            <a:solidFill>
              <a:srgbClr val="FCEADA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524246" cy="68580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288" y="658368"/>
              <a:ext cx="9107424" cy="553212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47472" y="987552"/>
              <a:ext cx="8458200" cy="4883150"/>
            </a:xfrm>
            <a:custGeom>
              <a:avLst/>
              <a:gdLst/>
              <a:ahLst/>
              <a:cxnLst/>
              <a:rect l="l" t="t" r="r" b="b"/>
              <a:pathLst>
                <a:path w="8458200" h="4883150">
                  <a:moveTo>
                    <a:pt x="8458200" y="0"/>
                  </a:moveTo>
                  <a:lnTo>
                    <a:pt x="0" y="0"/>
                  </a:lnTo>
                  <a:lnTo>
                    <a:pt x="0" y="4882896"/>
                  </a:lnTo>
                  <a:lnTo>
                    <a:pt x="8458200" y="4882896"/>
                  </a:lnTo>
                  <a:lnTo>
                    <a:pt x="8458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312286" y="21082"/>
            <a:ext cx="2174240" cy="5092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150" spc="-10" dirty="0"/>
              <a:t>Controlling</a:t>
            </a:r>
            <a:endParaRPr sz="3150"/>
          </a:p>
        </p:txBody>
      </p:sp>
      <p:sp>
        <p:nvSpPr>
          <p:cNvPr id="10" name="object 10"/>
          <p:cNvSpPr/>
          <p:nvPr/>
        </p:nvSpPr>
        <p:spPr>
          <a:xfrm>
            <a:off x="442315" y="1468627"/>
            <a:ext cx="54610" cy="777240"/>
          </a:xfrm>
          <a:custGeom>
            <a:avLst/>
            <a:gdLst/>
            <a:ahLst/>
            <a:cxnLst/>
            <a:rect l="l" t="t" r="r" b="b"/>
            <a:pathLst>
              <a:path w="54609" h="777239">
                <a:moveTo>
                  <a:pt x="54330" y="741934"/>
                </a:moveTo>
                <a:lnTo>
                  <a:pt x="51663" y="735584"/>
                </a:lnTo>
                <a:lnTo>
                  <a:pt x="41021" y="725043"/>
                </a:lnTo>
                <a:lnTo>
                  <a:pt x="34607" y="722376"/>
                </a:lnTo>
                <a:lnTo>
                  <a:pt x="19685" y="722376"/>
                </a:lnTo>
                <a:lnTo>
                  <a:pt x="13309" y="725043"/>
                </a:lnTo>
                <a:lnTo>
                  <a:pt x="2654" y="735584"/>
                </a:lnTo>
                <a:lnTo>
                  <a:pt x="0" y="741934"/>
                </a:lnTo>
                <a:lnTo>
                  <a:pt x="0" y="749427"/>
                </a:lnTo>
                <a:lnTo>
                  <a:pt x="0" y="756920"/>
                </a:lnTo>
                <a:lnTo>
                  <a:pt x="2654" y="763397"/>
                </a:lnTo>
                <a:lnTo>
                  <a:pt x="13309" y="774065"/>
                </a:lnTo>
                <a:lnTo>
                  <a:pt x="19685" y="776732"/>
                </a:lnTo>
                <a:lnTo>
                  <a:pt x="34607" y="776732"/>
                </a:lnTo>
                <a:lnTo>
                  <a:pt x="41021" y="774065"/>
                </a:lnTo>
                <a:lnTo>
                  <a:pt x="51663" y="763397"/>
                </a:lnTo>
                <a:lnTo>
                  <a:pt x="54330" y="756920"/>
                </a:lnTo>
                <a:lnTo>
                  <a:pt x="54330" y="741934"/>
                </a:lnTo>
                <a:close/>
              </a:path>
              <a:path w="54609" h="777239">
                <a:moveTo>
                  <a:pt x="54330" y="19558"/>
                </a:moveTo>
                <a:lnTo>
                  <a:pt x="51663" y="13208"/>
                </a:lnTo>
                <a:lnTo>
                  <a:pt x="41021" y="2667"/>
                </a:lnTo>
                <a:lnTo>
                  <a:pt x="34607" y="0"/>
                </a:lnTo>
                <a:lnTo>
                  <a:pt x="19685" y="0"/>
                </a:lnTo>
                <a:lnTo>
                  <a:pt x="13309" y="2667"/>
                </a:lnTo>
                <a:lnTo>
                  <a:pt x="2654" y="13208"/>
                </a:lnTo>
                <a:lnTo>
                  <a:pt x="0" y="19558"/>
                </a:lnTo>
                <a:lnTo>
                  <a:pt x="0" y="27051"/>
                </a:lnTo>
                <a:lnTo>
                  <a:pt x="0" y="34544"/>
                </a:lnTo>
                <a:lnTo>
                  <a:pt x="2654" y="41021"/>
                </a:lnTo>
                <a:lnTo>
                  <a:pt x="13309" y="51689"/>
                </a:lnTo>
                <a:lnTo>
                  <a:pt x="19685" y="54356"/>
                </a:lnTo>
                <a:lnTo>
                  <a:pt x="34607" y="54356"/>
                </a:lnTo>
                <a:lnTo>
                  <a:pt x="41021" y="51689"/>
                </a:lnTo>
                <a:lnTo>
                  <a:pt x="51663" y="41021"/>
                </a:lnTo>
                <a:lnTo>
                  <a:pt x="54330" y="34544"/>
                </a:lnTo>
                <a:lnTo>
                  <a:pt x="54330" y="19558"/>
                </a:lnTo>
                <a:close/>
              </a:path>
            </a:pathLst>
          </a:custGeom>
          <a:solidFill>
            <a:srgbClr val="000000">
              <a:alpha val="5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18325" y="1104074"/>
            <a:ext cx="7940675" cy="415353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30"/>
              </a:spcBef>
              <a:buFont typeface="Arial"/>
              <a:buChar char="•"/>
              <a:tabLst>
                <a:tab pos="184785" algn="l"/>
              </a:tabLst>
            </a:pPr>
            <a:r>
              <a:rPr sz="1700" spc="-10" dirty="0">
                <a:solidFill>
                  <a:srgbClr val="354039"/>
                </a:solidFill>
                <a:latin typeface="Calibri"/>
                <a:cs typeface="Calibri"/>
              </a:rPr>
              <a:t>Definition</a:t>
            </a:r>
            <a:endParaRPr sz="1700">
              <a:latin typeface="Calibri"/>
              <a:cs typeface="Calibri"/>
            </a:endParaRPr>
          </a:p>
          <a:p>
            <a:pPr marL="501650" lvl="1" indent="-146050">
              <a:lnSpc>
                <a:spcPts val="1955"/>
              </a:lnSpc>
              <a:spcBef>
                <a:spcPts val="1780"/>
              </a:spcBef>
              <a:buChar char="•"/>
              <a:tabLst>
                <a:tab pos="501650" algn="l"/>
              </a:tabLst>
            </a:pP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Controlling</a:t>
            </a:r>
            <a:r>
              <a:rPr sz="1700" spc="114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involves</a:t>
            </a:r>
            <a:r>
              <a:rPr sz="1700" spc="114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monitoring</a:t>
            </a:r>
            <a:r>
              <a:rPr sz="1700" spc="12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performance,</a:t>
            </a:r>
            <a:r>
              <a:rPr sz="1700" spc="7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comparing</a:t>
            </a:r>
            <a:r>
              <a:rPr sz="1700" spc="114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results</a:t>
            </a:r>
            <a:r>
              <a:rPr sz="1700" spc="12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to</a:t>
            </a:r>
            <a:r>
              <a:rPr sz="1700" spc="14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standards,</a:t>
            </a:r>
            <a:r>
              <a:rPr sz="1700" spc="17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-25" dirty="0">
                <a:solidFill>
                  <a:srgbClr val="354039"/>
                </a:solidFill>
                <a:latin typeface="Calibri"/>
                <a:cs typeface="Calibri"/>
              </a:rPr>
              <a:t>and</a:t>
            </a:r>
            <a:endParaRPr sz="1700">
              <a:latin typeface="Calibri"/>
              <a:cs typeface="Calibri"/>
            </a:endParaRPr>
          </a:p>
          <a:p>
            <a:pPr marL="355600">
              <a:lnSpc>
                <a:spcPts val="1955"/>
              </a:lnSpc>
            </a:pP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taking</a:t>
            </a:r>
            <a:r>
              <a:rPr sz="1700" spc="6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corrective</a:t>
            </a:r>
            <a:r>
              <a:rPr sz="1700" spc="7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action</a:t>
            </a:r>
            <a:r>
              <a:rPr sz="1700" spc="11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354039"/>
                </a:solidFill>
                <a:latin typeface="Calibri"/>
                <a:cs typeface="Calibri"/>
              </a:rPr>
              <a:t>where</a:t>
            </a:r>
            <a:r>
              <a:rPr sz="1700" spc="7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55" dirty="0">
                <a:solidFill>
                  <a:srgbClr val="354039"/>
                </a:solidFill>
                <a:latin typeface="Calibri"/>
                <a:cs typeface="Calibri"/>
              </a:rPr>
              <a:t>necessary</a:t>
            </a:r>
            <a:r>
              <a:rPr sz="1700" spc="7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(Robbins</a:t>
            </a:r>
            <a:r>
              <a:rPr sz="1700" spc="7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and</a:t>
            </a:r>
            <a:r>
              <a:rPr sz="1700" spc="-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Coulter,</a:t>
            </a:r>
            <a:r>
              <a:rPr sz="1700" spc="3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354039"/>
                </a:solidFill>
                <a:latin typeface="Calibri"/>
                <a:cs typeface="Calibri"/>
              </a:rPr>
              <a:t>2022).</a:t>
            </a:r>
            <a:endParaRPr sz="17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1780"/>
              </a:spcBef>
            </a:pPr>
            <a:r>
              <a:rPr sz="1700" b="1" spc="505" dirty="0">
                <a:solidFill>
                  <a:srgbClr val="354039"/>
                </a:solidFill>
                <a:latin typeface="Tahoma"/>
                <a:cs typeface="Tahoma"/>
              </a:rPr>
              <a:t>⸻</a:t>
            </a:r>
            <a:endParaRPr sz="1700">
              <a:latin typeface="Tahoma"/>
              <a:cs typeface="Tahoma"/>
            </a:endParaRPr>
          </a:p>
          <a:p>
            <a:pPr marL="355600">
              <a:lnSpc>
                <a:spcPts val="1955"/>
              </a:lnSpc>
              <a:spcBef>
                <a:spcPts val="1780"/>
              </a:spcBef>
            </a:pPr>
            <a:r>
              <a:rPr sz="1700" dirty="0">
                <a:latin typeface="Calibri"/>
                <a:cs typeface="Calibri"/>
              </a:rPr>
              <a:t>Application</a:t>
            </a:r>
            <a:r>
              <a:rPr sz="1700" spc="105" dirty="0">
                <a:latin typeface="Calibri"/>
                <a:cs typeface="Calibri"/>
              </a:rPr>
              <a:t> </a:t>
            </a:r>
            <a:r>
              <a:rPr sz="1700" spc="-20" dirty="0">
                <a:latin typeface="Calibri"/>
                <a:cs typeface="Calibri"/>
              </a:rPr>
              <a:t>to</a:t>
            </a:r>
            <a:r>
              <a:rPr sz="1700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McDonald’s: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ts val="1875"/>
              </a:lnSpc>
            </a:pPr>
            <a:r>
              <a:rPr sz="1700" spc="-50" dirty="0"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  <a:p>
            <a:pPr marL="500380" lvl="1" indent="-144780">
              <a:lnSpc>
                <a:spcPts val="1910"/>
              </a:lnSpc>
              <a:buClr>
                <a:srgbClr val="000000"/>
              </a:buClr>
              <a:buChar char="•"/>
              <a:tabLst>
                <a:tab pos="500380" algn="l"/>
              </a:tabLst>
            </a:pPr>
            <a:r>
              <a:rPr sz="1700" spc="-20" dirty="0">
                <a:solidFill>
                  <a:srgbClr val="354039"/>
                </a:solidFill>
                <a:latin typeface="Calibri"/>
                <a:cs typeface="Calibri"/>
              </a:rPr>
              <a:t>Monitoring</a:t>
            </a:r>
            <a:r>
              <a:rPr sz="1700" spc="6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-20" dirty="0">
                <a:solidFill>
                  <a:srgbClr val="354039"/>
                </a:solidFill>
                <a:latin typeface="Calibri"/>
                <a:cs typeface="Calibri"/>
              </a:rPr>
              <a:t>key</a:t>
            </a:r>
            <a:r>
              <a:rPr sz="1700" spc="6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performance</a:t>
            </a:r>
            <a:r>
              <a:rPr sz="1700" spc="7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indicators</a:t>
            </a:r>
            <a:r>
              <a:rPr sz="1700" spc="7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(KPIs)</a:t>
            </a:r>
            <a:r>
              <a:rPr sz="1700" spc="10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85" dirty="0">
                <a:solidFill>
                  <a:srgbClr val="354039"/>
                </a:solidFill>
                <a:latin typeface="Calibri"/>
                <a:cs typeface="Calibri"/>
              </a:rPr>
              <a:t>such</a:t>
            </a:r>
            <a:r>
              <a:rPr sz="1700" spc="10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95" dirty="0">
                <a:solidFill>
                  <a:srgbClr val="354039"/>
                </a:solidFill>
                <a:latin typeface="Calibri"/>
                <a:cs typeface="Calibri"/>
              </a:rPr>
              <a:t>as</a:t>
            </a:r>
            <a:r>
              <a:rPr sz="1700" spc="7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75" dirty="0">
                <a:solidFill>
                  <a:srgbClr val="354039"/>
                </a:solidFill>
                <a:latin typeface="Calibri"/>
                <a:cs typeface="Calibri"/>
              </a:rPr>
              <a:t>sales</a:t>
            </a:r>
            <a:r>
              <a:rPr sz="1700" spc="7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and</a:t>
            </a:r>
            <a:r>
              <a:rPr sz="1700" spc="8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service</a:t>
            </a:r>
            <a:r>
              <a:rPr sz="1700" spc="7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50" dirty="0">
                <a:solidFill>
                  <a:srgbClr val="354039"/>
                </a:solidFill>
                <a:latin typeface="Calibri"/>
                <a:cs typeface="Calibri"/>
              </a:rPr>
              <a:t>speed</a:t>
            </a:r>
            <a:endParaRPr sz="1700">
              <a:latin typeface="Calibri"/>
              <a:cs typeface="Calibri"/>
            </a:endParaRPr>
          </a:p>
          <a:p>
            <a:pPr marL="355600">
              <a:lnSpc>
                <a:spcPts val="1910"/>
              </a:lnSpc>
            </a:pP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(McDonald’s</a:t>
            </a:r>
            <a:r>
              <a:rPr sz="1700" spc="235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354039"/>
                </a:solidFill>
                <a:latin typeface="Calibri"/>
                <a:cs typeface="Calibri"/>
              </a:rPr>
              <a:t>Corporation,</a:t>
            </a:r>
            <a:r>
              <a:rPr sz="1700" spc="180" dirty="0">
                <a:solidFill>
                  <a:srgbClr val="354039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354039"/>
                </a:solidFill>
                <a:latin typeface="Calibri"/>
                <a:cs typeface="Calibri"/>
              </a:rPr>
              <a:t>2024).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ts val="1910"/>
              </a:lnSpc>
            </a:pPr>
            <a:r>
              <a:rPr sz="1700" spc="-50" dirty="0"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  <a:p>
            <a:pPr marL="501650" lvl="1" indent="-146050">
              <a:lnSpc>
                <a:spcPts val="1910"/>
              </a:lnSpc>
              <a:buChar char="•"/>
              <a:tabLst>
                <a:tab pos="501650" algn="l"/>
              </a:tabLst>
            </a:pPr>
            <a:r>
              <a:rPr sz="1700" spc="10" dirty="0">
                <a:latin typeface="Calibri"/>
                <a:cs typeface="Calibri"/>
              </a:rPr>
              <a:t>Financial</a:t>
            </a:r>
            <a:r>
              <a:rPr sz="1700" spc="85" dirty="0">
                <a:latin typeface="Calibri"/>
                <a:cs typeface="Calibri"/>
              </a:rPr>
              <a:t> </a:t>
            </a:r>
            <a:r>
              <a:rPr sz="1700" spc="10" dirty="0">
                <a:latin typeface="Calibri"/>
                <a:cs typeface="Calibri"/>
              </a:rPr>
              <a:t>performance</a:t>
            </a:r>
            <a:r>
              <a:rPr sz="1700" spc="40" dirty="0">
                <a:latin typeface="Calibri"/>
                <a:cs typeface="Calibri"/>
              </a:rPr>
              <a:t> </a:t>
            </a:r>
            <a:r>
              <a:rPr sz="1700" spc="10" dirty="0">
                <a:latin typeface="Calibri"/>
                <a:cs typeface="Calibri"/>
              </a:rPr>
              <a:t>tracking</a:t>
            </a:r>
            <a:r>
              <a:rPr sz="1700" spc="45" dirty="0">
                <a:latin typeface="Calibri"/>
                <a:cs typeface="Calibri"/>
              </a:rPr>
              <a:t> </a:t>
            </a:r>
            <a:r>
              <a:rPr sz="1700" spc="10" dirty="0">
                <a:latin typeface="Calibri"/>
                <a:cs typeface="Calibri"/>
              </a:rPr>
              <a:t>and</a:t>
            </a:r>
            <a:r>
              <a:rPr sz="1700" spc="55" dirty="0">
                <a:latin typeface="Calibri"/>
                <a:cs typeface="Calibri"/>
              </a:rPr>
              <a:t> </a:t>
            </a:r>
            <a:r>
              <a:rPr sz="1700" spc="50" dirty="0">
                <a:latin typeface="Calibri"/>
                <a:cs typeface="Calibri"/>
              </a:rPr>
              <a:t>compliance</a:t>
            </a:r>
            <a:r>
              <a:rPr sz="1700" spc="4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reviews</a:t>
            </a:r>
            <a:r>
              <a:rPr sz="1700" spc="40" dirty="0">
                <a:latin typeface="Calibri"/>
                <a:cs typeface="Calibri"/>
              </a:rPr>
              <a:t> </a:t>
            </a:r>
            <a:r>
              <a:rPr sz="1700" spc="10" dirty="0">
                <a:latin typeface="Calibri"/>
                <a:cs typeface="Calibri"/>
              </a:rPr>
              <a:t>(McDonald’s</a:t>
            </a:r>
            <a:r>
              <a:rPr sz="1700" spc="-4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Corporation,</a:t>
            </a:r>
            <a:endParaRPr sz="1700">
              <a:latin typeface="Calibri"/>
              <a:cs typeface="Calibri"/>
            </a:endParaRPr>
          </a:p>
          <a:p>
            <a:pPr marL="355600">
              <a:lnSpc>
                <a:spcPts val="1875"/>
              </a:lnSpc>
            </a:pPr>
            <a:r>
              <a:rPr sz="1700" spc="-10" dirty="0">
                <a:latin typeface="Calibri"/>
                <a:cs typeface="Calibri"/>
              </a:rPr>
              <a:t>2024).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ts val="1910"/>
              </a:lnSpc>
            </a:pPr>
            <a:r>
              <a:rPr sz="1700" spc="-50" dirty="0">
                <a:latin typeface="Arial"/>
                <a:cs typeface="Arial"/>
              </a:rPr>
              <a:t>•</a:t>
            </a:r>
            <a:endParaRPr sz="1700">
              <a:latin typeface="Arial"/>
              <a:cs typeface="Arial"/>
            </a:endParaRPr>
          </a:p>
          <a:p>
            <a:pPr marL="501015" lvl="1" indent="-145415">
              <a:lnSpc>
                <a:spcPts val="1910"/>
              </a:lnSpc>
              <a:buChar char="•"/>
              <a:tabLst>
                <a:tab pos="501015" algn="l"/>
              </a:tabLst>
            </a:pPr>
            <a:r>
              <a:rPr sz="1700" spc="45" dirty="0">
                <a:latin typeface="Calibri"/>
                <a:cs typeface="Calibri"/>
              </a:rPr>
              <a:t>Customer</a:t>
            </a:r>
            <a:r>
              <a:rPr sz="1700" spc="8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satisfaction</a:t>
            </a:r>
            <a:r>
              <a:rPr sz="1700" spc="155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measurement</a:t>
            </a:r>
            <a:r>
              <a:rPr sz="1700" spc="105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through</a:t>
            </a:r>
            <a:r>
              <a:rPr sz="1700" spc="50" dirty="0">
                <a:latin typeface="Calibri"/>
                <a:cs typeface="Calibri"/>
              </a:rPr>
              <a:t> </a:t>
            </a:r>
            <a:r>
              <a:rPr sz="1700" dirty="0">
                <a:latin typeface="Calibri"/>
                <a:cs typeface="Calibri"/>
              </a:rPr>
              <a:t>feedback</a:t>
            </a:r>
            <a:r>
              <a:rPr sz="1700" spc="125" dirty="0">
                <a:latin typeface="Calibri"/>
                <a:cs typeface="Calibri"/>
              </a:rPr>
              <a:t> </a:t>
            </a:r>
            <a:r>
              <a:rPr sz="1700" spc="45" dirty="0">
                <a:latin typeface="Calibri"/>
                <a:cs typeface="Calibri"/>
              </a:rPr>
              <a:t>systems</a:t>
            </a:r>
            <a:r>
              <a:rPr sz="1700" spc="114" dirty="0">
                <a:latin typeface="Calibri"/>
                <a:cs typeface="Calibri"/>
              </a:rPr>
              <a:t> </a:t>
            </a:r>
            <a:r>
              <a:rPr sz="1700" spc="-10" dirty="0">
                <a:latin typeface="Calibri"/>
                <a:cs typeface="Calibri"/>
              </a:rPr>
              <a:t>(McDonald’s</a:t>
            </a:r>
            <a:endParaRPr sz="1700">
              <a:latin typeface="Calibri"/>
              <a:cs typeface="Calibri"/>
            </a:endParaRPr>
          </a:p>
          <a:p>
            <a:pPr marL="355600">
              <a:lnSpc>
                <a:spcPts val="1960"/>
              </a:lnSpc>
            </a:pPr>
            <a:r>
              <a:rPr sz="1700" dirty="0">
                <a:latin typeface="Calibri"/>
                <a:cs typeface="Calibri"/>
              </a:rPr>
              <a:t>Corporation,</a:t>
            </a:r>
            <a:r>
              <a:rPr sz="1700" spc="185" dirty="0"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354039"/>
                </a:solidFill>
                <a:latin typeface="Calibri"/>
                <a:cs typeface="Calibri"/>
              </a:rPr>
              <a:t>2024).</a:t>
            </a:r>
            <a:endParaRPr sz="1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575" y="6434454"/>
            <a:ext cx="688975" cy="2120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spc="-10" dirty="0">
                <a:solidFill>
                  <a:srgbClr val="888888"/>
                </a:solidFill>
                <a:latin typeface="Calibri"/>
                <a:cs typeface="Calibri"/>
              </a:rPr>
              <a:t>2/22/2026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434451" y="6434454"/>
            <a:ext cx="190500" cy="2120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spc="-25" dirty="0">
                <a:solidFill>
                  <a:srgbClr val="888888"/>
                </a:solidFill>
                <a:latin typeface="Calibri"/>
                <a:cs typeface="Calibri"/>
              </a:rPr>
              <a:t>14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304" y="3785615"/>
            <a:ext cx="8897620" cy="2103120"/>
          </a:xfrm>
          <a:prstGeom prst="rect">
            <a:avLst/>
          </a:prstGeom>
          <a:solidFill>
            <a:srgbClr val="DDD9C3"/>
          </a:solidFill>
        </p:spPr>
        <p:txBody>
          <a:bodyPr vert="horz" wrap="square" lIns="0" tIns="23495" rIns="0" bIns="0" rtlCol="0">
            <a:spAutoFit/>
          </a:bodyPr>
          <a:lstStyle/>
          <a:p>
            <a:pPr marL="67310">
              <a:lnSpc>
                <a:spcPct val="100000"/>
              </a:lnSpc>
              <a:spcBef>
                <a:spcPts val="185"/>
              </a:spcBef>
            </a:pPr>
            <a:r>
              <a:rPr sz="1650" b="1" dirty="0">
                <a:latin typeface="Calibri"/>
                <a:cs typeface="Calibri"/>
              </a:rPr>
              <a:t>Modern</a:t>
            </a:r>
            <a:r>
              <a:rPr sz="1650" b="1" spc="-25" dirty="0">
                <a:latin typeface="Calibri"/>
                <a:cs typeface="Calibri"/>
              </a:rPr>
              <a:t> </a:t>
            </a:r>
            <a:r>
              <a:rPr sz="1650" b="1" spc="-10" dirty="0">
                <a:latin typeface="Calibri"/>
                <a:cs typeface="Calibri"/>
              </a:rPr>
              <a:t>Perspective:</a:t>
            </a:r>
            <a:endParaRPr sz="1650">
              <a:latin typeface="Calibri"/>
              <a:cs typeface="Calibri"/>
            </a:endParaRPr>
          </a:p>
          <a:p>
            <a:pPr marL="67310" marR="372110" indent="201930">
              <a:lnSpc>
                <a:spcPct val="102000"/>
              </a:lnSpc>
              <a:spcBef>
                <a:spcPts val="1945"/>
              </a:spcBef>
              <a:buChar char="•"/>
              <a:tabLst>
                <a:tab pos="269240" algn="l"/>
              </a:tabLst>
            </a:pPr>
            <a:r>
              <a:rPr sz="1650" b="1" dirty="0">
                <a:latin typeface="Calibri"/>
                <a:cs typeface="Calibri"/>
              </a:rPr>
              <a:t>The</a:t>
            </a:r>
            <a:r>
              <a:rPr sz="1650" b="1" spc="-20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Balanced</a:t>
            </a:r>
            <a:r>
              <a:rPr sz="1650" b="1" spc="-5" dirty="0">
                <a:latin typeface="Calibri"/>
                <a:cs typeface="Calibri"/>
              </a:rPr>
              <a:t> </a:t>
            </a:r>
            <a:r>
              <a:rPr sz="1650" b="1" spc="-10" dirty="0">
                <a:latin typeface="Calibri"/>
                <a:cs typeface="Calibri"/>
              </a:rPr>
              <a:t>Scorecard</a:t>
            </a:r>
            <a:r>
              <a:rPr sz="1650" b="1" spc="-5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approach</a:t>
            </a:r>
            <a:r>
              <a:rPr sz="1650" b="1" spc="-65" dirty="0">
                <a:latin typeface="Calibri"/>
                <a:cs typeface="Calibri"/>
              </a:rPr>
              <a:t> </a:t>
            </a:r>
            <a:r>
              <a:rPr sz="1650" b="1" spc="-10" dirty="0">
                <a:latin typeface="Calibri"/>
                <a:cs typeface="Calibri"/>
              </a:rPr>
              <a:t>integrates</a:t>
            </a:r>
            <a:r>
              <a:rPr sz="1650" b="1" spc="-55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financial</a:t>
            </a:r>
            <a:r>
              <a:rPr sz="1650" b="1" spc="-90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and</a:t>
            </a:r>
            <a:r>
              <a:rPr sz="1650" b="1" spc="-70" dirty="0">
                <a:latin typeface="Calibri"/>
                <a:cs typeface="Calibri"/>
              </a:rPr>
              <a:t> </a:t>
            </a:r>
            <a:r>
              <a:rPr sz="1650" b="1" spc="-10" dirty="0">
                <a:latin typeface="Calibri"/>
                <a:cs typeface="Calibri"/>
              </a:rPr>
              <a:t>non-</a:t>
            </a:r>
            <a:r>
              <a:rPr sz="1650" b="1" dirty="0">
                <a:latin typeface="Calibri"/>
                <a:cs typeface="Calibri"/>
              </a:rPr>
              <a:t>financial</a:t>
            </a:r>
            <a:r>
              <a:rPr sz="1650" b="1" spc="-15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performance</a:t>
            </a:r>
            <a:r>
              <a:rPr sz="1650" b="1" spc="-20" dirty="0">
                <a:latin typeface="Calibri"/>
                <a:cs typeface="Calibri"/>
              </a:rPr>
              <a:t> </a:t>
            </a:r>
            <a:r>
              <a:rPr sz="1650" b="1" spc="-10" dirty="0">
                <a:latin typeface="Calibri"/>
                <a:cs typeface="Calibri"/>
              </a:rPr>
              <a:t>measures (Kaplan</a:t>
            </a:r>
            <a:r>
              <a:rPr sz="1650" b="1" spc="-50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and</a:t>
            </a:r>
            <a:r>
              <a:rPr sz="1650" b="1" spc="-45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Norton,</a:t>
            </a:r>
            <a:r>
              <a:rPr sz="1650" b="1" spc="50" dirty="0">
                <a:latin typeface="Calibri"/>
                <a:cs typeface="Calibri"/>
              </a:rPr>
              <a:t> </a:t>
            </a:r>
            <a:r>
              <a:rPr sz="1650" b="1" spc="-10" dirty="0">
                <a:latin typeface="Calibri"/>
                <a:cs typeface="Calibri"/>
              </a:rPr>
              <a:t>2021).</a:t>
            </a:r>
            <a:endParaRPr sz="1650">
              <a:latin typeface="Calibri"/>
              <a:cs typeface="Calibri"/>
            </a:endParaRPr>
          </a:p>
          <a:p>
            <a:pPr marL="269875" indent="-154940">
              <a:lnSpc>
                <a:spcPts val="1964"/>
              </a:lnSpc>
              <a:spcBef>
                <a:spcPts val="1985"/>
              </a:spcBef>
              <a:buChar char="•"/>
              <a:tabLst>
                <a:tab pos="269875" algn="l"/>
              </a:tabLst>
            </a:pPr>
            <a:r>
              <a:rPr sz="1650" b="1" dirty="0">
                <a:latin typeface="Calibri"/>
                <a:cs typeface="Calibri"/>
              </a:rPr>
              <a:t>Modern</a:t>
            </a:r>
            <a:r>
              <a:rPr sz="1650" b="1" spc="-80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control</a:t>
            </a:r>
            <a:r>
              <a:rPr sz="1650" b="1" spc="-95" dirty="0">
                <a:latin typeface="Calibri"/>
                <a:cs typeface="Calibri"/>
              </a:rPr>
              <a:t> </a:t>
            </a:r>
            <a:r>
              <a:rPr sz="1650" b="1" spc="-10" dirty="0">
                <a:latin typeface="Calibri"/>
                <a:cs typeface="Calibri"/>
              </a:rPr>
              <a:t>systems</a:t>
            </a:r>
            <a:r>
              <a:rPr sz="1650" b="1" spc="-60" dirty="0">
                <a:latin typeface="Calibri"/>
                <a:cs typeface="Calibri"/>
              </a:rPr>
              <a:t> </a:t>
            </a:r>
            <a:r>
              <a:rPr sz="1650" b="1" spc="-10" dirty="0">
                <a:latin typeface="Calibri"/>
                <a:cs typeface="Calibri"/>
              </a:rPr>
              <a:t>emphasizes</a:t>
            </a:r>
            <a:r>
              <a:rPr sz="1650" b="1" spc="-60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performance</a:t>
            </a:r>
            <a:r>
              <a:rPr sz="1650" b="1" spc="-25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support</a:t>
            </a:r>
            <a:r>
              <a:rPr sz="1650" b="1" spc="-50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rather than</a:t>
            </a:r>
            <a:r>
              <a:rPr sz="1650" b="1" spc="-10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strict</a:t>
            </a:r>
            <a:r>
              <a:rPr sz="1650" b="1" spc="-50" dirty="0">
                <a:latin typeface="Calibri"/>
                <a:cs typeface="Calibri"/>
              </a:rPr>
              <a:t> </a:t>
            </a:r>
            <a:r>
              <a:rPr sz="1650" b="1" dirty="0">
                <a:latin typeface="Calibri"/>
                <a:cs typeface="Calibri"/>
              </a:rPr>
              <a:t>supervision</a:t>
            </a:r>
            <a:r>
              <a:rPr sz="1650" b="1" spc="-10" dirty="0">
                <a:latin typeface="Calibri"/>
                <a:cs typeface="Calibri"/>
              </a:rPr>
              <a:t> (Robbins</a:t>
            </a:r>
            <a:endParaRPr sz="1650">
              <a:latin typeface="Calibri"/>
              <a:cs typeface="Calibri"/>
            </a:endParaRPr>
          </a:p>
          <a:p>
            <a:pPr marL="67310">
              <a:lnSpc>
                <a:spcPts val="1964"/>
              </a:lnSpc>
            </a:pPr>
            <a:r>
              <a:rPr sz="1650" b="1" dirty="0">
                <a:latin typeface="Calibri"/>
                <a:cs typeface="Calibri"/>
              </a:rPr>
              <a:t>and</a:t>
            </a:r>
            <a:r>
              <a:rPr sz="1650" b="1" spc="-50" dirty="0">
                <a:latin typeface="Calibri"/>
                <a:cs typeface="Calibri"/>
              </a:rPr>
              <a:t> </a:t>
            </a:r>
            <a:r>
              <a:rPr sz="1650" b="1" spc="-20" dirty="0">
                <a:latin typeface="Calibri"/>
                <a:cs typeface="Calibri"/>
              </a:rPr>
              <a:t>Coulter, </a:t>
            </a:r>
            <a:r>
              <a:rPr sz="1650" b="1" spc="-10" dirty="0">
                <a:latin typeface="Calibri"/>
                <a:cs typeface="Calibri"/>
              </a:rPr>
              <a:t>2022).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304" y="969263"/>
            <a:ext cx="4453255" cy="2359660"/>
          </a:xfrm>
          <a:prstGeom prst="rect">
            <a:avLst/>
          </a:prstGeom>
          <a:solidFill>
            <a:srgbClr val="DDD9C3"/>
          </a:solidFill>
        </p:spPr>
        <p:txBody>
          <a:bodyPr vert="horz" wrap="square" lIns="0" tIns="21590" rIns="0" bIns="0" rtlCol="0">
            <a:spAutoFit/>
          </a:bodyPr>
          <a:lstStyle/>
          <a:p>
            <a:pPr marL="67310">
              <a:lnSpc>
                <a:spcPct val="100000"/>
              </a:lnSpc>
              <a:spcBef>
                <a:spcPts val="170"/>
              </a:spcBef>
            </a:pPr>
            <a:r>
              <a:rPr sz="1650" spc="-10" dirty="0">
                <a:latin typeface="Calibri"/>
                <a:cs typeface="Calibri"/>
              </a:rPr>
              <a:t>Advantages:</a:t>
            </a:r>
            <a:endParaRPr sz="1650">
              <a:latin typeface="Calibri"/>
              <a:cs typeface="Calibri"/>
            </a:endParaRPr>
          </a:p>
          <a:p>
            <a:pPr marL="203835" indent="-136525">
              <a:lnSpc>
                <a:spcPct val="100000"/>
              </a:lnSpc>
              <a:spcBef>
                <a:spcPts val="1985"/>
              </a:spcBef>
              <a:buChar char="•"/>
              <a:tabLst>
                <a:tab pos="203835" algn="l"/>
              </a:tabLst>
            </a:pPr>
            <a:r>
              <a:rPr sz="1650" dirty="0">
                <a:latin typeface="Calibri"/>
                <a:cs typeface="Calibri"/>
              </a:rPr>
              <a:t>Protects brand</a:t>
            </a:r>
            <a:r>
              <a:rPr sz="1650" spc="2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reputation</a:t>
            </a:r>
            <a:r>
              <a:rPr sz="1650" spc="40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(McDonald’s</a:t>
            </a:r>
            <a:endParaRPr sz="1650">
              <a:latin typeface="Calibri"/>
              <a:cs typeface="Calibri"/>
            </a:endParaRPr>
          </a:p>
          <a:p>
            <a:pPr marL="67310">
              <a:lnSpc>
                <a:spcPct val="100000"/>
              </a:lnSpc>
              <a:spcBef>
                <a:spcPts val="35"/>
              </a:spcBef>
            </a:pPr>
            <a:r>
              <a:rPr sz="1650" dirty="0">
                <a:latin typeface="Calibri"/>
                <a:cs typeface="Calibri"/>
              </a:rPr>
              <a:t>Corporation,</a:t>
            </a:r>
            <a:r>
              <a:rPr sz="1650" spc="185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2024).</a:t>
            </a:r>
            <a:endParaRPr sz="1650">
              <a:latin typeface="Calibri"/>
              <a:cs typeface="Calibri"/>
            </a:endParaRPr>
          </a:p>
          <a:p>
            <a:pPr marL="203835" indent="-136525">
              <a:lnSpc>
                <a:spcPct val="100000"/>
              </a:lnSpc>
              <a:spcBef>
                <a:spcPts val="1985"/>
              </a:spcBef>
              <a:buChar char="•"/>
              <a:tabLst>
                <a:tab pos="203835" algn="l"/>
              </a:tabLst>
            </a:pPr>
            <a:r>
              <a:rPr sz="1650" spc="45" dirty="0">
                <a:latin typeface="Calibri"/>
                <a:cs typeface="Calibri"/>
              </a:rPr>
              <a:t>Ensures</a:t>
            </a:r>
            <a:r>
              <a:rPr sz="1650" spc="1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quality</a:t>
            </a:r>
            <a:r>
              <a:rPr sz="1650" spc="1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and</a:t>
            </a:r>
            <a:r>
              <a:rPr sz="1650" spc="3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operational</a:t>
            </a:r>
            <a:r>
              <a:rPr sz="1650" spc="40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consistency.</a:t>
            </a:r>
            <a:endParaRPr sz="1650">
              <a:latin typeface="Calibri"/>
              <a:cs typeface="Calibri"/>
            </a:endParaRPr>
          </a:p>
          <a:p>
            <a:pPr marL="203835" indent="-136525">
              <a:lnSpc>
                <a:spcPts val="1964"/>
              </a:lnSpc>
              <a:spcBef>
                <a:spcPts val="1985"/>
              </a:spcBef>
              <a:buChar char="•"/>
              <a:tabLst>
                <a:tab pos="203835" algn="l"/>
              </a:tabLst>
            </a:pPr>
            <a:r>
              <a:rPr sz="1650" dirty="0">
                <a:latin typeface="Calibri"/>
                <a:cs typeface="Calibri"/>
              </a:rPr>
              <a:t>Identifies</a:t>
            </a:r>
            <a:r>
              <a:rPr sz="1650" spc="35" dirty="0">
                <a:latin typeface="Calibri"/>
                <a:cs typeface="Calibri"/>
              </a:rPr>
              <a:t> </a:t>
            </a:r>
            <a:r>
              <a:rPr sz="1650" spc="65" dirty="0">
                <a:latin typeface="Calibri"/>
                <a:cs typeface="Calibri"/>
              </a:rPr>
              <a:t>issues</a:t>
            </a:r>
            <a:r>
              <a:rPr sz="1650" spc="-4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early</a:t>
            </a:r>
            <a:r>
              <a:rPr sz="1650" spc="35" dirty="0">
                <a:latin typeface="Calibri"/>
                <a:cs typeface="Calibri"/>
              </a:rPr>
              <a:t> </a:t>
            </a:r>
            <a:r>
              <a:rPr sz="1650" spc="-50" dirty="0">
                <a:latin typeface="Calibri"/>
                <a:cs typeface="Calibri"/>
              </a:rPr>
              <a:t>for</a:t>
            </a:r>
            <a:r>
              <a:rPr sz="1650" dirty="0">
                <a:latin typeface="Calibri"/>
                <a:cs typeface="Calibri"/>
              </a:rPr>
              <a:t> corrective</a:t>
            </a:r>
            <a:r>
              <a:rPr sz="1650" spc="40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action</a:t>
            </a:r>
            <a:endParaRPr sz="1650">
              <a:latin typeface="Calibri"/>
              <a:cs typeface="Calibri"/>
            </a:endParaRPr>
          </a:p>
          <a:p>
            <a:pPr marL="67310">
              <a:lnSpc>
                <a:spcPts val="1964"/>
              </a:lnSpc>
            </a:pPr>
            <a:r>
              <a:rPr sz="1650" dirty="0">
                <a:latin typeface="Calibri"/>
                <a:cs typeface="Calibri"/>
              </a:rPr>
              <a:t>(Robbins</a:t>
            </a:r>
            <a:r>
              <a:rPr sz="1650" spc="14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and</a:t>
            </a:r>
            <a:r>
              <a:rPr sz="1650" spc="7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Coulter,</a:t>
            </a:r>
            <a:r>
              <a:rPr sz="1650" spc="190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2022).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92040" y="402336"/>
            <a:ext cx="4160520" cy="2350135"/>
          </a:xfrm>
          <a:prstGeom prst="rect">
            <a:avLst/>
          </a:prstGeom>
          <a:solidFill>
            <a:srgbClr val="DDD9C3"/>
          </a:solidFill>
        </p:spPr>
        <p:txBody>
          <a:bodyPr vert="horz" wrap="square" lIns="0" tIns="146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115"/>
              </a:spcBef>
            </a:pPr>
            <a:r>
              <a:rPr sz="1650" spc="-10" dirty="0">
                <a:latin typeface="Calibri"/>
                <a:cs typeface="Calibri"/>
              </a:rPr>
              <a:t>Disadvantages:</a:t>
            </a:r>
            <a:endParaRPr sz="1650">
              <a:latin typeface="Calibri"/>
              <a:cs typeface="Calibri"/>
            </a:endParaRPr>
          </a:p>
          <a:p>
            <a:pPr marL="207010" indent="-136525">
              <a:lnSpc>
                <a:spcPct val="100000"/>
              </a:lnSpc>
              <a:spcBef>
                <a:spcPts val="1985"/>
              </a:spcBef>
              <a:buChar char="•"/>
              <a:tabLst>
                <a:tab pos="207010" algn="l"/>
              </a:tabLst>
            </a:pPr>
            <a:r>
              <a:rPr sz="1650" dirty="0">
                <a:latin typeface="Calibri"/>
                <a:cs typeface="Calibri"/>
              </a:rPr>
              <a:t>Excessive</a:t>
            </a:r>
            <a:r>
              <a:rPr sz="1650" spc="6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monitoring</a:t>
            </a:r>
            <a:r>
              <a:rPr sz="1650" spc="6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may</a:t>
            </a:r>
            <a:r>
              <a:rPr sz="1650" spc="16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reduce</a:t>
            </a:r>
            <a:r>
              <a:rPr sz="1650" spc="170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employee</a:t>
            </a:r>
            <a:endParaRPr sz="1650">
              <a:latin typeface="Calibri"/>
              <a:cs typeface="Calibri"/>
            </a:endParaRPr>
          </a:p>
          <a:p>
            <a:pPr marL="70485">
              <a:lnSpc>
                <a:spcPct val="100000"/>
              </a:lnSpc>
              <a:spcBef>
                <a:spcPts val="40"/>
              </a:spcBef>
            </a:pPr>
            <a:r>
              <a:rPr sz="1650" dirty="0">
                <a:latin typeface="Calibri"/>
                <a:cs typeface="Calibri"/>
              </a:rPr>
              <a:t>motivation</a:t>
            </a:r>
            <a:r>
              <a:rPr sz="1650" spc="5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(Robbins</a:t>
            </a:r>
            <a:r>
              <a:rPr sz="1650" spc="10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and</a:t>
            </a:r>
            <a:r>
              <a:rPr sz="1650" spc="3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Coulter,</a:t>
            </a:r>
            <a:r>
              <a:rPr sz="1650" spc="150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2022).</a:t>
            </a:r>
            <a:endParaRPr sz="1650">
              <a:latin typeface="Calibri"/>
              <a:cs typeface="Calibri"/>
            </a:endParaRPr>
          </a:p>
          <a:p>
            <a:pPr marL="70485" marR="273050" indent="136525">
              <a:lnSpc>
                <a:spcPct val="100099"/>
              </a:lnSpc>
              <a:spcBef>
                <a:spcPts val="1980"/>
              </a:spcBef>
              <a:buChar char="•"/>
              <a:tabLst>
                <a:tab pos="207010" algn="l"/>
              </a:tabLst>
            </a:pPr>
            <a:r>
              <a:rPr sz="1650" spc="-10" dirty="0">
                <a:latin typeface="Calibri"/>
                <a:cs typeface="Calibri"/>
              </a:rPr>
              <a:t>Over-</a:t>
            </a:r>
            <a:r>
              <a:rPr sz="1650" dirty="0">
                <a:latin typeface="Calibri"/>
                <a:cs typeface="Calibri"/>
              </a:rPr>
              <a:t>reliance</a:t>
            </a:r>
            <a:r>
              <a:rPr sz="1650" spc="8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on</a:t>
            </a:r>
            <a:r>
              <a:rPr sz="1650" spc="125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quantitative</a:t>
            </a:r>
            <a:r>
              <a:rPr sz="1650" spc="8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metrics</a:t>
            </a:r>
            <a:r>
              <a:rPr sz="1650" spc="75" dirty="0">
                <a:latin typeface="Calibri"/>
                <a:cs typeface="Calibri"/>
              </a:rPr>
              <a:t> </a:t>
            </a:r>
            <a:r>
              <a:rPr sz="1650" spc="-25" dirty="0">
                <a:latin typeface="Calibri"/>
                <a:cs typeface="Calibri"/>
              </a:rPr>
              <a:t>may </a:t>
            </a:r>
            <a:r>
              <a:rPr sz="1650" spc="-10" dirty="0">
                <a:latin typeface="Calibri"/>
                <a:cs typeface="Calibri"/>
              </a:rPr>
              <a:t>overlook</a:t>
            </a:r>
            <a:r>
              <a:rPr sz="1650" spc="8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human</a:t>
            </a:r>
            <a:r>
              <a:rPr sz="1650" spc="11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factors</a:t>
            </a:r>
            <a:r>
              <a:rPr sz="1650" spc="60" dirty="0">
                <a:latin typeface="Calibri"/>
                <a:cs typeface="Calibri"/>
              </a:rPr>
              <a:t> </a:t>
            </a:r>
            <a:r>
              <a:rPr sz="1650" dirty="0">
                <a:latin typeface="Calibri"/>
                <a:cs typeface="Calibri"/>
              </a:rPr>
              <a:t>(Johnson,</a:t>
            </a:r>
            <a:r>
              <a:rPr sz="1650" spc="110" dirty="0">
                <a:latin typeface="Calibri"/>
                <a:cs typeface="Calibri"/>
              </a:rPr>
              <a:t> </a:t>
            </a:r>
            <a:r>
              <a:rPr sz="1650" spc="60" dirty="0">
                <a:latin typeface="Calibri"/>
                <a:cs typeface="Calibri"/>
              </a:rPr>
              <a:t>Scholes </a:t>
            </a:r>
            <a:r>
              <a:rPr sz="1650" dirty="0">
                <a:latin typeface="Calibri"/>
                <a:cs typeface="Calibri"/>
              </a:rPr>
              <a:t>and</a:t>
            </a:r>
            <a:r>
              <a:rPr sz="1650" spc="15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Whittington,</a:t>
            </a:r>
            <a:r>
              <a:rPr sz="1650" spc="40" dirty="0">
                <a:latin typeface="Calibri"/>
                <a:cs typeface="Calibri"/>
              </a:rPr>
              <a:t> </a:t>
            </a:r>
            <a:r>
              <a:rPr sz="1650" spc="-10" dirty="0">
                <a:latin typeface="Calibri"/>
                <a:cs typeface="Calibri"/>
              </a:rPr>
              <a:t>2023).</a:t>
            </a:r>
            <a:endParaRPr sz="1650">
              <a:latin typeface="Calibri"/>
              <a:cs typeface="Calibri"/>
            </a:endParaRPr>
          </a:p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233552" y="270129"/>
            <a:ext cx="2006600" cy="5861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650" b="0" spc="-10" dirty="0">
                <a:latin typeface="Calibri"/>
                <a:cs typeface="Calibri"/>
              </a:rPr>
              <a:t>Evaluation</a:t>
            </a:r>
            <a:endParaRPr sz="365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1189266" y="1693418"/>
            <a:ext cx="2197100" cy="2157095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 indent="5080" algn="ctr">
              <a:lnSpc>
                <a:spcPct val="99500"/>
              </a:lnSpc>
              <a:spcBef>
                <a:spcPts val="150"/>
              </a:spcBef>
            </a:pPr>
            <a:r>
              <a:rPr spc="-10" dirty="0"/>
              <a:t>Critical </a:t>
            </a:r>
            <a:r>
              <a:rPr spc="-75" dirty="0"/>
              <a:t>Evaluation </a:t>
            </a:r>
            <a:r>
              <a:rPr dirty="0"/>
              <a:t>of</a:t>
            </a:r>
            <a:r>
              <a:rPr spc="-170" dirty="0"/>
              <a:t> </a:t>
            </a:r>
            <a:r>
              <a:rPr spc="-10" dirty="0"/>
              <a:t>Fayol’s Theory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1736" y="1757679"/>
            <a:ext cx="3577590" cy="3266440"/>
            <a:chOff x="3991736" y="1757679"/>
            <a:chExt cx="3577590" cy="32664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91736" y="1824989"/>
              <a:ext cx="65659" cy="6565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32477" y="1757679"/>
              <a:ext cx="3129153" cy="24866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22571" y="2041143"/>
              <a:ext cx="1236472" cy="19621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91736" y="2574797"/>
              <a:ext cx="65659" cy="6565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32477" y="2507487"/>
              <a:ext cx="2422905" cy="24866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29810" y="2803270"/>
              <a:ext cx="2403093" cy="24244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91736" y="3333749"/>
              <a:ext cx="65659" cy="6565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41240" y="3266439"/>
              <a:ext cx="3227959" cy="24866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38573" y="3553078"/>
              <a:ext cx="2243074" cy="24549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91736" y="4083557"/>
              <a:ext cx="65659" cy="6565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341240" y="4016247"/>
              <a:ext cx="2861691" cy="19621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38573" y="4308855"/>
              <a:ext cx="2188209" cy="24866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91736" y="4842509"/>
              <a:ext cx="65659" cy="6565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36414" y="4775200"/>
              <a:ext cx="1354963" cy="24866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EBF0D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9126220" cy="6858000"/>
            <a:chOff x="0" y="0"/>
            <a:chExt cx="9126220" cy="6858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5605780" cy="6858000"/>
            </a:xfrm>
            <a:custGeom>
              <a:avLst/>
              <a:gdLst/>
              <a:ahLst/>
              <a:cxnLst/>
              <a:rect l="l" t="t" r="r" b="b"/>
              <a:pathLst>
                <a:path w="5605780" h="6858000">
                  <a:moveTo>
                    <a:pt x="5605272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605272" y="6858000"/>
                  </a:lnTo>
                  <a:lnTo>
                    <a:pt x="5605272" y="0"/>
                  </a:lnTo>
                  <a:close/>
                </a:path>
              </a:pathLst>
            </a:custGeom>
            <a:solidFill>
              <a:srgbClr val="4AACC5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5605780" cy="6858000"/>
            </a:xfrm>
            <a:custGeom>
              <a:avLst/>
              <a:gdLst/>
              <a:ahLst/>
              <a:cxnLst/>
              <a:rect l="l" t="t" r="r" b="b"/>
              <a:pathLst>
                <a:path w="5605780" h="6858000">
                  <a:moveTo>
                    <a:pt x="5605272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5605272" y="6858000"/>
                  </a:lnTo>
                  <a:lnTo>
                    <a:pt x="5605272" y="0"/>
                  </a:lnTo>
                  <a:close/>
                </a:path>
              </a:pathLst>
            </a:custGeom>
            <a:solidFill>
              <a:srgbClr val="FCEADA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524246" cy="68580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288" y="658368"/>
              <a:ext cx="9107424" cy="553212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347472" y="987552"/>
              <a:ext cx="8458200" cy="4883150"/>
            </a:xfrm>
            <a:custGeom>
              <a:avLst/>
              <a:gdLst/>
              <a:ahLst/>
              <a:cxnLst/>
              <a:rect l="l" t="t" r="r" b="b"/>
              <a:pathLst>
                <a:path w="8458200" h="4883150">
                  <a:moveTo>
                    <a:pt x="8458200" y="0"/>
                  </a:moveTo>
                  <a:lnTo>
                    <a:pt x="0" y="0"/>
                  </a:lnTo>
                  <a:lnTo>
                    <a:pt x="0" y="4882896"/>
                  </a:lnTo>
                  <a:lnTo>
                    <a:pt x="8458200" y="4882896"/>
                  </a:lnTo>
                  <a:lnTo>
                    <a:pt x="8458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 descr="$PPTXTitle"/>
          <p:cNvSpPr txBox="1">
            <a:spLocks noGrp="1"/>
          </p:cNvSpPr>
          <p:nvPr>
            <p:ph type="title"/>
          </p:nvPr>
        </p:nvSpPr>
        <p:spPr>
          <a:xfrm>
            <a:off x="3874770" y="188087"/>
            <a:ext cx="2379345" cy="5638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-55" dirty="0"/>
              <a:t>Conclusion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969003" y="1683956"/>
            <a:ext cx="80010" cy="2127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spc="-50" dirty="0">
                <a:latin typeface="Arial"/>
                <a:cs typeface="Arial"/>
              </a:rPr>
              <a:t>•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5315" y="1321752"/>
            <a:ext cx="73710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165" indent="-164465">
              <a:lnSpc>
                <a:spcPct val="100000"/>
              </a:lnSpc>
              <a:spcBef>
                <a:spcPts val="100"/>
              </a:spcBef>
              <a:buChar char="•"/>
              <a:tabLst>
                <a:tab pos="177165" algn="l"/>
              </a:tabLst>
            </a:pPr>
            <a:r>
              <a:rPr sz="1800" b="1" spc="-20" dirty="0">
                <a:latin typeface="Calibri"/>
                <a:cs typeface="Calibri"/>
              </a:rPr>
              <a:t>Fayol’s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five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functions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remain</a:t>
            </a:r>
            <a:r>
              <a:rPr sz="1800" b="1" spc="30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relevant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in</a:t>
            </a:r>
            <a:r>
              <a:rPr sz="1800" b="1" spc="30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contemporary</a:t>
            </a:r>
            <a:r>
              <a:rPr sz="1800" b="1" spc="-6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organizations</a:t>
            </a:r>
            <a:r>
              <a:rPr sz="1800" b="1" spc="-7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such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5315" y="1596580"/>
            <a:ext cx="12014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McDonald’s.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5315" y="2145855"/>
            <a:ext cx="7982584" cy="3322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165" indent="-164465">
              <a:lnSpc>
                <a:spcPct val="100000"/>
              </a:lnSpc>
              <a:spcBef>
                <a:spcPts val="100"/>
              </a:spcBef>
              <a:buChar char="•"/>
              <a:tabLst>
                <a:tab pos="177165" algn="l"/>
              </a:tabLst>
            </a:pPr>
            <a:r>
              <a:rPr sz="1800" b="1" spc="-10" dirty="0">
                <a:latin typeface="Calibri"/>
                <a:cs typeface="Calibri"/>
              </a:rPr>
              <a:t>Coordinating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ensures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global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alignment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operational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consistency.</a:t>
            </a:r>
            <a:endParaRPr sz="1800">
              <a:latin typeface="Calibri"/>
              <a:cs typeface="Calibri"/>
            </a:endParaRPr>
          </a:p>
          <a:p>
            <a:pPr marL="177165" indent="-164465">
              <a:lnSpc>
                <a:spcPct val="100000"/>
              </a:lnSpc>
              <a:spcBef>
                <a:spcPts val="2165"/>
              </a:spcBef>
              <a:buChar char="•"/>
              <a:tabLst>
                <a:tab pos="177165" algn="l"/>
              </a:tabLst>
            </a:pPr>
            <a:r>
              <a:rPr sz="1800" b="1" dirty="0">
                <a:latin typeface="Calibri"/>
                <a:cs typeface="Calibri"/>
              </a:rPr>
              <a:t>Controlling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maintains</a:t>
            </a:r>
            <a:r>
              <a:rPr sz="1800" b="1" spc="-8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performance,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quality,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profitability.</a:t>
            </a:r>
            <a:endParaRPr sz="1800">
              <a:latin typeface="Calibri"/>
              <a:cs typeface="Calibri"/>
            </a:endParaRPr>
          </a:p>
          <a:p>
            <a:pPr marL="177165" indent="-164465">
              <a:lnSpc>
                <a:spcPct val="100000"/>
              </a:lnSpc>
              <a:spcBef>
                <a:spcPts val="2170"/>
              </a:spcBef>
              <a:buChar char="•"/>
              <a:tabLst>
                <a:tab pos="177165" algn="l"/>
              </a:tabLst>
            </a:pPr>
            <a:r>
              <a:rPr sz="1800" b="1" spc="-25" dirty="0">
                <a:latin typeface="Calibri"/>
                <a:cs typeface="Calibri"/>
              </a:rPr>
              <a:t>However,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modern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organizations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operate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in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dynamic</a:t>
            </a:r>
            <a:r>
              <a:rPr sz="1800" b="1" spc="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uncertain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environments.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130"/>
              </a:spcBef>
            </a:pP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b="1" spc="-10" dirty="0">
                <a:latin typeface="Calibri"/>
                <a:cs typeface="Calibri"/>
              </a:rPr>
              <a:t>Introducing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</a:t>
            </a:r>
            <a:r>
              <a:rPr sz="1800" b="1" spc="4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Contemporary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Perspective: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2165"/>
              </a:spcBef>
            </a:pPr>
            <a:r>
              <a:rPr sz="1800" b="1" spc="-10" dirty="0">
                <a:latin typeface="Calibri"/>
                <a:cs typeface="Calibri"/>
              </a:rPr>
              <a:t>Unlike</a:t>
            </a:r>
            <a:r>
              <a:rPr sz="1800" b="1" spc="-65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Fayol’s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structured,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hierarchical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approach,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transformational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leadership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focuses </a:t>
            </a:r>
            <a:r>
              <a:rPr sz="1800" b="1" dirty="0">
                <a:latin typeface="Calibri"/>
                <a:cs typeface="Calibri"/>
              </a:rPr>
              <a:t>on</a:t>
            </a:r>
            <a:r>
              <a:rPr sz="1800" b="1" spc="-7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adaptability</a:t>
            </a:r>
            <a:r>
              <a:rPr sz="1800" b="1" spc="-8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and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cultural</a:t>
            </a:r>
            <a:r>
              <a:rPr sz="1800" b="1" spc="-9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change,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suggesting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that</a:t>
            </a:r>
            <a:r>
              <a:rPr sz="1800" b="1" spc="-7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effective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modern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management </a:t>
            </a:r>
            <a:r>
              <a:rPr sz="1800" b="1" dirty="0">
                <a:latin typeface="Calibri"/>
                <a:cs typeface="Calibri"/>
              </a:rPr>
              <a:t>combines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classical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functions</a:t>
            </a:r>
            <a:r>
              <a:rPr sz="1800" b="1" spc="-9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with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inspirational</a:t>
            </a:r>
            <a:r>
              <a:rPr sz="1800" b="1" spc="-9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leadership.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1691639"/>
          </a:xfrm>
          <a:custGeom>
            <a:avLst/>
            <a:gdLst/>
            <a:ahLst/>
            <a:cxnLst/>
            <a:rect l="l" t="t" r="r" b="b"/>
            <a:pathLst>
              <a:path w="9144000" h="1691639">
                <a:moveTo>
                  <a:pt x="0" y="1691640"/>
                </a:moveTo>
                <a:lnTo>
                  <a:pt x="9144000" y="1691640"/>
                </a:lnTo>
                <a:lnTo>
                  <a:pt x="9144000" y="0"/>
                </a:lnTo>
                <a:lnTo>
                  <a:pt x="0" y="0"/>
                </a:lnTo>
                <a:lnTo>
                  <a:pt x="0" y="1691640"/>
                </a:lnTo>
                <a:close/>
              </a:path>
            </a:pathLst>
          </a:custGeom>
          <a:solidFill>
            <a:srgbClr val="2525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947419" y="644143"/>
            <a:ext cx="2397125" cy="5638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-25" dirty="0">
                <a:solidFill>
                  <a:srgbClr val="FFFFFF"/>
                </a:solidFill>
              </a:rPr>
              <a:t>References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0" y="1691639"/>
            <a:ext cx="9144000" cy="5166360"/>
            <a:chOff x="0" y="1691639"/>
            <a:chExt cx="9144000" cy="5166360"/>
          </a:xfrm>
        </p:grpSpPr>
        <p:sp>
          <p:nvSpPr>
            <p:cNvPr id="5" name="object 5"/>
            <p:cNvSpPr/>
            <p:nvPr/>
          </p:nvSpPr>
          <p:spPr>
            <a:xfrm>
              <a:off x="0" y="1691639"/>
              <a:ext cx="9144000" cy="5166360"/>
            </a:xfrm>
            <a:custGeom>
              <a:avLst/>
              <a:gdLst/>
              <a:ahLst/>
              <a:cxnLst/>
              <a:rect l="l" t="t" r="r" b="b"/>
              <a:pathLst>
                <a:path w="9144000" h="5166359">
                  <a:moveTo>
                    <a:pt x="9144000" y="0"/>
                  </a:moveTo>
                  <a:lnTo>
                    <a:pt x="0" y="0"/>
                  </a:lnTo>
                  <a:lnTo>
                    <a:pt x="0" y="5166360"/>
                  </a:lnTo>
                  <a:lnTo>
                    <a:pt x="9144000" y="5166360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68680" y="2011679"/>
              <a:ext cx="338455" cy="45720"/>
            </a:xfrm>
            <a:custGeom>
              <a:avLst/>
              <a:gdLst/>
              <a:ahLst/>
              <a:cxnLst/>
              <a:rect l="l" t="t" r="r" b="b"/>
              <a:pathLst>
                <a:path w="338455" h="45719">
                  <a:moveTo>
                    <a:pt x="338328" y="0"/>
                  </a:moveTo>
                  <a:lnTo>
                    <a:pt x="0" y="0"/>
                  </a:lnTo>
                  <a:lnTo>
                    <a:pt x="0" y="45720"/>
                  </a:lnTo>
                  <a:lnTo>
                    <a:pt x="338328" y="45720"/>
                  </a:lnTo>
                  <a:lnTo>
                    <a:pt x="33832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0"/>
              </a:spcBef>
              <a:buChar char="•"/>
              <a:tabLst>
                <a:tab pos="355600" algn="l"/>
              </a:tabLst>
            </a:pPr>
            <a:r>
              <a:rPr dirty="0"/>
              <a:t>Daft,</a:t>
            </a:r>
            <a:r>
              <a:rPr spc="55" dirty="0"/>
              <a:t> </a:t>
            </a:r>
            <a:r>
              <a:rPr dirty="0"/>
              <a:t>R.L.</a:t>
            </a:r>
            <a:r>
              <a:rPr spc="60" dirty="0"/>
              <a:t> </a:t>
            </a:r>
            <a:r>
              <a:rPr dirty="0"/>
              <a:t>(2020)</a:t>
            </a:r>
            <a:r>
              <a:rPr spc="85" dirty="0"/>
              <a:t> </a:t>
            </a:r>
            <a:r>
              <a:rPr i="1" dirty="0">
                <a:latin typeface="Arial"/>
                <a:cs typeface="Arial"/>
              </a:rPr>
              <a:t>Management</a:t>
            </a:r>
            <a:r>
              <a:rPr dirty="0"/>
              <a:t>.</a:t>
            </a:r>
            <a:r>
              <a:rPr spc="140" dirty="0"/>
              <a:t> </a:t>
            </a:r>
            <a:r>
              <a:rPr dirty="0"/>
              <a:t>14th</a:t>
            </a:r>
            <a:r>
              <a:rPr spc="110" dirty="0"/>
              <a:t> </a:t>
            </a:r>
            <a:r>
              <a:rPr dirty="0"/>
              <a:t>edn.</a:t>
            </a:r>
            <a:r>
              <a:rPr spc="145" dirty="0"/>
              <a:t> </a:t>
            </a:r>
            <a:r>
              <a:rPr dirty="0"/>
              <a:t>Boston:</a:t>
            </a:r>
            <a:r>
              <a:rPr spc="140" dirty="0"/>
              <a:t> </a:t>
            </a:r>
            <a:r>
              <a:rPr spc="-10" dirty="0"/>
              <a:t>Cengage.</a:t>
            </a:r>
          </a:p>
          <a:p>
            <a:pPr marL="355600">
              <a:lnSpc>
                <a:spcPct val="100000"/>
              </a:lnSpc>
              <a:spcBef>
                <a:spcPts val="760"/>
              </a:spcBef>
            </a:pPr>
            <a:r>
              <a:rPr dirty="0"/>
              <a:t>Fayol,</a:t>
            </a:r>
            <a:r>
              <a:rPr spc="135" dirty="0"/>
              <a:t> </a:t>
            </a:r>
            <a:r>
              <a:rPr dirty="0"/>
              <a:t>H.</a:t>
            </a:r>
            <a:r>
              <a:rPr spc="140" dirty="0"/>
              <a:t> </a:t>
            </a:r>
            <a:r>
              <a:rPr dirty="0"/>
              <a:t>(1949)</a:t>
            </a:r>
            <a:r>
              <a:rPr spc="145" dirty="0"/>
              <a:t> </a:t>
            </a:r>
            <a:r>
              <a:rPr i="1" dirty="0">
                <a:latin typeface="Arial"/>
                <a:cs typeface="Arial"/>
              </a:rPr>
              <a:t>General</a:t>
            </a:r>
            <a:r>
              <a:rPr i="1" spc="6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and</a:t>
            </a:r>
            <a:r>
              <a:rPr i="1" spc="1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Industrial</a:t>
            </a:r>
            <a:r>
              <a:rPr i="1" spc="14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Management</a:t>
            </a:r>
            <a:r>
              <a:rPr dirty="0"/>
              <a:t>.</a:t>
            </a:r>
            <a:r>
              <a:rPr spc="140" dirty="0"/>
              <a:t> </a:t>
            </a:r>
            <a:r>
              <a:rPr dirty="0"/>
              <a:t>London:</a:t>
            </a:r>
            <a:r>
              <a:rPr spc="140" dirty="0"/>
              <a:t> </a:t>
            </a:r>
            <a:r>
              <a:rPr spc="-10" dirty="0"/>
              <a:t>Pitman.</a:t>
            </a:r>
          </a:p>
          <a:p>
            <a:pPr marL="355600" marR="470534">
              <a:lnSpc>
                <a:spcPct val="71100"/>
              </a:lnSpc>
              <a:spcBef>
                <a:spcPts val="1225"/>
              </a:spcBef>
            </a:pPr>
            <a:r>
              <a:rPr dirty="0"/>
              <a:t>Johnson,</a:t>
            </a:r>
            <a:r>
              <a:rPr spc="135" dirty="0"/>
              <a:t> </a:t>
            </a:r>
            <a:r>
              <a:rPr dirty="0"/>
              <a:t>G.,</a:t>
            </a:r>
            <a:r>
              <a:rPr spc="50" dirty="0"/>
              <a:t> </a:t>
            </a:r>
            <a:r>
              <a:rPr dirty="0"/>
              <a:t>Scholes,</a:t>
            </a:r>
            <a:r>
              <a:rPr spc="140" dirty="0"/>
              <a:t> </a:t>
            </a:r>
            <a:r>
              <a:rPr dirty="0"/>
              <a:t>K.</a:t>
            </a:r>
            <a:r>
              <a:rPr spc="135" dirty="0"/>
              <a:t> </a:t>
            </a:r>
            <a:r>
              <a:rPr dirty="0"/>
              <a:t>and</a:t>
            </a:r>
            <a:r>
              <a:rPr spc="200" dirty="0"/>
              <a:t> </a:t>
            </a:r>
            <a:r>
              <a:rPr dirty="0"/>
              <a:t>Whittington,</a:t>
            </a:r>
            <a:r>
              <a:rPr spc="55" dirty="0"/>
              <a:t> </a:t>
            </a:r>
            <a:r>
              <a:rPr dirty="0"/>
              <a:t>R.</a:t>
            </a:r>
            <a:r>
              <a:rPr spc="135" dirty="0"/>
              <a:t> </a:t>
            </a:r>
            <a:r>
              <a:rPr dirty="0"/>
              <a:t>(2023)</a:t>
            </a:r>
            <a:r>
              <a:rPr spc="65" dirty="0"/>
              <a:t> </a:t>
            </a:r>
            <a:r>
              <a:rPr i="1" dirty="0">
                <a:latin typeface="Arial"/>
                <a:cs typeface="Arial"/>
              </a:rPr>
              <a:t>Exploring</a:t>
            </a:r>
            <a:r>
              <a:rPr i="1" spc="10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Strategy</a:t>
            </a:r>
            <a:r>
              <a:rPr dirty="0"/>
              <a:t>.</a:t>
            </a:r>
            <a:r>
              <a:rPr spc="130" dirty="0"/>
              <a:t> </a:t>
            </a:r>
            <a:r>
              <a:rPr dirty="0"/>
              <a:t>13th</a:t>
            </a:r>
            <a:r>
              <a:rPr spc="105" dirty="0"/>
              <a:t> </a:t>
            </a:r>
            <a:r>
              <a:rPr spc="-20" dirty="0"/>
              <a:t>edn. </a:t>
            </a:r>
            <a:r>
              <a:rPr dirty="0"/>
              <a:t>Harlow:</a:t>
            </a:r>
            <a:r>
              <a:rPr spc="125" dirty="0"/>
              <a:t> </a:t>
            </a:r>
            <a:r>
              <a:rPr spc="-10" dirty="0"/>
              <a:t>Pearson.</a:t>
            </a:r>
          </a:p>
          <a:p>
            <a:pPr marL="355600">
              <a:lnSpc>
                <a:spcPts val="1385"/>
              </a:lnSpc>
              <a:spcBef>
                <a:spcPts val="760"/>
              </a:spcBef>
            </a:pPr>
            <a:r>
              <a:rPr dirty="0"/>
              <a:t>Kaplan,</a:t>
            </a:r>
            <a:r>
              <a:rPr spc="110" dirty="0"/>
              <a:t> </a:t>
            </a:r>
            <a:r>
              <a:rPr dirty="0"/>
              <a:t>R.S.</a:t>
            </a:r>
            <a:r>
              <a:rPr spc="25" dirty="0"/>
              <a:t> </a:t>
            </a:r>
            <a:r>
              <a:rPr dirty="0"/>
              <a:t>and</a:t>
            </a:r>
            <a:r>
              <a:rPr spc="85" dirty="0"/>
              <a:t> </a:t>
            </a:r>
            <a:r>
              <a:rPr dirty="0"/>
              <a:t>Norton,</a:t>
            </a:r>
            <a:r>
              <a:rPr spc="114" dirty="0"/>
              <a:t> </a:t>
            </a:r>
            <a:r>
              <a:rPr dirty="0"/>
              <a:t>D.P.</a:t>
            </a:r>
            <a:r>
              <a:rPr spc="110" dirty="0"/>
              <a:t> </a:t>
            </a:r>
            <a:r>
              <a:rPr dirty="0"/>
              <a:t>(2021)</a:t>
            </a:r>
            <a:r>
              <a:rPr spc="105" dirty="0"/>
              <a:t> </a:t>
            </a:r>
            <a:r>
              <a:rPr dirty="0"/>
              <a:t>‘Using</a:t>
            </a:r>
            <a:r>
              <a:rPr spc="90" dirty="0"/>
              <a:t> </a:t>
            </a:r>
            <a:r>
              <a:rPr dirty="0"/>
              <a:t>the</a:t>
            </a:r>
            <a:r>
              <a:rPr spc="95" dirty="0"/>
              <a:t> </a:t>
            </a:r>
            <a:r>
              <a:rPr dirty="0"/>
              <a:t>balanced</a:t>
            </a:r>
            <a:r>
              <a:rPr spc="95" dirty="0"/>
              <a:t> </a:t>
            </a:r>
            <a:r>
              <a:rPr dirty="0"/>
              <a:t>scorecard</a:t>
            </a:r>
            <a:r>
              <a:rPr spc="85" dirty="0"/>
              <a:t> </a:t>
            </a:r>
            <a:r>
              <a:rPr dirty="0"/>
              <a:t>as</a:t>
            </a:r>
            <a:r>
              <a:rPr spc="95" dirty="0"/>
              <a:t> </a:t>
            </a:r>
            <a:r>
              <a:rPr dirty="0"/>
              <a:t>a</a:t>
            </a:r>
            <a:r>
              <a:rPr spc="90" dirty="0"/>
              <a:t> </a:t>
            </a:r>
            <a:r>
              <a:rPr spc="-10" dirty="0"/>
              <a:t>strategic</a:t>
            </a:r>
          </a:p>
          <a:p>
            <a:pPr marL="355600">
              <a:lnSpc>
                <a:spcPts val="1385"/>
              </a:lnSpc>
            </a:pPr>
            <a:r>
              <a:rPr dirty="0"/>
              <a:t>management</a:t>
            </a:r>
            <a:r>
              <a:rPr spc="65" dirty="0"/>
              <a:t> </a:t>
            </a:r>
            <a:r>
              <a:rPr dirty="0"/>
              <a:t>system’,</a:t>
            </a:r>
            <a:r>
              <a:rPr spc="145" dirty="0"/>
              <a:t> </a:t>
            </a:r>
            <a:r>
              <a:rPr i="1" dirty="0">
                <a:latin typeface="Arial"/>
                <a:cs typeface="Arial"/>
              </a:rPr>
              <a:t>Harvard</a:t>
            </a:r>
            <a:r>
              <a:rPr i="1" spc="12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Business</a:t>
            </a:r>
            <a:r>
              <a:rPr i="1" spc="22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Review</a:t>
            </a:r>
            <a:r>
              <a:rPr dirty="0"/>
              <a:t>,</a:t>
            </a:r>
            <a:r>
              <a:rPr spc="150" dirty="0"/>
              <a:t> </a:t>
            </a:r>
            <a:r>
              <a:rPr dirty="0"/>
              <a:t>99(1),</a:t>
            </a:r>
            <a:r>
              <a:rPr spc="150" dirty="0"/>
              <a:t> </a:t>
            </a:r>
            <a:r>
              <a:rPr dirty="0"/>
              <a:t>pp.</a:t>
            </a:r>
            <a:r>
              <a:rPr spc="150" dirty="0"/>
              <a:t> </a:t>
            </a:r>
            <a:r>
              <a:rPr dirty="0"/>
              <a:t>2–</a:t>
            </a:r>
            <a:r>
              <a:rPr spc="-25" dirty="0"/>
              <a:t>9.</a:t>
            </a:r>
          </a:p>
          <a:p>
            <a:pPr marL="355600">
              <a:lnSpc>
                <a:spcPct val="100000"/>
              </a:lnSpc>
              <a:spcBef>
                <a:spcPts val="765"/>
              </a:spcBef>
            </a:pPr>
            <a:r>
              <a:rPr dirty="0"/>
              <a:t>McDonald’s</a:t>
            </a:r>
            <a:r>
              <a:rPr spc="140" dirty="0"/>
              <a:t> </a:t>
            </a:r>
            <a:r>
              <a:rPr dirty="0"/>
              <a:t>(2023)</a:t>
            </a:r>
            <a:r>
              <a:rPr spc="120" dirty="0"/>
              <a:t> </a:t>
            </a:r>
            <a:r>
              <a:rPr i="1" dirty="0">
                <a:latin typeface="Arial"/>
                <a:cs typeface="Arial"/>
              </a:rPr>
              <a:t>Annual</a:t>
            </a:r>
            <a:r>
              <a:rPr i="1" spc="16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Report</a:t>
            </a:r>
            <a:r>
              <a:rPr i="1" spc="6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2023</a:t>
            </a:r>
            <a:r>
              <a:rPr dirty="0"/>
              <a:t>.</a:t>
            </a:r>
            <a:r>
              <a:rPr spc="160" dirty="0"/>
              <a:t> </a:t>
            </a:r>
            <a:r>
              <a:rPr dirty="0"/>
              <a:t>Chicago:</a:t>
            </a:r>
            <a:r>
              <a:rPr spc="160" dirty="0"/>
              <a:t> </a:t>
            </a:r>
            <a:r>
              <a:rPr dirty="0"/>
              <a:t>McDonald’s</a:t>
            </a:r>
            <a:r>
              <a:rPr spc="130" dirty="0"/>
              <a:t> </a:t>
            </a:r>
            <a:r>
              <a:rPr spc="-10" dirty="0"/>
              <a:t>Corporation.</a:t>
            </a:r>
          </a:p>
          <a:p>
            <a:pPr marL="355600" marR="1449070">
              <a:lnSpc>
                <a:spcPct val="75600"/>
              </a:lnSpc>
              <a:spcBef>
                <a:spcPts val="1080"/>
              </a:spcBef>
            </a:pPr>
            <a:r>
              <a:rPr dirty="0"/>
              <a:t>McDonald’s</a:t>
            </a:r>
            <a:r>
              <a:rPr spc="135" dirty="0"/>
              <a:t> </a:t>
            </a:r>
            <a:r>
              <a:rPr dirty="0"/>
              <a:t>Corporation</a:t>
            </a:r>
            <a:r>
              <a:rPr spc="135" dirty="0"/>
              <a:t> </a:t>
            </a:r>
            <a:r>
              <a:rPr dirty="0"/>
              <a:t>(2023)</a:t>
            </a:r>
            <a:r>
              <a:rPr spc="155" dirty="0"/>
              <a:t> </a:t>
            </a:r>
            <a:r>
              <a:rPr i="1" dirty="0">
                <a:latin typeface="Arial"/>
                <a:cs typeface="Arial"/>
              </a:rPr>
              <a:t>Global</a:t>
            </a:r>
            <a:r>
              <a:rPr i="1" spc="7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Impact</a:t>
            </a:r>
            <a:r>
              <a:rPr i="1" spc="15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Report</a:t>
            </a:r>
            <a:r>
              <a:rPr i="1" spc="15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2023</a:t>
            </a:r>
            <a:r>
              <a:rPr dirty="0"/>
              <a:t>.</a:t>
            </a:r>
            <a:r>
              <a:rPr spc="65" dirty="0"/>
              <a:t> </a:t>
            </a:r>
            <a:r>
              <a:rPr spc="-10" dirty="0"/>
              <a:t>Available </a:t>
            </a:r>
            <a:r>
              <a:rPr spc="10" dirty="0"/>
              <a:t>at:</a:t>
            </a:r>
            <a:r>
              <a:rPr spc="114" dirty="0"/>
              <a:t> </a:t>
            </a:r>
            <a:r>
              <a:rPr u="sng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https://corporate.mcdonalds.com</a:t>
            </a:r>
            <a:r>
              <a:rPr u="none" spc="85" dirty="0">
                <a:solidFill>
                  <a:srgbClr val="0000FF"/>
                </a:solidFill>
              </a:rPr>
              <a:t> </a:t>
            </a:r>
            <a:r>
              <a:rPr u="none" spc="10" dirty="0"/>
              <a:t>(Accessed:</a:t>
            </a:r>
            <a:r>
              <a:rPr u="none" spc="45" dirty="0"/>
              <a:t> </a:t>
            </a:r>
            <a:r>
              <a:rPr u="none" spc="10" dirty="0"/>
              <a:t>19</a:t>
            </a:r>
            <a:r>
              <a:rPr u="none" spc="105" dirty="0"/>
              <a:t> </a:t>
            </a:r>
            <a:r>
              <a:rPr u="none" spc="10" dirty="0"/>
              <a:t>February</a:t>
            </a:r>
            <a:r>
              <a:rPr u="none" spc="110" dirty="0"/>
              <a:t> </a:t>
            </a:r>
            <a:r>
              <a:rPr u="none" spc="-10" dirty="0"/>
              <a:t>2026).</a:t>
            </a:r>
          </a:p>
          <a:p>
            <a:pPr marL="355600">
              <a:lnSpc>
                <a:spcPct val="100000"/>
              </a:lnSpc>
              <a:spcBef>
                <a:spcPts val="690"/>
              </a:spcBef>
            </a:pPr>
            <a:r>
              <a:rPr dirty="0"/>
              <a:t>McDonald’s</a:t>
            </a:r>
            <a:r>
              <a:rPr spc="140" dirty="0"/>
              <a:t> </a:t>
            </a:r>
            <a:r>
              <a:rPr dirty="0"/>
              <a:t>Corporation</a:t>
            </a:r>
            <a:r>
              <a:rPr spc="135" dirty="0"/>
              <a:t> </a:t>
            </a:r>
            <a:r>
              <a:rPr dirty="0"/>
              <a:t>(2024)</a:t>
            </a:r>
            <a:r>
              <a:rPr spc="160" dirty="0"/>
              <a:t> </a:t>
            </a:r>
            <a:r>
              <a:rPr i="1" dirty="0">
                <a:latin typeface="Arial"/>
                <a:cs typeface="Arial"/>
              </a:rPr>
              <a:t>Annual</a:t>
            </a:r>
            <a:r>
              <a:rPr i="1" spc="17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Report</a:t>
            </a:r>
            <a:r>
              <a:rPr i="1" spc="6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2024</a:t>
            </a:r>
            <a:r>
              <a:rPr dirty="0"/>
              <a:t>.</a:t>
            </a:r>
            <a:r>
              <a:rPr spc="160" dirty="0"/>
              <a:t> </a:t>
            </a:r>
            <a:r>
              <a:rPr dirty="0"/>
              <a:t>Chicago:</a:t>
            </a:r>
            <a:r>
              <a:rPr spc="160" dirty="0"/>
              <a:t> </a:t>
            </a:r>
            <a:r>
              <a:rPr dirty="0"/>
              <a:t>McDonald’s</a:t>
            </a:r>
            <a:r>
              <a:rPr spc="140" dirty="0"/>
              <a:t> </a:t>
            </a:r>
            <a:r>
              <a:rPr spc="-10" dirty="0"/>
              <a:t>Corporation.</a:t>
            </a:r>
          </a:p>
          <a:p>
            <a:pPr marL="355600">
              <a:lnSpc>
                <a:spcPct val="100000"/>
              </a:lnSpc>
              <a:spcBef>
                <a:spcPts val="760"/>
              </a:spcBef>
            </a:pPr>
            <a:r>
              <a:rPr dirty="0"/>
              <a:t>Mintzberg,</a:t>
            </a:r>
            <a:r>
              <a:rPr spc="90" dirty="0"/>
              <a:t> </a:t>
            </a:r>
            <a:r>
              <a:rPr dirty="0"/>
              <a:t>H.</a:t>
            </a:r>
            <a:r>
              <a:rPr spc="95" dirty="0"/>
              <a:t> </a:t>
            </a:r>
            <a:r>
              <a:rPr dirty="0"/>
              <a:t>(1973)</a:t>
            </a:r>
            <a:r>
              <a:rPr spc="75" dirty="0"/>
              <a:t> </a:t>
            </a:r>
            <a:r>
              <a:rPr i="1" dirty="0">
                <a:latin typeface="Arial"/>
                <a:cs typeface="Arial"/>
              </a:rPr>
              <a:t>The</a:t>
            </a:r>
            <a:r>
              <a:rPr i="1" spc="6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Nature</a:t>
            </a:r>
            <a:r>
              <a:rPr i="1" spc="6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of</a:t>
            </a:r>
            <a:r>
              <a:rPr i="1" spc="9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Managerial</a:t>
            </a:r>
            <a:r>
              <a:rPr i="1" spc="10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Work</a:t>
            </a:r>
            <a:r>
              <a:rPr dirty="0"/>
              <a:t>.</a:t>
            </a:r>
            <a:r>
              <a:rPr spc="85" dirty="0"/>
              <a:t> </a:t>
            </a:r>
            <a:r>
              <a:rPr dirty="0"/>
              <a:t>New</a:t>
            </a:r>
            <a:r>
              <a:rPr spc="55" dirty="0"/>
              <a:t> </a:t>
            </a:r>
            <a:r>
              <a:rPr dirty="0"/>
              <a:t>York:</a:t>
            </a:r>
            <a:r>
              <a:rPr spc="90" dirty="0"/>
              <a:t> </a:t>
            </a:r>
            <a:r>
              <a:rPr dirty="0"/>
              <a:t>Harper</a:t>
            </a:r>
            <a:r>
              <a:rPr spc="90" dirty="0"/>
              <a:t> </a:t>
            </a:r>
            <a:r>
              <a:rPr dirty="0"/>
              <a:t>&amp;</a:t>
            </a:r>
            <a:r>
              <a:rPr spc="140" dirty="0"/>
              <a:t> </a:t>
            </a:r>
            <a:r>
              <a:rPr spc="-20" dirty="0"/>
              <a:t>Row.</a:t>
            </a:r>
          </a:p>
          <a:p>
            <a:pPr marL="355600" marR="373380">
              <a:lnSpc>
                <a:spcPct val="71300"/>
              </a:lnSpc>
              <a:spcBef>
                <a:spcPts val="1220"/>
              </a:spcBef>
            </a:pPr>
            <a:r>
              <a:rPr dirty="0"/>
              <a:t>Northouse,</a:t>
            </a:r>
            <a:r>
              <a:rPr spc="120" dirty="0"/>
              <a:t> </a:t>
            </a:r>
            <a:r>
              <a:rPr dirty="0"/>
              <a:t>P.G.</a:t>
            </a:r>
            <a:r>
              <a:rPr spc="120" dirty="0"/>
              <a:t> </a:t>
            </a:r>
            <a:r>
              <a:rPr dirty="0"/>
              <a:t>(2022)</a:t>
            </a:r>
            <a:r>
              <a:rPr spc="114" dirty="0"/>
              <a:t> </a:t>
            </a:r>
            <a:r>
              <a:rPr i="1" dirty="0">
                <a:latin typeface="Arial"/>
                <a:cs typeface="Arial"/>
              </a:rPr>
              <a:t>Leadership:</a:t>
            </a:r>
            <a:r>
              <a:rPr i="1" spc="114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Theory</a:t>
            </a:r>
            <a:r>
              <a:rPr i="1" spc="95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and</a:t>
            </a:r>
            <a:r>
              <a:rPr i="1" spc="90" dirty="0">
                <a:latin typeface="Arial"/>
                <a:cs typeface="Arial"/>
              </a:rPr>
              <a:t> </a:t>
            </a:r>
            <a:r>
              <a:rPr i="1" dirty="0">
                <a:latin typeface="Arial"/>
                <a:cs typeface="Arial"/>
              </a:rPr>
              <a:t>Practice</a:t>
            </a:r>
            <a:r>
              <a:rPr dirty="0"/>
              <a:t>.</a:t>
            </a:r>
            <a:r>
              <a:rPr spc="114" dirty="0"/>
              <a:t> </a:t>
            </a:r>
            <a:r>
              <a:rPr dirty="0"/>
              <a:t>9th</a:t>
            </a:r>
            <a:r>
              <a:rPr spc="105" dirty="0"/>
              <a:t> </a:t>
            </a:r>
            <a:r>
              <a:rPr dirty="0"/>
              <a:t>edn.</a:t>
            </a:r>
            <a:r>
              <a:rPr spc="35" dirty="0"/>
              <a:t> </a:t>
            </a:r>
            <a:r>
              <a:rPr dirty="0"/>
              <a:t>Thousand</a:t>
            </a:r>
            <a:r>
              <a:rPr spc="95" dirty="0"/>
              <a:t> </a:t>
            </a:r>
            <a:r>
              <a:rPr spc="-10" dirty="0"/>
              <a:t>Oaks: Sage.</a:t>
            </a:r>
          </a:p>
          <a:p>
            <a:pPr marL="355600" marR="673735">
              <a:lnSpc>
                <a:spcPct val="142400"/>
              </a:lnSpc>
              <a:spcBef>
                <a:spcPts val="70"/>
              </a:spcBef>
            </a:pPr>
            <a:r>
              <a:rPr dirty="0"/>
              <a:t>Robbins,</a:t>
            </a:r>
            <a:r>
              <a:rPr spc="114" dirty="0"/>
              <a:t> </a:t>
            </a:r>
            <a:r>
              <a:rPr dirty="0"/>
              <a:t>S.P.</a:t>
            </a:r>
            <a:r>
              <a:rPr spc="114" dirty="0"/>
              <a:t> </a:t>
            </a:r>
            <a:r>
              <a:rPr dirty="0"/>
              <a:t>and</a:t>
            </a:r>
            <a:r>
              <a:rPr spc="90" dirty="0"/>
              <a:t> </a:t>
            </a:r>
            <a:r>
              <a:rPr dirty="0"/>
              <a:t>Coulter,</a:t>
            </a:r>
            <a:r>
              <a:rPr spc="30" dirty="0"/>
              <a:t> </a:t>
            </a:r>
            <a:r>
              <a:rPr dirty="0"/>
              <a:t>M.</a:t>
            </a:r>
            <a:r>
              <a:rPr spc="30" dirty="0"/>
              <a:t> </a:t>
            </a:r>
            <a:r>
              <a:rPr dirty="0"/>
              <a:t>(2018)</a:t>
            </a:r>
            <a:r>
              <a:rPr spc="65" dirty="0"/>
              <a:t> </a:t>
            </a:r>
            <a:r>
              <a:rPr i="1" dirty="0">
                <a:latin typeface="Arial"/>
                <a:cs typeface="Arial"/>
              </a:rPr>
              <a:t>Management</a:t>
            </a:r>
            <a:r>
              <a:rPr dirty="0"/>
              <a:t>.</a:t>
            </a:r>
            <a:r>
              <a:rPr spc="105" dirty="0"/>
              <a:t> </a:t>
            </a:r>
            <a:r>
              <a:rPr dirty="0"/>
              <a:t>14th</a:t>
            </a:r>
            <a:r>
              <a:rPr spc="80" dirty="0"/>
              <a:t> </a:t>
            </a:r>
            <a:r>
              <a:rPr dirty="0"/>
              <a:t>edn.</a:t>
            </a:r>
            <a:r>
              <a:rPr spc="114" dirty="0"/>
              <a:t> </a:t>
            </a:r>
            <a:r>
              <a:rPr dirty="0"/>
              <a:t>Harlow:</a:t>
            </a:r>
            <a:r>
              <a:rPr spc="114" dirty="0"/>
              <a:t> </a:t>
            </a:r>
            <a:r>
              <a:rPr spc="-10" dirty="0"/>
              <a:t>Pearson. </a:t>
            </a:r>
            <a:r>
              <a:rPr dirty="0"/>
              <a:t>Robbins,</a:t>
            </a:r>
            <a:r>
              <a:rPr spc="114" dirty="0"/>
              <a:t> </a:t>
            </a:r>
            <a:r>
              <a:rPr dirty="0"/>
              <a:t>S.P.</a:t>
            </a:r>
            <a:r>
              <a:rPr spc="114" dirty="0"/>
              <a:t> </a:t>
            </a:r>
            <a:r>
              <a:rPr dirty="0"/>
              <a:t>and</a:t>
            </a:r>
            <a:r>
              <a:rPr spc="90" dirty="0"/>
              <a:t> </a:t>
            </a:r>
            <a:r>
              <a:rPr dirty="0"/>
              <a:t>Coulter,</a:t>
            </a:r>
            <a:r>
              <a:rPr spc="30" dirty="0"/>
              <a:t> </a:t>
            </a:r>
            <a:r>
              <a:rPr dirty="0"/>
              <a:t>M.</a:t>
            </a:r>
            <a:r>
              <a:rPr spc="30" dirty="0"/>
              <a:t> </a:t>
            </a:r>
            <a:r>
              <a:rPr dirty="0"/>
              <a:t>(2022)</a:t>
            </a:r>
            <a:r>
              <a:rPr spc="65" dirty="0"/>
              <a:t> </a:t>
            </a:r>
            <a:r>
              <a:rPr i="1" dirty="0">
                <a:latin typeface="Arial"/>
                <a:cs typeface="Arial"/>
              </a:rPr>
              <a:t>Management</a:t>
            </a:r>
            <a:r>
              <a:rPr dirty="0"/>
              <a:t>.</a:t>
            </a:r>
            <a:r>
              <a:rPr spc="105" dirty="0"/>
              <a:t> </a:t>
            </a:r>
            <a:r>
              <a:rPr dirty="0"/>
              <a:t>15th</a:t>
            </a:r>
            <a:r>
              <a:rPr spc="80" dirty="0"/>
              <a:t> </a:t>
            </a:r>
            <a:r>
              <a:rPr dirty="0"/>
              <a:t>edn.</a:t>
            </a:r>
            <a:r>
              <a:rPr spc="114" dirty="0"/>
              <a:t> </a:t>
            </a:r>
            <a:r>
              <a:rPr dirty="0"/>
              <a:t>Harlow:</a:t>
            </a:r>
            <a:r>
              <a:rPr spc="114" dirty="0"/>
              <a:t> </a:t>
            </a:r>
            <a:r>
              <a:rPr spc="-10" dirty="0"/>
              <a:t>Pearson.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1322</Words>
  <Application>Microsoft Office PowerPoint</Application>
  <PresentationFormat>Expunere pe ecran (4:3)</PresentationFormat>
  <Paragraphs>181</Paragraphs>
  <Slides>17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5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17</vt:i4>
      </vt:variant>
    </vt:vector>
  </HeadingPairs>
  <TitlesOfParts>
    <vt:vector size="23" baseType="lpstr">
      <vt:lpstr>Arial</vt:lpstr>
      <vt:lpstr>Calibri</vt:lpstr>
      <vt:lpstr>Palatino Linotype</vt:lpstr>
      <vt:lpstr>Tahoma</vt:lpstr>
      <vt:lpstr>Wingdings</vt:lpstr>
      <vt:lpstr>Office Theme</vt:lpstr>
      <vt:lpstr>Management Functions at McDonald's</vt:lpstr>
      <vt:lpstr>TABLE OF CONTENT</vt:lpstr>
      <vt:lpstr>Introduction to McDonald's</vt:lpstr>
      <vt:lpstr>Challenges faced by McDonalds</vt:lpstr>
      <vt:lpstr>Henry Fayol’s Five Functions of Management</vt:lpstr>
      <vt:lpstr>Financial Performance and Strategic Stability</vt:lpstr>
      <vt:lpstr>Organising at McDonald's</vt:lpstr>
      <vt:lpstr>Pros and Cons of McDonald’s Organisational Approach </vt:lpstr>
      <vt:lpstr>Commanding</vt:lpstr>
      <vt:lpstr>Evaluation :</vt:lpstr>
      <vt:lpstr>Coordinating</vt:lpstr>
      <vt:lpstr>Disadvantages:</vt:lpstr>
      <vt:lpstr>Controlling</vt:lpstr>
      <vt:lpstr>Evaluation</vt:lpstr>
      <vt:lpstr>Critical Evaluation of Fayol’s Theory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Management Functions at McDonald's Applying Henry Fayol’s Theory in a Contemporary Context</dc:title>
  <dc:creator>Alex Eros</dc:creator>
  <cp:lastModifiedBy>Alex Eros</cp:lastModifiedBy>
  <cp:revision>1</cp:revision>
  <dcterms:created xsi:type="dcterms:W3CDTF">2026-02-25T12:53:07Z</dcterms:created>
  <dcterms:modified xsi:type="dcterms:W3CDTF">2026-02-25T13:28:01Z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2026-02-22T00:00:00Z</vt:filetime>
  </property>
  <property fmtid="{D5CDD505-2E9C-101B-9397-08002B2CF9AE}" pid="3" name="LastSaved">
    <vt:filetime>2026-02-25T00:00:00Z</vt:filetime>
  </property>
</Properties>
</file>