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3" r:id="rId4"/>
    <p:sldId id="264" r:id="rId5"/>
    <p:sldId id="267" r:id="rId6"/>
    <p:sldId id="265" r:id="rId7"/>
    <p:sldId id="285" r:id="rId8"/>
    <p:sldId id="284" r:id="rId9"/>
    <p:sldId id="261" r:id="rId10"/>
    <p:sldId id="257" r:id="rId11"/>
    <p:sldId id="258" r:id="rId12"/>
    <p:sldId id="270" r:id="rId13"/>
    <p:sldId id="278" r:id="rId14"/>
    <p:sldId id="274" r:id="rId15"/>
    <p:sldId id="268" r:id="rId16"/>
    <p:sldId id="273" r:id="rId17"/>
    <p:sldId id="279" r:id="rId18"/>
    <p:sldId id="262" r:id="rId19"/>
    <p:sldId id="272" r:id="rId20"/>
    <p:sldId id="266" r:id="rId21"/>
    <p:sldId id="269" r:id="rId22"/>
    <p:sldId id="271" r:id="rId23"/>
    <p:sldId id="275" r:id="rId24"/>
    <p:sldId id="276" r:id="rId25"/>
    <p:sldId id="277" r:id="rId26"/>
    <p:sldId id="280" r:id="rId27"/>
    <p:sldId id="281" r:id="rId28"/>
    <p:sldId id="282" r:id="rId29"/>
    <p:sldId id="28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83" d="100"/>
          <a:sy n="83" d="100"/>
        </p:scale>
        <p:origin x="45" y="2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40EF279F-3365-4450-A806-DF45A2A9A88D}"/>
    <pc:docChg chg="modSld">
      <pc:chgData name="David Gardner" userId="32a3b49f-52b0-4a7d-8a0d-c44fdf742dfe" providerId="ADAL" clId="{40EF279F-3365-4450-A806-DF45A2A9A88D}" dt="2024-10-23T10:52:47.988" v="1" actId="1076"/>
      <pc:docMkLst>
        <pc:docMk/>
      </pc:docMkLst>
      <pc:sldChg chg="modSp mod">
        <pc:chgData name="David Gardner" userId="32a3b49f-52b0-4a7d-8a0d-c44fdf742dfe" providerId="ADAL" clId="{40EF279F-3365-4450-A806-DF45A2A9A88D}" dt="2024-10-23T10:52:47.988" v="1" actId="1076"/>
        <pc:sldMkLst>
          <pc:docMk/>
          <pc:sldMk cId="295731665" sldId="260"/>
        </pc:sldMkLst>
        <pc:picChg chg="mod">
          <ac:chgData name="David Gardner" userId="32a3b49f-52b0-4a7d-8a0d-c44fdf742dfe" providerId="ADAL" clId="{40EF279F-3365-4450-A806-DF45A2A9A88D}" dt="2024-10-23T10:52:47.988" v="1" actId="1076"/>
          <ac:picMkLst>
            <pc:docMk/>
            <pc:sldMk cId="295731665" sldId="260"/>
            <ac:picMk id="5" creationId="{2567DC92-1149-91AE-26EC-CF9026D35AC5}"/>
          </ac:picMkLst>
        </pc:picChg>
        <pc:picChg chg="mod">
          <ac:chgData name="David Gardner" userId="32a3b49f-52b0-4a7d-8a0d-c44fdf742dfe" providerId="ADAL" clId="{40EF279F-3365-4450-A806-DF45A2A9A88D}" dt="2024-10-23T10:52:44.263" v="0" actId="14100"/>
          <ac:picMkLst>
            <pc:docMk/>
            <pc:sldMk cId="295731665" sldId="260"/>
            <ac:picMk id="9" creationId="{B5531812-ECEF-4001-B0CA-798C3D75A66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A1273-43C5-F7E6-2343-31F3F34014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D05704-11CC-7C12-2616-D406ECFFC8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02A678-9F73-0F38-AE5A-000D469844F4}"/>
              </a:ext>
            </a:extLst>
          </p:cNvPr>
          <p:cNvSpPr>
            <a:spLocks noGrp="1"/>
          </p:cNvSpPr>
          <p:nvPr>
            <p:ph type="dt" sz="half" idx="10"/>
          </p:nvPr>
        </p:nvSpPr>
        <p:spPr/>
        <p:txBody>
          <a:bodyPr/>
          <a:lstStyle/>
          <a:p>
            <a:fld id="{0365D415-845A-4AE8-939B-F31D408B1042}" type="datetimeFigureOut">
              <a:rPr lang="en-GB" smtClean="0"/>
              <a:t>23/10/2024</a:t>
            </a:fld>
            <a:endParaRPr lang="en-GB"/>
          </a:p>
        </p:txBody>
      </p:sp>
      <p:sp>
        <p:nvSpPr>
          <p:cNvPr id="5" name="Footer Placeholder 4">
            <a:extLst>
              <a:ext uri="{FF2B5EF4-FFF2-40B4-BE49-F238E27FC236}">
                <a16:creationId xmlns:a16="http://schemas.microsoft.com/office/drawing/2014/main" id="{64F28D5A-B78D-D705-9A45-095F48540B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AA2CF9-548F-31D2-1FB5-13AD3C6C81E2}"/>
              </a:ext>
            </a:extLst>
          </p:cNvPr>
          <p:cNvSpPr>
            <a:spLocks noGrp="1"/>
          </p:cNvSpPr>
          <p:nvPr>
            <p:ph type="sldNum" sz="quarter" idx="12"/>
          </p:nvPr>
        </p:nvSpPr>
        <p:spPr/>
        <p:txBody>
          <a:bodyPr/>
          <a:lstStyle/>
          <a:p>
            <a:fld id="{382B809A-BB8E-4995-8D4A-52F152429090}" type="slidenum">
              <a:rPr lang="en-GB" smtClean="0"/>
              <a:t>‹#›</a:t>
            </a:fld>
            <a:endParaRPr lang="en-GB"/>
          </a:p>
        </p:txBody>
      </p:sp>
    </p:spTree>
    <p:extLst>
      <p:ext uri="{BB962C8B-B14F-4D97-AF65-F5344CB8AC3E}">
        <p14:creationId xmlns:p14="http://schemas.microsoft.com/office/powerpoint/2010/main" val="472164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4D2B7-20AC-45E6-9D6E-4CCBEE2637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6FC8A0-BA43-5DE4-5A0E-8EC68A87CCF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72B905-0233-21A7-B465-BFCB8AA55A14}"/>
              </a:ext>
            </a:extLst>
          </p:cNvPr>
          <p:cNvSpPr>
            <a:spLocks noGrp="1"/>
          </p:cNvSpPr>
          <p:nvPr>
            <p:ph type="dt" sz="half" idx="10"/>
          </p:nvPr>
        </p:nvSpPr>
        <p:spPr/>
        <p:txBody>
          <a:bodyPr/>
          <a:lstStyle/>
          <a:p>
            <a:fld id="{0365D415-845A-4AE8-939B-F31D408B1042}" type="datetimeFigureOut">
              <a:rPr lang="en-GB" smtClean="0"/>
              <a:t>23/10/2024</a:t>
            </a:fld>
            <a:endParaRPr lang="en-GB"/>
          </a:p>
        </p:txBody>
      </p:sp>
      <p:sp>
        <p:nvSpPr>
          <p:cNvPr id="5" name="Footer Placeholder 4">
            <a:extLst>
              <a:ext uri="{FF2B5EF4-FFF2-40B4-BE49-F238E27FC236}">
                <a16:creationId xmlns:a16="http://schemas.microsoft.com/office/drawing/2014/main" id="{FA2769C0-ADFF-79CF-6385-31E64FBDE0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6928D8-2D34-479E-579F-26FCDF6AFC46}"/>
              </a:ext>
            </a:extLst>
          </p:cNvPr>
          <p:cNvSpPr>
            <a:spLocks noGrp="1"/>
          </p:cNvSpPr>
          <p:nvPr>
            <p:ph type="sldNum" sz="quarter" idx="12"/>
          </p:nvPr>
        </p:nvSpPr>
        <p:spPr/>
        <p:txBody>
          <a:bodyPr/>
          <a:lstStyle/>
          <a:p>
            <a:fld id="{382B809A-BB8E-4995-8D4A-52F152429090}" type="slidenum">
              <a:rPr lang="en-GB" smtClean="0"/>
              <a:t>‹#›</a:t>
            </a:fld>
            <a:endParaRPr lang="en-GB"/>
          </a:p>
        </p:txBody>
      </p:sp>
    </p:spTree>
    <p:extLst>
      <p:ext uri="{BB962C8B-B14F-4D97-AF65-F5344CB8AC3E}">
        <p14:creationId xmlns:p14="http://schemas.microsoft.com/office/powerpoint/2010/main" val="1143806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70D62-0E1F-CEA2-9626-02B302B613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6390AF-7C3A-C6BD-DEB5-9AE18CB61B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35CB2D-100C-0E04-D4C4-DDB3DD963FE6}"/>
              </a:ext>
            </a:extLst>
          </p:cNvPr>
          <p:cNvSpPr>
            <a:spLocks noGrp="1"/>
          </p:cNvSpPr>
          <p:nvPr>
            <p:ph type="dt" sz="half" idx="10"/>
          </p:nvPr>
        </p:nvSpPr>
        <p:spPr/>
        <p:txBody>
          <a:bodyPr/>
          <a:lstStyle/>
          <a:p>
            <a:fld id="{0365D415-845A-4AE8-939B-F31D408B1042}" type="datetimeFigureOut">
              <a:rPr lang="en-GB" smtClean="0"/>
              <a:t>23/10/2024</a:t>
            </a:fld>
            <a:endParaRPr lang="en-GB"/>
          </a:p>
        </p:txBody>
      </p:sp>
      <p:sp>
        <p:nvSpPr>
          <p:cNvPr id="5" name="Footer Placeholder 4">
            <a:extLst>
              <a:ext uri="{FF2B5EF4-FFF2-40B4-BE49-F238E27FC236}">
                <a16:creationId xmlns:a16="http://schemas.microsoft.com/office/drawing/2014/main" id="{BF1F9585-6C9F-D4C5-A30B-0C3304947B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7818C0-4369-D071-F13F-D6E019A54426}"/>
              </a:ext>
            </a:extLst>
          </p:cNvPr>
          <p:cNvSpPr>
            <a:spLocks noGrp="1"/>
          </p:cNvSpPr>
          <p:nvPr>
            <p:ph type="sldNum" sz="quarter" idx="12"/>
          </p:nvPr>
        </p:nvSpPr>
        <p:spPr/>
        <p:txBody>
          <a:bodyPr/>
          <a:lstStyle/>
          <a:p>
            <a:fld id="{382B809A-BB8E-4995-8D4A-52F152429090}" type="slidenum">
              <a:rPr lang="en-GB" smtClean="0"/>
              <a:t>‹#›</a:t>
            </a:fld>
            <a:endParaRPr lang="en-GB"/>
          </a:p>
        </p:txBody>
      </p:sp>
    </p:spTree>
    <p:extLst>
      <p:ext uri="{BB962C8B-B14F-4D97-AF65-F5344CB8AC3E}">
        <p14:creationId xmlns:p14="http://schemas.microsoft.com/office/powerpoint/2010/main" val="3824481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ACEA9-AD31-3C55-C6FA-9277074B44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384BA4-1718-FD33-B2D6-8D6FA7D5EC6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C9F81D-5B2E-4FFA-72C4-7038A0ABFF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B288B7F-73E9-AAC5-8E99-1DA4BB115628}"/>
              </a:ext>
            </a:extLst>
          </p:cNvPr>
          <p:cNvSpPr>
            <a:spLocks noGrp="1"/>
          </p:cNvSpPr>
          <p:nvPr>
            <p:ph type="dt" sz="half" idx="10"/>
          </p:nvPr>
        </p:nvSpPr>
        <p:spPr/>
        <p:txBody>
          <a:bodyPr/>
          <a:lstStyle/>
          <a:p>
            <a:fld id="{0365D415-845A-4AE8-939B-F31D408B1042}" type="datetimeFigureOut">
              <a:rPr lang="en-GB" smtClean="0"/>
              <a:t>23/10/2024</a:t>
            </a:fld>
            <a:endParaRPr lang="en-GB"/>
          </a:p>
        </p:txBody>
      </p:sp>
      <p:sp>
        <p:nvSpPr>
          <p:cNvPr id="6" name="Footer Placeholder 5">
            <a:extLst>
              <a:ext uri="{FF2B5EF4-FFF2-40B4-BE49-F238E27FC236}">
                <a16:creationId xmlns:a16="http://schemas.microsoft.com/office/drawing/2014/main" id="{CD740ECE-CFBF-C193-5777-F99AEB6658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E404E9-BB2E-5F3C-220E-7DE9259E5FE6}"/>
              </a:ext>
            </a:extLst>
          </p:cNvPr>
          <p:cNvSpPr>
            <a:spLocks noGrp="1"/>
          </p:cNvSpPr>
          <p:nvPr>
            <p:ph type="sldNum" sz="quarter" idx="12"/>
          </p:nvPr>
        </p:nvSpPr>
        <p:spPr/>
        <p:txBody>
          <a:bodyPr/>
          <a:lstStyle/>
          <a:p>
            <a:fld id="{382B809A-BB8E-4995-8D4A-52F152429090}" type="slidenum">
              <a:rPr lang="en-GB" smtClean="0"/>
              <a:t>‹#›</a:t>
            </a:fld>
            <a:endParaRPr lang="en-GB"/>
          </a:p>
        </p:txBody>
      </p:sp>
    </p:spTree>
    <p:extLst>
      <p:ext uri="{BB962C8B-B14F-4D97-AF65-F5344CB8AC3E}">
        <p14:creationId xmlns:p14="http://schemas.microsoft.com/office/powerpoint/2010/main" val="1997879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78252-353D-0004-6532-F35ADE3E2C2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80318C-52E8-F476-3775-DF7582FCE4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11D165-E85B-44B9-D191-AE08E256FD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CBF049-1137-1744-DFF8-9374E111E4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181C90C-5995-B2A7-FE31-8BE618C164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CA9904-1674-A4B6-C967-9FC394D5A088}"/>
              </a:ext>
            </a:extLst>
          </p:cNvPr>
          <p:cNvSpPr>
            <a:spLocks noGrp="1"/>
          </p:cNvSpPr>
          <p:nvPr>
            <p:ph type="dt" sz="half" idx="10"/>
          </p:nvPr>
        </p:nvSpPr>
        <p:spPr/>
        <p:txBody>
          <a:bodyPr/>
          <a:lstStyle/>
          <a:p>
            <a:fld id="{0365D415-845A-4AE8-939B-F31D408B1042}" type="datetimeFigureOut">
              <a:rPr lang="en-GB" smtClean="0"/>
              <a:t>23/10/2024</a:t>
            </a:fld>
            <a:endParaRPr lang="en-GB"/>
          </a:p>
        </p:txBody>
      </p:sp>
      <p:sp>
        <p:nvSpPr>
          <p:cNvPr id="8" name="Footer Placeholder 7">
            <a:extLst>
              <a:ext uri="{FF2B5EF4-FFF2-40B4-BE49-F238E27FC236}">
                <a16:creationId xmlns:a16="http://schemas.microsoft.com/office/drawing/2014/main" id="{92B05BB1-1CFD-1A4F-1D2D-560C23650A2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7FCA0DB-5F56-706E-AAE5-78780B9AEABE}"/>
              </a:ext>
            </a:extLst>
          </p:cNvPr>
          <p:cNvSpPr>
            <a:spLocks noGrp="1"/>
          </p:cNvSpPr>
          <p:nvPr>
            <p:ph type="sldNum" sz="quarter" idx="12"/>
          </p:nvPr>
        </p:nvSpPr>
        <p:spPr/>
        <p:txBody>
          <a:bodyPr/>
          <a:lstStyle/>
          <a:p>
            <a:fld id="{382B809A-BB8E-4995-8D4A-52F152429090}" type="slidenum">
              <a:rPr lang="en-GB" smtClean="0"/>
              <a:t>‹#›</a:t>
            </a:fld>
            <a:endParaRPr lang="en-GB"/>
          </a:p>
        </p:txBody>
      </p:sp>
    </p:spTree>
    <p:extLst>
      <p:ext uri="{BB962C8B-B14F-4D97-AF65-F5344CB8AC3E}">
        <p14:creationId xmlns:p14="http://schemas.microsoft.com/office/powerpoint/2010/main" val="1993056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1A025-0F0E-9099-678B-B6734095D1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1EABBA-0236-2117-7F7D-5B141150DE29}"/>
              </a:ext>
            </a:extLst>
          </p:cNvPr>
          <p:cNvSpPr>
            <a:spLocks noGrp="1"/>
          </p:cNvSpPr>
          <p:nvPr>
            <p:ph type="dt" sz="half" idx="10"/>
          </p:nvPr>
        </p:nvSpPr>
        <p:spPr/>
        <p:txBody>
          <a:bodyPr/>
          <a:lstStyle/>
          <a:p>
            <a:fld id="{0365D415-845A-4AE8-939B-F31D408B1042}" type="datetimeFigureOut">
              <a:rPr lang="en-GB" smtClean="0"/>
              <a:t>23/10/2024</a:t>
            </a:fld>
            <a:endParaRPr lang="en-GB"/>
          </a:p>
        </p:txBody>
      </p:sp>
      <p:sp>
        <p:nvSpPr>
          <p:cNvPr id="4" name="Footer Placeholder 3">
            <a:extLst>
              <a:ext uri="{FF2B5EF4-FFF2-40B4-BE49-F238E27FC236}">
                <a16:creationId xmlns:a16="http://schemas.microsoft.com/office/drawing/2014/main" id="{A4EDB859-37DB-5728-5B02-CEA324BF50F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D36CC8-6C7E-D759-0BD3-17C870DA6112}"/>
              </a:ext>
            </a:extLst>
          </p:cNvPr>
          <p:cNvSpPr>
            <a:spLocks noGrp="1"/>
          </p:cNvSpPr>
          <p:nvPr>
            <p:ph type="sldNum" sz="quarter" idx="12"/>
          </p:nvPr>
        </p:nvSpPr>
        <p:spPr/>
        <p:txBody>
          <a:bodyPr/>
          <a:lstStyle/>
          <a:p>
            <a:fld id="{382B809A-BB8E-4995-8D4A-52F152429090}" type="slidenum">
              <a:rPr lang="en-GB" smtClean="0"/>
              <a:t>‹#›</a:t>
            </a:fld>
            <a:endParaRPr lang="en-GB"/>
          </a:p>
        </p:txBody>
      </p:sp>
    </p:spTree>
    <p:extLst>
      <p:ext uri="{BB962C8B-B14F-4D97-AF65-F5344CB8AC3E}">
        <p14:creationId xmlns:p14="http://schemas.microsoft.com/office/powerpoint/2010/main" val="2370058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2B21CD-3355-48B7-4FB1-2B03CEED9752}"/>
              </a:ext>
            </a:extLst>
          </p:cNvPr>
          <p:cNvSpPr>
            <a:spLocks noGrp="1"/>
          </p:cNvSpPr>
          <p:nvPr>
            <p:ph type="dt" sz="half" idx="10"/>
          </p:nvPr>
        </p:nvSpPr>
        <p:spPr/>
        <p:txBody>
          <a:bodyPr/>
          <a:lstStyle/>
          <a:p>
            <a:fld id="{0365D415-845A-4AE8-939B-F31D408B1042}" type="datetimeFigureOut">
              <a:rPr lang="en-GB" smtClean="0"/>
              <a:t>23/10/2024</a:t>
            </a:fld>
            <a:endParaRPr lang="en-GB"/>
          </a:p>
        </p:txBody>
      </p:sp>
      <p:sp>
        <p:nvSpPr>
          <p:cNvPr id="3" name="Footer Placeholder 2">
            <a:extLst>
              <a:ext uri="{FF2B5EF4-FFF2-40B4-BE49-F238E27FC236}">
                <a16:creationId xmlns:a16="http://schemas.microsoft.com/office/drawing/2014/main" id="{902F578E-0C20-0E13-52BA-99C8502A870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B03656-052A-E8CA-C237-840BD0E01DB0}"/>
              </a:ext>
            </a:extLst>
          </p:cNvPr>
          <p:cNvSpPr>
            <a:spLocks noGrp="1"/>
          </p:cNvSpPr>
          <p:nvPr>
            <p:ph type="sldNum" sz="quarter" idx="12"/>
          </p:nvPr>
        </p:nvSpPr>
        <p:spPr/>
        <p:txBody>
          <a:bodyPr/>
          <a:lstStyle/>
          <a:p>
            <a:fld id="{382B809A-BB8E-4995-8D4A-52F152429090}" type="slidenum">
              <a:rPr lang="en-GB" smtClean="0"/>
              <a:t>‹#›</a:t>
            </a:fld>
            <a:endParaRPr lang="en-GB"/>
          </a:p>
        </p:txBody>
      </p:sp>
    </p:spTree>
    <p:extLst>
      <p:ext uri="{BB962C8B-B14F-4D97-AF65-F5344CB8AC3E}">
        <p14:creationId xmlns:p14="http://schemas.microsoft.com/office/powerpoint/2010/main" val="3747074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C2F52-61AA-9C3E-350B-A93C2CCC77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12BA148-787F-DD02-DD0F-FB01154A56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521354-6C1C-C967-8BE4-6EA17893B1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159932-A4A3-6AED-484B-EB817CEEA7F7}"/>
              </a:ext>
            </a:extLst>
          </p:cNvPr>
          <p:cNvSpPr>
            <a:spLocks noGrp="1"/>
          </p:cNvSpPr>
          <p:nvPr>
            <p:ph type="dt" sz="half" idx="10"/>
          </p:nvPr>
        </p:nvSpPr>
        <p:spPr/>
        <p:txBody>
          <a:bodyPr/>
          <a:lstStyle/>
          <a:p>
            <a:fld id="{0365D415-845A-4AE8-939B-F31D408B1042}" type="datetimeFigureOut">
              <a:rPr lang="en-GB" smtClean="0"/>
              <a:t>23/10/2024</a:t>
            </a:fld>
            <a:endParaRPr lang="en-GB"/>
          </a:p>
        </p:txBody>
      </p:sp>
      <p:sp>
        <p:nvSpPr>
          <p:cNvPr id="6" name="Footer Placeholder 5">
            <a:extLst>
              <a:ext uri="{FF2B5EF4-FFF2-40B4-BE49-F238E27FC236}">
                <a16:creationId xmlns:a16="http://schemas.microsoft.com/office/drawing/2014/main" id="{06AC26F4-05A2-DFD6-359B-01919CB2B4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B8245C-4A71-380C-3DCA-5F8EBEAA53C2}"/>
              </a:ext>
            </a:extLst>
          </p:cNvPr>
          <p:cNvSpPr>
            <a:spLocks noGrp="1"/>
          </p:cNvSpPr>
          <p:nvPr>
            <p:ph type="sldNum" sz="quarter" idx="12"/>
          </p:nvPr>
        </p:nvSpPr>
        <p:spPr/>
        <p:txBody>
          <a:bodyPr/>
          <a:lstStyle/>
          <a:p>
            <a:fld id="{382B809A-BB8E-4995-8D4A-52F152429090}" type="slidenum">
              <a:rPr lang="en-GB" smtClean="0"/>
              <a:t>‹#›</a:t>
            </a:fld>
            <a:endParaRPr lang="en-GB"/>
          </a:p>
        </p:txBody>
      </p:sp>
    </p:spTree>
    <p:extLst>
      <p:ext uri="{BB962C8B-B14F-4D97-AF65-F5344CB8AC3E}">
        <p14:creationId xmlns:p14="http://schemas.microsoft.com/office/powerpoint/2010/main" val="3632670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67B52-ABBB-674C-A99E-5C74D885AE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9D02BA7-8A7F-726D-472A-D6C7A13447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607AA5A-84F5-A219-86BD-3A93CAAAD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CFF948-33DE-7DAD-76E1-BDDB811F7AAA}"/>
              </a:ext>
            </a:extLst>
          </p:cNvPr>
          <p:cNvSpPr>
            <a:spLocks noGrp="1"/>
          </p:cNvSpPr>
          <p:nvPr>
            <p:ph type="dt" sz="half" idx="10"/>
          </p:nvPr>
        </p:nvSpPr>
        <p:spPr/>
        <p:txBody>
          <a:bodyPr/>
          <a:lstStyle/>
          <a:p>
            <a:fld id="{0365D415-845A-4AE8-939B-F31D408B1042}" type="datetimeFigureOut">
              <a:rPr lang="en-GB" smtClean="0"/>
              <a:t>23/10/2024</a:t>
            </a:fld>
            <a:endParaRPr lang="en-GB"/>
          </a:p>
        </p:txBody>
      </p:sp>
      <p:sp>
        <p:nvSpPr>
          <p:cNvPr id="6" name="Footer Placeholder 5">
            <a:extLst>
              <a:ext uri="{FF2B5EF4-FFF2-40B4-BE49-F238E27FC236}">
                <a16:creationId xmlns:a16="http://schemas.microsoft.com/office/drawing/2014/main" id="{DCF08F47-85FE-BF29-14AE-060989C695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214957-EFB6-4421-E58A-B372D248B1A7}"/>
              </a:ext>
            </a:extLst>
          </p:cNvPr>
          <p:cNvSpPr>
            <a:spLocks noGrp="1"/>
          </p:cNvSpPr>
          <p:nvPr>
            <p:ph type="sldNum" sz="quarter" idx="12"/>
          </p:nvPr>
        </p:nvSpPr>
        <p:spPr/>
        <p:txBody>
          <a:bodyPr/>
          <a:lstStyle/>
          <a:p>
            <a:fld id="{382B809A-BB8E-4995-8D4A-52F152429090}" type="slidenum">
              <a:rPr lang="en-GB" smtClean="0"/>
              <a:t>‹#›</a:t>
            </a:fld>
            <a:endParaRPr lang="en-GB"/>
          </a:p>
        </p:txBody>
      </p:sp>
    </p:spTree>
    <p:extLst>
      <p:ext uri="{BB962C8B-B14F-4D97-AF65-F5344CB8AC3E}">
        <p14:creationId xmlns:p14="http://schemas.microsoft.com/office/powerpoint/2010/main" val="2494686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B1D7F-EC2D-0824-B52F-068F1C1A82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936FEF-A738-D496-8310-CA6985A5D2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6DD47E-8E67-617A-3BAE-263D2C9DE38D}"/>
              </a:ext>
            </a:extLst>
          </p:cNvPr>
          <p:cNvSpPr>
            <a:spLocks noGrp="1"/>
          </p:cNvSpPr>
          <p:nvPr>
            <p:ph type="dt" sz="half" idx="10"/>
          </p:nvPr>
        </p:nvSpPr>
        <p:spPr/>
        <p:txBody>
          <a:bodyPr/>
          <a:lstStyle/>
          <a:p>
            <a:fld id="{0365D415-845A-4AE8-939B-F31D408B1042}" type="datetimeFigureOut">
              <a:rPr lang="en-GB" smtClean="0"/>
              <a:t>23/10/2024</a:t>
            </a:fld>
            <a:endParaRPr lang="en-GB"/>
          </a:p>
        </p:txBody>
      </p:sp>
      <p:sp>
        <p:nvSpPr>
          <p:cNvPr id="5" name="Footer Placeholder 4">
            <a:extLst>
              <a:ext uri="{FF2B5EF4-FFF2-40B4-BE49-F238E27FC236}">
                <a16:creationId xmlns:a16="http://schemas.microsoft.com/office/drawing/2014/main" id="{E1AC016B-374C-CA20-AB0B-CC5CF5915E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935447-EF0E-5FA9-32B3-4A099529525C}"/>
              </a:ext>
            </a:extLst>
          </p:cNvPr>
          <p:cNvSpPr>
            <a:spLocks noGrp="1"/>
          </p:cNvSpPr>
          <p:nvPr>
            <p:ph type="sldNum" sz="quarter" idx="12"/>
          </p:nvPr>
        </p:nvSpPr>
        <p:spPr/>
        <p:txBody>
          <a:bodyPr/>
          <a:lstStyle/>
          <a:p>
            <a:fld id="{382B809A-BB8E-4995-8D4A-52F152429090}" type="slidenum">
              <a:rPr lang="en-GB" smtClean="0"/>
              <a:t>‹#›</a:t>
            </a:fld>
            <a:endParaRPr lang="en-GB"/>
          </a:p>
        </p:txBody>
      </p:sp>
    </p:spTree>
    <p:extLst>
      <p:ext uri="{BB962C8B-B14F-4D97-AF65-F5344CB8AC3E}">
        <p14:creationId xmlns:p14="http://schemas.microsoft.com/office/powerpoint/2010/main" val="433279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C1C489-11EB-ED37-16F9-D535B1A3F5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1C7D35-42D6-3508-4700-B3B06D396A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D92083-61E1-5014-0F3A-DF9211CC00F5}"/>
              </a:ext>
            </a:extLst>
          </p:cNvPr>
          <p:cNvSpPr>
            <a:spLocks noGrp="1"/>
          </p:cNvSpPr>
          <p:nvPr>
            <p:ph type="dt" sz="half" idx="10"/>
          </p:nvPr>
        </p:nvSpPr>
        <p:spPr/>
        <p:txBody>
          <a:bodyPr/>
          <a:lstStyle/>
          <a:p>
            <a:fld id="{0365D415-845A-4AE8-939B-F31D408B1042}" type="datetimeFigureOut">
              <a:rPr lang="en-GB" smtClean="0"/>
              <a:t>23/10/2024</a:t>
            </a:fld>
            <a:endParaRPr lang="en-GB"/>
          </a:p>
        </p:txBody>
      </p:sp>
      <p:sp>
        <p:nvSpPr>
          <p:cNvPr id="5" name="Footer Placeholder 4">
            <a:extLst>
              <a:ext uri="{FF2B5EF4-FFF2-40B4-BE49-F238E27FC236}">
                <a16:creationId xmlns:a16="http://schemas.microsoft.com/office/drawing/2014/main" id="{55E7865B-7002-11C7-D424-4E2E145A0D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DA404C-A419-1F99-8BAC-8F4EA8953848}"/>
              </a:ext>
            </a:extLst>
          </p:cNvPr>
          <p:cNvSpPr>
            <a:spLocks noGrp="1"/>
          </p:cNvSpPr>
          <p:nvPr>
            <p:ph type="sldNum" sz="quarter" idx="12"/>
          </p:nvPr>
        </p:nvSpPr>
        <p:spPr/>
        <p:txBody>
          <a:bodyPr/>
          <a:lstStyle/>
          <a:p>
            <a:fld id="{382B809A-BB8E-4995-8D4A-52F152429090}" type="slidenum">
              <a:rPr lang="en-GB" smtClean="0"/>
              <a:t>‹#›</a:t>
            </a:fld>
            <a:endParaRPr lang="en-GB"/>
          </a:p>
        </p:txBody>
      </p:sp>
    </p:spTree>
    <p:extLst>
      <p:ext uri="{BB962C8B-B14F-4D97-AF65-F5344CB8AC3E}">
        <p14:creationId xmlns:p14="http://schemas.microsoft.com/office/powerpoint/2010/main" val="1920741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EF48AA-3DD7-29E9-26EF-148C42595A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78EF6E-6A8F-8E42-20DE-2D0BB867CF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459998-AA68-ABE9-D3E3-F3BCDE587F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65D415-845A-4AE8-939B-F31D408B1042}" type="datetimeFigureOut">
              <a:rPr lang="en-GB" smtClean="0"/>
              <a:t>23/10/2024</a:t>
            </a:fld>
            <a:endParaRPr lang="en-GB"/>
          </a:p>
        </p:txBody>
      </p:sp>
      <p:sp>
        <p:nvSpPr>
          <p:cNvPr id="5" name="Footer Placeholder 4">
            <a:extLst>
              <a:ext uri="{FF2B5EF4-FFF2-40B4-BE49-F238E27FC236}">
                <a16:creationId xmlns:a16="http://schemas.microsoft.com/office/drawing/2014/main" id="{6D7360B1-0459-06A6-099B-CBCB3D1C2D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24A714-1083-509A-7952-318822EF3C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2B809A-BB8E-4995-8D4A-52F152429090}" type="slidenum">
              <a:rPr lang="en-GB" smtClean="0"/>
              <a:t>‹#›</a:t>
            </a:fld>
            <a:endParaRPr lang="en-GB"/>
          </a:p>
        </p:txBody>
      </p:sp>
    </p:spTree>
    <p:extLst>
      <p:ext uri="{BB962C8B-B14F-4D97-AF65-F5344CB8AC3E}">
        <p14:creationId xmlns:p14="http://schemas.microsoft.com/office/powerpoint/2010/main" val="9176260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608578E-84C2-3713-D1CF-B98E7458EA0A}"/>
              </a:ext>
            </a:extLst>
          </p:cNvPr>
          <p:cNvSpPr>
            <a:spLocks noGrp="1"/>
          </p:cNvSpPr>
          <p:nvPr>
            <p:ph type="title"/>
          </p:nvPr>
        </p:nvSpPr>
        <p:spPr>
          <a:xfrm>
            <a:off x="838200" y="187325"/>
            <a:ext cx="10515600" cy="1325563"/>
          </a:xfrm>
        </p:spPr>
        <p:txBody>
          <a:bodyPr/>
          <a:lstStyle/>
          <a:p>
            <a:r>
              <a:rPr lang="en-GB" dirty="0">
                <a:solidFill>
                  <a:srgbClr val="FF0000"/>
                </a:solidFill>
              </a:rPr>
              <a:t>Relative Energy Deficiency in Sport (RED-S) </a:t>
            </a:r>
          </a:p>
        </p:txBody>
      </p:sp>
      <p:sp>
        <p:nvSpPr>
          <p:cNvPr id="5" name="Content Placeholder 4">
            <a:extLst>
              <a:ext uri="{FF2B5EF4-FFF2-40B4-BE49-F238E27FC236}">
                <a16:creationId xmlns:a16="http://schemas.microsoft.com/office/drawing/2014/main" id="{0AC6F167-09B6-39C0-F8EA-40839616538A}"/>
              </a:ext>
            </a:extLst>
          </p:cNvPr>
          <p:cNvSpPr>
            <a:spLocks noGrp="1"/>
          </p:cNvSpPr>
          <p:nvPr>
            <p:ph idx="1"/>
          </p:nvPr>
        </p:nvSpPr>
        <p:spPr>
          <a:xfrm>
            <a:off x="838200" y="1360642"/>
            <a:ext cx="10515600" cy="1603375"/>
          </a:xfrm>
        </p:spPr>
        <p:txBody>
          <a:bodyPr/>
          <a:lstStyle/>
          <a:p>
            <a:pPr marL="0" indent="0">
              <a:buNone/>
            </a:pPr>
            <a:r>
              <a:rPr lang="en-GB" b="0" i="0" dirty="0">
                <a:solidFill>
                  <a:srgbClr val="040C28"/>
                </a:solidFill>
                <a:effectLst/>
                <a:latin typeface="Google Sans"/>
              </a:rPr>
              <a:t> A syndrome of poor health and declining athletic performance that happens when athletes do not get enough fuel through food to support the energy demands of their daily lives and training</a:t>
            </a:r>
            <a:r>
              <a:rPr lang="en-GB" b="0" i="0" dirty="0">
                <a:solidFill>
                  <a:srgbClr val="202124"/>
                </a:solidFill>
                <a:effectLst/>
                <a:latin typeface="Google Sans"/>
              </a:rPr>
              <a:t>.</a:t>
            </a:r>
            <a:endParaRPr lang="en-GB" dirty="0"/>
          </a:p>
        </p:txBody>
      </p:sp>
      <p:pic>
        <p:nvPicPr>
          <p:cNvPr id="11" name="Picture 10">
            <a:extLst>
              <a:ext uri="{FF2B5EF4-FFF2-40B4-BE49-F238E27FC236}">
                <a16:creationId xmlns:a16="http://schemas.microsoft.com/office/drawing/2014/main" id="{3FA8DF4D-9C34-172D-B087-64F29469D0BC}"/>
              </a:ext>
            </a:extLst>
          </p:cNvPr>
          <p:cNvPicPr>
            <a:picLocks noChangeAspect="1"/>
          </p:cNvPicPr>
          <p:nvPr/>
        </p:nvPicPr>
        <p:blipFill>
          <a:blip r:embed="rId2"/>
          <a:stretch>
            <a:fillRect/>
          </a:stretch>
        </p:blipFill>
        <p:spPr>
          <a:xfrm>
            <a:off x="507298" y="2600795"/>
            <a:ext cx="4890352" cy="4257205"/>
          </a:xfrm>
          <a:prstGeom prst="rect">
            <a:avLst/>
          </a:prstGeom>
        </p:spPr>
      </p:pic>
      <p:sp>
        <p:nvSpPr>
          <p:cNvPr id="12" name="TextBox 11">
            <a:extLst>
              <a:ext uri="{FF2B5EF4-FFF2-40B4-BE49-F238E27FC236}">
                <a16:creationId xmlns:a16="http://schemas.microsoft.com/office/drawing/2014/main" id="{A63A8CE8-0F33-CA38-625B-7D2FD2D7C35B}"/>
              </a:ext>
            </a:extLst>
          </p:cNvPr>
          <p:cNvSpPr txBox="1"/>
          <p:nvPr/>
        </p:nvSpPr>
        <p:spPr>
          <a:xfrm>
            <a:off x="7091218" y="3116262"/>
            <a:ext cx="4156363" cy="584775"/>
          </a:xfrm>
          <a:prstGeom prst="rect">
            <a:avLst/>
          </a:prstGeom>
          <a:noFill/>
        </p:spPr>
        <p:txBody>
          <a:bodyPr wrap="square" rtlCol="0">
            <a:spAutoFit/>
          </a:bodyPr>
          <a:lstStyle/>
          <a:p>
            <a:r>
              <a:rPr lang="en-GB" sz="3200" dirty="0"/>
              <a:t>Low energy availability</a:t>
            </a:r>
          </a:p>
        </p:txBody>
      </p:sp>
      <p:sp>
        <p:nvSpPr>
          <p:cNvPr id="13" name="Arrow: Right 12">
            <a:extLst>
              <a:ext uri="{FF2B5EF4-FFF2-40B4-BE49-F238E27FC236}">
                <a16:creationId xmlns:a16="http://schemas.microsoft.com/office/drawing/2014/main" id="{22998523-948E-1873-219A-A413035FF84E}"/>
              </a:ext>
            </a:extLst>
          </p:cNvPr>
          <p:cNvSpPr/>
          <p:nvPr/>
        </p:nvSpPr>
        <p:spPr>
          <a:xfrm>
            <a:off x="5223226" y="3289300"/>
            <a:ext cx="1745547" cy="41173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B8D27FA-1375-B892-1CDF-5EFDA63E147A}"/>
              </a:ext>
            </a:extLst>
          </p:cNvPr>
          <p:cNvSpPr txBox="1"/>
          <p:nvPr/>
        </p:nvSpPr>
        <p:spPr>
          <a:xfrm>
            <a:off x="8526317" y="4445233"/>
            <a:ext cx="1701800" cy="584775"/>
          </a:xfrm>
          <a:prstGeom prst="rect">
            <a:avLst/>
          </a:prstGeom>
          <a:noFill/>
        </p:spPr>
        <p:txBody>
          <a:bodyPr wrap="square" rtlCol="0">
            <a:spAutoFit/>
          </a:bodyPr>
          <a:lstStyle/>
          <a:p>
            <a:r>
              <a:rPr lang="en-GB" sz="3200" dirty="0">
                <a:solidFill>
                  <a:srgbClr val="FF0000"/>
                </a:solidFill>
              </a:rPr>
              <a:t>RED-S</a:t>
            </a:r>
          </a:p>
        </p:txBody>
      </p:sp>
      <p:sp>
        <p:nvSpPr>
          <p:cNvPr id="15" name="Arrow: Down 14">
            <a:extLst>
              <a:ext uri="{FF2B5EF4-FFF2-40B4-BE49-F238E27FC236}">
                <a16:creationId xmlns:a16="http://schemas.microsoft.com/office/drawing/2014/main" id="{FE37BB22-9FE2-FDA2-D782-D1109F753C7E}"/>
              </a:ext>
            </a:extLst>
          </p:cNvPr>
          <p:cNvSpPr/>
          <p:nvPr/>
        </p:nvSpPr>
        <p:spPr>
          <a:xfrm>
            <a:off x="8807449" y="3849115"/>
            <a:ext cx="222251" cy="592711"/>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A612A0B1-4520-45E0-FA98-D236CEA1F55D}"/>
              </a:ext>
            </a:extLst>
          </p:cNvPr>
          <p:cNvSpPr/>
          <p:nvPr/>
        </p:nvSpPr>
        <p:spPr>
          <a:xfrm>
            <a:off x="8855074" y="5030008"/>
            <a:ext cx="222251" cy="592711"/>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03EB3C8E-FBB3-1EF9-496A-F942F0C74870}"/>
              </a:ext>
            </a:extLst>
          </p:cNvPr>
          <p:cNvSpPr txBox="1"/>
          <p:nvPr/>
        </p:nvSpPr>
        <p:spPr>
          <a:xfrm>
            <a:off x="7620000" y="5915106"/>
            <a:ext cx="4156362" cy="584775"/>
          </a:xfrm>
          <a:prstGeom prst="rect">
            <a:avLst/>
          </a:prstGeom>
          <a:noFill/>
        </p:spPr>
        <p:txBody>
          <a:bodyPr wrap="square" rtlCol="0">
            <a:spAutoFit/>
          </a:bodyPr>
          <a:lstStyle/>
          <a:p>
            <a:r>
              <a:rPr lang="en-GB" sz="3200" dirty="0">
                <a:solidFill>
                  <a:srgbClr val="00B0F0"/>
                </a:solidFill>
              </a:rPr>
              <a:t>Loss of performance</a:t>
            </a:r>
          </a:p>
        </p:txBody>
      </p:sp>
      <p:sp>
        <p:nvSpPr>
          <p:cNvPr id="18" name="TextBox 17">
            <a:extLst>
              <a:ext uri="{FF2B5EF4-FFF2-40B4-BE49-F238E27FC236}">
                <a16:creationId xmlns:a16="http://schemas.microsoft.com/office/drawing/2014/main" id="{BA44A889-FFFA-AC86-541A-2192C141A1DC}"/>
              </a:ext>
            </a:extLst>
          </p:cNvPr>
          <p:cNvSpPr txBox="1"/>
          <p:nvPr/>
        </p:nvSpPr>
        <p:spPr>
          <a:xfrm>
            <a:off x="9893300" y="4152845"/>
            <a:ext cx="334817" cy="1200329"/>
          </a:xfrm>
          <a:prstGeom prst="rect">
            <a:avLst/>
          </a:prstGeom>
          <a:noFill/>
        </p:spPr>
        <p:txBody>
          <a:bodyPr wrap="square" rtlCol="0">
            <a:spAutoFit/>
          </a:bodyPr>
          <a:lstStyle/>
          <a:p>
            <a:pPr algn="ctr"/>
            <a:r>
              <a:rPr lang="en-GB" dirty="0"/>
              <a:t>TIME</a:t>
            </a:r>
          </a:p>
        </p:txBody>
      </p:sp>
    </p:spTree>
    <p:extLst>
      <p:ext uri="{BB962C8B-B14F-4D97-AF65-F5344CB8AC3E}">
        <p14:creationId xmlns:p14="http://schemas.microsoft.com/office/powerpoint/2010/main" val="1815259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3B542-73F8-6500-F44D-C5401D642E43}"/>
              </a:ext>
            </a:extLst>
          </p:cNvPr>
          <p:cNvSpPr>
            <a:spLocks noGrp="1"/>
          </p:cNvSpPr>
          <p:nvPr>
            <p:ph type="title"/>
          </p:nvPr>
        </p:nvSpPr>
        <p:spPr/>
        <p:txBody>
          <a:bodyPr/>
          <a:lstStyle/>
          <a:p>
            <a:pPr algn="ctr"/>
            <a:r>
              <a:rPr lang="en-GB" dirty="0"/>
              <a:t>Consequences</a:t>
            </a:r>
          </a:p>
        </p:txBody>
      </p:sp>
      <p:pic>
        <p:nvPicPr>
          <p:cNvPr id="9" name="Picture 8">
            <a:extLst>
              <a:ext uri="{FF2B5EF4-FFF2-40B4-BE49-F238E27FC236}">
                <a16:creationId xmlns:a16="http://schemas.microsoft.com/office/drawing/2014/main" id="{B5531812-ECEF-4001-B0CA-798C3D75A66D}"/>
              </a:ext>
            </a:extLst>
          </p:cNvPr>
          <p:cNvPicPr>
            <a:picLocks noChangeAspect="1"/>
          </p:cNvPicPr>
          <p:nvPr/>
        </p:nvPicPr>
        <p:blipFill>
          <a:blip r:embed="rId2"/>
          <a:stretch>
            <a:fillRect/>
          </a:stretch>
        </p:blipFill>
        <p:spPr>
          <a:xfrm>
            <a:off x="0" y="1850385"/>
            <a:ext cx="7349706" cy="3676307"/>
          </a:xfrm>
          <a:prstGeom prst="rect">
            <a:avLst/>
          </a:prstGeom>
        </p:spPr>
      </p:pic>
      <p:pic>
        <p:nvPicPr>
          <p:cNvPr id="5" name="Picture 4">
            <a:extLst>
              <a:ext uri="{FF2B5EF4-FFF2-40B4-BE49-F238E27FC236}">
                <a16:creationId xmlns:a16="http://schemas.microsoft.com/office/drawing/2014/main" id="{2567DC92-1149-91AE-26EC-CF9026D35AC5}"/>
              </a:ext>
            </a:extLst>
          </p:cNvPr>
          <p:cNvPicPr>
            <a:picLocks noChangeAspect="1"/>
          </p:cNvPicPr>
          <p:nvPr/>
        </p:nvPicPr>
        <p:blipFill>
          <a:blip r:embed="rId3"/>
          <a:stretch>
            <a:fillRect/>
          </a:stretch>
        </p:blipFill>
        <p:spPr>
          <a:xfrm>
            <a:off x="7229069" y="1503928"/>
            <a:ext cx="4770193" cy="4369220"/>
          </a:xfrm>
          <a:prstGeom prst="rect">
            <a:avLst/>
          </a:prstGeom>
        </p:spPr>
      </p:pic>
    </p:spTree>
    <p:extLst>
      <p:ext uri="{BB962C8B-B14F-4D97-AF65-F5344CB8AC3E}">
        <p14:creationId xmlns:p14="http://schemas.microsoft.com/office/powerpoint/2010/main" val="295731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6D2F1-1D76-3D99-9D28-12A62BC95955}"/>
              </a:ext>
            </a:extLst>
          </p:cNvPr>
          <p:cNvSpPr>
            <a:spLocks noGrp="1"/>
          </p:cNvSpPr>
          <p:nvPr>
            <p:ph type="title"/>
          </p:nvPr>
        </p:nvSpPr>
        <p:spPr>
          <a:xfrm>
            <a:off x="838200" y="365126"/>
            <a:ext cx="10515600" cy="1079500"/>
          </a:xfrm>
        </p:spPr>
        <p:txBody>
          <a:bodyPr/>
          <a:lstStyle/>
          <a:p>
            <a:pPr algn="ctr"/>
            <a:r>
              <a:rPr lang="en-GB" dirty="0"/>
              <a:t>Female Triad</a:t>
            </a:r>
          </a:p>
        </p:txBody>
      </p:sp>
      <p:sp>
        <p:nvSpPr>
          <p:cNvPr id="3" name="Content Placeholder 2">
            <a:extLst>
              <a:ext uri="{FF2B5EF4-FFF2-40B4-BE49-F238E27FC236}">
                <a16:creationId xmlns:a16="http://schemas.microsoft.com/office/drawing/2014/main" id="{009ABE42-64F0-16D6-0F25-5551E6851029}"/>
              </a:ext>
            </a:extLst>
          </p:cNvPr>
          <p:cNvSpPr>
            <a:spLocks noGrp="1"/>
          </p:cNvSpPr>
          <p:nvPr>
            <p:ph idx="1"/>
          </p:nvPr>
        </p:nvSpPr>
        <p:spPr>
          <a:xfrm>
            <a:off x="303602" y="1534963"/>
            <a:ext cx="11192534" cy="4351338"/>
          </a:xfrm>
        </p:spPr>
        <p:txBody>
          <a:bodyPr/>
          <a:lstStyle/>
          <a:p>
            <a:pPr marL="0" indent="0">
              <a:buNone/>
            </a:pPr>
            <a:r>
              <a:rPr lang="en-GB" b="0" i="0" dirty="0">
                <a:solidFill>
                  <a:srgbClr val="040C28"/>
                </a:solidFill>
                <a:effectLst/>
                <a:latin typeface="Google Sans"/>
              </a:rPr>
              <a:t>an interrelationship of menstrual dysfunction, low energy availability (with or without an eating disorder), and decreased bone mineral density.</a:t>
            </a:r>
          </a:p>
          <a:p>
            <a:pPr marL="0" indent="0">
              <a:buNone/>
            </a:pPr>
            <a:endParaRPr lang="en-GB" dirty="0">
              <a:solidFill>
                <a:srgbClr val="040C28"/>
              </a:solidFill>
              <a:latin typeface="Google Sans"/>
            </a:endParaRPr>
          </a:p>
          <a:p>
            <a:pPr marL="0" indent="0">
              <a:buNone/>
            </a:pPr>
            <a:r>
              <a:rPr lang="en-GB" dirty="0">
                <a:solidFill>
                  <a:srgbClr val="040C28"/>
                </a:solidFill>
                <a:latin typeface="Google Sans"/>
              </a:rPr>
              <a:t>In the general population – 2 to 5%</a:t>
            </a:r>
          </a:p>
          <a:p>
            <a:pPr marL="0" indent="0">
              <a:buNone/>
            </a:pPr>
            <a:endParaRPr lang="en-GB" dirty="0">
              <a:solidFill>
                <a:srgbClr val="040C28"/>
              </a:solidFill>
              <a:latin typeface="Google Sans"/>
            </a:endParaRPr>
          </a:p>
          <a:p>
            <a:pPr marL="0" indent="0">
              <a:buNone/>
            </a:pPr>
            <a:r>
              <a:rPr lang="en-GB" dirty="0">
                <a:solidFill>
                  <a:srgbClr val="040C28"/>
                </a:solidFill>
                <a:latin typeface="Google Sans"/>
              </a:rPr>
              <a:t>In sports that emphasise leanness up to 69%</a:t>
            </a:r>
            <a:endParaRPr lang="en-GB" dirty="0"/>
          </a:p>
        </p:txBody>
      </p:sp>
      <p:pic>
        <p:nvPicPr>
          <p:cNvPr id="5" name="Picture 4">
            <a:extLst>
              <a:ext uri="{FF2B5EF4-FFF2-40B4-BE49-F238E27FC236}">
                <a16:creationId xmlns:a16="http://schemas.microsoft.com/office/drawing/2014/main" id="{D48C06F9-9C51-4137-545B-F316DE80610E}"/>
              </a:ext>
            </a:extLst>
          </p:cNvPr>
          <p:cNvPicPr>
            <a:picLocks noChangeAspect="1"/>
          </p:cNvPicPr>
          <p:nvPr/>
        </p:nvPicPr>
        <p:blipFill>
          <a:blip r:embed="rId2"/>
          <a:stretch>
            <a:fillRect/>
          </a:stretch>
        </p:blipFill>
        <p:spPr>
          <a:xfrm>
            <a:off x="6869548" y="3106948"/>
            <a:ext cx="5390328" cy="3449128"/>
          </a:xfrm>
          <a:prstGeom prst="rect">
            <a:avLst/>
          </a:prstGeom>
        </p:spPr>
      </p:pic>
    </p:spTree>
    <p:extLst>
      <p:ext uri="{BB962C8B-B14F-4D97-AF65-F5344CB8AC3E}">
        <p14:creationId xmlns:p14="http://schemas.microsoft.com/office/powerpoint/2010/main" val="1116210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AFDEE-55B7-CDFC-814B-A7522C1370B6}"/>
              </a:ext>
            </a:extLst>
          </p:cNvPr>
          <p:cNvSpPr>
            <a:spLocks noGrp="1"/>
          </p:cNvSpPr>
          <p:nvPr>
            <p:ph type="title"/>
          </p:nvPr>
        </p:nvSpPr>
        <p:spPr>
          <a:xfrm>
            <a:off x="838200" y="365125"/>
            <a:ext cx="10515600" cy="523875"/>
          </a:xfrm>
        </p:spPr>
        <p:txBody>
          <a:bodyPr>
            <a:normAutofit fontScale="90000"/>
          </a:bodyPr>
          <a:lstStyle/>
          <a:p>
            <a:pPr algn="ctr"/>
            <a:r>
              <a:rPr lang="en-GB" dirty="0"/>
              <a:t>Bone Health</a:t>
            </a:r>
          </a:p>
        </p:txBody>
      </p:sp>
      <p:sp>
        <p:nvSpPr>
          <p:cNvPr id="3" name="Content Placeholder 2">
            <a:extLst>
              <a:ext uri="{FF2B5EF4-FFF2-40B4-BE49-F238E27FC236}">
                <a16:creationId xmlns:a16="http://schemas.microsoft.com/office/drawing/2014/main" id="{7B227126-E45D-F7D8-B291-6F2AC0735D93}"/>
              </a:ext>
            </a:extLst>
          </p:cNvPr>
          <p:cNvSpPr>
            <a:spLocks noGrp="1"/>
          </p:cNvSpPr>
          <p:nvPr>
            <p:ph idx="1"/>
          </p:nvPr>
        </p:nvSpPr>
        <p:spPr>
          <a:xfrm>
            <a:off x="838200" y="1447800"/>
            <a:ext cx="10515600" cy="4729163"/>
          </a:xfrm>
        </p:spPr>
        <p:txBody>
          <a:bodyPr/>
          <a:lstStyle/>
          <a:p>
            <a:pPr marL="0" indent="0">
              <a:buNone/>
            </a:pPr>
            <a:r>
              <a:rPr lang="en-GB" dirty="0"/>
              <a:t>Up to 70% of elite athletes competing in a weight class sport are dieting and have some disordered eating pattern with the goal to reduce weight before competition.</a:t>
            </a:r>
          </a:p>
          <a:p>
            <a:pPr marL="0" indent="0">
              <a:buNone/>
            </a:pPr>
            <a:endParaRPr lang="en-GB" dirty="0"/>
          </a:p>
          <a:p>
            <a:pPr marL="0" indent="0">
              <a:buNone/>
            </a:pPr>
            <a:endParaRPr lang="en-GB" dirty="0"/>
          </a:p>
          <a:p>
            <a:pPr marL="0" indent="0">
              <a:buNone/>
            </a:pPr>
            <a:r>
              <a:rPr lang="en-GB" dirty="0"/>
              <a:t>Osteopenia 22-50% in female athlete compared to 12% in the normal population.</a:t>
            </a:r>
          </a:p>
          <a:p>
            <a:pPr marL="0" indent="0">
              <a:buNone/>
            </a:pPr>
            <a:r>
              <a:rPr lang="en-GB" dirty="0"/>
              <a:t>Osteoporosis up to 13% in  female athletes compared to 2.3% in normal population</a:t>
            </a:r>
          </a:p>
        </p:txBody>
      </p:sp>
      <p:sp>
        <p:nvSpPr>
          <p:cNvPr id="5" name="TextBox 4">
            <a:extLst>
              <a:ext uri="{FF2B5EF4-FFF2-40B4-BE49-F238E27FC236}">
                <a16:creationId xmlns:a16="http://schemas.microsoft.com/office/drawing/2014/main" id="{81ECA65B-100B-4769-8C2C-FC04A8ED416F}"/>
              </a:ext>
            </a:extLst>
          </p:cNvPr>
          <p:cNvSpPr txBox="1"/>
          <p:nvPr/>
        </p:nvSpPr>
        <p:spPr>
          <a:xfrm>
            <a:off x="5257800" y="2332335"/>
            <a:ext cx="6096000" cy="923330"/>
          </a:xfrm>
          <a:prstGeom prst="rect">
            <a:avLst/>
          </a:prstGeom>
          <a:noFill/>
        </p:spPr>
        <p:txBody>
          <a:bodyPr wrap="square">
            <a:spAutoFit/>
          </a:bodyPr>
          <a:lstStyle/>
          <a:p>
            <a:r>
              <a:rPr lang="en-GB" b="0" i="0" dirty="0" err="1">
                <a:solidFill>
                  <a:srgbClr val="212121"/>
                </a:solidFill>
                <a:effectLst/>
                <a:latin typeface="Cambria" panose="02040503050406030204" pitchFamily="18" charset="0"/>
              </a:rPr>
              <a:t>Sundgot-Borgen</a:t>
            </a:r>
            <a:r>
              <a:rPr lang="en-GB" b="0" i="0" dirty="0">
                <a:solidFill>
                  <a:srgbClr val="212121"/>
                </a:solidFill>
                <a:effectLst/>
                <a:latin typeface="Cambria" panose="02040503050406030204" pitchFamily="18" charset="0"/>
              </a:rPr>
              <a:t> J, </a:t>
            </a:r>
            <a:r>
              <a:rPr lang="en-GB" b="0" i="0" dirty="0" err="1">
                <a:solidFill>
                  <a:srgbClr val="212121"/>
                </a:solidFill>
                <a:effectLst/>
                <a:latin typeface="Cambria" panose="02040503050406030204" pitchFamily="18" charset="0"/>
              </a:rPr>
              <a:t>Torstveit</a:t>
            </a:r>
            <a:r>
              <a:rPr lang="en-GB" b="0" i="0" dirty="0">
                <a:solidFill>
                  <a:srgbClr val="212121"/>
                </a:solidFill>
                <a:effectLst/>
                <a:latin typeface="Cambria" panose="02040503050406030204" pitchFamily="18" charset="0"/>
              </a:rPr>
              <a:t> MK. Aspects of disordered eating continuum in elite high-intensity sports. </a:t>
            </a:r>
            <a:r>
              <a:rPr lang="en-GB" b="0" i="1" dirty="0" err="1">
                <a:solidFill>
                  <a:srgbClr val="212121"/>
                </a:solidFill>
                <a:effectLst/>
                <a:latin typeface="Cambria" panose="02040503050406030204" pitchFamily="18" charset="0"/>
              </a:rPr>
              <a:t>Scand</a:t>
            </a:r>
            <a:r>
              <a:rPr lang="en-GB" b="0" i="1" dirty="0">
                <a:solidFill>
                  <a:srgbClr val="212121"/>
                </a:solidFill>
                <a:effectLst/>
                <a:latin typeface="Cambria" panose="02040503050406030204" pitchFamily="18" charset="0"/>
              </a:rPr>
              <a:t> J Med Sci Sports</a:t>
            </a:r>
            <a:r>
              <a:rPr lang="en-GB" b="0" i="0" dirty="0">
                <a:solidFill>
                  <a:srgbClr val="212121"/>
                </a:solidFill>
                <a:effectLst/>
                <a:latin typeface="Cambria" panose="02040503050406030204" pitchFamily="18" charset="0"/>
              </a:rPr>
              <a:t>. 2010;20(</a:t>
            </a:r>
            <a:r>
              <a:rPr lang="en-GB" b="0" i="0" dirty="0" err="1">
                <a:solidFill>
                  <a:srgbClr val="212121"/>
                </a:solidFill>
                <a:effectLst/>
                <a:latin typeface="Cambria" panose="02040503050406030204" pitchFamily="18" charset="0"/>
              </a:rPr>
              <a:t>suppl</a:t>
            </a:r>
            <a:r>
              <a:rPr lang="en-GB" b="0" i="0" dirty="0">
                <a:solidFill>
                  <a:srgbClr val="212121"/>
                </a:solidFill>
                <a:effectLst/>
                <a:latin typeface="Cambria" panose="02040503050406030204" pitchFamily="18" charset="0"/>
              </a:rPr>
              <a:t> 2):112-121</a:t>
            </a:r>
            <a:endParaRPr lang="en-GB" dirty="0"/>
          </a:p>
        </p:txBody>
      </p:sp>
    </p:spTree>
    <p:extLst>
      <p:ext uri="{BB962C8B-B14F-4D97-AF65-F5344CB8AC3E}">
        <p14:creationId xmlns:p14="http://schemas.microsoft.com/office/powerpoint/2010/main" val="2050827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66D62-118A-A941-22DD-2C192323D4FE}"/>
              </a:ext>
            </a:extLst>
          </p:cNvPr>
          <p:cNvSpPr>
            <a:spLocks noGrp="1"/>
          </p:cNvSpPr>
          <p:nvPr>
            <p:ph type="title"/>
          </p:nvPr>
        </p:nvSpPr>
        <p:spPr/>
        <p:txBody>
          <a:bodyPr/>
          <a:lstStyle/>
          <a:p>
            <a:pPr algn="ctr"/>
            <a:r>
              <a:rPr lang="en-GB" dirty="0"/>
              <a:t>Bone Health</a:t>
            </a:r>
          </a:p>
        </p:txBody>
      </p:sp>
      <p:sp>
        <p:nvSpPr>
          <p:cNvPr id="3" name="Content Placeholder 2">
            <a:extLst>
              <a:ext uri="{FF2B5EF4-FFF2-40B4-BE49-F238E27FC236}">
                <a16:creationId xmlns:a16="http://schemas.microsoft.com/office/drawing/2014/main" id="{37DCCE90-7BEE-70B1-662C-9E483E6B0B19}"/>
              </a:ext>
            </a:extLst>
          </p:cNvPr>
          <p:cNvSpPr>
            <a:spLocks noGrp="1"/>
          </p:cNvSpPr>
          <p:nvPr>
            <p:ph idx="1"/>
          </p:nvPr>
        </p:nvSpPr>
        <p:spPr/>
        <p:txBody>
          <a:bodyPr/>
          <a:lstStyle/>
          <a:p>
            <a:pPr marL="0" indent="0">
              <a:buNone/>
            </a:pPr>
            <a:r>
              <a:rPr lang="en-GB" dirty="0"/>
              <a:t>Increase Vit D and calcium intake</a:t>
            </a:r>
          </a:p>
          <a:p>
            <a:pPr marL="0" indent="0">
              <a:buNone/>
            </a:pPr>
            <a:endParaRPr lang="en-GB" dirty="0"/>
          </a:p>
          <a:p>
            <a:pPr marL="0" indent="0">
              <a:buNone/>
            </a:pPr>
            <a:r>
              <a:rPr lang="en-GB" dirty="0"/>
              <a:t>Mechanical stimulation - exercise</a:t>
            </a:r>
          </a:p>
          <a:p>
            <a:pPr marL="0" indent="0">
              <a:buNone/>
            </a:pPr>
            <a:endParaRPr lang="en-GB" dirty="0"/>
          </a:p>
          <a:p>
            <a:pPr marL="0" indent="0">
              <a:buNone/>
            </a:pPr>
            <a:r>
              <a:rPr lang="en-GB" dirty="0"/>
              <a:t>Pulsed electromagnetic field </a:t>
            </a:r>
          </a:p>
          <a:p>
            <a:pPr marL="0" indent="0">
              <a:buNone/>
            </a:pPr>
            <a:endParaRPr lang="en-GB" dirty="0"/>
          </a:p>
          <a:p>
            <a:pPr marL="0" indent="0">
              <a:buNone/>
            </a:pPr>
            <a:r>
              <a:rPr lang="en-GB" dirty="0"/>
              <a:t>Vibration platforms– 20 mins / day</a:t>
            </a:r>
          </a:p>
        </p:txBody>
      </p:sp>
    </p:spTree>
    <p:extLst>
      <p:ext uri="{BB962C8B-B14F-4D97-AF65-F5344CB8AC3E}">
        <p14:creationId xmlns:p14="http://schemas.microsoft.com/office/powerpoint/2010/main" val="2093528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040C6-50DA-9A30-E26C-41F1B02C7D40}"/>
              </a:ext>
            </a:extLst>
          </p:cNvPr>
          <p:cNvSpPr>
            <a:spLocks noGrp="1"/>
          </p:cNvSpPr>
          <p:nvPr>
            <p:ph type="title"/>
          </p:nvPr>
        </p:nvSpPr>
        <p:spPr>
          <a:xfrm>
            <a:off x="838200" y="365126"/>
            <a:ext cx="10515600" cy="741442"/>
          </a:xfrm>
        </p:spPr>
        <p:txBody>
          <a:bodyPr/>
          <a:lstStyle/>
          <a:p>
            <a:pPr algn="ctr"/>
            <a:r>
              <a:rPr lang="en-GB" dirty="0"/>
              <a:t>Menstrual function</a:t>
            </a:r>
          </a:p>
        </p:txBody>
      </p:sp>
      <p:sp>
        <p:nvSpPr>
          <p:cNvPr id="3" name="Content Placeholder 2">
            <a:extLst>
              <a:ext uri="{FF2B5EF4-FFF2-40B4-BE49-F238E27FC236}">
                <a16:creationId xmlns:a16="http://schemas.microsoft.com/office/drawing/2014/main" id="{620DE776-55D7-F5DB-35E5-747479CF5248}"/>
              </a:ext>
            </a:extLst>
          </p:cNvPr>
          <p:cNvSpPr>
            <a:spLocks noGrp="1"/>
          </p:cNvSpPr>
          <p:nvPr>
            <p:ph idx="1"/>
          </p:nvPr>
        </p:nvSpPr>
        <p:spPr>
          <a:xfrm>
            <a:off x="838200" y="1257300"/>
            <a:ext cx="10515600" cy="4919663"/>
          </a:xfrm>
        </p:spPr>
        <p:txBody>
          <a:bodyPr>
            <a:normAutofit fontScale="92500" lnSpcReduction="10000"/>
          </a:bodyPr>
          <a:lstStyle/>
          <a:p>
            <a:pPr marL="0" indent="0">
              <a:buNone/>
            </a:pPr>
            <a:r>
              <a:rPr lang="en-GB" dirty="0"/>
              <a:t>Menstrual dysfunction in the female athlete includes a wide spectrum of disorders. The most commonly discussed menstrual abnormality is amenorrhea, which is generally defined as the absence of menses 3 months or more, but can be subcategorized into primary and secondary types.</a:t>
            </a:r>
          </a:p>
          <a:p>
            <a:pPr marL="0" indent="0">
              <a:buNone/>
            </a:pPr>
            <a:endParaRPr lang="en-GB" dirty="0"/>
          </a:p>
          <a:p>
            <a:pPr marL="0" indent="0">
              <a:buNone/>
            </a:pPr>
            <a:r>
              <a:rPr lang="en-GB" dirty="0"/>
              <a:t>Hypothalamus controls menses and in low energy, low fat, poor quality nutrition or stress states it stops secreting regulatory hormones.</a:t>
            </a:r>
          </a:p>
          <a:p>
            <a:pPr marL="0" indent="0">
              <a:buNone/>
            </a:pPr>
            <a:endParaRPr lang="en-GB" dirty="0"/>
          </a:p>
          <a:p>
            <a:pPr marL="0" indent="0">
              <a:buNone/>
            </a:pPr>
            <a:endParaRPr lang="en-GB" dirty="0">
              <a:solidFill>
                <a:srgbClr val="0070C0"/>
              </a:solidFill>
            </a:endParaRPr>
          </a:p>
          <a:p>
            <a:pPr marL="0" indent="0">
              <a:buNone/>
            </a:pPr>
            <a:r>
              <a:rPr lang="en-GB" dirty="0"/>
              <a:t>Primary  - no menses by age of 15 years</a:t>
            </a:r>
          </a:p>
          <a:p>
            <a:pPr marL="0" indent="0">
              <a:buNone/>
            </a:pPr>
            <a:endParaRPr lang="en-GB" dirty="0"/>
          </a:p>
          <a:p>
            <a:pPr marL="0" indent="0">
              <a:buNone/>
            </a:pPr>
            <a:r>
              <a:rPr lang="en-GB" dirty="0">
                <a:solidFill>
                  <a:srgbClr val="FF0000"/>
                </a:solidFill>
              </a:rPr>
              <a:t>Secondary – loss of menses for ≥ 90 days </a:t>
            </a:r>
          </a:p>
        </p:txBody>
      </p:sp>
      <p:sp>
        <p:nvSpPr>
          <p:cNvPr id="5" name="TextBox 4">
            <a:extLst>
              <a:ext uri="{FF2B5EF4-FFF2-40B4-BE49-F238E27FC236}">
                <a16:creationId xmlns:a16="http://schemas.microsoft.com/office/drawing/2014/main" id="{26B242AD-C0B2-1184-F7E0-C962A3E64348}"/>
              </a:ext>
            </a:extLst>
          </p:cNvPr>
          <p:cNvSpPr txBox="1"/>
          <p:nvPr/>
        </p:nvSpPr>
        <p:spPr>
          <a:xfrm>
            <a:off x="7175500" y="4699635"/>
            <a:ext cx="4305300" cy="1477328"/>
          </a:xfrm>
          <a:prstGeom prst="rect">
            <a:avLst/>
          </a:prstGeom>
          <a:noFill/>
        </p:spPr>
        <p:txBody>
          <a:bodyPr wrap="square" rtlCol="0">
            <a:spAutoFit/>
          </a:bodyPr>
          <a:lstStyle/>
          <a:p>
            <a:r>
              <a:rPr lang="en-GB" dirty="0"/>
              <a:t>Hormonal dis-regulation</a:t>
            </a:r>
          </a:p>
          <a:p>
            <a:r>
              <a:rPr lang="en-GB" dirty="0"/>
              <a:t>Increase risk of injury – stress fractures due </a:t>
            </a:r>
          </a:p>
          <a:p>
            <a:r>
              <a:rPr lang="en-GB" dirty="0"/>
              <a:t>Body enters a starvation state</a:t>
            </a:r>
          </a:p>
          <a:p>
            <a:r>
              <a:rPr lang="en-GB" dirty="0"/>
              <a:t>Increase in stress hormones</a:t>
            </a:r>
          </a:p>
          <a:p>
            <a:endParaRPr lang="en-GB" dirty="0"/>
          </a:p>
        </p:txBody>
      </p:sp>
    </p:spTree>
    <p:extLst>
      <p:ext uri="{BB962C8B-B14F-4D97-AF65-F5344CB8AC3E}">
        <p14:creationId xmlns:p14="http://schemas.microsoft.com/office/powerpoint/2010/main" val="3761520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92239-EAB9-65B5-FF2A-9ACD31DC810E}"/>
              </a:ext>
            </a:extLst>
          </p:cNvPr>
          <p:cNvSpPr>
            <a:spLocks noGrp="1"/>
          </p:cNvSpPr>
          <p:nvPr>
            <p:ph type="title"/>
          </p:nvPr>
        </p:nvSpPr>
        <p:spPr/>
        <p:txBody>
          <a:bodyPr/>
          <a:lstStyle/>
          <a:p>
            <a:pPr algn="ctr"/>
            <a:r>
              <a:rPr lang="en-GB" dirty="0"/>
              <a:t>Menstrual Cycle</a:t>
            </a:r>
          </a:p>
        </p:txBody>
      </p:sp>
      <p:sp>
        <p:nvSpPr>
          <p:cNvPr id="3" name="Content Placeholder 2">
            <a:extLst>
              <a:ext uri="{FF2B5EF4-FFF2-40B4-BE49-F238E27FC236}">
                <a16:creationId xmlns:a16="http://schemas.microsoft.com/office/drawing/2014/main" id="{1C1F24BA-DA1D-BD5E-DC1E-10B0700C4C54}"/>
              </a:ext>
            </a:extLst>
          </p:cNvPr>
          <p:cNvSpPr>
            <a:spLocks noGrp="1"/>
          </p:cNvSpPr>
          <p:nvPr>
            <p:ph idx="1"/>
          </p:nvPr>
        </p:nvSpPr>
        <p:spPr>
          <a:xfrm>
            <a:off x="7899400" y="1658748"/>
            <a:ext cx="4292600" cy="4351338"/>
          </a:xfrm>
        </p:spPr>
        <p:txBody>
          <a:bodyPr/>
          <a:lstStyle/>
          <a:p>
            <a:pPr marL="0" indent="0">
              <a:buNone/>
            </a:pPr>
            <a:r>
              <a:rPr lang="en-GB" dirty="0"/>
              <a:t>Menstruation</a:t>
            </a:r>
          </a:p>
          <a:p>
            <a:pPr marL="0" indent="0">
              <a:buNone/>
            </a:pPr>
            <a:endParaRPr lang="en-GB" dirty="0"/>
          </a:p>
          <a:p>
            <a:pPr marL="0" indent="0">
              <a:buNone/>
            </a:pPr>
            <a:r>
              <a:rPr lang="en-GB" dirty="0"/>
              <a:t>Follicular Phase</a:t>
            </a:r>
          </a:p>
          <a:p>
            <a:pPr marL="0" indent="0">
              <a:buNone/>
            </a:pPr>
            <a:endParaRPr lang="en-GB" dirty="0"/>
          </a:p>
          <a:p>
            <a:pPr marL="0" indent="0">
              <a:buNone/>
            </a:pPr>
            <a:r>
              <a:rPr lang="en-GB" dirty="0"/>
              <a:t>Ovulation</a:t>
            </a:r>
          </a:p>
          <a:p>
            <a:pPr marL="0" indent="0">
              <a:buNone/>
            </a:pPr>
            <a:endParaRPr lang="en-GB" dirty="0"/>
          </a:p>
          <a:p>
            <a:pPr marL="0" indent="0">
              <a:buNone/>
            </a:pPr>
            <a:r>
              <a:rPr lang="en-GB" dirty="0"/>
              <a:t>Luteal phase</a:t>
            </a:r>
          </a:p>
          <a:p>
            <a:endParaRPr lang="en-GB" dirty="0"/>
          </a:p>
        </p:txBody>
      </p:sp>
      <p:pic>
        <p:nvPicPr>
          <p:cNvPr id="5" name="Picture 4">
            <a:extLst>
              <a:ext uri="{FF2B5EF4-FFF2-40B4-BE49-F238E27FC236}">
                <a16:creationId xmlns:a16="http://schemas.microsoft.com/office/drawing/2014/main" id="{90165EFD-0EBE-9102-FB22-B08A4AA82F7E}"/>
              </a:ext>
            </a:extLst>
          </p:cNvPr>
          <p:cNvPicPr>
            <a:picLocks noChangeAspect="1"/>
          </p:cNvPicPr>
          <p:nvPr/>
        </p:nvPicPr>
        <p:blipFill>
          <a:blip r:embed="rId2"/>
          <a:stretch>
            <a:fillRect/>
          </a:stretch>
        </p:blipFill>
        <p:spPr>
          <a:xfrm>
            <a:off x="613391" y="2412999"/>
            <a:ext cx="7079067" cy="3597087"/>
          </a:xfrm>
          <a:prstGeom prst="rect">
            <a:avLst/>
          </a:prstGeom>
        </p:spPr>
      </p:pic>
    </p:spTree>
    <p:extLst>
      <p:ext uri="{BB962C8B-B14F-4D97-AF65-F5344CB8AC3E}">
        <p14:creationId xmlns:p14="http://schemas.microsoft.com/office/powerpoint/2010/main" val="1377827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03F0C-010A-5735-7BF6-D52C2EB0C646}"/>
              </a:ext>
            </a:extLst>
          </p:cNvPr>
          <p:cNvSpPr>
            <a:spLocks noGrp="1"/>
          </p:cNvSpPr>
          <p:nvPr>
            <p:ph type="title"/>
          </p:nvPr>
        </p:nvSpPr>
        <p:spPr/>
        <p:txBody>
          <a:bodyPr/>
          <a:lstStyle/>
          <a:p>
            <a:r>
              <a:rPr lang="en-GB" dirty="0"/>
              <a:t>Hormone Cycling During the Menstrual cycle</a:t>
            </a:r>
          </a:p>
        </p:txBody>
      </p:sp>
      <p:sp>
        <p:nvSpPr>
          <p:cNvPr id="3" name="Content Placeholder 2">
            <a:extLst>
              <a:ext uri="{FF2B5EF4-FFF2-40B4-BE49-F238E27FC236}">
                <a16:creationId xmlns:a16="http://schemas.microsoft.com/office/drawing/2014/main" id="{F583A3C0-57A6-B5F7-1046-5538FB9DC269}"/>
              </a:ext>
            </a:extLst>
          </p:cNvPr>
          <p:cNvSpPr>
            <a:spLocks noGrp="1"/>
          </p:cNvSpPr>
          <p:nvPr>
            <p:ph idx="1"/>
          </p:nvPr>
        </p:nvSpPr>
        <p:spPr>
          <a:xfrm>
            <a:off x="7023100" y="2246312"/>
            <a:ext cx="4940300" cy="2365375"/>
          </a:xfrm>
        </p:spPr>
        <p:txBody>
          <a:bodyPr/>
          <a:lstStyle/>
          <a:p>
            <a:pPr marL="0" indent="0">
              <a:buNone/>
            </a:pPr>
            <a:r>
              <a:rPr lang="en-GB" dirty="0"/>
              <a:t>Changes in hormone concentrations have synergistic effects on other hormones concentrations that might affect performance</a:t>
            </a:r>
          </a:p>
        </p:txBody>
      </p:sp>
      <p:pic>
        <p:nvPicPr>
          <p:cNvPr id="5" name="Picture 4">
            <a:extLst>
              <a:ext uri="{FF2B5EF4-FFF2-40B4-BE49-F238E27FC236}">
                <a16:creationId xmlns:a16="http://schemas.microsoft.com/office/drawing/2014/main" id="{4C0624BB-8412-96D5-DDA3-68C2C7C18EC6}"/>
              </a:ext>
            </a:extLst>
          </p:cNvPr>
          <p:cNvPicPr>
            <a:picLocks noChangeAspect="1"/>
          </p:cNvPicPr>
          <p:nvPr/>
        </p:nvPicPr>
        <p:blipFill>
          <a:blip r:embed="rId2"/>
          <a:stretch>
            <a:fillRect/>
          </a:stretch>
        </p:blipFill>
        <p:spPr>
          <a:xfrm>
            <a:off x="0" y="1513898"/>
            <a:ext cx="6464300" cy="3471568"/>
          </a:xfrm>
          <a:prstGeom prst="rect">
            <a:avLst/>
          </a:prstGeom>
        </p:spPr>
      </p:pic>
      <p:sp>
        <p:nvSpPr>
          <p:cNvPr id="7" name="TextBox 6">
            <a:extLst>
              <a:ext uri="{FF2B5EF4-FFF2-40B4-BE49-F238E27FC236}">
                <a16:creationId xmlns:a16="http://schemas.microsoft.com/office/drawing/2014/main" id="{B91F6985-0E06-978F-CBC5-47059EF208A3}"/>
              </a:ext>
            </a:extLst>
          </p:cNvPr>
          <p:cNvSpPr txBox="1"/>
          <p:nvPr/>
        </p:nvSpPr>
        <p:spPr>
          <a:xfrm>
            <a:off x="393700" y="5541090"/>
            <a:ext cx="11404600" cy="923330"/>
          </a:xfrm>
          <a:prstGeom prst="rect">
            <a:avLst/>
          </a:prstGeom>
          <a:noFill/>
        </p:spPr>
        <p:txBody>
          <a:bodyPr wrap="square">
            <a:spAutoFit/>
          </a:bodyPr>
          <a:lstStyle/>
          <a:p>
            <a:r>
              <a:rPr lang="en-GB" b="0" i="0" dirty="0">
                <a:solidFill>
                  <a:srgbClr val="222222"/>
                </a:solidFill>
                <a:effectLst/>
                <a:latin typeface="Arial" panose="020B0604020202020204" pitchFamily="34" charset="0"/>
              </a:rPr>
              <a:t>Sims, S. T., </a:t>
            </a:r>
            <a:r>
              <a:rPr lang="en-GB" b="0" i="0" dirty="0" err="1">
                <a:solidFill>
                  <a:srgbClr val="222222"/>
                </a:solidFill>
                <a:effectLst/>
                <a:latin typeface="Arial" panose="020B0604020202020204" pitchFamily="34" charset="0"/>
              </a:rPr>
              <a:t>Kerksick</a:t>
            </a:r>
            <a:r>
              <a:rPr lang="en-GB" b="0" i="0" dirty="0">
                <a:solidFill>
                  <a:srgbClr val="222222"/>
                </a:solidFill>
                <a:effectLst/>
                <a:latin typeface="Arial" panose="020B0604020202020204" pitchFamily="34" charset="0"/>
              </a:rPr>
              <a:t>, C. M., Smith-Ryan, A. E., </a:t>
            </a:r>
            <a:r>
              <a:rPr lang="en-GB" b="0" i="0" dirty="0" err="1">
                <a:solidFill>
                  <a:srgbClr val="222222"/>
                </a:solidFill>
                <a:effectLst/>
                <a:latin typeface="Arial" panose="020B0604020202020204" pitchFamily="34" charset="0"/>
              </a:rPr>
              <a:t>Janse</a:t>
            </a:r>
            <a:r>
              <a:rPr lang="en-GB" b="0" i="0" dirty="0">
                <a:solidFill>
                  <a:srgbClr val="222222"/>
                </a:solidFill>
                <a:effectLst/>
                <a:latin typeface="Arial" panose="020B0604020202020204" pitchFamily="34" charset="0"/>
              </a:rPr>
              <a:t> de </a:t>
            </a:r>
            <a:r>
              <a:rPr lang="en-GB" b="0" i="0" dirty="0" err="1">
                <a:solidFill>
                  <a:srgbClr val="222222"/>
                </a:solidFill>
                <a:effectLst/>
                <a:latin typeface="Arial" panose="020B0604020202020204" pitchFamily="34" charset="0"/>
              </a:rPr>
              <a:t>Jonge</a:t>
            </a:r>
            <a:r>
              <a:rPr lang="en-GB" b="0" i="0" dirty="0">
                <a:solidFill>
                  <a:srgbClr val="222222"/>
                </a:solidFill>
                <a:effectLst/>
                <a:latin typeface="Arial" panose="020B0604020202020204" pitchFamily="34" charset="0"/>
              </a:rPr>
              <a:t>, X. A., Hirsch, K. R., </a:t>
            </a:r>
            <a:r>
              <a:rPr lang="en-GB" b="0" i="0" dirty="0" err="1">
                <a:solidFill>
                  <a:srgbClr val="222222"/>
                </a:solidFill>
                <a:effectLst/>
                <a:latin typeface="Arial" panose="020B0604020202020204" pitchFamily="34" charset="0"/>
              </a:rPr>
              <a:t>Arent</a:t>
            </a:r>
            <a:r>
              <a:rPr lang="en-GB" b="0" i="0" dirty="0">
                <a:solidFill>
                  <a:srgbClr val="222222"/>
                </a:solidFill>
                <a:effectLst/>
                <a:latin typeface="Arial" panose="020B0604020202020204" pitchFamily="34" charset="0"/>
              </a:rPr>
              <a:t>, S. M., ... &amp; Antonio, J. (2023). International society of sports nutrition position stand: nutritional concerns of the female athlete. </a:t>
            </a:r>
            <a:r>
              <a:rPr lang="en-GB" b="0" i="1" dirty="0">
                <a:solidFill>
                  <a:srgbClr val="222222"/>
                </a:solidFill>
                <a:effectLst/>
                <a:latin typeface="Arial" panose="020B0604020202020204" pitchFamily="34" charset="0"/>
              </a:rPr>
              <a:t>Journal of the International Society of Sports Nutrition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20</a:t>
            </a:r>
            <a:r>
              <a:rPr lang="en-GB" b="0" i="0" dirty="0">
                <a:solidFill>
                  <a:srgbClr val="222222"/>
                </a:solidFill>
                <a:effectLst/>
                <a:latin typeface="Arial" panose="020B0604020202020204" pitchFamily="34" charset="0"/>
              </a:rPr>
              <a:t>(1), 2204066.</a:t>
            </a:r>
            <a:endParaRPr lang="en-GB" dirty="0"/>
          </a:p>
        </p:txBody>
      </p:sp>
    </p:spTree>
    <p:extLst>
      <p:ext uri="{BB962C8B-B14F-4D97-AF65-F5344CB8AC3E}">
        <p14:creationId xmlns:p14="http://schemas.microsoft.com/office/powerpoint/2010/main" val="2869685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558A9-1D3E-F397-0262-86AF77DF4502}"/>
              </a:ext>
            </a:extLst>
          </p:cNvPr>
          <p:cNvSpPr>
            <a:spLocks noGrp="1"/>
          </p:cNvSpPr>
          <p:nvPr>
            <p:ph type="title"/>
          </p:nvPr>
        </p:nvSpPr>
        <p:spPr/>
        <p:txBody>
          <a:bodyPr/>
          <a:lstStyle/>
          <a:p>
            <a:pPr algn="ctr"/>
            <a:r>
              <a:rPr lang="en-GB" dirty="0"/>
              <a:t>Management of Amenorrhea</a:t>
            </a:r>
          </a:p>
        </p:txBody>
      </p:sp>
      <p:sp>
        <p:nvSpPr>
          <p:cNvPr id="3" name="Content Placeholder 2">
            <a:extLst>
              <a:ext uri="{FF2B5EF4-FFF2-40B4-BE49-F238E27FC236}">
                <a16:creationId xmlns:a16="http://schemas.microsoft.com/office/drawing/2014/main" id="{15AB3772-B3B7-48C3-7EDF-5F775B5CFBF6}"/>
              </a:ext>
            </a:extLst>
          </p:cNvPr>
          <p:cNvSpPr>
            <a:spLocks noGrp="1"/>
          </p:cNvSpPr>
          <p:nvPr>
            <p:ph idx="1"/>
          </p:nvPr>
        </p:nvSpPr>
        <p:spPr/>
        <p:txBody>
          <a:bodyPr/>
          <a:lstStyle/>
          <a:p>
            <a:pPr marL="0" indent="0">
              <a:buNone/>
            </a:pPr>
            <a:r>
              <a:rPr lang="en-GB" dirty="0">
                <a:solidFill>
                  <a:srgbClr val="0070C0"/>
                </a:solidFill>
              </a:rPr>
              <a:t>Women need &lt; 30 kcals/kg fat-free mass per day for norm menses</a:t>
            </a:r>
          </a:p>
          <a:p>
            <a:pPr marL="0" indent="0">
              <a:buNone/>
            </a:pPr>
            <a:endParaRPr lang="en-GB" dirty="0"/>
          </a:p>
          <a:p>
            <a:pPr marL="0" indent="0">
              <a:buNone/>
            </a:pPr>
            <a:r>
              <a:rPr lang="en-GB" dirty="0"/>
              <a:t>Increase energy consumption</a:t>
            </a:r>
          </a:p>
          <a:p>
            <a:pPr marL="0" indent="0">
              <a:buNone/>
            </a:pPr>
            <a:r>
              <a:rPr lang="en-GB" dirty="0"/>
              <a:t>						Maintain for 12 months</a:t>
            </a:r>
          </a:p>
          <a:p>
            <a:pPr marL="0" indent="0">
              <a:buNone/>
            </a:pPr>
            <a:r>
              <a:rPr lang="en-GB" dirty="0"/>
              <a:t>Decrease exercise volume</a:t>
            </a:r>
          </a:p>
          <a:p>
            <a:pPr marL="0" indent="0">
              <a:buNone/>
            </a:pPr>
            <a:endParaRPr lang="en-GB" dirty="0"/>
          </a:p>
          <a:p>
            <a:pPr marL="0" indent="0">
              <a:buNone/>
            </a:pPr>
            <a:r>
              <a:rPr lang="en-GB" dirty="0"/>
              <a:t>Take about 6 months to reverse</a:t>
            </a:r>
          </a:p>
          <a:p>
            <a:pPr marL="0" indent="0">
              <a:buNone/>
            </a:pPr>
            <a:endParaRPr lang="en-GB" dirty="0"/>
          </a:p>
          <a:p>
            <a:pPr marL="0" indent="0">
              <a:buNone/>
            </a:pPr>
            <a:endParaRPr lang="en-GB" dirty="0"/>
          </a:p>
        </p:txBody>
      </p:sp>
      <p:sp>
        <p:nvSpPr>
          <p:cNvPr id="4" name="Arrow: Right 3">
            <a:extLst>
              <a:ext uri="{FF2B5EF4-FFF2-40B4-BE49-F238E27FC236}">
                <a16:creationId xmlns:a16="http://schemas.microsoft.com/office/drawing/2014/main" id="{758C935C-D298-1C10-135D-9BC380A3E0CF}"/>
              </a:ext>
            </a:extLst>
          </p:cNvPr>
          <p:cNvSpPr/>
          <p:nvPr/>
        </p:nvSpPr>
        <p:spPr>
          <a:xfrm>
            <a:off x="5245100" y="3429000"/>
            <a:ext cx="965200" cy="3429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30418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0D705-965E-6F2C-55CE-8BF9D3C9235C}"/>
              </a:ext>
            </a:extLst>
          </p:cNvPr>
          <p:cNvSpPr>
            <a:spLocks noGrp="1"/>
          </p:cNvSpPr>
          <p:nvPr>
            <p:ph type="title"/>
          </p:nvPr>
        </p:nvSpPr>
        <p:spPr/>
        <p:txBody>
          <a:bodyPr/>
          <a:lstStyle/>
          <a:p>
            <a:pPr algn="ctr"/>
            <a:r>
              <a:rPr lang="en-GB" dirty="0"/>
              <a:t>RED-S	Occurrence &amp; Associations</a:t>
            </a:r>
          </a:p>
        </p:txBody>
      </p:sp>
      <p:sp>
        <p:nvSpPr>
          <p:cNvPr id="3" name="Content Placeholder 2">
            <a:extLst>
              <a:ext uri="{FF2B5EF4-FFF2-40B4-BE49-F238E27FC236}">
                <a16:creationId xmlns:a16="http://schemas.microsoft.com/office/drawing/2014/main" id="{00F8D9E7-C1DF-9445-5CB3-2B79CA3851D4}"/>
              </a:ext>
            </a:extLst>
          </p:cNvPr>
          <p:cNvSpPr>
            <a:spLocks noGrp="1"/>
          </p:cNvSpPr>
          <p:nvPr>
            <p:ph idx="1"/>
          </p:nvPr>
        </p:nvSpPr>
        <p:spPr/>
        <p:txBody>
          <a:bodyPr>
            <a:normAutofit lnSpcReduction="10000"/>
          </a:bodyPr>
          <a:lstStyle/>
          <a:p>
            <a:pPr marL="0" indent="0">
              <a:buNone/>
            </a:pPr>
            <a:r>
              <a:rPr lang="en-GB" dirty="0"/>
              <a:t>More common in women.</a:t>
            </a:r>
          </a:p>
          <a:p>
            <a:pPr marL="0" indent="0">
              <a:buNone/>
            </a:pPr>
            <a:endParaRPr lang="en-GB" dirty="0"/>
          </a:p>
          <a:p>
            <a:pPr marL="0" indent="0">
              <a:buNone/>
            </a:pPr>
            <a:r>
              <a:rPr lang="en-GB" dirty="0"/>
              <a:t>More common in sports where body weight is considered important.</a:t>
            </a:r>
          </a:p>
          <a:p>
            <a:pPr marL="0" indent="0">
              <a:buNone/>
            </a:pPr>
            <a:endParaRPr lang="en-GB" dirty="0"/>
          </a:p>
          <a:p>
            <a:pPr marL="0" indent="0">
              <a:buNone/>
            </a:pPr>
            <a:r>
              <a:rPr lang="en-GB" dirty="0"/>
              <a:t>May or may not be associated with disordered </a:t>
            </a:r>
            <a:r>
              <a:rPr lang="en-GB" dirty="0" err="1"/>
              <a:t>eacting</a:t>
            </a:r>
            <a:endParaRPr lang="en-GB" dirty="0"/>
          </a:p>
          <a:p>
            <a:pPr marL="0" indent="0">
              <a:buNone/>
            </a:pPr>
            <a:endParaRPr lang="en-GB" dirty="0"/>
          </a:p>
          <a:p>
            <a:pPr marL="0" indent="0">
              <a:buNone/>
            </a:pPr>
            <a:r>
              <a:rPr lang="en-GB" dirty="0"/>
              <a:t>All athletes are susceptible – not just elite</a:t>
            </a:r>
          </a:p>
          <a:p>
            <a:pPr marL="0" indent="0">
              <a:buNone/>
            </a:pPr>
            <a:endParaRPr lang="en-GB" dirty="0"/>
          </a:p>
          <a:p>
            <a:pPr marL="0" indent="0">
              <a:buNone/>
            </a:pPr>
            <a:r>
              <a:rPr lang="en-GB" dirty="0"/>
              <a:t>Often associated with amenorrhoea in women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403342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6840A-EF7E-487D-53D7-485B9FF45350}"/>
              </a:ext>
            </a:extLst>
          </p:cNvPr>
          <p:cNvSpPr>
            <a:spLocks noGrp="1"/>
          </p:cNvSpPr>
          <p:nvPr>
            <p:ph type="title"/>
          </p:nvPr>
        </p:nvSpPr>
        <p:spPr>
          <a:xfrm>
            <a:off x="838200" y="365125"/>
            <a:ext cx="10515600" cy="727075"/>
          </a:xfrm>
        </p:spPr>
        <p:txBody>
          <a:bodyPr/>
          <a:lstStyle/>
          <a:p>
            <a:pPr algn="ctr"/>
            <a:r>
              <a:rPr lang="en-GB" dirty="0"/>
              <a:t>Warning Signs</a:t>
            </a:r>
          </a:p>
        </p:txBody>
      </p:sp>
      <p:sp>
        <p:nvSpPr>
          <p:cNvPr id="3" name="Content Placeholder 2">
            <a:extLst>
              <a:ext uri="{FF2B5EF4-FFF2-40B4-BE49-F238E27FC236}">
                <a16:creationId xmlns:a16="http://schemas.microsoft.com/office/drawing/2014/main" id="{EE25F3A7-AE2C-BE0B-B313-EACD8010246C}"/>
              </a:ext>
            </a:extLst>
          </p:cNvPr>
          <p:cNvSpPr>
            <a:spLocks noGrp="1"/>
          </p:cNvSpPr>
          <p:nvPr>
            <p:ph idx="1"/>
          </p:nvPr>
        </p:nvSpPr>
        <p:spPr>
          <a:xfrm>
            <a:off x="266699" y="1196974"/>
            <a:ext cx="11354493" cy="5661025"/>
          </a:xfrm>
        </p:spPr>
        <p:txBody>
          <a:bodyPr>
            <a:normAutofit fontScale="92500" lnSpcReduction="10000"/>
          </a:bodyPr>
          <a:lstStyle/>
          <a:p>
            <a:pPr marL="0" indent="0" algn="l">
              <a:buNone/>
            </a:pPr>
            <a:r>
              <a:rPr lang="en-GB" b="0" i="0" dirty="0">
                <a:effectLst/>
              </a:rPr>
              <a:t>Diagnosed through exclusion – all other medical causes must be excluded first</a:t>
            </a:r>
          </a:p>
          <a:p>
            <a:pPr marL="0" indent="0" algn="l">
              <a:buNone/>
            </a:pPr>
            <a:endParaRPr lang="en-GB" b="0" i="0" dirty="0">
              <a:effectLst/>
            </a:endParaRPr>
          </a:p>
          <a:p>
            <a:pPr marL="0" indent="0" algn="l">
              <a:buNone/>
            </a:pPr>
            <a:r>
              <a:rPr lang="en-GB" b="0" i="0" dirty="0">
                <a:effectLst/>
              </a:rPr>
              <a:t>Consider the symptoms in the context of training, diet and general health</a:t>
            </a:r>
          </a:p>
          <a:p>
            <a:pPr marL="0" indent="0" algn="l">
              <a:buNone/>
            </a:pPr>
            <a:endParaRPr lang="en-GB" dirty="0"/>
          </a:p>
          <a:p>
            <a:pPr lvl="1">
              <a:buFont typeface="+mj-lt"/>
              <a:buAutoNum type="arabicPeriod"/>
            </a:pPr>
            <a:r>
              <a:rPr lang="en-GB" b="0" i="0" dirty="0">
                <a:effectLst/>
              </a:rPr>
              <a:t>Menstrual irregularities: Ranging from long cycles to complete absence or disappearance of periods not due to pregnancy</a:t>
            </a:r>
          </a:p>
          <a:p>
            <a:pPr lvl="1">
              <a:buFont typeface="+mj-lt"/>
              <a:buAutoNum type="arabicPeriod"/>
            </a:pPr>
            <a:r>
              <a:rPr lang="en-GB" b="0" i="0" dirty="0">
                <a:effectLst/>
              </a:rPr>
              <a:t>Low calorie intake or dietary restrictions</a:t>
            </a:r>
          </a:p>
          <a:p>
            <a:pPr lvl="1">
              <a:buFont typeface="+mj-lt"/>
              <a:buAutoNum type="arabicPeriod"/>
            </a:pPr>
            <a:r>
              <a:rPr lang="en-GB" b="0" i="0" dirty="0">
                <a:effectLst/>
              </a:rPr>
              <a:t>Low Body Mass Index</a:t>
            </a:r>
          </a:p>
          <a:p>
            <a:pPr lvl="1">
              <a:buFont typeface="+mj-lt"/>
              <a:buAutoNum type="arabicPeriod"/>
            </a:pPr>
            <a:r>
              <a:rPr lang="en-GB" b="0" i="0" dirty="0">
                <a:effectLst/>
              </a:rPr>
              <a:t>Recurrent injuries including stress fractures, shin splints or persistent hip pain</a:t>
            </a:r>
          </a:p>
          <a:p>
            <a:pPr lvl="1">
              <a:buFont typeface="+mj-lt"/>
              <a:buAutoNum type="arabicPeriod"/>
            </a:pPr>
            <a:r>
              <a:rPr lang="en-GB" b="0" i="0" dirty="0">
                <a:effectLst/>
              </a:rPr>
              <a:t>Poor performance, very high training loads or a recent increase in training load</a:t>
            </a:r>
          </a:p>
          <a:p>
            <a:pPr lvl="1">
              <a:buFont typeface="+mj-lt"/>
              <a:buAutoNum type="arabicPeriod"/>
            </a:pPr>
            <a:r>
              <a:rPr lang="en-GB" b="0" i="0" dirty="0">
                <a:effectLst/>
              </a:rPr>
              <a:t>Rapid weight loss</a:t>
            </a:r>
          </a:p>
          <a:p>
            <a:pPr lvl="1">
              <a:buFont typeface="+mj-lt"/>
              <a:buAutoNum type="arabicPeriod"/>
            </a:pPr>
            <a:r>
              <a:rPr lang="en-GB" b="0" i="0" dirty="0">
                <a:effectLst/>
              </a:rPr>
              <a:t>Feeling cold on warm days</a:t>
            </a:r>
          </a:p>
          <a:p>
            <a:pPr lvl="1">
              <a:buFont typeface="+mj-lt"/>
              <a:buAutoNum type="arabicPeriod"/>
            </a:pPr>
            <a:r>
              <a:rPr lang="en-GB" b="0" i="0" dirty="0">
                <a:effectLst/>
              </a:rPr>
              <a:t>Changed sleeping habits</a:t>
            </a:r>
          </a:p>
          <a:p>
            <a:pPr lvl="1">
              <a:buFont typeface="+mj-lt"/>
              <a:buAutoNum type="arabicPeriod"/>
            </a:pPr>
            <a:r>
              <a:rPr lang="en-GB" b="0" i="0" dirty="0">
                <a:effectLst/>
              </a:rPr>
              <a:t>Increased fatigue</a:t>
            </a:r>
          </a:p>
          <a:p>
            <a:pPr lvl="1">
              <a:buFont typeface="+mj-lt"/>
              <a:buAutoNum type="arabicPeriod"/>
            </a:pPr>
            <a:r>
              <a:rPr lang="en-GB" b="0" i="0" dirty="0">
                <a:effectLst/>
              </a:rPr>
              <a:t>Constipation and bloating</a:t>
            </a:r>
          </a:p>
          <a:p>
            <a:pPr marL="0" indent="0">
              <a:buNone/>
            </a:pPr>
            <a:endParaRPr lang="en-GB" dirty="0"/>
          </a:p>
        </p:txBody>
      </p:sp>
    </p:spTree>
    <p:extLst>
      <p:ext uri="{BB962C8B-B14F-4D97-AF65-F5344CB8AC3E}">
        <p14:creationId xmlns:p14="http://schemas.microsoft.com/office/powerpoint/2010/main" val="4085214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7D28E91-8DE6-AB76-43EA-C0A66FAA2CFC}"/>
              </a:ext>
            </a:extLst>
          </p:cNvPr>
          <p:cNvPicPr>
            <a:picLocks noChangeAspect="1"/>
          </p:cNvPicPr>
          <p:nvPr/>
        </p:nvPicPr>
        <p:blipFill>
          <a:blip r:embed="rId2"/>
          <a:stretch>
            <a:fillRect/>
          </a:stretch>
        </p:blipFill>
        <p:spPr>
          <a:xfrm>
            <a:off x="1300118" y="0"/>
            <a:ext cx="9591763" cy="6636079"/>
          </a:xfrm>
          <a:prstGeom prst="rect">
            <a:avLst/>
          </a:prstGeom>
        </p:spPr>
      </p:pic>
    </p:spTree>
    <p:extLst>
      <p:ext uri="{BB962C8B-B14F-4D97-AF65-F5344CB8AC3E}">
        <p14:creationId xmlns:p14="http://schemas.microsoft.com/office/powerpoint/2010/main" val="36067731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2C4AE-46B3-99E8-4339-AC2C69838C63}"/>
              </a:ext>
            </a:extLst>
          </p:cNvPr>
          <p:cNvSpPr>
            <a:spLocks noGrp="1"/>
          </p:cNvSpPr>
          <p:nvPr>
            <p:ph type="title"/>
          </p:nvPr>
        </p:nvSpPr>
        <p:spPr>
          <a:xfrm>
            <a:off x="838200" y="365125"/>
            <a:ext cx="10515600" cy="1120775"/>
          </a:xfrm>
        </p:spPr>
        <p:txBody>
          <a:bodyPr/>
          <a:lstStyle/>
          <a:p>
            <a:pPr algn="ctr"/>
            <a:r>
              <a:rPr lang="en-GB" dirty="0"/>
              <a:t>IOC Monitoring Model</a:t>
            </a:r>
          </a:p>
        </p:txBody>
      </p:sp>
      <p:pic>
        <p:nvPicPr>
          <p:cNvPr id="5" name="Picture 4">
            <a:extLst>
              <a:ext uri="{FF2B5EF4-FFF2-40B4-BE49-F238E27FC236}">
                <a16:creationId xmlns:a16="http://schemas.microsoft.com/office/drawing/2014/main" id="{1B985C8F-E06A-7357-E36F-5F29BFF75472}"/>
              </a:ext>
            </a:extLst>
          </p:cNvPr>
          <p:cNvPicPr>
            <a:picLocks noChangeAspect="1"/>
          </p:cNvPicPr>
          <p:nvPr/>
        </p:nvPicPr>
        <p:blipFill>
          <a:blip r:embed="rId2"/>
          <a:stretch>
            <a:fillRect/>
          </a:stretch>
        </p:blipFill>
        <p:spPr>
          <a:xfrm>
            <a:off x="0" y="1587208"/>
            <a:ext cx="12192000" cy="4343984"/>
          </a:xfrm>
          <a:prstGeom prst="rect">
            <a:avLst/>
          </a:prstGeom>
        </p:spPr>
      </p:pic>
    </p:spTree>
    <p:extLst>
      <p:ext uri="{BB962C8B-B14F-4D97-AF65-F5344CB8AC3E}">
        <p14:creationId xmlns:p14="http://schemas.microsoft.com/office/powerpoint/2010/main" val="34348319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C2175-BCC5-12A0-F2E1-423CE2C40A63}"/>
              </a:ext>
            </a:extLst>
          </p:cNvPr>
          <p:cNvSpPr>
            <a:spLocks noGrp="1"/>
          </p:cNvSpPr>
          <p:nvPr>
            <p:ph type="title"/>
          </p:nvPr>
        </p:nvSpPr>
        <p:spPr>
          <a:xfrm>
            <a:off x="838200" y="200025"/>
            <a:ext cx="10515600" cy="600075"/>
          </a:xfrm>
        </p:spPr>
        <p:txBody>
          <a:bodyPr>
            <a:normAutofit fontScale="90000"/>
          </a:bodyPr>
          <a:lstStyle/>
          <a:p>
            <a:pPr algn="ctr"/>
            <a:r>
              <a:rPr lang="en-GB" dirty="0"/>
              <a:t>Monitoring</a:t>
            </a:r>
          </a:p>
        </p:txBody>
      </p:sp>
      <p:sp>
        <p:nvSpPr>
          <p:cNvPr id="3" name="Content Placeholder 2">
            <a:extLst>
              <a:ext uri="{FF2B5EF4-FFF2-40B4-BE49-F238E27FC236}">
                <a16:creationId xmlns:a16="http://schemas.microsoft.com/office/drawing/2014/main" id="{3E173983-1580-CBC0-5BC2-888F7199495B}"/>
              </a:ext>
            </a:extLst>
          </p:cNvPr>
          <p:cNvSpPr>
            <a:spLocks noGrp="1"/>
          </p:cNvSpPr>
          <p:nvPr>
            <p:ph idx="1"/>
          </p:nvPr>
        </p:nvSpPr>
        <p:spPr>
          <a:xfrm>
            <a:off x="838200" y="1117600"/>
            <a:ext cx="10515600" cy="5059363"/>
          </a:xfrm>
        </p:spPr>
        <p:txBody>
          <a:bodyPr>
            <a:normAutofit fontScale="92500" lnSpcReduction="20000"/>
          </a:bodyPr>
          <a:lstStyle/>
          <a:p>
            <a:pPr marL="0" indent="0">
              <a:buNone/>
            </a:pPr>
            <a:r>
              <a:rPr lang="en-GB" dirty="0"/>
              <a:t>LEAM &amp; LEAF Questionnaires </a:t>
            </a:r>
          </a:p>
          <a:p>
            <a:pPr marL="0" indent="0">
              <a:buNone/>
            </a:pPr>
            <a:endParaRPr lang="en-GB" dirty="0"/>
          </a:p>
          <a:p>
            <a:pPr marL="0" indent="0">
              <a:buNone/>
            </a:pPr>
            <a:r>
              <a:rPr lang="en-GB" dirty="0"/>
              <a:t>Weight and weight loss</a:t>
            </a:r>
          </a:p>
          <a:p>
            <a:pPr marL="0" indent="0">
              <a:buNone/>
            </a:pPr>
            <a:endParaRPr lang="en-GB" dirty="0"/>
          </a:p>
          <a:p>
            <a:pPr marL="0" indent="0">
              <a:buNone/>
            </a:pPr>
            <a:r>
              <a:rPr lang="en-GB" dirty="0"/>
              <a:t>Dietary quality and energy intake</a:t>
            </a:r>
          </a:p>
          <a:p>
            <a:pPr marL="0" indent="0">
              <a:buNone/>
            </a:pPr>
            <a:endParaRPr lang="en-GB" dirty="0"/>
          </a:p>
          <a:p>
            <a:pPr marL="0" indent="0">
              <a:buNone/>
            </a:pPr>
            <a:r>
              <a:rPr lang="en-GB" dirty="0"/>
              <a:t>Exercise volume and calorific output</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Healthy athlete = 30-45 kcals/kg/FFM</a:t>
            </a:r>
          </a:p>
          <a:p>
            <a:pPr marL="0" indent="0">
              <a:buNone/>
            </a:pPr>
            <a:endParaRPr lang="en-GB" dirty="0"/>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3891AA9C-1FBD-C5B9-98F6-F71EF9F899BD}"/>
                  </a:ext>
                </a:extLst>
              </p:cNvPr>
              <p:cNvSpPr txBox="1"/>
              <p:nvPr/>
            </p:nvSpPr>
            <p:spPr>
              <a:xfrm>
                <a:off x="838200" y="4237457"/>
                <a:ext cx="8726684" cy="563937"/>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𝐸𝑛𝑒𝑟𝑔𝑦</m:t>
                      </m:r>
                      <m:r>
                        <a:rPr lang="en-GB" b="0" i="1" smtClean="0">
                          <a:latin typeface="Cambria Math" panose="02040503050406030204" pitchFamily="18" charset="0"/>
                        </a:rPr>
                        <m:t> </m:t>
                      </m:r>
                      <m:r>
                        <a:rPr lang="en-GB" b="0" i="1" smtClean="0">
                          <a:latin typeface="Cambria Math" panose="02040503050406030204" pitchFamily="18" charset="0"/>
                        </a:rPr>
                        <m:t>𝑎𝑣𝑎𝑖𝑎𝑙𝑎𝑏𝑖𝑙𝑖𝑡𝑦</m:t>
                      </m:r>
                      <m:r>
                        <a:rPr lang="en-GB" b="0" i="1" smtClean="0">
                          <a:latin typeface="Cambria Math" panose="02040503050406030204" pitchFamily="18" charset="0"/>
                        </a:rPr>
                        <m:t>= </m:t>
                      </m:r>
                      <m:f>
                        <m:fPr>
                          <m:ctrlPr>
                            <a:rPr lang="en-GB" i="1" smtClean="0">
                              <a:latin typeface="Cambria Math" panose="02040503050406030204" pitchFamily="18" charset="0"/>
                            </a:rPr>
                          </m:ctrlPr>
                        </m:fPr>
                        <m:num>
                          <m:r>
                            <m:rPr>
                              <m:nor/>
                            </m:rPr>
                            <a:rPr lang="en-GB" dirty="0" smtClean="0"/>
                            <m:t>energy</m:t>
                          </m:r>
                          <m:r>
                            <m:rPr>
                              <m:nor/>
                            </m:rPr>
                            <a:rPr lang="en-GB" dirty="0" smtClean="0"/>
                            <m:t> </m:t>
                          </m:r>
                          <m:r>
                            <m:rPr>
                              <m:nor/>
                            </m:rPr>
                            <a:rPr lang="en-GB" dirty="0" smtClean="0"/>
                            <m:t>intake</m:t>
                          </m:r>
                          <m:r>
                            <m:rPr>
                              <m:nor/>
                            </m:rPr>
                            <a:rPr lang="en-GB" dirty="0" smtClean="0"/>
                            <m:t> (</m:t>
                          </m:r>
                          <m:r>
                            <m:rPr>
                              <m:nor/>
                            </m:rPr>
                            <a:rPr lang="en-GB" dirty="0" smtClean="0"/>
                            <m:t>EI</m:t>
                          </m:r>
                          <m:r>
                            <m:rPr>
                              <m:nor/>
                            </m:rPr>
                            <a:rPr lang="en-GB" dirty="0" smtClean="0"/>
                            <m:t>) (</m:t>
                          </m:r>
                          <m:r>
                            <m:rPr>
                              <m:nor/>
                            </m:rPr>
                            <a:rPr lang="en-GB" dirty="0" smtClean="0"/>
                            <m:t>kcal</m:t>
                          </m:r>
                          <m:r>
                            <m:rPr>
                              <m:nor/>
                            </m:rPr>
                            <a:rPr lang="en-GB" dirty="0" smtClean="0"/>
                            <m:t>) – </m:t>
                          </m:r>
                          <m:r>
                            <m:rPr>
                              <m:nor/>
                            </m:rPr>
                            <a:rPr lang="en-GB" dirty="0" smtClean="0"/>
                            <m:t>exercise</m:t>
                          </m:r>
                          <m:r>
                            <m:rPr>
                              <m:nor/>
                            </m:rPr>
                            <a:rPr lang="en-GB" dirty="0" smtClean="0"/>
                            <m:t> </m:t>
                          </m:r>
                          <m:r>
                            <m:rPr>
                              <m:nor/>
                            </m:rPr>
                            <a:rPr lang="en-GB" dirty="0" smtClean="0"/>
                            <m:t>energy</m:t>
                          </m:r>
                          <m:r>
                            <m:rPr>
                              <m:nor/>
                            </m:rPr>
                            <a:rPr lang="en-GB" dirty="0" smtClean="0"/>
                            <m:t> </m:t>
                          </m:r>
                          <m:r>
                            <m:rPr>
                              <m:nor/>
                            </m:rPr>
                            <a:rPr lang="en-GB" dirty="0" smtClean="0"/>
                            <m:t>expenditure</m:t>
                          </m:r>
                          <m:r>
                            <m:rPr>
                              <m:nor/>
                            </m:rPr>
                            <a:rPr lang="en-GB" dirty="0" smtClean="0"/>
                            <m:t> (</m:t>
                          </m:r>
                          <m:r>
                            <m:rPr>
                              <m:nor/>
                            </m:rPr>
                            <a:rPr lang="en-GB" dirty="0" smtClean="0"/>
                            <m:t>EEE</m:t>
                          </m:r>
                          <m:r>
                            <m:rPr>
                              <m:nor/>
                            </m:rPr>
                            <a:rPr lang="en-GB" b="0" i="0" dirty="0" smtClean="0"/>
                            <m:t>) </m:t>
                          </m:r>
                          <m:r>
                            <m:rPr>
                              <m:nor/>
                            </m:rPr>
                            <a:rPr lang="en-GB" b="0" i="0" dirty="0" smtClean="0"/>
                            <m:t>Kcals</m:t>
                          </m:r>
                        </m:num>
                        <m:den>
                          <m:r>
                            <m:rPr>
                              <m:nor/>
                            </m:rPr>
                            <a:rPr lang="en-GB" dirty="0" smtClean="0"/>
                            <m:t>FFM</m:t>
                          </m:r>
                          <m:r>
                            <m:rPr>
                              <m:nor/>
                            </m:rPr>
                            <a:rPr lang="en-GB" dirty="0" smtClean="0"/>
                            <m:t> (</m:t>
                          </m:r>
                          <m:r>
                            <m:rPr>
                              <m:nor/>
                            </m:rPr>
                            <a:rPr lang="en-GB" dirty="0" smtClean="0"/>
                            <m:t>kg</m:t>
                          </m:r>
                          <m:r>
                            <m:rPr>
                              <m:nor/>
                            </m:rPr>
                            <a:rPr lang="en-GB" dirty="0" smtClean="0"/>
                            <m:t>)</m:t>
                          </m:r>
                        </m:den>
                      </m:f>
                    </m:oMath>
                  </m:oMathPara>
                </a14:m>
                <a:endParaRPr lang="en-GB" dirty="0"/>
              </a:p>
            </p:txBody>
          </p:sp>
        </mc:Choice>
        <mc:Fallback xmlns="">
          <p:sp>
            <p:nvSpPr>
              <p:cNvPr id="6" name="TextBox 5">
                <a:extLst>
                  <a:ext uri="{FF2B5EF4-FFF2-40B4-BE49-F238E27FC236}">
                    <a16:creationId xmlns:a16="http://schemas.microsoft.com/office/drawing/2014/main" id="{3891AA9C-1FBD-C5B9-98F6-F71EF9F899BD}"/>
                  </a:ext>
                </a:extLst>
              </p:cNvPr>
              <p:cNvSpPr txBox="1">
                <a:spLocks noRot="1" noChangeAspect="1" noMove="1" noResize="1" noEditPoints="1" noAdjustHandles="1" noChangeArrowheads="1" noChangeShapeType="1" noTextEdit="1"/>
              </p:cNvSpPr>
              <p:nvPr/>
            </p:nvSpPr>
            <p:spPr>
              <a:xfrm>
                <a:off x="838200" y="4237457"/>
                <a:ext cx="8726684" cy="563937"/>
              </a:xfrm>
              <a:prstGeom prst="rect">
                <a:avLst/>
              </a:prstGeom>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2935290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686C4-05A0-03BB-ABE6-58B36D1DA580}"/>
              </a:ext>
            </a:extLst>
          </p:cNvPr>
          <p:cNvSpPr>
            <a:spLocks noGrp="1"/>
          </p:cNvSpPr>
          <p:nvPr>
            <p:ph type="title"/>
          </p:nvPr>
        </p:nvSpPr>
        <p:spPr/>
        <p:txBody>
          <a:bodyPr/>
          <a:lstStyle/>
          <a:p>
            <a:pPr algn="ctr"/>
            <a:r>
              <a:rPr lang="en-GB" dirty="0"/>
              <a:t>Effects</a:t>
            </a:r>
          </a:p>
        </p:txBody>
      </p:sp>
      <p:sp>
        <p:nvSpPr>
          <p:cNvPr id="4" name="Text Placeholder 3">
            <a:extLst>
              <a:ext uri="{FF2B5EF4-FFF2-40B4-BE49-F238E27FC236}">
                <a16:creationId xmlns:a16="http://schemas.microsoft.com/office/drawing/2014/main" id="{68D89458-5685-FE48-B6D5-2528415794C8}"/>
              </a:ext>
            </a:extLst>
          </p:cNvPr>
          <p:cNvSpPr>
            <a:spLocks noGrp="1"/>
          </p:cNvSpPr>
          <p:nvPr>
            <p:ph type="body" idx="1"/>
          </p:nvPr>
        </p:nvSpPr>
        <p:spPr>
          <a:xfrm>
            <a:off x="623888" y="1324770"/>
            <a:ext cx="5157787" cy="823912"/>
          </a:xfrm>
        </p:spPr>
        <p:txBody>
          <a:bodyPr>
            <a:normAutofit/>
          </a:bodyPr>
          <a:lstStyle/>
          <a:p>
            <a:r>
              <a:rPr lang="en-GB" sz="3200" dirty="0"/>
              <a:t>	Physiological</a:t>
            </a:r>
          </a:p>
        </p:txBody>
      </p:sp>
      <p:sp>
        <p:nvSpPr>
          <p:cNvPr id="5" name="Content Placeholder 4">
            <a:extLst>
              <a:ext uri="{FF2B5EF4-FFF2-40B4-BE49-F238E27FC236}">
                <a16:creationId xmlns:a16="http://schemas.microsoft.com/office/drawing/2014/main" id="{3F6ABD32-A8FA-A679-B26A-9DCE19B4A91D}"/>
              </a:ext>
            </a:extLst>
          </p:cNvPr>
          <p:cNvSpPr>
            <a:spLocks noGrp="1"/>
          </p:cNvSpPr>
          <p:nvPr>
            <p:ph sz="half" idx="2"/>
          </p:nvPr>
        </p:nvSpPr>
        <p:spPr/>
        <p:txBody>
          <a:bodyPr/>
          <a:lstStyle/>
          <a:p>
            <a:pPr marL="0" indent="0">
              <a:buNone/>
            </a:pPr>
            <a:endParaRPr lang="en-GB" dirty="0"/>
          </a:p>
          <a:p>
            <a:pPr marL="0" indent="0">
              <a:buNone/>
            </a:pPr>
            <a:r>
              <a:rPr lang="en-GB" dirty="0"/>
              <a:t>Decreased training response</a:t>
            </a:r>
          </a:p>
          <a:p>
            <a:pPr marL="0" indent="0">
              <a:buNone/>
            </a:pPr>
            <a:r>
              <a:rPr lang="en-GB" dirty="0"/>
              <a:t>Decreased glycogen stores</a:t>
            </a:r>
          </a:p>
          <a:p>
            <a:pPr marL="0" indent="0">
              <a:buNone/>
            </a:pPr>
            <a:r>
              <a:rPr lang="en-GB" dirty="0"/>
              <a:t>Decreased endurance </a:t>
            </a:r>
          </a:p>
          <a:p>
            <a:pPr marL="0" indent="0">
              <a:buNone/>
            </a:pPr>
            <a:r>
              <a:rPr lang="en-GB" dirty="0"/>
              <a:t>Decreased muscle strength</a:t>
            </a:r>
          </a:p>
        </p:txBody>
      </p:sp>
      <p:sp>
        <p:nvSpPr>
          <p:cNvPr id="6" name="Text Placeholder 5">
            <a:extLst>
              <a:ext uri="{FF2B5EF4-FFF2-40B4-BE49-F238E27FC236}">
                <a16:creationId xmlns:a16="http://schemas.microsoft.com/office/drawing/2014/main" id="{978AD134-74A8-0C44-1056-7F232CE3427D}"/>
              </a:ext>
            </a:extLst>
          </p:cNvPr>
          <p:cNvSpPr>
            <a:spLocks noGrp="1"/>
          </p:cNvSpPr>
          <p:nvPr>
            <p:ph type="body" sz="quarter" idx="3"/>
          </p:nvPr>
        </p:nvSpPr>
        <p:spPr>
          <a:xfrm>
            <a:off x="6169024" y="1273970"/>
            <a:ext cx="5183188" cy="823912"/>
          </a:xfrm>
        </p:spPr>
        <p:txBody>
          <a:bodyPr>
            <a:normAutofit/>
          </a:bodyPr>
          <a:lstStyle/>
          <a:p>
            <a:r>
              <a:rPr lang="en-GB" sz="3200" dirty="0"/>
              <a:t>	Psychological </a:t>
            </a:r>
          </a:p>
        </p:txBody>
      </p:sp>
      <p:sp>
        <p:nvSpPr>
          <p:cNvPr id="7" name="Content Placeholder 6">
            <a:extLst>
              <a:ext uri="{FF2B5EF4-FFF2-40B4-BE49-F238E27FC236}">
                <a16:creationId xmlns:a16="http://schemas.microsoft.com/office/drawing/2014/main" id="{542C30CC-E5BD-AED0-612D-8B9F4885B26A}"/>
              </a:ext>
            </a:extLst>
          </p:cNvPr>
          <p:cNvSpPr>
            <a:spLocks noGrp="1"/>
          </p:cNvSpPr>
          <p:nvPr>
            <p:ph sz="quarter" idx="4"/>
          </p:nvPr>
        </p:nvSpPr>
        <p:spPr/>
        <p:txBody>
          <a:bodyPr/>
          <a:lstStyle/>
          <a:p>
            <a:pPr marL="0" indent="0">
              <a:buNone/>
            </a:pPr>
            <a:endParaRPr lang="en-GB" dirty="0"/>
          </a:p>
          <a:p>
            <a:pPr marL="0" indent="0">
              <a:buNone/>
            </a:pPr>
            <a:r>
              <a:rPr lang="en-GB" dirty="0"/>
              <a:t>Decreased coordination</a:t>
            </a:r>
          </a:p>
          <a:p>
            <a:pPr marL="0" indent="0">
              <a:buNone/>
            </a:pPr>
            <a:r>
              <a:rPr lang="en-GB" dirty="0"/>
              <a:t>Decreased concentration</a:t>
            </a:r>
          </a:p>
          <a:p>
            <a:pPr marL="0" indent="0">
              <a:buNone/>
            </a:pPr>
            <a:r>
              <a:rPr lang="en-GB" dirty="0"/>
              <a:t>Impaired judgment Depression</a:t>
            </a:r>
          </a:p>
          <a:p>
            <a:pPr marL="0" indent="0">
              <a:buNone/>
            </a:pPr>
            <a:r>
              <a:rPr lang="en-GB" dirty="0"/>
              <a:t>Irritability</a:t>
            </a:r>
          </a:p>
        </p:txBody>
      </p:sp>
    </p:spTree>
    <p:extLst>
      <p:ext uri="{BB962C8B-B14F-4D97-AF65-F5344CB8AC3E}">
        <p14:creationId xmlns:p14="http://schemas.microsoft.com/office/powerpoint/2010/main" val="8160710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F5666-D138-9F2E-FBC9-27B69AEF1DFA}"/>
              </a:ext>
            </a:extLst>
          </p:cNvPr>
          <p:cNvSpPr>
            <a:spLocks noGrp="1"/>
          </p:cNvSpPr>
          <p:nvPr>
            <p:ph type="title"/>
          </p:nvPr>
        </p:nvSpPr>
        <p:spPr/>
        <p:txBody>
          <a:bodyPr/>
          <a:lstStyle/>
          <a:p>
            <a:pPr algn="ctr"/>
            <a:r>
              <a:rPr lang="en-GB" dirty="0"/>
              <a:t>Relative Risks</a:t>
            </a:r>
          </a:p>
        </p:txBody>
      </p:sp>
      <p:sp>
        <p:nvSpPr>
          <p:cNvPr id="3" name="Content Placeholder 2">
            <a:extLst>
              <a:ext uri="{FF2B5EF4-FFF2-40B4-BE49-F238E27FC236}">
                <a16:creationId xmlns:a16="http://schemas.microsoft.com/office/drawing/2014/main" id="{AE1EB4A9-704F-F9A9-9EF8-1492F5ED30AA}"/>
              </a:ext>
            </a:extLst>
          </p:cNvPr>
          <p:cNvSpPr>
            <a:spLocks noGrp="1"/>
          </p:cNvSpPr>
          <p:nvPr>
            <p:ph idx="1"/>
          </p:nvPr>
        </p:nvSpPr>
        <p:spPr/>
        <p:txBody>
          <a:bodyPr>
            <a:normAutofit lnSpcReduction="10000"/>
          </a:bodyPr>
          <a:lstStyle/>
          <a:p>
            <a:pPr marL="0" indent="0">
              <a:buNone/>
            </a:pPr>
            <a:r>
              <a:rPr lang="en-GB" dirty="0">
                <a:solidFill>
                  <a:srgbClr val="00B0F0"/>
                </a:solidFill>
              </a:rPr>
              <a:t>Low risk: </a:t>
            </a:r>
            <a:r>
              <a:rPr lang="en-GB" dirty="0"/>
              <a:t>the athlete has an appropriate physique that is managed without undue stress or unhealthy diet or training strategies. </a:t>
            </a:r>
          </a:p>
          <a:p>
            <a:pPr marL="0" indent="0">
              <a:buNone/>
            </a:pPr>
            <a:endParaRPr lang="en-GB" dirty="0"/>
          </a:p>
          <a:p>
            <a:pPr marL="0" indent="0">
              <a:buNone/>
            </a:pPr>
            <a:r>
              <a:rPr lang="en-GB" dirty="0">
                <a:solidFill>
                  <a:schemeClr val="accent2">
                    <a:lumMod val="75000"/>
                  </a:schemeClr>
                </a:solidFill>
              </a:rPr>
              <a:t>Moderate risk</a:t>
            </a:r>
            <a:r>
              <a:rPr lang="en-GB" dirty="0"/>
              <a:t>: the athlete may have prolonged or severe low-energy availability marked by low BMI, low bone mineral density, abnormal menstruation, or a disordered eating pattern.</a:t>
            </a:r>
          </a:p>
          <a:p>
            <a:pPr marL="0" indent="0">
              <a:buNone/>
            </a:pPr>
            <a:endParaRPr lang="en-GB" dirty="0"/>
          </a:p>
          <a:p>
            <a:pPr marL="0" indent="0">
              <a:buNone/>
            </a:pPr>
            <a:r>
              <a:rPr lang="en-GB" dirty="0">
                <a:solidFill>
                  <a:srgbClr val="FF0000"/>
                </a:solidFill>
              </a:rPr>
              <a:t>High risk: </a:t>
            </a:r>
            <a:r>
              <a:rPr lang="en-GB" dirty="0"/>
              <a:t>the athlete is diagnosed with eating disorders or other serious medical conditions (psychological or physiological) relating to low energy availability.</a:t>
            </a:r>
          </a:p>
        </p:txBody>
      </p:sp>
    </p:spTree>
    <p:extLst>
      <p:ext uri="{BB962C8B-B14F-4D97-AF65-F5344CB8AC3E}">
        <p14:creationId xmlns:p14="http://schemas.microsoft.com/office/powerpoint/2010/main" val="11504450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47BDC-E598-1485-D5ED-2A71CBF51362}"/>
              </a:ext>
            </a:extLst>
          </p:cNvPr>
          <p:cNvSpPr>
            <a:spLocks noGrp="1"/>
          </p:cNvSpPr>
          <p:nvPr>
            <p:ph type="title"/>
          </p:nvPr>
        </p:nvSpPr>
        <p:spPr/>
        <p:txBody>
          <a:bodyPr/>
          <a:lstStyle/>
          <a:p>
            <a:pPr algn="ctr"/>
            <a:r>
              <a:rPr lang="en-GB" dirty="0"/>
              <a:t>IOC Severity Categorisations</a:t>
            </a:r>
          </a:p>
        </p:txBody>
      </p:sp>
      <p:pic>
        <p:nvPicPr>
          <p:cNvPr id="5" name="Picture 4">
            <a:extLst>
              <a:ext uri="{FF2B5EF4-FFF2-40B4-BE49-F238E27FC236}">
                <a16:creationId xmlns:a16="http://schemas.microsoft.com/office/drawing/2014/main" id="{9D561F09-BBD5-9BAF-4917-99762E8C221D}"/>
              </a:ext>
            </a:extLst>
          </p:cNvPr>
          <p:cNvPicPr>
            <a:picLocks noChangeAspect="1"/>
          </p:cNvPicPr>
          <p:nvPr/>
        </p:nvPicPr>
        <p:blipFill>
          <a:blip r:embed="rId2"/>
          <a:stretch>
            <a:fillRect/>
          </a:stretch>
        </p:blipFill>
        <p:spPr>
          <a:xfrm>
            <a:off x="0" y="2345842"/>
            <a:ext cx="12192000" cy="4731716"/>
          </a:xfrm>
          <a:prstGeom prst="rect">
            <a:avLst/>
          </a:prstGeom>
        </p:spPr>
      </p:pic>
    </p:spTree>
    <p:extLst>
      <p:ext uri="{BB962C8B-B14F-4D97-AF65-F5344CB8AC3E}">
        <p14:creationId xmlns:p14="http://schemas.microsoft.com/office/powerpoint/2010/main" val="6299779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98E3C-47ED-349C-4D34-4A695171F041}"/>
              </a:ext>
            </a:extLst>
          </p:cNvPr>
          <p:cNvSpPr>
            <a:spLocks noGrp="1"/>
          </p:cNvSpPr>
          <p:nvPr>
            <p:ph type="title"/>
          </p:nvPr>
        </p:nvSpPr>
        <p:spPr>
          <a:xfrm>
            <a:off x="838200" y="365125"/>
            <a:ext cx="10515600" cy="777875"/>
          </a:xfrm>
        </p:spPr>
        <p:txBody>
          <a:bodyPr/>
          <a:lstStyle/>
          <a:p>
            <a:pPr algn="ctr"/>
            <a:r>
              <a:rPr lang="en-GB" dirty="0"/>
              <a:t>Prevention</a:t>
            </a:r>
          </a:p>
        </p:txBody>
      </p:sp>
      <p:sp>
        <p:nvSpPr>
          <p:cNvPr id="3" name="Content Placeholder 2">
            <a:extLst>
              <a:ext uri="{FF2B5EF4-FFF2-40B4-BE49-F238E27FC236}">
                <a16:creationId xmlns:a16="http://schemas.microsoft.com/office/drawing/2014/main" id="{DF5EDD93-3873-8AF8-202E-746D78AEBFD9}"/>
              </a:ext>
            </a:extLst>
          </p:cNvPr>
          <p:cNvSpPr>
            <a:spLocks noGrp="1"/>
          </p:cNvSpPr>
          <p:nvPr>
            <p:ph idx="1"/>
          </p:nvPr>
        </p:nvSpPr>
        <p:spPr>
          <a:xfrm>
            <a:off x="838200" y="1320800"/>
            <a:ext cx="10515600" cy="4856163"/>
          </a:xfrm>
        </p:spPr>
        <p:txBody>
          <a:bodyPr>
            <a:normAutofit fontScale="92500" lnSpcReduction="20000"/>
          </a:bodyPr>
          <a:lstStyle/>
          <a:p>
            <a:r>
              <a:rPr lang="en-GB" dirty="0"/>
              <a:t>Plan diet and exercise for calorific balance</a:t>
            </a:r>
          </a:p>
          <a:p>
            <a:endParaRPr lang="en-GB" dirty="0"/>
          </a:p>
          <a:p>
            <a:r>
              <a:rPr lang="en-GB" dirty="0"/>
              <a:t>Monitor for unexpected weight loss</a:t>
            </a:r>
          </a:p>
          <a:p>
            <a:endParaRPr lang="en-GB" dirty="0"/>
          </a:p>
          <a:p>
            <a:r>
              <a:rPr lang="en-GB" dirty="0"/>
              <a:t>Monitor for increase and persistence of injury and illness</a:t>
            </a:r>
          </a:p>
          <a:p>
            <a:endParaRPr lang="en-GB" dirty="0"/>
          </a:p>
          <a:p>
            <a:r>
              <a:rPr lang="en-GB" dirty="0"/>
              <a:t>Monitor of changes in food behaviours</a:t>
            </a:r>
          </a:p>
          <a:p>
            <a:endParaRPr lang="en-GB" dirty="0"/>
          </a:p>
          <a:p>
            <a:r>
              <a:rPr lang="en-GB" dirty="0"/>
              <a:t>Decrease athlete selection / availability for events.</a:t>
            </a:r>
          </a:p>
          <a:p>
            <a:endParaRPr lang="en-GB" dirty="0"/>
          </a:p>
          <a:p>
            <a:r>
              <a:rPr lang="en-GB" dirty="0"/>
              <a:t>Increase technical / low energy aspects of training.</a:t>
            </a:r>
          </a:p>
        </p:txBody>
      </p:sp>
    </p:spTree>
    <p:extLst>
      <p:ext uri="{BB962C8B-B14F-4D97-AF65-F5344CB8AC3E}">
        <p14:creationId xmlns:p14="http://schemas.microsoft.com/office/powerpoint/2010/main" val="444245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3AA90-6FB1-63C6-6F7A-B2F4E6A81DCB}"/>
              </a:ext>
            </a:extLst>
          </p:cNvPr>
          <p:cNvSpPr>
            <a:spLocks noGrp="1"/>
          </p:cNvSpPr>
          <p:nvPr>
            <p:ph type="title"/>
          </p:nvPr>
        </p:nvSpPr>
        <p:spPr/>
        <p:txBody>
          <a:bodyPr/>
          <a:lstStyle/>
          <a:p>
            <a:pPr algn="ctr"/>
            <a:r>
              <a:rPr lang="en-GB" dirty="0"/>
              <a:t>Management</a:t>
            </a:r>
          </a:p>
        </p:txBody>
      </p:sp>
      <p:sp>
        <p:nvSpPr>
          <p:cNvPr id="3" name="Content Placeholder 2">
            <a:extLst>
              <a:ext uri="{FF2B5EF4-FFF2-40B4-BE49-F238E27FC236}">
                <a16:creationId xmlns:a16="http://schemas.microsoft.com/office/drawing/2014/main" id="{E40E345D-75BD-591A-CE27-00353D99DD6B}"/>
              </a:ext>
            </a:extLst>
          </p:cNvPr>
          <p:cNvSpPr>
            <a:spLocks noGrp="1"/>
          </p:cNvSpPr>
          <p:nvPr>
            <p:ph idx="1"/>
          </p:nvPr>
        </p:nvSpPr>
        <p:spPr/>
        <p:txBody>
          <a:bodyPr>
            <a:normAutofit lnSpcReduction="10000"/>
          </a:bodyPr>
          <a:lstStyle/>
          <a:p>
            <a:pPr marL="0" indent="0">
              <a:buNone/>
            </a:pPr>
            <a:r>
              <a:rPr lang="en-GB" dirty="0"/>
              <a:t>Early intervention allows speedier return to form and lowers the risk of longer-term harm to physical and psychological state.</a:t>
            </a:r>
          </a:p>
          <a:p>
            <a:pPr marL="0" indent="0">
              <a:buNone/>
            </a:pPr>
            <a:endParaRPr lang="en-GB" dirty="0"/>
          </a:p>
          <a:p>
            <a:pPr marL="0" indent="0">
              <a:buNone/>
            </a:pPr>
            <a:r>
              <a:rPr lang="en-GB" dirty="0"/>
              <a:t>Private but open discussions with the athlete</a:t>
            </a:r>
          </a:p>
          <a:p>
            <a:pPr marL="0" indent="0">
              <a:buNone/>
            </a:pPr>
            <a:endParaRPr lang="en-GB" dirty="0"/>
          </a:p>
          <a:p>
            <a:pPr marL="0" indent="0">
              <a:buNone/>
            </a:pPr>
            <a:r>
              <a:rPr lang="en-GB" dirty="0"/>
              <a:t>Suggest treatment and referral but remember it is the athletes right to choose, though consider ethical obligations.</a:t>
            </a:r>
          </a:p>
          <a:p>
            <a:pPr marL="0" indent="0">
              <a:buNone/>
            </a:pPr>
            <a:endParaRPr lang="en-GB" dirty="0"/>
          </a:p>
          <a:p>
            <a:pPr marL="0" indent="0">
              <a:buNone/>
            </a:pPr>
            <a:r>
              <a:rPr lang="en-GB" dirty="0"/>
              <a:t>High risk athletes may require reduce or abstinence from training until they progress to moderate.</a:t>
            </a:r>
          </a:p>
        </p:txBody>
      </p:sp>
    </p:spTree>
    <p:extLst>
      <p:ext uri="{BB962C8B-B14F-4D97-AF65-F5344CB8AC3E}">
        <p14:creationId xmlns:p14="http://schemas.microsoft.com/office/powerpoint/2010/main" val="374908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7DC4C-7B72-1CCB-B0CD-996B7CECA9FA}"/>
              </a:ext>
            </a:extLst>
          </p:cNvPr>
          <p:cNvSpPr>
            <a:spLocks noGrp="1"/>
          </p:cNvSpPr>
          <p:nvPr>
            <p:ph type="title"/>
          </p:nvPr>
        </p:nvSpPr>
        <p:spPr>
          <a:xfrm>
            <a:off x="838200" y="365125"/>
            <a:ext cx="10515600" cy="714375"/>
          </a:xfrm>
        </p:spPr>
        <p:txBody>
          <a:bodyPr/>
          <a:lstStyle/>
          <a:p>
            <a:pPr algn="ctr"/>
            <a:r>
              <a:rPr lang="en-GB" dirty="0"/>
              <a:t>Management</a:t>
            </a:r>
          </a:p>
        </p:txBody>
      </p:sp>
      <p:sp>
        <p:nvSpPr>
          <p:cNvPr id="3" name="Content Placeholder 2">
            <a:extLst>
              <a:ext uri="{FF2B5EF4-FFF2-40B4-BE49-F238E27FC236}">
                <a16:creationId xmlns:a16="http://schemas.microsoft.com/office/drawing/2014/main" id="{FADD094B-8D0A-A547-5DF4-229B0B7E1FA4}"/>
              </a:ext>
            </a:extLst>
          </p:cNvPr>
          <p:cNvSpPr>
            <a:spLocks noGrp="1"/>
          </p:cNvSpPr>
          <p:nvPr>
            <p:ph idx="1"/>
          </p:nvPr>
        </p:nvSpPr>
        <p:spPr>
          <a:xfrm>
            <a:off x="838200" y="1219200"/>
            <a:ext cx="10515600" cy="4957763"/>
          </a:xfrm>
        </p:spPr>
        <p:txBody>
          <a:bodyPr>
            <a:normAutofit fontScale="92500" lnSpcReduction="10000"/>
          </a:bodyPr>
          <a:lstStyle/>
          <a:p>
            <a:pPr marL="0" indent="0" algn="ctr">
              <a:buNone/>
            </a:pPr>
            <a:r>
              <a:rPr lang="en-GB" dirty="0">
                <a:solidFill>
                  <a:srgbClr val="FF0000"/>
                </a:solidFill>
              </a:rPr>
              <a:t>Multidisciplinary Approach</a:t>
            </a:r>
          </a:p>
          <a:p>
            <a:pPr marL="0" indent="0">
              <a:buNone/>
            </a:pPr>
            <a:endParaRPr lang="en-GB" dirty="0"/>
          </a:p>
          <a:p>
            <a:pPr marL="0" indent="0">
              <a:buNone/>
            </a:pPr>
            <a:r>
              <a:rPr lang="en-GB" dirty="0"/>
              <a:t>Decrease / manage intensity and volume of training</a:t>
            </a:r>
          </a:p>
          <a:p>
            <a:pPr marL="0" indent="0">
              <a:buNone/>
            </a:pPr>
            <a:endParaRPr lang="en-GB" dirty="0"/>
          </a:p>
          <a:p>
            <a:pPr marL="0" indent="0">
              <a:buNone/>
            </a:pPr>
            <a:r>
              <a:rPr lang="en-GB" dirty="0"/>
              <a:t>Increase calorific content of diet to match energy expenditure</a:t>
            </a:r>
          </a:p>
          <a:p>
            <a:pPr marL="0" indent="0">
              <a:buNone/>
            </a:pPr>
            <a:endParaRPr lang="en-GB" dirty="0"/>
          </a:p>
          <a:p>
            <a:pPr marL="0" indent="0">
              <a:buNone/>
            </a:pPr>
            <a:r>
              <a:rPr lang="en-GB" dirty="0"/>
              <a:t>Increase protein consumption / supplements</a:t>
            </a:r>
          </a:p>
          <a:p>
            <a:pPr marL="0" indent="0">
              <a:buNone/>
            </a:pPr>
            <a:endParaRPr lang="en-GB" dirty="0"/>
          </a:p>
          <a:p>
            <a:pPr marL="0" indent="0">
              <a:buNone/>
            </a:pPr>
            <a:r>
              <a:rPr lang="en-GB" dirty="0"/>
              <a:t>Increase vit / mineral consumption &amp; Include fat for soluble Vit / minerals</a:t>
            </a:r>
          </a:p>
          <a:p>
            <a:pPr marL="0" indent="0">
              <a:buNone/>
            </a:pPr>
            <a:endParaRPr lang="en-GB" dirty="0"/>
          </a:p>
          <a:p>
            <a:pPr marL="0" indent="0">
              <a:buNone/>
            </a:pPr>
            <a:r>
              <a:rPr lang="en-GB" dirty="0"/>
              <a:t>Consider Psychological / cognitive behavioural therapy</a:t>
            </a:r>
          </a:p>
        </p:txBody>
      </p:sp>
    </p:spTree>
    <p:extLst>
      <p:ext uri="{BB962C8B-B14F-4D97-AF65-F5344CB8AC3E}">
        <p14:creationId xmlns:p14="http://schemas.microsoft.com/office/powerpoint/2010/main" val="40705874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710F8-1DE7-44D1-D07E-F5D0F9732E87}"/>
              </a:ext>
            </a:extLst>
          </p:cNvPr>
          <p:cNvSpPr>
            <a:spLocks noGrp="1"/>
          </p:cNvSpPr>
          <p:nvPr>
            <p:ph type="title"/>
          </p:nvPr>
        </p:nvSpPr>
        <p:spPr/>
        <p:txBody>
          <a:bodyPr>
            <a:normAutofit/>
          </a:bodyPr>
          <a:lstStyle/>
          <a:p>
            <a:pPr algn="ctr"/>
            <a:r>
              <a:rPr lang="en-GB" sz="3600" dirty="0"/>
              <a:t>Guidelines across the stages of athlete development</a:t>
            </a:r>
          </a:p>
        </p:txBody>
      </p:sp>
      <p:pic>
        <p:nvPicPr>
          <p:cNvPr id="5" name="Picture 4">
            <a:extLst>
              <a:ext uri="{FF2B5EF4-FFF2-40B4-BE49-F238E27FC236}">
                <a16:creationId xmlns:a16="http://schemas.microsoft.com/office/drawing/2014/main" id="{0A705C8F-F650-395D-B4C4-A8D5B2FACF53}"/>
              </a:ext>
            </a:extLst>
          </p:cNvPr>
          <p:cNvPicPr>
            <a:picLocks noChangeAspect="1"/>
          </p:cNvPicPr>
          <p:nvPr/>
        </p:nvPicPr>
        <p:blipFill>
          <a:blip r:embed="rId2"/>
          <a:stretch>
            <a:fillRect/>
          </a:stretch>
        </p:blipFill>
        <p:spPr>
          <a:xfrm>
            <a:off x="1066098" y="1690688"/>
            <a:ext cx="10059804" cy="4934639"/>
          </a:xfrm>
          <a:prstGeom prst="rect">
            <a:avLst/>
          </a:prstGeom>
        </p:spPr>
      </p:pic>
    </p:spTree>
    <p:extLst>
      <p:ext uri="{BB962C8B-B14F-4D97-AF65-F5344CB8AC3E}">
        <p14:creationId xmlns:p14="http://schemas.microsoft.com/office/powerpoint/2010/main" val="32523091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84CA0-BECD-92B5-029C-6EB43DA9C8A4}"/>
              </a:ext>
            </a:extLst>
          </p:cNvPr>
          <p:cNvSpPr>
            <a:spLocks noGrp="1"/>
          </p:cNvSpPr>
          <p:nvPr>
            <p:ph type="title"/>
          </p:nvPr>
        </p:nvSpPr>
        <p:spPr/>
        <p:txBody>
          <a:bodyPr/>
          <a:lstStyle/>
          <a:p>
            <a:pPr algn="ctr"/>
            <a:r>
              <a:rPr lang="en-GB" dirty="0"/>
              <a:t>RED-S in Male Athletes</a:t>
            </a:r>
          </a:p>
        </p:txBody>
      </p:sp>
      <p:sp>
        <p:nvSpPr>
          <p:cNvPr id="3" name="Content Placeholder 2">
            <a:extLst>
              <a:ext uri="{FF2B5EF4-FFF2-40B4-BE49-F238E27FC236}">
                <a16:creationId xmlns:a16="http://schemas.microsoft.com/office/drawing/2014/main" id="{076989A8-268B-3A75-8A4A-620DFF37E1B4}"/>
              </a:ext>
            </a:extLst>
          </p:cNvPr>
          <p:cNvSpPr>
            <a:spLocks noGrp="1"/>
          </p:cNvSpPr>
          <p:nvPr>
            <p:ph idx="1"/>
          </p:nvPr>
        </p:nvSpPr>
        <p:spPr/>
        <p:txBody>
          <a:bodyPr/>
          <a:lstStyle/>
          <a:p>
            <a:pPr marL="0" indent="0">
              <a:buNone/>
            </a:pPr>
            <a:r>
              <a:rPr lang="en-GB" dirty="0"/>
              <a:t>Endurance and lean athletes or athletes whole have long period of LEA have reduced testosterone.</a:t>
            </a:r>
          </a:p>
          <a:p>
            <a:pPr marL="0" indent="0">
              <a:buNone/>
            </a:pPr>
            <a:endParaRPr lang="en-GB" dirty="0"/>
          </a:p>
          <a:p>
            <a:pPr marL="0" indent="0">
              <a:buNone/>
            </a:pPr>
            <a:r>
              <a:rPr lang="en-GB" dirty="0"/>
              <a:t>Endurance athlete with LEA have poorer skeletal health.</a:t>
            </a:r>
          </a:p>
          <a:p>
            <a:pPr marL="0" indent="0">
              <a:buNone/>
            </a:pPr>
            <a:endParaRPr lang="en-GB" dirty="0"/>
          </a:p>
          <a:p>
            <a:pPr marL="0" indent="0">
              <a:buNone/>
            </a:pPr>
            <a:r>
              <a:rPr lang="en-GB" dirty="0"/>
              <a:t>Low body weight is associated with low BMD</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755896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684E4-A7C6-E082-5EEF-775CEE53D65F}"/>
              </a:ext>
            </a:extLst>
          </p:cNvPr>
          <p:cNvSpPr>
            <a:spLocks noGrp="1"/>
          </p:cNvSpPr>
          <p:nvPr>
            <p:ph type="title"/>
          </p:nvPr>
        </p:nvSpPr>
        <p:spPr/>
        <p:txBody>
          <a:bodyPr/>
          <a:lstStyle/>
          <a:p>
            <a:pPr algn="ctr"/>
            <a:r>
              <a:rPr lang="en-GB" dirty="0"/>
              <a:t>Cyclists</a:t>
            </a:r>
          </a:p>
        </p:txBody>
      </p:sp>
      <p:sp>
        <p:nvSpPr>
          <p:cNvPr id="3" name="Content Placeholder 2">
            <a:extLst>
              <a:ext uri="{FF2B5EF4-FFF2-40B4-BE49-F238E27FC236}">
                <a16:creationId xmlns:a16="http://schemas.microsoft.com/office/drawing/2014/main" id="{6899BFCD-3F2E-FCF0-B700-D0BDF92CC81C}"/>
              </a:ext>
            </a:extLst>
          </p:cNvPr>
          <p:cNvSpPr>
            <a:spLocks noGrp="1"/>
          </p:cNvSpPr>
          <p:nvPr>
            <p:ph idx="1"/>
          </p:nvPr>
        </p:nvSpPr>
        <p:spPr/>
        <p:txBody>
          <a:bodyPr>
            <a:normAutofit fontScale="92500" lnSpcReduction="10000"/>
          </a:bodyPr>
          <a:lstStyle/>
          <a:p>
            <a:pPr marL="0" indent="0">
              <a:buNone/>
            </a:pPr>
            <a:r>
              <a:rPr lang="en-GB" dirty="0"/>
              <a:t>Performance and training commonly result in period of LEA</a:t>
            </a:r>
          </a:p>
          <a:p>
            <a:pPr marL="0" indent="0">
              <a:buNone/>
            </a:pPr>
            <a:endParaRPr lang="en-GB" dirty="0"/>
          </a:p>
          <a:p>
            <a:pPr marL="0" indent="0">
              <a:buNone/>
            </a:pPr>
            <a:r>
              <a:rPr lang="en-GB" dirty="0"/>
              <a:t>Athletes use period of LEA to recue weight to increase relative power</a:t>
            </a:r>
          </a:p>
          <a:p>
            <a:pPr marL="0" indent="0">
              <a:buNone/>
            </a:pPr>
            <a:endParaRPr lang="en-GB" dirty="0"/>
          </a:p>
          <a:p>
            <a:pPr marL="0" indent="0">
              <a:buNone/>
            </a:pPr>
            <a:r>
              <a:rPr lang="en-GB" dirty="0"/>
              <a:t>Poorly manage dietary behaviours results in LEA</a:t>
            </a:r>
          </a:p>
          <a:p>
            <a:pPr marL="0" indent="0">
              <a:buNone/>
            </a:pPr>
            <a:endParaRPr lang="en-GB" dirty="0"/>
          </a:p>
          <a:p>
            <a:pPr marL="0" indent="0">
              <a:buNone/>
            </a:pPr>
            <a:r>
              <a:rPr lang="en-GB" dirty="0"/>
              <a:t>LEA impairs mood, performance and recovery</a:t>
            </a:r>
          </a:p>
          <a:p>
            <a:pPr marL="0" indent="0">
              <a:buNone/>
            </a:pPr>
            <a:endParaRPr lang="en-GB" dirty="0"/>
          </a:p>
          <a:p>
            <a:pPr marL="0" indent="0">
              <a:buNone/>
            </a:pPr>
            <a:r>
              <a:rPr lang="en-GB" dirty="0"/>
              <a:t>Lower BMD often note in lumbar spine &amp; especially when athlete use </a:t>
            </a:r>
            <a:r>
              <a:rPr lang="en-GB" dirty="0" err="1"/>
              <a:t>aeroposition</a:t>
            </a:r>
            <a:r>
              <a:rPr lang="en-GB" dirty="0"/>
              <a:t>.</a:t>
            </a:r>
          </a:p>
        </p:txBody>
      </p:sp>
    </p:spTree>
    <p:extLst>
      <p:ext uri="{BB962C8B-B14F-4D97-AF65-F5344CB8AC3E}">
        <p14:creationId xmlns:p14="http://schemas.microsoft.com/office/powerpoint/2010/main" val="18702647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EC55D-C095-ACE6-23C1-A195773D67B2}"/>
              </a:ext>
            </a:extLst>
          </p:cNvPr>
          <p:cNvSpPr>
            <a:spLocks noGrp="1"/>
          </p:cNvSpPr>
          <p:nvPr>
            <p:ph type="title"/>
          </p:nvPr>
        </p:nvSpPr>
        <p:spPr/>
        <p:txBody>
          <a:bodyPr/>
          <a:lstStyle/>
          <a:p>
            <a:pPr algn="ctr"/>
            <a:r>
              <a:rPr lang="en-GB" dirty="0"/>
              <a:t>Combat sports</a:t>
            </a:r>
          </a:p>
        </p:txBody>
      </p:sp>
      <p:sp>
        <p:nvSpPr>
          <p:cNvPr id="3" name="Content Placeholder 2">
            <a:extLst>
              <a:ext uri="{FF2B5EF4-FFF2-40B4-BE49-F238E27FC236}">
                <a16:creationId xmlns:a16="http://schemas.microsoft.com/office/drawing/2014/main" id="{0D56AA87-F76D-3AB5-41D1-A0A4FBE2F3C9}"/>
              </a:ext>
            </a:extLst>
          </p:cNvPr>
          <p:cNvSpPr>
            <a:spLocks noGrp="1"/>
          </p:cNvSpPr>
          <p:nvPr>
            <p:ph idx="1"/>
          </p:nvPr>
        </p:nvSpPr>
        <p:spPr/>
        <p:txBody>
          <a:bodyPr/>
          <a:lstStyle/>
          <a:p>
            <a:pPr marL="0" indent="0">
              <a:buNone/>
            </a:pPr>
            <a:r>
              <a:rPr lang="en-GB" dirty="0"/>
              <a:t>Weight categories likely contribute to dietary and weight loss strategies that contribute to LEA.</a:t>
            </a:r>
          </a:p>
          <a:p>
            <a:pPr marL="0" indent="0">
              <a:buNone/>
            </a:pPr>
            <a:endParaRPr lang="en-GB" dirty="0"/>
          </a:p>
          <a:p>
            <a:pPr marL="0" indent="0">
              <a:buNone/>
            </a:pPr>
            <a:r>
              <a:rPr lang="en-GB" dirty="0"/>
              <a:t>Short periods of weight cycling may not affect BMD</a:t>
            </a:r>
          </a:p>
          <a:p>
            <a:pPr marL="0" indent="0">
              <a:buNone/>
            </a:pPr>
            <a:endParaRPr lang="en-GB" dirty="0"/>
          </a:p>
          <a:p>
            <a:pPr marL="0" indent="0">
              <a:buNone/>
            </a:pPr>
            <a:r>
              <a:rPr lang="en-GB" dirty="0"/>
              <a:t>Weight cycling may contribute to CVD, endocrine disruptions and mood disorders</a:t>
            </a:r>
          </a:p>
        </p:txBody>
      </p:sp>
    </p:spTree>
    <p:extLst>
      <p:ext uri="{BB962C8B-B14F-4D97-AF65-F5344CB8AC3E}">
        <p14:creationId xmlns:p14="http://schemas.microsoft.com/office/powerpoint/2010/main" val="18806975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A346C-D796-A061-6A0B-7D8891FD9BD6}"/>
              </a:ext>
            </a:extLst>
          </p:cNvPr>
          <p:cNvSpPr>
            <a:spLocks noGrp="1"/>
          </p:cNvSpPr>
          <p:nvPr>
            <p:ph type="title"/>
          </p:nvPr>
        </p:nvSpPr>
        <p:spPr/>
        <p:txBody>
          <a:bodyPr/>
          <a:lstStyle/>
          <a:p>
            <a:pPr algn="ctr"/>
            <a:r>
              <a:rPr lang="en-GB" dirty="0"/>
              <a:t>Distance Runners</a:t>
            </a:r>
          </a:p>
        </p:txBody>
      </p:sp>
      <p:sp>
        <p:nvSpPr>
          <p:cNvPr id="3" name="Content Placeholder 2">
            <a:extLst>
              <a:ext uri="{FF2B5EF4-FFF2-40B4-BE49-F238E27FC236}">
                <a16:creationId xmlns:a16="http://schemas.microsoft.com/office/drawing/2014/main" id="{8AC06C65-4A18-DF42-7179-9D8DE68AD7F4}"/>
              </a:ext>
            </a:extLst>
          </p:cNvPr>
          <p:cNvSpPr>
            <a:spLocks noGrp="1"/>
          </p:cNvSpPr>
          <p:nvPr>
            <p:ph idx="1"/>
          </p:nvPr>
        </p:nvSpPr>
        <p:spPr/>
        <p:txBody>
          <a:bodyPr/>
          <a:lstStyle/>
          <a:p>
            <a:pPr marL="0" indent="0">
              <a:buNone/>
            </a:pPr>
            <a:r>
              <a:rPr lang="en-GB" dirty="0"/>
              <a:t>Chronic LEA is common, starting at early age.</a:t>
            </a:r>
          </a:p>
          <a:p>
            <a:pPr marL="0" indent="0">
              <a:buNone/>
            </a:pPr>
            <a:endParaRPr lang="en-GB" dirty="0"/>
          </a:p>
          <a:p>
            <a:pPr marL="0" indent="0">
              <a:buNone/>
            </a:pPr>
            <a:r>
              <a:rPr lang="en-GB" dirty="0"/>
              <a:t>LEA contributes to low BMD </a:t>
            </a:r>
          </a:p>
        </p:txBody>
      </p:sp>
    </p:spTree>
    <p:extLst>
      <p:ext uri="{BB962C8B-B14F-4D97-AF65-F5344CB8AC3E}">
        <p14:creationId xmlns:p14="http://schemas.microsoft.com/office/powerpoint/2010/main" val="6753030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48994-951A-7936-F1E4-C727FDDDB93D}"/>
              </a:ext>
            </a:extLst>
          </p:cNvPr>
          <p:cNvSpPr>
            <a:spLocks noGrp="1"/>
          </p:cNvSpPr>
          <p:nvPr>
            <p:ph type="title"/>
          </p:nvPr>
        </p:nvSpPr>
        <p:spPr/>
        <p:txBody>
          <a:bodyPr>
            <a:normAutofit fontScale="90000"/>
          </a:bodyPr>
          <a:lstStyle/>
          <a:p>
            <a:r>
              <a:rPr lang="en-GB" dirty="0"/>
              <a:t>International society of sports nutrition position stand: nutritional concerns of the female athlete</a:t>
            </a:r>
          </a:p>
        </p:txBody>
      </p:sp>
      <p:sp>
        <p:nvSpPr>
          <p:cNvPr id="3" name="Content Placeholder 2">
            <a:extLst>
              <a:ext uri="{FF2B5EF4-FFF2-40B4-BE49-F238E27FC236}">
                <a16:creationId xmlns:a16="http://schemas.microsoft.com/office/drawing/2014/main" id="{12D201DA-CFFF-34C7-7689-496780CBAD5D}"/>
              </a:ext>
            </a:extLst>
          </p:cNvPr>
          <p:cNvSpPr>
            <a:spLocks noGrp="1"/>
          </p:cNvSpPr>
          <p:nvPr>
            <p:ph idx="1"/>
          </p:nvPr>
        </p:nvSpPr>
        <p:spPr>
          <a:xfrm>
            <a:off x="406400" y="2141537"/>
            <a:ext cx="10947400" cy="4351338"/>
          </a:xfrm>
        </p:spPr>
        <p:txBody>
          <a:bodyPr>
            <a:normAutofit fontScale="92500" lnSpcReduction="20000"/>
          </a:bodyPr>
          <a:lstStyle/>
          <a:p>
            <a:pPr marL="0" indent="0">
              <a:buNone/>
            </a:pPr>
            <a:r>
              <a:rPr lang="en-GB" dirty="0"/>
              <a:t>Female athletes have unique and unpredictable hormone profiles that influence their nutritional needs across their lifespan.</a:t>
            </a:r>
          </a:p>
          <a:p>
            <a:pPr marL="0" indent="0">
              <a:buNone/>
            </a:pPr>
            <a:endParaRPr lang="en-GB" dirty="0"/>
          </a:p>
          <a:p>
            <a:pPr marL="0" indent="0">
              <a:buNone/>
            </a:pPr>
            <a:r>
              <a:rPr lang="en-GB" dirty="0"/>
              <a:t>The primary concern for athletes concerning their diets is meeting the energy requirements for performance and training to optimise adaptations and health.</a:t>
            </a:r>
          </a:p>
          <a:p>
            <a:pPr marL="0" indent="0">
              <a:buNone/>
            </a:pPr>
            <a:endParaRPr lang="en-GB" dirty="0"/>
          </a:p>
          <a:p>
            <a:pPr marL="0" indent="0">
              <a:buNone/>
            </a:pPr>
            <a:r>
              <a:rPr lang="en-GB" dirty="0"/>
              <a:t>athletes should meet their carbohydrate needs across all phases of the menstrual cycle. Secondly, tailoring carbohydrate intake to hormonal status with an emphasis on greater carbohydrate intake and availability during the active pill weeks of oral contraceptive users and during the luteal phase of the menstrual cycle where there is a greater effect of sex hormone suppression on gluconeogenesis output during exercise.</a:t>
            </a:r>
          </a:p>
        </p:txBody>
      </p:sp>
    </p:spTree>
    <p:extLst>
      <p:ext uri="{BB962C8B-B14F-4D97-AF65-F5344CB8AC3E}">
        <p14:creationId xmlns:p14="http://schemas.microsoft.com/office/powerpoint/2010/main" val="23569158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3A77D7-9E13-27BC-5805-7C330DE39A2D}"/>
              </a:ext>
            </a:extLst>
          </p:cNvPr>
          <p:cNvSpPr>
            <a:spLocks noGrp="1"/>
          </p:cNvSpPr>
          <p:nvPr>
            <p:ph idx="1"/>
          </p:nvPr>
        </p:nvSpPr>
        <p:spPr>
          <a:xfrm>
            <a:off x="609600" y="530224"/>
            <a:ext cx="10515600" cy="5984875"/>
          </a:xfrm>
        </p:spPr>
        <p:txBody>
          <a:bodyPr/>
          <a:lstStyle/>
          <a:p>
            <a:pPr marL="0" indent="0">
              <a:buNone/>
            </a:pPr>
            <a:r>
              <a:rPr lang="en-GB" sz="2600" dirty="0"/>
              <a:t>Based upon the limited research available, we recommend that premenopausal, eumenorrheic, and oral contraceptives using female athletes should aim to consume a source of high-quality protein as close to beginning and/or after completion of exercise as possible to reduce exercise-induced amino acid oxidative losses and initiate muscle protein remodelling and repair at a dose of 0.32–0.38 g·kg−1. For eumenorrheic women, ingestion during the luteal phase should aim for the upper end of the range due to the catabolic actions of progesterone and greater need for amino acids.</a:t>
            </a:r>
          </a:p>
          <a:p>
            <a:pPr marL="0" indent="0">
              <a:buNone/>
            </a:pPr>
            <a:endParaRPr lang="en-GB" dirty="0"/>
          </a:p>
          <a:p>
            <a:pPr marL="0" indent="0">
              <a:buNone/>
            </a:pPr>
            <a:r>
              <a:rPr lang="en-GB" dirty="0"/>
              <a:t>Close to the beginning and/or after completion of exercise, peri- and postmenopausal athletes should aim for a bolus of high EAA-containing (~10 g) intact protein sources or supplements to overcome anabolic resistance.</a:t>
            </a:r>
          </a:p>
        </p:txBody>
      </p:sp>
    </p:spTree>
    <p:extLst>
      <p:ext uri="{BB962C8B-B14F-4D97-AF65-F5344CB8AC3E}">
        <p14:creationId xmlns:p14="http://schemas.microsoft.com/office/powerpoint/2010/main" val="32073531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95E9F3-1217-5D84-AE3D-591D06DF4932}"/>
              </a:ext>
            </a:extLst>
          </p:cNvPr>
          <p:cNvSpPr>
            <a:spLocks noGrp="1"/>
          </p:cNvSpPr>
          <p:nvPr>
            <p:ph idx="1"/>
          </p:nvPr>
        </p:nvSpPr>
        <p:spPr>
          <a:xfrm>
            <a:off x="558800" y="609600"/>
            <a:ext cx="11252200" cy="5872163"/>
          </a:xfrm>
        </p:spPr>
        <p:txBody>
          <a:bodyPr/>
          <a:lstStyle/>
          <a:p>
            <a:pPr marL="0" indent="0">
              <a:buNone/>
            </a:pPr>
            <a:r>
              <a:rPr lang="en-GB" dirty="0"/>
              <a:t>Daily protein intake should fall within the mid- to upper ranges of current sport nutrition guidelines (1.4–2.2 g·kg−1- ·day−1) for women at all stages of menstrual function (pre-, peri-, post-menopausal, and contraceptive users) with protein doses evenly distributed, every 3-4 h, across the day. Eumenorrheic athletes in the luteal phase and peri/post-menopausal athletes, regardless of sport, should aim for the upper end of the range.</a:t>
            </a:r>
          </a:p>
          <a:p>
            <a:pPr marL="0" indent="0">
              <a:buNone/>
            </a:pPr>
            <a:endParaRPr lang="en-GB" dirty="0"/>
          </a:p>
          <a:p>
            <a:pPr marL="0" indent="0">
              <a:buNone/>
            </a:pPr>
            <a:r>
              <a:rPr lang="en-GB" dirty="0"/>
              <a:t>Female sex hormones affect fluid dynamics and electrolyte handling. A greater predisposition to hyponatremia occurs in times of elevated progesterone, and in menopausal women, who are slower to excrete water. Additionally, females have less absolute and relative fluid available to lose via sweating than males, making the physiological consequences of fluid loss more severe, particularly in the luteal phase.</a:t>
            </a:r>
          </a:p>
        </p:txBody>
      </p:sp>
    </p:spTree>
    <p:extLst>
      <p:ext uri="{BB962C8B-B14F-4D97-AF65-F5344CB8AC3E}">
        <p14:creationId xmlns:p14="http://schemas.microsoft.com/office/powerpoint/2010/main" val="17925112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FEB766-8BBE-C61A-FABE-A306E1090523}"/>
              </a:ext>
            </a:extLst>
          </p:cNvPr>
          <p:cNvSpPr>
            <a:spLocks noGrp="1"/>
          </p:cNvSpPr>
          <p:nvPr>
            <p:ph idx="1"/>
          </p:nvPr>
        </p:nvSpPr>
        <p:spPr>
          <a:xfrm>
            <a:off x="838200" y="330200"/>
            <a:ext cx="10515600" cy="5846763"/>
          </a:xfrm>
        </p:spPr>
        <p:txBody>
          <a:bodyPr>
            <a:normAutofit/>
          </a:bodyPr>
          <a:lstStyle/>
          <a:p>
            <a:pPr marL="0" indent="0">
              <a:buNone/>
            </a:pPr>
            <a:r>
              <a:rPr lang="en-GB" sz="2600" dirty="0"/>
              <a:t>Evidence for sex-specific supplementation is lacking due to the paucity of female-specific research and any differential effects in females. Caffeine, iron, and creatine have the most evidence for use in females. Both iron and creatine are highly efficacious for female athletes. Creatine supplementation of 3 to 5 g per day is recommended for the mechanistic support of creatine supplementation with regard to muscle protein kinetics, growth factors, satellite cells, myogenic transcription factors, glycogen and calcium regulation, oxidative stress, and inflammation. Postmenopausal females benefit from bone health, mental health, and skeletal muscle size and function when consuming higher doses of creatine (0.3 g·kg−1·d−1).</a:t>
            </a:r>
          </a:p>
        </p:txBody>
      </p:sp>
    </p:spTree>
    <p:extLst>
      <p:ext uri="{BB962C8B-B14F-4D97-AF65-F5344CB8AC3E}">
        <p14:creationId xmlns:p14="http://schemas.microsoft.com/office/powerpoint/2010/main" val="26479450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243</TotalTime>
  <Words>1577</Words>
  <Application>Microsoft Office PowerPoint</Application>
  <PresentationFormat>Widescreen</PresentationFormat>
  <Paragraphs>192</Paragraphs>
  <Slides>29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Google Sans</vt:lpstr>
      <vt:lpstr>Arial</vt:lpstr>
      <vt:lpstr>Calibri</vt:lpstr>
      <vt:lpstr>Calibri Light</vt:lpstr>
      <vt:lpstr>Cambria</vt:lpstr>
      <vt:lpstr>Cambria Math</vt:lpstr>
      <vt:lpstr>Office Theme</vt:lpstr>
      <vt:lpstr>Relative Energy Deficiency in Sport (RED-S) </vt:lpstr>
      <vt:lpstr>Consequences</vt:lpstr>
      <vt:lpstr>Female Triad</vt:lpstr>
      <vt:lpstr>Bone Health</vt:lpstr>
      <vt:lpstr>Bone Health</vt:lpstr>
      <vt:lpstr>Menstrual function</vt:lpstr>
      <vt:lpstr>Menstrual Cycle</vt:lpstr>
      <vt:lpstr>Hormone Cycling During the Menstrual cycle</vt:lpstr>
      <vt:lpstr>Management of Amenorrhea</vt:lpstr>
      <vt:lpstr>RED-S Occurrence &amp; Associations</vt:lpstr>
      <vt:lpstr>Warning Signs</vt:lpstr>
      <vt:lpstr>PowerPoint Presentation</vt:lpstr>
      <vt:lpstr>IOC Monitoring Model</vt:lpstr>
      <vt:lpstr>Monitoring</vt:lpstr>
      <vt:lpstr>Effects</vt:lpstr>
      <vt:lpstr>Relative Risks</vt:lpstr>
      <vt:lpstr>IOC Severity Categorisations</vt:lpstr>
      <vt:lpstr>Prevention</vt:lpstr>
      <vt:lpstr>Management</vt:lpstr>
      <vt:lpstr>Management</vt:lpstr>
      <vt:lpstr>Guidelines across the stages of athlete development</vt:lpstr>
      <vt:lpstr>RED-S in Male Athletes</vt:lpstr>
      <vt:lpstr>Cyclists</vt:lpstr>
      <vt:lpstr>Combat sports</vt:lpstr>
      <vt:lpstr>Distance Runners</vt:lpstr>
      <vt:lpstr>International society of sports nutrition position stand: nutritional concerns of the female athlete</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Relative Energy Deficiency in Sport (RED-S)</dc:title>
  <dc:creator>David Gardner</dc:creator>
  <cp:lastModifiedBy>David Gardner</cp:lastModifiedBy>
  <cp:revision>2</cp:revision>
  <dcterms:created xsi:type="dcterms:W3CDTF">2024-02-21T14:05:24Z</dcterms:created>
  <dcterms:modified xsi:type="dcterms:W3CDTF">2024-10-23T10:52:51Z</dcterms:modified>
</cp:coreProperties>
</file>