
<file path=[Content_Types].xml><?xml version="1.0" encoding="utf-8"?>
<Types xmlns="http://schemas.openxmlformats.org/package/2006/content-types">
  <Default Extension="wmf" ContentType="image/x-wmf"/>
  <Default Extension="png" ContentType="image/png"/>
  <Default Extension="jpg" ContentType="image/jpeg"/>
  <Default Extension="jpeg" ContentType="image/jpeg"/>
  <Default Extension="xml" ContentType="application/xml"/>
  <Default Extension="rels" ContentType="application/vnd.openxmlformats-package.relationships+xml"/>
  <Default Extension="bin" ContentType="application/vnd.openxmlformats-officedocument.oleObject"/>
  <Override PartName="/ppt/notesSlides/notesSlide33.xml" ContentType="application/vnd.openxmlformats-officedocument.presentationml.notesSlide+xml"/>
  <Override PartName="/ppt/notesSlides/notesSlide32.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23.xml" ContentType="application/vnd.openxmlformats-officedocument.presentationml.notesSlide+xml"/>
  <Override PartName="/ppt/notesSlides/notesSlide22.xml" ContentType="application/vnd.openxmlformats-officedocument.presentationml.notesSlide+xml"/>
  <Override PartName="/ppt/notesSlides/notesSlide15.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20.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1.xml" ContentType="application/vnd.openxmlformats-officedocument.presentationml.notesSlide+xml"/>
  <Override PartName="/ppt/notesSlides/notesSlide18.xml" ContentType="application/vnd.openxmlformats-officedocument.presentationml.notesSlide+xml"/>
  <Override PartName="/ppt/slides/slide32.xml" ContentType="application/vnd.openxmlformats-officedocument.presentationml.slide+xml"/>
  <Override PartName="/ppt/slides/slide30.xml" ContentType="application/vnd.openxmlformats-officedocument.presentationml.slide+xml"/>
  <Override PartName="/ppt/slides/slide28.xml" ContentType="application/vnd.openxmlformats-officedocument.presentationml.slide+xml"/>
  <Override PartName="/ppt/slides/slide34.xml" ContentType="application/vnd.openxmlformats-officedocument.presentationml.slide+xml"/>
  <Override PartName="/ppt/notesSlides/notesSlide29.xml" ContentType="application/vnd.openxmlformats-officedocument.presentationml.notesSlide+xml"/>
  <Override PartName="/ppt/slides/slide27.xml" ContentType="application/vnd.openxmlformats-officedocument.presentationml.slide+xml"/>
  <Override PartName="/ppt/slides/slide24.xml" ContentType="application/vnd.openxmlformats-officedocument.presentationml.slide+xml"/>
  <Override PartName="/ppt/notesSlides/notesSlide14.xml" ContentType="application/vnd.openxmlformats-officedocument.presentationml.notesSlide+xml"/>
  <Override PartName="/ppt/slides/slide23.xml" ContentType="application/vnd.openxmlformats-officedocument.presentationml.slide+xml"/>
  <Override PartName="/ppt/notesSlides/notesSlide2.xml" ContentType="application/vnd.openxmlformats-officedocument.presentationml.notesSlide+xml"/>
  <Override PartName="/ppt/slides/slide18.xml" ContentType="application/vnd.openxmlformats-officedocument.presentationml.slide+xml"/>
  <Override PartName="/ppt/slides/slide17.xml" ContentType="application/vnd.openxmlformats-officedocument.presentationml.slide+xml"/>
  <Override PartName="/ppt/notesSlides/notesSlide5.xml" ContentType="application/vnd.openxmlformats-officedocument.presentationml.notes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12.xml" ContentType="application/vnd.openxmlformats-officedocument.presentationml.slide+xml"/>
  <Override PartName="/ppt/notesSlides/notesSlide16.xml" ContentType="application/vnd.openxmlformats-officedocument.presentationml.notesSlide+xml"/>
  <Override PartName="/ppt/slides/slide20.xml" ContentType="application/vnd.openxmlformats-officedocument.presentationml.slide+xml"/>
  <Override PartName="/ppt/slides/slide33.xml" ContentType="application/vnd.openxmlformats-officedocument.presentationml.slide+xml"/>
  <Override PartName="/ppt/slides/slide9.xml" ContentType="application/vnd.openxmlformats-officedocument.presentationml.slide+xml"/>
  <Override PartName="/ppt/slides/slide13.xml" ContentType="application/vnd.openxmlformats-officedocument.presentationml.slide+xml"/>
  <Override PartName="/ppt/slides/slide6.xml" ContentType="application/vnd.openxmlformats-officedocument.presentationml.slide+xml"/>
  <Override PartName="/ppt/notesSlides/notesSlide31.xml" ContentType="application/vnd.openxmlformats-officedocument.presentationml.notesSlide+xml"/>
  <Override PartName="/ppt/slides/slide10.xml" ContentType="application/vnd.openxmlformats-officedocument.presentationml.slide+xml"/>
  <Override PartName="/ppt/slides/slide3.xml" ContentType="application/vnd.openxmlformats-officedocument.presentationml.slide+xml"/>
  <Override PartName="/ppt/notesSlides/notesSlide21.xml" ContentType="application/vnd.openxmlformats-officedocument.presentationml.notesSlide+xml"/>
  <Override PartName="/ppt/slides/slide2.xml" ContentType="application/vnd.openxmlformats-officedocument.presentationml.slide+xml"/>
  <Override PartName="/ppt/slides/slide1.xml" ContentType="application/vnd.openxmlformats-officedocument.presentationml.slide+xml"/>
  <Override PartName="/ppt/slideLayouts/slideLayout4.xml" ContentType="application/vnd.openxmlformats-officedocument.presentationml.slideLayout+xml"/>
  <Override PartName="/ppt/slideLayouts/slideLayout7.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notesSlides/notesSlide7.xml" ContentType="application/vnd.openxmlformats-officedocument.presentationml.notesSlide+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1.xml" ContentType="application/vnd.openxmlformats-officedocument.presentationml.slideLayout+xml"/>
  <Override PartName="/ppt/notesMasters/notesMaster1.xml" ContentType="application/vnd.openxmlformats-officedocument.presentationml.notesMaster+xml"/>
  <Override PartName="/ppt/notesSlides/notesSlide34.xml" ContentType="application/vnd.openxmlformats-officedocument.presentationml.notesSlide+xml"/>
  <Override PartName="/ppt/theme/theme2.xml" ContentType="application/vnd.openxmlformats-officedocument.theme+xml"/>
  <Override PartName="/ppt/notesSlides/notesSlide17.xml" ContentType="application/vnd.openxmlformats-officedocument.presentationml.notesSlide+xml"/>
  <Override PartName="/ppt/slides/slide8.xml" ContentType="application/vnd.openxmlformats-officedocument.presentationml.slide+xml"/>
  <Override PartName="/ppt/slideLayouts/slideLayout6.xml" ContentType="application/vnd.openxmlformats-officedocument.presentationml.slideLayout+xml"/>
  <Override PartName="/ppt/slides/slide22.xml" ContentType="application/vnd.openxmlformats-officedocument.presentationml.slide+xml"/>
  <Override PartName="/docProps/app.xml" ContentType="application/vnd.openxmlformats-officedocument.extended-properties+xml"/>
  <Override PartName="/ppt/slides/slide29.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s/slide21.xml" ContentType="application/vnd.openxmlformats-officedocument.presentationml.slide+xml"/>
  <Override PartName="/docProps/core.xml" ContentType="application/vnd.openxmlformats-package.core-properties+xml"/>
  <Override PartName="/ppt/slides/slide19.xml" ContentType="application/vnd.openxmlformats-officedocument.presentationml.slide+xml"/>
  <Override PartName="/ppt/viewProps.xml" ContentType="application/vnd.openxmlformats-officedocument.presentationml.viewProps+xml"/>
  <Override PartName="/ppt/slides/slide11.xml" ContentType="application/vnd.openxmlformats-officedocument.presentationml.slide+xml"/>
  <Override PartName="/ppt/presProps.xml" ContentType="application/vnd.openxmlformats-officedocument.presentationml.presProps+xml"/>
  <Override PartName="/ppt/notesSlides/notesSlide8.xml" ContentType="application/vnd.openxmlformats-officedocument.presentationml.notesSlide+xml"/>
  <Override PartName="/ppt/slides/slide7.xml" ContentType="application/vnd.openxmlformats-officedocument.presentationml.slide+xml"/>
  <Override PartName="/ppt/slides/slide26.xml" ContentType="application/vnd.openxmlformats-officedocument.presentationml.slide+xml"/>
  <Override PartName="/ppt/slides/slide31.xml" ContentType="application/vnd.openxmlformats-officedocument.presentationml.slide+xml"/>
  <Override PartName="/ppt/slides/slide5.xml" ContentType="application/vnd.openxmlformats-officedocument.presentationml.slide+xml"/>
  <Override PartName="/ppt/slideMasters/slideMaster1.xml" ContentType="application/vnd.openxmlformats-officedocument.presentationml.slideMaster+xml"/>
  <Override PartName="/ppt/slides/slide25.xml" ContentType="application/vnd.openxmlformats-officedocument.presentationml.slide+xml"/>
  <Override PartName="/ppt/notesSlides/notesSlide30.xml" ContentType="application/vnd.openxmlformats-officedocument.presentationml.notesSlide+xml"/>
  <Override PartName="/ppt/notesSlides/notesSlide19.xml" ContentType="application/vnd.openxmlformats-officedocument.presentationml.notesSlide+xml"/>
  <Override PartName="/ppt/presentation.xml" ContentType="application/vnd.openxmlformats-officedocument.presentationml.presentation.main+xml"/>
  <Override PartName="/ppt/tableStyles.xml" ContentType="application/vnd.openxmlformats-officedocument.presentationml.tableStyles+xml"/>
  <Override PartName="/ppt/theme/theme1.xml" ContentType="application/vnd.openxmlformats-officedocument.theme+xml"/>
</Types>
</file>

<file path=_rels/.rels><?xml version="1.0" encoding="UTF-8" standalone="yes"?><Relationships xmlns="http://schemas.openxmlformats.org/package/2006/relationships"><Relationship Id="rId3" Type="http://schemas.openxmlformats.org/package/2006/relationships/metadata/core-properties" Target="docProps/core.xml"/><Relationship Id="rId1" Type="http://schemas.openxmlformats.org/officeDocument/2006/relationships/officeDocument" Target="ppt/presentation.xml"/><Relationship Id="rId2"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sldMasterIdLst>
    <p:sldMasterId id="2147483648" r:id="rId1"/>
  </p:sldMasterIdLst>
  <p:notesMasterIdLst>
    <p:notesMasterId r:id="rId38"/>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Lst>
  <p:sldSz cx="9144000" cy="6858000" type="screen4x3"/>
  <p:notesSz cx="6858000" cy="9144000"/>
  <p:defaultTextStyle>
    <a:defPPr marL="0" marR="0" indent="0" algn="l" defTabSz="914400">
      <a:lnSpc>
        <a:spcPct val="100000"/>
      </a:lnSpc>
      <a:spcBef>
        <a:spcPts val="0"/>
      </a:spcBef>
      <a:spcAft>
        <a:spcPts val="0"/>
      </a:spcAft>
      <a:buClrTx/>
      <a:buSzTx/>
      <a:buFontTx/>
      <a:buNone/>
      <a:defRPr sz="1800" b="0" i="0" u="none" strike="noStrike" cap="none" spc="0">
        <a:ln>
          <a:noFill/>
        </a:ln>
        <a:solidFill>
          <a:srgbClr val="000000"/>
        </a:solidFill>
      </a:defRPr>
    </a:defPPr>
    <a:lvl1pPr marL="0" marR="0" indent="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1pPr>
    <a:lvl2pPr marL="0" marR="0" indent="4572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2pPr>
    <a:lvl3pPr marL="0" marR="0" indent="9144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3pPr>
    <a:lvl4pPr marL="0" marR="0" indent="13716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4pPr>
    <a:lvl5pPr marL="0" marR="0" indent="18288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5pPr>
    <a:lvl6pPr marL="0" marR="0" indent="22860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6pPr>
    <a:lvl7pPr marL="0" marR="0" indent="27432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7pPr>
    <a:lvl8pPr marL="0" marR="0" indent="32004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8pPr>
    <a:lvl9pPr marL="0" marR="0" indent="36576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59" d="100"/>
          <a:sy n="59" d="100"/>
        </p:scale>
        <p:origin x="1500" y="128"/>
      </p:cViewPr>
      <p:guideLst>
        <p:guide pos="2880"/>
        <p:guide pos="2160" orient="horz"/>
      </p:guideLst>
    </p:cSldViewPr>
  </p:slideViewPr>
  <p:gridSpacing cx="72008" cy="72008"/>
</p:viewPr>
</file>

<file path=ppt/_rels/presentation.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theme" Target="theme/theme1.xml"/><Relationship Id="rId3" Type="http://schemas.openxmlformats.org/officeDocument/2006/relationships/theme" Target="theme/theme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notesMaster" Target="notesMasters/notesMaster1.xml"/><Relationship Id="rId39" Type="http://schemas.openxmlformats.org/officeDocument/2006/relationships/presProps" Target="presProps.xml" /><Relationship Id="rId40" Type="http://schemas.openxmlformats.org/officeDocument/2006/relationships/tableStyles" Target="tableStyles.xml" /><Relationship Id="rId41" Type="http://schemas.openxmlformats.org/officeDocument/2006/relationships/viewProps" Target="viewProps.xml" /></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name="">
    <p:bg>
      <p:bgRef idx="1001">
        <a:schemeClr val="bg1"/>
      </p:bgRef>
    </p:bg>
    <p:spTree>
      <p:nvGrpSpPr>
        <p:cNvPr id="1" name=""/>
        <p:cNvGrpSpPr/>
        <p:nvPr/>
      </p:nvGrpSpPr>
      <p:grpSpPr bwMode="auto">
        <a:xfrm>
          <a:off x="0" y="0"/>
          <a:ext cx="0" cy="0"/>
          <a:chOff x="0" y="0"/>
          <a:chExt cx="0" cy="0"/>
        </a:xfrm>
      </p:grpSpPr>
      <p:sp>
        <p:nvSpPr>
          <p:cNvPr id="109" name="Shape 109"/>
          <p:cNvSpPr>
            <a:spLocks noChangeAspect="1" noGrp="1" noRot="1"/>
          </p:cNvSpPr>
          <p:nvPr>
            <p:ph type="sldImg"/>
          </p:nvPr>
        </p:nvSpPr>
        <p:spPr bwMode="auto">
          <a:xfrm>
            <a:off x="1143000" y="685800"/>
            <a:ext cx="4572000" cy="3429000"/>
          </a:xfrm>
          <a:prstGeom prst="rect">
            <a:avLst/>
          </a:prstGeom>
        </p:spPr>
        <p:txBody>
          <a:bodyPr/>
          <a:lstStyle/>
          <a:p>
            <a:pPr>
              <a:defRPr/>
            </a:pPr>
            <a:endParaRPr/>
          </a:p>
        </p:txBody>
      </p:sp>
      <p:sp>
        <p:nvSpPr>
          <p:cNvPr id="110" name="Shape 110"/>
          <p:cNvSpPr>
            <a:spLocks noGrp="1"/>
          </p:cNvSpPr>
          <p:nvPr>
            <p:ph type="body" sz="quarter" idx="1"/>
          </p:nvPr>
        </p:nvSpPr>
        <p:spPr bwMode="auto">
          <a:xfrm>
            <a:off x="914400" y="4343400"/>
            <a:ext cx="5029200" cy="4114800"/>
          </a:xfrm>
          <a:prstGeom prst="rect">
            <a:avLst/>
          </a:prstGeom>
        </p:spPr>
        <p:txBody>
          <a:bodyPr/>
          <a:lstStyle/>
          <a:p>
            <a:pPr>
              <a:defRPr/>
            </a:pPr>
            <a:endParaRPr/>
          </a:p>
        </p:txBody>
      </p:sp>
    </p:spTree>
  </p:cSld>
  <p:clrMap bg1="lt1" tx1="dk1" bg2="lt2" tx2="dk2" accent1="accent1" accent2="accent2" accent3="accent3" accent4="accent4" accent5="accent5" accent6="accent6" hlink="hlink" folHlink="folHlink"/>
  <p:notesStyle>
    <a:lvl1pPr>
      <a:defRPr sz="1200">
        <a:latin typeface="+mn-lt"/>
        <a:ea typeface="+mn-ea"/>
        <a:cs typeface="+mn-cs"/>
      </a:defRPr>
    </a:lvl1pPr>
    <a:lvl2pPr indent="228600">
      <a:defRPr sz="1200">
        <a:latin typeface="+mn-lt"/>
        <a:ea typeface="+mn-ea"/>
        <a:cs typeface="+mn-cs"/>
      </a:defRPr>
    </a:lvl2pPr>
    <a:lvl3pPr indent="457200">
      <a:defRPr sz="1200">
        <a:latin typeface="+mn-lt"/>
        <a:ea typeface="+mn-ea"/>
        <a:cs typeface="+mn-cs"/>
      </a:defRPr>
    </a:lvl3pPr>
    <a:lvl4pPr indent="685800">
      <a:defRPr sz="1200">
        <a:latin typeface="+mn-lt"/>
        <a:ea typeface="+mn-ea"/>
        <a:cs typeface="+mn-cs"/>
      </a:defRPr>
    </a:lvl4pPr>
    <a:lvl5pPr indent="914400">
      <a:defRPr sz="1200">
        <a:latin typeface="+mn-lt"/>
        <a:ea typeface="+mn-ea"/>
        <a:cs typeface="+mn-cs"/>
      </a:defRPr>
    </a:lvl5pPr>
    <a:lvl6pPr indent="1143000">
      <a:defRPr sz="1200">
        <a:latin typeface="+mn-lt"/>
        <a:ea typeface="+mn-ea"/>
        <a:cs typeface="+mn-cs"/>
      </a:defRPr>
    </a:lvl6pPr>
    <a:lvl7pPr indent="1371600">
      <a:defRPr sz="1200">
        <a:latin typeface="+mn-lt"/>
        <a:ea typeface="+mn-ea"/>
        <a:cs typeface="+mn-cs"/>
      </a:defRPr>
    </a:lvl7pPr>
    <a:lvl8pPr indent="1600200">
      <a:defRPr sz="1200">
        <a:latin typeface="+mn-lt"/>
        <a:ea typeface="+mn-ea"/>
        <a:cs typeface="+mn-cs"/>
      </a:defRPr>
    </a:lvl8pPr>
    <a:lvl9pPr indent="1828800">
      <a:defRPr sz="1200">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21EF594-FD28-8398-7612-002E668CCB44}" type="slidenum">
              <a:rPr/>
              <a:t/>
            </a:fld>
            <a:endParaRPr/>
          </a:p>
        </p:txBody>
      </p:sp>
    </p:spTree>
  </p:cSld>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EBA3C76-88F9-148B-8C25-4AB30B5E7CC4}" type="slidenum">
              <a:rPr/>
              <a:t/>
            </a:fld>
            <a:endParaRPr/>
          </a:p>
        </p:txBody>
      </p:sp>
    </p:spTree>
  </p:cSld>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54C28FA-B824-4698-54B0-51A7B7E1E014}" type="slidenum">
              <a:rPr/>
              <a:t/>
            </a:fld>
            <a:endParaRPr/>
          </a:p>
        </p:txBody>
      </p:sp>
    </p:spTree>
  </p:cSld>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98330CB-962C-985A-CF1E-FE26C3E61A4A}" type="slidenum">
              <a:rPr/>
              <a:t/>
            </a:fld>
            <a:endParaRPr/>
          </a:p>
        </p:txBody>
      </p:sp>
    </p:spTree>
  </p:cSld>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C98CC26-3640-D373-1774-A96C6495B78A}" type="slidenum">
              <a:rPr/>
              <a:t/>
            </a:fld>
            <a:endParaRPr/>
          </a:p>
        </p:txBody>
      </p:sp>
    </p:spTree>
  </p:cSld>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8640011-C24C-FD73-143C-564E7833FE8E}" type="slidenum">
              <a:rPr/>
              <a:t/>
            </a:fld>
            <a:endParaRPr/>
          </a:p>
        </p:txBody>
      </p:sp>
    </p:spTree>
  </p:cSld>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9DC3651-2FF7-775B-6FBC-CA455D1FE4D0}" type="slidenum">
              <a:rPr/>
              <a:t/>
            </a:fld>
            <a:endParaRPr/>
          </a:p>
        </p:txBody>
      </p:sp>
    </p:spTree>
  </p:cSld>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0C544FB-E927-4E5D-C051-B765C0D9373E}" type="slidenum">
              <a:rPr/>
              <a:t/>
            </a:fld>
            <a:endParaRPr/>
          </a:p>
        </p:txBody>
      </p:sp>
    </p:spTree>
  </p:cSld>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DE03048-F467-D9F2-5B42-814D567FD2B9}" type="slidenum">
              <a:rPr/>
              <a:t/>
            </a:fld>
            <a:endParaRPr/>
          </a:p>
        </p:txBody>
      </p:sp>
    </p:spTree>
  </p:cSld>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5476F56-3503-BC69-DC6D-3A0CF55F4576}" type="slidenum">
              <a:rPr/>
              <a:t/>
            </a:fld>
            <a:endParaRPr/>
          </a:p>
        </p:txBody>
      </p:sp>
    </p:spTree>
  </p:cSld>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EB362AD-AD40-9AD1-C950-485C55365CC8}" type="slidenum">
              <a:rPr/>
              <a:t/>
            </a:fld>
            <a:endParaRPr/>
          </a:p>
        </p:txBody>
      </p:sp>
    </p:spTree>
  </p:cSld>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CCF398C-7726-4CA3-1B13-8ADBD6E559EE}" type="slidenum">
              <a:rPr/>
              <a:t/>
            </a:fld>
            <a:endParaRPr/>
          </a:p>
        </p:txBody>
      </p:sp>
    </p:spTree>
  </p:cSld>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1E884CD-3100-54E7-2204-1CA5F67950E7}" type="slidenum">
              <a:rPr/>
              <a:t/>
            </a:fld>
            <a:endParaRPr/>
          </a:p>
        </p:txBody>
      </p:sp>
    </p:spTree>
  </p:cSld>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6D9E554-02FA-0A82-349C-6262EF2BF382}" type="slidenum">
              <a:rPr/>
              <a:t/>
            </a:fld>
            <a:endParaRPr/>
          </a:p>
        </p:txBody>
      </p:sp>
    </p:spTree>
  </p:cSld>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4F29E4F-4301-04CB-A789-AEA7AF5BAB3B}" type="slidenum">
              <a:rPr/>
              <a:t/>
            </a:fld>
            <a:endParaRPr/>
          </a:p>
        </p:txBody>
      </p:sp>
    </p:spTree>
  </p:cSld>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707AD75-EAE8-B86C-486A-591EC60C74FA}" type="slidenum">
              <a:rPr/>
              <a:t/>
            </a:fld>
            <a:endParaRPr/>
          </a:p>
        </p:txBody>
      </p:sp>
    </p:spTree>
  </p:cSld>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672CB15-5427-20C9-6970-A2A393682595}" type="slidenum">
              <a:rPr/>
              <a:t/>
            </a:fld>
            <a:endParaRPr/>
          </a:p>
        </p:txBody>
      </p:sp>
    </p:spTree>
  </p:cSld>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E99B131-D116-DA76-3610-AA8A20DB80EF}" type="slidenum">
              <a:rPr/>
              <a:t/>
            </a:fld>
            <a:endParaRPr/>
          </a:p>
        </p:txBody>
      </p:sp>
    </p:spTree>
  </p:cSld>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4503245-712A-36AF-1961-AA8E881635AC}" type="slidenum">
              <a:rPr/>
              <a:t/>
            </a:fld>
            <a:endParaRPr/>
          </a:p>
        </p:txBody>
      </p:sp>
    </p:spTree>
  </p:cSld>
</p:notes>
</file>

<file path=ppt/notesSlides/notesSlide2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23ABDF4-2B0B-AC74-DB55-BB38333C4215}" type="slidenum">
              <a:rPr/>
              <a:t/>
            </a:fld>
            <a:endParaRPr/>
          </a:p>
        </p:txBody>
      </p:sp>
    </p:spTree>
  </p:cSld>
</p:notes>
</file>

<file path=ppt/notesSlides/notesSlide2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970E570-C4DC-8997-E0CA-5B3A1E417AFA}" type="slidenum">
              <a:rPr/>
              <a:t/>
            </a:fld>
            <a:endParaRPr/>
          </a:p>
        </p:txBody>
      </p:sp>
    </p:spTree>
  </p:cSld>
</p:notes>
</file>

<file path=ppt/notesSlides/notesSlide2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8434E24-E6CA-5B1B-75D5-9C8E011DCD99}" type="slidenum">
              <a:rPr/>
              <a:t/>
            </a:fld>
            <a:endParaRPr/>
          </a:p>
        </p:txBody>
      </p:sp>
    </p:spTree>
  </p:cSld>
</p:notes>
</file>

<file path=ppt/notesSlides/notesSlide2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FFBD494-95A3-A0D1-A43F-63F7A64DBA19}" type="slidenum">
              <a:rPr/>
              <a:t/>
            </a:fld>
            <a:endParaRPr/>
          </a:p>
        </p:txBody>
      </p:sp>
    </p:spTree>
  </p:cSld>
</p:notes>
</file>

<file path=ppt/notesSlides/notesSlide2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028C24E-4587-5638-DED7-8DE7D98A53FA}" type="slidenum">
              <a:rPr/>
              <a:t/>
            </a:fld>
            <a:endParaRPr/>
          </a:p>
        </p:txBody>
      </p:sp>
    </p:spTree>
  </p:cSld>
</p:notes>
</file>

<file path=ppt/notesSlides/notesSlide2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5B87638-ED6D-1CD5-A335-0AED6BD4E36E}" type="slidenum">
              <a:rPr/>
              <a:t/>
            </a:fld>
            <a:endParaRPr/>
          </a:p>
        </p:txBody>
      </p:sp>
    </p:spTree>
  </p:cSld>
</p:notes>
</file>

<file path=ppt/notesSlides/notesSlide2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242B754-AF7F-D92B-8EA7-5002349C6BE1}" type="slidenum">
              <a:rPr/>
              <a:t/>
            </a:fld>
            <a:endParaRPr/>
          </a:p>
        </p:txBody>
      </p:sp>
    </p:spTree>
  </p:cSld>
</p:notes>
</file>

<file path=ppt/notesSlides/notesSlide2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2C8034D-F016-D5FD-29BC-B064260E84A5}" type="slidenum">
              <a:rPr/>
              <a:t/>
            </a:fld>
            <a:endParaRPr/>
          </a:p>
        </p:txBody>
      </p:sp>
    </p:spTree>
  </p:cSld>
</p:notes>
</file>

<file path=ppt/notesSlides/notesSlide2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B821C49-CD51-FBA1-A810-7AD5940F463E}" type="slidenum">
              <a:rPr/>
              <a:t/>
            </a:fld>
            <a:endParaRPr/>
          </a:p>
        </p:txBody>
      </p:sp>
    </p:spTree>
  </p:cSld>
</p:notes>
</file>

<file path=ppt/notesSlides/notesSlide2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13495F8-5378-2393-6AA9-BEFDA8CBE45F}" type="slidenum">
              <a:rPr/>
              <a:t/>
            </a:fld>
            <a:endParaRPr/>
          </a:p>
        </p:txBody>
      </p:sp>
    </p:spTree>
  </p:cSld>
</p:notes>
</file>

<file path=ppt/notesSlides/notesSlide3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51540C7-3BB1-CBD5-93D7-194C918D2AD8}" type="slidenum">
              <a:rPr/>
              <a:t/>
            </a:fld>
            <a:endParaRPr/>
          </a:p>
        </p:txBody>
      </p:sp>
    </p:spTree>
  </p:cSld>
</p:notes>
</file>

<file path=ppt/notesSlides/notesSlide3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D90E7B2-3137-F53B-1F1F-5C9505C8569B}" type="slidenum">
              <a:rPr/>
              <a:t/>
            </a:fld>
            <a:endParaRPr/>
          </a:p>
        </p:txBody>
      </p:sp>
    </p:spTree>
  </p:cSld>
</p:notes>
</file>

<file path=ppt/notesSlides/notesSlide3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6FEA294-E749-0F61-C83A-90357952E5B9}" type="slidenum">
              <a:rPr/>
              <a:t/>
            </a:fld>
            <a:endParaRPr/>
          </a:p>
        </p:txBody>
      </p:sp>
    </p:spTree>
  </p:cSld>
</p:notes>
</file>

<file path=ppt/notesSlides/notesSlide3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CFA8648-9082-9384-543F-2757991EC7D9}" type="slidenum">
              <a:rPr/>
              <a:t/>
            </a:fld>
            <a:endParaRPr/>
          </a:p>
        </p:txBody>
      </p:sp>
    </p:spTree>
  </p:cSld>
</p:notes>
</file>

<file path=ppt/notesSlides/notesSlide3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25E2122-4390-5545-96CF-960693110A34}" type="slidenum">
              <a:rPr/>
              <a:t/>
            </a:fld>
            <a:endParaRPr/>
          </a:p>
        </p:txBody>
      </p:sp>
    </p:spTree>
  </p:cSld>
</p:notes>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itle" userDrawn="1">
  <p:cSld name="Title Slide">
    <p:bg>
      <p:bgPr shadeToTitle="0">
        <a:blipFill>
          <a:blip r:embed="rId2"/>
          <a:stretch/>
        </a:blipFill>
      </p:bgPr>
    </p:bg>
    <p:spTree>
      <p:nvGrpSpPr>
        <p:cNvPr id="1" name=""/>
        <p:cNvGrpSpPr/>
        <p:nvPr/>
      </p:nvGrpSpPr>
      <p:grpSpPr bwMode="auto">
        <a:xfrm>
          <a:off x="0" y="0"/>
          <a:ext cx="0" cy="0"/>
          <a:chOff x="0" y="0"/>
          <a:chExt cx="0" cy="0"/>
        </a:xfrm>
      </p:grpSpPr>
      <p:sp>
        <p:nvSpPr>
          <p:cNvPr id="11" name="Title Text"/>
          <p:cNvSpPr txBox="1">
            <a:spLocks noGrp="1"/>
          </p:cNvSpPr>
          <p:nvPr>
            <p:ph type="title"/>
          </p:nvPr>
        </p:nvSpPr>
        <p:spPr bwMode="auto">
          <a:xfrm>
            <a:off x="683568" y="1988843"/>
            <a:ext cx="7772401" cy="1470026"/>
          </a:xfrm>
          <a:prstGeom prst="rect">
            <a:avLst/>
          </a:prstGeom>
        </p:spPr>
        <p:txBody>
          <a:bodyPr/>
          <a:lstStyle/>
          <a:p>
            <a:pPr>
              <a:defRPr/>
            </a:pPr>
            <a:r>
              <a:rPr/>
              <a:t>Title Text</a:t>
            </a:r>
            <a:endParaRPr/>
          </a:p>
        </p:txBody>
      </p:sp>
      <p:sp>
        <p:nvSpPr>
          <p:cNvPr id="12" name="Body Level One…"/>
          <p:cNvSpPr txBox="1">
            <a:spLocks noGrp="1"/>
          </p:cNvSpPr>
          <p:nvPr>
            <p:ph type="body" sz="quarter" idx="1"/>
          </p:nvPr>
        </p:nvSpPr>
        <p:spPr bwMode="auto">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13"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Title and Content">
    <p:spTree>
      <p:nvGrpSpPr>
        <p:cNvPr id="1" name=""/>
        <p:cNvGrpSpPr/>
        <p:nvPr/>
      </p:nvGrpSpPr>
      <p:grpSpPr bwMode="auto">
        <a:xfrm>
          <a:off x="0" y="0"/>
          <a:ext cx="0" cy="0"/>
          <a:chOff x="0" y="0"/>
          <a:chExt cx="0" cy="0"/>
        </a:xfrm>
      </p:grpSpPr>
      <p:sp>
        <p:nvSpPr>
          <p:cNvPr id="20" name="Title Text"/>
          <p:cNvSpPr txBox="1">
            <a:spLocks noGrp="1"/>
          </p:cNvSpPr>
          <p:nvPr>
            <p:ph type="title"/>
          </p:nvPr>
        </p:nvSpPr>
        <p:spPr bwMode="auto">
          <a:prstGeom prst="rect">
            <a:avLst/>
          </a:prstGeom>
        </p:spPr>
        <p:txBody>
          <a:bodyPr/>
          <a:lstStyle/>
          <a:p>
            <a:pPr>
              <a:defRPr/>
            </a:pPr>
            <a:r>
              <a:rPr/>
              <a:t>Title Text</a:t>
            </a:r>
            <a:endParaRPr/>
          </a:p>
        </p:txBody>
      </p:sp>
      <p:sp>
        <p:nvSpPr>
          <p:cNvPr id="21" name="Body Level One…"/>
          <p:cNvSpPr txBox="1">
            <a:spLocks noGrp="1"/>
          </p:cNvSpPr>
          <p:nvPr>
            <p:ph type="body" idx="1"/>
          </p:nvPr>
        </p:nvSpPr>
        <p:spPr bwMode="auto">
          <a:xfrm>
            <a:off x="457200" y="1600200"/>
            <a:ext cx="8229600" cy="3917033"/>
          </a:xfrm>
          <a:prstGeom prst="rect">
            <a:avLst/>
          </a:prstGeom>
        </p:spPr>
        <p:txBody>
          <a:body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22"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Section Header">
    <p:spTree>
      <p:nvGrpSpPr>
        <p:cNvPr id="1" name=""/>
        <p:cNvGrpSpPr/>
        <p:nvPr/>
      </p:nvGrpSpPr>
      <p:grpSpPr bwMode="auto">
        <a:xfrm>
          <a:off x="0" y="0"/>
          <a:ext cx="0" cy="0"/>
          <a:chOff x="0" y="0"/>
          <a:chExt cx="0" cy="0"/>
        </a:xfrm>
      </p:grpSpPr>
      <p:sp>
        <p:nvSpPr>
          <p:cNvPr id="29" name="Title Text"/>
          <p:cNvSpPr txBox="1">
            <a:spLocks noGrp="1"/>
          </p:cNvSpPr>
          <p:nvPr>
            <p:ph type="title"/>
          </p:nvPr>
        </p:nvSpPr>
        <p:spPr bwMode="auto">
          <a:xfrm>
            <a:off x="683568" y="3993086"/>
            <a:ext cx="7772401" cy="1362075"/>
          </a:xfrm>
          <a:prstGeom prst="rect">
            <a:avLst/>
          </a:prstGeom>
        </p:spPr>
        <p:txBody>
          <a:bodyPr anchor="t"/>
          <a:lstStyle>
            <a:lvl1pPr algn="l">
              <a:defRPr sz="3000" b="1" cap="all"/>
            </a:lvl1pPr>
          </a:lstStyle>
          <a:p>
            <a:pPr>
              <a:defRPr/>
            </a:pPr>
            <a:r>
              <a:rPr/>
              <a:t>Title Text</a:t>
            </a:r>
            <a:endParaRPr/>
          </a:p>
        </p:txBody>
      </p:sp>
      <p:sp>
        <p:nvSpPr>
          <p:cNvPr id="30" name="Body Level One…"/>
          <p:cNvSpPr txBox="1">
            <a:spLocks noGrp="1"/>
          </p:cNvSpPr>
          <p:nvPr>
            <p:ph type="body" sz="quarter" idx="1"/>
          </p:nvPr>
        </p:nvSpPr>
        <p:spPr bwMode="auto">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31"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Two Content">
    <p:spTree>
      <p:nvGrpSpPr>
        <p:cNvPr id="1" name=""/>
        <p:cNvGrpSpPr/>
        <p:nvPr/>
      </p:nvGrpSpPr>
      <p:grpSpPr bwMode="auto">
        <a:xfrm>
          <a:off x="0" y="0"/>
          <a:ext cx="0" cy="0"/>
          <a:chOff x="0" y="0"/>
          <a:chExt cx="0" cy="0"/>
        </a:xfrm>
      </p:grpSpPr>
      <p:sp>
        <p:nvSpPr>
          <p:cNvPr id="38" name="Title Text"/>
          <p:cNvSpPr txBox="1">
            <a:spLocks noGrp="1"/>
          </p:cNvSpPr>
          <p:nvPr>
            <p:ph type="title"/>
          </p:nvPr>
        </p:nvSpPr>
        <p:spPr bwMode="auto">
          <a:prstGeom prst="rect">
            <a:avLst/>
          </a:prstGeom>
        </p:spPr>
        <p:txBody>
          <a:bodyPr/>
          <a:lstStyle/>
          <a:p>
            <a:pPr>
              <a:defRPr/>
            </a:pPr>
            <a:r>
              <a:rPr/>
              <a:t>Title Text</a:t>
            </a:r>
            <a:endParaRPr/>
          </a:p>
        </p:txBody>
      </p:sp>
      <p:sp>
        <p:nvSpPr>
          <p:cNvPr id="39" name="Body Level One…"/>
          <p:cNvSpPr txBox="1">
            <a:spLocks noGrp="1"/>
          </p:cNvSpPr>
          <p:nvPr>
            <p:ph type="body" sz="half" idx="1"/>
          </p:nvPr>
        </p:nvSpPr>
        <p:spPr bwMode="auto">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40"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Comparison">
    <p:spTree>
      <p:nvGrpSpPr>
        <p:cNvPr id="1" name=""/>
        <p:cNvGrpSpPr/>
        <p:nvPr/>
      </p:nvGrpSpPr>
      <p:grpSpPr bwMode="auto">
        <a:xfrm>
          <a:off x="0" y="0"/>
          <a:ext cx="0" cy="0"/>
          <a:chOff x="0" y="0"/>
          <a:chExt cx="0" cy="0"/>
        </a:xfrm>
      </p:grpSpPr>
      <p:sp>
        <p:nvSpPr>
          <p:cNvPr id="47" name="Title Text"/>
          <p:cNvSpPr txBox="1">
            <a:spLocks noGrp="1"/>
          </p:cNvSpPr>
          <p:nvPr>
            <p:ph type="title"/>
          </p:nvPr>
        </p:nvSpPr>
        <p:spPr bwMode="auto">
          <a:prstGeom prst="rect">
            <a:avLst/>
          </a:prstGeom>
        </p:spPr>
        <p:txBody>
          <a:bodyPr/>
          <a:lstStyle/>
          <a:p>
            <a:pPr>
              <a:defRPr/>
            </a:pPr>
            <a:r>
              <a:rPr/>
              <a:t>Title Text</a:t>
            </a:r>
            <a:endParaRPr/>
          </a:p>
        </p:txBody>
      </p:sp>
      <p:sp>
        <p:nvSpPr>
          <p:cNvPr id="48" name="Body Level One…"/>
          <p:cNvSpPr txBox="1">
            <a:spLocks noGrp="1"/>
          </p:cNvSpPr>
          <p:nvPr>
            <p:ph type="body" sz="quarter" idx="1"/>
          </p:nvPr>
        </p:nvSpPr>
        <p:spPr bwMode="auto">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49" name="Text Placeholder 4"/>
          <p:cNvSpPr>
            <a:spLocks noGrp="1"/>
          </p:cNvSpPr>
          <p:nvPr>
            <p:ph type="body" sz="quarter" idx="21"/>
          </p:nvPr>
        </p:nvSpPr>
        <p:spPr bwMode="auto">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Title Only">
    <p:spTree>
      <p:nvGrpSpPr>
        <p:cNvPr id="1" name=""/>
        <p:cNvGrpSpPr/>
        <p:nvPr/>
      </p:nvGrpSpPr>
      <p:grpSpPr bwMode="auto">
        <a:xfrm>
          <a:off x="0" y="0"/>
          <a:ext cx="0" cy="0"/>
          <a:chOff x="0" y="0"/>
          <a:chExt cx="0" cy="0"/>
        </a:xfrm>
      </p:grpSpPr>
      <p:sp>
        <p:nvSpPr>
          <p:cNvPr id="57" name="Title Text"/>
          <p:cNvSpPr txBox="1">
            <a:spLocks noGrp="1"/>
          </p:cNvSpPr>
          <p:nvPr>
            <p:ph type="title"/>
          </p:nvPr>
        </p:nvSpPr>
        <p:spPr bwMode="auto">
          <a:prstGeom prst="rect">
            <a:avLst/>
          </a:prstGeom>
        </p:spPr>
        <p:txBody>
          <a:bodyPr/>
          <a:lstStyle/>
          <a:p>
            <a:pPr>
              <a:defRPr/>
            </a:pPr>
            <a:r>
              <a:rPr/>
              <a:t>Title Text</a:t>
            </a:r>
            <a:endParaRPr/>
          </a:p>
        </p:txBody>
      </p:sp>
      <p:sp>
        <p:nvSpPr>
          <p:cNvPr id="58"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Blank">
    <p:spTree>
      <p:nvGrpSpPr>
        <p:cNvPr id="1" name=""/>
        <p:cNvGrpSpPr/>
        <p:nvPr/>
      </p:nvGrpSpPr>
      <p:grpSpPr bwMode="auto">
        <a:xfrm>
          <a:off x="0" y="0"/>
          <a:ext cx="0" cy="0"/>
          <a:chOff x="0" y="0"/>
          <a:chExt cx="0" cy="0"/>
        </a:xfrm>
      </p:grpSpPr>
      <p:sp>
        <p:nvSpPr>
          <p:cNvPr id="6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Content with Caption">
    <p:spTree>
      <p:nvGrpSpPr>
        <p:cNvPr id="1" name=""/>
        <p:cNvGrpSpPr/>
        <p:nvPr/>
      </p:nvGrpSpPr>
      <p:grpSpPr bwMode="auto">
        <a:xfrm>
          <a:off x="0" y="0"/>
          <a:ext cx="0" cy="0"/>
          <a:chOff x="0" y="0"/>
          <a:chExt cx="0" cy="0"/>
        </a:xfrm>
      </p:grpSpPr>
      <p:sp>
        <p:nvSpPr>
          <p:cNvPr id="72" name="Title Text"/>
          <p:cNvSpPr txBox="1">
            <a:spLocks noGrp="1"/>
          </p:cNvSpPr>
          <p:nvPr>
            <p:ph type="title"/>
          </p:nvPr>
        </p:nvSpPr>
        <p:spPr bwMode="auto">
          <a:xfrm>
            <a:off x="457201" y="273050"/>
            <a:ext cx="3008315" cy="1162050"/>
          </a:xfrm>
          <a:prstGeom prst="rect">
            <a:avLst/>
          </a:prstGeom>
        </p:spPr>
        <p:txBody>
          <a:bodyPr anchor="b"/>
          <a:lstStyle>
            <a:lvl1pPr algn="l">
              <a:defRPr sz="1500" b="1"/>
            </a:lvl1pPr>
          </a:lstStyle>
          <a:p>
            <a:pPr>
              <a:defRPr/>
            </a:pPr>
            <a:r>
              <a:rPr/>
              <a:t>Title Text</a:t>
            </a:r>
            <a:endParaRPr/>
          </a:p>
        </p:txBody>
      </p:sp>
      <p:sp>
        <p:nvSpPr>
          <p:cNvPr id="73" name="Body Level One…"/>
          <p:cNvSpPr txBox="1">
            <a:spLocks noGrp="1"/>
          </p:cNvSpPr>
          <p:nvPr>
            <p:ph type="body" idx="1"/>
          </p:nvPr>
        </p:nvSpPr>
        <p:spPr bwMode="auto">
          <a:xfrm>
            <a:off x="3575050" y="273053"/>
            <a:ext cx="5111750" cy="5172175"/>
          </a:xfrm>
          <a:prstGeom prst="rect">
            <a:avLst/>
          </a:prstGeom>
        </p:spPr>
        <p:txBody>
          <a:body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74" name="Text Placeholder 3"/>
          <p:cNvSpPr>
            <a:spLocks noGrp="1"/>
          </p:cNvSpPr>
          <p:nvPr>
            <p:ph type="body" sz="quarter" idx="21"/>
          </p:nvPr>
        </p:nvSpPr>
        <p:spPr bwMode="auto">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Picture with Caption">
    <p:spTree>
      <p:nvGrpSpPr>
        <p:cNvPr id="1" name=""/>
        <p:cNvGrpSpPr/>
        <p:nvPr/>
      </p:nvGrpSpPr>
      <p:grpSpPr bwMode="auto">
        <a:xfrm>
          <a:off x="0" y="0"/>
          <a:ext cx="0" cy="0"/>
          <a:chOff x="0" y="0"/>
          <a:chExt cx="0" cy="0"/>
        </a:xfrm>
      </p:grpSpPr>
      <p:sp>
        <p:nvSpPr>
          <p:cNvPr id="82" name="Title Text"/>
          <p:cNvSpPr txBox="1">
            <a:spLocks noGrp="1"/>
          </p:cNvSpPr>
          <p:nvPr>
            <p:ph type="title"/>
          </p:nvPr>
        </p:nvSpPr>
        <p:spPr bwMode="auto">
          <a:xfrm>
            <a:off x="1792288" y="4509120"/>
            <a:ext cx="5486401" cy="566739"/>
          </a:xfrm>
          <a:prstGeom prst="rect">
            <a:avLst/>
          </a:prstGeom>
        </p:spPr>
        <p:txBody>
          <a:bodyPr anchor="b"/>
          <a:lstStyle>
            <a:lvl1pPr algn="l">
              <a:defRPr sz="1500" b="1"/>
            </a:lvl1pPr>
          </a:lstStyle>
          <a:p>
            <a:pPr>
              <a:defRPr/>
            </a:pPr>
            <a:r>
              <a:rPr/>
              <a:t>Title Text</a:t>
            </a:r>
            <a:endParaRPr/>
          </a:p>
        </p:txBody>
      </p:sp>
      <p:sp>
        <p:nvSpPr>
          <p:cNvPr id="83" name="Picture Placeholder 2"/>
          <p:cNvSpPr>
            <a:spLocks noGrp="1"/>
          </p:cNvSpPr>
          <p:nvPr>
            <p:ph type="pic" sz="half" idx="21"/>
          </p:nvPr>
        </p:nvSpPr>
        <p:spPr bwMode="auto">
          <a:xfrm>
            <a:off x="1792288" y="612778"/>
            <a:ext cx="5486401" cy="3824338"/>
          </a:xfrm>
          <a:prstGeom prst="rect">
            <a:avLst/>
          </a:prstGeom>
        </p:spPr>
        <p:txBody>
          <a:bodyPr lIns="91439" rIns="91439">
            <a:noAutofit/>
          </a:bodyPr>
          <a:lstStyle/>
          <a:p>
            <a:pPr>
              <a:defRPr/>
            </a:pPr>
            <a:endParaRPr/>
          </a:p>
        </p:txBody>
      </p:sp>
      <p:sp>
        <p:nvSpPr>
          <p:cNvPr id="84" name="Body Level One…"/>
          <p:cNvSpPr txBox="1">
            <a:spLocks noGrp="1"/>
          </p:cNvSpPr>
          <p:nvPr>
            <p:ph type="body" sz="quarter" idx="1"/>
          </p:nvPr>
        </p:nvSpPr>
        <p:spPr bwMode="auto">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8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Masters/_rels/slideMaster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theme" Target="../theme/theme1.xml"/><Relationship Id="rId11"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reserve="0">
  <p:cSld name="">
    <p:bg>
      <p:bgPr shadeToTitle="0">
        <a:blipFill>
          <a:blip r:embed="rId11"/>
          <a:stretch/>
        </a:blipFill>
      </p:bgPr>
    </p:bg>
    <p:spTree>
      <p:nvGrpSpPr>
        <p:cNvPr id="1" name=""/>
        <p:cNvGrpSpPr/>
        <p:nvPr/>
      </p:nvGrpSpPr>
      <p:grpSpPr bwMode="auto">
        <a:xfrm>
          <a:off x="0" y="0"/>
          <a:ext cx="0" cy="0"/>
          <a:chOff x="0" y="0"/>
          <a:chExt cx="0" cy="0"/>
        </a:xfrm>
      </p:grpSpPr>
      <p:sp>
        <p:nvSpPr>
          <p:cNvPr id="2" name="Title Text"/>
          <p:cNvSpPr txBox="1">
            <a:spLocks noGrp="1"/>
          </p:cNvSpPr>
          <p:nvPr>
            <p:ph type="title"/>
          </p:nvPr>
        </p:nvSpPr>
        <p:spPr bwMode="auto">
          <a:xfrm>
            <a:off x="457200" y="274638"/>
            <a:ext cx="8229600" cy="1143001"/>
          </a:xfrm>
          <a:prstGeom prst="rect">
            <a:avLst/>
          </a:prstGeom>
          <a:ln w="12700">
            <a:miter lim="400000"/>
          </a:ln>
        </p:spPr>
        <p:txBody>
          <a:bodyPr lIns="45719" rIns="45719" anchor="ctr">
            <a:normAutofit/>
          </a:bodyPr>
          <a:lstStyle/>
          <a:p>
            <a:pPr>
              <a:defRPr/>
            </a:pPr>
            <a:r>
              <a:rPr/>
              <a:t>Title Text</a:t>
            </a:r>
            <a:endParaRPr/>
          </a:p>
        </p:txBody>
      </p:sp>
      <p:sp>
        <p:nvSpPr>
          <p:cNvPr id="3" name="Body Level One…"/>
          <p:cNvSpPr txBox="1">
            <a:spLocks noGrp="1"/>
          </p:cNvSpPr>
          <p:nvPr>
            <p:ph type="body" idx="1"/>
          </p:nvPr>
        </p:nvSpPr>
        <p:spPr bwMode="auto">
          <a:xfrm>
            <a:off x="457200" y="1600200"/>
            <a:ext cx="8229600" cy="5257800"/>
          </a:xfrm>
          <a:prstGeom prst="rect">
            <a:avLst/>
          </a:prstGeom>
          <a:ln w="12700">
            <a:miter lim="400000"/>
          </a:ln>
        </p:spPr>
        <p:txBody>
          <a:bodyPr lIns="45719" rIns="45719">
            <a:normAutofit/>
          </a:body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4" name="Slide Number"/>
          <p:cNvSpPr txBox="1">
            <a:spLocks noGrp="1"/>
          </p:cNvSpPr>
          <p:nvPr>
            <p:ph type="sldNum" sz="quarter" idx="2"/>
          </p:nvPr>
        </p:nvSpPr>
        <p:spPr bwMode="auto">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pPr>
              <a:defRPr/>
            </a:pPr>
            <a:fld id="{86CB4B4D-7CA3-9044-876B-883B54F8677D}" type="slidenum">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xStyles>
    <p:titleStyle>
      <a:lvl1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1pPr>
      <a:lvl2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2pPr>
      <a:lvl3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3pPr>
      <a:lvl4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4pPr>
      <a:lvl5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5pPr>
      <a:lvl6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6pPr>
      <a:lvl7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7pPr>
      <a:lvl8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8pPr>
      <a:lvl9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9pPr>
    </p:titleStyle>
    <p:bodyStyle>
      <a:lvl1pPr marL="257175" marR="0" indent="-257175"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1pPr>
      <a:lvl2pPr marL="587829" marR="0" indent="-244929"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2pPr>
      <a:lvl3pPr marL="914400" marR="0" indent="-22860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3pPr>
      <a:lvl4pPr marL="1303019" marR="0" indent="-274319"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4pPr>
      <a:lvl5pPr marL="16459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5pPr>
      <a:lvl6pPr marL="19888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6pPr>
      <a:lvl7pPr marL="23317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7pPr>
      <a:lvl8pPr marL="26746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8pPr>
      <a:lvl9pPr marL="3017519"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9pPr>
    </p:bodyStyle>
    <p:otherStyle>
      <a:lvl1pPr marL="0" marR="0" indent="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1pPr>
      <a:lvl2pPr marL="0" marR="0" indent="4572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2pPr>
      <a:lvl3pPr marL="0" marR="0" indent="9144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3pPr>
      <a:lvl4pPr marL="0" marR="0" indent="13716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4pPr>
      <a:lvl5pPr marL="0" marR="0" indent="18288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5pPr>
      <a:lvl6pPr marL="0" marR="0" indent="22860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6pPr>
      <a:lvl7pPr marL="0" marR="0" indent="27432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7pPr>
      <a:lvl8pPr marL="0" marR="0" indent="32004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8pPr>
      <a:lvl9pPr marL="0" marR="0" indent="36576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3.png"/></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4.png"/></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5.png"/></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6.png"/></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7.png"/></Relationships>
</file>

<file path=ppt/slides/_rels/slide2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 Id="rId3" Type="http://schemas.openxmlformats.org/officeDocument/2006/relationships/image" Target="../media/image8.png"/><Relationship Id="rId4" Type="http://schemas.openxmlformats.org/officeDocument/2006/relationships/oleObject" Target="../embeddings/oleObject1.bin"/></Relationships>
</file>

<file path=ppt/slides/_rels/slide2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3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2" name="Title 1"/>
          <p:cNvSpPr txBox="1">
            <a:spLocks noGrp="1"/>
          </p:cNvSpPr>
          <p:nvPr>
            <p:ph type="ctrTitle"/>
          </p:nvPr>
        </p:nvSpPr>
        <p:spPr bwMode="auto">
          <a:xfrm>
            <a:off x="431515" y="2578813"/>
            <a:ext cx="8399402" cy="3440635"/>
          </a:xfrm>
          <a:prstGeom prst="rect">
            <a:avLst/>
          </a:prstGeom>
        </p:spPr>
        <p:txBody>
          <a:bodyPr>
            <a:normAutofit fontScale="90000"/>
          </a:bodyPr>
          <a:lstStyle/>
          <a:p>
            <a:pPr defTabSz="562355">
              <a:defRPr sz="3050" b="1">
                <a:solidFill>
                  <a:schemeClr val="accent2"/>
                </a:solidFill>
              </a:defRPr>
            </a:pPr>
            <a:br>
              <a:rPr lang="en-GB"/>
            </a:br>
            <a:br>
              <a:rPr lang="en-GB"/>
            </a:br>
            <a:br>
              <a:rPr lang="en-GB"/>
            </a:br>
            <a:r>
              <a:rPr lang="en-GB" sz="3100"/>
              <a:t>LCLM 5005</a:t>
            </a:r>
            <a:br>
              <a:rPr sz="3100"/>
            </a:br>
            <a:r>
              <a:rPr sz="3100">
                <a:solidFill>
                  <a:srgbClr val="000000"/>
                </a:solidFill>
              </a:rPr>
              <a:t> </a:t>
            </a:r>
            <a:r>
              <a:rPr lang="en-GB" sz="3100"/>
              <a:t>Organisational Culture</a:t>
            </a:r>
            <a:endParaRPr sz="3100"/>
          </a:p>
          <a:p>
            <a:pPr defTabSz="562355">
              <a:defRPr sz="2600" b="1">
                <a:solidFill>
                  <a:schemeClr val="accent2"/>
                </a:solidFill>
              </a:defRPr>
            </a:pPr>
            <a:r>
              <a:rPr lang="en-GB" sz="3100" b="1">
                <a:ea typeface="Calibri"/>
                <a:cs typeface="Times New Roman"/>
              </a:rPr>
              <a:t>Week 2</a:t>
            </a:r>
            <a:r>
              <a:rPr lang="en-GB" sz="3100" b="1">
                <a:ea typeface="Calibri"/>
                <a:cs typeface="Times New Roman"/>
              </a:rPr>
              <a:t>:</a:t>
            </a:r>
            <a:r>
              <a:rPr lang="en-GB" sz="3100">
                <a:ea typeface="Calibri"/>
                <a:cs typeface="Times New Roman"/>
              </a:rPr>
              <a:t> </a:t>
            </a:r>
            <a:br>
              <a:rPr lang="en-GB" sz="3100">
                <a:ea typeface="Calibri"/>
                <a:cs typeface="Times New Roman"/>
              </a:rPr>
            </a:br>
            <a:r>
              <a:rPr lang="en-GB" sz="3100" b="1">
                <a:ea typeface="Calibri"/>
                <a:cs typeface="Times New Roman"/>
              </a:rPr>
              <a:t>Analysis of External Environment and Organisational Culture</a:t>
            </a:r>
            <a:br>
              <a:rPr lang="en-GB" sz="3100" b="1">
                <a:ea typeface="Calibri"/>
                <a:cs typeface="Times New Roman"/>
              </a:rPr>
            </a:br>
            <a:br>
              <a:rPr lang="en-GB" sz="3100"/>
            </a:br>
            <a:br>
              <a:rPr sz="2950">
                <a:solidFill>
                  <a:srgbClr val="FF0000"/>
                </a:solidFill>
              </a:rPr>
            </a:br>
            <a:br>
              <a:rPr sz="2950">
                <a:solidFill>
                  <a:srgbClr val="FF0000"/>
                </a:solidFill>
              </a:rPr>
            </a:br>
            <a:endParaRPr sz="2950">
              <a:solidFill>
                <a:srgbClr val="FF0000"/>
              </a:solidFill>
            </a:endParaRPr>
          </a:p>
        </p:txBody>
      </p:sp>
      <p:sp>
        <p:nvSpPr>
          <p:cNvPr id="113" name="TextBox 1"/>
          <p:cNvSpPr txBox="1"/>
          <p:nvPr/>
        </p:nvSpPr>
        <p:spPr bwMode="auto">
          <a:xfrm>
            <a:off x="313083" y="965771"/>
            <a:ext cx="8748724" cy="1200329"/>
          </a:xfrm>
          <a:prstGeom prst="rect">
            <a:avLst/>
          </a:prstGeom>
          <a:ln w="12700">
            <a:miter lim="400000"/>
          </a:ln>
        </p:spPr>
        <p:txBody>
          <a:bodyPr wrap="square" lIns="45719" rIns="45719">
            <a:spAutoFit/>
          </a:bodyPr>
          <a:lstStyle>
            <a:lvl1pPr>
              <a:defRPr sz="4000" b="1"/>
            </a:lvl1pPr>
          </a:lstStyle>
          <a:p>
            <a:pPr algn="ctr">
              <a:defRPr/>
            </a:pPr>
            <a:r>
              <a:rPr lang="en-US" sz="3600">
                <a:latin typeface="Arial"/>
                <a:ea typeface="Arial"/>
              </a:rPr>
              <a:t>BA</a:t>
            </a:r>
            <a:r>
              <a:rPr lang="en-US" sz="3600" spc="-35">
                <a:latin typeface="Arial"/>
                <a:ea typeface="Arial"/>
              </a:rPr>
              <a:t> </a:t>
            </a:r>
            <a:r>
              <a:rPr lang="en-US" sz="3600">
                <a:latin typeface="Arial"/>
                <a:ea typeface="Arial"/>
              </a:rPr>
              <a:t>(Hons)</a:t>
            </a:r>
            <a:r>
              <a:rPr lang="en-US" sz="3600" spc="-35">
                <a:latin typeface="Arial"/>
                <a:ea typeface="Arial"/>
              </a:rPr>
              <a:t> </a:t>
            </a:r>
            <a:r>
              <a:rPr lang="en-US" sz="3600">
                <a:latin typeface="Arial"/>
                <a:ea typeface="Arial"/>
              </a:rPr>
              <a:t>Leadership</a:t>
            </a:r>
            <a:r>
              <a:rPr lang="en-US" sz="3600" spc="-30">
                <a:latin typeface="Arial"/>
                <a:ea typeface="Arial"/>
              </a:rPr>
              <a:t> </a:t>
            </a:r>
            <a:r>
              <a:rPr lang="en-US" sz="3600">
                <a:latin typeface="Arial"/>
                <a:ea typeface="Arial"/>
              </a:rPr>
              <a:t>and</a:t>
            </a:r>
            <a:r>
              <a:rPr lang="en-US" sz="3600" spc="-25">
                <a:latin typeface="Arial"/>
                <a:ea typeface="Arial"/>
              </a:rPr>
              <a:t> </a:t>
            </a:r>
            <a:r>
              <a:rPr lang="en-US" sz="3600">
                <a:latin typeface="Arial"/>
                <a:ea typeface="Arial"/>
              </a:rPr>
              <a:t>Management</a:t>
            </a:r>
            <a:r>
              <a:rPr lang="en-US" sz="3600" spc="-35">
                <a:latin typeface="Arial"/>
                <a:ea typeface="Arial"/>
              </a:rPr>
              <a:t> </a:t>
            </a:r>
            <a:r>
              <a:rPr lang="en-US" sz="3600">
                <a:latin typeface="Arial"/>
                <a:ea typeface="Arial"/>
              </a:rPr>
              <a:t>Skills</a:t>
            </a:r>
            <a:r>
              <a:rPr lang="en-US" sz="3600" spc="-30">
                <a:latin typeface="Arial"/>
                <a:ea typeface="Arial"/>
              </a:rPr>
              <a:t> </a:t>
            </a:r>
            <a:r>
              <a:rPr lang="en-US" sz="3600">
                <a:latin typeface="Arial"/>
                <a:ea typeface="Arial"/>
              </a:rPr>
              <a:t>for</a:t>
            </a:r>
            <a:r>
              <a:rPr lang="en-US" sz="3600" spc="-30">
                <a:latin typeface="Arial"/>
                <a:ea typeface="Arial"/>
              </a:rPr>
              <a:t> </a:t>
            </a:r>
            <a:r>
              <a:rPr lang="en-US" sz="3600">
                <a:latin typeface="Arial"/>
                <a:ea typeface="Arial"/>
              </a:rPr>
              <a:t>the</a:t>
            </a:r>
            <a:r>
              <a:rPr lang="en-US" sz="3600" spc="-25">
                <a:latin typeface="Arial"/>
                <a:ea typeface="Arial"/>
              </a:rPr>
              <a:t> </a:t>
            </a:r>
            <a:r>
              <a:rPr lang="en-US" sz="3600" spc="-10">
                <a:latin typeface="Arial"/>
                <a:ea typeface="Arial"/>
              </a:rPr>
              <a:t>Workplace</a:t>
            </a:r>
            <a:endParaRPr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5" name="Content Placeholder 2"/>
          <p:cNvSpPr txBox="1">
            <a:spLocks noGrp="1"/>
          </p:cNvSpPr>
          <p:nvPr>
            <p:ph type="body" idx="1"/>
          </p:nvPr>
        </p:nvSpPr>
        <p:spPr bwMode="auto">
          <a:xfrm>
            <a:off x="328773" y="1569215"/>
            <a:ext cx="8442012" cy="3952581"/>
          </a:xfrm>
          <a:prstGeom prst="rect">
            <a:avLst/>
          </a:prstGeom>
        </p:spPr>
        <p:txBody>
          <a:bodyPr>
            <a:normAutofit/>
          </a:bodyPr>
          <a:lstStyle/>
          <a:p>
            <a:pPr>
              <a:defRPr/>
            </a:pPr>
            <a:r>
              <a:rPr lang="en-GB"/>
              <a:t>Got to know each other</a:t>
            </a:r>
            <a:endParaRPr/>
          </a:p>
          <a:p>
            <a:pPr>
              <a:defRPr/>
            </a:pPr>
            <a:r>
              <a:rPr lang="en-GB"/>
              <a:t>Examine the module overview</a:t>
            </a:r>
            <a:endParaRPr/>
          </a:p>
          <a:p>
            <a:pPr>
              <a:defRPr/>
            </a:pPr>
            <a:r>
              <a:rPr lang="en-GB"/>
              <a:t>Got introduced to the concept organisational culture</a:t>
            </a:r>
            <a:endParaRPr/>
          </a:p>
          <a:p>
            <a:pPr>
              <a:defRPr/>
            </a:pPr>
            <a:r>
              <a:rPr lang="en-GB"/>
              <a:t>Examined the meaning of organisational culture</a:t>
            </a:r>
            <a:endParaRPr/>
          </a:p>
          <a:p>
            <a:pPr>
              <a:defRPr/>
            </a:pPr>
            <a:r>
              <a:rPr lang="en-GB"/>
              <a:t>Examined the characteristic of organisational culture</a:t>
            </a:r>
            <a:endParaRPr/>
          </a:p>
          <a:p>
            <a:pPr>
              <a:defRPr/>
            </a:pPr>
            <a:r>
              <a:rPr lang="en-GB"/>
              <a:t>Looked at different types of </a:t>
            </a:r>
            <a:r>
              <a:rPr lang="en-GB"/>
              <a:t>organisational </a:t>
            </a:r>
            <a:r>
              <a:rPr lang="en-GB"/>
              <a:t>culture</a:t>
            </a:r>
            <a:endParaRPr/>
          </a:p>
          <a:p>
            <a:pPr>
              <a:defRPr/>
            </a:pPr>
            <a:r>
              <a:rPr lang="en-GB"/>
              <a:t>Identified the levels of organisational culture</a:t>
            </a:r>
            <a:endParaRPr/>
          </a:p>
          <a:p>
            <a:pPr>
              <a:defRPr/>
            </a:pPr>
            <a:r>
              <a:rPr lang="en-GB">
                <a:solidFill>
                  <a:schemeClr val="tx1"/>
                </a:solidFill>
              </a:rPr>
              <a:t>Analysed examples of organisational culture in practice</a:t>
            </a:r>
            <a:endParaRPr/>
          </a:p>
        </p:txBody>
      </p:sp>
      <p:sp>
        <p:nvSpPr>
          <p:cNvPr id="116" name="Slide Number Placeholder 3"/>
          <p:cNvSpPr txBox="1">
            <a:spLocks noGrp="1"/>
          </p:cNvSpPr>
          <p:nvPr>
            <p:ph type="sldNum" sz="quarter" idx="4294967295"/>
          </p:nvPr>
        </p:nvSpPr>
        <p:spPr bwMode="auto">
          <a:xfrm>
            <a:off x="8524728" y="6448270"/>
            <a:ext cx="162072" cy="205915"/>
          </a:xfrm>
          <a:prstGeom prst="rect">
            <a:avLst/>
          </a:prstGeom>
        </p:spPr>
        <p:txBody>
          <a:bodyPr/>
          <a:lstStyle>
            <a:lvl1pPr>
              <a:defRPr>
                <a:latin typeface="+mn-lt"/>
                <a:ea typeface="+mn-ea"/>
                <a:cs typeface="+mn-cs"/>
              </a:defRPr>
            </a:lvl1pPr>
          </a:lstStyle>
          <a:p>
            <a:pPr>
              <a:defRPr/>
            </a:pPr>
            <a:fld id="{86CB4B4D-7CA3-9044-876B-883B54F8677D}" type="slidenum">
              <a:rPr/>
              <a:t>2</a:t>
            </a:fld>
            <a:endParaRPr/>
          </a:p>
        </p:txBody>
      </p:sp>
      <p:sp>
        <p:nvSpPr>
          <p:cNvPr id="117" name="Title 1"/>
          <p:cNvSpPr txBox="1">
            <a:spLocks noGrp="1"/>
          </p:cNvSpPr>
          <p:nvPr>
            <p:ph type="title"/>
          </p:nvPr>
        </p:nvSpPr>
        <p:spPr bwMode="auto">
          <a:xfrm>
            <a:off x="606175" y="250298"/>
            <a:ext cx="7918553" cy="602457"/>
          </a:xfrm>
          <a:prstGeom prst="rect">
            <a:avLst/>
          </a:prstGeom>
        </p:spPr>
        <p:txBody>
          <a:bodyPr>
            <a:normAutofit/>
          </a:bodyPr>
          <a:lstStyle>
            <a:lvl1pPr defTabSz="630936">
              <a:defRPr sz="3300" b="1">
                <a:solidFill>
                  <a:srgbClr val="0070C0"/>
                </a:solidFill>
              </a:defRPr>
            </a:lvl1pPr>
          </a:lstStyle>
          <a:p>
            <a:pPr>
              <a:defRPr/>
            </a:pPr>
            <a:r>
              <a:rPr lang="en-GB"/>
              <a:t>RECAP </a:t>
            </a:r>
            <a:endParaRPr/>
          </a:p>
        </p:txBody>
      </p:sp>
      <p:sp>
        <p:nvSpPr>
          <p:cNvPr id="118" name="TextBox 7"/>
          <p:cNvSpPr txBox="1"/>
          <p:nvPr/>
        </p:nvSpPr>
        <p:spPr bwMode="auto">
          <a:xfrm>
            <a:off x="82715" y="976044"/>
            <a:ext cx="8442370" cy="457560"/>
          </a:xfrm>
          <a:prstGeom prst="rect">
            <a:avLst/>
          </a:prstGeom>
          <a:ln w="12700">
            <a:miter lim="400000"/>
          </a:ln>
        </p:spPr>
        <p:txBody>
          <a:bodyPr wrap="square" lIns="45719" rIns="45719">
            <a:spAutoFit/>
          </a:bodyPr>
          <a:lstStyle>
            <a:lvl1pPr>
              <a:defRPr sz="2400" b="1"/>
            </a:lvl1pPr>
          </a:lstStyle>
          <a:p>
            <a:pPr>
              <a:defRPr/>
            </a:pPr>
            <a:r>
              <a:rPr lang="en-GB"/>
              <a:t>We examined the following:</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5" name="Content Placeholder 2"/>
          <p:cNvSpPr txBox="1">
            <a:spLocks noGrp="1"/>
          </p:cNvSpPr>
          <p:nvPr>
            <p:ph type="body" idx="1"/>
          </p:nvPr>
        </p:nvSpPr>
        <p:spPr bwMode="auto">
          <a:xfrm>
            <a:off x="361268" y="1317170"/>
            <a:ext cx="8421464" cy="4237282"/>
          </a:xfrm>
          <a:prstGeom prst="rect">
            <a:avLst/>
          </a:prstGeom>
        </p:spPr>
        <p:txBody>
          <a:bodyPr>
            <a:normAutofit fontScale="85000" lnSpcReduction="10000"/>
          </a:bodyPr>
          <a:lstStyle/>
          <a:p>
            <a:pPr>
              <a:lnSpc>
                <a:spcPct val="150000"/>
              </a:lnSpc>
              <a:buFont typeface="Wingdings"/>
              <a:buChar char="Ø"/>
              <a:defRPr/>
            </a:pPr>
            <a:r>
              <a:rPr lang="en-US" sz="3200"/>
              <a:t>The external environment of organi</a:t>
            </a:r>
            <a:r>
              <a:rPr lang="en-GB" sz="3200"/>
              <a:t>s</a:t>
            </a:r>
            <a:r>
              <a:rPr lang="en-US" sz="3200"/>
              <a:t>ations</a:t>
            </a:r>
            <a:endParaRPr/>
          </a:p>
          <a:p>
            <a:pPr>
              <a:lnSpc>
                <a:spcPct val="150000"/>
              </a:lnSpc>
              <a:buFont typeface="Wingdings"/>
              <a:buChar char="Ø"/>
              <a:defRPr/>
            </a:pPr>
            <a:r>
              <a:rPr lang="en-GB" sz="3200">
                <a:solidFill>
                  <a:schemeClr val="tx1"/>
                </a:solidFill>
              </a:rPr>
              <a:t>The elements of the external environment</a:t>
            </a:r>
            <a:endParaRPr>
              <a:solidFill>
                <a:schemeClr val="tx1"/>
              </a:solidFill>
            </a:endParaRPr>
          </a:p>
          <a:p>
            <a:pPr>
              <a:lnSpc>
                <a:spcPct val="150000"/>
              </a:lnSpc>
              <a:buFont typeface="Wingdings"/>
              <a:buChar char="Ø"/>
              <a:defRPr/>
            </a:pPr>
            <a:r>
              <a:rPr lang="en-US" sz="3200"/>
              <a:t>Analysing</a:t>
            </a:r>
            <a:r>
              <a:rPr lang="en-US" sz="3200"/>
              <a:t> the organi</a:t>
            </a:r>
            <a:r>
              <a:rPr lang="en-GB" sz="3200"/>
              <a:t>s</a:t>
            </a:r>
            <a:r>
              <a:rPr lang="en-US" sz="3200"/>
              <a:t>ation</a:t>
            </a:r>
            <a:r>
              <a:rPr lang="en-GB" sz="3200"/>
              <a:t>’</a:t>
            </a:r>
            <a:r>
              <a:rPr lang="en-US" sz="3200"/>
              <a:t>s external environment</a:t>
            </a:r>
            <a:endParaRPr/>
          </a:p>
          <a:p>
            <a:pPr>
              <a:lnSpc>
                <a:spcPct val="150000"/>
              </a:lnSpc>
              <a:buFont typeface="Wingdings"/>
              <a:buChar char="Ø"/>
              <a:defRPr/>
            </a:pPr>
            <a:r>
              <a:rPr lang="en-US" sz="3200"/>
              <a:t>Uncertainty in </a:t>
            </a:r>
            <a:r>
              <a:rPr lang="en-GB" sz="3200"/>
              <a:t>the </a:t>
            </a:r>
            <a:r>
              <a:rPr lang="en-US" sz="3200"/>
              <a:t>organisational environment</a:t>
            </a:r>
            <a:endParaRPr/>
          </a:p>
          <a:p>
            <a:pPr>
              <a:lnSpc>
                <a:spcPct val="150000"/>
              </a:lnSpc>
              <a:buFont typeface="Wingdings"/>
              <a:buChar char="Ø"/>
              <a:defRPr/>
            </a:pPr>
            <a:r>
              <a:rPr lang="en-US" sz="3200"/>
              <a:t>Practical examples of external environment and organi</a:t>
            </a:r>
            <a:r>
              <a:rPr lang="en-GB" sz="3200"/>
              <a:t>s</a:t>
            </a:r>
            <a:r>
              <a:rPr lang="en-US" sz="3200"/>
              <a:t>ation</a:t>
            </a:r>
            <a:r>
              <a:rPr lang="en-GB" sz="3200"/>
              <a:t>al</a:t>
            </a:r>
            <a:r>
              <a:rPr lang="en-US" sz="3200"/>
              <a:t> culture</a:t>
            </a:r>
            <a:endParaRPr/>
          </a:p>
          <a:p>
            <a:pPr>
              <a:defRPr/>
            </a:pPr>
            <a:endParaRPr lang="en-GB" sz="3200"/>
          </a:p>
          <a:p>
            <a:pPr>
              <a:defRPr/>
            </a:pPr>
            <a:endParaRPr lang="en-GB"/>
          </a:p>
        </p:txBody>
      </p:sp>
      <p:sp>
        <p:nvSpPr>
          <p:cNvPr id="116" name="Slide Number Placeholder 3"/>
          <p:cNvSpPr txBox="1">
            <a:spLocks noGrp="1"/>
          </p:cNvSpPr>
          <p:nvPr>
            <p:ph type="sldNum" sz="quarter" idx="4294967295"/>
          </p:nvPr>
        </p:nvSpPr>
        <p:spPr bwMode="auto">
          <a:xfrm>
            <a:off x="8524728" y="6448270"/>
            <a:ext cx="162072" cy="205915"/>
          </a:xfrm>
          <a:prstGeom prst="rect">
            <a:avLst/>
          </a:prstGeom>
        </p:spPr>
        <p:txBody>
          <a:bodyPr/>
          <a:lstStyle>
            <a:lvl1pPr>
              <a:defRPr>
                <a:latin typeface="+mn-lt"/>
                <a:ea typeface="+mn-ea"/>
                <a:cs typeface="+mn-cs"/>
              </a:defRPr>
            </a:lvl1pPr>
          </a:lstStyle>
          <a:p>
            <a:pPr>
              <a:defRPr/>
            </a:pPr>
            <a:fld id="{86CB4B4D-7CA3-9044-876B-883B54F8677D}" type="slidenum">
              <a:rPr/>
              <a:t>3</a:t>
            </a:fld>
            <a:endParaRPr/>
          </a:p>
        </p:txBody>
      </p:sp>
      <p:sp>
        <p:nvSpPr>
          <p:cNvPr id="117" name="Title 1"/>
          <p:cNvSpPr txBox="1">
            <a:spLocks noGrp="1"/>
          </p:cNvSpPr>
          <p:nvPr>
            <p:ph type="title"/>
          </p:nvPr>
        </p:nvSpPr>
        <p:spPr bwMode="auto">
          <a:xfrm>
            <a:off x="606175" y="250298"/>
            <a:ext cx="7918553" cy="857251"/>
          </a:xfrm>
          <a:prstGeom prst="rect">
            <a:avLst/>
          </a:prstGeom>
        </p:spPr>
        <p:txBody>
          <a:bodyPr>
            <a:normAutofit fontScale="90000"/>
          </a:bodyPr>
          <a:lstStyle>
            <a:lvl1pPr defTabSz="630936">
              <a:defRPr sz="3300" b="1">
                <a:solidFill>
                  <a:srgbClr val="0070C0"/>
                </a:solidFill>
              </a:defRPr>
            </a:lvl1pPr>
          </a:lstStyle>
          <a:p>
            <a:pPr>
              <a:defRPr sz="3300" b="1"/>
            </a:pPr>
            <a:r>
              <a:rPr lang="en-GB" sz="3200">
                <a:solidFill>
                  <a:schemeClr val="accent5">
                    <a:lumMod val="75000"/>
                  </a:schemeClr>
                </a:solidFill>
              </a:rPr>
              <a:t>Analysis of External Environment on Organisational Culture:</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15" grpId="0" build="p" animBg="1"/>
      <p:bldP spid="117" grpId="0" animBg="1"/>
    </p:bldLst>
  </p:timing>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05482"/>
            <a:ext cx="8229600" cy="1068513"/>
          </a:xfrm>
          <a:prstGeom prst="rect">
            <a:avLst/>
          </a:prstGeom>
        </p:spPr>
        <p:txBody>
          <a:bodyPr>
            <a:normAutofit/>
          </a:bodyPr>
          <a:lstStyle/>
          <a:p>
            <a:pPr>
              <a:defRPr/>
            </a:pPr>
            <a:r>
              <a:rPr lang="en-GB" sz="4800" b="1">
                <a:solidFill>
                  <a:schemeClr val="accent5">
                    <a:lumMod val="75000"/>
                  </a:schemeClr>
                </a:solidFill>
              </a:rPr>
              <a:t>Please note!</a:t>
            </a:r>
            <a:endParaRPr sz="4800" b="1">
              <a:solidFill>
                <a:schemeClr val="accent5">
                  <a:lumMod val="75000"/>
                </a:schemeClr>
              </a:solidFill>
            </a:endParaRPr>
          </a:p>
        </p:txBody>
      </p:sp>
      <p:sp>
        <p:nvSpPr>
          <p:cNvPr id="124" name="Clarifying the core concepts in this module"/>
          <p:cNvSpPr txBox="1">
            <a:spLocks noGrp="1"/>
          </p:cNvSpPr>
          <p:nvPr>
            <p:ph type="body" idx="1"/>
          </p:nvPr>
        </p:nvSpPr>
        <p:spPr bwMode="auto">
          <a:xfrm>
            <a:off x="133564" y="1273996"/>
            <a:ext cx="8763856" cy="4243238"/>
          </a:xfrm>
          <a:prstGeom prst="rect">
            <a:avLst/>
          </a:prstGeom>
        </p:spPr>
        <p:txBody>
          <a:bodyPr>
            <a:normAutofit/>
          </a:bodyPr>
          <a:lstStyle/>
          <a:p>
            <a:pPr marL="0" indent="0" algn="ctr">
              <a:spcBef>
                <a:spcPts val="0"/>
              </a:spcBef>
              <a:buSzTx/>
              <a:buFontTx/>
              <a:buNone/>
              <a:defRPr sz="3300" b="1"/>
            </a:pPr>
            <a:endParaRPr lang="en-GB" sz="4400" b="1">
              <a:solidFill>
                <a:srgbClr val="FF0000"/>
              </a:solidFill>
              <a:ea typeface="Calibri"/>
              <a:cs typeface="Times New Roman"/>
            </a:endParaRPr>
          </a:p>
          <a:p>
            <a:pPr marL="0" indent="0" algn="ctr">
              <a:spcBef>
                <a:spcPts val="0"/>
              </a:spcBef>
              <a:buSzTx/>
              <a:buNone/>
              <a:defRPr sz="3300" b="1"/>
            </a:pPr>
            <a:r>
              <a:rPr lang="en-GB" sz="4400">
                <a:solidFill>
                  <a:schemeClr val="accent5">
                    <a:lumMod val="75000"/>
                  </a:schemeClr>
                </a:solidFill>
                <a:ea typeface="Calibri"/>
                <a:cs typeface="Times New Roman"/>
              </a:rPr>
              <a:t>You should now be able to access the assignment briefs (Components 1 &amp; 2),</a:t>
            </a:r>
            <a:endParaRPr/>
          </a:p>
          <a:p>
            <a:pPr marL="0" indent="0" algn="ctr">
              <a:spcBef>
                <a:spcPts val="0"/>
              </a:spcBef>
              <a:buSzTx/>
              <a:buFontTx/>
              <a:buNone/>
              <a:defRPr sz="3300" b="1"/>
            </a:pPr>
            <a:r>
              <a:rPr lang="en-GB" sz="4400">
                <a:solidFill>
                  <a:schemeClr val="accent5">
                    <a:lumMod val="75000"/>
                  </a:schemeClr>
                </a:solidFill>
                <a:ea typeface="Calibri"/>
                <a:cs typeface="Times New Roman"/>
              </a:rPr>
              <a:t>in the LCLM5005 Moodle page</a:t>
            </a:r>
            <a:r>
              <a:rPr lang="en-GB" sz="4400">
                <a:solidFill>
                  <a:schemeClr val="accent5">
                    <a:lumMod val="75000"/>
                  </a:schemeClr>
                </a:solidFill>
                <a:ea typeface="Calibri"/>
                <a:cs typeface="Times New Roman"/>
              </a:rPr>
              <a:t>.</a:t>
            </a:r>
            <a:endParaRPr sz="4400">
              <a:solidFill>
                <a:schemeClr val="accent5">
                  <a:lumMod val="75000"/>
                </a:schemeClr>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05482"/>
            <a:ext cx="8229600" cy="1135283"/>
          </a:xfrm>
          <a:prstGeom prst="rect">
            <a:avLst/>
          </a:prstGeom>
        </p:spPr>
        <p:txBody>
          <a:bodyPr>
            <a:normAutofit/>
          </a:bodyPr>
          <a:lstStyle/>
          <a:p>
            <a:pPr>
              <a:defRPr/>
            </a:pPr>
            <a:r>
              <a:rPr lang="en-GB" sz="4800" b="1"/>
              <a:t>Week 2</a:t>
            </a:r>
            <a:endParaRPr sz="4800" b="1"/>
          </a:p>
        </p:txBody>
      </p:sp>
      <p:sp>
        <p:nvSpPr>
          <p:cNvPr id="124" name="Clarifying the core concepts in this module"/>
          <p:cNvSpPr txBox="1">
            <a:spLocks noGrp="1"/>
          </p:cNvSpPr>
          <p:nvPr>
            <p:ph type="body" idx="1"/>
          </p:nvPr>
        </p:nvSpPr>
        <p:spPr bwMode="auto">
          <a:xfrm>
            <a:off x="133564" y="1273996"/>
            <a:ext cx="8763856" cy="4243238"/>
          </a:xfrm>
          <a:prstGeom prst="rect">
            <a:avLst/>
          </a:prstGeom>
        </p:spPr>
        <p:txBody>
          <a:bodyPr>
            <a:normAutofit/>
          </a:bodyPr>
          <a:lstStyle/>
          <a:p>
            <a:pPr marL="0" indent="0" algn="ctr">
              <a:spcBef>
                <a:spcPts val="0"/>
              </a:spcBef>
              <a:buSzTx/>
              <a:buFontTx/>
              <a:buNone/>
              <a:defRPr sz="3300" b="1"/>
            </a:pPr>
            <a:endParaRPr lang="en-GB" sz="4400" b="1">
              <a:ea typeface="Calibri"/>
              <a:cs typeface="Times New Roman"/>
            </a:endParaRPr>
          </a:p>
          <a:p>
            <a:pPr marL="0" indent="0" algn="ctr">
              <a:spcBef>
                <a:spcPts val="0"/>
              </a:spcBef>
              <a:buSzTx/>
              <a:buFontTx/>
              <a:buNone/>
              <a:defRPr sz="3300" b="1"/>
            </a:pPr>
            <a:r>
              <a:rPr lang="en-GB" sz="4400" b="1">
                <a:solidFill>
                  <a:schemeClr val="accent5">
                    <a:lumMod val="75000"/>
                  </a:schemeClr>
                </a:solidFill>
                <a:ea typeface="Calibri"/>
                <a:cs typeface="Times New Roman"/>
              </a:rPr>
              <a:t>Analysis of External Environment &amp; Organisational Culture</a:t>
            </a:r>
            <a:endParaRPr sz="4400">
              <a:solidFill>
                <a:schemeClr val="accent5">
                  <a:lumMod val="75000"/>
                </a:schemeClr>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prstGeom prst="rect">
            <a:avLst/>
          </a:prstGeom>
        </p:spPr>
        <p:txBody>
          <a:bodyPr/>
          <a:lstStyle/>
          <a:p>
            <a:pPr>
              <a:defRPr/>
            </a:pPr>
            <a:r>
              <a:rPr lang="en-GB" b="1"/>
              <a:t>Week 2</a:t>
            </a:r>
            <a:endParaRPr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gn="ctr">
              <a:spcBef>
                <a:spcPts val="0"/>
              </a:spcBef>
              <a:buSzTx/>
              <a:buFontTx/>
              <a:buNone/>
              <a:defRPr sz="3300" b="1"/>
            </a:pPr>
            <a:endParaRPr lang="en-GB"/>
          </a:p>
          <a:p>
            <a:pPr marL="0" indent="0">
              <a:spcBef>
                <a:spcPts val="0"/>
              </a:spcBef>
              <a:buSzTx/>
              <a:buFontTx/>
              <a:buNone/>
              <a:defRPr sz="3300" b="1"/>
            </a:pPr>
            <a:r>
              <a:rPr lang="en-GB" sz="3600">
                <a:solidFill>
                  <a:schemeClr val="tx1"/>
                </a:solidFill>
              </a:rPr>
              <a:t>We shall examine…..</a:t>
            </a:r>
            <a:endParaRPr/>
          </a:p>
          <a:p>
            <a:pPr marL="0" indent="0">
              <a:spcBef>
                <a:spcPts val="0"/>
              </a:spcBef>
              <a:buSzTx/>
              <a:buFontTx/>
              <a:buNone/>
              <a:defRPr sz="3300" b="1"/>
            </a:pPr>
            <a:endParaRPr lang="en-GB" sz="3600">
              <a:solidFill>
                <a:schemeClr val="tx1"/>
              </a:solidFill>
            </a:endParaRPr>
          </a:p>
          <a:p>
            <a:pPr marL="0" indent="0" algn="ctr">
              <a:buClrTx/>
              <a:buSzPct val="100000"/>
              <a:buFont typeface="Arial"/>
              <a:buNone/>
              <a:defRPr/>
            </a:pPr>
            <a:r>
              <a:rPr lang="en-GB" sz="4000" b="1">
                <a:solidFill>
                  <a:schemeClr val="accent5">
                    <a:lumMod val="75000"/>
                  </a:schemeClr>
                </a:solidFill>
                <a:ea typeface="Calibri"/>
                <a:cs typeface="Times New Roman"/>
              </a:rPr>
              <a:t>The External Environment</a:t>
            </a:r>
            <a:endParaRPr lang="en-GB" sz="4000" b="1">
              <a:solidFill>
                <a:schemeClr val="accent5">
                  <a:lumMod val="75000"/>
                </a:schemeClr>
              </a:solidFill>
            </a:endParaRPr>
          </a:p>
          <a:p>
            <a:pPr marL="0" indent="0">
              <a:spcBef>
                <a:spcPts val="0"/>
              </a:spcBef>
              <a:buSzTx/>
              <a:buNone/>
              <a:defRPr sz="3300" b="1"/>
            </a:pPr>
            <a:endParaRPr lang="en-GB" sz="3200">
              <a:solidFill>
                <a:srgbClr val="FF0000"/>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773325"/>
          </a:xfrm>
          <a:prstGeom prst="rect">
            <a:avLst/>
          </a:prstGeom>
        </p:spPr>
        <p:txBody>
          <a:bodyPr>
            <a:noAutofit/>
          </a:bodyPr>
          <a:lstStyle/>
          <a:p>
            <a:pPr>
              <a:defRPr/>
            </a:pPr>
            <a:r>
              <a:rPr lang="en-GB" sz="4000" b="1"/>
              <a:t>External Environment and Organisational Culture</a:t>
            </a:r>
            <a:endParaRPr/>
          </a:p>
        </p:txBody>
      </p:sp>
      <p:sp>
        <p:nvSpPr>
          <p:cNvPr id="124" name="Clarifying the core concepts in this module"/>
          <p:cNvSpPr txBox="1">
            <a:spLocks noGrp="1"/>
          </p:cNvSpPr>
          <p:nvPr>
            <p:ph type="body" idx="1"/>
          </p:nvPr>
        </p:nvSpPr>
        <p:spPr bwMode="auto">
          <a:xfrm>
            <a:off x="215757" y="1171254"/>
            <a:ext cx="8784404" cy="4345979"/>
          </a:xfrm>
          <a:prstGeom prst="rect">
            <a:avLst/>
          </a:prstGeom>
        </p:spPr>
        <p:txBody>
          <a:bodyPr>
            <a:normAutofit lnSpcReduction="10000"/>
          </a:bodyPr>
          <a:lstStyle/>
          <a:p>
            <a:pPr marL="274320" lvl="0" indent="-274320" algn="just">
              <a:buClr>
                <a:srgbClr val="D16349"/>
              </a:buClr>
              <a:buSzPct val="85000"/>
              <a:buFont typeface="Wingdings 2"/>
              <a:buChar char=""/>
              <a:defRPr/>
            </a:pPr>
            <a:r>
              <a:rPr lang="en-GB" sz="3200">
                <a:solidFill>
                  <a:prstClr val="black"/>
                </a:solidFill>
              </a:rPr>
              <a:t>A business does not operate in a vacuum. </a:t>
            </a:r>
            <a:endParaRPr/>
          </a:p>
          <a:p>
            <a:pPr marL="274320" lvl="0" indent="-274320" algn="just">
              <a:buClr>
                <a:srgbClr val="D16349"/>
              </a:buClr>
              <a:buSzPct val="85000"/>
              <a:buFont typeface="Wingdings 2"/>
              <a:buChar char=""/>
              <a:defRPr/>
            </a:pPr>
            <a:endParaRPr lang="en-GB" sz="3200">
              <a:solidFill>
                <a:prstClr val="black"/>
              </a:solidFill>
            </a:endParaRPr>
          </a:p>
          <a:p>
            <a:pPr marL="274320" lvl="0" indent="-274320" algn="just">
              <a:buClr>
                <a:srgbClr val="D16349"/>
              </a:buClr>
              <a:buSzPct val="85000"/>
              <a:buFont typeface="Wingdings 2"/>
              <a:buChar char=""/>
              <a:defRPr/>
            </a:pPr>
            <a:r>
              <a:rPr lang="en-GB" sz="3200">
                <a:solidFill>
                  <a:prstClr val="black"/>
                </a:solidFill>
              </a:rPr>
              <a:t>It has to act and react to what happens outside the factory and office walls (</a:t>
            </a:r>
            <a:r>
              <a:rPr lang="en-GB" sz="3200" b="1">
                <a:solidFill>
                  <a:prstClr val="black"/>
                </a:solidFill>
              </a:rPr>
              <a:t>external factors or influences)</a:t>
            </a:r>
            <a:r>
              <a:rPr lang="en-GB" sz="3200">
                <a:solidFill>
                  <a:prstClr val="black"/>
                </a:solidFill>
              </a:rPr>
              <a:t>. </a:t>
            </a:r>
            <a:endParaRPr/>
          </a:p>
          <a:p>
            <a:pPr marL="274320" lvl="0" indent="-274320" algn="just">
              <a:buClr>
                <a:srgbClr val="D16349"/>
              </a:buClr>
              <a:buSzPct val="85000"/>
              <a:buFont typeface="Wingdings 2"/>
              <a:buChar char=""/>
              <a:defRPr/>
            </a:pPr>
            <a:endParaRPr lang="en-GB" sz="3200">
              <a:solidFill>
                <a:prstClr val="black"/>
              </a:solidFill>
            </a:endParaRPr>
          </a:p>
          <a:p>
            <a:pPr marL="274320" lvl="0" indent="-274320" algn="just">
              <a:buClr>
                <a:srgbClr val="D16349"/>
              </a:buClr>
              <a:buSzPct val="85000"/>
              <a:buFont typeface="Wingdings 2"/>
              <a:buChar char=""/>
              <a:defRPr/>
            </a:pPr>
            <a:r>
              <a:rPr lang="en-GB" sz="3200">
                <a:solidFill>
                  <a:prstClr val="black"/>
                </a:solidFill>
              </a:rPr>
              <a:t>These will affect the main internal functions of the business and possibly the objectives of the business and its strategies.</a:t>
            </a:r>
            <a:endParaRPr/>
          </a:p>
          <a:p>
            <a:pPr lvl="1">
              <a:lnSpc>
                <a:spcPct val="90000"/>
              </a:lnSpc>
              <a:defRPr/>
            </a:pP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773325"/>
          </a:xfrm>
          <a:prstGeom prst="rect">
            <a:avLst/>
          </a:prstGeom>
        </p:spPr>
        <p:txBody>
          <a:bodyPr>
            <a:noAutofit/>
          </a:bodyPr>
          <a:lstStyle/>
          <a:p>
            <a:pPr>
              <a:defRPr/>
            </a:pPr>
            <a:r>
              <a:rPr lang="en-GB" sz="4000" b="1"/>
              <a:t>External Environment and Organisational Culture</a:t>
            </a:r>
            <a:endParaRPr/>
          </a:p>
        </p:txBody>
      </p:sp>
      <p:sp>
        <p:nvSpPr>
          <p:cNvPr id="124" name="Clarifying the core concepts in this module"/>
          <p:cNvSpPr txBox="1">
            <a:spLocks noGrp="1"/>
          </p:cNvSpPr>
          <p:nvPr>
            <p:ph type="body" idx="1"/>
          </p:nvPr>
        </p:nvSpPr>
        <p:spPr bwMode="auto">
          <a:xfrm>
            <a:off x="215757" y="1171254"/>
            <a:ext cx="8784404" cy="4345979"/>
          </a:xfrm>
          <a:prstGeom prst="rect">
            <a:avLst/>
          </a:prstGeom>
        </p:spPr>
        <p:txBody>
          <a:bodyPr>
            <a:normAutofit/>
          </a:bodyPr>
          <a:lstStyle/>
          <a:p>
            <a:pPr marL="0" lvl="0" indent="0" algn="just">
              <a:buClr>
                <a:srgbClr val="D16349"/>
              </a:buClr>
              <a:buSzPct val="85000"/>
              <a:buNone/>
              <a:defRPr/>
            </a:pPr>
            <a:endParaRPr lang="en-GB" sz="3200">
              <a:solidFill>
                <a:prstClr val="black"/>
              </a:solidFill>
            </a:endParaRPr>
          </a:p>
          <a:p>
            <a:pPr marL="0" lvl="0" indent="0" algn="just">
              <a:buClr>
                <a:srgbClr val="D16349"/>
              </a:buClr>
              <a:buSzPct val="85000"/>
              <a:buNone/>
              <a:defRPr/>
            </a:pPr>
            <a:r>
              <a:rPr lang="en-GB" sz="3200">
                <a:solidFill>
                  <a:prstClr val="black"/>
                </a:solidFill>
              </a:rPr>
              <a:t>A very important point to note is …..</a:t>
            </a:r>
            <a:endParaRPr/>
          </a:p>
          <a:p>
            <a:pPr marL="0" lvl="0" indent="0" algn="just">
              <a:buClr>
                <a:srgbClr val="D16349"/>
              </a:buClr>
              <a:buSzPct val="85000"/>
              <a:buNone/>
              <a:defRPr/>
            </a:pPr>
            <a:endParaRPr lang="en-GB" sz="3200">
              <a:solidFill>
                <a:prstClr val="black"/>
              </a:solidFill>
            </a:endParaRPr>
          </a:p>
          <a:p>
            <a:pPr marL="274320" lvl="0" indent="-274320" algn="just">
              <a:buClr>
                <a:srgbClr val="D16349"/>
              </a:buClr>
              <a:buSzPct val="85000"/>
              <a:buFont typeface="Wingdings 2"/>
              <a:buChar char=""/>
              <a:defRPr/>
            </a:pPr>
            <a:r>
              <a:rPr lang="en-GB" sz="3200">
                <a:solidFill>
                  <a:prstClr val="black"/>
                </a:solidFill>
              </a:rPr>
              <a:t>Business environment (emphasis on </a:t>
            </a:r>
            <a:r>
              <a:rPr lang="en-GB" sz="3200" b="1">
                <a:solidFill>
                  <a:prstClr val="black"/>
                </a:solidFill>
              </a:rPr>
              <a:t>external factors or influences)</a:t>
            </a:r>
            <a:r>
              <a:rPr lang="en-GB" sz="3200">
                <a:solidFill>
                  <a:prstClr val="black"/>
                </a:solidFill>
              </a:rPr>
              <a:t> is </a:t>
            </a:r>
            <a:r>
              <a:rPr lang="en-GB" sz="3200" b="1">
                <a:solidFill>
                  <a:schemeClr val="accent5">
                    <a:lumMod val="75000"/>
                  </a:schemeClr>
                </a:solidFill>
                <a:highlight>
                  <a:srgbClr val="FFFF00"/>
                </a:highlight>
              </a:rPr>
              <a:t>anything that can impact on the activities of a business.</a:t>
            </a:r>
            <a:endParaRPr/>
          </a:p>
          <a:p>
            <a:pPr lvl="1">
              <a:lnSpc>
                <a:spcPct val="90000"/>
              </a:lnSpc>
              <a:defRPr/>
            </a:pP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fontScale="90000"/>
          </a:bodyPr>
          <a:lstStyle/>
          <a:p>
            <a:pPr>
              <a:spcBef>
                <a:spcPts val="0"/>
              </a:spcBef>
              <a:defRPr/>
            </a:pPr>
            <a:r>
              <a:rPr lang="fr-FR" sz="3600" b="1"/>
              <a:t>Eternal Environnent and </a:t>
            </a:r>
            <a:r>
              <a:rPr lang="fr-FR" sz="3600" b="1"/>
              <a:t>Organisational</a:t>
            </a:r>
            <a:r>
              <a:rPr lang="fr-FR" sz="3600" b="1"/>
              <a:t> Culture</a:t>
            </a:r>
            <a:endParaRPr lang="en-GB" sz="3600" b="1"/>
          </a:p>
        </p:txBody>
      </p:sp>
      <p:pic>
        <p:nvPicPr>
          <p:cNvPr id="2" name="Picture 1"/>
          <p:cNvPicPr>
            <a:picLocks noChangeAspect="1"/>
          </p:cNvPicPr>
          <p:nvPr/>
        </p:nvPicPr>
        <p:blipFill>
          <a:blip r:embed="rId3"/>
          <a:stretch/>
        </p:blipFill>
        <p:spPr bwMode="auto">
          <a:xfrm>
            <a:off x="1227762" y="1921358"/>
            <a:ext cx="6318605" cy="3426249"/>
          </a:xfrm>
          <a:prstGeom prst="rect">
            <a:avLst/>
          </a:prstGeom>
        </p:spPr>
      </p:pic>
      <p:sp>
        <p:nvSpPr>
          <p:cNvPr id="124" name="Clarifying the core concepts in this module"/>
          <p:cNvSpPr txBox="1">
            <a:spLocks noGrp="1"/>
          </p:cNvSpPr>
          <p:nvPr>
            <p:ph type="body" idx="1"/>
          </p:nvPr>
        </p:nvSpPr>
        <p:spPr bwMode="auto">
          <a:xfrm>
            <a:off x="215757" y="1171254"/>
            <a:ext cx="8342615" cy="4345979"/>
          </a:xfrm>
          <a:prstGeom prst="rect">
            <a:avLst/>
          </a:prstGeom>
        </p:spPr>
        <p:txBody>
          <a:bodyPr>
            <a:normAutofit/>
          </a:bodyPr>
          <a:lstStyle/>
          <a:p>
            <a:pPr marL="342900" lvl="1" indent="0">
              <a:lnSpc>
                <a:spcPct val="90000"/>
              </a:lnSpc>
              <a:buNone/>
              <a:defRPr/>
            </a:pPr>
            <a:r>
              <a:rPr lang="en-US" sz="2800" b="1"/>
              <a:t>Organisation</a:t>
            </a:r>
            <a:r>
              <a:rPr lang="en-GB" sz="2800" b="1"/>
              <a:t>al</a:t>
            </a:r>
            <a:r>
              <a:rPr lang="en-US" sz="2800" b="1"/>
              <a:t>/Business Environment</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26031"/>
            <a:ext cx="8784405" cy="821932"/>
          </a:xfrm>
          <a:prstGeom prst="rect">
            <a:avLst/>
          </a:prstGeom>
        </p:spPr>
        <p:txBody>
          <a:bodyPr>
            <a:normAutofit fontScale="90000"/>
          </a:bodyPr>
          <a:lstStyle/>
          <a:p>
            <a:pPr algn="just">
              <a:spcBef>
                <a:spcPts val="0"/>
              </a:spcBef>
              <a:defRPr/>
            </a:pPr>
            <a:r>
              <a:rPr lang="en-US" sz="3600" b="1"/>
              <a:t>The External Environment of </a:t>
            </a:r>
            <a:r>
              <a:rPr lang="en-US" sz="3600" b="1"/>
              <a:t>Organisations</a:t>
            </a:r>
            <a:endParaRPr lang="en-GB" sz="3600" b="1"/>
          </a:p>
        </p:txBody>
      </p:sp>
      <p:sp>
        <p:nvSpPr>
          <p:cNvPr id="124" name="Clarifying the core concepts in this module"/>
          <p:cNvSpPr txBox="1">
            <a:spLocks noGrp="1"/>
          </p:cNvSpPr>
          <p:nvPr>
            <p:ph type="body" idx="1"/>
          </p:nvPr>
        </p:nvSpPr>
        <p:spPr bwMode="auto">
          <a:xfrm>
            <a:off x="215757" y="1047964"/>
            <a:ext cx="8712486" cy="4469269"/>
          </a:xfrm>
          <a:prstGeom prst="rect">
            <a:avLst/>
          </a:prstGeom>
        </p:spPr>
        <p:txBody>
          <a:bodyPr>
            <a:normAutofit/>
          </a:bodyPr>
          <a:lstStyle/>
          <a:p>
            <a:pPr marL="342900" lvl="1" indent="0">
              <a:lnSpc>
                <a:spcPct val="90000"/>
              </a:lnSpc>
              <a:buNone/>
              <a:defRPr/>
            </a:pPr>
            <a:r>
              <a:rPr lang="en-GB" sz="2800" b="1">
                <a:solidFill>
                  <a:schemeClr val="tx1"/>
                </a:solidFill>
              </a:rPr>
              <a:t>The Elements of the Environment</a:t>
            </a:r>
            <a:endParaRPr>
              <a:solidFill>
                <a:schemeClr val="tx1"/>
              </a:solidFill>
            </a:endParaRPr>
          </a:p>
          <a:p>
            <a:pPr marL="342900" lvl="1" indent="0">
              <a:lnSpc>
                <a:spcPct val="90000"/>
              </a:lnSpc>
              <a:buNone/>
              <a:defRPr/>
            </a:pPr>
            <a:endParaRPr lang="en-US" sz="2800"/>
          </a:p>
        </p:txBody>
      </p:sp>
      <p:pic>
        <p:nvPicPr>
          <p:cNvPr id="3" name="Picture 2" descr="What Is Micro And Macro Environment In Marketing"/>
          <p:cNvPicPr>
            <a:picLocks noChangeAspect="1" noChangeArrowheads="1"/>
          </p:cNvPicPr>
          <p:nvPr/>
        </p:nvPicPr>
        <p:blipFill>
          <a:blip r:embed="rId3"/>
          <a:stretch/>
        </p:blipFill>
        <p:spPr bwMode="auto">
          <a:xfrm>
            <a:off x="1131216" y="1640042"/>
            <a:ext cx="6749591" cy="3877192"/>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fontScale="90000"/>
          </a:bodyPr>
          <a:lstStyle/>
          <a:p>
            <a:pPr algn="just">
              <a:spcBef>
                <a:spcPts val="0"/>
              </a:spcBef>
              <a:defRPr/>
            </a:pPr>
            <a:r>
              <a:rPr lang="en-US" sz="3600" b="1"/>
              <a:t>The External Environment of Organi</a:t>
            </a:r>
            <a:r>
              <a:rPr lang="en-GB" sz="3600" b="1"/>
              <a:t>s</a:t>
            </a:r>
            <a:r>
              <a:rPr lang="en-US" sz="3600" b="1"/>
              <a:t>ations</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nSpc>
                <a:spcPct val="90000"/>
              </a:lnSpc>
              <a:buSzPct val="90000"/>
              <a:buNone/>
              <a:defRPr/>
            </a:pPr>
            <a:r>
              <a:rPr lang="en-US" sz="3200"/>
              <a:t>The general environment </a:t>
            </a:r>
            <a:r>
              <a:rPr lang="en-US" sz="3200" b="1" i="1">
                <a:cs typeface="Times New Roman"/>
              </a:rPr>
              <a:t>—  i.e., </a:t>
            </a:r>
            <a:r>
              <a:rPr lang="en-US" sz="3200"/>
              <a:t>external environment of the organi</a:t>
            </a:r>
            <a:r>
              <a:rPr lang="en-GB" sz="3200"/>
              <a:t>s</a:t>
            </a:r>
            <a:r>
              <a:rPr lang="en-US" sz="3200"/>
              <a:t>ation include:</a:t>
            </a:r>
            <a:endParaRPr/>
          </a:p>
          <a:p>
            <a:pPr lvl="1">
              <a:lnSpc>
                <a:spcPct val="90000"/>
              </a:lnSpc>
              <a:buClrTx/>
              <a:buSzPct val="100000"/>
              <a:buFont typeface="Arial"/>
              <a:buChar char="•"/>
              <a:defRPr/>
            </a:pPr>
            <a:r>
              <a:rPr lang="en-US" sz="2800"/>
              <a:t>Economic </a:t>
            </a:r>
            <a:endParaRPr/>
          </a:p>
          <a:p>
            <a:pPr lvl="1">
              <a:lnSpc>
                <a:spcPct val="90000"/>
              </a:lnSpc>
              <a:buClrTx/>
              <a:buSzPct val="100000"/>
              <a:buFont typeface="Arial"/>
              <a:buChar char="•"/>
              <a:defRPr/>
            </a:pPr>
            <a:r>
              <a:rPr lang="en-US" sz="2800"/>
              <a:t>Socio-cultural </a:t>
            </a:r>
            <a:endParaRPr/>
          </a:p>
          <a:p>
            <a:pPr lvl="1">
              <a:lnSpc>
                <a:spcPct val="90000"/>
              </a:lnSpc>
              <a:buClrTx/>
              <a:buSzPct val="100000"/>
              <a:buFont typeface="Arial"/>
              <a:buChar char="•"/>
              <a:defRPr/>
            </a:pPr>
            <a:r>
              <a:rPr lang="en-US" sz="2800"/>
              <a:t>Legal-political </a:t>
            </a:r>
            <a:endParaRPr/>
          </a:p>
          <a:p>
            <a:pPr lvl="1">
              <a:lnSpc>
                <a:spcPct val="90000"/>
              </a:lnSpc>
              <a:buClrTx/>
              <a:buSzPct val="100000"/>
              <a:buFont typeface="Arial"/>
              <a:buChar char="•"/>
              <a:defRPr/>
            </a:pPr>
            <a:r>
              <a:rPr lang="en-US" sz="2800"/>
              <a:t>Technological </a:t>
            </a:r>
            <a:endParaRPr/>
          </a:p>
          <a:p>
            <a:pPr lvl="1">
              <a:lnSpc>
                <a:spcPct val="90000"/>
              </a:lnSpc>
              <a:buClrTx/>
              <a:buSzPct val="100000"/>
              <a:buFont typeface="Arial"/>
              <a:buChar char="•"/>
              <a:defRPr/>
            </a:pPr>
            <a:r>
              <a:rPr lang="en-US" sz="2800"/>
              <a:t>Natural environment</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1" end="1"/>
                                            </p:txEl>
                                          </p:spTgt>
                                        </p:tgtEl>
                                        <p:attrNameLst>
                                          <p:attrName>style.visibility</p:attrName>
                                        </p:attrNameLst>
                                      </p:cBhvr>
                                      <p:to>
                                        <p:strVal val="visible"/>
                                      </p:to>
                                    </p:set>
                                    <p:anim calcmode="lin" valueType="num">
                                      <p:cBhvr additive="base">
                                        <p:cTn id="22"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1" end="1"/>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4">
                                            <p:txEl>
                                              <p:pRg st="2" end="2"/>
                                            </p:txEl>
                                          </p:spTgt>
                                        </p:tgtEl>
                                        <p:attrNameLst>
                                          <p:attrName>style.visibility</p:attrName>
                                        </p:attrNameLst>
                                      </p:cBhvr>
                                      <p:to>
                                        <p:strVal val="visible"/>
                                      </p:to>
                                    </p:set>
                                    <p:anim calcmode="lin" valueType="num">
                                      <p:cBhvr additive="base">
                                        <p:cTn id="26"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4">
                                            <p:txEl>
                                              <p:pRg st="2" end="2"/>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124">
                                            <p:txEl>
                                              <p:pRg st="3" end="3"/>
                                            </p:txEl>
                                          </p:spTgt>
                                        </p:tgtEl>
                                        <p:attrNameLst>
                                          <p:attrName>style.visibility</p:attrName>
                                        </p:attrNameLst>
                                      </p:cBhvr>
                                      <p:to>
                                        <p:strVal val="visible"/>
                                      </p:to>
                                    </p:set>
                                    <p:anim calcmode="lin" valueType="num">
                                      <p:cBhvr additive="base">
                                        <p:cTn id="30"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3" end="3"/>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124">
                                            <p:txEl>
                                              <p:pRg st="4" end="4"/>
                                            </p:txEl>
                                          </p:spTgt>
                                        </p:tgtEl>
                                        <p:attrNameLst>
                                          <p:attrName>style.visibility</p:attrName>
                                        </p:attrNameLst>
                                      </p:cBhvr>
                                      <p:to>
                                        <p:strVal val="visible"/>
                                      </p:to>
                                    </p:set>
                                    <p:anim calcmode="lin" valueType="num">
                                      <p:cBhvr additive="base">
                                        <p:cTn id="34"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124">
                                            <p:txEl>
                                              <p:pRg st="4" end="4"/>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124">
                                            <p:txEl>
                                              <p:pRg st="5" end="5"/>
                                            </p:txEl>
                                          </p:spTgt>
                                        </p:tgtEl>
                                        <p:attrNameLst>
                                          <p:attrName>style.visibility</p:attrName>
                                        </p:attrNameLst>
                                      </p:cBhvr>
                                      <p:to>
                                        <p:strVal val="visible"/>
                                      </p:to>
                                    </p:set>
                                    <p:anim calcmode="lin" valueType="num">
                                      <p:cBhvr additive="base">
                                        <p:cTn id="38" dur="500" fill="hold"/>
                                        <p:tgtEl>
                                          <p:spTgt spid="124">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12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Autofit/>
          </a:bodyPr>
          <a:lstStyle/>
          <a:p>
            <a:pPr>
              <a:spcBef>
                <a:spcPts val="0"/>
              </a:spcBef>
              <a:defRPr/>
            </a:pPr>
            <a:r>
              <a:rPr lang="en-US" sz="3600" b="1"/>
              <a:t>Analysing </a:t>
            </a:r>
            <a:r>
              <a:rPr lang="en-GB" sz="3600" b="1"/>
              <a:t>t</a:t>
            </a:r>
            <a:r>
              <a:rPr lang="en-US" sz="3600" b="1"/>
              <a:t>he Organi</a:t>
            </a:r>
            <a:r>
              <a:rPr lang="en-GB" sz="3600" b="1"/>
              <a:t>s</a:t>
            </a:r>
            <a:r>
              <a:rPr lang="en-US" sz="3600" b="1"/>
              <a:t>ation</a:t>
            </a:r>
            <a:r>
              <a:rPr lang="en-GB" sz="3600" b="1"/>
              <a:t>’</a:t>
            </a:r>
            <a:r>
              <a:rPr lang="en-US" sz="3600" b="1"/>
              <a:t>s External Environment</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nSpc>
                <a:spcPct val="90000"/>
              </a:lnSpc>
              <a:buSzPct val="90000"/>
              <a:buNone/>
              <a:defRPr/>
            </a:pPr>
            <a:r>
              <a:rPr lang="en-US" sz="3200" b="1"/>
              <a:t>Using PESTEL Analysis:</a:t>
            </a:r>
            <a:endParaRPr/>
          </a:p>
          <a:p>
            <a:pPr marL="0" indent="0">
              <a:lnSpc>
                <a:spcPct val="90000"/>
              </a:lnSpc>
              <a:buSzPct val="90000"/>
              <a:buNone/>
              <a:defRPr/>
            </a:pPr>
            <a:endParaRPr lang="en-US" sz="2800"/>
          </a:p>
        </p:txBody>
      </p:sp>
      <p:pic>
        <p:nvPicPr>
          <p:cNvPr id="2" name="Picture 2" descr="Environment analysis (PESTEL / STEP-Analysis) - ConWISE"/>
          <p:cNvPicPr>
            <a:picLocks noChangeAspect="1" noChangeArrowheads="1"/>
          </p:cNvPicPr>
          <p:nvPr/>
        </p:nvPicPr>
        <p:blipFill>
          <a:blip r:embed="rId3"/>
          <a:stretch/>
        </p:blipFill>
        <p:spPr bwMode="auto">
          <a:xfrm>
            <a:off x="297951" y="1709786"/>
            <a:ext cx="8414534" cy="4054015"/>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71919"/>
            <a:ext cx="8784405" cy="934948"/>
          </a:xfrm>
          <a:prstGeom prst="rect">
            <a:avLst/>
          </a:prstGeom>
        </p:spPr>
        <p:txBody>
          <a:bodyPr vertOverflow="overflow" horzOverflow="overflow" vert="horz" wrap="square" lIns="45718" tIns="45720" rIns="45718" bIns="45720" numCol="1" spcCol="0" rtlCol="0" fromWordArt="0" anchor="ctr" anchorCtr="0" forceAA="0" upright="0" compatLnSpc="0">
            <a:normAutofit fontScale="90000" lnSpcReduction="2000"/>
          </a:bodyPr>
          <a:lstStyle/>
          <a:p>
            <a:pPr>
              <a:spcBef>
                <a:spcPts val="0"/>
              </a:spcBef>
              <a:defRPr/>
            </a:pPr>
            <a:br>
              <a:rPr lang="en-GB" sz="4400" b="1"/>
            </a:br>
            <a:r>
              <a:rPr lang="en-GB" sz="4400" b="1"/>
              <a:t>Individual Class Activity &amp; Discussion  </a:t>
            </a:r>
            <a:br>
              <a:rPr lang="en-GB" sz="3600" b="1"/>
            </a:br>
            <a:endParaRPr lang="en-GB" sz="3600" b="1"/>
          </a:p>
        </p:txBody>
      </p:sp>
      <p:sp>
        <p:nvSpPr>
          <p:cNvPr id="124" name="Clarifying the core concepts in this module"/>
          <p:cNvSpPr txBox="1">
            <a:spLocks noGrp="1"/>
          </p:cNvSpPr>
          <p:nvPr>
            <p:ph type="body" idx="1"/>
          </p:nvPr>
        </p:nvSpPr>
        <p:spPr bwMode="auto">
          <a:xfrm>
            <a:off x="133564" y="1130157"/>
            <a:ext cx="8784405" cy="4387076"/>
          </a:xfrm>
          <a:prstGeom prst="rect">
            <a:avLst/>
          </a:prstGeom>
        </p:spPr>
        <p:txBody>
          <a:bodyPr>
            <a:normAutofit/>
          </a:bodyPr>
          <a:lstStyle/>
          <a:p>
            <a:pPr>
              <a:lnSpc>
                <a:spcPct val="90000"/>
              </a:lnSpc>
              <a:buSzPct val="90000"/>
              <a:buFont typeface="Wingdings"/>
              <a:buChar char="v"/>
              <a:defRPr/>
            </a:pPr>
            <a:r>
              <a:rPr lang="en-US" sz="2800">
                <a:solidFill>
                  <a:schemeClr val="tx1">
                    <a:lumMod val="75000"/>
                    <a:lumOff val="25000"/>
                  </a:schemeClr>
                </a:solidFill>
              </a:rPr>
              <a:t>Why is it important to analyse the external environment of organisations?</a:t>
            </a:r>
            <a:endParaRPr/>
          </a:p>
          <a:p>
            <a:pPr>
              <a:lnSpc>
                <a:spcPct val="90000"/>
              </a:lnSpc>
              <a:buSzPct val="90000"/>
              <a:buFont typeface="Wingdings"/>
              <a:buChar char="v"/>
              <a:defRPr/>
            </a:pPr>
            <a:endParaRPr lang="en-US" sz="2800">
              <a:solidFill>
                <a:schemeClr val="tx1">
                  <a:lumMod val="75000"/>
                  <a:lumOff val="25000"/>
                </a:schemeClr>
              </a:solidFill>
            </a:endParaRPr>
          </a:p>
          <a:p>
            <a:pPr>
              <a:lnSpc>
                <a:spcPct val="90000"/>
              </a:lnSpc>
              <a:buSzPct val="90000"/>
              <a:buFont typeface="Wingdings"/>
              <a:buChar char="v"/>
              <a:defRPr/>
            </a:pPr>
            <a:r>
              <a:rPr lang="en-US" sz="2800">
                <a:solidFill>
                  <a:schemeClr val="tx1">
                    <a:lumMod val="75000"/>
                    <a:lumOff val="25000"/>
                  </a:schemeClr>
                </a:solidFill>
              </a:rPr>
              <a:t>What are the benefits of conducting PESTEL analysis on the external environment of organisations?</a:t>
            </a:r>
            <a:endParaRPr/>
          </a:p>
          <a:p>
            <a:pPr>
              <a:lnSpc>
                <a:spcPct val="90000"/>
              </a:lnSpc>
              <a:buSzPct val="90000"/>
              <a:buFont typeface="Wingdings"/>
              <a:buChar char="v"/>
              <a:defRPr/>
            </a:pPr>
            <a:endParaRPr lang="en-US" sz="2800">
              <a:solidFill>
                <a:schemeClr val="tx1">
                  <a:lumMod val="75000"/>
                  <a:lumOff val="25000"/>
                </a:schemeClr>
              </a:solidFill>
            </a:endParaRPr>
          </a:p>
          <a:p>
            <a:pPr>
              <a:lnSpc>
                <a:spcPct val="90000"/>
              </a:lnSpc>
              <a:buSzPct val="90000"/>
              <a:buFont typeface="Wingdings"/>
              <a:buChar char="v"/>
              <a:defRPr/>
            </a:pPr>
            <a:r>
              <a:rPr lang="en-US" sz="2800">
                <a:solidFill>
                  <a:schemeClr val="tx1">
                    <a:lumMod val="75000"/>
                    <a:lumOff val="25000"/>
                  </a:schemeClr>
                </a:solidFill>
              </a:rPr>
              <a:t>Prepare </a:t>
            </a:r>
            <a:r>
              <a:rPr lang="en-GB" sz="2800">
                <a:solidFill>
                  <a:schemeClr val="tx1">
                    <a:lumMod val="75000"/>
                    <a:lumOff val="25000"/>
                  </a:schemeClr>
                </a:solidFill>
              </a:rPr>
              <a:t>a </a:t>
            </a:r>
            <a:r>
              <a:rPr lang="en-US" sz="2800">
                <a:solidFill>
                  <a:schemeClr val="tx1">
                    <a:lumMod val="75000"/>
                    <a:lumOff val="25000"/>
                  </a:schemeClr>
                </a:solidFill>
              </a:rPr>
              <a:t>150 – 200 words answer and share with the class </a:t>
            </a:r>
            <a:r>
              <a:rPr lang="en-GB" sz="2800">
                <a:solidFill>
                  <a:schemeClr val="tx1">
                    <a:lumMod val="75000"/>
                    <a:lumOff val="25000"/>
                  </a:schemeClr>
                </a:solidFill>
              </a:rPr>
              <a:t>or post in the forum </a:t>
            </a:r>
            <a:r>
              <a:rPr lang="en-US" sz="2800">
                <a:solidFill>
                  <a:schemeClr val="tx1">
                    <a:lumMod val="75000"/>
                    <a:lumOff val="25000"/>
                  </a:schemeClr>
                </a:solidFill>
              </a:rPr>
              <a:t>after 20 minutes</a:t>
            </a:r>
            <a:r>
              <a:rPr lang="en-GB" sz="2800">
                <a:solidFill>
                  <a:schemeClr val="tx1">
                    <a:lumMod val="75000"/>
                    <a:lumOff val="25000"/>
                  </a:schemeClr>
                </a:solidFill>
              </a:rPr>
              <a:t>.</a:t>
            </a:r>
            <a:r>
              <a:rPr lang="en-US" sz="2800">
                <a:solidFill>
                  <a:schemeClr val="tx1">
                    <a:lumMod val="75000"/>
                    <a:lumOff val="25000"/>
                  </a:schemeClr>
                </a:solidFill>
              </a:rPr>
              <a:t> </a:t>
            </a:r>
            <a:endParaRPr/>
          </a:p>
          <a:p>
            <a:pPr>
              <a:lnSpc>
                <a:spcPct val="90000"/>
              </a:lnSpc>
              <a:buSzPct val="90000"/>
              <a:buFont typeface="Wingdings"/>
              <a:buChar char="v"/>
              <a:defRPr/>
            </a:pPr>
            <a:endParaRPr lang="en-US" sz="2800">
              <a:solidFill>
                <a:schemeClr val="tx1">
                  <a:lumMod val="75000"/>
                  <a:lumOff val="25000"/>
                </a:schemeClr>
              </a:solidFill>
            </a:endParaRPr>
          </a:p>
          <a:p>
            <a:pPr marL="0" indent="0">
              <a:lnSpc>
                <a:spcPct val="90000"/>
              </a:lnSpc>
              <a:buSzPct val="90000"/>
              <a:buNone/>
              <a:defRPr/>
            </a:pPr>
            <a:endParaRPr lang="en-US" sz="3200" b="1">
              <a:solidFill>
                <a:srgbClr val="FF0000"/>
              </a:solidFill>
            </a:endParaRPr>
          </a:p>
          <a:p>
            <a:pPr marL="0" indent="0">
              <a:lnSpc>
                <a:spcPct val="90000"/>
              </a:lnSpc>
              <a:buSzPct val="90000"/>
              <a:buNone/>
              <a:defRPr/>
            </a:pPr>
            <a:endParaRPr lang="en-US" sz="3200" b="1">
              <a:solidFill>
                <a:srgbClr val="FF0000"/>
              </a:solidFill>
            </a:endParaRPr>
          </a:p>
          <a:p>
            <a:pPr marL="0" indent="0">
              <a:lnSpc>
                <a:spcPct val="90000"/>
              </a:lnSpc>
              <a:buSzPct val="90000"/>
              <a:buNone/>
              <a:defRPr/>
            </a:pPr>
            <a:endParaRPr lang="en-GB" sz="2800"/>
          </a:p>
          <a:p>
            <a:pPr marL="0" indent="0">
              <a:lnSpc>
                <a:spcPct val="90000"/>
              </a:lnSpc>
              <a:buSzPct val="90000"/>
              <a:buNone/>
              <a:defRPr/>
            </a:pP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GB"/>
              <a:t>Class Discussion </a:t>
            </a:r>
            <a:endParaRPr/>
          </a:p>
        </p:txBody>
      </p:sp>
      <p:sp>
        <p:nvSpPr>
          <p:cNvPr id="3" name="Text Placeholder 2"/>
          <p:cNvSpPr>
            <a:spLocks noGrp="1"/>
          </p:cNvSpPr>
          <p:nvPr>
            <p:ph type="body" idx="1"/>
          </p:nvPr>
        </p:nvSpPr>
        <p:spPr bwMode="auto"/>
        <p:txBody>
          <a:bodyPr>
            <a:normAutofit/>
          </a:bodyPr>
          <a:lstStyle/>
          <a:p>
            <a:pPr>
              <a:defRPr/>
            </a:pPr>
            <a:r>
              <a:rPr lang="en-GB" sz="4800">
                <a:latin typeface="MV Boli"/>
                <a:cs typeface="MV Boli"/>
              </a:rPr>
              <a:t>Share your answer with the class</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GB"/>
              <a:t>Break Time </a:t>
            </a:r>
            <a:endParaRPr/>
          </a:p>
        </p:txBody>
      </p:sp>
      <p:sp>
        <p:nvSpPr>
          <p:cNvPr id="3" name="Text Placeholder 2"/>
          <p:cNvSpPr>
            <a:spLocks noGrp="1"/>
          </p:cNvSpPr>
          <p:nvPr>
            <p:ph type="body" idx="1"/>
          </p:nvPr>
        </p:nvSpPr>
        <p:spPr bwMode="auto"/>
        <p:txBody>
          <a:bodyPr/>
          <a:lstStyle/>
          <a:p>
            <a:pPr>
              <a:defRPr/>
            </a:pPr>
            <a:r>
              <a:rPr lang="en-GB"/>
              <a:t>Enjoy Your break !</a:t>
            </a:r>
            <a:endParaRPr/>
          </a:p>
        </p:txBody>
      </p:sp>
      <p:pic>
        <p:nvPicPr>
          <p:cNvPr id="4" name="Picture 3"/>
          <p:cNvPicPr>
            <a:picLocks noChangeAspect="1"/>
          </p:cNvPicPr>
          <p:nvPr/>
        </p:nvPicPr>
        <p:blipFill>
          <a:blip r:embed="rId3"/>
          <a:stretch/>
        </p:blipFill>
        <p:spPr bwMode="auto">
          <a:xfrm>
            <a:off x="5380945" y="1925411"/>
            <a:ext cx="3171825" cy="2571750"/>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683568" y="1988843"/>
            <a:ext cx="7772401" cy="1470026"/>
          </a:xfrm>
        </p:spPr>
        <p:txBody>
          <a:bodyPr anchor="ctr">
            <a:normAutofit/>
          </a:bodyPr>
          <a:lstStyle/>
          <a:p>
            <a:pPr>
              <a:defRPr/>
            </a:pPr>
            <a:r>
              <a:rPr lang="en-GB"/>
              <a:t>Welcome to Session 2 </a:t>
            </a:r>
            <a:endParaRPr/>
          </a:p>
        </p:txBody>
      </p:sp>
      <p:sp>
        <p:nvSpPr>
          <p:cNvPr id="3" name="Text Placeholder 2"/>
          <p:cNvSpPr>
            <a:spLocks noGrp="1"/>
          </p:cNvSpPr>
          <p:nvPr>
            <p:ph type="body" sz="quarter" idx="1"/>
          </p:nvPr>
        </p:nvSpPr>
        <p:spPr bwMode="auto">
          <a:xfrm>
            <a:off x="1369367" y="3744614"/>
            <a:ext cx="6400801" cy="1752601"/>
          </a:xfrm>
        </p:spPr>
        <p:txBody>
          <a:bodyPr>
            <a:normAutofit/>
          </a:bodyPr>
          <a:lstStyle/>
          <a:p>
            <a:pPr>
              <a:defRPr/>
            </a:pPr>
            <a:endParaRPr lang="en-GB" sz="4000" b="1">
              <a:solidFill>
                <a:schemeClr val="accent2">
                  <a:lumMod val="60000"/>
                  <a:lumOff val="40000"/>
                </a:schemeClr>
              </a:solidFill>
            </a:endParaRPr>
          </a:p>
          <a:p>
            <a:pPr>
              <a:defRPr/>
            </a:pPr>
            <a:r>
              <a:rPr lang="en-GB" sz="4000" b="1">
                <a:solidFill>
                  <a:schemeClr val="accent2">
                    <a:lumMod val="60000"/>
                    <a:lumOff val="40000"/>
                  </a:schemeClr>
                </a:solidFill>
              </a:rPr>
              <a:t>The External Environment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fontScale="90000"/>
          </a:bodyPr>
          <a:lstStyle/>
          <a:p>
            <a:pPr algn="just">
              <a:spcBef>
                <a:spcPts val="0"/>
              </a:spcBef>
              <a:defRPr/>
            </a:pPr>
            <a:r>
              <a:rPr lang="en-US" sz="3600" b="1"/>
              <a:t>The External Environment of Organi</a:t>
            </a:r>
            <a:r>
              <a:rPr lang="en-GB" sz="3600" b="1"/>
              <a:t>s</a:t>
            </a:r>
            <a:r>
              <a:rPr lang="en-US" sz="3600" b="1"/>
              <a:t>ations</a:t>
            </a:r>
            <a:endParaRPr lang="en-GB" sz="3600" b="1"/>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nSpc>
                <a:spcPct val="110000"/>
              </a:lnSpc>
              <a:buSzPct val="90000"/>
              <a:buNone/>
              <a:defRPr/>
            </a:pPr>
            <a:r>
              <a:rPr lang="en-US" sz="2800"/>
              <a:t>The specific environment </a:t>
            </a:r>
            <a:r>
              <a:rPr lang="en-US" sz="2800" b="1" i="1">
                <a:cs typeface="Times New Roman"/>
              </a:rPr>
              <a:t>— </a:t>
            </a:r>
            <a:r>
              <a:rPr lang="en-US" sz="2800"/>
              <a:t>actual organi</a:t>
            </a:r>
            <a:r>
              <a:rPr lang="en-GB" sz="2800"/>
              <a:t>s</a:t>
            </a:r>
            <a:r>
              <a:rPr lang="en-US" sz="2800"/>
              <a:t>ations, groups and persons with whom an organi</a:t>
            </a:r>
            <a:r>
              <a:rPr lang="en-GB" sz="2800"/>
              <a:t>s</a:t>
            </a:r>
            <a:r>
              <a:rPr lang="en-US" sz="2800"/>
              <a:t>ation interacts and conducts business</a:t>
            </a:r>
            <a:r>
              <a:rPr lang="en-GB" sz="2800"/>
              <a:t> with</a:t>
            </a:r>
            <a:r>
              <a:rPr lang="en-US" sz="2800"/>
              <a:t>.</a:t>
            </a:r>
            <a:endParaRPr/>
          </a:p>
          <a:p>
            <a:pPr marL="0" indent="0">
              <a:lnSpc>
                <a:spcPct val="110000"/>
              </a:lnSpc>
              <a:buSzPct val="90000"/>
              <a:buNone/>
              <a:defRPr/>
            </a:pPr>
            <a:r>
              <a:rPr lang="en-US" sz="2800"/>
              <a:t>This includes important stakeholders</a:t>
            </a:r>
            <a:r>
              <a:rPr lang="en-GB" sz="2800"/>
              <a:t>,</a:t>
            </a:r>
            <a:r>
              <a:rPr lang="en-US" sz="2800"/>
              <a:t> such as:</a:t>
            </a:r>
            <a:endParaRPr/>
          </a:p>
          <a:p>
            <a:pPr lvl="1">
              <a:lnSpc>
                <a:spcPct val="110000"/>
              </a:lnSpc>
              <a:buFont typeface="Wingdings"/>
              <a:buChar char="v"/>
              <a:defRPr/>
            </a:pPr>
            <a:r>
              <a:rPr lang="en-US"/>
              <a:t>Customers</a:t>
            </a:r>
            <a:endParaRPr/>
          </a:p>
          <a:p>
            <a:pPr lvl="1">
              <a:lnSpc>
                <a:spcPct val="110000"/>
              </a:lnSpc>
              <a:buFont typeface="Wingdings"/>
              <a:buChar char="v"/>
              <a:defRPr/>
            </a:pPr>
            <a:r>
              <a:rPr lang="en-US"/>
              <a:t>Suppliers</a:t>
            </a:r>
            <a:endParaRPr/>
          </a:p>
          <a:p>
            <a:pPr lvl="1">
              <a:lnSpc>
                <a:spcPct val="110000"/>
              </a:lnSpc>
              <a:buFont typeface="Wingdings"/>
              <a:buChar char="v"/>
              <a:defRPr/>
            </a:pPr>
            <a:r>
              <a:rPr lang="en-US"/>
              <a:t>Competitors</a:t>
            </a:r>
            <a:endParaRPr/>
          </a:p>
          <a:p>
            <a:pPr lvl="1">
              <a:lnSpc>
                <a:spcPct val="110000"/>
              </a:lnSpc>
              <a:buFont typeface="Wingdings"/>
              <a:buChar char="v"/>
              <a:defRPr/>
            </a:pPr>
            <a:r>
              <a:rPr lang="en-US"/>
              <a:t>Regulators</a:t>
            </a:r>
            <a:endParaRPr/>
          </a:p>
          <a:p>
            <a:pPr lvl="1">
              <a:lnSpc>
                <a:spcPct val="110000"/>
              </a:lnSpc>
              <a:buFont typeface="Wingdings"/>
              <a:buChar char="v"/>
              <a:defRPr/>
            </a:pPr>
            <a:r>
              <a:rPr lang="en-US"/>
              <a:t>Investors/</a:t>
            </a:r>
            <a:r>
              <a:rPr lang="en-GB"/>
              <a:t>O</a:t>
            </a:r>
            <a:r>
              <a:rPr lang="en-US"/>
              <a:t>wners</a:t>
            </a: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fontScale="90000"/>
          </a:bodyPr>
          <a:lstStyle/>
          <a:p>
            <a:pPr>
              <a:defRPr sz="3300" b="1"/>
            </a:pPr>
            <a:r>
              <a:rPr lang="en-GB" sz="3600" b="1">
                <a:solidFill>
                  <a:schemeClr val="accent1">
                    <a:lumMod val="75000"/>
                  </a:schemeClr>
                </a:solidFill>
                <a:ea typeface="Calibri"/>
                <a:cs typeface="Times New Roman"/>
              </a:rPr>
              <a:t>External Environment and Organisational Culture</a:t>
            </a:r>
            <a:endParaRPr lang="en-GB" sz="36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gn="just">
              <a:spcBef>
                <a:spcPts val="0"/>
              </a:spcBef>
              <a:buNone/>
              <a:defRPr/>
            </a:pPr>
            <a:r>
              <a:rPr lang="en-GB" sz="3600"/>
              <a:t>In order to be effective, the organisation must be responsive to the external environmental influences. </a:t>
            </a:r>
            <a:endParaRPr/>
          </a:p>
          <a:p>
            <a:pPr marL="0" indent="0" algn="just">
              <a:spcBef>
                <a:spcPts val="0"/>
              </a:spcBef>
              <a:buNone/>
              <a:defRPr/>
            </a:pPr>
            <a:r>
              <a:rPr lang="en-GB" sz="3600"/>
              <a:t>For example, if the organisation operates within a dynamic environment, it requires a structure and culture that are sensitive and readily </a:t>
            </a:r>
            <a:r>
              <a:rPr lang="en-GB" sz="3600" i="1"/>
              <a:t>adaptable to change</a:t>
            </a:r>
            <a:r>
              <a:rPr lang="en-GB" sz="3600"/>
              <a:t>.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fontScale="90000"/>
          </a:bodyPr>
          <a:lstStyle/>
          <a:p>
            <a:pPr>
              <a:defRPr sz="3300" b="1"/>
            </a:pPr>
            <a:r>
              <a:rPr lang="en-GB" sz="3600" b="1">
                <a:solidFill>
                  <a:schemeClr val="accent1">
                    <a:lumMod val="75000"/>
                  </a:schemeClr>
                </a:solidFill>
                <a:ea typeface="Calibri"/>
                <a:cs typeface="Times New Roman"/>
              </a:rPr>
              <a:t>External Environment and Organisational Culture</a:t>
            </a:r>
            <a:endParaRPr lang="en-GB" sz="36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lgn="just">
              <a:spcBef>
                <a:spcPts val="0"/>
              </a:spcBef>
              <a:buNone/>
              <a:defRPr/>
            </a:pPr>
            <a:r>
              <a:rPr lang="en-GB" sz="3600"/>
              <a:t>Culture as an important factor in successful technology implementation, innovation, mergers, acquisitions, job satisfaction, organisational success and team effectiveness, and to the importance of determining whether organisations exhibit organic or mechanistic culture.</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fontScale="90000"/>
          </a:bodyPr>
          <a:lstStyle/>
          <a:p>
            <a:pPr>
              <a:defRPr sz="3300" b="1"/>
            </a:pPr>
            <a:r>
              <a:rPr lang="en-GB" sz="3600" b="1">
                <a:solidFill>
                  <a:schemeClr val="accent1">
                    <a:lumMod val="75000"/>
                  </a:schemeClr>
                </a:solidFill>
                <a:ea typeface="Calibri"/>
                <a:cs typeface="Times New Roman"/>
              </a:rPr>
              <a:t>External Environment and Organisational Culture</a:t>
            </a:r>
            <a:endParaRPr lang="en-GB" sz="36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171255"/>
            <a:ext cx="8702212" cy="4345979"/>
          </a:xfrm>
          <a:prstGeom prst="rect">
            <a:avLst/>
          </a:prstGeom>
        </p:spPr>
        <p:txBody>
          <a:bodyPr>
            <a:normAutofit/>
          </a:bodyPr>
          <a:lstStyle/>
          <a:p>
            <a:pPr marL="0" indent="0" algn="just">
              <a:spcBef>
                <a:spcPts val="0"/>
              </a:spcBef>
              <a:buNone/>
              <a:defRPr/>
            </a:pPr>
            <a:r>
              <a:rPr lang="en-GB" sz="3600"/>
              <a:t>An organic structure is more likely to respond effectively to new opportunities, challenges, risks and limitations presented by the external environment.</a:t>
            </a:r>
            <a:endParaRPr/>
          </a:p>
          <a:p>
            <a:pPr marL="0" indent="0" algn="just">
              <a:spcBef>
                <a:spcPts val="0"/>
              </a:spcBef>
              <a:buNone/>
              <a:defRPr/>
            </a:pPr>
            <a:endParaRPr lang="en-GB" sz="3600"/>
          </a:p>
        </p:txBody>
      </p:sp>
      <p:pic>
        <p:nvPicPr>
          <p:cNvPr id="1026" name="Picture 2" descr="Organic Organizational Chart :: Behance"/>
          <p:cNvPicPr>
            <a:picLocks noChangeAspect="1" noChangeArrowheads="1"/>
          </p:cNvPicPr>
          <p:nvPr/>
        </p:nvPicPr>
        <p:blipFill>
          <a:blip r:embed="rId3"/>
          <a:stretch/>
        </p:blipFill>
        <p:spPr bwMode="auto">
          <a:xfrm>
            <a:off x="5650788" y="3557105"/>
            <a:ext cx="3277456" cy="2085975"/>
          </a:xfrm>
          <a:prstGeom prst="rect">
            <a:avLst/>
          </a:prstGeom>
          <a:noFill/>
        </p:spPr>
      </p:pic>
      <p:sp>
        <p:nvSpPr>
          <p:cNvPr id="2" name="Rectangle: Rounded Corners 1"/>
          <p:cNvSpPr/>
          <p:nvPr/>
        </p:nvSpPr>
        <p:spPr bwMode="auto">
          <a:xfrm>
            <a:off x="503433" y="3728097"/>
            <a:ext cx="3845054" cy="1790579"/>
          </a:xfrm>
          <a:prstGeom prst="roundRect">
            <a:avLst>
              <a:gd name="adj" fmla="val 16667"/>
            </a:avLst>
          </a:prstGeom>
          <a:ln/>
        </p:spPr>
        <p:style>
          <a:lnRef idx="2">
            <a:schemeClr val="accent1">
              <a:shade val="15000"/>
            </a:schemeClr>
          </a:lnRef>
          <a:fillRef idx="1">
            <a:schemeClr val="accent1"/>
          </a:fillRef>
          <a:effectRef idx="0">
            <a:schemeClr val="accent1"/>
          </a:effectRef>
          <a:fontRef idx="minor">
            <a:schemeClr val="lt1"/>
          </a:fontRef>
        </p:style>
        <p:txBody>
          <a:bodyPr rot="0" spcFirstLastPara="1" vertOverflow="overflow" horzOverflow="overflow" vert="horz" wrap="square" lIns="45719" tIns="45719" rIns="45719" bIns="45719" numCol="1" spcCol="38100" rtlCol="0" anchor="ctr">
            <a:spAutoFit/>
          </a:bodyPr>
          <a:lstStyle/>
          <a:p>
            <a:pPr marL="0" marR="0" indent="0" algn="l" defTabSz="914400">
              <a:lnSpc>
                <a:spcPct val="100000"/>
              </a:lnSpc>
              <a:spcBef>
                <a:spcPts val="0"/>
              </a:spcBef>
              <a:spcAft>
                <a:spcPts val="0"/>
              </a:spcAft>
              <a:buClrTx/>
              <a:buSzTx/>
              <a:buFontTx/>
              <a:buNone/>
              <a:defRPr/>
            </a:pPr>
            <a:r>
              <a:rPr lang="en-GB" sz="2000" b="0" i="0" u="none" strike="noStrike" cap="none" spc="0">
                <a:ln>
                  <a:noFill/>
                </a:ln>
                <a:solidFill>
                  <a:srgbClr val="000000"/>
                </a:solidFill>
                <a:latin typeface="Myriad Pro"/>
                <a:ea typeface="Myriad Pro"/>
                <a:cs typeface="Myriad Pro"/>
              </a:rPr>
              <a:t>*An organic structure helps business cope with dynamic and complex business environment and/or  environmental uncertainty.</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fontScale="90000"/>
          </a:bodyPr>
          <a:lstStyle/>
          <a:p>
            <a:pPr>
              <a:defRPr sz="3300" b="1"/>
            </a:pPr>
            <a:r>
              <a:rPr lang="en-GB" sz="3600" b="1">
                <a:solidFill>
                  <a:schemeClr val="accent1">
                    <a:lumMod val="75000"/>
                  </a:schemeClr>
                </a:solidFill>
                <a:ea typeface="Calibri"/>
                <a:cs typeface="Times New Roman"/>
              </a:rPr>
              <a:t>External Environment and Organisational Culture</a:t>
            </a:r>
            <a:endParaRPr lang="en-GB" sz="36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a:lnSpc>
                <a:spcPct val="130000"/>
              </a:lnSpc>
              <a:buSzPct val="90000"/>
              <a:buFont typeface="Wingdings"/>
              <a:buChar char="Ø"/>
              <a:defRPr/>
            </a:pPr>
            <a:r>
              <a:rPr lang="en-US" sz="2800"/>
              <a:t>Environmental uncertainty</a:t>
            </a:r>
            <a:r>
              <a:rPr lang="en-US" sz="2800" b="1" i="1"/>
              <a:t> </a:t>
            </a:r>
            <a:r>
              <a:rPr lang="en-US" sz="2800"/>
              <a:t>is a</a:t>
            </a:r>
            <a:r>
              <a:rPr lang="en-US" sz="2800" b="1" i="1"/>
              <a:t> </a:t>
            </a:r>
            <a:r>
              <a:rPr lang="en-US" sz="2800"/>
              <a:t>lack of complete information regarding what exists and what developments may occur in the external environment.</a:t>
            </a:r>
            <a:endParaRPr/>
          </a:p>
          <a:p>
            <a:pPr>
              <a:lnSpc>
                <a:spcPct val="130000"/>
              </a:lnSpc>
              <a:buFont typeface="Wingdings"/>
              <a:buChar char="Ø"/>
              <a:defRPr/>
            </a:pPr>
            <a:r>
              <a:rPr lang="en-US" sz="2800"/>
              <a:t>Two dimensions of environmental uncertainty:</a:t>
            </a:r>
            <a:endParaRPr/>
          </a:p>
          <a:p>
            <a:pPr lvl="1">
              <a:lnSpc>
                <a:spcPct val="130000"/>
              </a:lnSpc>
              <a:defRPr/>
            </a:pPr>
            <a:r>
              <a:rPr lang="en-US"/>
              <a:t>Complexity</a:t>
            </a:r>
            <a:endParaRPr/>
          </a:p>
          <a:p>
            <a:pPr lvl="1">
              <a:lnSpc>
                <a:spcPct val="130000"/>
              </a:lnSpc>
              <a:defRPr/>
            </a:pPr>
            <a:r>
              <a:rPr lang="en-US"/>
              <a:t>Rate of change</a:t>
            </a:r>
            <a:endParaRPr lang="en-GB"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02743"/>
            <a:ext cx="8784405" cy="863030"/>
          </a:xfrm>
          <a:prstGeom prst="rect">
            <a:avLst/>
          </a:prstGeom>
        </p:spPr>
        <p:txBody>
          <a:bodyPr>
            <a:normAutofit fontScale="90000"/>
          </a:bodyPr>
          <a:lstStyle/>
          <a:p>
            <a:pPr>
              <a:defRPr sz="3300" b="1"/>
            </a:pPr>
            <a:r>
              <a:rPr lang="en-GB" sz="3600" b="1">
                <a:solidFill>
                  <a:schemeClr val="accent1">
                    <a:lumMod val="75000"/>
                  </a:schemeClr>
                </a:solidFill>
                <a:ea typeface="Calibri"/>
                <a:cs typeface="Times New Roman"/>
              </a:rPr>
              <a:t>External Environment and Organisational Culture</a:t>
            </a:r>
            <a:endParaRPr lang="en-GB" sz="36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873303"/>
            <a:ext cx="8702212" cy="4643931"/>
          </a:xfrm>
          <a:prstGeom prst="rect">
            <a:avLst/>
          </a:prstGeom>
        </p:spPr>
        <p:txBody>
          <a:bodyPr>
            <a:normAutofit/>
          </a:bodyPr>
          <a:lstStyle/>
          <a:p>
            <a:pPr>
              <a:lnSpc>
                <a:spcPct val="130000"/>
              </a:lnSpc>
              <a:buSzPct val="90000"/>
              <a:buFont typeface="Wingdings"/>
              <a:buChar char="Ø"/>
              <a:defRPr/>
            </a:pPr>
            <a:r>
              <a:rPr lang="en-US" sz="2800"/>
              <a:t>Uncertainty in organi</a:t>
            </a:r>
            <a:r>
              <a:rPr lang="en-GB" sz="2800"/>
              <a:t>s</a:t>
            </a:r>
            <a:r>
              <a:rPr lang="en-US" sz="2800"/>
              <a:t>ational environments</a:t>
            </a:r>
            <a:endParaRPr/>
          </a:p>
          <a:p>
            <a:pPr marL="0" indent="0">
              <a:lnSpc>
                <a:spcPct val="130000"/>
              </a:lnSpc>
              <a:buSzPct val="90000"/>
              <a:buNone/>
              <a:defRPr/>
            </a:pPr>
            <a:endParaRPr lang="en-GB" sz="3600"/>
          </a:p>
        </p:txBody>
      </p:sp>
      <p:graphicFrame>
        <p:nvGraphicFramePr>
          <p:cNvPr id="2050" name="Object 3"/>
          <p:cNvGraphicFramePr>
            <a:graphicFrameLocks xmlns:a="http://schemas.openxmlformats.org/drawingml/2006/main" noChangeAspect="1"/>
          </p:cNvGraphicFramePr>
          <p:nvPr/>
        </p:nvGraphicFramePr>
        <p:xfrm>
          <a:off x="575353" y="1530849"/>
          <a:ext cx="7818634" cy="4155896"/>
        </p:xfrm>
        <a:graphic>
          <a:graphicData uri="http://schemas.openxmlformats.org/presentationml/2006/ole">
            <p:oleObj name="oleObj" r:id="rId4" imgW="11904345" imgH="6542405" progId="MSPhotoEd.3">
              <p:embed/>
              <p:pic>
                <p:nvPicPr>
                  <p:cNvPr id="2050" name="Object 3"/>
                  <p:cNvPicPr/>
                  <p:nvPr/>
                </p:nvPicPr>
                <p:blipFill>
                  <a:blip r:embed="rId3"/>
                  <a:stretch/>
                </p:blipFill>
                <p:spPr bwMode="auto">
                  <a:xfrm>
                    <a:off x="575353" y="1530849"/>
                    <a:ext cx="7818634" cy="4155896"/>
                  </a:xfrm>
                  <a:prstGeom prst="rect">
                    <a:avLst/>
                  </a:prstGeom>
                  <a:noFill/>
                  <a:ln>
                    <a:noFill/>
                  </a:ln>
                </p:spPr>
              </p:pic>
            </p:oleObj>
          </a:graphicData>
        </a:graphic>
      </p:graphicFrame>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Autofit/>
          </a:bodyPr>
          <a:lstStyle/>
          <a:p>
            <a:pPr>
              <a:defRPr sz="3300" b="1"/>
            </a:pPr>
            <a:r>
              <a:rPr lang="en-GB" sz="4000" b="1">
                <a:solidFill>
                  <a:schemeClr val="accent1">
                    <a:lumMod val="75000"/>
                  </a:schemeClr>
                </a:solidFill>
                <a:ea typeface="Calibri"/>
                <a:cs typeface="Times New Roman"/>
              </a:rPr>
              <a:t>External Environment and Organisational Culture</a:t>
            </a:r>
            <a:endParaRPr lang="en-GB" sz="40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algn="just">
              <a:defRPr/>
            </a:pPr>
            <a:r>
              <a:rPr lang="en-US" sz="3200"/>
              <a:t>Manager must be knowledgeable and competent about organi</a:t>
            </a:r>
            <a:r>
              <a:rPr lang="en-GB" sz="3200"/>
              <a:t>s</a:t>
            </a:r>
            <a:r>
              <a:rPr lang="en-US" sz="3200"/>
              <a:t>ational dynamics, culture, communication, complexity in the business environment, assessment and analysis, and change management. </a:t>
            </a:r>
            <a:endParaRPr/>
          </a:p>
          <a:p>
            <a:pPr lvl="1" algn="just">
              <a:defRPr/>
            </a:pPr>
            <a:r>
              <a:rPr lang="en-US" sz="2800"/>
              <a:t>All of these areas are important, yet culture is the fabric that weaves all of these components together.  </a:t>
            </a:r>
            <a:endParaRPr/>
          </a:p>
          <a:p>
            <a:pPr lvl="1">
              <a:lnSpc>
                <a:spcPct val="130000"/>
              </a:lnSpc>
              <a:defRPr/>
            </a:pPr>
            <a:endParaRPr lang="en-GB"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92467"/>
            <a:ext cx="8784405" cy="863030"/>
          </a:xfrm>
          <a:prstGeom prst="rect">
            <a:avLst/>
          </a:prstGeom>
        </p:spPr>
        <p:txBody>
          <a:bodyPr>
            <a:noAutofit/>
          </a:bodyPr>
          <a:lstStyle/>
          <a:p>
            <a:pPr lvl="0">
              <a:defRPr/>
            </a:pPr>
            <a:r>
              <a:rPr lang="en-GB" sz="3500" b="1">
                <a:solidFill>
                  <a:schemeClr val="accent1">
                    <a:lumMod val="75000"/>
                  </a:schemeClr>
                </a:solidFill>
                <a:ea typeface="Calibri"/>
                <a:cs typeface="Times New Roman"/>
              </a:rPr>
              <a:t>External Environment and Organisational Culture</a:t>
            </a:r>
            <a:endParaRPr lang="en-GB" sz="3500" b="1">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086486"/>
            <a:ext cx="8702212" cy="4685027"/>
          </a:xfrm>
          <a:prstGeom prst="rect">
            <a:avLst/>
          </a:prstGeom>
        </p:spPr>
        <p:txBody>
          <a:bodyPr>
            <a:normAutofit/>
          </a:bodyPr>
          <a:lstStyle/>
          <a:p>
            <a:pPr>
              <a:defRPr/>
            </a:pPr>
            <a:r>
              <a:rPr lang="en-US" sz="2800"/>
              <a:t>To begin moving an organi</a:t>
            </a:r>
            <a:r>
              <a:rPr lang="en-GB" sz="2800"/>
              <a:t>s</a:t>
            </a:r>
            <a:r>
              <a:rPr lang="en-US" sz="2800"/>
              <a:t>ational culture toward change, the business manager should:</a:t>
            </a:r>
            <a:endParaRPr/>
          </a:p>
          <a:p>
            <a:pPr lvl="1">
              <a:buFont typeface="Wingdings"/>
              <a:buChar char="§"/>
              <a:defRPr/>
            </a:pPr>
            <a:r>
              <a:rPr lang="en-US" sz="2800" b="1"/>
              <a:t>Model</a:t>
            </a:r>
            <a:r>
              <a:rPr lang="en-US" sz="2800"/>
              <a:t> the behavior you expect yourself.</a:t>
            </a:r>
            <a:endParaRPr/>
          </a:p>
          <a:p>
            <a:pPr lvl="1">
              <a:buFont typeface="Wingdings"/>
              <a:buChar char="§"/>
              <a:defRPr/>
            </a:pPr>
            <a:r>
              <a:rPr lang="en-US" sz="2800" b="1"/>
              <a:t>Communicate</a:t>
            </a:r>
            <a:r>
              <a:rPr lang="en-US" sz="2800"/>
              <a:t> expectations and train other leaders, managers and staff.</a:t>
            </a:r>
            <a:endParaRPr/>
          </a:p>
          <a:p>
            <a:pPr lvl="1">
              <a:buFont typeface="Wingdings"/>
              <a:buChar char="§"/>
              <a:defRPr/>
            </a:pPr>
            <a:r>
              <a:rPr lang="en-US" sz="2800" b="1"/>
              <a:t>Revise </a:t>
            </a:r>
            <a:r>
              <a:rPr lang="en-US" sz="2800"/>
              <a:t>structures</a:t>
            </a:r>
            <a:r>
              <a:rPr lang="en-US" sz="2800" b="1"/>
              <a:t> </a:t>
            </a:r>
            <a:r>
              <a:rPr lang="en-US" sz="2800"/>
              <a:t>and reporting relationships. </a:t>
            </a:r>
            <a:endParaRPr/>
          </a:p>
          <a:p>
            <a:pPr lvl="1">
              <a:buFont typeface="Wingdings"/>
              <a:buChar char="§"/>
              <a:defRPr/>
            </a:pPr>
            <a:r>
              <a:rPr lang="en-US" sz="2800" b="1"/>
              <a:t>Conduct</a:t>
            </a:r>
            <a:r>
              <a:rPr lang="en-US" sz="2800"/>
              <a:t> team-based planning and policy development. </a:t>
            </a:r>
            <a:endParaRPr/>
          </a:p>
          <a:p>
            <a:pPr marL="342900" lvl="1" indent="0">
              <a:lnSpc>
                <a:spcPct val="130000"/>
              </a:lnSpc>
              <a:buNone/>
              <a:defRPr/>
            </a:pPr>
            <a:endParaRPr lang="en-GB"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750013"/>
          </a:xfrm>
          <a:prstGeom prst="rect">
            <a:avLst/>
          </a:prstGeom>
        </p:spPr>
        <p:txBody>
          <a:bodyPr>
            <a:noAutofit/>
          </a:bodyPr>
          <a:lstStyle/>
          <a:p>
            <a:pPr>
              <a:defRPr sz="3300" b="1"/>
            </a:pPr>
            <a:r>
              <a:rPr lang="en-GB" sz="4000" b="1">
                <a:solidFill>
                  <a:schemeClr val="accent1">
                    <a:lumMod val="75000"/>
                  </a:schemeClr>
                </a:solidFill>
                <a:ea typeface="Calibri"/>
                <a:cs typeface="Times New Roman"/>
              </a:rPr>
              <a:t>External Environment and Organisational Culture</a:t>
            </a:r>
            <a:endParaRPr lang="en-GB" sz="40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017144"/>
            <a:ext cx="8702212" cy="4500090"/>
          </a:xfrm>
          <a:prstGeom prst="rect">
            <a:avLst/>
          </a:prstGeom>
        </p:spPr>
        <p:txBody>
          <a:bodyPr vertOverflow="overflow" horzOverflow="overflow" vert="horz" wrap="square" lIns="45718" tIns="45720" rIns="45718" bIns="45720" numCol="1" spcCol="0" rtlCol="0" fromWordArt="0" anchor="t" anchorCtr="0" forceAA="0" upright="0" compatLnSpc="0">
            <a:normAutofit fontScale="90000" lnSpcReduction="2000"/>
          </a:bodyPr>
          <a:lstStyle/>
          <a:p>
            <a:pPr>
              <a:defRPr/>
            </a:pPr>
            <a:r>
              <a:rPr lang="en-US" sz="3200"/>
              <a:t>To begin moving an organi</a:t>
            </a:r>
            <a:r>
              <a:rPr lang="en-GB" sz="3200"/>
              <a:t>s</a:t>
            </a:r>
            <a:r>
              <a:rPr lang="en-US" sz="3200"/>
              <a:t>ational culture toward change, managers should (cont’d.):</a:t>
            </a:r>
            <a:endParaRPr/>
          </a:p>
          <a:p>
            <a:pPr lvl="1">
              <a:buFont typeface="Wingdings"/>
              <a:buChar char="§"/>
              <a:defRPr/>
            </a:pPr>
            <a:r>
              <a:rPr lang="en-US" sz="3200"/>
              <a:t>Be consistent and communicate often to the organi</a:t>
            </a:r>
            <a:r>
              <a:rPr lang="en-GB" sz="3200"/>
              <a:t>s</a:t>
            </a:r>
            <a:r>
              <a:rPr lang="en-US" sz="3200"/>
              <a:t>ation. </a:t>
            </a:r>
            <a:endParaRPr/>
          </a:p>
          <a:p>
            <a:pPr lvl="1">
              <a:buFont typeface="Wingdings"/>
              <a:buChar char="§"/>
              <a:defRPr/>
            </a:pPr>
            <a:r>
              <a:rPr lang="en-US" sz="3200"/>
              <a:t>Continue to scan, monitor, and assess the internal health </a:t>
            </a:r>
            <a:r>
              <a:rPr lang="en-GB" sz="3200"/>
              <a:t>of the </a:t>
            </a:r>
            <a:r>
              <a:rPr lang="en-US" sz="3200"/>
              <a:t>organi</a:t>
            </a:r>
            <a:r>
              <a:rPr lang="en-GB" sz="3200"/>
              <a:t>s</a:t>
            </a:r>
            <a:r>
              <a:rPr lang="en-US" sz="3200"/>
              <a:t>ation</a:t>
            </a:r>
            <a:r>
              <a:rPr lang="en-GB" sz="3200"/>
              <a:t>’s</a:t>
            </a:r>
            <a:r>
              <a:rPr lang="en-US" sz="3200"/>
              <a:t> environment while you scan, monitor, forecast, and assess the external environment.   </a:t>
            </a:r>
            <a:endParaRPr/>
          </a:p>
          <a:p>
            <a:pPr marL="342900" lvl="1" indent="0">
              <a:lnSpc>
                <a:spcPct val="130000"/>
              </a:lnSpc>
              <a:buNone/>
              <a:defRPr/>
            </a:pPr>
            <a:endParaRPr lang="en-GB"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4"/>
            <a:ext cx="8784405" cy="678094"/>
          </a:xfrm>
          <a:prstGeom prst="rect">
            <a:avLst/>
          </a:prstGeom>
        </p:spPr>
        <p:txBody>
          <a:bodyPr>
            <a:noAutofit/>
          </a:bodyPr>
          <a:lstStyle/>
          <a:p>
            <a:pPr>
              <a:defRPr sz="3300" b="1"/>
            </a:pPr>
            <a:r>
              <a:rPr lang="en-GB" sz="3200" b="1">
                <a:solidFill>
                  <a:schemeClr val="accent1">
                    <a:lumMod val="75000"/>
                  </a:schemeClr>
                </a:solidFill>
                <a:ea typeface="Calibri"/>
                <a:cs typeface="Times New Roman"/>
              </a:rPr>
              <a:t>External Environment and Organisational Culture</a:t>
            </a:r>
            <a:endParaRPr lang="en-GB" sz="32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017144"/>
            <a:ext cx="8702212" cy="4500090"/>
          </a:xfrm>
          <a:prstGeom prst="rect">
            <a:avLst/>
          </a:prstGeom>
        </p:spPr>
        <p:txBody>
          <a:bodyPr>
            <a:normAutofit/>
          </a:bodyPr>
          <a:lstStyle/>
          <a:p>
            <a:pPr marL="0" indent="0">
              <a:buNone/>
              <a:defRPr/>
            </a:pPr>
            <a:r>
              <a:rPr lang="en-US" sz="2800" b="1"/>
              <a:t>Managers must be reminded that organi</a:t>
            </a:r>
            <a:r>
              <a:rPr lang="en-GB" sz="2800" b="1"/>
              <a:t>s</a:t>
            </a:r>
            <a:r>
              <a:rPr lang="en-US" sz="2800" b="1"/>
              <a:t>ational culture</a:t>
            </a:r>
            <a:r>
              <a:rPr lang="en-GB" sz="2800" b="1"/>
              <a:t> is:</a:t>
            </a:r>
            <a:endParaRPr/>
          </a:p>
          <a:p>
            <a:pPr lvl="1">
              <a:buFont typeface="Wingdings"/>
              <a:buChar char="§"/>
              <a:defRPr/>
            </a:pPr>
            <a:r>
              <a:rPr lang="en-US"/>
              <a:t>a complex construct that incorporates many concepts and multitudes of variables.</a:t>
            </a:r>
            <a:endParaRPr/>
          </a:p>
          <a:p>
            <a:pPr lvl="1">
              <a:buFont typeface="Wingdings"/>
              <a:buChar char="§"/>
              <a:defRPr/>
            </a:pPr>
            <a:r>
              <a:rPr lang="en-US"/>
              <a:t>consists of a large set of largely ignored or invisible assumptions that deal with how group members interpret both their external relationships (external environment) and their internal relationships with each other. Culture is an outcome of group learning.</a:t>
            </a:r>
            <a:endParaRPr/>
          </a:p>
          <a:p>
            <a:pPr lvl="1">
              <a:buFont typeface="Wingdings"/>
              <a:buChar char="§"/>
              <a:defRPr/>
            </a:pPr>
            <a:r>
              <a:rPr lang="en-GB"/>
              <a:t>formed </a:t>
            </a:r>
            <a:r>
              <a:rPr lang="en-GB"/>
              <a:t>a</a:t>
            </a:r>
            <a:r>
              <a:rPr lang="en-US"/>
              <a:t>s people solve problems together successfully</a:t>
            </a:r>
            <a:r>
              <a:rPr lang="en-GB"/>
              <a:t> (</a:t>
            </a:r>
            <a:r>
              <a:rPr lang="en-US"/>
              <a:t>a condition for culture</a:t>
            </a:r>
            <a:r>
              <a:rPr lang="en-GB"/>
              <a:t>’s</a:t>
            </a:r>
            <a:r>
              <a:rPr lang="en-US"/>
              <a:t> formation </a:t>
            </a:r>
            <a:r>
              <a:rPr lang="en-GB"/>
              <a:t>to </a:t>
            </a:r>
            <a:r>
              <a:rPr lang="en-US"/>
              <a:t>exist</a:t>
            </a:r>
            <a:r>
              <a:rPr lang="en-GB"/>
              <a:t>)</a:t>
            </a:r>
            <a:r>
              <a:rPr lang="en-US"/>
              <a:t>.</a:t>
            </a:r>
            <a:endParaRPr/>
          </a:p>
          <a:p>
            <a:pPr marL="342900" lvl="1" indent="0">
              <a:lnSpc>
                <a:spcPct val="130000"/>
              </a:lnSpc>
              <a:buNone/>
              <a:defRPr/>
            </a:pPr>
            <a:endParaRPr lang="en-GB"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4"/>
            <a:ext cx="8784405" cy="678094"/>
          </a:xfrm>
          <a:prstGeom prst="rect">
            <a:avLst/>
          </a:prstGeom>
        </p:spPr>
        <p:txBody>
          <a:bodyPr>
            <a:noAutofit/>
          </a:bodyPr>
          <a:lstStyle/>
          <a:p>
            <a:pPr>
              <a:defRPr sz="3300" b="1"/>
            </a:pPr>
            <a:r>
              <a:rPr lang="en-GB" sz="3600" b="1">
                <a:solidFill>
                  <a:schemeClr val="accent1">
                    <a:lumMod val="75000"/>
                  </a:schemeClr>
                </a:solidFill>
                <a:ea typeface="Calibri"/>
                <a:cs typeface="Times New Roman"/>
              </a:rPr>
              <a:t>External Environment and Organisational Culture</a:t>
            </a:r>
            <a:endParaRPr lang="en-GB" sz="4000"/>
          </a:p>
        </p:txBody>
      </p:sp>
      <p:sp>
        <p:nvSpPr>
          <p:cNvPr id="124" name="Clarifying the core concepts in this module"/>
          <p:cNvSpPr txBox="1">
            <a:spLocks noGrp="1"/>
          </p:cNvSpPr>
          <p:nvPr>
            <p:ph type="body" idx="1"/>
          </p:nvPr>
        </p:nvSpPr>
        <p:spPr bwMode="auto">
          <a:xfrm>
            <a:off x="215757" y="1017144"/>
            <a:ext cx="8702212" cy="4500090"/>
          </a:xfrm>
          <a:prstGeom prst="rect">
            <a:avLst/>
          </a:prstGeom>
        </p:spPr>
        <p:txBody>
          <a:bodyPr>
            <a:normAutofit fontScale="92500" lnSpcReduction="10000"/>
          </a:bodyPr>
          <a:lstStyle/>
          <a:p>
            <a:pPr algn="just">
              <a:defRPr/>
            </a:pPr>
            <a:r>
              <a:rPr lang="en-US" sz="2800" b="1"/>
              <a:t>Applying Traits Theory to managing </a:t>
            </a:r>
            <a:r>
              <a:rPr lang="en-GB" sz="2800" b="1"/>
              <a:t>the </a:t>
            </a:r>
            <a:r>
              <a:rPr lang="en-US" sz="2800" b="1"/>
              <a:t>external environment through organi</a:t>
            </a:r>
            <a:r>
              <a:rPr lang="en-GB" sz="2800" b="1"/>
              <a:t>s</a:t>
            </a:r>
            <a:r>
              <a:rPr lang="en-US" sz="2800" b="1"/>
              <a:t>ation</a:t>
            </a:r>
            <a:r>
              <a:rPr lang="en-GB" sz="2800" b="1"/>
              <a:t>al</a:t>
            </a:r>
            <a:r>
              <a:rPr lang="en-US" sz="2800" b="1"/>
              <a:t> culture:</a:t>
            </a:r>
            <a:endParaRPr/>
          </a:p>
          <a:p>
            <a:pPr lvl="0" algn="just">
              <a:defRPr/>
            </a:pPr>
            <a:r>
              <a:rPr lang="en-US" sz="2800"/>
              <a:t>Trait</a:t>
            </a:r>
            <a:r>
              <a:rPr lang="en-GB" sz="2800"/>
              <a:t>s</a:t>
            </a:r>
            <a:r>
              <a:rPr lang="en-US" sz="2800"/>
              <a:t> </a:t>
            </a:r>
            <a:r>
              <a:rPr lang="en-GB" sz="2800"/>
              <a:t>T</a:t>
            </a:r>
            <a:r>
              <a:rPr lang="en-US" sz="2800"/>
              <a:t>heory of organizational culture.  It has four (4) </a:t>
            </a:r>
            <a:r>
              <a:rPr lang="en-US" sz="2800" b="1">
                <a:solidFill>
                  <a:srgbClr val="FF0000"/>
                </a:solidFill>
                <a:highlight>
                  <a:srgbClr val="FFFF00"/>
                </a:highlight>
              </a:rPr>
              <a:t>traits </a:t>
            </a:r>
            <a:r>
              <a:rPr lang="en-US" sz="2800" b="1">
                <a:solidFill>
                  <a:srgbClr val="FF0000"/>
                </a:solidFill>
              </a:rPr>
              <a:t>– </a:t>
            </a:r>
            <a:r>
              <a:rPr lang="en-US" sz="2800" b="1">
                <a:solidFill>
                  <a:schemeClr val="accent1">
                    <a:lumMod val="75000"/>
                  </a:schemeClr>
                </a:solidFill>
              </a:rPr>
              <a:t>involvement, consistency, adaptability and mission.</a:t>
            </a:r>
            <a:endParaRPr/>
          </a:p>
          <a:p>
            <a:pPr marL="0" lvl="0" indent="0">
              <a:buNone/>
              <a:defRPr/>
            </a:pPr>
            <a:endParaRPr lang="en-GB">
              <a:solidFill>
                <a:srgbClr val="FF0000"/>
              </a:solidFill>
            </a:endParaRPr>
          </a:p>
          <a:p>
            <a:pPr lvl="1">
              <a:buFont typeface="Wingdings"/>
              <a:buChar char="§"/>
              <a:defRPr/>
            </a:pPr>
            <a:r>
              <a:rPr lang="en-US" sz="2600" b="1"/>
              <a:t>Involvement:</a:t>
            </a:r>
            <a:r>
              <a:rPr lang="en-US" sz="2600"/>
              <a:t>  degree of participation of employees in organi</a:t>
            </a:r>
            <a:r>
              <a:rPr lang="en-GB" sz="2600"/>
              <a:t>s</a:t>
            </a:r>
            <a:r>
              <a:rPr lang="en-US" sz="2600"/>
              <a:t>ational decisions.</a:t>
            </a:r>
            <a:endParaRPr/>
          </a:p>
          <a:p>
            <a:pPr lvl="1">
              <a:buFont typeface="Wingdings"/>
              <a:buChar char="§"/>
              <a:defRPr/>
            </a:pPr>
            <a:endParaRPr lang="en-GB" sz="2600"/>
          </a:p>
          <a:p>
            <a:pPr lvl="1">
              <a:buFont typeface="Wingdings"/>
              <a:buChar char="§"/>
              <a:defRPr/>
            </a:pPr>
            <a:r>
              <a:rPr lang="en-US" sz="2600" b="1"/>
              <a:t>Consistency:</a:t>
            </a:r>
            <a:r>
              <a:rPr lang="en-US" sz="2600"/>
              <a:t>  degree of agreement among organi</a:t>
            </a:r>
            <a:r>
              <a:rPr lang="en-GB" sz="2600"/>
              <a:t>s</a:t>
            </a:r>
            <a:r>
              <a:rPr lang="en-US" sz="2600"/>
              <a:t>ation</a:t>
            </a:r>
            <a:r>
              <a:rPr lang="en-GB" sz="2600"/>
              <a:t>al</a:t>
            </a:r>
            <a:r>
              <a:rPr lang="en-US" sz="2600"/>
              <a:t> members about important values and basic assumptions.</a:t>
            </a:r>
            <a:endParaRPr lang="en-GB" sz="2600"/>
          </a:p>
          <a:p>
            <a:pPr marL="342900" lvl="1" indent="0">
              <a:lnSpc>
                <a:spcPct val="130000"/>
              </a:lnSpc>
              <a:buNone/>
              <a:defRPr/>
            </a:pPr>
            <a:endParaRPr lang="en-GB"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4"/>
            <a:ext cx="8784405" cy="678094"/>
          </a:xfrm>
          <a:prstGeom prst="rect">
            <a:avLst/>
          </a:prstGeom>
        </p:spPr>
        <p:txBody>
          <a:bodyPr>
            <a:noAutofit/>
          </a:bodyPr>
          <a:lstStyle/>
          <a:p>
            <a:pPr>
              <a:defRPr sz="3300" b="1"/>
            </a:pPr>
            <a:r>
              <a:rPr lang="en-GB" sz="4000" b="1">
                <a:solidFill>
                  <a:schemeClr val="accent1">
                    <a:lumMod val="75000"/>
                  </a:schemeClr>
                </a:solidFill>
                <a:ea typeface="Calibri"/>
                <a:cs typeface="Times New Roman"/>
              </a:rPr>
              <a:t>External Environment and Organisational Culture</a:t>
            </a:r>
            <a:endParaRPr lang="en-GB" sz="40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017144"/>
            <a:ext cx="8702212" cy="4500090"/>
          </a:xfrm>
          <a:prstGeom prst="rect">
            <a:avLst/>
          </a:prstGeom>
        </p:spPr>
        <p:txBody>
          <a:bodyPr vertOverflow="overflow" horzOverflow="overflow" vert="horz" wrap="square" lIns="45718" tIns="45720" rIns="45718" bIns="45720" numCol="1" spcCol="0" rtlCol="0" fromWordArt="0" anchor="t" anchorCtr="0" forceAA="0" upright="0" compatLnSpc="0">
            <a:normAutofit fontScale="90000" lnSpcReduction="2000"/>
          </a:bodyPr>
          <a:lstStyle/>
          <a:p>
            <a:pPr marL="0" indent="0" algn="l">
              <a:buNone/>
              <a:defRPr/>
            </a:pPr>
            <a:r>
              <a:rPr lang="en-US" sz="3200" b="1"/>
              <a:t>Applying Traits Theory to managing external environment through organization</a:t>
            </a:r>
            <a:r>
              <a:rPr lang="en-GB" sz="3200" b="1"/>
              <a:t>al</a:t>
            </a:r>
            <a:r>
              <a:rPr lang="en-US" sz="3200" b="1"/>
              <a:t> culture</a:t>
            </a:r>
            <a:r>
              <a:rPr lang="en-GB" sz="3200" b="1"/>
              <a:t> (con’t.)</a:t>
            </a:r>
            <a:r>
              <a:rPr lang="en-US" sz="3200" b="1"/>
              <a:t>:</a:t>
            </a:r>
            <a:endParaRPr/>
          </a:p>
          <a:p>
            <a:pPr marL="342900" lvl="1" indent="0">
              <a:buClrTx/>
              <a:buSzPct val="100000"/>
              <a:buFont typeface="Arial"/>
              <a:buNone/>
              <a:defRPr/>
            </a:pPr>
            <a:endParaRPr lang="en-US" b="1"/>
          </a:p>
          <a:p>
            <a:pPr lvl="1">
              <a:buFont typeface="Wingdings"/>
              <a:buChar char="§"/>
              <a:defRPr/>
            </a:pPr>
            <a:r>
              <a:rPr lang="en-US" sz="2800" b="1"/>
              <a:t>Adaptability:</a:t>
            </a:r>
            <a:r>
              <a:rPr lang="en-US" sz="2800"/>
              <a:t>  ability of the organi</a:t>
            </a:r>
            <a:r>
              <a:rPr lang="en-GB" sz="2800"/>
              <a:t>s</a:t>
            </a:r>
            <a:r>
              <a:rPr lang="en-US" sz="2800"/>
              <a:t>ation to respond to external changes with internal changes.</a:t>
            </a:r>
            <a:endParaRPr/>
          </a:p>
          <a:p>
            <a:pPr lvl="1">
              <a:buFont typeface="Wingdings"/>
              <a:buChar char="§"/>
              <a:defRPr/>
            </a:pPr>
            <a:endParaRPr lang="en-GB" sz="2800"/>
          </a:p>
          <a:p>
            <a:pPr lvl="1">
              <a:buFont typeface="Wingdings"/>
              <a:buChar char="§"/>
              <a:defRPr/>
            </a:pPr>
            <a:r>
              <a:rPr lang="en-US" sz="2800" b="1"/>
              <a:t>Mission:</a:t>
            </a:r>
            <a:r>
              <a:rPr lang="en-US" sz="2800"/>
              <a:t>  core purpose of the organi</a:t>
            </a:r>
            <a:r>
              <a:rPr lang="en-GB" sz="2800"/>
              <a:t>s</a:t>
            </a:r>
            <a:r>
              <a:rPr lang="en-US" sz="2800"/>
              <a:t>ation that keep</a:t>
            </a:r>
            <a:r>
              <a:rPr lang="en-GB" sz="2800"/>
              <a:t>s</a:t>
            </a:r>
            <a:r>
              <a:rPr lang="en-US" sz="2800"/>
              <a:t> members focused on what is important.</a:t>
            </a:r>
            <a:endParaRPr lang="en-GB" sz="2800"/>
          </a:p>
          <a:p>
            <a:pPr marL="342900" lvl="1" indent="0">
              <a:lnSpc>
                <a:spcPct val="130000"/>
              </a:lnSpc>
              <a:buNone/>
              <a:defRPr/>
            </a:pPr>
            <a:endParaRPr lang="en-GB"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4"/>
            <a:ext cx="8784405" cy="678094"/>
          </a:xfrm>
          <a:prstGeom prst="rect">
            <a:avLst/>
          </a:prstGeom>
        </p:spPr>
        <p:txBody>
          <a:bodyPr>
            <a:noAutofit/>
          </a:bodyPr>
          <a:lstStyle/>
          <a:p>
            <a:pPr>
              <a:defRPr sz="3300" b="1"/>
            </a:pPr>
            <a:r>
              <a:rPr lang="en-GB" sz="4000" b="1">
                <a:solidFill>
                  <a:schemeClr val="accent1">
                    <a:lumMod val="75000"/>
                  </a:schemeClr>
                </a:solidFill>
                <a:ea typeface="Calibri"/>
                <a:cs typeface="Times New Roman"/>
              </a:rPr>
              <a:t>External Environment and Organisational Culture</a:t>
            </a:r>
            <a:endParaRPr lang="en-GB" sz="40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017144"/>
            <a:ext cx="8702212" cy="4500090"/>
          </a:xfrm>
          <a:prstGeom prst="rect">
            <a:avLst/>
          </a:prstGeom>
        </p:spPr>
        <p:txBody>
          <a:bodyPr vertOverflow="overflow" horzOverflow="overflow" vert="horz" wrap="square" lIns="45718" tIns="45720" rIns="45718" bIns="45720" numCol="1" spcCol="0" rtlCol="0" fromWordArt="0" anchor="t" anchorCtr="0" forceAA="0" upright="0" compatLnSpc="0">
            <a:normAutofit fontScale="90000" lnSpcReduction="2000"/>
          </a:bodyPr>
          <a:lstStyle/>
          <a:p>
            <a:pPr marL="0" lvl="0" indent="0">
              <a:buNone/>
              <a:defRPr/>
            </a:pPr>
            <a:r>
              <a:rPr lang="en-US" sz="2800"/>
              <a:t>Some practical examples </a:t>
            </a:r>
            <a:r>
              <a:rPr lang="en-GB" sz="2800"/>
              <a:t>to follow </a:t>
            </a:r>
            <a:r>
              <a:rPr lang="en-US" sz="2800"/>
              <a:t>show how:</a:t>
            </a:r>
            <a:endParaRPr lang="en-US" sz="2800"/>
          </a:p>
          <a:p>
            <a:pPr marL="0" lvl="0" indent="0">
              <a:buNone/>
              <a:defRPr/>
            </a:pPr>
            <a:endParaRPr/>
          </a:p>
          <a:p>
            <a:pPr lvl="0">
              <a:defRPr/>
            </a:pPr>
            <a:r>
              <a:rPr lang="en-US" sz="2800"/>
              <a:t>Involvement and adaptability </a:t>
            </a:r>
            <a:r>
              <a:rPr lang="en-GB" sz="2800"/>
              <a:t>are </a:t>
            </a:r>
            <a:r>
              <a:rPr lang="en-US" sz="2800"/>
              <a:t>related to organi</a:t>
            </a:r>
            <a:r>
              <a:rPr lang="en-GB" sz="2800"/>
              <a:t>s</a:t>
            </a:r>
            <a:r>
              <a:rPr lang="en-US" sz="2800"/>
              <a:t>ational growth.</a:t>
            </a:r>
            <a:endParaRPr lang="en-US" sz="2800"/>
          </a:p>
          <a:p>
            <a:pPr lvl="0">
              <a:defRPr/>
            </a:pPr>
            <a:endParaRPr lang="en-US" sz="2800"/>
          </a:p>
          <a:p>
            <a:pPr lvl="0">
              <a:defRPr/>
            </a:pPr>
            <a:r>
              <a:rPr lang="en-US" sz="2800"/>
              <a:t>Consistency and mission </a:t>
            </a:r>
            <a:r>
              <a:rPr lang="en-GB" sz="2800"/>
              <a:t>are </a:t>
            </a:r>
            <a:r>
              <a:rPr lang="en-US" sz="2800"/>
              <a:t>related to profitability.</a:t>
            </a:r>
            <a:endParaRPr lang="en-US" sz="2800"/>
          </a:p>
          <a:p>
            <a:pPr lvl="1">
              <a:buClrTx/>
              <a:buSzPct val="100000"/>
              <a:buFont typeface="Arial"/>
              <a:buChar char="•"/>
              <a:defRPr/>
            </a:pPr>
            <a:endParaRPr lang="en-GB" sz="2800"/>
          </a:p>
          <a:p>
            <a:pPr>
              <a:defRPr/>
            </a:pPr>
            <a:r>
              <a:rPr lang="en-US" sz="2800"/>
              <a:t>Strong</a:t>
            </a:r>
            <a:r>
              <a:rPr lang="en-GB" sz="2800"/>
              <a:t> and </a:t>
            </a:r>
            <a:r>
              <a:rPr lang="en-US" sz="2800"/>
              <a:t>widely dispersed cultures help high risk organi</a:t>
            </a:r>
            <a:r>
              <a:rPr lang="en-GB" sz="2800"/>
              <a:t>s</a:t>
            </a:r>
            <a:r>
              <a:rPr lang="en-US" sz="2800"/>
              <a:t>ations maintain high reliability.  </a:t>
            </a:r>
            <a:endParaRPr lang="en-GB" sz="2800"/>
          </a:p>
          <a:p>
            <a:pPr marL="342900" lvl="1" indent="0">
              <a:lnSpc>
                <a:spcPct val="130000"/>
              </a:lnSpc>
              <a:buNone/>
              <a:defRPr/>
            </a:pPr>
            <a:endParaRPr lang="en-GB"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24">
                                            <p:txEl>
                                              <p:pRg st="2" end="2"/>
                                            </p:txEl>
                                          </p:spTgt>
                                        </p:tgtEl>
                                        <p:attrNameLst>
                                          <p:attrName>style.visibility</p:attrName>
                                        </p:attrNameLst>
                                      </p:cBhvr>
                                      <p:to>
                                        <p:strVal val="visible"/>
                                      </p:to>
                                    </p:set>
                                    <p:anim calcmode="lin" valueType="num">
                                      <p:cBhvr additive="base">
                                        <p:cTn id="22"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124">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124">
                                            <p:txEl>
                                              <p:pRg st="4" end="4"/>
                                            </p:txEl>
                                          </p:spTgt>
                                        </p:tgtEl>
                                        <p:attrNameLst>
                                          <p:attrName>style.visibility</p:attrName>
                                        </p:attrNameLst>
                                      </p:cBhvr>
                                      <p:to>
                                        <p:strVal val="visible"/>
                                      </p:to>
                                    </p:set>
                                    <p:anim calcmode="lin" valueType="num">
                                      <p:cBhvr additive="base">
                                        <p:cTn id="26"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24">
                                            <p:txEl>
                                              <p:pRg st="6" end="6"/>
                                            </p:txEl>
                                          </p:spTgt>
                                        </p:tgtEl>
                                        <p:attrNameLst>
                                          <p:attrName>style.visibility</p:attrName>
                                        </p:attrNameLst>
                                      </p:cBhvr>
                                      <p:to>
                                        <p:strVal val="visible"/>
                                      </p:to>
                                    </p:set>
                                    <p:anim calcmode="lin" valueType="num">
                                      <p:cBhvr additive="base">
                                        <p:cTn id="32" dur="500" fill="hold"/>
                                        <p:tgtEl>
                                          <p:spTgt spid="124">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12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4"/>
            <a:ext cx="8784405" cy="678094"/>
          </a:xfrm>
          <a:prstGeom prst="rect">
            <a:avLst/>
          </a:prstGeom>
        </p:spPr>
        <p:txBody>
          <a:bodyPr>
            <a:noAutofit/>
          </a:bodyPr>
          <a:lstStyle/>
          <a:p>
            <a:pPr>
              <a:defRPr sz="3300" b="1"/>
            </a:pPr>
            <a:r>
              <a:rPr lang="en-GB" sz="3200" b="1">
                <a:solidFill>
                  <a:schemeClr val="accent1">
                    <a:lumMod val="75000"/>
                  </a:schemeClr>
                </a:solidFill>
                <a:ea typeface="Calibri"/>
                <a:cs typeface="Times New Roman"/>
              </a:rPr>
              <a:t>External Environment and Organisational  Culture</a:t>
            </a:r>
            <a:endParaRPr lang="en-GB" sz="32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133564" y="1160980"/>
            <a:ext cx="8866598" cy="4356254"/>
          </a:xfrm>
          <a:prstGeom prst="rect">
            <a:avLst/>
          </a:prstGeom>
        </p:spPr>
        <p:txBody>
          <a:bodyPr>
            <a:noAutofit/>
          </a:bodyPr>
          <a:lstStyle/>
          <a:p>
            <a:pPr marL="0" lvl="0" indent="0" algn="just">
              <a:buNone/>
              <a:defRPr/>
            </a:pPr>
            <a:r>
              <a:rPr lang="en-US" sz="3600" b="1"/>
              <a:t>Practical Examples: </a:t>
            </a:r>
            <a:endParaRPr/>
          </a:p>
          <a:p>
            <a:pPr marL="0" lvl="0" indent="0" algn="just">
              <a:buNone/>
              <a:defRPr/>
            </a:pPr>
            <a:endParaRPr lang="en-US" sz="2800" b="1"/>
          </a:p>
          <a:p>
            <a:pPr lvl="0" algn="just">
              <a:defRPr/>
            </a:pPr>
            <a:r>
              <a:rPr lang="en-GB" sz="2800"/>
              <a:t>Healthcare providers process life and death decisions constantly, interacting with a myriad of entities on an urgent basis. </a:t>
            </a:r>
            <a:endParaRPr/>
          </a:p>
          <a:p>
            <a:pPr lvl="0" algn="just">
              <a:defRPr/>
            </a:pPr>
            <a:endParaRPr lang="en-GB" sz="2800"/>
          </a:p>
          <a:p>
            <a:pPr lvl="0" algn="just">
              <a:defRPr/>
            </a:pPr>
            <a:r>
              <a:rPr lang="en-GB" sz="2800"/>
              <a:t>Emergency or disaster response teams must mobilize coordinated actions in chaotic conditions where failure can mean community-wide losses.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0" end="0"/>
                                            </p:txEl>
                                          </p:spTgt>
                                        </p:tgtEl>
                                        <p:attrNameLst>
                                          <p:attrName>style.visibility</p:attrName>
                                        </p:attrNameLst>
                                      </p:cBhvr>
                                      <p:to>
                                        <p:strVal val="visible"/>
                                      </p:to>
                                    </p:set>
                                    <p:anim calcmode="lin" valueType="num">
                                      <p:cBhvr additive="base">
                                        <p:cTn id="18" dur="500" fill="hold"/>
                                        <p:tgtEl>
                                          <p:spTgt spid="124">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2" end="2"/>
                                            </p:txEl>
                                          </p:spTgt>
                                        </p:tgtEl>
                                        <p:attrNameLst>
                                          <p:attrName>style.visibility</p:attrName>
                                        </p:attrNameLst>
                                      </p:cBhvr>
                                      <p:to>
                                        <p:strVal val="visible"/>
                                      </p:to>
                                    </p:set>
                                    <p:anim calcmode="lin" valueType="num">
                                      <p:cBhvr additive="base">
                                        <p:cTn id="24" dur="500" fill="hold"/>
                                        <p:tgtEl>
                                          <p:spTgt spid="12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4">
                                            <p:txEl>
                                              <p:pRg st="4" end="4"/>
                                            </p:txEl>
                                          </p:spTgt>
                                        </p:tgtEl>
                                        <p:attrNameLst>
                                          <p:attrName>style.visibility</p:attrName>
                                        </p:attrNameLst>
                                      </p:cBhvr>
                                      <p:to>
                                        <p:strVal val="visible"/>
                                      </p:to>
                                    </p:set>
                                    <p:anim calcmode="lin" valueType="num">
                                      <p:cBhvr additive="base">
                                        <p:cTn id="30" dur="500" fill="hold"/>
                                        <p:tgtEl>
                                          <p:spTgt spid="124">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2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4"/>
            <a:ext cx="8784405" cy="678094"/>
          </a:xfrm>
          <a:prstGeom prst="rect">
            <a:avLst/>
          </a:prstGeom>
        </p:spPr>
        <p:txBody>
          <a:bodyPr>
            <a:noAutofit/>
          </a:bodyPr>
          <a:lstStyle/>
          <a:p>
            <a:pPr>
              <a:defRPr sz="3300" b="1"/>
            </a:pPr>
            <a:r>
              <a:rPr lang="en-GB" sz="4000" b="1">
                <a:solidFill>
                  <a:schemeClr val="accent1">
                    <a:lumMod val="75000"/>
                  </a:schemeClr>
                </a:solidFill>
                <a:ea typeface="Calibri"/>
                <a:cs typeface="Times New Roman"/>
              </a:rPr>
              <a:t>External Environment and Organisational Culture</a:t>
            </a:r>
            <a:endParaRPr lang="en-GB" sz="4000">
              <a:solidFill>
                <a:schemeClr val="accent1">
                  <a:lumMod val="75000"/>
                </a:schemeClr>
              </a:solidFill>
            </a:endParaRPr>
          </a:p>
        </p:txBody>
      </p:sp>
      <p:sp>
        <p:nvSpPr>
          <p:cNvPr id="124" name="Clarifying the core concepts in this module"/>
          <p:cNvSpPr txBox="1">
            <a:spLocks noGrp="1"/>
          </p:cNvSpPr>
          <p:nvPr>
            <p:ph type="body" idx="1"/>
          </p:nvPr>
        </p:nvSpPr>
        <p:spPr bwMode="auto">
          <a:xfrm>
            <a:off x="215757" y="1037689"/>
            <a:ext cx="8702212" cy="4479544"/>
          </a:xfrm>
          <a:prstGeom prst="rect">
            <a:avLst/>
          </a:prstGeom>
        </p:spPr>
        <p:txBody>
          <a:bodyPr>
            <a:noAutofit/>
          </a:bodyPr>
          <a:lstStyle/>
          <a:p>
            <a:pPr lvl="0" algn="just">
              <a:defRPr/>
            </a:pPr>
            <a:endParaRPr lang="en-GB"/>
          </a:p>
          <a:p>
            <a:pPr lvl="0" algn="just">
              <a:defRPr/>
            </a:pPr>
            <a:r>
              <a:rPr lang="en-GB" sz="2800"/>
              <a:t>Cash management/banking businesses operate under constant threat of criminal, terrorist, or accidental failures, while managing highly intrusive government oversight. </a:t>
            </a:r>
            <a:endParaRPr/>
          </a:p>
          <a:p>
            <a:pPr lvl="0" algn="just">
              <a:defRPr/>
            </a:pPr>
            <a:endParaRPr lang="en-GB" sz="2800"/>
          </a:p>
          <a:p>
            <a:pPr lvl="0" algn="just">
              <a:defRPr/>
            </a:pPr>
            <a:r>
              <a:rPr lang="en-GB" sz="2800"/>
              <a:t>Power grid operators manage multi-state electricity generation and distribution under highly uncertain conditions due to weather, component failure, and demand.</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1" end="1"/>
                                            </p:txEl>
                                          </p:spTgt>
                                        </p:tgtEl>
                                        <p:attrNameLst>
                                          <p:attrName>style.visibility</p:attrName>
                                        </p:attrNameLst>
                                      </p:cBhvr>
                                      <p:to>
                                        <p:strVal val="visible"/>
                                      </p:to>
                                    </p:set>
                                    <p:anim calcmode="lin" valueType="num">
                                      <p:cBhvr additive="base">
                                        <p:cTn id="18"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24">
                                            <p:txEl>
                                              <p:pRg st="3" end="3"/>
                                            </p:txEl>
                                          </p:spTgt>
                                        </p:tgtEl>
                                        <p:attrNameLst>
                                          <p:attrName>style.visibility</p:attrName>
                                        </p:attrNameLst>
                                      </p:cBhvr>
                                      <p:to>
                                        <p:strVal val="visible"/>
                                      </p:to>
                                    </p:set>
                                    <p:anim calcmode="lin" valueType="num">
                                      <p:cBhvr additive="base">
                                        <p:cTn id="24" dur="500" fill="hold"/>
                                        <p:tgtEl>
                                          <p:spTgt spid="124">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2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77" name="Summary"/>
          <p:cNvSpPr txBox="1">
            <a:spLocks noGrp="1"/>
          </p:cNvSpPr>
          <p:nvPr>
            <p:ph type="title"/>
          </p:nvPr>
        </p:nvSpPr>
        <p:spPr bwMode="auto">
          <a:xfrm>
            <a:off x="143838" y="236307"/>
            <a:ext cx="8722760" cy="791110"/>
          </a:xfrm>
          <a:prstGeom prst="rect">
            <a:avLst/>
          </a:prstGeom>
        </p:spPr>
        <p:txBody>
          <a:bodyPr/>
          <a:lstStyle>
            <a:lvl1pPr>
              <a:defRPr b="1"/>
            </a:lvl1pPr>
          </a:lstStyle>
          <a:p>
            <a:pPr>
              <a:defRPr/>
            </a:pPr>
            <a:r>
              <a:rPr/>
              <a:t>Summary</a:t>
            </a:r>
            <a:r>
              <a:rPr lang="en-GB"/>
              <a:t>…today we have:</a:t>
            </a:r>
            <a:endParaRPr/>
          </a:p>
        </p:txBody>
      </p:sp>
      <p:sp>
        <p:nvSpPr>
          <p:cNvPr id="278" name="Got to know each other…"/>
          <p:cNvSpPr txBox="1">
            <a:spLocks noGrp="1"/>
          </p:cNvSpPr>
          <p:nvPr>
            <p:ph type="body" idx="1"/>
          </p:nvPr>
        </p:nvSpPr>
        <p:spPr bwMode="auto">
          <a:xfrm>
            <a:off x="92467" y="1027415"/>
            <a:ext cx="8907695" cy="4489818"/>
          </a:xfrm>
          <a:prstGeom prst="rect">
            <a:avLst/>
          </a:prstGeom>
        </p:spPr>
        <p:txBody>
          <a:bodyPr vertOverflow="overflow" horzOverflow="overflow" vert="horz" wrap="square" lIns="45718" tIns="45720" rIns="45718" bIns="45720" numCol="1" spcCol="0" rtlCol="0" fromWordArt="0" anchor="t" anchorCtr="0" forceAA="0" upright="0" compatLnSpc="0">
            <a:normAutofit fontScale="95000" lnSpcReduction="1000"/>
          </a:bodyPr>
          <a:lstStyle/>
          <a:p>
            <a:pPr marL="0" indent="0">
              <a:spcBef>
                <a:spcPts val="0"/>
              </a:spcBef>
              <a:buSzTx/>
              <a:buNone/>
              <a:defRPr sz="3300" b="1"/>
            </a:pPr>
            <a:r>
              <a:rPr lang="en-GB" sz="3200" b="1">
                <a:solidFill>
                  <a:srgbClr val="FF0000"/>
                </a:solidFill>
                <a:ea typeface="Calibri"/>
                <a:cs typeface="Times New Roman"/>
              </a:rPr>
              <a:t>Examined and </a:t>
            </a:r>
            <a:r>
              <a:rPr lang="en-GB" sz="3200" b="1">
                <a:solidFill>
                  <a:srgbClr val="FF0000"/>
                </a:solidFill>
              </a:rPr>
              <a:t>analysed the effects of External Environment on Organisational Culture</a:t>
            </a:r>
            <a:endParaRPr lang="en-GB" sz="3200">
              <a:solidFill>
                <a:srgbClr val="FF0000"/>
              </a:solidFill>
            </a:endParaRPr>
          </a:p>
          <a:p>
            <a:pPr>
              <a:buFont typeface="Arial"/>
              <a:buChar char="•"/>
              <a:defRPr/>
            </a:pPr>
            <a:r>
              <a:rPr lang="en-US" sz="3000"/>
              <a:t>The external environment of organi</a:t>
            </a:r>
            <a:r>
              <a:rPr lang="en-GB" sz="3000"/>
              <a:t>s</a:t>
            </a:r>
            <a:r>
              <a:rPr lang="en-US" sz="3000"/>
              <a:t>ations.</a:t>
            </a:r>
            <a:endParaRPr/>
          </a:p>
          <a:p>
            <a:pPr>
              <a:buFont typeface="Arial"/>
              <a:buChar char="•"/>
              <a:defRPr/>
            </a:pPr>
            <a:r>
              <a:rPr lang="en-GB" sz="3000">
                <a:solidFill>
                  <a:schemeClr val="tx1"/>
                </a:solidFill>
              </a:rPr>
              <a:t>The elements of the external environment.</a:t>
            </a:r>
            <a:endParaRPr>
              <a:solidFill>
                <a:schemeClr val="tx1"/>
              </a:solidFill>
            </a:endParaRPr>
          </a:p>
          <a:p>
            <a:pPr>
              <a:buFont typeface="Arial"/>
              <a:buChar char="•"/>
              <a:defRPr/>
            </a:pPr>
            <a:r>
              <a:rPr lang="en-GB" sz="3000"/>
              <a:t>Analysis of </a:t>
            </a:r>
            <a:r>
              <a:rPr lang="en-US" sz="3000"/>
              <a:t>organi</a:t>
            </a:r>
            <a:r>
              <a:rPr lang="en-GB" sz="3000"/>
              <a:t>s</a:t>
            </a:r>
            <a:r>
              <a:rPr lang="en-US" sz="3000"/>
              <a:t>ations</a:t>
            </a:r>
            <a:r>
              <a:rPr lang="en-GB" sz="3000"/>
              <a:t>’</a:t>
            </a:r>
            <a:r>
              <a:rPr lang="en-US" sz="3000"/>
              <a:t> external environment</a:t>
            </a:r>
            <a:r>
              <a:rPr lang="en-GB" sz="3000"/>
              <a:t>.</a:t>
            </a:r>
            <a:endParaRPr/>
          </a:p>
          <a:p>
            <a:pPr>
              <a:buFont typeface="Arial"/>
              <a:buChar char="•"/>
              <a:defRPr/>
            </a:pPr>
            <a:r>
              <a:rPr lang="en-US" sz="3000"/>
              <a:t>Uncertainty in organisational environment.</a:t>
            </a:r>
            <a:endParaRPr/>
          </a:p>
          <a:p>
            <a:pPr>
              <a:buFont typeface="Arial"/>
              <a:buChar char="•"/>
              <a:defRPr/>
            </a:pPr>
            <a:r>
              <a:rPr lang="en-US" sz="3000"/>
              <a:t>Practical examples of external environment and organi</a:t>
            </a:r>
            <a:r>
              <a:rPr lang="en-GB" sz="3000"/>
              <a:t>s</a:t>
            </a:r>
            <a:r>
              <a:rPr lang="en-US" sz="3000"/>
              <a:t>ation</a:t>
            </a:r>
            <a:r>
              <a:rPr lang="en-GB" sz="3000"/>
              <a:t>al</a:t>
            </a:r>
            <a:r>
              <a:rPr lang="en-US" sz="3000"/>
              <a:t> culture.</a:t>
            </a:r>
            <a:endParaRPr/>
          </a:p>
          <a:p>
            <a:pPr>
              <a:defRPr/>
            </a:pPr>
            <a:endParaRPr lang="en-GB"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78">
                                            <p:txEl>
                                              <p:pRg st="1" end="1"/>
                                            </p:txEl>
                                          </p:spTgt>
                                        </p:tgtEl>
                                        <p:attrNameLst>
                                          <p:attrName>style.visibility</p:attrName>
                                        </p:attrNameLst>
                                      </p:cBhvr>
                                      <p:to>
                                        <p:strVal val="visible"/>
                                      </p:to>
                                    </p:set>
                                    <p:animEffect transition="in" filter="fade">
                                      <p:cBhvr>
                                        <p:cTn id="26" dur="1000"/>
                                        <p:tgtEl>
                                          <p:spTgt spid="278">
                                            <p:txEl>
                                              <p:pRg st="1" end="1"/>
                                            </p:txEl>
                                          </p:spTgt>
                                        </p:tgtEl>
                                      </p:cBhvr>
                                    </p:animEffect>
                                    <p:anim calcmode="lin" valueType="num">
                                      <p:cBhvr>
                                        <p:cTn id="27" dur="1000" fill="hold"/>
                                        <p:tgtEl>
                                          <p:spTgt spid="278">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7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78">
                                            <p:txEl>
                                              <p:pRg st="2" end="2"/>
                                            </p:txEl>
                                          </p:spTgt>
                                        </p:tgtEl>
                                        <p:attrNameLst>
                                          <p:attrName>style.visibility</p:attrName>
                                        </p:attrNameLst>
                                      </p:cBhvr>
                                      <p:to>
                                        <p:strVal val="visible"/>
                                      </p:to>
                                    </p:set>
                                    <p:animEffect transition="in" filter="fade">
                                      <p:cBhvr>
                                        <p:cTn id="33" dur="1000"/>
                                        <p:tgtEl>
                                          <p:spTgt spid="278">
                                            <p:txEl>
                                              <p:pRg st="2" end="2"/>
                                            </p:txEl>
                                          </p:spTgt>
                                        </p:tgtEl>
                                      </p:cBhvr>
                                    </p:animEffect>
                                    <p:anim calcmode="lin" valueType="num">
                                      <p:cBhvr>
                                        <p:cTn id="34" dur="1000" fill="hold"/>
                                        <p:tgtEl>
                                          <p:spTgt spid="278">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7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78">
                                            <p:txEl>
                                              <p:pRg st="3" end="3"/>
                                            </p:txEl>
                                          </p:spTgt>
                                        </p:tgtEl>
                                        <p:attrNameLst>
                                          <p:attrName>style.visibility</p:attrName>
                                        </p:attrNameLst>
                                      </p:cBhvr>
                                      <p:to>
                                        <p:strVal val="visible"/>
                                      </p:to>
                                    </p:set>
                                    <p:animEffect transition="in" filter="fade">
                                      <p:cBhvr>
                                        <p:cTn id="40" dur="1000"/>
                                        <p:tgtEl>
                                          <p:spTgt spid="278">
                                            <p:txEl>
                                              <p:pRg st="3" end="3"/>
                                            </p:txEl>
                                          </p:spTgt>
                                        </p:tgtEl>
                                      </p:cBhvr>
                                    </p:animEffect>
                                    <p:anim calcmode="lin" valueType="num">
                                      <p:cBhvr>
                                        <p:cTn id="41" dur="1000" fill="hold"/>
                                        <p:tgtEl>
                                          <p:spTgt spid="278">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7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78">
                                            <p:txEl>
                                              <p:pRg st="4" end="4"/>
                                            </p:txEl>
                                          </p:spTgt>
                                        </p:tgtEl>
                                        <p:attrNameLst>
                                          <p:attrName>style.visibility</p:attrName>
                                        </p:attrNameLst>
                                      </p:cBhvr>
                                      <p:to>
                                        <p:strVal val="visible"/>
                                      </p:to>
                                    </p:set>
                                    <p:animEffect transition="in" filter="fade">
                                      <p:cBhvr>
                                        <p:cTn id="47" dur="1000"/>
                                        <p:tgtEl>
                                          <p:spTgt spid="278">
                                            <p:txEl>
                                              <p:pRg st="4" end="4"/>
                                            </p:txEl>
                                          </p:spTgt>
                                        </p:tgtEl>
                                      </p:cBhvr>
                                    </p:animEffect>
                                    <p:anim calcmode="lin" valueType="num">
                                      <p:cBhvr>
                                        <p:cTn id="48" dur="1000" fill="hold"/>
                                        <p:tgtEl>
                                          <p:spTgt spid="278">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78">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78">
                                            <p:txEl>
                                              <p:pRg st="5" end="5"/>
                                            </p:txEl>
                                          </p:spTgt>
                                        </p:tgtEl>
                                        <p:attrNameLst>
                                          <p:attrName>style.visibility</p:attrName>
                                        </p:attrNameLst>
                                      </p:cBhvr>
                                      <p:to>
                                        <p:strVal val="visible"/>
                                      </p:to>
                                    </p:set>
                                    <p:animEffect transition="in" filter="fade">
                                      <p:cBhvr>
                                        <p:cTn id="54" dur="1000"/>
                                        <p:tgtEl>
                                          <p:spTgt spid="278">
                                            <p:txEl>
                                              <p:pRg st="5" end="5"/>
                                            </p:txEl>
                                          </p:spTgt>
                                        </p:tgtEl>
                                      </p:cBhvr>
                                    </p:animEffect>
                                    <p:anim calcmode="lin" valueType="num">
                                      <p:cBhvr>
                                        <p:cTn id="55" dur="1000" fill="hold"/>
                                        <p:tgtEl>
                                          <p:spTgt spid="278">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7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77" name="Summary"/>
          <p:cNvSpPr txBox="1">
            <a:spLocks noGrp="1"/>
          </p:cNvSpPr>
          <p:nvPr>
            <p:ph type="title"/>
          </p:nvPr>
        </p:nvSpPr>
        <p:spPr bwMode="auto">
          <a:xfrm>
            <a:off x="457200" y="274638"/>
            <a:ext cx="8229600" cy="855519"/>
          </a:xfrm>
          <a:prstGeom prst="rect">
            <a:avLst/>
          </a:prstGeom>
        </p:spPr>
        <p:txBody>
          <a:bodyPr>
            <a:normAutofit/>
          </a:bodyPr>
          <a:lstStyle>
            <a:lvl1pPr>
              <a:defRPr b="1"/>
            </a:lvl1pPr>
          </a:lstStyle>
          <a:p>
            <a:pPr>
              <a:defRPr/>
            </a:pPr>
            <a:r>
              <a:rPr lang="en-GB" sz="4000"/>
              <a:t>Next Week ….</a:t>
            </a:r>
            <a:endParaRPr sz="4000"/>
          </a:p>
        </p:txBody>
      </p:sp>
      <p:sp>
        <p:nvSpPr>
          <p:cNvPr id="278" name="Got to know each other…"/>
          <p:cNvSpPr txBox="1">
            <a:spLocks noGrp="1"/>
          </p:cNvSpPr>
          <p:nvPr>
            <p:ph type="body" idx="1"/>
          </p:nvPr>
        </p:nvSpPr>
        <p:spPr bwMode="auto">
          <a:xfrm>
            <a:off x="184935" y="1130157"/>
            <a:ext cx="8501865" cy="4387077"/>
          </a:xfrm>
          <a:prstGeom prst="rect">
            <a:avLst/>
          </a:prstGeom>
        </p:spPr>
        <p:txBody>
          <a:bodyPr vertOverflow="overflow" horzOverflow="overflow" vert="horz" wrap="square" lIns="45718" tIns="45720" rIns="45718" bIns="45720" numCol="1" spcCol="0" rtlCol="0" fromWordArt="0" anchor="t" anchorCtr="0" forceAA="0" upright="0" compatLnSpc="0">
            <a:normAutofit/>
          </a:bodyPr>
          <a:lstStyle/>
          <a:p>
            <a:pPr marL="0" indent="0">
              <a:buNone/>
              <a:defRPr/>
            </a:pPr>
            <a:endParaRPr/>
          </a:p>
          <a:p>
            <a:pPr marL="0" indent="0">
              <a:buNone/>
              <a:defRPr/>
            </a:pPr>
            <a:endParaRPr lang="en-GB" sz="3600" b="1"/>
          </a:p>
          <a:p>
            <a:pPr marL="0" indent="0" algn="ctr">
              <a:buNone/>
              <a:defRPr/>
            </a:pPr>
            <a:r>
              <a:rPr lang="en-GB" sz="3600" b="1"/>
              <a:t>We will have readings and discussions about:</a:t>
            </a:r>
            <a:endParaRPr lang="en-GB" sz="3600" b="1"/>
          </a:p>
          <a:p>
            <a:pPr marL="0" indent="0" algn="ctr">
              <a:buNone/>
              <a:defRPr/>
            </a:pPr>
            <a:endParaRPr/>
          </a:p>
          <a:p>
            <a:pPr marL="0" indent="0" algn="ctr">
              <a:buClrTx/>
              <a:buSzPct val="100000"/>
              <a:buFont typeface="Arial"/>
              <a:buNone/>
              <a:defRPr/>
            </a:pPr>
            <a:r>
              <a:rPr lang="en-GB" sz="4000" b="1" i="1">
                <a:solidFill>
                  <a:srgbClr val="FF0000"/>
                </a:solidFill>
              </a:rPr>
              <a:t>“ Some Case Studies on Organisational Culture”</a:t>
            </a:r>
            <a:endParaRPr lang="en-GB" sz="4000">
              <a:solidFill>
                <a:schemeClr val="tx1"/>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 calcmode="lin" valueType="num">
                                      <p:cBhvr additive="base">
                                        <p:cTn id="12" dur="500" fill="hold"/>
                                        <p:tgtEl>
                                          <p:spTgt spid="278">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278">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78">
                                            <p:txEl>
                                              <p:pRg st="0" end="0"/>
                                            </p:txEl>
                                          </p:spTgt>
                                        </p:tgtEl>
                                        <p:attrNameLst>
                                          <p:attrName>style.visibility</p:attrName>
                                        </p:attrNameLst>
                                      </p:cBhvr>
                                      <p:to>
                                        <p:strVal val="visible"/>
                                      </p:to>
                                    </p:set>
                                    <p:anim calcmode="lin" valueType="num">
                                      <p:cBhvr additive="base">
                                        <p:cTn id="18" dur="500" fill="hold"/>
                                        <p:tgtEl>
                                          <p:spTgt spid="278">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7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278">
                                            <p:txEl>
                                              <p:pRg st="2" end="2"/>
                                            </p:txEl>
                                          </p:spTgt>
                                        </p:tgtEl>
                                        <p:attrNameLst>
                                          <p:attrName>style.visibility</p:attrName>
                                        </p:attrNameLst>
                                      </p:cBhvr>
                                      <p:to>
                                        <p:strVal val="visible"/>
                                      </p:to>
                                    </p:set>
                                    <p:anim calcmode="lin" valueType="num">
                                      <p:cBhvr additive="base">
                                        <p:cTn id="24" dur="500" fill="hold"/>
                                        <p:tgtEl>
                                          <p:spTgt spid="278">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27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278">
                                            <p:txEl>
                                              <p:pRg st="3" end="3"/>
                                            </p:txEl>
                                          </p:spTgt>
                                        </p:tgtEl>
                                        <p:attrNameLst>
                                          <p:attrName>style.visibility</p:attrName>
                                        </p:attrNameLst>
                                      </p:cBhvr>
                                      <p:to>
                                        <p:strVal val="visible"/>
                                      </p:to>
                                    </p:set>
                                    <p:anim calcmode="lin" valueType="num">
                                      <p:cBhvr additive="base">
                                        <p:cTn id="30" dur="500" fill="hold"/>
                                        <p:tgtEl>
                                          <p:spTgt spid="278">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27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278">
                                            <p:txEl>
                                              <p:pRg st="4" end="4"/>
                                            </p:txEl>
                                          </p:spTgt>
                                        </p:tgtEl>
                                        <p:attrNameLst>
                                          <p:attrName>style.visibility</p:attrName>
                                        </p:attrNameLst>
                                      </p:cBhvr>
                                      <p:to>
                                        <p:strVal val="visible"/>
                                      </p:to>
                                    </p:set>
                                    <p:anim calcmode="lin" valueType="num">
                                      <p:cBhvr additive="base">
                                        <p:cTn id="36" dur="500" fill="hold"/>
                                        <p:tgtEl>
                                          <p:spTgt spid="278">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27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278">
                                            <p:txEl>
                                              <p:pRg st="5" end="5"/>
                                            </p:txEl>
                                          </p:spTgt>
                                        </p:tgtEl>
                                        <p:attrNameLst>
                                          <p:attrName>style.visibility</p:attrName>
                                        </p:attrNameLst>
                                      </p:cBhvr>
                                      <p:to>
                                        <p:strVal val="visible"/>
                                      </p:to>
                                    </p:set>
                                    <p:anim calcmode="lin" valueType="num">
                                      <p:cBhvr additive="base">
                                        <p:cTn id="42" dur="500" fill="hold"/>
                                        <p:tgtEl>
                                          <p:spTgt spid="278">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27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80" name="Further information"/>
          <p:cNvSpPr txBox="1">
            <a:spLocks noGrp="1"/>
          </p:cNvSpPr>
          <p:nvPr>
            <p:ph type="title"/>
          </p:nvPr>
        </p:nvSpPr>
        <p:spPr bwMode="auto">
          <a:xfrm>
            <a:off x="457200" y="274638"/>
            <a:ext cx="8229600" cy="804149"/>
          </a:xfrm>
          <a:prstGeom prst="rect">
            <a:avLst/>
          </a:prstGeom>
        </p:spPr>
        <p:txBody>
          <a:bodyPr/>
          <a:lstStyle>
            <a:lvl1pPr>
              <a:defRPr b="1"/>
            </a:lvl1pPr>
          </a:lstStyle>
          <a:p>
            <a:pPr>
              <a:defRPr/>
            </a:pPr>
            <a:r>
              <a:rPr lang="en-GB"/>
              <a:t>References</a:t>
            </a:r>
            <a:endParaRPr/>
          </a:p>
        </p:txBody>
      </p:sp>
      <p:sp>
        <p:nvSpPr>
          <p:cNvPr id="281" name="Reading on the need to identify the ‘right’ business problem: Spradlin, D. (2012). Are you solving the right problem? Harvard Business Review…"/>
          <p:cNvSpPr txBox="1">
            <a:spLocks noGrp="1"/>
          </p:cNvSpPr>
          <p:nvPr>
            <p:ph type="body" idx="1"/>
          </p:nvPr>
        </p:nvSpPr>
        <p:spPr bwMode="auto">
          <a:xfrm>
            <a:off x="359596" y="1202076"/>
            <a:ext cx="8327204" cy="4315157"/>
          </a:xfrm>
          <a:prstGeom prst="rect">
            <a:avLst/>
          </a:prstGeom>
        </p:spPr>
        <p:txBody>
          <a:bodyPr>
            <a:normAutofit/>
          </a:bodyPr>
          <a:lstStyle/>
          <a:p>
            <a:pPr algn="l">
              <a:defRPr/>
            </a:pPr>
            <a:endParaRPr lang="en-GB" sz="1800" b="0" i="0" u="none" strike="noStrike">
              <a:solidFill>
                <a:srgbClr val="000000"/>
              </a:solidFill>
              <a:latin typeface="Times New Roman"/>
            </a:endParaRPr>
          </a:p>
          <a:p>
            <a:pPr algn="just">
              <a:defRPr/>
            </a:pPr>
            <a:r>
              <a:rPr lang="en-GB"/>
              <a:t>Alvesson, M. (2013) Understanding Organizational Culture. Second edition. London: SAGE. </a:t>
            </a:r>
            <a:endParaRPr/>
          </a:p>
          <a:p>
            <a:pPr algn="just">
              <a:defRPr/>
            </a:pPr>
            <a:r>
              <a:rPr lang="en-GB"/>
              <a:t>Johnson, R., (2013). Changing Corporate Culture, Governance &amp; Compliance, June 2013, p. 3</a:t>
            </a:r>
            <a:endParaRPr/>
          </a:p>
          <a:p>
            <a:pPr algn="just">
              <a:defRPr/>
            </a:pPr>
            <a:r>
              <a:rPr lang="en-GB"/>
              <a:t>Mullins, L., &amp; Christy, G. (2016). Management &amp; Organisational Behaviour, eleventh ed., Always Learning.</a:t>
            </a:r>
            <a:endParaRPr/>
          </a:p>
          <a:p>
            <a:pPr marL="228885" indent="-228885" defTabSz="610361">
              <a:defRPr sz="2150"/>
            </a:pPr>
            <a:endParaRPr i="1"/>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1" end="1"/>
                                            </p:txEl>
                                          </p:spTgt>
                                        </p:tgtEl>
                                        <p:attrNameLst>
                                          <p:attrName>style.visibility</p:attrName>
                                        </p:attrNameLst>
                                      </p:cBhvr>
                                      <p:to>
                                        <p:strVal val="visible"/>
                                      </p:to>
                                    </p:set>
                                    <p:animEffect transition="in" filter="fade">
                                      <p:cBhvr>
                                        <p:cTn id="19" dur="1000"/>
                                        <p:tgtEl>
                                          <p:spTgt spid="281">
                                            <p:txEl>
                                              <p:pRg st="1" end="1"/>
                                            </p:txEl>
                                          </p:spTgt>
                                        </p:tgtEl>
                                      </p:cBhvr>
                                    </p:animEffect>
                                    <p:anim calcmode="lin" valueType="num">
                                      <p:cBhvr>
                                        <p:cTn id="20" dur="1000" fill="hold"/>
                                        <p:tgtEl>
                                          <p:spTgt spid="281">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2" end="2"/>
                                            </p:txEl>
                                          </p:spTgt>
                                        </p:tgtEl>
                                        <p:attrNameLst>
                                          <p:attrName>style.visibility</p:attrName>
                                        </p:attrNameLst>
                                      </p:cBhvr>
                                      <p:to>
                                        <p:strVal val="visible"/>
                                      </p:to>
                                    </p:set>
                                    <p:animEffect transition="in" filter="fade">
                                      <p:cBhvr>
                                        <p:cTn id="26" dur="1000"/>
                                        <p:tgtEl>
                                          <p:spTgt spid="281">
                                            <p:txEl>
                                              <p:pRg st="2" end="2"/>
                                            </p:txEl>
                                          </p:spTgt>
                                        </p:tgtEl>
                                      </p:cBhvr>
                                    </p:animEffect>
                                    <p:anim calcmode="lin" valueType="num">
                                      <p:cBhvr>
                                        <p:cTn id="27"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3" end="3"/>
                                            </p:txEl>
                                          </p:spTgt>
                                        </p:tgtEl>
                                        <p:attrNameLst>
                                          <p:attrName>style.visibility</p:attrName>
                                        </p:attrNameLst>
                                      </p:cBhvr>
                                      <p:to>
                                        <p:strVal val="visible"/>
                                      </p:to>
                                    </p:set>
                                    <p:animEffect transition="in" filter="fade">
                                      <p:cBhvr>
                                        <p:cTn id="33" dur="1000"/>
                                        <p:tgtEl>
                                          <p:spTgt spid="281">
                                            <p:txEl>
                                              <p:pRg st="3" end="3"/>
                                            </p:txEl>
                                          </p:spTgt>
                                        </p:tgtEl>
                                      </p:cBhvr>
                                    </p:animEffect>
                                    <p:anim calcmode="lin" valueType="num">
                                      <p:cBhvr>
                                        <p:cTn id="34" dur="1000" fill="hold"/>
                                        <p:tgtEl>
                                          <p:spTgt spid="281">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_rels/theme1.xml.rels><?xml version="1.0" encoding="UTF-8" standalone="yes"?><Relationships xmlns="http://schemas.openxmlformats.org/package/2006/relationships"></Relationships>
</file>

<file path=ppt/theme/_rels/theme2.xml.rels><?xml version="1.0" encoding="UTF-8" standalone="yes"?><Relationships xmlns="http://schemas.openxmlformats.org/package/2006/relationships"></Relationships>
</file>

<file path=ppt/theme/theme1.xml><?xml version="1.0" encoding="utf-8"?>
<a:theme xmlns:a="http://schemas.openxmlformats.org/drawingml/2006/main" xmlns:r="http://schemas.openxmlformats.org/officeDocument/2006/relationships" xmlns:p="http://schemas.openxmlformats.org/presentation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spDef>
      <a:spPr bwMode="auto">
        <a:prstGeom prst="rect">
          <a:avLst/>
        </a:prstGeom>
        <a:solidFill>
          <a:srgbClr val="FFFFFF"/>
        </a:solid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spDef>
    <a:lnDef>
      <a:spPr bwMode="auto">
        <a:prstGeom prst="rect">
          <a:avLst/>
        </a:prstGeom>
        <a:no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lnDef>
    <a:txDef>
      <a:spPr bwMode="auto">
        <a:prstGeom prst="rect">
          <a:avLst/>
        </a:prstGeom>
        <a:noFill/>
        <a:ln w="12700" cap="flat">
          <a:noFill/>
          <a:miter lim="400000"/>
        </a:ln>
      </a:spPr>
      <a:bodyPr/>
      <a:lstStyle/>
      <a:style>
        <a:lnRef idx="0">
          <a:srgbClr val="000000"/>
        </a:lnRef>
        <a:fillRef idx="0">
          <a:srgbClr val="000000"/>
        </a:fillRef>
        <a:effectRef idx="0">
          <a:srgbClr val="000000"/>
        </a:effectRef>
        <a:fontRef idx="none"/>
      </a:style>
    </a:txDef>
  </a:objectDefaults>
</a:theme>
</file>

<file path=ppt/theme/theme2.xml><?xml version="1.0" encoding="utf-8"?>
<a:theme xmlns:a="http://schemas.openxmlformats.org/drawingml/2006/main" xmlns:r="http://schemas.openxmlformats.org/officeDocument/2006/relationships" xmlns:p="http://schemas.openxmlformats.org/presentation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spDef>
      <a:spPr bwMode="auto">
        <a:prstGeom prst="rect">
          <a:avLst/>
        </a:prstGeom>
        <a:solidFill>
          <a:srgbClr val="FFFFFF"/>
        </a:solid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spDef>
    <a:lnDef>
      <a:spPr bwMode="auto">
        <a:prstGeom prst="rect">
          <a:avLst/>
        </a:prstGeom>
        <a:no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lnDef>
    <a:txDef>
      <a:spPr bwMode="auto">
        <a:prstGeom prst="rect">
          <a:avLst/>
        </a:prstGeom>
        <a:noFill/>
        <a:ln w="12700" cap="flat">
          <a:noFill/>
          <a:miter lim="400000"/>
        </a:ln>
      </a:spPr>
      <a:bodyPr/>
      <a:lstStyle/>
      <a:style>
        <a:lnRef idx="0">
          <a:srgbClr val="000000"/>
        </a:lnRef>
        <a:fillRef idx="0">
          <a:srgbClr val="000000"/>
        </a:fillRef>
        <a:effectRef idx="0">
          <a:srgbClr val="000000"/>
        </a:effectRef>
        <a:fontRef idx="none"/>
      </a:style>
    </a:txDef>
  </a:objectDefaults>
</a:theme>
</file>

<file path=docProps/app.xml><?xml version="1.0" encoding="utf-8"?>
<Properties xmlns="http://schemas.openxmlformats.org/officeDocument/2006/extended-properties" xmlns:vt="http://schemas.openxmlformats.org/officeDocument/2006/docPropsVTypes">
  <TotalTime>0</TotalTime>
  <Words>0</Words>
  <Application>ONLYOFFICE/8.2.0.143</Application>
  <PresentationFormat>On-screen Show (4:3)</PresentationFormat>
  <Paragraphs>0</Paragraphs>
  <Slides>34</Slides>
  <Notes>34</Notes>
  <HiddenSlides>0</HiddenSlides>
  <MMClips>2</MMClips>
  <ScaleCrop>0</ScaleCrop>
  <HeadingPairs>
    <vt:vector size="4" baseType="variant">
      <vt:variant>
        <vt:lpstr>Theme</vt:lpstr>
      </vt:variant>
      <vt:variant>
        <vt:i4>1</vt:i4>
      </vt:variant>
      <vt:variant>
        <vt:lpstr>Slide Titles</vt:lpstr>
      </vt:variant>
      <vt:variant>
        <vt:i4>34</vt:i4>
      </vt:variant>
    </vt:vector>
  </HeadingPairs>
  <TitlesOfParts>
    <vt:vector size="35" baseType="lpstr">
      <vt:lpstr>Theme 1</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vector>
  </TitlesOfParts>
  <LinksUpToDate>0</LinksUpToDate>
  <SharedDoc>0</SharedDoc>
  <HyperlinksChanged>0</HyperlinksChanged>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
  <cp:revision>259</cp:revision>
  <dcterms:modified xsi:type="dcterms:W3CDTF">2025-06-21T02:15:33Z</dcterms:modified>
</cp:coreProperties>
</file>