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143000"/>
          </a:xfrm>
          <a:prstGeom prst="rect">
            <a:avLst/>
          </a:prstGeom>
          <a:solidFill>
            <a:srgbClr val="2523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731520" y="1828800"/>
            <a:ext cx="10698480" cy="12801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000" b="1">
                <a:solidFill>
                  <a:srgbClr val="252364"/>
                </a:solidFill>
              </a:defRPr>
            </a:pPr>
            <a:r>
              <a:t>Digital Skills Portfolio</a:t>
            </a:r>
          </a:p>
          <a:p>
            <a:pPr>
              <a:defRPr sz="2200">
                <a:solidFill>
                  <a:srgbClr val="346ABE"/>
                </a:solidFill>
              </a:defRPr>
            </a:pPr>
            <a:r>
              <a:t>DS3 – Digital Portfolio &amp; Reflection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49808" y="3886200"/>
            <a:ext cx="9601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1C1F26"/>
                </a:solidFill>
              </a:defRPr>
            </a:pPr>
            <a:r>
              <a:t>Erez Ben Moshe</a:t>
            </a:r>
          </a:p>
          <a:p>
            <a:pPr>
              <a:defRPr sz="1600">
                <a:solidFill>
                  <a:srgbClr val="5C6370"/>
                </a:solidFill>
              </a:defRPr>
            </a:pPr>
            <a:r>
              <a:t>Module: Digital Life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49808" y="5029200"/>
            <a:ext cx="3749039" cy="502920"/>
          </a:xfrm>
          <a:prstGeom prst="roundRect">
            <a:avLst/>
          </a:prstGeom>
          <a:solidFill>
            <a:srgbClr val="EBF0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>
                <a:solidFill>
                  <a:srgbClr val="252364"/>
                </a:solidFill>
              </a:defRPr>
            </a:pPr>
            <a:r>
              <a:t>Communication • Organisation • Business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52364"/>
                </a:solidFill>
              </a:defRPr>
            </a:pPr>
            <a:r>
              <a:t>Artefact 1 – Gmail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C6370"/>
                </a:solidFill>
              </a:defRPr>
            </a:pPr>
            <a:r>
              <a:t>Digital communication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77240" y="1417320"/>
            <a:ext cx="4023360" cy="4526280"/>
          </a:xfrm>
          <a:prstGeom prst="roundRect">
            <a:avLst/>
          </a:prstGeom>
          <a:solidFill>
            <a:srgbClr val="FFFFFF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25" y="1623060"/>
            <a:ext cx="1901388" cy="41148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6360" y="1508760"/>
            <a:ext cx="6217920" cy="4526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the work is: </a:t>
            </a:r>
            <a:r>
              <a:rPr sz="1700">
                <a:solidFill>
                  <a:srgbClr val="1C1F26"/>
                </a:solidFill>
              </a:rPr>
              <a:t>A DS1 example showing how I use Gmail to communicate with customers, suppliers and my university.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Skill demonstrated: </a:t>
            </a:r>
            <a:r>
              <a:rPr sz="1700">
                <a:solidFill>
                  <a:srgbClr val="1C1F26"/>
                </a:solidFill>
              </a:rPr>
              <a:t>Professional digital communication and keeping messages organised.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I learned: </a:t>
            </a:r>
            <a:r>
              <a:rPr sz="1700">
                <a:solidFill>
                  <a:srgbClr val="1C1F26"/>
                </a:solidFill>
              </a:rPr>
              <a:t>Digital communication is most useful when information is clear, organised and easy to find.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Real-world value: </a:t>
            </a:r>
            <a:r>
              <a:rPr sz="1700">
                <a:solidFill>
                  <a:srgbClr val="1C1F26"/>
                </a:solidFill>
              </a:rPr>
              <a:t>I use email regularly for both business communication and university work.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52364"/>
                </a:solidFill>
              </a:defRPr>
            </a:pPr>
            <a:r>
              <a:t>Artefact 2 – Google Calendar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C6370"/>
                </a:solidFill>
              </a:defRPr>
            </a:pPr>
            <a:r>
              <a:t>Digital organisation &amp; time management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77240" y="1417320"/>
            <a:ext cx="4023360" cy="4526280"/>
          </a:xfrm>
          <a:prstGeom prst="roundRect">
            <a:avLst/>
          </a:prstGeom>
          <a:solidFill>
            <a:srgbClr val="FFFFFF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25" y="1623060"/>
            <a:ext cx="1901388" cy="41148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6360" y="1508760"/>
            <a:ext cx="6217920" cy="4526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the work is: </a:t>
            </a:r>
            <a:r>
              <a:rPr sz="1700">
                <a:solidFill>
                  <a:srgbClr val="1C1F26"/>
                </a:solidFill>
              </a:rPr>
              <a:t>A DS1 example of using Google Calendar for meetings, deadlines and important events.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Skill demonstrated: </a:t>
            </a:r>
            <a:r>
              <a:rPr sz="1700">
                <a:solidFill>
                  <a:srgbClr val="1C1F26"/>
                </a:solidFill>
              </a:rPr>
              <a:t>Planning, scheduling and managing time using a digital tool.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I learned: </a:t>
            </a:r>
            <a:r>
              <a:rPr sz="1700">
                <a:solidFill>
                  <a:srgbClr val="1C1F26"/>
                </a:solidFill>
              </a:rPr>
              <a:t>A digital calendar helps me organise different responsibilities in one place.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Progress: </a:t>
            </a:r>
            <a:r>
              <a:rPr sz="1700">
                <a:solidFill>
                  <a:srgbClr val="1C1F26"/>
                </a:solidFill>
              </a:rPr>
              <a:t>I am more confident using digital tools to structure my study and working day.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52364"/>
                </a:solidFill>
              </a:defRPr>
            </a:pPr>
            <a:r>
              <a:t>Artefact 3 – Instagram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C6370"/>
                </a:solidFill>
              </a:defRPr>
            </a:pPr>
            <a:r>
              <a:t>Digital marketing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77240" y="1417320"/>
            <a:ext cx="4023360" cy="4526280"/>
          </a:xfrm>
          <a:prstGeom prst="roundRect">
            <a:avLst/>
          </a:prstGeom>
          <a:solidFill>
            <a:srgbClr val="FFFFFF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4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7908" y="1623060"/>
            <a:ext cx="1902023" cy="41148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6360" y="1508760"/>
            <a:ext cx="6217920" cy="4526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the work is: </a:t>
            </a:r>
            <a:r>
              <a:rPr sz="1700">
                <a:solidFill>
                  <a:srgbClr val="1C1F26"/>
                </a:solidFill>
              </a:rPr>
              <a:t>A DS1 example showing how I use Instagram to promote products and reach customers online.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Skill demonstrated: </a:t>
            </a:r>
            <a:r>
              <a:rPr sz="1700">
                <a:solidFill>
                  <a:srgbClr val="1C1F26"/>
                </a:solidFill>
              </a:rPr>
              <a:t>Digital marketing, visual communication and sharing business content.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I learned: </a:t>
            </a:r>
            <a:r>
              <a:rPr sz="1700">
                <a:solidFill>
                  <a:srgbClr val="1C1F26"/>
                </a:solidFill>
              </a:rPr>
              <a:t>Online content needs to be visual, simple and relevant to the audience.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Real-world value: </a:t>
            </a:r>
            <a:r>
              <a:rPr sz="1700">
                <a:solidFill>
                  <a:srgbClr val="1C1F26"/>
                </a:solidFill>
              </a:rPr>
              <a:t>This connects directly to promoting products and communicating with customers.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52364"/>
                </a:solidFill>
              </a:defRPr>
            </a:pPr>
            <a:r>
              <a:t>Artefact 4 – Adobe Acrobat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C6370"/>
                </a:solidFill>
              </a:defRPr>
            </a:pPr>
            <a:r>
              <a:t>Document &amp; PDF management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77240" y="1417320"/>
            <a:ext cx="4023360" cy="4526280"/>
          </a:xfrm>
          <a:prstGeom prst="roundRect">
            <a:avLst/>
          </a:prstGeom>
          <a:solidFill>
            <a:srgbClr val="FFFFFF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225" y="1623060"/>
            <a:ext cx="1901388" cy="41148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6360" y="1508760"/>
            <a:ext cx="6217920" cy="4526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the work is: </a:t>
            </a:r>
            <a:r>
              <a:rPr sz="1700">
                <a:solidFill>
                  <a:srgbClr val="1C1F26"/>
                </a:solidFill>
              </a:rPr>
              <a:t>A DS1 example showing how I use Adobe Acrobat to open, read and edit PDF documents.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Skill demonstrated: </a:t>
            </a:r>
            <a:r>
              <a:rPr sz="1700">
                <a:solidFill>
                  <a:srgbClr val="1C1F26"/>
                </a:solidFill>
              </a:rPr>
              <a:t>Managing digital documents and preparing professional files.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I learned: </a:t>
            </a:r>
            <a:r>
              <a:rPr sz="1700">
                <a:solidFill>
                  <a:srgbClr val="1C1F26"/>
                </a:solidFill>
              </a:rPr>
              <a:t>PDF tools are important for working with documents in a consistent professional format.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Progress: </a:t>
            </a:r>
            <a:r>
              <a:rPr sz="1700">
                <a:solidFill>
                  <a:srgbClr val="1C1F26"/>
                </a:solidFill>
              </a:rPr>
              <a:t>I can now manage many routine PDF tasks independently.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52364"/>
                </a:solidFill>
              </a:defRPr>
            </a:pPr>
            <a:r>
              <a:t>Artefact 5 – Excel Stock Management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C6370"/>
                </a:solidFill>
              </a:defRPr>
            </a:pPr>
            <a:r>
              <a:t>GreenLeaf Grocers – DS2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417320"/>
            <a:ext cx="4754880" cy="4526280"/>
          </a:xfrm>
          <a:prstGeom prst="roundRect">
            <a:avLst/>
          </a:prstGeom>
          <a:solidFill>
            <a:srgbClr val="FFFFFF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960120" y="1783080"/>
            <a:ext cx="4206240" cy="502920"/>
          </a:xfrm>
          <a:prstGeom prst="rect">
            <a:avLst/>
          </a:prstGeom>
          <a:solidFill>
            <a:srgbClr val="2523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t>GreenLeaf Grocers – Stock Levels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960120" y="2487168"/>
            <a:ext cx="4206240" cy="457200"/>
          </a:xfrm>
          <a:prstGeom prst="roundRect">
            <a:avLst/>
          </a:prstGeom>
          <a:solidFill>
            <a:srgbClr val="F9FAFC"/>
          </a:solidFill>
          <a:ln>
            <a:solidFill>
              <a:srgbClr val="E8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C1F26"/>
                </a:solidFill>
              </a:defRPr>
            </a:pPr>
            <a:r>
              <a:t>Product A     Qty: 7     Low     Order soon</a:t>
            </a:r>
          </a:p>
        </p:txBody>
      </p:sp>
      <p:sp>
        <p:nvSpPr>
          <p:cNvPr id="8" name="Oval 7"/>
          <p:cNvSpPr/>
          <p:nvPr/>
        </p:nvSpPr>
        <p:spPr>
          <a:xfrm>
            <a:off x="4800600" y="2606040"/>
            <a:ext cx="164592" cy="164592"/>
          </a:xfrm>
          <a:prstGeom prst="ellipse">
            <a:avLst/>
          </a:prstGeom>
          <a:solidFill>
            <a:srgbClr val="BE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ounded Rectangle 8"/>
          <p:cNvSpPr/>
          <p:nvPr/>
        </p:nvSpPr>
        <p:spPr>
          <a:xfrm>
            <a:off x="960120" y="3054096"/>
            <a:ext cx="4206240" cy="457200"/>
          </a:xfrm>
          <a:prstGeom prst="roundRect">
            <a:avLst/>
          </a:prstGeom>
          <a:solidFill>
            <a:srgbClr val="F9FAFC"/>
          </a:solidFill>
          <a:ln>
            <a:solidFill>
              <a:srgbClr val="E8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C1F26"/>
                </a:solidFill>
              </a:defRPr>
            </a:pPr>
            <a:r>
              <a:t>Product B     Qty: 14     Medium     Monitor</a:t>
            </a:r>
          </a:p>
        </p:txBody>
      </p:sp>
      <p:sp>
        <p:nvSpPr>
          <p:cNvPr id="10" name="Oval 9"/>
          <p:cNvSpPr/>
          <p:nvPr/>
        </p:nvSpPr>
        <p:spPr>
          <a:xfrm>
            <a:off x="4800600" y="3172968"/>
            <a:ext cx="164592" cy="164592"/>
          </a:xfrm>
          <a:prstGeom prst="ellipse">
            <a:avLst/>
          </a:prstGeom>
          <a:solidFill>
            <a:srgbClr val="D2921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ounded Rectangle 10"/>
          <p:cNvSpPr/>
          <p:nvPr/>
        </p:nvSpPr>
        <p:spPr>
          <a:xfrm>
            <a:off x="960120" y="3621024"/>
            <a:ext cx="4206240" cy="457200"/>
          </a:xfrm>
          <a:prstGeom prst="roundRect">
            <a:avLst/>
          </a:prstGeom>
          <a:solidFill>
            <a:srgbClr val="F9FAFC"/>
          </a:solidFill>
          <a:ln>
            <a:solidFill>
              <a:srgbClr val="E8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C1F26"/>
                </a:solidFill>
              </a:defRPr>
            </a:pPr>
            <a:r>
              <a:t>Product C     Qty: 26     High     OK</a:t>
            </a:r>
          </a:p>
        </p:txBody>
      </p:sp>
      <p:sp>
        <p:nvSpPr>
          <p:cNvPr id="12" name="Oval 11"/>
          <p:cNvSpPr/>
          <p:nvPr/>
        </p:nvSpPr>
        <p:spPr>
          <a:xfrm>
            <a:off x="4800600" y="3739896"/>
            <a:ext cx="164592" cy="164592"/>
          </a:xfrm>
          <a:prstGeom prst="ellipse">
            <a:avLst/>
          </a:prstGeom>
          <a:solidFill>
            <a:srgbClr val="31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ounded Rectangle 12"/>
          <p:cNvSpPr/>
          <p:nvPr/>
        </p:nvSpPr>
        <p:spPr>
          <a:xfrm>
            <a:off x="960120" y="4187952"/>
            <a:ext cx="4206240" cy="457200"/>
          </a:xfrm>
          <a:prstGeom prst="roundRect">
            <a:avLst/>
          </a:prstGeom>
          <a:solidFill>
            <a:srgbClr val="F9FAFC"/>
          </a:solidFill>
          <a:ln>
            <a:solidFill>
              <a:srgbClr val="E8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C1F26"/>
                </a:solidFill>
              </a:defRPr>
            </a:pPr>
            <a:r>
              <a:t>Product D     Qty: 9     Low     Order soon</a:t>
            </a:r>
          </a:p>
        </p:txBody>
      </p:sp>
      <p:sp>
        <p:nvSpPr>
          <p:cNvPr id="14" name="Oval 13"/>
          <p:cNvSpPr/>
          <p:nvPr/>
        </p:nvSpPr>
        <p:spPr>
          <a:xfrm>
            <a:off x="4800600" y="4306824"/>
            <a:ext cx="164592" cy="164592"/>
          </a:xfrm>
          <a:prstGeom prst="ellipse">
            <a:avLst/>
          </a:prstGeom>
          <a:solidFill>
            <a:srgbClr val="BE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ounded Rectangle 14"/>
          <p:cNvSpPr/>
          <p:nvPr/>
        </p:nvSpPr>
        <p:spPr>
          <a:xfrm>
            <a:off x="960120" y="4754880"/>
            <a:ext cx="4206240" cy="457200"/>
          </a:xfrm>
          <a:prstGeom prst="roundRect">
            <a:avLst/>
          </a:prstGeom>
          <a:solidFill>
            <a:srgbClr val="F9FAFC"/>
          </a:solidFill>
          <a:ln>
            <a:solidFill>
              <a:srgbClr val="E8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>
                <a:solidFill>
                  <a:srgbClr val="1C1F26"/>
                </a:solidFill>
              </a:defRPr>
            </a:pPr>
            <a:r>
              <a:t>Product E     Qty: 18     Medium     Monitor</a:t>
            </a:r>
          </a:p>
        </p:txBody>
      </p:sp>
      <p:sp>
        <p:nvSpPr>
          <p:cNvPr id="16" name="Oval 15"/>
          <p:cNvSpPr/>
          <p:nvPr/>
        </p:nvSpPr>
        <p:spPr>
          <a:xfrm>
            <a:off x="4800600" y="4873752"/>
            <a:ext cx="164592" cy="164592"/>
          </a:xfrm>
          <a:prstGeom prst="ellipse">
            <a:avLst/>
          </a:prstGeom>
          <a:solidFill>
            <a:srgbClr val="D2921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960120" y="5394960"/>
            <a:ext cx="41605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i="1">
                <a:solidFill>
                  <a:srgbClr val="5C6370"/>
                </a:solidFill>
              </a:defRPr>
            </a:pPr>
            <a:r>
              <a:t>Visual reconstruction of the DS2 spreadsheet structure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715000" y="1508760"/>
            <a:ext cx="5577840" cy="4526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the work is: </a:t>
            </a:r>
            <a:r>
              <a:rPr sz="1700">
                <a:solidFill>
                  <a:srgbClr val="1C1F26"/>
                </a:solidFill>
              </a:rPr>
              <a:t>An Excel stock-management spreadsheet using a table, stock classifications, colour coding and a bar chart.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Skill demonstrated: </a:t>
            </a:r>
            <a:r>
              <a:rPr sz="1700">
                <a:solidFill>
                  <a:srgbClr val="1C1F26"/>
                </a:solidFill>
              </a:rPr>
              <a:t>Organising data, formatting information and turning numbers into a clear business summary.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was difficult: </a:t>
            </a:r>
            <a:r>
              <a:rPr sz="1700">
                <a:solidFill>
                  <a:srgbClr val="1C1F26"/>
                </a:solidFill>
              </a:rPr>
              <a:t>Making the spreadsheet easy to read rather than simply entering the data.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What improved: </a:t>
            </a:r>
            <a:r>
              <a:rPr sz="1700">
                <a:solidFill>
                  <a:srgbClr val="1C1F26"/>
                </a:solidFill>
              </a:rPr>
              <a:t>I widened columns, used consistent formatting and positioned the chart more clearly.</a:t>
            </a:r>
          </a:p>
          <a:p>
            <a:pPr>
              <a:spcAft>
                <a:spcPts val="1200"/>
              </a:spcAft>
              <a:defRPr sz="1700">
                <a:solidFill>
                  <a:srgbClr val="1C1F26"/>
                </a:solidFill>
              </a:defRPr>
            </a:pPr>
            <a:r>
              <a:rPr b="1" sz="1700">
                <a:solidFill>
                  <a:srgbClr val="252364"/>
                </a:solidFill>
              </a:rPr>
              <a:t>Real-world value: </a:t>
            </a:r>
            <a:r>
              <a:rPr sz="1700">
                <a:solidFill>
                  <a:srgbClr val="1C1F26"/>
                </a:solidFill>
              </a:rPr>
              <a:t>The task connects to inventory and logistics management in a business environment.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52364"/>
                </a:solidFill>
              </a:defRPr>
            </a:pPr>
            <a:r>
              <a:t>My Digital Skills Progress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C6370"/>
                </a:solidFill>
              </a:defRPr>
            </a:pPr>
            <a:r>
              <a:t>Key reflection points for the portfolio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554480"/>
            <a:ext cx="3154680" cy="3383280"/>
          </a:xfrm>
          <a:prstGeom prst="roundRect">
            <a:avLst/>
          </a:prstGeom>
          <a:solidFill>
            <a:srgbClr val="F5F7FB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28600" rIns="228600" tIns="228600"/>
          <a:lstStyle/>
          <a:p>
            <a:pPr algn="ctr">
              <a:defRPr sz="2000" b="1">
                <a:solidFill>
                  <a:srgbClr val="252364"/>
                </a:solidFill>
              </a:defRPr>
            </a:pPr>
            <a:r>
              <a:t>At the start</a:t>
            </a:r>
          </a:p>
          <a:p>
            <a:pPr>
              <a:spcBef>
                <a:spcPts val="1200"/>
              </a:spcBef>
              <a:defRPr sz="1500">
                <a:solidFill>
                  <a:srgbClr val="1C1F26"/>
                </a:solidFill>
              </a:defRPr>
            </a:pPr>
            <a:r>
              <a:t>I used many digital tools, but I did not always think about how presentation, structure and usability affect the person using the information.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160520" y="1554480"/>
            <a:ext cx="3154680" cy="3383280"/>
          </a:xfrm>
          <a:prstGeom prst="roundRect">
            <a:avLst/>
          </a:prstGeom>
          <a:solidFill>
            <a:srgbClr val="F5F7FB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28600" rIns="228600" tIns="228600"/>
          <a:lstStyle/>
          <a:p>
            <a:pPr algn="ctr">
              <a:defRPr sz="2000" b="1">
                <a:solidFill>
                  <a:srgbClr val="252364"/>
                </a:solidFill>
              </a:defRPr>
            </a:pPr>
            <a:r>
              <a:t>What improved</a:t>
            </a:r>
          </a:p>
          <a:p>
            <a:pPr>
              <a:spcBef>
                <a:spcPts val="1200"/>
              </a:spcBef>
              <a:defRPr sz="1500">
                <a:solidFill>
                  <a:srgbClr val="1C1F26"/>
                </a:solidFill>
              </a:defRPr>
            </a:pPr>
            <a:r>
              <a:t>I became more confident organising data, presenting information clearly, managing documents and connecting digital tools to real business tasks.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589520" y="1554480"/>
            <a:ext cx="3154680" cy="3383280"/>
          </a:xfrm>
          <a:prstGeom prst="roundRect">
            <a:avLst/>
          </a:prstGeom>
          <a:solidFill>
            <a:srgbClr val="F5F7FB"/>
          </a:solidFill>
          <a:ln>
            <a:solidFill>
              <a:srgbClr val="E0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lIns="228600" rIns="228600" tIns="228600"/>
          <a:lstStyle/>
          <a:p>
            <a:pPr algn="ctr">
              <a:defRPr sz="2000" b="1">
                <a:solidFill>
                  <a:srgbClr val="252364"/>
                </a:solidFill>
              </a:defRPr>
            </a:pPr>
            <a:r>
              <a:t>Now</a:t>
            </a:r>
          </a:p>
          <a:p>
            <a:pPr>
              <a:spcBef>
                <a:spcPts val="1200"/>
              </a:spcBef>
              <a:defRPr sz="1500">
                <a:solidFill>
                  <a:srgbClr val="1C1F26"/>
                </a:solidFill>
              </a:defRPr>
            </a:pPr>
            <a:r>
              <a:t>I can complete routine digital tasks more independently and choose tools based on what I need to communicate, organise or analyse.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5840" y="5257800"/>
            <a:ext cx="10149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900" i="1">
                <a:solidFill>
                  <a:srgbClr val="346ABE"/>
                </a:solidFill>
              </a:defRPr>
            </a:pPr>
            <a:r>
              <a:t>Digital skills help me work more efficiently, communicate professionally and make information easier for other people to use.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252364"/>
                </a:solidFill>
              </a:defRPr>
            </a:pPr>
            <a: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5C6370"/>
                </a:solidFill>
              </a:defRPr>
            </a:pPr>
            <a:r>
              <a:t>Sources used during the module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1600200"/>
            <a:ext cx="10332720" cy="34747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800"/>
              </a:spcAft>
              <a:defRPr sz="1900">
                <a:solidFill>
                  <a:srgbClr val="1C1F26"/>
                </a:solidFill>
              </a:defRPr>
            </a:pPr>
            <a:r>
              <a:t>Microsoft (n.d.) Create charts in Excel. Microsoft Support. Accessed 26 July 2026.</a:t>
            </a:r>
          </a:p>
          <a:p>
            <a:pPr>
              <a:spcAft>
                <a:spcPts val="1800"/>
              </a:spcAft>
              <a:defRPr sz="1900">
                <a:solidFill>
                  <a:srgbClr val="1C1F26"/>
                </a:solidFill>
              </a:defRPr>
            </a:pPr>
            <a:r>
              <a:t>Microsoft (n.d.) Create and format tables in Excel. Microsoft Support. Accessed 26 July 2026.</a:t>
            </a:r>
          </a:p>
          <a:p>
            <a:pPr>
              <a:spcAft>
                <a:spcPts val="1800"/>
              </a:spcAft>
              <a:defRPr sz="1900">
                <a:solidFill>
                  <a:srgbClr val="1C1F26"/>
                </a:solidFill>
              </a:defRPr>
            </a:pPr>
            <a:r>
              <a:t>DS1 and DS2 artefacts produced during the Digital Life module.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5212080"/>
            <a:ext cx="100584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5C6370"/>
                </a:solidFill>
              </a:defRPr>
            </a:pPr>
            <a:r>
              <a:t>The portfolio examples are based on my own submitted module work.</a:t>
            </a:r>
          </a:p>
        </p:txBody>
      </p:sp>
      <p:sp>
        <p:nvSpPr>
          <p:cNvPr id="7" name="Rectangle 6"/>
          <p:cNvSpPr/>
          <p:nvPr/>
        </p:nvSpPr>
        <p:spPr>
          <a:xfrm>
            <a:off x="640080" y="6510528"/>
            <a:ext cx="10927080" cy="27432"/>
          </a:xfrm>
          <a:prstGeom prst="rect">
            <a:avLst/>
          </a:prstGeom>
          <a:solidFill>
            <a:srgbClr val="DAD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10698480" y="6547104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370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