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19"/>
  </p:notesMasterIdLst>
  <p:sldIdLst>
    <p:sldId id="422" r:id="rId2"/>
    <p:sldId id="419" r:id="rId3"/>
    <p:sldId id="351" r:id="rId4"/>
    <p:sldId id="349" r:id="rId5"/>
    <p:sldId id="350" r:id="rId6"/>
    <p:sldId id="352" r:id="rId7"/>
    <p:sldId id="353" r:id="rId8"/>
    <p:sldId id="354" r:id="rId9"/>
    <p:sldId id="355" r:id="rId10"/>
    <p:sldId id="356" r:id="rId11"/>
    <p:sldId id="420" r:id="rId12"/>
    <p:sldId id="393" r:id="rId13"/>
    <p:sldId id="394" r:id="rId14"/>
    <p:sldId id="395" r:id="rId15"/>
    <p:sldId id="414" r:id="rId16"/>
    <p:sldId id="421" r:id="rId17"/>
    <p:sldId id="41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FD2FB3-FD1F-4B52-B831-D4AAF978CC9A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0B98FCA-9FF2-4BB9-BF23-7D7F0E3CBA60}">
      <dgm:prSet/>
      <dgm:spPr/>
      <dgm:t>
        <a:bodyPr/>
        <a:lstStyle/>
        <a:p>
          <a:r>
            <a:rPr lang="en-GB"/>
            <a:t>For any given event, there are a range of motives or determinants which can be primary or secondary</a:t>
          </a:r>
          <a:endParaRPr lang="en-US"/>
        </a:p>
      </dgm:t>
    </dgm:pt>
    <dgm:pt modelId="{C8D2A33F-11A3-462D-A30A-806F866F620F}" type="parTrans" cxnId="{11D78EC4-626A-47FA-8854-30E9D65524DF}">
      <dgm:prSet/>
      <dgm:spPr/>
      <dgm:t>
        <a:bodyPr/>
        <a:lstStyle/>
        <a:p>
          <a:endParaRPr lang="en-US"/>
        </a:p>
      </dgm:t>
    </dgm:pt>
    <dgm:pt modelId="{9D47D746-E874-4AA8-BB8B-620018E02791}" type="sibTrans" cxnId="{11D78EC4-626A-47FA-8854-30E9D65524DF}">
      <dgm:prSet/>
      <dgm:spPr/>
      <dgm:t>
        <a:bodyPr/>
        <a:lstStyle/>
        <a:p>
          <a:endParaRPr lang="en-US"/>
        </a:p>
      </dgm:t>
    </dgm:pt>
    <dgm:pt modelId="{0E216EC7-FB92-49D1-B621-4D72AA83FC56}">
      <dgm:prSet/>
      <dgm:spPr/>
      <dgm:t>
        <a:bodyPr/>
        <a:lstStyle/>
        <a:p>
          <a:r>
            <a:rPr lang="en-GB"/>
            <a:t>Think about an event you have attended / participated in, why did you go?  List as many reasons as possible</a:t>
          </a:r>
          <a:endParaRPr lang="en-US"/>
        </a:p>
      </dgm:t>
    </dgm:pt>
    <dgm:pt modelId="{8C5AFEFB-5324-42F5-99DA-4E8CDE6CC9E8}" type="parTrans" cxnId="{1C9B4C5F-294A-469E-A764-1ACB2AD061F7}">
      <dgm:prSet/>
      <dgm:spPr/>
      <dgm:t>
        <a:bodyPr/>
        <a:lstStyle/>
        <a:p>
          <a:endParaRPr lang="en-US"/>
        </a:p>
      </dgm:t>
    </dgm:pt>
    <dgm:pt modelId="{6830611E-1706-414A-8F45-D1C52A02F28F}" type="sibTrans" cxnId="{1C9B4C5F-294A-469E-A764-1ACB2AD061F7}">
      <dgm:prSet/>
      <dgm:spPr/>
      <dgm:t>
        <a:bodyPr/>
        <a:lstStyle/>
        <a:p>
          <a:endParaRPr lang="en-US"/>
        </a:p>
      </dgm:t>
    </dgm:pt>
    <dgm:pt modelId="{CA06870E-AB36-494D-AC97-C56CC5784C36}" type="pres">
      <dgm:prSet presAssocID="{BAFD2FB3-FD1F-4B52-B831-D4AAF978CC9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340D6AF-8918-45DC-B999-589427FEFC34}" type="pres">
      <dgm:prSet presAssocID="{D0B98FCA-9FF2-4BB9-BF23-7D7F0E3CBA60}" presName="hierRoot1" presStyleCnt="0"/>
      <dgm:spPr/>
    </dgm:pt>
    <dgm:pt modelId="{749886E2-76CB-44AC-ADEE-B7B5EA510247}" type="pres">
      <dgm:prSet presAssocID="{D0B98FCA-9FF2-4BB9-BF23-7D7F0E3CBA60}" presName="composite" presStyleCnt="0"/>
      <dgm:spPr/>
    </dgm:pt>
    <dgm:pt modelId="{926DE7C5-9948-4C0D-89AE-949513DE8DF1}" type="pres">
      <dgm:prSet presAssocID="{D0B98FCA-9FF2-4BB9-BF23-7D7F0E3CBA60}" presName="background" presStyleLbl="node0" presStyleIdx="0" presStyleCnt="2"/>
      <dgm:spPr/>
    </dgm:pt>
    <dgm:pt modelId="{4291BAAD-87D1-443F-A164-E8E57D5F14D0}" type="pres">
      <dgm:prSet presAssocID="{D0B98FCA-9FF2-4BB9-BF23-7D7F0E3CBA60}" presName="text" presStyleLbl="fgAcc0" presStyleIdx="0" presStyleCnt="2">
        <dgm:presLayoutVars>
          <dgm:chPref val="3"/>
        </dgm:presLayoutVars>
      </dgm:prSet>
      <dgm:spPr/>
    </dgm:pt>
    <dgm:pt modelId="{F7AEDB28-720F-4FB9-9C2E-690B00EB6075}" type="pres">
      <dgm:prSet presAssocID="{D0B98FCA-9FF2-4BB9-BF23-7D7F0E3CBA60}" presName="hierChild2" presStyleCnt="0"/>
      <dgm:spPr/>
    </dgm:pt>
    <dgm:pt modelId="{D17119AA-B786-4EAE-9CDC-24FACC103B2E}" type="pres">
      <dgm:prSet presAssocID="{0E216EC7-FB92-49D1-B621-4D72AA83FC56}" presName="hierRoot1" presStyleCnt="0"/>
      <dgm:spPr/>
    </dgm:pt>
    <dgm:pt modelId="{693409F8-A13B-4ED5-8A85-5C27E38D4899}" type="pres">
      <dgm:prSet presAssocID="{0E216EC7-FB92-49D1-B621-4D72AA83FC56}" presName="composite" presStyleCnt="0"/>
      <dgm:spPr/>
    </dgm:pt>
    <dgm:pt modelId="{33CF1335-4801-4856-866F-62F5BECD8970}" type="pres">
      <dgm:prSet presAssocID="{0E216EC7-FB92-49D1-B621-4D72AA83FC56}" presName="background" presStyleLbl="node0" presStyleIdx="1" presStyleCnt="2"/>
      <dgm:spPr/>
    </dgm:pt>
    <dgm:pt modelId="{838E2E6C-CB1C-480E-9B2E-BCC414780403}" type="pres">
      <dgm:prSet presAssocID="{0E216EC7-FB92-49D1-B621-4D72AA83FC56}" presName="text" presStyleLbl="fgAcc0" presStyleIdx="1" presStyleCnt="2">
        <dgm:presLayoutVars>
          <dgm:chPref val="3"/>
        </dgm:presLayoutVars>
      </dgm:prSet>
      <dgm:spPr/>
    </dgm:pt>
    <dgm:pt modelId="{A1C4CDED-AAC1-4920-A9CC-3F6EFAD298E4}" type="pres">
      <dgm:prSet presAssocID="{0E216EC7-FB92-49D1-B621-4D72AA83FC56}" presName="hierChild2" presStyleCnt="0"/>
      <dgm:spPr/>
    </dgm:pt>
  </dgm:ptLst>
  <dgm:cxnLst>
    <dgm:cxn modelId="{C438813F-D53A-4C4E-B0AB-10E21E032C49}" type="presOf" srcId="{BAFD2FB3-FD1F-4B52-B831-D4AAF978CC9A}" destId="{CA06870E-AB36-494D-AC97-C56CC5784C36}" srcOrd="0" destOrd="0" presId="urn:microsoft.com/office/officeart/2005/8/layout/hierarchy1"/>
    <dgm:cxn modelId="{1C9B4C5F-294A-469E-A764-1ACB2AD061F7}" srcId="{BAFD2FB3-FD1F-4B52-B831-D4AAF978CC9A}" destId="{0E216EC7-FB92-49D1-B621-4D72AA83FC56}" srcOrd="1" destOrd="0" parTransId="{8C5AFEFB-5324-42F5-99DA-4E8CDE6CC9E8}" sibTransId="{6830611E-1706-414A-8F45-D1C52A02F28F}"/>
    <dgm:cxn modelId="{042AE17A-1CE8-4A8D-91B9-51FC5595273E}" type="presOf" srcId="{0E216EC7-FB92-49D1-B621-4D72AA83FC56}" destId="{838E2E6C-CB1C-480E-9B2E-BCC414780403}" srcOrd="0" destOrd="0" presId="urn:microsoft.com/office/officeart/2005/8/layout/hierarchy1"/>
    <dgm:cxn modelId="{8A8511BB-7E9F-4070-B634-80F2B546C5E3}" type="presOf" srcId="{D0B98FCA-9FF2-4BB9-BF23-7D7F0E3CBA60}" destId="{4291BAAD-87D1-443F-A164-E8E57D5F14D0}" srcOrd="0" destOrd="0" presId="urn:microsoft.com/office/officeart/2005/8/layout/hierarchy1"/>
    <dgm:cxn modelId="{11D78EC4-626A-47FA-8854-30E9D65524DF}" srcId="{BAFD2FB3-FD1F-4B52-B831-D4AAF978CC9A}" destId="{D0B98FCA-9FF2-4BB9-BF23-7D7F0E3CBA60}" srcOrd="0" destOrd="0" parTransId="{C8D2A33F-11A3-462D-A30A-806F866F620F}" sibTransId="{9D47D746-E874-4AA8-BB8B-620018E02791}"/>
    <dgm:cxn modelId="{1CD805E3-BB0D-4FCB-8A29-585AC0EFB2CB}" type="presParOf" srcId="{CA06870E-AB36-494D-AC97-C56CC5784C36}" destId="{F340D6AF-8918-45DC-B999-589427FEFC34}" srcOrd="0" destOrd="0" presId="urn:microsoft.com/office/officeart/2005/8/layout/hierarchy1"/>
    <dgm:cxn modelId="{CAB368DA-6838-4207-A14E-E336C6A1FE0E}" type="presParOf" srcId="{F340D6AF-8918-45DC-B999-589427FEFC34}" destId="{749886E2-76CB-44AC-ADEE-B7B5EA510247}" srcOrd="0" destOrd="0" presId="urn:microsoft.com/office/officeart/2005/8/layout/hierarchy1"/>
    <dgm:cxn modelId="{8A9678CE-F624-41ED-8B1E-C2A467788E46}" type="presParOf" srcId="{749886E2-76CB-44AC-ADEE-B7B5EA510247}" destId="{926DE7C5-9948-4C0D-89AE-949513DE8DF1}" srcOrd="0" destOrd="0" presId="urn:microsoft.com/office/officeart/2005/8/layout/hierarchy1"/>
    <dgm:cxn modelId="{944FE8D0-4AA9-4E6E-9C89-2F069DFB0FE7}" type="presParOf" srcId="{749886E2-76CB-44AC-ADEE-B7B5EA510247}" destId="{4291BAAD-87D1-443F-A164-E8E57D5F14D0}" srcOrd="1" destOrd="0" presId="urn:microsoft.com/office/officeart/2005/8/layout/hierarchy1"/>
    <dgm:cxn modelId="{76944C95-A604-4B69-B7D8-7BC7CED443E6}" type="presParOf" srcId="{F340D6AF-8918-45DC-B999-589427FEFC34}" destId="{F7AEDB28-720F-4FB9-9C2E-690B00EB6075}" srcOrd="1" destOrd="0" presId="urn:microsoft.com/office/officeart/2005/8/layout/hierarchy1"/>
    <dgm:cxn modelId="{F7ACD6E5-5C30-4E3C-9AD0-96F4F82A12CE}" type="presParOf" srcId="{CA06870E-AB36-494D-AC97-C56CC5784C36}" destId="{D17119AA-B786-4EAE-9CDC-24FACC103B2E}" srcOrd="1" destOrd="0" presId="urn:microsoft.com/office/officeart/2005/8/layout/hierarchy1"/>
    <dgm:cxn modelId="{972A85AB-2393-4850-A29B-CCAFD691E7DE}" type="presParOf" srcId="{D17119AA-B786-4EAE-9CDC-24FACC103B2E}" destId="{693409F8-A13B-4ED5-8A85-5C27E38D4899}" srcOrd="0" destOrd="0" presId="urn:microsoft.com/office/officeart/2005/8/layout/hierarchy1"/>
    <dgm:cxn modelId="{92B9DD90-61D3-4141-8161-B49EF56AA08B}" type="presParOf" srcId="{693409F8-A13B-4ED5-8A85-5C27E38D4899}" destId="{33CF1335-4801-4856-866F-62F5BECD8970}" srcOrd="0" destOrd="0" presId="urn:microsoft.com/office/officeart/2005/8/layout/hierarchy1"/>
    <dgm:cxn modelId="{E1D258D3-1728-4544-9B61-66E62DA5DFDE}" type="presParOf" srcId="{693409F8-A13B-4ED5-8A85-5C27E38D4899}" destId="{838E2E6C-CB1C-480E-9B2E-BCC414780403}" srcOrd="1" destOrd="0" presId="urn:microsoft.com/office/officeart/2005/8/layout/hierarchy1"/>
    <dgm:cxn modelId="{19D63171-365E-45B7-AA90-AC799F64762A}" type="presParOf" srcId="{D17119AA-B786-4EAE-9CDC-24FACC103B2E}" destId="{A1C4CDED-AAC1-4920-A9CC-3F6EFAD298E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22CF30-4CD3-4B98-8C8F-C4DF27B437F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77153E8-F7BB-4D3B-9972-2AAEA12E274C}">
      <dgm:prSet/>
      <dgm:spPr/>
      <dgm:t>
        <a:bodyPr/>
        <a:lstStyle/>
        <a:p>
          <a:r>
            <a:rPr lang="en-GB" baseline="0"/>
            <a:t>The range of motives impacts upon event attendance </a:t>
          </a:r>
          <a:endParaRPr lang="en-US"/>
        </a:p>
      </dgm:t>
    </dgm:pt>
    <dgm:pt modelId="{94C295A8-60CF-417F-AEDB-E7E71EE09808}" type="parTrans" cxnId="{0758D0B8-F004-4DB6-8BCD-33A4A3311751}">
      <dgm:prSet/>
      <dgm:spPr/>
      <dgm:t>
        <a:bodyPr/>
        <a:lstStyle/>
        <a:p>
          <a:endParaRPr lang="en-US"/>
        </a:p>
      </dgm:t>
    </dgm:pt>
    <dgm:pt modelId="{33C9F87C-A0D2-4646-AA5F-77AF03A00633}" type="sibTrans" cxnId="{0758D0B8-F004-4DB6-8BCD-33A4A3311751}">
      <dgm:prSet/>
      <dgm:spPr/>
      <dgm:t>
        <a:bodyPr/>
        <a:lstStyle/>
        <a:p>
          <a:endParaRPr lang="en-US"/>
        </a:p>
      </dgm:t>
    </dgm:pt>
    <dgm:pt modelId="{6F1F9F7E-D792-4FFD-BE9C-21E15D668B8E}">
      <dgm:prSet/>
      <dgm:spPr/>
      <dgm:t>
        <a:bodyPr/>
        <a:lstStyle/>
        <a:p>
          <a:r>
            <a:rPr lang="en-GB" baseline="0"/>
            <a:t>Facilitates decision making regarding effective event promotion and programming of activities</a:t>
          </a:r>
          <a:endParaRPr lang="en-US"/>
        </a:p>
      </dgm:t>
    </dgm:pt>
    <dgm:pt modelId="{EC46CC54-22D7-4D8C-8816-6736C98BB878}" type="parTrans" cxnId="{58DFC10C-AD3F-4AC2-A19E-91D666056491}">
      <dgm:prSet/>
      <dgm:spPr/>
      <dgm:t>
        <a:bodyPr/>
        <a:lstStyle/>
        <a:p>
          <a:endParaRPr lang="en-US"/>
        </a:p>
      </dgm:t>
    </dgm:pt>
    <dgm:pt modelId="{5E94F7B3-EBEC-44EC-B2CE-20D2A308C03B}" type="sibTrans" cxnId="{58DFC10C-AD3F-4AC2-A19E-91D666056491}">
      <dgm:prSet/>
      <dgm:spPr/>
      <dgm:t>
        <a:bodyPr/>
        <a:lstStyle/>
        <a:p>
          <a:endParaRPr lang="en-US"/>
        </a:p>
      </dgm:t>
    </dgm:pt>
    <dgm:pt modelId="{7C6C8F7B-0CC0-4C29-84F4-2D26848E370C}">
      <dgm:prSet/>
      <dgm:spPr/>
      <dgm:t>
        <a:bodyPr/>
        <a:lstStyle/>
        <a:p>
          <a:r>
            <a:rPr lang="en-GB" baseline="0"/>
            <a:t>Meet expectations resulting in customer satisfaction </a:t>
          </a:r>
          <a:endParaRPr lang="en-US"/>
        </a:p>
      </dgm:t>
    </dgm:pt>
    <dgm:pt modelId="{7164B18F-A2FD-480C-B8DF-BB96CA218D15}" type="parTrans" cxnId="{A0B555E7-CE14-4DA3-A1A3-C851CC474FA2}">
      <dgm:prSet/>
      <dgm:spPr/>
      <dgm:t>
        <a:bodyPr/>
        <a:lstStyle/>
        <a:p>
          <a:endParaRPr lang="en-US"/>
        </a:p>
      </dgm:t>
    </dgm:pt>
    <dgm:pt modelId="{4F586B9F-D0D9-4799-B218-F0E41C1C3521}" type="sibTrans" cxnId="{A0B555E7-CE14-4DA3-A1A3-C851CC474FA2}">
      <dgm:prSet/>
      <dgm:spPr/>
      <dgm:t>
        <a:bodyPr/>
        <a:lstStyle/>
        <a:p>
          <a:endParaRPr lang="en-US"/>
        </a:p>
      </dgm:t>
    </dgm:pt>
    <dgm:pt modelId="{397A639F-92E6-450D-AD30-95C0767F262B}">
      <dgm:prSet/>
      <dgm:spPr/>
      <dgm:t>
        <a:bodyPr/>
        <a:lstStyle/>
        <a:p>
          <a:r>
            <a:rPr lang="en-GB" baseline="0"/>
            <a:t>Relevance to marketing other activities and products</a:t>
          </a:r>
          <a:endParaRPr lang="en-US"/>
        </a:p>
      </dgm:t>
    </dgm:pt>
    <dgm:pt modelId="{B755B1E7-6357-48F4-AFF4-61BD1C5D67FD}" type="parTrans" cxnId="{99955B54-8380-4661-9B2E-0455DE3F4F2F}">
      <dgm:prSet/>
      <dgm:spPr/>
      <dgm:t>
        <a:bodyPr/>
        <a:lstStyle/>
        <a:p>
          <a:endParaRPr lang="en-US"/>
        </a:p>
      </dgm:t>
    </dgm:pt>
    <dgm:pt modelId="{74DEE262-1429-472A-891E-418E6B744D28}" type="sibTrans" cxnId="{99955B54-8380-4661-9B2E-0455DE3F4F2F}">
      <dgm:prSet/>
      <dgm:spPr/>
      <dgm:t>
        <a:bodyPr/>
        <a:lstStyle/>
        <a:p>
          <a:endParaRPr lang="en-US"/>
        </a:p>
      </dgm:t>
    </dgm:pt>
    <dgm:pt modelId="{57FFE9E1-33FB-4149-9CF0-42273E459AFE}" type="pres">
      <dgm:prSet presAssocID="{A422CF30-4CD3-4B98-8C8F-C4DF27B437FD}" presName="root" presStyleCnt="0">
        <dgm:presLayoutVars>
          <dgm:dir/>
          <dgm:resizeHandles val="exact"/>
        </dgm:presLayoutVars>
      </dgm:prSet>
      <dgm:spPr/>
    </dgm:pt>
    <dgm:pt modelId="{AB0BE9C5-587D-4F45-8B85-A6B135456805}" type="pres">
      <dgm:prSet presAssocID="{577153E8-F7BB-4D3B-9972-2AAEA12E274C}" presName="compNode" presStyleCnt="0"/>
      <dgm:spPr/>
    </dgm:pt>
    <dgm:pt modelId="{DD6D5E9E-BBDD-47F9-BEE2-6A691E4950D7}" type="pres">
      <dgm:prSet presAssocID="{577153E8-F7BB-4D3B-9972-2AAEA12E274C}" presName="bgRect" presStyleLbl="bgShp" presStyleIdx="0" presStyleCnt="4"/>
      <dgm:spPr/>
    </dgm:pt>
    <dgm:pt modelId="{E552E0A6-24B5-44DF-923F-2B93BC68BF66}" type="pres">
      <dgm:prSet presAssocID="{577153E8-F7BB-4D3B-9972-2AAEA12E274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1529796-BAED-4245-8A6C-C34029995378}" type="pres">
      <dgm:prSet presAssocID="{577153E8-F7BB-4D3B-9972-2AAEA12E274C}" presName="spaceRect" presStyleCnt="0"/>
      <dgm:spPr/>
    </dgm:pt>
    <dgm:pt modelId="{13375A01-DB29-4D78-85A0-C7076808B90A}" type="pres">
      <dgm:prSet presAssocID="{577153E8-F7BB-4D3B-9972-2AAEA12E274C}" presName="parTx" presStyleLbl="revTx" presStyleIdx="0" presStyleCnt="4">
        <dgm:presLayoutVars>
          <dgm:chMax val="0"/>
          <dgm:chPref val="0"/>
        </dgm:presLayoutVars>
      </dgm:prSet>
      <dgm:spPr/>
    </dgm:pt>
    <dgm:pt modelId="{44A09BB2-FD33-4758-89FB-852D036E6DF3}" type="pres">
      <dgm:prSet presAssocID="{33C9F87C-A0D2-4646-AA5F-77AF03A00633}" presName="sibTrans" presStyleCnt="0"/>
      <dgm:spPr/>
    </dgm:pt>
    <dgm:pt modelId="{7D355234-FE2A-4F46-8762-73D2257CA641}" type="pres">
      <dgm:prSet presAssocID="{6F1F9F7E-D792-4FFD-BE9C-21E15D668B8E}" presName="compNode" presStyleCnt="0"/>
      <dgm:spPr/>
    </dgm:pt>
    <dgm:pt modelId="{4C643362-45A0-48D0-A2D0-18137D8DA8E6}" type="pres">
      <dgm:prSet presAssocID="{6F1F9F7E-D792-4FFD-BE9C-21E15D668B8E}" presName="bgRect" presStyleLbl="bgShp" presStyleIdx="1" presStyleCnt="4"/>
      <dgm:spPr/>
    </dgm:pt>
    <dgm:pt modelId="{AB422EE0-4A5C-435C-94E2-6350EBF44D7D}" type="pres">
      <dgm:prSet presAssocID="{6F1F9F7E-D792-4FFD-BE9C-21E15D668B8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3FEB8868-DEAD-4321-AFA8-8F89CB142BBF}" type="pres">
      <dgm:prSet presAssocID="{6F1F9F7E-D792-4FFD-BE9C-21E15D668B8E}" presName="spaceRect" presStyleCnt="0"/>
      <dgm:spPr/>
    </dgm:pt>
    <dgm:pt modelId="{9A8B0681-DBDE-4E29-9F6F-F30E630DBB95}" type="pres">
      <dgm:prSet presAssocID="{6F1F9F7E-D792-4FFD-BE9C-21E15D668B8E}" presName="parTx" presStyleLbl="revTx" presStyleIdx="1" presStyleCnt="4">
        <dgm:presLayoutVars>
          <dgm:chMax val="0"/>
          <dgm:chPref val="0"/>
        </dgm:presLayoutVars>
      </dgm:prSet>
      <dgm:spPr/>
    </dgm:pt>
    <dgm:pt modelId="{E2699084-8350-4D4B-83E3-F4F46EE934B8}" type="pres">
      <dgm:prSet presAssocID="{5E94F7B3-EBEC-44EC-B2CE-20D2A308C03B}" presName="sibTrans" presStyleCnt="0"/>
      <dgm:spPr/>
    </dgm:pt>
    <dgm:pt modelId="{18B514D5-5D2E-4289-A0FB-4F9E566793A7}" type="pres">
      <dgm:prSet presAssocID="{7C6C8F7B-0CC0-4C29-84F4-2D26848E370C}" presName="compNode" presStyleCnt="0"/>
      <dgm:spPr/>
    </dgm:pt>
    <dgm:pt modelId="{7087195F-113C-4ECE-9E19-3DB7684D1661}" type="pres">
      <dgm:prSet presAssocID="{7C6C8F7B-0CC0-4C29-84F4-2D26848E370C}" presName="bgRect" presStyleLbl="bgShp" presStyleIdx="2" presStyleCnt="4"/>
      <dgm:spPr/>
    </dgm:pt>
    <dgm:pt modelId="{EF621EA1-2843-4434-A93F-31612F9440F4}" type="pres">
      <dgm:prSet presAssocID="{7C6C8F7B-0CC0-4C29-84F4-2D26848E370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0D75F5A5-FAF7-49EA-AB77-777F93FA3CA3}" type="pres">
      <dgm:prSet presAssocID="{7C6C8F7B-0CC0-4C29-84F4-2D26848E370C}" presName="spaceRect" presStyleCnt="0"/>
      <dgm:spPr/>
    </dgm:pt>
    <dgm:pt modelId="{C8B28A26-C474-4ED3-AFB0-9EE7E6274BDE}" type="pres">
      <dgm:prSet presAssocID="{7C6C8F7B-0CC0-4C29-84F4-2D26848E370C}" presName="parTx" presStyleLbl="revTx" presStyleIdx="2" presStyleCnt="4">
        <dgm:presLayoutVars>
          <dgm:chMax val="0"/>
          <dgm:chPref val="0"/>
        </dgm:presLayoutVars>
      </dgm:prSet>
      <dgm:spPr/>
    </dgm:pt>
    <dgm:pt modelId="{514CE368-8F6B-470C-A004-68C782DA3104}" type="pres">
      <dgm:prSet presAssocID="{4F586B9F-D0D9-4799-B218-F0E41C1C3521}" presName="sibTrans" presStyleCnt="0"/>
      <dgm:spPr/>
    </dgm:pt>
    <dgm:pt modelId="{51948DFD-D438-4215-83CB-18D2B5E1E8D6}" type="pres">
      <dgm:prSet presAssocID="{397A639F-92E6-450D-AD30-95C0767F262B}" presName="compNode" presStyleCnt="0"/>
      <dgm:spPr/>
    </dgm:pt>
    <dgm:pt modelId="{E8573072-22BF-4F57-B378-E7533FAC4802}" type="pres">
      <dgm:prSet presAssocID="{397A639F-92E6-450D-AD30-95C0767F262B}" presName="bgRect" presStyleLbl="bgShp" presStyleIdx="3" presStyleCnt="4"/>
      <dgm:spPr/>
    </dgm:pt>
    <dgm:pt modelId="{6E674291-D873-4657-ABB4-0123114318A1}" type="pres">
      <dgm:prSet presAssocID="{397A639F-92E6-450D-AD30-95C0767F262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BA4A60C-4C55-4647-89DA-813E9D405A8B}" type="pres">
      <dgm:prSet presAssocID="{397A639F-92E6-450D-AD30-95C0767F262B}" presName="spaceRect" presStyleCnt="0"/>
      <dgm:spPr/>
    </dgm:pt>
    <dgm:pt modelId="{DF9D6F27-4636-4FA8-AC2D-429E2959CE54}" type="pres">
      <dgm:prSet presAssocID="{397A639F-92E6-450D-AD30-95C0767F262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8DFC10C-AD3F-4AC2-A19E-91D666056491}" srcId="{A422CF30-4CD3-4B98-8C8F-C4DF27B437FD}" destId="{6F1F9F7E-D792-4FFD-BE9C-21E15D668B8E}" srcOrd="1" destOrd="0" parTransId="{EC46CC54-22D7-4D8C-8816-6736C98BB878}" sibTransId="{5E94F7B3-EBEC-44EC-B2CE-20D2A308C03B}"/>
    <dgm:cxn modelId="{E2727633-1EF1-4ED4-8CDA-CD2D8FACDA17}" type="presOf" srcId="{7C6C8F7B-0CC0-4C29-84F4-2D26848E370C}" destId="{C8B28A26-C474-4ED3-AFB0-9EE7E6274BDE}" srcOrd="0" destOrd="0" presId="urn:microsoft.com/office/officeart/2018/2/layout/IconVerticalSolidList"/>
    <dgm:cxn modelId="{99955B54-8380-4661-9B2E-0455DE3F4F2F}" srcId="{A422CF30-4CD3-4B98-8C8F-C4DF27B437FD}" destId="{397A639F-92E6-450D-AD30-95C0767F262B}" srcOrd="3" destOrd="0" parTransId="{B755B1E7-6357-48F4-AFF4-61BD1C5D67FD}" sibTransId="{74DEE262-1429-472A-891E-418E6B744D28}"/>
    <dgm:cxn modelId="{442B0888-347F-43C2-B010-898C6879C30F}" type="presOf" srcId="{A422CF30-4CD3-4B98-8C8F-C4DF27B437FD}" destId="{57FFE9E1-33FB-4149-9CF0-42273E459AFE}" srcOrd="0" destOrd="0" presId="urn:microsoft.com/office/officeart/2018/2/layout/IconVerticalSolidList"/>
    <dgm:cxn modelId="{0758D0B8-F004-4DB6-8BCD-33A4A3311751}" srcId="{A422CF30-4CD3-4B98-8C8F-C4DF27B437FD}" destId="{577153E8-F7BB-4D3B-9972-2AAEA12E274C}" srcOrd="0" destOrd="0" parTransId="{94C295A8-60CF-417F-AEDB-E7E71EE09808}" sibTransId="{33C9F87C-A0D2-4646-AA5F-77AF03A00633}"/>
    <dgm:cxn modelId="{FE3638C1-79D9-4635-AECD-553D7DA950F5}" type="presOf" srcId="{397A639F-92E6-450D-AD30-95C0767F262B}" destId="{DF9D6F27-4636-4FA8-AC2D-429E2959CE54}" srcOrd="0" destOrd="0" presId="urn:microsoft.com/office/officeart/2018/2/layout/IconVerticalSolidList"/>
    <dgm:cxn modelId="{A0B555E7-CE14-4DA3-A1A3-C851CC474FA2}" srcId="{A422CF30-4CD3-4B98-8C8F-C4DF27B437FD}" destId="{7C6C8F7B-0CC0-4C29-84F4-2D26848E370C}" srcOrd="2" destOrd="0" parTransId="{7164B18F-A2FD-480C-B8DF-BB96CA218D15}" sibTransId="{4F586B9F-D0D9-4799-B218-F0E41C1C3521}"/>
    <dgm:cxn modelId="{0C2D2AF1-46EC-4581-BEBC-6D8BDA6469A3}" type="presOf" srcId="{577153E8-F7BB-4D3B-9972-2AAEA12E274C}" destId="{13375A01-DB29-4D78-85A0-C7076808B90A}" srcOrd="0" destOrd="0" presId="urn:microsoft.com/office/officeart/2018/2/layout/IconVerticalSolidList"/>
    <dgm:cxn modelId="{E3D060FA-45B2-4928-B0C6-30C8AF02DEE5}" type="presOf" srcId="{6F1F9F7E-D792-4FFD-BE9C-21E15D668B8E}" destId="{9A8B0681-DBDE-4E29-9F6F-F30E630DBB95}" srcOrd="0" destOrd="0" presId="urn:microsoft.com/office/officeart/2018/2/layout/IconVerticalSolidList"/>
    <dgm:cxn modelId="{4746F7F5-E1BA-4E91-A955-9C469659E173}" type="presParOf" srcId="{57FFE9E1-33FB-4149-9CF0-42273E459AFE}" destId="{AB0BE9C5-587D-4F45-8B85-A6B135456805}" srcOrd="0" destOrd="0" presId="urn:microsoft.com/office/officeart/2018/2/layout/IconVerticalSolidList"/>
    <dgm:cxn modelId="{FE7F336D-6FCD-44E3-A2B8-8F9A3507CF7D}" type="presParOf" srcId="{AB0BE9C5-587D-4F45-8B85-A6B135456805}" destId="{DD6D5E9E-BBDD-47F9-BEE2-6A691E4950D7}" srcOrd="0" destOrd="0" presId="urn:microsoft.com/office/officeart/2018/2/layout/IconVerticalSolidList"/>
    <dgm:cxn modelId="{BC366C9C-9B91-4CDD-963E-33D657DFFE15}" type="presParOf" srcId="{AB0BE9C5-587D-4F45-8B85-A6B135456805}" destId="{E552E0A6-24B5-44DF-923F-2B93BC68BF66}" srcOrd="1" destOrd="0" presId="urn:microsoft.com/office/officeart/2018/2/layout/IconVerticalSolidList"/>
    <dgm:cxn modelId="{E80A3C01-8108-4210-8008-2F712F48240F}" type="presParOf" srcId="{AB0BE9C5-587D-4F45-8B85-A6B135456805}" destId="{21529796-BAED-4245-8A6C-C34029995378}" srcOrd="2" destOrd="0" presId="urn:microsoft.com/office/officeart/2018/2/layout/IconVerticalSolidList"/>
    <dgm:cxn modelId="{86CD7F1E-717F-46F2-B731-B33DDC122F3D}" type="presParOf" srcId="{AB0BE9C5-587D-4F45-8B85-A6B135456805}" destId="{13375A01-DB29-4D78-85A0-C7076808B90A}" srcOrd="3" destOrd="0" presId="urn:microsoft.com/office/officeart/2018/2/layout/IconVerticalSolidList"/>
    <dgm:cxn modelId="{C0594E5A-01E3-4BE2-9F57-B4C672546F36}" type="presParOf" srcId="{57FFE9E1-33FB-4149-9CF0-42273E459AFE}" destId="{44A09BB2-FD33-4758-89FB-852D036E6DF3}" srcOrd="1" destOrd="0" presId="urn:microsoft.com/office/officeart/2018/2/layout/IconVerticalSolidList"/>
    <dgm:cxn modelId="{42072557-A2F3-4CEE-B8D3-E3455936A0E6}" type="presParOf" srcId="{57FFE9E1-33FB-4149-9CF0-42273E459AFE}" destId="{7D355234-FE2A-4F46-8762-73D2257CA641}" srcOrd="2" destOrd="0" presId="urn:microsoft.com/office/officeart/2018/2/layout/IconVerticalSolidList"/>
    <dgm:cxn modelId="{C10CF1C3-3560-48A0-9A34-C1482A2B5BCE}" type="presParOf" srcId="{7D355234-FE2A-4F46-8762-73D2257CA641}" destId="{4C643362-45A0-48D0-A2D0-18137D8DA8E6}" srcOrd="0" destOrd="0" presId="urn:microsoft.com/office/officeart/2018/2/layout/IconVerticalSolidList"/>
    <dgm:cxn modelId="{4D1649C0-19AB-49AA-8E31-2AE1CE601D3E}" type="presParOf" srcId="{7D355234-FE2A-4F46-8762-73D2257CA641}" destId="{AB422EE0-4A5C-435C-94E2-6350EBF44D7D}" srcOrd="1" destOrd="0" presId="urn:microsoft.com/office/officeart/2018/2/layout/IconVerticalSolidList"/>
    <dgm:cxn modelId="{216DD2B2-171D-4793-9B42-42D46756DC0F}" type="presParOf" srcId="{7D355234-FE2A-4F46-8762-73D2257CA641}" destId="{3FEB8868-DEAD-4321-AFA8-8F89CB142BBF}" srcOrd="2" destOrd="0" presId="urn:microsoft.com/office/officeart/2018/2/layout/IconVerticalSolidList"/>
    <dgm:cxn modelId="{5E16FF39-FFDA-4CA3-806D-65E8F056A69D}" type="presParOf" srcId="{7D355234-FE2A-4F46-8762-73D2257CA641}" destId="{9A8B0681-DBDE-4E29-9F6F-F30E630DBB95}" srcOrd="3" destOrd="0" presId="urn:microsoft.com/office/officeart/2018/2/layout/IconVerticalSolidList"/>
    <dgm:cxn modelId="{421F8041-C8C9-4E37-AABD-B40EBE51AD9E}" type="presParOf" srcId="{57FFE9E1-33FB-4149-9CF0-42273E459AFE}" destId="{E2699084-8350-4D4B-83E3-F4F46EE934B8}" srcOrd="3" destOrd="0" presId="urn:microsoft.com/office/officeart/2018/2/layout/IconVerticalSolidList"/>
    <dgm:cxn modelId="{1AFD9552-F6D4-4AB1-9DD0-25B6C16665C6}" type="presParOf" srcId="{57FFE9E1-33FB-4149-9CF0-42273E459AFE}" destId="{18B514D5-5D2E-4289-A0FB-4F9E566793A7}" srcOrd="4" destOrd="0" presId="urn:microsoft.com/office/officeart/2018/2/layout/IconVerticalSolidList"/>
    <dgm:cxn modelId="{BBDA85EA-08D5-4072-B41C-E2E2EB0C95B2}" type="presParOf" srcId="{18B514D5-5D2E-4289-A0FB-4F9E566793A7}" destId="{7087195F-113C-4ECE-9E19-3DB7684D1661}" srcOrd="0" destOrd="0" presId="urn:microsoft.com/office/officeart/2018/2/layout/IconVerticalSolidList"/>
    <dgm:cxn modelId="{532AECDE-2626-4506-B8E1-6D83E28EE1D1}" type="presParOf" srcId="{18B514D5-5D2E-4289-A0FB-4F9E566793A7}" destId="{EF621EA1-2843-4434-A93F-31612F9440F4}" srcOrd="1" destOrd="0" presId="urn:microsoft.com/office/officeart/2018/2/layout/IconVerticalSolidList"/>
    <dgm:cxn modelId="{4A7F6575-5CE0-4571-88FF-2D554B12BF0D}" type="presParOf" srcId="{18B514D5-5D2E-4289-A0FB-4F9E566793A7}" destId="{0D75F5A5-FAF7-49EA-AB77-777F93FA3CA3}" srcOrd="2" destOrd="0" presId="urn:microsoft.com/office/officeart/2018/2/layout/IconVerticalSolidList"/>
    <dgm:cxn modelId="{0A104D17-D649-46B2-8E0D-155D78804B20}" type="presParOf" srcId="{18B514D5-5D2E-4289-A0FB-4F9E566793A7}" destId="{C8B28A26-C474-4ED3-AFB0-9EE7E6274BDE}" srcOrd="3" destOrd="0" presId="urn:microsoft.com/office/officeart/2018/2/layout/IconVerticalSolidList"/>
    <dgm:cxn modelId="{5FAFDD88-4F78-4E1C-B887-BB2C646A68F3}" type="presParOf" srcId="{57FFE9E1-33FB-4149-9CF0-42273E459AFE}" destId="{514CE368-8F6B-470C-A004-68C782DA3104}" srcOrd="5" destOrd="0" presId="urn:microsoft.com/office/officeart/2018/2/layout/IconVerticalSolidList"/>
    <dgm:cxn modelId="{43A1DB31-C433-443B-9ADC-70E62C3F054D}" type="presParOf" srcId="{57FFE9E1-33FB-4149-9CF0-42273E459AFE}" destId="{51948DFD-D438-4215-83CB-18D2B5E1E8D6}" srcOrd="6" destOrd="0" presId="urn:microsoft.com/office/officeart/2018/2/layout/IconVerticalSolidList"/>
    <dgm:cxn modelId="{A9B58938-351F-440B-9C16-F475D3C144B7}" type="presParOf" srcId="{51948DFD-D438-4215-83CB-18D2B5E1E8D6}" destId="{E8573072-22BF-4F57-B378-E7533FAC4802}" srcOrd="0" destOrd="0" presId="urn:microsoft.com/office/officeart/2018/2/layout/IconVerticalSolidList"/>
    <dgm:cxn modelId="{17189734-C1E2-4B76-B6ED-FA78E2581430}" type="presParOf" srcId="{51948DFD-D438-4215-83CB-18D2B5E1E8D6}" destId="{6E674291-D873-4657-ABB4-0123114318A1}" srcOrd="1" destOrd="0" presId="urn:microsoft.com/office/officeart/2018/2/layout/IconVerticalSolidList"/>
    <dgm:cxn modelId="{5099A1E7-014C-4A50-8A09-0A67152614E3}" type="presParOf" srcId="{51948DFD-D438-4215-83CB-18D2B5E1E8D6}" destId="{2BA4A60C-4C55-4647-89DA-813E9D405A8B}" srcOrd="2" destOrd="0" presId="urn:microsoft.com/office/officeart/2018/2/layout/IconVerticalSolidList"/>
    <dgm:cxn modelId="{FC39816C-A564-4A5A-AB70-C4239A5FDBFE}" type="presParOf" srcId="{51948DFD-D438-4215-83CB-18D2B5E1E8D6}" destId="{DF9D6F27-4636-4FA8-AC2D-429E2959CE5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04BE71-6376-415E-9E7F-42B7BB573B6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A8F4860-764B-4578-9FDB-C4B1AB13B54E}">
      <dgm:prSet/>
      <dgm:spPr/>
      <dgm:t>
        <a:bodyPr/>
        <a:lstStyle/>
        <a:p>
          <a:pPr>
            <a:defRPr cap="all"/>
          </a:pPr>
          <a:r>
            <a:rPr lang="en-GB"/>
            <a:t>Lets discuss your findings </a:t>
          </a:r>
          <a:endParaRPr lang="en-US"/>
        </a:p>
      </dgm:t>
    </dgm:pt>
    <dgm:pt modelId="{276BE952-8CCB-4B93-9E91-1A200AF75BD6}" type="parTrans" cxnId="{C9DDE0E6-AE06-4AB0-880E-1D86EC3B81AA}">
      <dgm:prSet/>
      <dgm:spPr/>
      <dgm:t>
        <a:bodyPr/>
        <a:lstStyle/>
        <a:p>
          <a:endParaRPr lang="en-US"/>
        </a:p>
      </dgm:t>
    </dgm:pt>
    <dgm:pt modelId="{5EB2EF5A-3292-4CFA-A9A0-100DC651BDAD}" type="sibTrans" cxnId="{C9DDE0E6-AE06-4AB0-880E-1D86EC3B81AA}">
      <dgm:prSet/>
      <dgm:spPr/>
      <dgm:t>
        <a:bodyPr/>
        <a:lstStyle/>
        <a:p>
          <a:endParaRPr lang="en-US"/>
        </a:p>
      </dgm:t>
    </dgm:pt>
    <dgm:pt modelId="{A5F0143E-CD4F-406C-AF06-4D87076A9AF4}">
      <dgm:prSet/>
      <dgm:spPr/>
      <dgm:t>
        <a:bodyPr/>
        <a:lstStyle/>
        <a:p>
          <a:pPr>
            <a:defRPr cap="all"/>
          </a:pPr>
          <a:r>
            <a:rPr lang="en-GB"/>
            <a:t>How does experience link to marketing?</a:t>
          </a:r>
          <a:endParaRPr lang="en-US"/>
        </a:p>
      </dgm:t>
    </dgm:pt>
    <dgm:pt modelId="{B411F7BB-9C44-4B98-A9A0-A32225036EB5}" type="parTrans" cxnId="{A6F5E4D8-0E5A-45E2-96A7-4A050CC9CA65}">
      <dgm:prSet/>
      <dgm:spPr/>
      <dgm:t>
        <a:bodyPr/>
        <a:lstStyle/>
        <a:p>
          <a:endParaRPr lang="en-US"/>
        </a:p>
      </dgm:t>
    </dgm:pt>
    <dgm:pt modelId="{056C5901-EF68-40E6-89BD-8C243E642CE0}" type="sibTrans" cxnId="{A6F5E4D8-0E5A-45E2-96A7-4A050CC9CA65}">
      <dgm:prSet/>
      <dgm:spPr/>
      <dgm:t>
        <a:bodyPr/>
        <a:lstStyle/>
        <a:p>
          <a:endParaRPr lang="en-US"/>
        </a:p>
      </dgm:t>
    </dgm:pt>
    <dgm:pt modelId="{051E0837-2F25-41DB-839A-989432C21D0F}" type="pres">
      <dgm:prSet presAssocID="{4704BE71-6376-415E-9E7F-42B7BB573B6B}" presName="root" presStyleCnt="0">
        <dgm:presLayoutVars>
          <dgm:dir/>
          <dgm:resizeHandles val="exact"/>
        </dgm:presLayoutVars>
      </dgm:prSet>
      <dgm:spPr/>
    </dgm:pt>
    <dgm:pt modelId="{2341729B-6065-4A8D-9644-A3FF84A886A9}" type="pres">
      <dgm:prSet presAssocID="{CA8F4860-764B-4578-9FDB-C4B1AB13B54E}" presName="compNode" presStyleCnt="0"/>
      <dgm:spPr/>
    </dgm:pt>
    <dgm:pt modelId="{2514F650-826D-4A54-84DB-3B663B3F2596}" type="pres">
      <dgm:prSet presAssocID="{CA8F4860-764B-4578-9FDB-C4B1AB13B54E}" presName="iconBgRect" presStyleLbl="bgShp" presStyleIdx="0" presStyleCnt="2"/>
      <dgm:spPr/>
    </dgm:pt>
    <dgm:pt modelId="{7BEC1425-BD03-4544-8374-065C4AACCD35}" type="pres">
      <dgm:prSet presAssocID="{CA8F4860-764B-4578-9FDB-C4B1AB13B54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3C54062A-D05F-40BE-A78B-3A53ED63E6D3}" type="pres">
      <dgm:prSet presAssocID="{CA8F4860-764B-4578-9FDB-C4B1AB13B54E}" presName="spaceRect" presStyleCnt="0"/>
      <dgm:spPr/>
    </dgm:pt>
    <dgm:pt modelId="{9E910EA6-BD90-499D-873F-89AA160F1150}" type="pres">
      <dgm:prSet presAssocID="{CA8F4860-764B-4578-9FDB-C4B1AB13B54E}" presName="textRect" presStyleLbl="revTx" presStyleIdx="0" presStyleCnt="2">
        <dgm:presLayoutVars>
          <dgm:chMax val="1"/>
          <dgm:chPref val="1"/>
        </dgm:presLayoutVars>
      </dgm:prSet>
      <dgm:spPr/>
    </dgm:pt>
    <dgm:pt modelId="{078C620E-109F-4DFC-BF0B-26AF21270DFE}" type="pres">
      <dgm:prSet presAssocID="{5EB2EF5A-3292-4CFA-A9A0-100DC651BDAD}" presName="sibTrans" presStyleCnt="0"/>
      <dgm:spPr/>
    </dgm:pt>
    <dgm:pt modelId="{32416514-7CAD-4EE8-B743-147FAC03E300}" type="pres">
      <dgm:prSet presAssocID="{A5F0143E-CD4F-406C-AF06-4D87076A9AF4}" presName="compNode" presStyleCnt="0"/>
      <dgm:spPr/>
    </dgm:pt>
    <dgm:pt modelId="{36D019BC-4ABB-44E4-9503-45F4ADFCA395}" type="pres">
      <dgm:prSet presAssocID="{A5F0143E-CD4F-406C-AF06-4D87076A9AF4}" presName="iconBgRect" presStyleLbl="bgShp" presStyleIdx="1" presStyleCnt="2"/>
      <dgm:spPr/>
    </dgm:pt>
    <dgm:pt modelId="{2AA94279-B8F8-4F19-8726-CE861BB175ED}" type="pres">
      <dgm:prSet presAssocID="{A5F0143E-CD4F-406C-AF06-4D87076A9AF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nk"/>
        </a:ext>
      </dgm:extLst>
    </dgm:pt>
    <dgm:pt modelId="{25435350-4CD1-4969-81BF-60CDACBC7462}" type="pres">
      <dgm:prSet presAssocID="{A5F0143E-CD4F-406C-AF06-4D87076A9AF4}" presName="spaceRect" presStyleCnt="0"/>
      <dgm:spPr/>
    </dgm:pt>
    <dgm:pt modelId="{94864366-74F4-4250-8ECF-BA1C3C61BC42}" type="pres">
      <dgm:prSet presAssocID="{A5F0143E-CD4F-406C-AF06-4D87076A9AF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BE90033-1C1D-49AE-85E0-1680165429F9}" type="presOf" srcId="{A5F0143E-CD4F-406C-AF06-4D87076A9AF4}" destId="{94864366-74F4-4250-8ECF-BA1C3C61BC42}" srcOrd="0" destOrd="0" presId="urn:microsoft.com/office/officeart/2018/5/layout/IconCircleLabelList"/>
    <dgm:cxn modelId="{58F8AE55-60AC-4510-9DD7-2215E9574C96}" type="presOf" srcId="{CA8F4860-764B-4578-9FDB-C4B1AB13B54E}" destId="{9E910EA6-BD90-499D-873F-89AA160F1150}" srcOrd="0" destOrd="0" presId="urn:microsoft.com/office/officeart/2018/5/layout/IconCircleLabelList"/>
    <dgm:cxn modelId="{6618F89D-29B4-41B3-9E15-032B3C7C5948}" type="presOf" srcId="{4704BE71-6376-415E-9E7F-42B7BB573B6B}" destId="{051E0837-2F25-41DB-839A-989432C21D0F}" srcOrd="0" destOrd="0" presId="urn:microsoft.com/office/officeart/2018/5/layout/IconCircleLabelList"/>
    <dgm:cxn modelId="{A6F5E4D8-0E5A-45E2-96A7-4A050CC9CA65}" srcId="{4704BE71-6376-415E-9E7F-42B7BB573B6B}" destId="{A5F0143E-CD4F-406C-AF06-4D87076A9AF4}" srcOrd="1" destOrd="0" parTransId="{B411F7BB-9C44-4B98-A9A0-A32225036EB5}" sibTransId="{056C5901-EF68-40E6-89BD-8C243E642CE0}"/>
    <dgm:cxn modelId="{C9DDE0E6-AE06-4AB0-880E-1D86EC3B81AA}" srcId="{4704BE71-6376-415E-9E7F-42B7BB573B6B}" destId="{CA8F4860-764B-4578-9FDB-C4B1AB13B54E}" srcOrd="0" destOrd="0" parTransId="{276BE952-8CCB-4B93-9E91-1A200AF75BD6}" sibTransId="{5EB2EF5A-3292-4CFA-A9A0-100DC651BDAD}"/>
    <dgm:cxn modelId="{4305B610-B0E0-4B15-B4F6-F304D1976C51}" type="presParOf" srcId="{051E0837-2F25-41DB-839A-989432C21D0F}" destId="{2341729B-6065-4A8D-9644-A3FF84A886A9}" srcOrd="0" destOrd="0" presId="urn:microsoft.com/office/officeart/2018/5/layout/IconCircleLabelList"/>
    <dgm:cxn modelId="{6634CF0E-9A15-47F6-A313-F99B3A0CC053}" type="presParOf" srcId="{2341729B-6065-4A8D-9644-A3FF84A886A9}" destId="{2514F650-826D-4A54-84DB-3B663B3F2596}" srcOrd="0" destOrd="0" presId="urn:microsoft.com/office/officeart/2018/5/layout/IconCircleLabelList"/>
    <dgm:cxn modelId="{5565FE6C-0248-45DB-B7BB-D05551B772D2}" type="presParOf" srcId="{2341729B-6065-4A8D-9644-A3FF84A886A9}" destId="{7BEC1425-BD03-4544-8374-065C4AACCD35}" srcOrd="1" destOrd="0" presId="urn:microsoft.com/office/officeart/2018/5/layout/IconCircleLabelList"/>
    <dgm:cxn modelId="{11996175-E5D1-43EA-A2D4-65AF7CFFC644}" type="presParOf" srcId="{2341729B-6065-4A8D-9644-A3FF84A886A9}" destId="{3C54062A-D05F-40BE-A78B-3A53ED63E6D3}" srcOrd="2" destOrd="0" presId="urn:microsoft.com/office/officeart/2018/5/layout/IconCircleLabelList"/>
    <dgm:cxn modelId="{E339B9CB-C987-42F7-8C80-BD43A5BB9FCD}" type="presParOf" srcId="{2341729B-6065-4A8D-9644-A3FF84A886A9}" destId="{9E910EA6-BD90-499D-873F-89AA160F1150}" srcOrd="3" destOrd="0" presId="urn:microsoft.com/office/officeart/2018/5/layout/IconCircleLabelList"/>
    <dgm:cxn modelId="{BF58AC14-2184-46A6-ACD6-0795681D7BD4}" type="presParOf" srcId="{051E0837-2F25-41DB-839A-989432C21D0F}" destId="{078C620E-109F-4DFC-BF0B-26AF21270DFE}" srcOrd="1" destOrd="0" presId="urn:microsoft.com/office/officeart/2018/5/layout/IconCircleLabelList"/>
    <dgm:cxn modelId="{C5B84D5E-9BD9-45E0-8B70-D90F1D41B0E3}" type="presParOf" srcId="{051E0837-2F25-41DB-839A-989432C21D0F}" destId="{32416514-7CAD-4EE8-B743-147FAC03E300}" srcOrd="2" destOrd="0" presId="urn:microsoft.com/office/officeart/2018/5/layout/IconCircleLabelList"/>
    <dgm:cxn modelId="{24174D16-69BA-465A-A884-969CB0558AD4}" type="presParOf" srcId="{32416514-7CAD-4EE8-B743-147FAC03E300}" destId="{36D019BC-4ABB-44E4-9503-45F4ADFCA395}" srcOrd="0" destOrd="0" presId="urn:microsoft.com/office/officeart/2018/5/layout/IconCircleLabelList"/>
    <dgm:cxn modelId="{BAB22B6E-4FDD-4EB1-A1C3-90B5CA3DE89B}" type="presParOf" srcId="{32416514-7CAD-4EE8-B743-147FAC03E300}" destId="{2AA94279-B8F8-4F19-8726-CE861BB175ED}" srcOrd="1" destOrd="0" presId="urn:microsoft.com/office/officeart/2018/5/layout/IconCircleLabelList"/>
    <dgm:cxn modelId="{C513D117-2669-4955-A171-5A278E0B7E8B}" type="presParOf" srcId="{32416514-7CAD-4EE8-B743-147FAC03E300}" destId="{25435350-4CD1-4969-81BF-60CDACBC7462}" srcOrd="2" destOrd="0" presId="urn:microsoft.com/office/officeart/2018/5/layout/IconCircleLabelList"/>
    <dgm:cxn modelId="{23BE6945-756A-49BD-873B-6DB07275AA0B}" type="presParOf" srcId="{32416514-7CAD-4EE8-B743-147FAC03E300}" destId="{94864366-74F4-4250-8ECF-BA1C3C61BC4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6DE7C5-9948-4C0D-89AE-949513DE8DF1}">
      <dsp:nvSpPr>
        <dsp:cNvPr id="0" name=""/>
        <dsp:cNvSpPr/>
      </dsp:nvSpPr>
      <dsp:spPr>
        <a:xfrm>
          <a:off x="1268" y="6585"/>
          <a:ext cx="4453890" cy="282822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  <a:schemeClr val="accent1">
                <a:hueOff val="0"/>
                <a:satOff val="0"/>
                <a:lumOff val="0"/>
                <a:alphaOff val="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91BAAD-87D1-443F-A164-E8E57D5F14D0}">
      <dsp:nvSpPr>
        <dsp:cNvPr id="0" name=""/>
        <dsp:cNvSpPr/>
      </dsp:nvSpPr>
      <dsp:spPr>
        <a:xfrm>
          <a:off x="496145" y="476718"/>
          <a:ext cx="4453890" cy="28282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For any given event, there are a range of motives or determinants which can be primary or secondary</a:t>
          </a:r>
          <a:endParaRPr lang="en-US" sz="3200" kern="1200"/>
        </a:p>
      </dsp:txBody>
      <dsp:txXfrm>
        <a:off x="578981" y="559554"/>
        <a:ext cx="4288218" cy="2662548"/>
      </dsp:txXfrm>
    </dsp:sp>
    <dsp:sp modelId="{33CF1335-4801-4856-866F-62F5BECD8970}">
      <dsp:nvSpPr>
        <dsp:cNvPr id="0" name=""/>
        <dsp:cNvSpPr/>
      </dsp:nvSpPr>
      <dsp:spPr>
        <a:xfrm>
          <a:off x="5444913" y="6585"/>
          <a:ext cx="4453890" cy="282822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  <a:schemeClr val="accent1">
                <a:hueOff val="0"/>
                <a:satOff val="0"/>
                <a:lumOff val="0"/>
                <a:alphaOff val="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8E2E6C-CB1C-480E-9B2E-BCC414780403}">
      <dsp:nvSpPr>
        <dsp:cNvPr id="0" name=""/>
        <dsp:cNvSpPr/>
      </dsp:nvSpPr>
      <dsp:spPr>
        <a:xfrm>
          <a:off x="5939790" y="476718"/>
          <a:ext cx="4453890" cy="28282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Think about an event you have attended / participated in, why did you go?  List as many reasons as possible</a:t>
          </a:r>
          <a:endParaRPr lang="en-US" sz="3200" kern="1200"/>
        </a:p>
      </dsp:txBody>
      <dsp:txXfrm>
        <a:off x="6022626" y="559554"/>
        <a:ext cx="4288218" cy="26625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6D5E9E-BBDD-47F9-BEE2-6A691E4950D7}">
      <dsp:nvSpPr>
        <dsp:cNvPr id="0" name=""/>
        <dsp:cNvSpPr/>
      </dsp:nvSpPr>
      <dsp:spPr>
        <a:xfrm>
          <a:off x="0" y="2211"/>
          <a:ext cx="6208437" cy="11209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52E0A6-24B5-44DF-923F-2B93BC68BF66}">
      <dsp:nvSpPr>
        <dsp:cNvPr id="0" name=""/>
        <dsp:cNvSpPr/>
      </dsp:nvSpPr>
      <dsp:spPr>
        <a:xfrm>
          <a:off x="339072" y="254414"/>
          <a:ext cx="616496" cy="6164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375A01-DB29-4D78-85A0-C7076808B90A}">
      <dsp:nvSpPr>
        <dsp:cNvPr id="0" name=""/>
        <dsp:cNvSpPr/>
      </dsp:nvSpPr>
      <dsp:spPr>
        <a:xfrm>
          <a:off x="1294641" y="2211"/>
          <a:ext cx="4913795" cy="1120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629" tIns="118629" rIns="118629" bIns="11862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baseline="0"/>
            <a:t>The range of motives impacts upon event attendance </a:t>
          </a:r>
          <a:endParaRPr lang="en-US" sz="2100" kern="1200"/>
        </a:p>
      </dsp:txBody>
      <dsp:txXfrm>
        <a:off x="1294641" y="2211"/>
        <a:ext cx="4913795" cy="1120902"/>
      </dsp:txXfrm>
    </dsp:sp>
    <dsp:sp modelId="{4C643362-45A0-48D0-A2D0-18137D8DA8E6}">
      <dsp:nvSpPr>
        <dsp:cNvPr id="0" name=""/>
        <dsp:cNvSpPr/>
      </dsp:nvSpPr>
      <dsp:spPr>
        <a:xfrm>
          <a:off x="0" y="1403339"/>
          <a:ext cx="6208437" cy="11209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22EE0-4A5C-435C-94E2-6350EBF44D7D}">
      <dsp:nvSpPr>
        <dsp:cNvPr id="0" name=""/>
        <dsp:cNvSpPr/>
      </dsp:nvSpPr>
      <dsp:spPr>
        <a:xfrm>
          <a:off x="339072" y="1655542"/>
          <a:ext cx="616496" cy="6164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8B0681-DBDE-4E29-9F6F-F30E630DBB95}">
      <dsp:nvSpPr>
        <dsp:cNvPr id="0" name=""/>
        <dsp:cNvSpPr/>
      </dsp:nvSpPr>
      <dsp:spPr>
        <a:xfrm>
          <a:off x="1294641" y="1403339"/>
          <a:ext cx="4913795" cy="1120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629" tIns="118629" rIns="118629" bIns="11862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baseline="0"/>
            <a:t>Facilitates decision making regarding effective event promotion and programming of activities</a:t>
          </a:r>
          <a:endParaRPr lang="en-US" sz="2100" kern="1200"/>
        </a:p>
      </dsp:txBody>
      <dsp:txXfrm>
        <a:off x="1294641" y="1403339"/>
        <a:ext cx="4913795" cy="1120902"/>
      </dsp:txXfrm>
    </dsp:sp>
    <dsp:sp modelId="{7087195F-113C-4ECE-9E19-3DB7684D1661}">
      <dsp:nvSpPr>
        <dsp:cNvPr id="0" name=""/>
        <dsp:cNvSpPr/>
      </dsp:nvSpPr>
      <dsp:spPr>
        <a:xfrm>
          <a:off x="0" y="2804466"/>
          <a:ext cx="6208437" cy="11209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621EA1-2843-4434-A93F-31612F9440F4}">
      <dsp:nvSpPr>
        <dsp:cNvPr id="0" name=""/>
        <dsp:cNvSpPr/>
      </dsp:nvSpPr>
      <dsp:spPr>
        <a:xfrm>
          <a:off x="339072" y="3056669"/>
          <a:ext cx="616496" cy="6164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28A26-C474-4ED3-AFB0-9EE7E6274BDE}">
      <dsp:nvSpPr>
        <dsp:cNvPr id="0" name=""/>
        <dsp:cNvSpPr/>
      </dsp:nvSpPr>
      <dsp:spPr>
        <a:xfrm>
          <a:off x="1294641" y="2804466"/>
          <a:ext cx="4913795" cy="1120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629" tIns="118629" rIns="118629" bIns="11862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baseline="0"/>
            <a:t>Meet expectations resulting in customer satisfaction </a:t>
          </a:r>
          <a:endParaRPr lang="en-US" sz="2100" kern="1200"/>
        </a:p>
      </dsp:txBody>
      <dsp:txXfrm>
        <a:off x="1294641" y="2804466"/>
        <a:ext cx="4913795" cy="1120902"/>
      </dsp:txXfrm>
    </dsp:sp>
    <dsp:sp modelId="{E8573072-22BF-4F57-B378-E7533FAC4802}">
      <dsp:nvSpPr>
        <dsp:cNvPr id="0" name=""/>
        <dsp:cNvSpPr/>
      </dsp:nvSpPr>
      <dsp:spPr>
        <a:xfrm>
          <a:off x="0" y="4205594"/>
          <a:ext cx="6208437" cy="11209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674291-D873-4657-ABB4-0123114318A1}">
      <dsp:nvSpPr>
        <dsp:cNvPr id="0" name=""/>
        <dsp:cNvSpPr/>
      </dsp:nvSpPr>
      <dsp:spPr>
        <a:xfrm>
          <a:off x="339072" y="4457797"/>
          <a:ext cx="616496" cy="61649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9D6F27-4636-4FA8-AC2D-429E2959CE54}">
      <dsp:nvSpPr>
        <dsp:cNvPr id="0" name=""/>
        <dsp:cNvSpPr/>
      </dsp:nvSpPr>
      <dsp:spPr>
        <a:xfrm>
          <a:off x="1294641" y="4205594"/>
          <a:ext cx="4913795" cy="1120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629" tIns="118629" rIns="118629" bIns="11862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baseline="0"/>
            <a:t>Relevance to marketing other activities and products</a:t>
          </a:r>
          <a:endParaRPr lang="en-US" sz="2100" kern="1200"/>
        </a:p>
      </dsp:txBody>
      <dsp:txXfrm>
        <a:off x="1294641" y="4205594"/>
        <a:ext cx="4913795" cy="11209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4F650-826D-4A54-84DB-3B663B3F2596}">
      <dsp:nvSpPr>
        <dsp:cNvPr id="0" name=""/>
        <dsp:cNvSpPr/>
      </dsp:nvSpPr>
      <dsp:spPr>
        <a:xfrm>
          <a:off x="2335896" y="13262"/>
          <a:ext cx="1955812" cy="1955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EC1425-BD03-4544-8374-065C4AACCD35}">
      <dsp:nvSpPr>
        <dsp:cNvPr id="0" name=""/>
        <dsp:cNvSpPr/>
      </dsp:nvSpPr>
      <dsp:spPr>
        <a:xfrm>
          <a:off x="2752709" y="430074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910EA6-BD90-499D-873F-89AA160F1150}">
      <dsp:nvSpPr>
        <dsp:cNvPr id="0" name=""/>
        <dsp:cNvSpPr/>
      </dsp:nvSpPr>
      <dsp:spPr>
        <a:xfrm>
          <a:off x="1710678" y="257826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Lets discuss your findings </a:t>
          </a:r>
          <a:endParaRPr lang="en-US" sz="2500" kern="1200"/>
        </a:p>
      </dsp:txBody>
      <dsp:txXfrm>
        <a:off x="1710678" y="2578262"/>
        <a:ext cx="3206250" cy="720000"/>
      </dsp:txXfrm>
    </dsp:sp>
    <dsp:sp modelId="{36D019BC-4ABB-44E4-9503-45F4ADFCA395}">
      <dsp:nvSpPr>
        <dsp:cNvPr id="0" name=""/>
        <dsp:cNvSpPr/>
      </dsp:nvSpPr>
      <dsp:spPr>
        <a:xfrm>
          <a:off x="6103240" y="13262"/>
          <a:ext cx="1955812" cy="1955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A94279-B8F8-4F19-8726-CE861BB175ED}">
      <dsp:nvSpPr>
        <dsp:cNvPr id="0" name=""/>
        <dsp:cNvSpPr/>
      </dsp:nvSpPr>
      <dsp:spPr>
        <a:xfrm>
          <a:off x="6520053" y="430074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864366-74F4-4250-8ECF-BA1C3C61BC42}">
      <dsp:nvSpPr>
        <dsp:cNvPr id="0" name=""/>
        <dsp:cNvSpPr/>
      </dsp:nvSpPr>
      <dsp:spPr>
        <a:xfrm>
          <a:off x="5478021" y="257826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How does experience link to marketing?</a:t>
          </a:r>
          <a:endParaRPr lang="en-US" sz="2500" kern="1200"/>
        </a:p>
      </dsp:txBody>
      <dsp:txXfrm>
        <a:off x="5478021" y="2578262"/>
        <a:ext cx="320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2D3EB-CA1A-43C0-B1B8-741C3389A66B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716B9-E089-49A3-A0CF-5EF337C33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429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E6F05A58-4EE1-4D6F-A9A3-2889BCD2A2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202844DA-77AA-41FF-B19E-0EA3B2433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07367F1-1BF5-43F0-B33E-EAE667DD8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0C5A90-DB71-4E1A-A414-1BA9D13EBE90}" type="slidenum">
              <a:rPr lang="en-GB" altLang="en-US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86E0ACEC-0313-4FA4-A3A5-B8FAD80F91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D94FAB-DA63-4313-96C0-2DB4E3FACC68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6F4FED19-AEF4-4D5C-9674-6B5881C167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9FB74F87-1DEB-4B29-8812-6404A20B34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AFBF5DB4-63DB-4592-B23D-950534C36B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1EF27C19-3317-4EFD-992A-174A2B08B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E22FECC8-D190-4107-8E67-73461A285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77ECF13-5CC3-48C0-811A-D6840CB3DFDC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6B35CA51-ADE4-4BC7-8DE3-26559BBA6A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85A6860A-EA43-4863-A7FB-A9478AA06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FF176514-2D57-4816-9B17-41AE63F20D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361DB41-9B88-4A8F-A59E-55827AD7999F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82EAFD23-7EA0-4652-BAD5-E29DAA0CF6B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ADBEC0A0-18EF-413A-8B65-94FE6CD53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5F4E3F41-85CD-4DCD-8E0C-CC0F77638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668C6F7-625E-4B38-AF97-427F974ED68D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6183D0D9-2CD1-4201-94B0-BC72060499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67122582-1AEE-47BA-8109-9E12D1984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1493EB1B-AE38-453F-BCC7-306613AB94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10D5944-4EBE-49A2-8384-FE43235447CE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49181FE4-2E51-4481-A182-E28217DBB84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8829E940-D4DC-4954-BCB1-635D1CE41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50E622E8-A580-403B-885D-F7F723222A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CB263CF-E596-44D8-B365-9A4785590325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B1FAE956-3F28-4C2C-8542-8548F3C1C12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E3E74270-7DFA-4854-B3C1-53428204A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4F30A557-2345-4ADB-ADC1-76097D9BD8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949FB60-9D1F-428A-9964-EF8DC24EE660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D0DBEB55-0942-4132-BE0B-A270C89250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AA9F10CD-0AF2-4D90-9D6A-9FB583445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7E233EB1-F049-4CAA-8C37-002E049D4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FF64FE5-B907-4072-BDCF-3431E7C0AA24}" type="slidenum">
              <a:rPr lang="en-GB" altLang="en-US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6544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628A1FE4-2011-4714-9308-5D140200743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9F2C60F6-E64A-410F-B099-4F136773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B262478C-9554-4221-9EAE-342E03A1E4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3928F4D-15E5-4343-8479-B4BCA42B8087}" type="slidenum">
              <a:rPr lang="en-GB" altLang="en-US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3920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83FE8C85-3136-4367-8DC5-651CF864EC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D71D130D-5DB5-468C-A46A-FD165BD38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019AACC3-A07D-4A03-BC31-33204D6892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C9B6CE-E94A-421F-A0D6-CDA959EB1B81}" type="slidenum">
              <a:rPr lang="en-GB" altLang="en-US"/>
              <a:pPr>
                <a:spcBef>
                  <a:spcPct val="0"/>
                </a:spcBef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98265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8D4F0246-6A5B-462C-ACF4-C3C68B4ED9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6B63489-D809-4A16-BD1A-BB3378801DB6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C30F46BB-DEF4-46E4-BA0F-D4FBEDBCCC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54B03474-D8A0-4ED6-B594-B15B7B373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960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449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1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27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0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5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372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2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857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320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31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2731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046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934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97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732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921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3700E-91B2-43AD-981A-70FD0C5D3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038A7-8793-47F5-8396-4A5AD29776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7763B-C1A2-4453-BFEA-B65729C49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0F8C0-D94E-4432-B069-08D8E9B37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C92D7-4BE3-49C7-84D2-62692755D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0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CA92702-AD6D-41D7-B0FC-895E9552D205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014541C-52FF-4F18-A212-E1B5A7B3E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06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video" Target="https://www.youtube.com/embed/1lfDqo5k1Yk?feature=oembed" TargetMode="Externa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44797\Downloads\SATISFACTION%20Toolkit.pdf" TargetMode="Externa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A8CDCA-EC58-40B4-9F17-A7B613A32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0" name="Freeform 11">
            <a:extLst>
              <a:ext uri="{FF2B5EF4-FFF2-40B4-BE49-F238E27FC236}">
                <a16:creationId xmlns:a16="http://schemas.microsoft.com/office/drawing/2014/main" id="{DBC44137-B240-488D-B88F-9D266FACA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70FFA344-365C-4944-848F-8B966C335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25">
            <a:extLst>
              <a:ext uri="{FF2B5EF4-FFF2-40B4-BE49-F238E27FC236}">
                <a16:creationId xmlns:a16="http://schemas.microsoft.com/office/drawing/2014/main" id="{D73EBEE6-2E8A-47F3-ADCA-5C0A95C36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 14">
            <a:extLst>
              <a:ext uri="{FF2B5EF4-FFF2-40B4-BE49-F238E27FC236}">
                <a16:creationId xmlns:a16="http://schemas.microsoft.com/office/drawing/2014/main" id="{47525714-3E1C-46F0-A17D-D3BE3D221F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8" name="5-Point Star 24">
            <a:extLst>
              <a:ext uri="{FF2B5EF4-FFF2-40B4-BE49-F238E27FC236}">
                <a16:creationId xmlns:a16="http://schemas.microsoft.com/office/drawing/2014/main" id="{B178D758-A5E1-416F-9966-F71730470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B28D430-56EA-45B9-8632-927BEBF02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noFill/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5-Point Star 24">
            <a:extLst>
              <a:ext uri="{FF2B5EF4-FFF2-40B4-BE49-F238E27FC236}">
                <a16:creationId xmlns:a16="http://schemas.microsoft.com/office/drawing/2014/main" id="{B15DEAD7-09E6-42D9-9D03-43E6EA3E0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9678" y="3748085"/>
            <a:ext cx="252644" cy="252644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E149DD-450C-4750-8B4E-71C6EFDE0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407" y="1044250"/>
            <a:ext cx="9841575" cy="26460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/>
              <a:t>Motivators and social experience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EECAF-232D-404D-BE78-D2A50E150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8407" y="4058557"/>
            <a:ext cx="9841575" cy="19068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800">
                <a:solidFill>
                  <a:schemeClr val="tx1">
                    <a:lumMod val="85000"/>
                    <a:lumOff val="15000"/>
                  </a:schemeClr>
                </a:solidFill>
              </a:rPr>
              <a:t>Week 4 </a:t>
            </a:r>
          </a:p>
        </p:txBody>
      </p:sp>
    </p:spTree>
    <p:extLst>
      <p:ext uri="{BB962C8B-B14F-4D97-AF65-F5344CB8AC3E}">
        <p14:creationId xmlns:p14="http://schemas.microsoft.com/office/powerpoint/2010/main" val="1771668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1">
            <a:extLst>
              <a:ext uri="{FF2B5EF4-FFF2-40B4-BE49-F238E27FC236}">
                <a16:creationId xmlns:a16="http://schemas.microsoft.com/office/drawing/2014/main" id="{BB28D430-56EA-45B9-8632-927BEBF02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74" name="Freeform: Shape 73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noFill/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266" name="Title 1">
            <a:extLst>
              <a:ext uri="{FF2B5EF4-FFF2-40B4-BE49-F238E27FC236}">
                <a16:creationId xmlns:a16="http://schemas.microsoft.com/office/drawing/2014/main" id="{688877D5-D559-4E2D-9CB8-E9C4348B5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en-GB" altLang="en-US" sz="4800"/>
              <a:t>Today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094FF2B4-4BFC-49AF-94F0-707674F8A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r>
              <a:rPr lang="en-GB" altLang="en-US" sz="1800">
                <a:solidFill>
                  <a:schemeClr val="tx1">
                    <a:lumMod val="85000"/>
                    <a:lumOff val="15000"/>
                  </a:schemeClr>
                </a:solidFill>
              </a:rPr>
              <a:t>Be the end of the sessions you will be able to…</a:t>
            </a:r>
          </a:p>
          <a:p>
            <a:pPr lvl="1"/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Appreciate the motivations people have for participating in events</a:t>
            </a:r>
          </a:p>
          <a:p>
            <a:pPr lvl="1"/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Understand the purchasing behaviour and decision-making process of event attendees</a:t>
            </a:r>
          </a:p>
          <a:p>
            <a:pPr lvl="1"/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Be able to discuss a selection of theories relating to event motivation.</a:t>
            </a:r>
          </a:p>
          <a:p>
            <a:pPr lvl="1"/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Appreciate the range of emotions experienced by consumers at events</a:t>
            </a:r>
          </a:p>
          <a:p>
            <a:pPr lvl="1"/>
            <a:r>
              <a:rPr lang="en-GB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Produce evaluation methods to measure experiences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A292EC3-7E10-4214-B210-05611EAA6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>
            <a:normAutofit/>
          </a:bodyPr>
          <a:lstStyle/>
          <a:p>
            <a:r>
              <a:rPr lang="en-GB" altLang="en-US" sz="3800"/>
              <a:t>Why do people attend / participate in events?</a:t>
            </a:r>
          </a:p>
        </p:txBody>
      </p:sp>
      <p:graphicFrame>
        <p:nvGraphicFramePr>
          <p:cNvPr id="19463" name="Content Placeholder 2">
            <a:extLst>
              <a:ext uri="{FF2B5EF4-FFF2-40B4-BE49-F238E27FC236}">
                <a16:creationId xmlns:a16="http://schemas.microsoft.com/office/drawing/2014/main" id="{445A0D8E-DD57-46F6-8CB2-F1BD44AD60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5251585"/>
              </p:ext>
            </p:extLst>
          </p:nvPr>
        </p:nvGraphicFramePr>
        <p:xfrm>
          <a:off x="685800" y="2063750"/>
          <a:ext cx="10394950" cy="331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5C0934DB-9F1A-48E6-9566-081FE345ED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2E886C7D-C382-493B-ADAD-58CB79E7C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537704" y="0"/>
            <a:ext cx="4654296" cy="6858000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C2440CB9-9511-403A-AB11-03345C69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88924" y="685800"/>
            <a:ext cx="3389714" cy="5400892"/>
          </a:xfrm>
        </p:spPr>
        <p:txBody>
          <a:bodyPr>
            <a:normAutofit/>
          </a:bodyPr>
          <a:lstStyle/>
          <a:p>
            <a:r>
              <a:rPr lang="en-GB" altLang="en-US" sz="4200">
                <a:solidFill>
                  <a:srgbClr val="FFFFFF"/>
                </a:solidFill>
              </a:rPr>
              <a:t>Attendee Motivations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22483A4-14F1-41C1-8CC6-BC5A88A0F5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685800"/>
            <a:ext cx="6285523" cy="5464908"/>
          </a:xfrm>
        </p:spPr>
        <p:txBody>
          <a:bodyPr>
            <a:normAutofit/>
          </a:bodyPr>
          <a:lstStyle/>
          <a:p>
            <a:r>
              <a:rPr lang="en-GB" altLang="en-US"/>
              <a:t>We need to understand why people attend or participate in events and how this information can support decision making for promotional activity and consumer satisfaction</a:t>
            </a:r>
          </a:p>
          <a:p>
            <a:endParaRPr lang="en-GB" altLang="en-US"/>
          </a:p>
          <a:p>
            <a:r>
              <a:rPr lang="en-GB" altLang="en-US"/>
              <a:t>Why? What could the outcome be?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2D7722E6-4CCA-42E0-8B69-2FB054E5C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786C999-8BBF-471F-94F8-2C54E04C2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537704" y="0"/>
            <a:ext cx="4654296" cy="6858000"/>
          </a:xfrm>
          <a:prstGeom prst="rect">
            <a:avLst/>
          </a:pr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458" name="Title 1">
            <a:extLst>
              <a:ext uri="{FF2B5EF4-FFF2-40B4-BE49-F238E27FC236}">
                <a16:creationId xmlns:a16="http://schemas.microsoft.com/office/drawing/2014/main" id="{A8B823C9-3032-495A-8AB9-5F8CFBC2C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5515" y="685800"/>
            <a:ext cx="3103122" cy="5400892"/>
          </a:xfrm>
        </p:spPr>
        <p:txBody>
          <a:bodyPr>
            <a:normAutofit/>
          </a:bodyPr>
          <a:lstStyle/>
          <a:p>
            <a:r>
              <a:rPr lang="en-GB" altLang="en-US" sz="3000">
                <a:solidFill>
                  <a:srgbClr val="FFFFFF"/>
                </a:solidFill>
              </a:rPr>
              <a:t>The Importance of Understanding Attendee Motivation</a:t>
            </a:r>
          </a:p>
        </p:txBody>
      </p:sp>
      <p:graphicFrame>
        <p:nvGraphicFramePr>
          <p:cNvPr id="19461" name="Content Placeholder 2">
            <a:extLst>
              <a:ext uri="{FF2B5EF4-FFF2-40B4-BE49-F238E27FC236}">
                <a16:creationId xmlns:a16="http://schemas.microsoft.com/office/drawing/2014/main" id="{9C3415EF-51FE-4551-85A3-6FE57F5751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0255517"/>
              </p:ext>
            </p:extLst>
          </p:nvPr>
        </p:nvGraphicFramePr>
        <p:xfrm>
          <a:off x="685800" y="643468"/>
          <a:ext cx="6208437" cy="5328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382A691F-7376-47CC-B247-58862D549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6" name="Title 1">
            <a:extLst>
              <a:ext uri="{FF2B5EF4-FFF2-40B4-BE49-F238E27FC236}">
                <a16:creationId xmlns:a16="http://schemas.microsoft.com/office/drawing/2014/main" id="{5C2E8EF2-6694-4AC9-AD41-1BD05AD43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85800"/>
            <a:ext cx="10792837" cy="1151965"/>
          </a:xfrm>
        </p:spPr>
        <p:txBody>
          <a:bodyPr>
            <a:normAutofit/>
          </a:bodyPr>
          <a:lstStyle/>
          <a:p>
            <a:r>
              <a:rPr lang="en-GB" altLang="en-US" dirty="0"/>
              <a:t>Event Motives</a:t>
            </a:r>
          </a:p>
        </p:txBody>
      </p:sp>
      <p:sp>
        <p:nvSpPr>
          <p:cNvPr id="21518" name="Text Box 11">
            <a:extLst>
              <a:ext uri="{FF2B5EF4-FFF2-40B4-BE49-F238E27FC236}">
                <a16:creationId xmlns:a16="http://schemas.microsoft.com/office/drawing/2014/main" id="{692BCD4D-99F3-4675-B1AF-4C9B7A44F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0" y="6059489"/>
            <a:ext cx="8535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1800" b="1">
                <a:latin typeface="Arial" panose="020B0604020202020204" pitchFamily="34" charset="0"/>
              </a:rPr>
              <a:t>Adapted from McDonnell et al (1999) cited in Shone &amp; Parry (2011, p.27)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61A31EB-87CE-41BB-8C4F-1E9624BD89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234136"/>
              </p:ext>
            </p:extLst>
          </p:nvPr>
        </p:nvGraphicFramePr>
        <p:xfrm>
          <a:off x="685800" y="2083893"/>
          <a:ext cx="10793414" cy="3881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3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79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529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chemeClr val="tx1"/>
                          </a:solidFill>
                        </a:rPr>
                        <a:t>Examples of Social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>
                          <a:solidFill>
                            <a:schemeClr val="tx1"/>
                          </a:solidFill>
                        </a:rPr>
                        <a:t>- Social interaction</a:t>
                      </a: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 with others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Creation of community spirit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Status or recognition of achievement</a:t>
                      </a:r>
                    </a:p>
                    <a:p>
                      <a:pPr marL="87313" indent="-87313"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Philanthropy or charitable contributions</a:t>
                      </a:r>
                      <a:endParaRPr lang="en-GB" sz="1800" b="0">
                        <a:solidFill>
                          <a:schemeClr val="tx1"/>
                        </a:solidFill>
                      </a:endParaRPr>
                    </a:p>
                    <a:p>
                      <a:endParaRPr lang="en-GB" sz="1800">
                        <a:solidFill>
                          <a:schemeClr val="tx1"/>
                        </a:solidFill>
                      </a:endParaRPr>
                    </a:p>
                  </a:txBody>
                  <a:tcPr marL="89333" marR="89333" marT="44667" marB="44667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chemeClr val="tx1"/>
                          </a:solidFill>
                        </a:rPr>
                        <a:t>Examples of Organisational</a:t>
                      </a:r>
                      <a:r>
                        <a:rPr lang="en-GB" sz="1800" baseline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The need to make sales</a:t>
                      </a:r>
                    </a:p>
                    <a:p>
                      <a:pPr marL="174625" indent="-174625"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The need to have organisational  presence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Status or recognition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Sponsorship or community support</a:t>
                      </a:r>
                      <a:endParaRPr lang="en-GB" sz="1800" b="0">
                        <a:solidFill>
                          <a:schemeClr val="tx1"/>
                        </a:solidFill>
                      </a:endParaRPr>
                    </a:p>
                  </a:txBody>
                  <a:tcPr marL="89333" marR="89333" marT="44667" marB="4466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284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Examples of Physiological</a:t>
                      </a:r>
                      <a:r>
                        <a:rPr lang="en-GB" sz="1800" b="1" baseline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Relaxation or recognition with others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Exercise or physical challenge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To eat, drink or be entertained</a:t>
                      </a:r>
                    </a:p>
                    <a:p>
                      <a:endParaRPr lang="en-GB" sz="1800" b="0">
                        <a:solidFill>
                          <a:schemeClr val="tx1"/>
                        </a:solidFill>
                      </a:endParaRPr>
                    </a:p>
                  </a:txBody>
                  <a:tcPr marL="89333" marR="89333" marT="44667" marB="44667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Examples of Personal</a:t>
                      </a:r>
                      <a:r>
                        <a:rPr lang="en-GB" sz="1800" b="1" baseline="0">
                          <a:solidFill>
                            <a:schemeClr val="tx1"/>
                          </a:solidFill>
                        </a:rPr>
                        <a:t> Motives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Seeking new experiences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Learning and education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Creativity and exploration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800" b="0" baseline="0">
                          <a:solidFill>
                            <a:schemeClr val="tx1"/>
                          </a:solidFill>
                        </a:rPr>
                        <a:t>- Fulfilment of ambitions</a:t>
                      </a:r>
                      <a:endParaRPr lang="en-GB" sz="1800" b="0">
                        <a:solidFill>
                          <a:schemeClr val="tx1"/>
                        </a:solidFill>
                      </a:endParaRPr>
                    </a:p>
                  </a:txBody>
                  <a:tcPr marL="89333" marR="89333" marT="44667" marB="44667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824199D-BDCB-409D-90C8-6AB7E9171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137" y="319088"/>
            <a:ext cx="9067801" cy="1143000"/>
          </a:xfrm>
        </p:spPr>
        <p:txBody>
          <a:bodyPr/>
          <a:lstStyle/>
          <a:p>
            <a:r>
              <a:rPr lang="en-GB" altLang="en-US" sz="3800" dirty="0"/>
              <a:t>Determinants for participation in an event (the ‘buying process’)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E868C84C-75ED-41EB-AF2C-612450FE3C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628775"/>
            <a:ext cx="9067801" cy="5157788"/>
          </a:xfrm>
        </p:spPr>
        <p:txBody>
          <a:bodyPr>
            <a:normAutofit lnSpcReduction="10000"/>
          </a:bodyPr>
          <a:lstStyle/>
          <a:p>
            <a:r>
              <a:rPr lang="en-GB" altLang="en-US" sz="2400" dirty="0"/>
              <a:t>Whether your friends might go (cultural, personal or other reference groups)</a:t>
            </a:r>
          </a:p>
          <a:p>
            <a:r>
              <a:rPr lang="en-GB" altLang="en-US" sz="2400" dirty="0"/>
              <a:t>What decision making time is available, or what lead time is there before you have to buy a ticket?</a:t>
            </a:r>
          </a:p>
          <a:p>
            <a:r>
              <a:rPr lang="en-GB" altLang="en-US" sz="2400" dirty="0"/>
              <a:t>Whether the price is a major concern (‘price sensitivity’ – high cost, low cost, total package and value for money)</a:t>
            </a:r>
          </a:p>
          <a:p>
            <a:r>
              <a:rPr lang="en-GB" altLang="en-US" sz="2400" dirty="0"/>
              <a:t>Whether the event will be good enough – the perceived quality of the event</a:t>
            </a:r>
          </a:p>
          <a:p>
            <a:r>
              <a:rPr lang="en-GB" altLang="en-US" sz="2400" dirty="0"/>
              <a:t>Access factors e.g. local, regional, national, international; do people in your area go to this type of event?  How easy is it to get to?  What are the opening times?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30831754-CB36-4DAE-891D-2448D08A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214313"/>
            <a:ext cx="7715250" cy="1143000"/>
          </a:xfrm>
        </p:spPr>
        <p:txBody>
          <a:bodyPr>
            <a:normAutofit fontScale="90000"/>
          </a:bodyPr>
          <a:lstStyle/>
          <a:p>
            <a:r>
              <a:rPr lang="en-GB" altLang="en-US" sz="3800"/>
              <a:t>Determinants for participation in an event (the ‘buying process’) cont…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B35FF9B9-4694-4FE5-8ECA-41F4E1AB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1314451"/>
            <a:ext cx="10952480" cy="4929187"/>
          </a:xfrm>
        </p:spPr>
        <p:txBody>
          <a:bodyPr>
            <a:normAutofit/>
          </a:bodyPr>
          <a:lstStyle/>
          <a:p>
            <a:r>
              <a:rPr lang="en-GB" altLang="en-US" dirty="0"/>
              <a:t>One off or repeat sales opportunities – is this annual, biannual, occasional?  Will the event happen again, or is this the only opportunity to go?</a:t>
            </a:r>
          </a:p>
          <a:p>
            <a:r>
              <a:rPr lang="en-GB" altLang="en-US" dirty="0"/>
              <a:t>Familiarity – people’s knowledge and awareness: have they been to one before, or something similar?</a:t>
            </a:r>
          </a:p>
          <a:p>
            <a:r>
              <a:rPr lang="en-GB" altLang="en-US" dirty="0"/>
              <a:t>Propensity to join in community activities (high, low)</a:t>
            </a:r>
          </a:p>
          <a:p>
            <a:r>
              <a:rPr lang="en-GB" altLang="en-US" dirty="0"/>
              <a:t>Inclination to join in the activity due to personal interest, education, entertainment, relaxation, status, etc.</a:t>
            </a:r>
          </a:p>
          <a:p>
            <a:r>
              <a:rPr lang="en-GB" altLang="en-US" dirty="0"/>
              <a:t>Considerations of personal enjoyment, arousal or other satisfaction from the event</a:t>
            </a:r>
          </a:p>
        </p:txBody>
      </p:sp>
      <p:sp>
        <p:nvSpPr>
          <p:cNvPr id="25604" name="Text Box 11">
            <a:extLst>
              <a:ext uri="{FF2B5EF4-FFF2-40B4-BE49-F238E27FC236}">
                <a16:creationId xmlns:a16="http://schemas.microsoft.com/office/drawing/2014/main" id="{8653DF14-0474-49CC-9F2E-BE3E63E9A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0" y="6243638"/>
            <a:ext cx="8535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2000" b="1">
                <a:latin typeface="Arial" panose="020B0604020202020204" pitchFamily="34" charset="0"/>
              </a:rPr>
              <a:t>Shone &amp; Parry (2011, p.150)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1290CF2-29AA-4C40-A607-DEAE62504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274638"/>
            <a:ext cx="7715250" cy="868362"/>
          </a:xfrm>
        </p:spPr>
        <p:txBody>
          <a:bodyPr/>
          <a:lstStyle/>
          <a:p>
            <a:r>
              <a:rPr lang="en-GB" altLang="en-US" sz="2800"/>
              <a:t>Consumer decision-making process for events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3163F1-DCD6-42DC-BA85-0752E06B013C}"/>
              </a:ext>
            </a:extLst>
          </p:cNvPr>
          <p:cNvSpPr txBox="1"/>
          <p:nvPr/>
        </p:nvSpPr>
        <p:spPr>
          <a:xfrm>
            <a:off x="2238348" y="1214423"/>
            <a:ext cx="1714512" cy="954107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Needs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Physical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Esteem of others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Self-actualisation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1B7E16-A941-4F13-BD50-C274EFD977F7}"/>
              </a:ext>
            </a:extLst>
          </p:cNvPr>
          <p:cNvSpPr txBox="1"/>
          <p:nvPr/>
        </p:nvSpPr>
        <p:spPr>
          <a:xfrm>
            <a:off x="2309786" y="2429999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Motives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Seeking and escaping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Personal  / interpersonal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E12C15-7E04-4455-B9CB-327BFFBB02BE}"/>
              </a:ext>
            </a:extLst>
          </p:cNvPr>
          <p:cNvSpPr txBox="1"/>
          <p:nvPr/>
        </p:nvSpPr>
        <p:spPr>
          <a:xfrm>
            <a:off x="2309786" y="3929067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Expectations of Benefits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Past experience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Word of mouth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Communications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8D7495-7C51-4A6A-87BC-B76D9E06E545}"/>
              </a:ext>
            </a:extLst>
          </p:cNvPr>
          <p:cNvSpPr txBox="1"/>
          <p:nvPr/>
        </p:nvSpPr>
        <p:spPr>
          <a:xfrm>
            <a:off x="4595802" y="3973962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Alternatives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Stay at home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leisure choices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events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4EB19D-0073-4157-B7CA-E131FC953384}"/>
              </a:ext>
            </a:extLst>
          </p:cNvPr>
          <p:cNvSpPr txBox="1"/>
          <p:nvPr/>
        </p:nvSpPr>
        <p:spPr>
          <a:xfrm>
            <a:off x="4595802" y="5402722"/>
            <a:ext cx="1714512" cy="1169551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/>
              <a:t>Constraints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Time and money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Knowledge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Social factors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en-GB" sz="1400" dirty="0"/>
              <a:t>Other barriers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23A708-2192-4C82-94A0-71257B3D9BA7}"/>
              </a:ext>
            </a:extLst>
          </p:cNvPr>
          <p:cNvSpPr txBox="1"/>
          <p:nvPr/>
        </p:nvSpPr>
        <p:spPr>
          <a:xfrm>
            <a:off x="6810380" y="5643579"/>
            <a:ext cx="1714512" cy="307777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/>
              <a:t>Decision to Attend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AD7483A-CA41-4BE2-AC61-3B6C558BAC72}"/>
              </a:ext>
            </a:extLst>
          </p:cNvPr>
          <p:cNvCxnSpPr/>
          <p:nvPr/>
        </p:nvCxnSpPr>
        <p:spPr>
          <a:xfrm rot="5400000">
            <a:off x="2844800" y="2320925"/>
            <a:ext cx="357188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916DB06-4DDD-4F4C-B354-76A1A4564EB2}"/>
              </a:ext>
            </a:extLst>
          </p:cNvPr>
          <p:cNvCxnSpPr/>
          <p:nvPr/>
        </p:nvCxnSpPr>
        <p:spPr>
          <a:xfrm rot="5400000">
            <a:off x="2846389" y="3821114"/>
            <a:ext cx="357187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2BC88AE-45B1-4105-A35D-9EA7934C94E1}"/>
              </a:ext>
            </a:extLst>
          </p:cNvPr>
          <p:cNvCxnSpPr/>
          <p:nvPr/>
        </p:nvCxnSpPr>
        <p:spPr>
          <a:xfrm rot="5400000">
            <a:off x="5322888" y="5273675"/>
            <a:ext cx="258762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4A5DAC4-104C-4A26-8620-D7491AAA71DA}"/>
              </a:ext>
            </a:extLst>
          </p:cNvPr>
          <p:cNvCxnSpPr/>
          <p:nvPr/>
        </p:nvCxnSpPr>
        <p:spPr>
          <a:xfrm>
            <a:off x="6238875" y="5927725"/>
            <a:ext cx="571500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73" name="Text Box 11">
            <a:extLst>
              <a:ext uri="{FF2B5EF4-FFF2-40B4-BE49-F238E27FC236}">
                <a16:creationId xmlns:a16="http://schemas.microsoft.com/office/drawing/2014/main" id="{12F9F75D-ABD6-40D6-9EEF-B2E94823A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8014" y="1273175"/>
            <a:ext cx="5678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1800" b="1">
                <a:latin typeface="Arial" panose="020B0604020202020204" pitchFamily="34" charset="0"/>
              </a:rPr>
              <a:t>Adapted from Getz (1997) cited in Raj (2009, p.95)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0A3FE83-DB63-471D-A293-155605314F4A}"/>
              </a:ext>
            </a:extLst>
          </p:cNvPr>
          <p:cNvCxnSpPr/>
          <p:nvPr/>
        </p:nvCxnSpPr>
        <p:spPr>
          <a:xfrm>
            <a:off x="4024313" y="4500564"/>
            <a:ext cx="571500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>
            <a:extLst>
              <a:ext uri="{FF2B5EF4-FFF2-40B4-BE49-F238E27FC236}">
                <a16:creationId xmlns:a16="http://schemas.microsoft.com/office/drawing/2014/main" id="{C1C836D7-28A2-4826-936A-2A0A061A2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8586" y="685800"/>
            <a:ext cx="6374097" cy="1151965"/>
          </a:xfrm>
        </p:spPr>
        <p:txBody>
          <a:bodyPr>
            <a:normAutofit/>
          </a:bodyPr>
          <a:lstStyle/>
          <a:p>
            <a:r>
              <a:rPr lang="en-GB" altLang="en-US" sz="3800"/>
              <a:t>Three Theories of Event Motives</a:t>
            </a:r>
          </a:p>
        </p:txBody>
      </p:sp>
      <p:pic>
        <p:nvPicPr>
          <p:cNvPr id="29698" name="Picture 4" descr="magnet.jpg">
            <a:extLst>
              <a:ext uri="{FF2B5EF4-FFF2-40B4-BE49-F238E27FC236}">
                <a16:creationId xmlns:a16="http://schemas.microsoft.com/office/drawing/2014/main" id="{C8C3F553-EB6F-4448-B5D9-70FCD78606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1" b="17499"/>
          <a:stretch>
            <a:fillRect/>
          </a:stretch>
        </p:blipFill>
        <p:spPr bwMode="auto">
          <a:xfrm>
            <a:off x="404226" y="1484295"/>
            <a:ext cx="3840480" cy="2784348"/>
          </a:xfrm>
          <a:prstGeom prst="rect">
            <a:avLst/>
          </a:prstGeom>
          <a:noFill/>
          <a:ln w="57150" cmpd="thinThick">
            <a:solidFill>
              <a:schemeClr val="bg1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Content Placeholder 2">
            <a:extLst>
              <a:ext uri="{FF2B5EF4-FFF2-40B4-BE49-F238E27FC236}">
                <a16:creationId xmlns:a16="http://schemas.microsoft.com/office/drawing/2014/main" id="{1C2BB1A2-BB0A-4DF7-83FA-A583789F4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1906" y="2142066"/>
            <a:ext cx="6380777" cy="3232519"/>
          </a:xfrm>
        </p:spPr>
        <p:txBody>
          <a:bodyPr>
            <a:normAutofit/>
          </a:bodyPr>
          <a:lstStyle/>
          <a:p>
            <a:pPr marL="514350" indent="-514350">
              <a:buFont typeface="Monotype Sorts" pitchFamily="2" charset="2"/>
              <a:buAutoNum type="arabicPeriod"/>
            </a:pPr>
            <a:r>
              <a:rPr lang="en-GB" altLang="en-US"/>
              <a:t>The needs achievement hierarchy (Maslow)</a:t>
            </a:r>
          </a:p>
          <a:p>
            <a:pPr marL="514350" indent="-514350">
              <a:buFont typeface="Monotype Sorts" pitchFamily="2" charset="2"/>
              <a:buAutoNum type="arabicPeriod"/>
            </a:pPr>
            <a:endParaRPr lang="en-GB" altLang="en-US"/>
          </a:p>
          <a:p>
            <a:pPr marL="514350" indent="-514350">
              <a:buFont typeface="Monotype Sorts" pitchFamily="2" charset="2"/>
              <a:buAutoNum type="arabicPeriod"/>
            </a:pPr>
            <a:r>
              <a:rPr lang="en-GB" altLang="en-US"/>
              <a:t>‘Push’ and ‘pull’ motives</a:t>
            </a:r>
          </a:p>
          <a:p>
            <a:pPr marL="514350" indent="-514350">
              <a:buFont typeface="Monotype Sorts" pitchFamily="2" charset="2"/>
              <a:buAutoNum type="arabicPeriod"/>
            </a:pPr>
            <a:endParaRPr lang="en-GB" altLang="en-US"/>
          </a:p>
          <a:p>
            <a:pPr marL="514350" indent="-514350">
              <a:buFont typeface="Monotype Sorts" pitchFamily="2" charset="2"/>
              <a:buAutoNum type="arabicPeriod"/>
            </a:pPr>
            <a:endParaRPr lang="en-GB" altLang="en-US"/>
          </a:p>
          <a:p>
            <a:pPr marL="514350" indent="-514350">
              <a:buFont typeface="Monotype Sorts" pitchFamily="2" charset="2"/>
              <a:buAutoNum type="arabicPeriod"/>
            </a:pPr>
            <a:r>
              <a:rPr lang="en-GB" altLang="en-US"/>
              <a:t>Intrinsic motives for leisure</a:t>
            </a:r>
          </a:p>
        </p:txBody>
      </p:sp>
      <p:sp>
        <p:nvSpPr>
          <p:cNvPr id="29701" name="Text Box 11">
            <a:extLst>
              <a:ext uri="{FF2B5EF4-FFF2-40B4-BE49-F238E27FC236}">
                <a16:creationId xmlns:a16="http://schemas.microsoft.com/office/drawing/2014/main" id="{C668A79B-D83F-4A9F-A683-0F8E8551A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1375" y="6345239"/>
            <a:ext cx="6929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1800" b="1">
                <a:latin typeface="Arial" panose="020B0604020202020204" pitchFamily="34" charset="0"/>
              </a:rPr>
              <a:t>Axelsen and Arcodia (2004) cited in Bowdin et al (2006, p.195)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Freeform: Shape 71">
            <a:extLst>
              <a:ext uri="{FF2B5EF4-FFF2-40B4-BE49-F238E27FC236}">
                <a16:creationId xmlns:a16="http://schemas.microsoft.com/office/drawing/2014/main" id="{454915C5-707B-4B29-9E6B-116367F84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070191" cy="6858000"/>
          </a:xfrm>
          <a:custGeom>
            <a:avLst/>
            <a:gdLst>
              <a:gd name="connsiteX0" fmla="*/ 1 w 4061802"/>
              <a:gd name="connsiteY0" fmla="*/ 0 h 6858000"/>
              <a:gd name="connsiteX1" fmla="*/ 4059081 w 4061802"/>
              <a:gd name="connsiteY1" fmla="*/ 0 h 6858000"/>
              <a:gd name="connsiteX2" fmla="*/ 4059081 w 4061802"/>
              <a:gd name="connsiteY2" fmla="*/ 2339825 h 6858000"/>
              <a:gd name="connsiteX3" fmla="*/ 4061802 w 4061802"/>
              <a:gd name="connsiteY3" fmla="*/ 2339683 h 6858000"/>
              <a:gd name="connsiteX4" fmla="*/ 4061802 w 4061802"/>
              <a:gd name="connsiteY4" fmla="*/ 3776054 h 6858000"/>
              <a:gd name="connsiteX5" fmla="*/ 4059081 w 4061802"/>
              <a:gd name="connsiteY5" fmla="*/ 3776199 h 6858000"/>
              <a:gd name="connsiteX6" fmla="*/ 4059081 w 4061802"/>
              <a:gd name="connsiteY6" fmla="*/ 6858000 h 6858000"/>
              <a:gd name="connsiteX7" fmla="*/ 1 w 4061802"/>
              <a:gd name="connsiteY7" fmla="*/ 6858000 h 6858000"/>
              <a:gd name="connsiteX8" fmla="*/ 1 w 4061802"/>
              <a:gd name="connsiteY8" fmla="*/ 3992604 h 6858000"/>
              <a:gd name="connsiteX9" fmla="*/ 0 w 4061802"/>
              <a:gd name="connsiteY9" fmla="*/ 3992604 h 6858000"/>
              <a:gd name="connsiteX10" fmla="*/ 0 w 4061802"/>
              <a:gd name="connsiteY10" fmla="*/ 2552279 h 6858000"/>
              <a:gd name="connsiteX11" fmla="*/ 1 w 4061802"/>
              <a:gd name="connsiteY11" fmla="*/ 255227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061802" h="6858000">
                <a:moveTo>
                  <a:pt x="1" y="0"/>
                </a:moveTo>
                <a:lnTo>
                  <a:pt x="4059081" y="0"/>
                </a:lnTo>
                <a:lnTo>
                  <a:pt x="4059081" y="2339825"/>
                </a:lnTo>
                <a:lnTo>
                  <a:pt x="4061802" y="2339683"/>
                </a:lnTo>
                <a:lnTo>
                  <a:pt x="4061802" y="3776054"/>
                </a:lnTo>
                <a:lnTo>
                  <a:pt x="4059081" y="3776199"/>
                </a:lnTo>
                <a:lnTo>
                  <a:pt x="4059081" y="6858000"/>
                </a:lnTo>
                <a:lnTo>
                  <a:pt x="1" y="6858000"/>
                </a:lnTo>
                <a:lnTo>
                  <a:pt x="1" y="3992604"/>
                </a:lnTo>
                <a:lnTo>
                  <a:pt x="0" y="3992604"/>
                </a:lnTo>
                <a:lnTo>
                  <a:pt x="0" y="2552279"/>
                </a:lnTo>
                <a:lnTo>
                  <a:pt x="1" y="255227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93423463-6935-4280-A40D-7932171A4A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3467" y="1226122"/>
            <a:ext cx="3054268" cy="4405756"/>
          </a:xfrm>
        </p:spPr>
        <p:txBody>
          <a:bodyPr anchor="ctr">
            <a:normAutofit/>
          </a:bodyPr>
          <a:lstStyle/>
          <a:p>
            <a:r>
              <a:rPr lang="en-GB" altLang="en-US" sz="3600">
                <a:solidFill>
                  <a:srgbClr val="FFFFFF"/>
                </a:solidFill>
              </a:rPr>
              <a:t>Analysing individual events</a:t>
            </a:r>
          </a:p>
        </p:txBody>
      </p:sp>
      <p:sp>
        <p:nvSpPr>
          <p:cNvPr id="12294" name="Rectangle 73">
            <a:extLst>
              <a:ext uri="{FF2B5EF4-FFF2-40B4-BE49-F238E27FC236}">
                <a16:creationId xmlns:a16="http://schemas.microsoft.com/office/drawing/2014/main" id="{26B8E032-9914-4C00-B51A-C2DA16271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1733" cy="6858000"/>
          </a:xfrm>
          <a:prstGeom prst="rect">
            <a:avLst/>
          </a:prstGeom>
          <a:solidFill>
            <a:schemeClr val="accent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6" name="Freeform: Shape 75">
            <a:extLst>
              <a:ext uri="{FF2B5EF4-FFF2-40B4-BE49-F238E27FC236}">
                <a16:creationId xmlns:a16="http://schemas.microsoft.com/office/drawing/2014/main" id="{43B4841E-E6B6-48C3-BA02-F73659C6D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1802" y="1"/>
            <a:ext cx="8130198" cy="6857999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A9D244B0-6E50-4CA0-9692-BFAD8A20D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54461" y="1226122"/>
            <a:ext cx="6526045" cy="4405756"/>
          </a:xfrm>
        </p:spPr>
        <p:txBody>
          <a:bodyPr anchor="ctr">
            <a:normAutofit/>
          </a:bodyPr>
          <a:lstStyle/>
          <a:p>
            <a:pPr>
              <a:buFontTx/>
              <a:buNone/>
            </a:pPr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Richards (1992) 5 basic areas for monitoring an event market:</a:t>
            </a:r>
          </a:p>
          <a:p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Visitor numbers</a:t>
            </a:r>
          </a:p>
          <a:p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Visitor spend</a:t>
            </a:r>
          </a:p>
          <a:p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Visitor activity and participation</a:t>
            </a:r>
          </a:p>
          <a:p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Advertising effectiveness</a:t>
            </a:r>
          </a:p>
          <a:p>
            <a:r>
              <a:rPr lang="en-GB" altLang="en-U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Visitor satisfaction</a:t>
            </a:r>
          </a:p>
        </p:txBody>
      </p:sp>
    </p:spTree>
    <p:extLst>
      <p:ext uri="{BB962C8B-B14F-4D97-AF65-F5344CB8AC3E}">
        <p14:creationId xmlns:p14="http://schemas.microsoft.com/office/powerpoint/2010/main" val="2956655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FB5416FC-AFCB-4F54-8D42-6899EEA1AB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9812" y="685800"/>
            <a:ext cx="3072869" cy="1151965"/>
          </a:xfrm>
        </p:spPr>
        <p:txBody>
          <a:bodyPr>
            <a:normAutofit fontScale="90000"/>
          </a:bodyPr>
          <a:lstStyle/>
          <a:p>
            <a:r>
              <a:rPr lang="en-GB" altLang="en-US" sz="2800"/>
              <a:t>Think about events differently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44AAA9C1-EDAA-43AD-9159-A85C716D55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006592" y="2071048"/>
            <a:ext cx="3076090" cy="3072290"/>
          </a:xfrm>
        </p:spPr>
        <p:txBody>
          <a:bodyPr anchor="t">
            <a:normAutofit/>
          </a:bodyPr>
          <a:lstStyle/>
          <a:p>
            <a:r>
              <a:rPr lang="en-GB" altLang="en-US" sz="1800"/>
              <a:t>Watch the brief clip for the NFL tour series. What can we learn about the experience for the event consumer? </a:t>
            </a:r>
          </a:p>
          <a:p>
            <a:endParaRPr lang="en-GB" altLang="en-US" sz="1800"/>
          </a:p>
        </p:txBody>
      </p:sp>
      <p:pic>
        <p:nvPicPr>
          <p:cNvPr id="2" name="Online Media 1" title="NFL International Series 2012 Highlights at Wembley">
            <a:hlinkClick r:id="" action="ppaction://media"/>
            <a:extLst>
              <a:ext uri="{FF2B5EF4-FFF2-40B4-BE49-F238E27FC236}">
                <a16:creationId xmlns:a16="http://schemas.microsoft.com/office/drawing/2014/main" id="{CFAD4962-D882-480C-9A07-1608BF0C4C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50707" y="954766"/>
            <a:ext cx="6557897" cy="457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1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549CE09D-6279-43F6-9866-5EDE42C282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Consumer experience 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2E750A0-DD4F-4EC2-BC1F-77AD4B0EF8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Spend 5 minutes and prepare a mind map to represent the NFL Tour as a sport event and consumer experiences gained at that event.</a:t>
            </a:r>
          </a:p>
          <a:p>
            <a:r>
              <a:rPr lang="en-GB" altLang="en-US" dirty="0"/>
              <a:t>What are the feelings/emotions the consumer goes through?</a:t>
            </a:r>
          </a:p>
          <a:p>
            <a:r>
              <a:rPr lang="en-GB" altLang="en-US" dirty="0"/>
              <a:t>What tangible elements is the consumer looking for?</a:t>
            </a:r>
          </a:p>
          <a:p>
            <a:r>
              <a:rPr lang="en-GB" altLang="en-US" dirty="0"/>
              <a:t>How can we use these variables to determine customer satisfaction?</a:t>
            </a:r>
          </a:p>
        </p:txBody>
      </p:sp>
    </p:spTree>
    <p:extLst>
      <p:ext uri="{BB962C8B-B14F-4D97-AF65-F5344CB8AC3E}">
        <p14:creationId xmlns:p14="http://schemas.microsoft.com/office/powerpoint/2010/main" val="2744382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3B395AB-ECC7-4FD3-9241-3AAB04383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>
            <a:normAutofit/>
          </a:bodyPr>
          <a:lstStyle/>
          <a:p>
            <a:r>
              <a:rPr lang="en-GB" altLang="en-US"/>
              <a:t>Consumer experience cont…</a:t>
            </a:r>
          </a:p>
        </p:txBody>
      </p:sp>
      <p:graphicFrame>
        <p:nvGraphicFramePr>
          <p:cNvPr id="18437" name="Content Placeholder 2">
            <a:extLst>
              <a:ext uri="{FF2B5EF4-FFF2-40B4-BE49-F238E27FC236}">
                <a16:creationId xmlns:a16="http://schemas.microsoft.com/office/drawing/2014/main" id="{72E23D23-1284-43F9-8C14-B1FADC6CFF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320432"/>
              </p:ext>
            </p:extLst>
          </p:nvPr>
        </p:nvGraphicFramePr>
        <p:xfrm>
          <a:off x="685800" y="2063750"/>
          <a:ext cx="10394950" cy="331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538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C8754D56-3027-4D81-9E02-0D1531231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consumer experience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E66750A6-ADA7-457F-A04C-5C6756C55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Consider the event you are to attend/have attended</a:t>
            </a:r>
          </a:p>
          <a:p>
            <a:r>
              <a:rPr lang="en-GB" altLang="en-US" dirty="0"/>
              <a:t>Tomorrow you will design a checklist which will aid your observation of the event as an event  manager/researcher </a:t>
            </a:r>
          </a:p>
          <a:p>
            <a:r>
              <a:rPr lang="en-GB" altLang="en-US" dirty="0"/>
              <a:t>Make sure you consider elements of consumer experience, motivation and marketing effectiveness</a:t>
            </a:r>
          </a:p>
          <a:p>
            <a:r>
              <a:rPr lang="en-GB" altLang="en-US" dirty="0"/>
              <a:t>A useful tool here is </a:t>
            </a:r>
            <a:r>
              <a:rPr lang="en-GB" altLang="en-US" dirty="0">
                <a:hlinkClick r:id="rId2" action="ppaction://hlinkfile"/>
              </a:rPr>
              <a:t>file:///C:/Users/44797/Downloads/SATISFACTION%20Toolkit.pdf</a:t>
            </a:r>
            <a:r>
              <a:rPr lang="en-GB" altLang="en-US" dirty="0"/>
              <a:t> 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04836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B895759-4B02-435B-8E11-E6562D802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Experience Economy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FE9B936B-0DFE-4FE3-B8F2-7A630B064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Consumers demand authentic, individual designed experiences (Bladen et al, 2012)</a:t>
            </a:r>
          </a:p>
          <a:p>
            <a:r>
              <a:rPr lang="en-GB" altLang="en-US"/>
              <a:t>Moved from consumption of products to services</a:t>
            </a:r>
          </a:p>
          <a:p>
            <a:r>
              <a:rPr lang="en-GB" altLang="en-US"/>
              <a:t>Services are delivered to customers as a packaged experience</a:t>
            </a:r>
          </a:p>
          <a:p>
            <a:r>
              <a:rPr lang="en-GB" altLang="en-US"/>
              <a:t>How has the event industry evolved to meet the expectations of experience?</a:t>
            </a:r>
          </a:p>
          <a:p>
            <a:r>
              <a:rPr lang="en-GB" altLang="en-US"/>
              <a:t>Value and premium expenditure justified on the basis of unique customer experiences</a:t>
            </a:r>
          </a:p>
        </p:txBody>
      </p:sp>
    </p:spTree>
    <p:extLst>
      <p:ext uri="{BB962C8B-B14F-4D97-AF65-F5344CB8AC3E}">
        <p14:creationId xmlns:p14="http://schemas.microsoft.com/office/powerpoint/2010/main" val="3199936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04533AE-F023-4656-A42C-C0DD5FB28B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References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CC6F34EA-8A91-463E-A4B0-7F257CF393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6400" y="1628776"/>
            <a:ext cx="9804400" cy="49434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  <a:defRPr/>
            </a:pPr>
            <a:r>
              <a:rPr lang="en-GB" dirty="0" err="1"/>
              <a:t>Bladen</a:t>
            </a:r>
            <a:r>
              <a:rPr lang="en-GB" dirty="0"/>
              <a:t>, C. et al (2012) </a:t>
            </a:r>
            <a:r>
              <a:rPr lang="en-GB" u="sng" dirty="0"/>
              <a:t>‘Events Management: An </a:t>
            </a:r>
            <a:r>
              <a:rPr lang="en-GB" dirty="0"/>
              <a:t>Introduction’ Abingdon: Routledge Seven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endParaRPr lang="en-GB" sz="1600" dirty="0"/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dirty="0" err="1"/>
              <a:t>Bowdin</a:t>
            </a:r>
            <a:r>
              <a:rPr lang="en-GB" dirty="0"/>
              <a:t>, G., Allen, J., O’Toole, W., Harris, R. and McDonnell, I. (2011) </a:t>
            </a:r>
            <a:r>
              <a:rPr lang="en-GB" u="sng" dirty="0"/>
              <a:t>Events Management</a:t>
            </a:r>
            <a:r>
              <a:rPr lang="en-GB" dirty="0"/>
              <a:t>  </a:t>
            </a:r>
            <a:r>
              <a:rPr lang="en-GB" dirty="0" err="1"/>
              <a:t>Elsevier</a:t>
            </a:r>
            <a:r>
              <a:rPr lang="en-GB" dirty="0"/>
              <a:t>, Oxford – Chapter Eleven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endParaRPr lang="en-GB" sz="1600" dirty="0"/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en-GB" dirty="0"/>
              <a:t>Shone, A, and Parry, B (2011) </a:t>
            </a:r>
            <a:r>
              <a:rPr lang="en-GB" i="1" u="sng" dirty="0"/>
              <a:t>Successful</a:t>
            </a:r>
            <a:r>
              <a:rPr lang="en-GB" dirty="0"/>
              <a:t> </a:t>
            </a:r>
            <a:r>
              <a:rPr lang="en-GB" i="1" u="sng" dirty="0"/>
              <a:t>Event Management, a Practical Handbook</a:t>
            </a:r>
            <a:r>
              <a:rPr lang="en-GB" dirty="0"/>
              <a:t> London, Thomson - Chapter Eight</a:t>
            </a:r>
          </a:p>
          <a:p>
            <a:pPr>
              <a:buFont typeface="Monotype Sorts"/>
              <a:buChar char="4"/>
              <a:defRPr/>
            </a:pPr>
            <a:endParaRPr lang="en-GB" dirty="0"/>
          </a:p>
          <a:p>
            <a:pPr>
              <a:buFont typeface="Monotype Sorts"/>
              <a:buChar char="4"/>
              <a:defRPr/>
            </a:pPr>
            <a:endParaRPr lang="en-GB" i="1" u="sng" dirty="0"/>
          </a:p>
          <a:p>
            <a:pPr>
              <a:buFont typeface="Monotype Sorts"/>
              <a:buChar char="4"/>
              <a:defRPr/>
            </a:pPr>
            <a:endParaRPr lang="en-GB" i="1" u="sng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994</Words>
  <Application>Microsoft Office PowerPoint</Application>
  <PresentationFormat>Widescreen</PresentationFormat>
  <Paragraphs>133</Paragraphs>
  <Slides>17</Slides>
  <Notes>12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Monotype Sorts</vt:lpstr>
      <vt:lpstr>Wingdings</vt:lpstr>
      <vt:lpstr>Main Event</vt:lpstr>
      <vt:lpstr>Motivators and social experience </vt:lpstr>
      <vt:lpstr>Today</vt:lpstr>
      <vt:lpstr>Why do people attend / participate in events?</vt:lpstr>
      <vt:lpstr>Attendee Motivations</vt:lpstr>
      <vt:lpstr>The Importance of Understanding Attendee Motivation</vt:lpstr>
      <vt:lpstr>Event Motives</vt:lpstr>
      <vt:lpstr>Determinants for participation in an event (the ‘buying process’)</vt:lpstr>
      <vt:lpstr>Determinants for participation in an event (the ‘buying process’) cont…</vt:lpstr>
      <vt:lpstr>Consumer decision-making process for events</vt:lpstr>
      <vt:lpstr>Three Theories of Event Motives</vt:lpstr>
      <vt:lpstr>Analysing individual events</vt:lpstr>
      <vt:lpstr>Think about events differently</vt:lpstr>
      <vt:lpstr>Consumer experience </vt:lpstr>
      <vt:lpstr>Consumer experience cont…</vt:lpstr>
      <vt:lpstr>The consumer experience</vt:lpstr>
      <vt:lpstr>Experience Economy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Motivators and social experience </dc:title>
  <dc:creator>Helen Evans</dc:creator>
  <cp:lastModifiedBy>Helen Evans</cp:lastModifiedBy>
  <cp:revision>1</cp:revision>
  <dcterms:created xsi:type="dcterms:W3CDTF">2020-10-16T16:01:35Z</dcterms:created>
  <dcterms:modified xsi:type="dcterms:W3CDTF">2020-10-16T16:02:39Z</dcterms:modified>
</cp:coreProperties>
</file>