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notesMasterIdLst>
    <p:notesMasterId r:id="rId20"/>
  </p:notesMasterIdLst>
  <p:sldIdLst>
    <p:sldId id="256" r:id="rId5"/>
    <p:sldId id="257" r:id="rId6"/>
    <p:sldId id="258" r:id="rId7"/>
    <p:sldId id="259" r:id="rId8"/>
    <p:sldId id="261" r:id="rId9"/>
    <p:sldId id="262" r:id="rId10"/>
    <p:sldId id="267" r:id="rId11"/>
    <p:sldId id="268" r:id="rId12"/>
    <p:sldId id="273" r:id="rId13"/>
    <p:sldId id="269" r:id="rId14"/>
    <p:sldId id="272" r:id="rId15"/>
    <p:sldId id="270" r:id="rId16"/>
    <p:sldId id="271" r:id="rId17"/>
    <p:sldId id="274" r:id="rId18"/>
    <p:sldId id="26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890EE6-A389-46D7-B6CF-4658E14CC5E1}" v="1124" dt="2021-11-23T09:40:50.416"/>
    <p1510:client id="{261020CF-9106-A721-5C11-C727E9341BFE}" v="41" dt="2021-11-22T17:48:58.597"/>
    <p1510:client id="{3E7F50A4-CA99-9F9E-F388-37B437DA6150}" v="183" dt="2021-11-22T20:20:12.542"/>
    <p1510:client id="{525DF32D-E91E-C65D-A52E-89F2181790BC}" v="31" dt="2021-11-22T22:24:49.836"/>
    <p1510:client id="{88513970-2082-6576-EB29-C9AC4577412C}" v="238" dt="2021-11-22T19:34:47.882"/>
    <p1510:client id="{E56588ED-6A04-0543-0743-4E7C4A31B4E9}" v="79" dt="2021-11-23T09:39:07.2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ECA4D5-B3FD-4249-B0DD-773CD4F53D75}" type="doc">
      <dgm:prSet loTypeId="urn:microsoft.com/office/officeart/2005/8/layout/cycle6" loCatId="cycle" qsTypeId="urn:microsoft.com/office/officeart/2005/8/quickstyle/simple1" qsCatId="simple" csTypeId="urn:microsoft.com/office/officeart/2005/8/colors/accent6_3" csCatId="accent6" phldr="1"/>
      <dgm:spPr/>
      <dgm:t>
        <a:bodyPr/>
        <a:lstStyle/>
        <a:p>
          <a:endParaRPr lang="en-US"/>
        </a:p>
      </dgm:t>
    </dgm:pt>
    <dgm:pt modelId="{D060153D-C635-4EC9-AE1F-AC351B7D076B}">
      <dgm:prSet phldrT="[Text]" phldr="0" custT="1"/>
      <dgm:spPr/>
      <dgm:t>
        <a:bodyPr/>
        <a:lstStyle/>
        <a:p>
          <a:pPr rtl="0"/>
          <a:r>
            <a:rPr lang="en-US" sz="2000">
              <a:latin typeface="Arial" panose="020B0604020202020204" pitchFamily="34" charset="0"/>
              <a:cs typeface="Arial" panose="020B0604020202020204" pitchFamily="34" charset="0"/>
            </a:rPr>
            <a:t>Physiological health</a:t>
          </a:r>
        </a:p>
      </dgm:t>
    </dgm:pt>
    <dgm:pt modelId="{A5BFEDFB-1E92-442C-B760-AAE61218EB3F}" type="parTrans" cxnId="{3FB540D3-BCBC-4F33-8114-64E505F2BEB2}">
      <dgm:prSet/>
      <dgm:spPr/>
      <dgm:t>
        <a:bodyPr/>
        <a:lstStyle/>
        <a:p>
          <a:endParaRPr lang="en-US"/>
        </a:p>
      </dgm:t>
    </dgm:pt>
    <dgm:pt modelId="{F9E6EADF-56B1-4B04-AFAB-FFE1EE51505F}" type="sibTrans" cxnId="{3FB540D3-BCBC-4F33-8114-64E505F2BEB2}">
      <dgm:prSet/>
      <dgm:spPr/>
      <dgm:t>
        <a:bodyPr/>
        <a:lstStyle/>
        <a:p>
          <a:endParaRPr lang="en-US"/>
        </a:p>
      </dgm:t>
    </dgm:pt>
    <dgm:pt modelId="{95E5BA62-6525-4450-9153-4831EDB0C7C2}">
      <dgm:prSet phldrT="[Text]" phldr="0" custT="1"/>
      <dgm:spPr/>
      <dgm:t>
        <a:bodyPr/>
        <a:lstStyle/>
        <a:p>
          <a:r>
            <a:rPr lang="en-US" sz="2000">
              <a:latin typeface="Arial" panose="020B0604020202020204" pitchFamily="34" charset="0"/>
              <a:cs typeface="Arial" panose="020B0604020202020204" pitchFamily="34" charset="0"/>
            </a:rPr>
            <a:t>Attitudes</a:t>
          </a:r>
        </a:p>
      </dgm:t>
    </dgm:pt>
    <dgm:pt modelId="{6CA38AED-9EFC-4B05-9E48-AECFD822C65A}" type="parTrans" cxnId="{4D921EAB-B4C8-4E67-BE84-7244E7EB36F1}">
      <dgm:prSet/>
      <dgm:spPr/>
      <dgm:t>
        <a:bodyPr/>
        <a:lstStyle/>
        <a:p>
          <a:endParaRPr lang="en-US"/>
        </a:p>
      </dgm:t>
    </dgm:pt>
    <dgm:pt modelId="{9D01B3AF-972F-46BD-A0FC-61D5F21576DF}" type="sibTrans" cxnId="{4D921EAB-B4C8-4E67-BE84-7244E7EB36F1}">
      <dgm:prSet/>
      <dgm:spPr/>
      <dgm:t>
        <a:bodyPr/>
        <a:lstStyle/>
        <a:p>
          <a:endParaRPr lang="en-US"/>
        </a:p>
      </dgm:t>
    </dgm:pt>
    <dgm:pt modelId="{33A6498F-E0DE-49C6-B0BC-1B35D83F7B32}">
      <dgm:prSet phldrT="[Text]" phldr="0" custT="1"/>
      <dgm:spPr/>
      <dgm:t>
        <a:bodyPr/>
        <a:lstStyle/>
        <a:p>
          <a:r>
            <a:rPr lang="en-US" sz="2000">
              <a:latin typeface="Arial" panose="020B0604020202020204" pitchFamily="34" charset="0"/>
              <a:cs typeface="Arial" panose="020B0604020202020204" pitchFamily="34" charset="0"/>
            </a:rPr>
            <a:t>Language</a:t>
          </a:r>
        </a:p>
      </dgm:t>
    </dgm:pt>
    <dgm:pt modelId="{C526A445-9616-4C0B-BDEC-4A7ADB67A7F5}" type="parTrans" cxnId="{772D1A52-175E-4827-92E4-06B263C58260}">
      <dgm:prSet/>
      <dgm:spPr/>
      <dgm:t>
        <a:bodyPr/>
        <a:lstStyle/>
        <a:p>
          <a:endParaRPr lang="en-US"/>
        </a:p>
      </dgm:t>
    </dgm:pt>
    <dgm:pt modelId="{A4176A89-9DD1-455B-90B2-2AB7FF79FE43}" type="sibTrans" cxnId="{772D1A52-175E-4827-92E4-06B263C58260}">
      <dgm:prSet/>
      <dgm:spPr/>
      <dgm:t>
        <a:bodyPr/>
        <a:lstStyle/>
        <a:p>
          <a:endParaRPr lang="en-US"/>
        </a:p>
      </dgm:t>
    </dgm:pt>
    <dgm:pt modelId="{72C81D2C-D7ED-4BF2-8E81-AE76A7AA863A}">
      <dgm:prSet phldrT="[Text]" phldr="0" custT="1"/>
      <dgm:spPr/>
      <dgm:t>
        <a:bodyPr/>
        <a:lstStyle/>
        <a:p>
          <a:pPr rtl="0"/>
          <a:r>
            <a:rPr lang="en-US" sz="2000">
              <a:latin typeface="Arial" panose="020B0604020202020204" pitchFamily="34" charset="0"/>
              <a:cs typeface="Arial" panose="020B0604020202020204" pitchFamily="34" charset="0"/>
            </a:rPr>
            <a:t>Lack of communication/ poor communicational skills</a:t>
          </a:r>
        </a:p>
      </dgm:t>
    </dgm:pt>
    <dgm:pt modelId="{AAC1FFCD-0CC6-4CCC-93D9-C1A1C192EE79}" type="parTrans" cxnId="{673FF006-7D85-48BC-AB1D-00902B674112}">
      <dgm:prSet/>
      <dgm:spPr/>
      <dgm:t>
        <a:bodyPr/>
        <a:lstStyle/>
        <a:p>
          <a:endParaRPr lang="en-US"/>
        </a:p>
      </dgm:t>
    </dgm:pt>
    <dgm:pt modelId="{06A6F3B3-06DD-4D9A-A5DB-BE15417595BF}" type="sibTrans" cxnId="{673FF006-7D85-48BC-AB1D-00902B674112}">
      <dgm:prSet/>
      <dgm:spPr/>
      <dgm:t>
        <a:bodyPr/>
        <a:lstStyle/>
        <a:p>
          <a:endParaRPr lang="en-US"/>
        </a:p>
      </dgm:t>
    </dgm:pt>
    <dgm:pt modelId="{2C375806-50CB-4871-B632-110CD9B9C92F}">
      <dgm:prSet phldrT="[Text]" phldr="0" custT="1"/>
      <dgm:spPr/>
      <dgm:t>
        <a:bodyPr/>
        <a:lstStyle/>
        <a:p>
          <a:pPr rtl="0"/>
          <a:r>
            <a:rPr lang="en-US" sz="2000">
              <a:latin typeface="Arial" panose="020B0604020202020204" pitchFamily="34" charset="0"/>
              <a:cs typeface="Arial" panose="020B0604020202020204" pitchFamily="34" charset="0"/>
            </a:rPr>
            <a:t>Problems with structure Design</a:t>
          </a:r>
        </a:p>
      </dgm:t>
    </dgm:pt>
    <dgm:pt modelId="{2050AF2C-4951-46B7-9230-8E65C4B30B85}" type="parTrans" cxnId="{3AB283B4-C60C-45C3-94DD-0D08AE284299}">
      <dgm:prSet/>
      <dgm:spPr/>
      <dgm:t>
        <a:bodyPr/>
        <a:lstStyle/>
        <a:p>
          <a:endParaRPr lang="en-US"/>
        </a:p>
      </dgm:t>
    </dgm:pt>
    <dgm:pt modelId="{0840D093-B2D7-4F0B-A0CB-2088597021F5}" type="sibTrans" cxnId="{3AB283B4-C60C-45C3-94DD-0D08AE284299}">
      <dgm:prSet/>
      <dgm:spPr/>
      <dgm:t>
        <a:bodyPr/>
        <a:lstStyle/>
        <a:p>
          <a:endParaRPr lang="en-US"/>
        </a:p>
      </dgm:t>
    </dgm:pt>
    <dgm:pt modelId="{2EACDECC-A542-4978-B664-049264BAE789}">
      <dgm:prSet phldr="0" custT="1"/>
      <dgm:spPr/>
      <dgm:t>
        <a:bodyPr/>
        <a:lstStyle/>
        <a:p>
          <a:pPr rtl="0"/>
          <a:r>
            <a:rPr lang="en-US" sz="2000">
              <a:latin typeface="Arial" panose="020B0604020202020204" pitchFamily="34" charset="0"/>
              <a:cs typeface="Arial" panose="020B0604020202020204" pitchFamily="34" charset="0"/>
            </a:rPr>
            <a:t>Jumping to conclusions</a:t>
          </a:r>
        </a:p>
      </dgm:t>
    </dgm:pt>
    <dgm:pt modelId="{AC5CCD07-33E0-4924-B4C2-BF232CB99B38}" type="parTrans" cxnId="{9A4707CF-F1B9-4F1F-A8CD-02210BC2190E}">
      <dgm:prSet/>
      <dgm:spPr/>
      <dgm:t>
        <a:bodyPr/>
        <a:lstStyle/>
        <a:p>
          <a:endParaRPr lang="en-GB"/>
        </a:p>
      </dgm:t>
    </dgm:pt>
    <dgm:pt modelId="{6821418C-3791-48A1-9788-CC5D435A24F9}" type="sibTrans" cxnId="{9A4707CF-F1B9-4F1F-A8CD-02210BC2190E}">
      <dgm:prSet/>
      <dgm:spPr/>
      <dgm:t>
        <a:bodyPr/>
        <a:lstStyle/>
        <a:p>
          <a:endParaRPr lang="en-GB"/>
        </a:p>
      </dgm:t>
    </dgm:pt>
    <dgm:pt modelId="{7297FBA4-516A-42B8-ABFF-37E81B886412}" type="pres">
      <dgm:prSet presAssocID="{0AECA4D5-B3FD-4249-B0DD-773CD4F53D75}" presName="cycle" presStyleCnt="0">
        <dgm:presLayoutVars>
          <dgm:dir/>
          <dgm:resizeHandles val="exact"/>
        </dgm:presLayoutVars>
      </dgm:prSet>
      <dgm:spPr/>
    </dgm:pt>
    <dgm:pt modelId="{58C3AC1B-E9FF-4A83-8996-479D8E7C38F5}" type="pres">
      <dgm:prSet presAssocID="{D060153D-C635-4EC9-AE1F-AC351B7D076B}" presName="node" presStyleLbl="node1" presStyleIdx="0" presStyleCnt="6" custScaleX="114542">
        <dgm:presLayoutVars>
          <dgm:bulletEnabled val="1"/>
        </dgm:presLayoutVars>
      </dgm:prSet>
      <dgm:spPr/>
    </dgm:pt>
    <dgm:pt modelId="{EDE9FE14-877E-4C4A-9A66-3A908DB37718}" type="pres">
      <dgm:prSet presAssocID="{D060153D-C635-4EC9-AE1F-AC351B7D076B}" presName="spNode" presStyleCnt="0"/>
      <dgm:spPr/>
    </dgm:pt>
    <dgm:pt modelId="{3D44E34C-AB59-4EF4-88C6-67F5346AA556}" type="pres">
      <dgm:prSet presAssocID="{F9E6EADF-56B1-4B04-AFAB-FFE1EE51505F}" presName="sibTrans" presStyleLbl="sibTrans1D1" presStyleIdx="0" presStyleCnt="6"/>
      <dgm:spPr/>
    </dgm:pt>
    <dgm:pt modelId="{D8C040BE-D7A0-4600-86C0-AA656E8CC7D4}" type="pres">
      <dgm:prSet presAssocID="{95E5BA62-6525-4450-9153-4831EDB0C7C2}" presName="node" presStyleLbl="node1" presStyleIdx="1" presStyleCnt="6">
        <dgm:presLayoutVars>
          <dgm:bulletEnabled val="1"/>
        </dgm:presLayoutVars>
      </dgm:prSet>
      <dgm:spPr/>
    </dgm:pt>
    <dgm:pt modelId="{857F8A0A-2B44-4D47-A1E1-94CA9369F825}" type="pres">
      <dgm:prSet presAssocID="{95E5BA62-6525-4450-9153-4831EDB0C7C2}" presName="spNode" presStyleCnt="0"/>
      <dgm:spPr/>
    </dgm:pt>
    <dgm:pt modelId="{B1E30632-89E5-4D81-93FF-C5D79CC64B78}" type="pres">
      <dgm:prSet presAssocID="{9D01B3AF-972F-46BD-A0FC-61D5F21576DF}" presName="sibTrans" presStyleLbl="sibTrans1D1" presStyleIdx="1" presStyleCnt="6"/>
      <dgm:spPr/>
    </dgm:pt>
    <dgm:pt modelId="{3BC4E250-64FB-4610-9BC8-693854432838}" type="pres">
      <dgm:prSet presAssocID="{33A6498F-E0DE-49C6-B0BC-1B35D83F7B32}" presName="node" presStyleLbl="node1" presStyleIdx="2" presStyleCnt="6" custRadScaleRad="94575" custRadScaleInc="-31531">
        <dgm:presLayoutVars>
          <dgm:bulletEnabled val="1"/>
        </dgm:presLayoutVars>
      </dgm:prSet>
      <dgm:spPr/>
    </dgm:pt>
    <dgm:pt modelId="{7FFE5D9A-9DED-4974-B2CF-321BBA184B1A}" type="pres">
      <dgm:prSet presAssocID="{33A6498F-E0DE-49C6-B0BC-1B35D83F7B32}" presName="spNode" presStyleCnt="0"/>
      <dgm:spPr/>
    </dgm:pt>
    <dgm:pt modelId="{E63CBEF6-6531-4A4F-9C42-276357A5D366}" type="pres">
      <dgm:prSet presAssocID="{A4176A89-9DD1-455B-90B2-2AB7FF79FE43}" presName="sibTrans" presStyleLbl="sibTrans1D1" presStyleIdx="2" presStyleCnt="6"/>
      <dgm:spPr/>
    </dgm:pt>
    <dgm:pt modelId="{E71D1219-C46A-441F-B6E4-E9CD8365D135}" type="pres">
      <dgm:prSet presAssocID="{72C81D2C-D7ED-4BF2-8E81-AE76A7AA863A}" presName="node" presStyleLbl="node1" presStyleIdx="3" presStyleCnt="6" custScaleX="153572" custScaleY="121806">
        <dgm:presLayoutVars>
          <dgm:bulletEnabled val="1"/>
        </dgm:presLayoutVars>
      </dgm:prSet>
      <dgm:spPr/>
    </dgm:pt>
    <dgm:pt modelId="{DA8678B3-8231-4836-BB76-641D32781CB9}" type="pres">
      <dgm:prSet presAssocID="{72C81D2C-D7ED-4BF2-8E81-AE76A7AA863A}" presName="spNode" presStyleCnt="0"/>
      <dgm:spPr/>
    </dgm:pt>
    <dgm:pt modelId="{B02C7733-6172-4006-8696-15A703C96A03}" type="pres">
      <dgm:prSet presAssocID="{06A6F3B3-06DD-4D9A-A5DB-BE15417595BF}" presName="sibTrans" presStyleLbl="sibTrans1D1" presStyleIdx="3" presStyleCnt="6"/>
      <dgm:spPr/>
    </dgm:pt>
    <dgm:pt modelId="{225B3548-3ED6-47CB-902D-F80BD4F05952}" type="pres">
      <dgm:prSet presAssocID="{2C375806-50CB-4871-B632-110CD9B9C92F}" presName="node" presStyleLbl="node1" presStyleIdx="4" presStyleCnt="6" custScaleX="117828" custRadScaleRad="95733" custRadScaleInc="35381">
        <dgm:presLayoutVars>
          <dgm:bulletEnabled val="1"/>
        </dgm:presLayoutVars>
      </dgm:prSet>
      <dgm:spPr/>
    </dgm:pt>
    <dgm:pt modelId="{81002BF5-6AEB-40F4-B142-F575CCC2698F}" type="pres">
      <dgm:prSet presAssocID="{2C375806-50CB-4871-B632-110CD9B9C92F}" presName="spNode" presStyleCnt="0"/>
      <dgm:spPr/>
    </dgm:pt>
    <dgm:pt modelId="{1CE50402-575C-46F7-A0E3-3B0FDFD85104}" type="pres">
      <dgm:prSet presAssocID="{0840D093-B2D7-4F0B-A0CB-2088597021F5}" presName="sibTrans" presStyleLbl="sibTrans1D1" presStyleIdx="4" presStyleCnt="6"/>
      <dgm:spPr/>
    </dgm:pt>
    <dgm:pt modelId="{30CFD5AB-B997-4D7A-8805-3852D5F8F4E9}" type="pres">
      <dgm:prSet presAssocID="{2EACDECC-A542-4978-B664-049264BAE789}" presName="node" presStyleLbl="node1" presStyleIdx="5" presStyleCnt="6">
        <dgm:presLayoutVars>
          <dgm:bulletEnabled val="1"/>
        </dgm:presLayoutVars>
      </dgm:prSet>
      <dgm:spPr/>
    </dgm:pt>
    <dgm:pt modelId="{7816B4DB-715A-4109-A2C9-9222D5353195}" type="pres">
      <dgm:prSet presAssocID="{2EACDECC-A542-4978-B664-049264BAE789}" presName="spNode" presStyleCnt="0"/>
      <dgm:spPr/>
    </dgm:pt>
    <dgm:pt modelId="{BFAE8D29-7F4C-4FBB-9A1F-B31AB48F2F65}" type="pres">
      <dgm:prSet presAssocID="{6821418C-3791-48A1-9788-CC5D435A24F9}" presName="sibTrans" presStyleLbl="sibTrans1D1" presStyleIdx="5" presStyleCnt="6"/>
      <dgm:spPr/>
    </dgm:pt>
  </dgm:ptLst>
  <dgm:cxnLst>
    <dgm:cxn modelId="{673FF006-7D85-48BC-AB1D-00902B674112}" srcId="{0AECA4D5-B3FD-4249-B0DD-773CD4F53D75}" destId="{72C81D2C-D7ED-4BF2-8E81-AE76A7AA863A}" srcOrd="3" destOrd="0" parTransId="{AAC1FFCD-0CC6-4CCC-93D9-C1A1C192EE79}" sibTransId="{06A6F3B3-06DD-4D9A-A5DB-BE15417595BF}"/>
    <dgm:cxn modelId="{0418F12E-BBA0-4978-B93E-BF950CFB38F2}" type="presOf" srcId="{06A6F3B3-06DD-4D9A-A5DB-BE15417595BF}" destId="{B02C7733-6172-4006-8696-15A703C96A03}" srcOrd="0" destOrd="0" presId="urn:microsoft.com/office/officeart/2005/8/layout/cycle6"/>
    <dgm:cxn modelId="{2CDFD12F-5D00-4D99-B4D1-369710566EC9}" type="presOf" srcId="{A4176A89-9DD1-455B-90B2-2AB7FF79FE43}" destId="{E63CBEF6-6531-4A4F-9C42-276357A5D366}" srcOrd="0" destOrd="0" presId="urn:microsoft.com/office/officeart/2005/8/layout/cycle6"/>
    <dgm:cxn modelId="{4930B36E-5F82-4D7E-A5A8-B2C427517CB4}" type="presOf" srcId="{D060153D-C635-4EC9-AE1F-AC351B7D076B}" destId="{58C3AC1B-E9FF-4A83-8996-479D8E7C38F5}" srcOrd="0" destOrd="0" presId="urn:microsoft.com/office/officeart/2005/8/layout/cycle6"/>
    <dgm:cxn modelId="{772D1A52-175E-4827-92E4-06B263C58260}" srcId="{0AECA4D5-B3FD-4249-B0DD-773CD4F53D75}" destId="{33A6498F-E0DE-49C6-B0BC-1B35D83F7B32}" srcOrd="2" destOrd="0" parTransId="{C526A445-9616-4C0B-BDEC-4A7ADB67A7F5}" sibTransId="{A4176A89-9DD1-455B-90B2-2AB7FF79FE43}"/>
    <dgm:cxn modelId="{59AB5787-FB0C-4695-A3B6-A039CB76AD74}" type="presOf" srcId="{9D01B3AF-972F-46BD-A0FC-61D5F21576DF}" destId="{B1E30632-89E5-4D81-93FF-C5D79CC64B78}" srcOrd="0" destOrd="0" presId="urn:microsoft.com/office/officeart/2005/8/layout/cycle6"/>
    <dgm:cxn modelId="{DC7D1C96-8FAD-452C-B6FE-8FCE7882656E}" type="presOf" srcId="{2C375806-50CB-4871-B632-110CD9B9C92F}" destId="{225B3548-3ED6-47CB-902D-F80BD4F05952}" srcOrd="0" destOrd="0" presId="urn:microsoft.com/office/officeart/2005/8/layout/cycle6"/>
    <dgm:cxn modelId="{B0D416A3-F1B6-4672-AB69-DBA0D6A0F319}" type="presOf" srcId="{6821418C-3791-48A1-9788-CC5D435A24F9}" destId="{BFAE8D29-7F4C-4FBB-9A1F-B31AB48F2F65}" srcOrd="0" destOrd="0" presId="urn:microsoft.com/office/officeart/2005/8/layout/cycle6"/>
    <dgm:cxn modelId="{4D921EAB-B4C8-4E67-BE84-7244E7EB36F1}" srcId="{0AECA4D5-B3FD-4249-B0DD-773CD4F53D75}" destId="{95E5BA62-6525-4450-9153-4831EDB0C7C2}" srcOrd="1" destOrd="0" parTransId="{6CA38AED-9EFC-4B05-9E48-AECFD822C65A}" sibTransId="{9D01B3AF-972F-46BD-A0FC-61D5F21576DF}"/>
    <dgm:cxn modelId="{3AB283B4-C60C-45C3-94DD-0D08AE284299}" srcId="{0AECA4D5-B3FD-4249-B0DD-773CD4F53D75}" destId="{2C375806-50CB-4871-B632-110CD9B9C92F}" srcOrd="4" destOrd="0" parTransId="{2050AF2C-4951-46B7-9230-8E65C4B30B85}" sibTransId="{0840D093-B2D7-4F0B-A0CB-2088597021F5}"/>
    <dgm:cxn modelId="{643A89B5-3D16-4B03-B468-65BB48A06CA9}" type="presOf" srcId="{0840D093-B2D7-4F0B-A0CB-2088597021F5}" destId="{1CE50402-575C-46F7-A0E3-3B0FDFD85104}" srcOrd="0" destOrd="0" presId="urn:microsoft.com/office/officeart/2005/8/layout/cycle6"/>
    <dgm:cxn modelId="{9A4707CF-F1B9-4F1F-A8CD-02210BC2190E}" srcId="{0AECA4D5-B3FD-4249-B0DD-773CD4F53D75}" destId="{2EACDECC-A542-4978-B664-049264BAE789}" srcOrd="5" destOrd="0" parTransId="{AC5CCD07-33E0-4924-B4C2-BF232CB99B38}" sibTransId="{6821418C-3791-48A1-9788-CC5D435A24F9}"/>
    <dgm:cxn modelId="{AD439CD0-1509-4727-B452-1CD23F2D2335}" type="presOf" srcId="{33A6498F-E0DE-49C6-B0BC-1B35D83F7B32}" destId="{3BC4E250-64FB-4610-9BC8-693854432838}" srcOrd="0" destOrd="0" presId="urn:microsoft.com/office/officeart/2005/8/layout/cycle6"/>
    <dgm:cxn modelId="{34BD6ED2-630A-437E-91CC-7C523B5688D4}" type="presOf" srcId="{72C81D2C-D7ED-4BF2-8E81-AE76A7AA863A}" destId="{E71D1219-C46A-441F-B6E4-E9CD8365D135}" srcOrd="0" destOrd="0" presId="urn:microsoft.com/office/officeart/2005/8/layout/cycle6"/>
    <dgm:cxn modelId="{3FB540D3-BCBC-4F33-8114-64E505F2BEB2}" srcId="{0AECA4D5-B3FD-4249-B0DD-773CD4F53D75}" destId="{D060153D-C635-4EC9-AE1F-AC351B7D076B}" srcOrd="0" destOrd="0" parTransId="{A5BFEDFB-1E92-442C-B760-AAE61218EB3F}" sibTransId="{F9E6EADF-56B1-4B04-AFAB-FFE1EE51505F}"/>
    <dgm:cxn modelId="{0FCBF8DB-7524-4AF8-B9D2-E22BF23D526C}" type="presOf" srcId="{0AECA4D5-B3FD-4249-B0DD-773CD4F53D75}" destId="{7297FBA4-516A-42B8-ABFF-37E81B886412}" srcOrd="0" destOrd="0" presId="urn:microsoft.com/office/officeart/2005/8/layout/cycle6"/>
    <dgm:cxn modelId="{A6750AE9-7CF8-4CE9-8FD6-826804B8E367}" type="presOf" srcId="{95E5BA62-6525-4450-9153-4831EDB0C7C2}" destId="{D8C040BE-D7A0-4600-86C0-AA656E8CC7D4}" srcOrd="0" destOrd="0" presId="urn:microsoft.com/office/officeart/2005/8/layout/cycle6"/>
    <dgm:cxn modelId="{008BDCF4-62F7-4A69-B058-73EECBAE0BB8}" type="presOf" srcId="{F9E6EADF-56B1-4B04-AFAB-FFE1EE51505F}" destId="{3D44E34C-AB59-4EF4-88C6-67F5346AA556}" srcOrd="0" destOrd="0" presId="urn:microsoft.com/office/officeart/2005/8/layout/cycle6"/>
    <dgm:cxn modelId="{A85832F6-791E-4E8A-9491-ACE1BDFE0592}" type="presOf" srcId="{2EACDECC-A542-4978-B664-049264BAE789}" destId="{30CFD5AB-B997-4D7A-8805-3852D5F8F4E9}" srcOrd="0" destOrd="0" presId="urn:microsoft.com/office/officeart/2005/8/layout/cycle6"/>
    <dgm:cxn modelId="{ABEBFB5C-557C-48A2-93E4-F5F2EDFC5B5F}" type="presParOf" srcId="{7297FBA4-516A-42B8-ABFF-37E81B886412}" destId="{58C3AC1B-E9FF-4A83-8996-479D8E7C38F5}" srcOrd="0" destOrd="0" presId="urn:microsoft.com/office/officeart/2005/8/layout/cycle6"/>
    <dgm:cxn modelId="{06A0D6A1-483D-4AD9-8350-331B6F9E265C}" type="presParOf" srcId="{7297FBA4-516A-42B8-ABFF-37E81B886412}" destId="{EDE9FE14-877E-4C4A-9A66-3A908DB37718}" srcOrd="1" destOrd="0" presId="urn:microsoft.com/office/officeart/2005/8/layout/cycle6"/>
    <dgm:cxn modelId="{C2DDB671-27B9-4E67-9943-69D9B50C74C0}" type="presParOf" srcId="{7297FBA4-516A-42B8-ABFF-37E81B886412}" destId="{3D44E34C-AB59-4EF4-88C6-67F5346AA556}" srcOrd="2" destOrd="0" presId="urn:microsoft.com/office/officeart/2005/8/layout/cycle6"/>
    <dgm:cxn modelId="{5ED6CBEA-4C90-475F-AE1F-B9C19ACDA0CE}" type="presParOf" srcId="{7297FBA4-516A-42B8-ABFF-37E81B886412}" destId="{D8C040BE-D7A0-4600-86C0-AA656E8CC7D4}" srcOrd="3" destOrd="0" presId="urn:microsoft.com/office/officeart/2005/8/layout/cycle6"/>
    <dgm:cxn modelId="{D91B23A5-E592-4C56-BB08-9BA0E069CA52}" type="presParOf" srcId="{7297FBA4-516A-42B8-ABFF-37E81B886412}" destId="{857F8A0A-2B44-4D47-A1E1-94CA9369F825}" srcOrd="4" destOrd="0" presId="urn:microsoft.com/office/officeart/2005/8/layout/cycle6"/>
    <dgm:cxn modelId="{D79AB78C-38F1-43B0-A46E-B0DD1B2E40FE}" type="presParOf" srcId="{7297FBA4-516A-42B8-ABFF-37E81B886412}" destId="{B1E30632-89E5-4D81-93FF-C5D79CC64B78}" srcOrd="5" destOrd="0" presId="urn:microsoft.com/office/officeart/2005/8/layout/cycle6"/>
    <dgm:cxn modelId="{67564E55-2885-43E6-820D-C884F10ED201}" type="presParOf" srcId="{7297FBA4-516A-42B8-ABFF-37E81B886412}" destId="{3BC4E250-64FB-4610-9BC8-693854432838}" srcOrd="6" destOrd="0" presId="urn:microsoft.com/office/officeart/2005/8/layout/cycle6"/>
    <dgm:cxn modelId="{7CE681AC-B407-4BA4-B108-DC1EE947CA56}" type="presParOf" srcId="{7297FBA4-516A-42B8-ABFF-37E81B886412}" destId="{7FFE5D9A-9DED-4974-B2CF-321BBA184B1A}" srcOrd="7" destOrd="0" presId="urn:microsoft.com/office/officeart/2005/8/layout/cycle6"/>
    <dgm:cxn modelId="{1E05286C-CFDC-40CA-9F1E-52D91803CF8F}" type="presParOf" srcId="{7297FBA4-516A-42B8-ABFF-37E81B886412}" destId="{E63CBEF6-6531-4A4F-9C42-276357A5D366}" srcOrd="8" destOrd="0" presId="urn:microsoft.com/office/officeart/2005/8/layout/cycle6"/>
    <dgm:cxn modelId="{85635D8B-E9F0-4444-A845-E387FB675E74}" type="presParOf" srcId="{7297FBA4-516A-42B8-ABFF-37E81B886412}" destId="{E71D1219-C46A-441F-B6E4-E9CD8365D135}" srcOrd="9" destOrd="0" presId="urn:microsoft.com/office/officeart/2005/8/layout/cycle6"/>
    <dgm:cxn modelId="{02D2BDA8-62C9-40F5-94E8-2786C239FD97}" type="presParOf" srcId="{7297FBA4-516A-42B8-ABFF-37E81B886412}" destId="{DA8678B3-8231-4836-BB76-641D32781CB9}" srcOrd="10" destOrd="0" presId="urn:microsoft.com/office/officeart/2005/8/layout/cycle6"/>
    <dgm:cxn modelId="{3E190489-6249-4FB0-9498-BFE4AED66A72}" type="presParOf" srcId="{7297FBA4-516A-42B8-ABFF-37E81B886412}" destId="{B02C7733-6172-4006-8696-15A703C96A03}" srcOrd="11" destOrd="0" presId="urn:microsoft.com/office/officeart/2005/8/layout/cycle6"/>
    <dgm:cxn modelId="{8B99DAD5-F8ED-4D73-A7AC-85BB3D9F2923}" type="presParOf" srcId="{7297FBA4-516A-42B8-ABFF-37E81B886412}" destId="{225B3548-3ED6-47CB-902D-F80BD4F05952}" srcOrd="12" destOrd="0" presId="urn:microsoft.com/office/officeart/2005/8/layout/cycle6"/>
    <dgm:cxn modelId="{572B5F64-126B-49EE-9E72-AECBB672615A}" type="presParOf" srcId="{7297FBA4-516A-42B8-ABFF-37E81B886412}" destId="{81002BF5-6AEB-40F4-B142-F575CCC2698F}" srcOrd="13" destOrd="0" presId="urn:microsoft.com/office/officeart/2005/8/layout/cycle6"/>
    <dgm:cxn modelId="{DD8DB3FD-3768-4D72-96EB-F196EB093EEE}" type="presParOf" srcId="{7297FBA4-516A-42B8-ABFF-37E81B886412}" destId="{1CE50402-575C-46F7-A0E3-3B0FDFD85104}" srcOrd="14" destOrd="0" presId="urn:microsoft.com/office/officeart/2005/8/layout/cycle6"/>
    <dgm:cxn modelId="{CC501475-7A74-4CE7-84FC-E7DF34D18BBC}" type="presParOf" srcId="{7297FBA4-516A-42B8-ABFF-37E81B886412}" destId="{30CFD5AB-B997-4D7A-8805-3852D5F8F4E9}" srcOrd="15" destOrd="0" presId="urn:microsoft.com/office/officeart/2005/8/layout/cycle6"/>
    <dgm:cxn modelId="{3DDED793-E8FD-45E6-8FB5-B1CF164E0504}" type="presParOf" srcId="{7297FBA4-516A-42B8-ABFF-37E81B886412}" destId="{7816B4DB-715A-4109-A2C9-9222D5353195}" srcOrd="16" destOrd="0" presId="urn:microsoft.com/office/officeart/2005/8/layout/cycle6"/>
    <dgm:cxn modelId="{81CC6B83-F6D4-435C-903F-D009E577D22C}" type="presParOf" srcId="{7297FBA4-516A-42B8-ABFF-37E81B886412}" destId="{BFAE8D29-7F4C-4FBB-9A1F-B31AB48F2F65}" srcOrd="17"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D5444B-42D2-404D-854B-D9942C864D49}" type="doc">
      <dgm:prSet loTypeId="urn:microsoft.com/office/officeart/2005/8/layout/default" loCatId="list" qsTypeId="urn:microsoft.com/office/officeart/2005/8/quickstyle/simple1" qsCatId="simple" csTypeId="urn:microsoft.com/office/officeart/2005/8/colors/accent6_3" csCatId="accent6" phldr="1"/>
      <dgm:spPr/>
      <dgm:t>
        <a:bodyPr/>
        <a:lstStyle/>
        <a:p>
          <a:endParaRPr lang="en-US"/>
        </a:p>
      </dgm:t>
    </dgm:pt>
    <dgm:pt modelId="{1BE3781E-E2F7-4369-8731-7435648A8EFB}">
      <dgm:prSet phldrT="[Text]" phldr="0" custT="1"/>
      <dgm:spPr/>
      <dgm:t>
        <a:bodyPr/>
        <a:lstStyle/>
        <a:p>
          <a:pPr algn="ctr" rtl="0"/>
          <a:r>
            <a:rPr lang="en-US" sz="2000">
              <a:latin typeface="Arial"/>
              <a:cs typeface="Arial"/>
            </a:rPr>
            <a:t>Positive response and feedback</a:t>
          </a:r>
        </a:p>
      </dgm:t>
    </dgm:pt>
    <dgm:pt modelId="{293C5D04-4DA6-43F9-9EA1-3CF3F11DDA21}" type="parTrans" cxnId="{780EFA3C-C106-450C-AC9A-27F6F2980BEB}">
      <dgm:prSet/>
      <dgm:spPr/>
      <dgm:t>
        <a:bodyPr/>
        <a:lstStyle/>
        <a:p>
          <a:endParaRPr lang="en-US"/>
        </a:p>
      </dgm:t>
    </dgm:pt>
    <dgm:pt modelId="{BF944C56-481A-48E7-B1F6-8E1A263B8EAF}" type="sibTrans" cxnId="{780EFA3C-C106-450C-AC9A-27F6F2980BEB}">
      <dgm:prSet/>
      <dgm:spPr/>
      <dgm:t>
        <a:bodyPr/>
        <a:lstStyle/>
        <a:p>
          <a:endParaRPr lang="en-US"/>
        </a:p>
      </dgm:t>
    </dgm:pt>
    <dgm:pt modelId="{F09C947D-2667-4067-A42F-3A532D2667A0}">
      <dgm:prSet phldrT="[Text]" phldr="0" custT="1"/>
      <dgm:spPr/>
      <dgm:t>
        <a:bodyPr/>
        <a:lstStyle/>
        <a:p>
          <a:pPr rtl="0"/>
          <a:r>
            <a:rPr lang="en-US" sz="2000">
              <a:latin typeface="Arial"/>
              <a:cs typeface="Arial"/>
            </a:rPr>
            <a:t>Build relationships</a:t>
          </a:r>
        </a:p>
      </dgm:t>
    </dgm:pt>
    <dgm:pt modelId="{2EBAF5EF-29BA-4916-9CB9-6F1C079A79DA}" type="parTrans" cxnId="{2F6BD4FA-554B-4A37-BC3F-7B69C9EBB2B7}">
      <dgm:prSet/>
      <dgm:spPr/>
      <dgm:t>
        <a:bodyPr/>
        <a:lstStyle/>
        <a:p>
          <a:endParaRPr lang="en-US"/>
        </a:p>
      </dgm:t>
    </dgm:pt>
    <dgm:pt modelId="{C1C64B4B-FAE9-418A-8261-E0C1EEF6557E}" type="sibTrans" cxnId="{2F6BD4FA-554B-4A37-BC3F-7B69C9EBB2B7}">
      <dgm:prSet/>
      <dgm:spPr/>
      <dgm:t>
        <a:bodyPr/>
        <a:lstStyle/>
        <a:p>
          <a:endParaRPr lang="en-US"/>
        </a:p>
      </dgm:t>
    </dgm:pt>
    <dgm:pt modelId="{A2D89A07-4E62-47E1-A6B9-7EF1982307BD}">
      <dgm:prSet phldrT="[Text]" phldr="0" custT="1"/>
      <dgm:spPr/>
      <dgm:t>
        <a:bodyPr/>
        <a:lstStyle/>
        <a:p>
          <a:pPr algn="ctr" rtl="0"/>
          <a:r>
            <a:rPr lang="en-US" sz="2000">
              <a:latin typeface="Arial"/>
              <a:cs typeface="Arial"/>
            </a:rPr>
            <a:t>Clear understanding and communication</a:t>
          </a:r>
        </a:p>
      </dgm:t>
    </dgm:pt>
    <dgm:pt modelId="{4AC15B06-444C-4B8B-8A93-8B0E4A130BBB}" type="parTrans" cxnId="{E4424834-D586-4DF4-AD0A-712BB194DD42}">
      <dgm:prSet/>
      <dgm:spPr/>
      <dgm:t>
        <a:bodyPr/>
        <a:lstStyle/>
        <a:p>
          <a:endParaRPr lang="en-US"/>
        </a:p>
      </dgm:t>
    </dgm:pt>
    <dgm:pt modelId="{4BDC8709-57A8-40CD-AFE7-80D52F273097}" type="sibTrans" cxnId="{E4424834-D586-4DF4-AD0A-712BB194DD42}">
      <dgm:prSet/>
      <dgm:spPr/>
      <dgm:t>
        <a:bodyPr/>
        <a:lstStyle/>
        <a:p>
          <a:endParaRPr lang="en-US"/>
        </a:p>
      </dgm:t>
    </dgm:pt>
    <dgm:pt modelId="{82C5FC43-DBF7-4B04-9857-2E75EC033353}">
      <dgm:prSet phldrT="[Text]" phldr="0" custT="1"/>
      <dgm:spPr/>
      <dgm:t>
        <a:bodyPr/>
        <a:lstStyle/>
        <a:p>
          <a:pPr rtl="0"/>
          <a:r>
            <a:rPr lang="en-US" sz="2000">
              <a:latin typeface="Arial"/>
              <a:cs typeface="Arial"/>
            </a:rPr>
            <a:t>Improved satisfaction</a:t>
          </a:r>
        </a:p>
      </dgm:t>
    </dgm:pt>
    <dgm:pt modelId="{3309ACF6-A374-4490-9384-767B8741473C}" type="parTrans" cxnId="{9CCB9376-5F18-42D4-9551-4D2538A416CB}">
      <dgm:prSet/>
      <dgm:spPr/>
      <dgm:t>
        <a:bodyPr/>
        <a:lstStyle/>
        <a:p>
          <a:endParaRPr lang="en-US"/>
        </a:p>
      </dgm:t>
    </dgm:pt>
    <dgm:pt modelId="{9A3C66E0-7ACF-47EB-8690-48FCDEEB255E}" type="sibTrans" cxnId="{9CCB9376-5F18-42D4-9551-4D2538A416CB}">
      <dgm:prSet/>
      <dgm:spPr/>
      <dgm:t>
        <a:bodyPr/>
        <a:lstStyle/>
        <a:p>
          <a:endParaRPr lang="en-US"/>
        </a:p>
      </dgm:t>
    </dgm:pt>
    <dgm:pt modelId="{7E14D1B4-89EC-4147-807D-BE261686A81A}">
      <dgm:prSet phldrT="[Text]" phldr="0" custT="1"/>
      <dgm:spPr/>
      <dgm:t>
        <a:bodyPr/>
        <a:lstStyle/>
        <a:p>
          <a:pPr rtl="0"/>
          <a:r>
            <a:rPr lang="en-US" sz="2000">
              <a:latin typeface="Arial"/>
              <a:cs typeface="Arial"/>
            </a:rPr>
            <a:t>Decrease complaints and readmissions</a:t>
          </a:r>
        </a:p>
      </dgm:t>
    </dgm:pt>
    <dgm:pt modelId="{C6D3DEB4-4685-4C50-805B-2A01806AC161}" type="parTrans" cxnId="{F5C4FD53-2FAC-4AC4-BE0A-AB95A4009B00}">
      <dgm:prSet/>
      <dgm:spPr/>
      <dgm:t>
        <a:bodyPr/>
        <a:lstStyle/>
        <a:p>
          <a:endParaRPr lang="en-US"/>
        </a:p>
      </dgm:t>
    </dgm:pt>
    <dgm:pt modelId="{E6FB6A0F-683C-4F8F-B34F-EFD3B6CFEF51}" type="sibTrans" cxnId="{F5C4FD53-2FAC-4AC4-BE0A-AB95A4009B00}">
      <dgm:prSet/>
      <dgm:spPr/>
      <dgm:t>
        <a:bodyPr/>
        <a:lstStyle/>
        <a:p>
          <a:endParaRPr lang="en-US"/>
        </a:p>
      </dgm:t>
    </dgm:pt>
    <dgm:pt modelId="{12BA8203-C0B4-44BB-B4D4-83D378E3AD73}">
      <dgm:prSet phldr="0" custT="1"/>
      <dgm:spPr/>
      <dgm:t>
        <a:bodyPr/>
        <a:lstStyle/>
        <a:p>
          <a:pPr rtl="0"/>
          <a:r>
            <a:rPr lang="en-US" sz="2000">
              <a:latin typeface="Arial"/>
              <a:cs typeface="Arial"/>
            </a:rPr>
            <a:t>Reduce stress </a:t>
          </a:r>
        </a:p>
      </dgm:t>
    </dgm:pt>
    <dgm:pt modelId="{F2977E1F-024A-4BEF-8CDA-7E840CFFBE69}" type="parTrans" cxnId="{F008AA5C-7B2F-49CE-817E-26CDBC99C1C8}">
      <dgm:prSet/>
      <dgm:spPr/>
      <dgm:t>
        <a:bodyPr/>
        <a:lstStyle/>
        <a:p>
          <a:endParaRPr lang="en-GB"/>
        </a:p>
      </dgm:t>
    </dgm:pt>
    <dgm:pt modelId="{50533F60-3A49-40AD-B7F7-FF50FE44054A}" type="sibTrans" cxnId="{F008AA5C-7B2F-49CE-817E-26CDBC99C1C8}">
      <dgm:prSet/>
      <dgm:spPr/>
      <dgm:t>
        <a:bodyPr/>
        <a:lstStyle/>
        <a:p>
          <a:endParaRPr lang="en-GB"/>
        </a:p>
      </dgm:t>
    </dgm:pt>
    <dgm:pt modelId="{13E92386-FEB8-40AE-BBA4-8E17434684A9}">
      <dgm:prSet phldr="0" custT="1"/>
      <dgm:spPr/>
      <dgm:t>
        <a:bodyPr/>
        <a:lstStyle/>
        <a:p>
          <a:pPr rtl="0"/>
          <a:r>
            <a:rPr lang="en-US" sz="2000">
              <a:latin typeface="Arial"/>
              <a:cs typeface="Arial"/>
            </a:rPr>
            <a:t>Problem solving</a:t>
          </a:r>
        </a:p>
      </dgm:t>
    </dgm:pt>
    <dgm:pt modelId="{BE4476BF-D097-4EDF-9E01-05891DF9A285}" type="parTrans" cxnId="{23AC91E8-C704-45A0-B101-4C6377861A37}">
      <dgm:prSet/>
      <dgm:spPr/>
      <dgm:t>
        <a:bodyPr/>
        <a:lstStyle/>
        <a:p>
          <a:endParaRPr lang="en-GB"/>
        </a:p>
      </dgm:t>
    </dgm:pt>
    <dgm:pt modelId="{C8372877-F556-4E0E-97C9-0119957DC34E}" type="sibTrans" cxnId="{23AC91E8-C704-45A0-B101-4C6377861A37}">
      <dgm:prSet/>
      <dgm:spPr/>
      <dgm:t>
        <a:bodyPr/>
        <a:lstStyle/>
        <a:p>
          <a:endParaRPr lang="en-GB"/>
        </a:p>
      </dgm:t>
    </dgm:pt>
    <dgm:pt modelId="{758A241F-8DCE-4D1C-B1DE-41F6DAE89051}">
      <dgm:prSet phldr="0" custT="1"/>
      <dgm:spPr/>
      <dgm:t>
        <a:bodyPr/>
        <a:lstStyle/>
        <a:p>
          <a:pPr rtl="0"/>
          <a:r>
            <a:rPr lang="en-US" sz="2000">
              <a:latin typeface="Arial"/>
              <a:cs typeface="Arial"/>
            </a:rPr>
            <a:t>Strong decision making</a:t>
          </a:r>
        </a:p>
      </dgm:t>
    </dgm:pt>
    <dgm:pt modelId="{24F4BD13-3BC6-444E-A688-3A486867A7CA}" type="parTrans" cxnId="{5BE2F936-87DA-4495-91B2-BD41615B48D7}">
      <dgm:prSet/>
      <dgm:spPr/>
      <dgm:t>
        <a:bodyPr/>
        <a:lstStyle/>
        <a:p>
          <a:endParaRPr lang="en-GB"/>
        </a:p>
      </dgm:t>
    </dgm:pt>
    <dgm:pt modelId="{E87BFD46-C0BA-47BB-91E4-6E1F29FC8FED}" type="sibTrans" cxnId="{5BE2F936-87DA-4495-91B2-BD41615B48D7}">
      <dgm:prSet/>
      <dgm:spPr/>
      <dgm:t>
        <a:bodyPr/>
        <a:lstStyle/>
        <a:p>
          <a:endParaRPr lang="en-GB"/>
        </a:p>
      </dgm:t>
    </dgm:pt>
    <dgm:pt modelId="{1DDAFE54-AF07-4EA0-9DB5-861827DB64CE}">
      <dgm:prSet phldr="0" custT="1"/>
      <dgm:spPr/>
      <dgm:t>
        <a:bodyPr/>
        <a:lstStyle/>
        <a:p>
          <a:pPr rtl="0"/>
          <a:r>
            <a:rPr lang="en-US" sz="2000">
              <a:latin typeface="Arial"/>
              <a:cs typeface="Arial"/>
            </a:rPr>
            <a:t>More health, more save lives</a:t>
          </a:r>
        </a:p>
      </dgm:t>
    </dgm:pt>
    <dgm:pt modelId="{DEDCC33F-6829-41C7-A48D-94594A72025A}" type="parTrans" cxnId="{D0999FF0-90F8-43A7-9FA1-404DA0B74FE1}">
      <dgm:prSet/>
      <dgm:spPr/>
      <dgm:t>
        <a:bodyPr/>
        <a:lstStyle/>
        <a:p>
          <a:endParaRPr lang="en-GB"/>
        </a:p>
      </dgm:t>
    </dgm:pt>
    <dgm:pt modelId="{47CDAFAF-5312-47D3-8DF2-56292136443A}" type="sibTrans" cxnId="{D0999FF0-90F8-43A7-9FA1-404DA0B74FE1}">
      <dgm:prSet/>
      <dgm:spPr/>
      <dgm:t>
        <a:bodyPr/>
        <a:lstStyle/>
        <a:p>
          <a:endParaRPr lang="en-GB"/>
        </a:p>
      </dgm:t>
    </dgm:pt>
    <dgm:pt modelId="{3444144E-0CAF-46E4-8A62-5EFA2527D96D}" type="pres">
      <dgm:prSet presAssocID="{3DD5444B-42D2-404D-854B-D9942C864D49}" presName="diagram" presStyleCnt="0">
        <dgm:presLayoutVars>
          <dgm:dir/>
          <dgm:resizeHandles val="exact"/>
        </dgm:presLayoutVars>
      </dgm:prSet>
      <dgm:spPr/>
    </dgm:pt>
    <dgm:pt modelId="{DBD7638C-008C-475E-92AA-E697457142C5}" type="pres">
      <dgm:prSet presAssocID="{1BE3781E-E2F7-4369-8731-7435648A8EFB}" presName="node" presStyleLbl="node1" presStyleIdx="0" presStyleCnt="9">
        <dgm:presLayoutVars>
          <dgm:bulletEnabled val="1"/>
        </dgm:presLayoutVars>
      </dgm:prSet>
      <dgm:spPr/>
    </dgm:pt>
    <dgm:pt modelId="{21472E8B-C9A4-4153-B745-4AD36B165081}" type="pres">
      <dgm:prSet presAssocID="{BF944C56-481A-48E7-B1F6-8E1A263B8EAF}" presName="sibTrans" presStyleCnt="0"/>
      <dgm:spPr/>
    </dgm:pt>
    <dgm:pt modelId="{BABEDB63-A6E7-471B-8E8E-9F600401B7D0}" type="pres">
      <dgm:prSet presAssocID="{F09C947D-2667-4067-A42F-3A532D2667A0}" presName="node" presStyleLbl="node1" presStyleIdx="1" presStyleCnt="9">
        <dgm:presLayoutVars>
          <dgm:bulletEnabled val="1"/>
        </dgm:presLayoutVars>
      </dgm:prSet>
      <dgm:spPr/>
    </dgm:pt>
    <dgm:pt modelId="{CCB29B40-F9A8-4147-A1DE-AF14E2B5D2C8}" type="pres">
      <dgm:prSet presAssocID="{C1C64B4B-FAE9-418A-8261-E0C1EEF6557E}" presName="sibTrans" presStyleCnt="0"/>
      <dgm:spPr/>
    </dgm:pt>
    <dgm:pt modelId="{6F96EBA6-4CE0-49EA-98F0-5DAA2FFF88A7}" type="pres">
      <dgm:prSet presAssocID="{A2D89A07-4E62-47E1-A6B9-7EF1982307BD}" presName="node" presStyleLbl="node1" presStyleIdx="2" presStyleCnt="9">
        <dgm:presLayoutVars>
          <dgm:bulletEnabled val="1"/>
        </dgm:presLayoutVars>
      </dgm:prSet>
      <dgm:spPr/>
    </dgm:pt>
    <dgm:pt modelId="{614A2B1D-11A9-4E07-A3CC-AF19957A583A}" type="pres">
      <dgm:prSet presAssocID="{4BDC8709-57A8-40CD-AFE7-80D52F273097}" presName="sibTrans" presStyleCnt="0"/>
      <dgm:spPr/>
    </dgm:pt>
    <dgm:pt modelId="{0BD14F76-EB84-42F4-A866-E61EA6B31F8D}" type="pres">
      <dgm:prSet presAssocID="{82C5FC43-DBF7-4B04-9857-2E75EC033353}" presName="node" presStyleLbl="node1" presStyleIdx="3" presStyleCnt="9">
        <dgm:presLayoutVars>
          <dgm:bulletEnabled val="1"/>
        </dgm:presLayoutVars>
      </dgm:prSet>
      <dgm:spPr/>
    </dgm:pt>
    <dgm:pt modelId="{93218BA4-20B9-4154-944D-7EED3718D4FC}" type="pres">
      <dgm:prSet presAssocID="{9A3C66E0-7ACF-47EB-8690-48FCDEEB255E}" presName="sibTrans" presStyleCnt="0"/>
      <dgm:spPr/>
    </dgm:pt>
    <dgm:pt modelId="{9C38E7A1-CB6A-4963-9315-CFAA64803ED5}" type="pres">
      <dgm:prSet presAssocID="{7E14D1B4-89EC-4147-807D-BE261686A81A}" presName="node" presStyleLbl="node1" presStyleIdx="4" presStyleCnt="9">
        <dgm:presLayoutVars>
          <dgm:bulletEnabled val="1"/>
        </dgm:presLayoutVars>
      </dgm:prSet>
      <dgm:spPr/>
    </dgm:pt>
    <dgm:pt modelId="{92233ED8-A429-4265-AAD1-7BB2EA8848C3}" type="pres">
      <dgm:prSet presAssocID="{E6FB6A0F-683C-4F8F-B34F-EFD3B6CFEF51}" presName="sibTrans" presStyleCnt="0"/>
      <dgm:spPr/>
    </dgm:pt>
    <dgm:pt modelId="{674870A0-0B2F-4D7D-A0D3-A1A078ADBAFE}" type="pres">
      <dgm:prSet presAssocID="{12BA8203-C0B4-44BB-B4D4-83D378E3AD73}" presName="node" presStyleLbl="node1" presStyleIdx="5" presStyleCnt="9">
        <dgm:presLayoutVars>
          <dgm:bulletEnabled val="1"/>
        </dgm:presLayoutVars>
      </dgm:prSet>
      <dgm:spPr/>
    </dgm:pt>
    <dgm:pt modelId="{5198B213-6744-4909-B76F-58973A700331}" type="pres">
      <dgm:prSet presAssocID="{50533F60-3A49-40AD-B7F7-FF50FE44054A}" presName="sibTrans" presStyleCnt="0"/>
      <dgm:spPr/>
    </dgm:pt>
    <dgm:pt modelId="{AC6C337F-62E6-4EE5-B25D-709B4502093B}" type="pres">
      <dgm:prSet presAssocID="{13E92386-FEB8-40AE-BBA4-8E17434684A9}" presName="node" presStyleLbl="node1" presStyleIdx="6" presStyleCnt="9">
        <dgm:presLayoutVars>
          <dgm:bulletEnabled val="1"/>
        </dgm:presLayoutVars>
      </dgm:prSet>
      <dgm:spPr/>
    </dgm:pt>
    <dgm:pt modelId="{FBDB74B0-8163-40EA-B2D1-679AA12CDCC1}" type="pres">
      <dgm:prSet presAssocID="{C8372877-F556-4E0E-97C9-0119957DC34E}" presName="sibTrans" presStyleCnt="0"/>
      <dgm:spPr/>
    </dgm:pt>
    <dgm:pt modelId="{1FB38973-23E6-4F5E-B729-D3AF6F2C96BC}" type="pres">
      <dgm:prSet presAssocID="{758A241F-8DCE-4D1C-B1DE-41F6DAE89051}" presName="node" presStyleLbl="node1" presStyleIdx="7" presStyleCnt="9">
        <dgm:presLayoutVars>
          <dgm:bulletEnabled val="1"/>
        </dgm:presLayoutVars>
      </dgm:prSet>
      <dgm:spPr/>
    </dgm:pt>
    <dgm:pt modelId="{B6F11217-F6B4-4400-9C64-6B2D6A94A2FA}" type="pres">
      <dgm:prSet presAssocID="{E87BFD46-C0BA-47BB-91E4-6E1F29FC8FED}" presName="sibTrans" presStyleCnt="0"/>
      <dgm:spPr/>
    </dgm:pt>
    <dgm:pt modelId="{90F414BB-924E-4B03-A45F-4E717D84D157}" type="pres">
      <dgm:prSet presAssocID="{1DDAFE54-AF07-4EA0-9DB5-861827DB64CE}" presName="node" presStyleLbl="node1" presStyleIdx="8" presStyleCnt="9">
        <dgm:presLayoutVars>
          <dgm:bulletEnabled val="1"/>
        </dgm:presLayoutVars>
      </dgm:prSet>
      <dgm:spPr/>
    </dgm:pt>
  </dgm:ptLst>
  <dgm:cxnLst>
    <dgm:cxn modelId="{C6E2DD01-9CD4-498F-BD38-A896426E77B3}" type="presOf" srcId="{A2D89A07-4E62-47E1-A6B9-7EF1982307BD}" destId="{6F96EBA6-4CE0-49EA-98F0-5DAA2FFF88A7}" srcOrd="0" destOrd="0" presId="urn:microsoft.com/office/officeart/2005/8/layout/default"/>
    <dgm:cxn modelId="{802D5A05-FB60-4BB0-A089-0FDBBF8A00A6}" type="presOf" srcId="{758A241F-8DCE-4D1C-B1DE-41F6DAE89051}" destId="{1FB38973-23E6-4F5E-B729-D3AF6F2C96BC}" srcOrd="0" destOrd="0" presId="urn:microsoft.com/office/officeart/2005/8/layout/default"/>
    <dgm:cxn modelId="{E4424834-D586-4DF4-AD0A-712BB194DD42}" srcId="{3DD5444B-42D2-404D-854B-D9942C864D49}" destId="{A2D89A07-4E62-47E1-A6B9-7EF1982307BD}" srcOrd="2" destOrd="0" parTransId="{4AC15B06-444C-4B8B-8A93-8B0E4A130BBB}" sibTransId="{4BDC8709-57A8-40CD-AFE7-80D52F273097}"/>
    <dgm:cxn modelId="{5BE2F936-87DA-4495-91B2-BD41615B48D7}" srcId="{3DD5444B-42D2-404D-854B-D9942C864D49}" destId="{758A241F-8DCE-4D1C-B1DE-41F6DAE89051}" srcOrd="7" destOrd="0" parTransId="{24F4BD13-3BC6-444E-A688-3A486867A7CA}" sibTransId="{E87BFD46-C0BA-47BB-91E4-6E1F29FC8FED}"/>
    <dgm:cxn modelId="{780EFA3C-C106-450C-AC9A-27F6F2980BEB}" srcId="{3DD5444B-42D2-404D-854B-D9942C864D49}" destId="{1BE3781E-E2F7-4369-8731-7435648A8EFB}" srcOrd="0" destOrd="0" parTransId="{293C5D04-4DA6-43F9-9EA1-3CF3F11DDA21}" sibTransId="{BF944C56-481A-48E7-B1F6-8E1A263B8EAF}"/>
    <dgm:cxn modelId="{F008AA5C-7B2F-49CE-817E-26CDBC99C1C8}" srcId="{3DD5444B-42D2-404D-854B-D9942C864D49}" destId="{12BA8203-C0B4-44BB-B4D4-83D378E3AD73}" srcOrd="5" destOrd="0" parTransId="{F2977E1F-024A-4BEF-8CDA-7E840CFFBE69}" sibTransId="{50533F60-3A49-40AD-B7F7-FF50FE44054A}"/>
    <dgm:cxn modelId="{9A62024F-55B0-4CA5-A00D-19D8654FF1CC}" type="presOf" srcId="{82C5FC43-DBF7-4B04-9857-2E75EC033353}" destId="{0BD14F76-EB84-42F4-A866-E61EA6B31F8D}" srcOrd="0" destOrd="0" presId="urn:microsoft.com/office/officeart/2005/8/layout/default"/>
    <dgm:cxn modelId="{7F0FE471-C748-4871-B612-D16CB33FB024}" type="presOf" srcId="{3DD5444B-42D2-404D-854B-D9942C864D49}" destId="{3444144E-0CAF-46E4-8A62-5EFA2527D96D}" srcOrd="0" destOrd="0" presId="urn:microsoft.com/office/officeart/2005/8/layout/default"/>
    <dgm:cxn modelId="{F5C4FD53-2FAC-4AC4-BE0A-AB95A4009B00}" srcId="{3DD5444B-42D2-404D-854B-D9942C864D49}" destId="{7E14D1B4-89EC-4147-807D-BE261686A81A}" srcOrd="4" destOrd="0" parTransId="{C6D3DEB4-4685-4C50-805B-2A01806AC161}" sibTransId="{E6FB6A0F-683C-4F8F-B34F-EFD3B6CFEF51}"/>
    <dgm:cxn modelId="{9CCB9376-5F18-42D4-9551-4D2538A416CB}" srcId="{3DD5444B-42D2-404D-854B-D9942C864D49}" destId="{82C5FC43-DBF7-4B04-9857-2E75EC033353}" srcOrd="3" destOrd="0" parTransId="{3309ACF6-A374-4490-9384-767B8741473C}" sibTransId="{9A3C66E0-7ACF-47EB-8690-48FCDEEB255E}"/>
    <dgm:cxn modelId="{19B7FE76-05CD-487C-8069-5F57463BD5CE}" type="presOf" srcId="{13E92386-FEB8-40AE-BBA4-8E17434684A9}" destId="{AC6C337F-62E6-4EE5-B25D-709B4502093B}" srcOrd="0" destOrd="0" presId="urn:microsoft.com/office/officeart/2005/8/layout/default"/>
    <dgm:cxn modelId="{90776F90-4C3D-4B08-A15B-1D4D94713CB0}" type="presOf" srcId="{12BA8203-C0B4-44BB-B4D4-83D378E3AD73}" destId="{674870A0-0B2F-4D7D-A0D3-A1A078ADBAFE}" srcOrd="0" destOrd="0" presId="urn:microsoft.com/office/officeart/2005/8/layout/default"/>
    <dgm:cxn modelId="{35ADF7C2-43D6-483C-B739-6ECEE5682CEE}" type="presOf" srcId="{7E14D1B4-89EC-4147-807D-BE261686A81A}" destId="{9C38E7A1-CB6A-4963-9315-CFAA64803ED5}" srcOrd="0" destOrd="0" presId="urn:microsoft.com/office/officeart/2005/8/layout/default"/>
    <dgm:cxn modelId="{6A0861CF-2832-4331-887F-AE5145D2CE04}" type="presOf" srcId="{1BE3781E-E2F7-4369-8731-7435648A8EFB}" destId="{DBD7638C-008C-475E-92AA-E697457142C5}" srcOrd="0" destOrd="0" presId="urn:microsoft.com/office/officeart/2005/8/layout/default"/>
    <dgm:cxn modelId="{1D176FD0-B914-44CC-8881-AEDE1FE40D66}" type="presOf" srcId="{1DDAFE54-AF07-4EA0-9DB5-861827DB64CE}" destId="{90F414BB-924E-4B03-A45F-4E717D84D157}" srcOrd="0" destOrd="0" presId="urn:microsoft.com/office/officeart/2005/8/layout/default"/>
    <dgm:cxn modelId="{23AC91E8-C704-45A0-B101-4C6377861A37}" srcId="{3DD5444B-42D2-404D-854B-D9942C864D49}" destId="{13E92386-FEB8-40AE-BBA4-8E17434684A9}" srcOrd="6" destOrd="0" parTransId="{BE4476BF-D097-4EDF-9E01-05891DF9A285}" sibTransId="{C8372877-F556-4E0E-97C9-0119957DC34E}"/>
    <dgm:cxn modelId="{AFE77EEF-F746-40F6-AA09-28E6D295E18D}" type="presOf" srcId="{F09C947D-2667-4067-A42F-3A532D2667A0}" destId="{BABEDB63-A6E7-471B-8E8E-9F600401B7D0}" srcOrd="0" destOrd="0" presId="urn:microsoft.com/office/officeart/2005/8/layout/default"/>
    <dgm:cxn modelId="{D0999FF0-90F8-43A7-9FA1-404DA0B74FE1}" srcId="{3DD5444B-42D2-404D-854B-D9942C864D49}" destId="{1DDAFE54-AF07-4EA0-9DB5-861827DB64CE}" srcOrd="8" destOrd="0" parTransId="{DEDCC33F-6829-41C7-A48D-94594A72025A}" sibTransId="{47CDAFAF-5312-47D3-8DF2-56292136443A}"/>
    <dgm:cxn modelId="{2F6BD4FA-554B-4A37-BC3F-7B69C9EBB2B7}" srcId="{3DD5444B-42D2-404D-854B-D9942C864D49}" destId="{F09C947D-2667-4067-A42F-3A532D2667A0}" srcOrd="1" destOrd="0" parTransId="{2EBAF5EF-29BA-4916-9CB9-6F1C079A79DA}" sibTransId="{C1C64B4B-FAE9-418A-8261-E0C1EEF6557E}"/>
    <dgm:cxn modelId="{456300A0-3409-4BC4-9627-17CA778D83A4}" type="presParOf" srcId="{3444144E-0CAF-46E4-8A62-5EFA2527D96D}" destId="{DBD7638C-008C-475E-92AA-E697457142C5}" srcOrd="0" destOrd="0" presId="urn:microsoft.com/office/officeart/2005/8/layout/default"/>
    <dgm:cxn modelId="{B7E27F10-048D-44B6-A7D4-0A4D6992CA79}" type="presParOf" srcId="{3444144E-0CAF-46E4-8A62-5EFA2527D96D}" destId="{21472E8B-C9A4-4153-B745-4AD36B165081}" srcOrd="1" destOrd="0" presId="urn:microsoft.com/office/officeart/2005/8/layout/default"/>
    <dgm:cxn modelId="{3562B45F-DE2C-45AC-9A77-083069FC3594}" type="presParOf" srcId="{3444144E-0CAF-46E4-8A62-5EFA2527D96D}" destId="{BABEDB63-A6E7-471B-8E8E-9F600401B7D0}" srcOrd="2" destOrd="0" presId="urn:microsoft.com/office/officeart/2005/8/layout/default"/>
    <dgm:cxn modelId="{98B99A23-7328-4128-8F94-566D00F4E6C4}" type="presParOf" srcId="{3444144E-0CAF-46E4-8A62-5EFA2527D96D}" destId="{CCB29B40-F9A8-4147-A1DE-AF14E2B5D2C8}" srcOrd="3" destOrd="0" presId="urn:microsoft.com/office/officeart/2005/8/layout/default"/>
    <dgm:cxn modelId="{264BD260-6517-4FA9-83E6-797297C3D061}" type="presParOf" srcId="{3444144E-0CAF-46E4-8A62-5EFA2527D96D}" destId="{6F96EBA6-4CE0-49EA-98F0-5DAA2FFF88A7}" srcOrd="4" destOrd="0" presId="urn:microsoft.com/office/officeart/2005/8/layout/default"/>
    <dgm:cxn modelId="{4417A5B1-9436-4863-BF72-0D83AF9D4A43}" type="presParOf" srcId="{3444144E-0CAF-46E4-8A62-5EFA2527D96D}" destId="{614A2B1D-11A9-4E07-A3CC-AF19957A583A}" srcOrd="5" destOrd="0" presId="urn:microsoft.com/office/officeart/2005/8/layout/default"/>
    <dgm:cxn modelId="{73FE8CFB-C385-4D72-BD3E-6496D84659BC}" type="presParOf" srcId="{3444144E-0CAF-46E4-8A62-5EFA2527D96D}" destId="{0BD14F76-EB84-42F4-A866-E61EA6B31F8D}" srcOrd="6" destOrd="0" presId="urn:microsoft.com/office/officeart/2005/8/layout/default"/>
    <dgm:cxn modelId="{260CDB7D-8827-48B0-B0EA-173F12E791A5}" type="presParOf" srcId="{3444144E-0CAF-46E4-8A62-5EFA2527D96D}" destId="{93218BA4-20B9-4154-944D-7EED3718D4FC}" srcOrd="7" destOrd="0" presId="urn:microsoft.com/office/officeart/2005/8/layout/default"/>
    <dgm:cxn modelId="{EC72E280-C0CC-4531-89CC-C5DA8953A790}" type="presParOf" srcId="{3444144E-0CAF-46E4-8A62-5EFA2527D96D}" destId="{9C38E7A1-CB6A-4963-9315-CFAA64803ED5}" srcOrd="8" destOrd="0" presId="urn:microsoft.com/office/officeart/2005/8/layout/default"/>
    <dgm:cxn modelId="{1D49628F-7131-480E-BE92-5FE7D9DC1A65}" type="presParOf" srcId="{3444144E-0CAF-46E4-8A62-5EFA2527D96D}" destId="{92233ED8-A429-4265-AAD1-7BB2EA8848C3}" srcOrd="9" destOrd="0" presId="urn:microsoft.com/office/officeart/2005/8/layout/default"/>
    <dgm:cxn modelId="{FBA51AF0-FDCB-494A-A48F-0C2CBEE86875}" type="presParOf" srcId="{3444144E-0CAF-46E4-8A62-5EFA2527D96D}" destId="{674870A0-0B2F-4D7D-A0D3-A1A078ADBAFE}" srcOrd="10" destOrd="0" presId="urn:microsoft.com/office/officeart/2005/8/layout/default"/>
    <dgm:cxn modelId="{8F135750-8E98-4211-A165-41D38DC29596}" type="presParOf" srcId="{3444144E-0CAF-46E4-8A62-5EFA2527D96D}" destId="{5198B213-6744-4909-B76F-58973A700331}" srcOrd="11" destOrd="0" presId="urn:microsoft.com/office/officeart/2005/8/layout/default"/>
    <dgm:cxn modelId="{A8E04A69-4FB4-4A07-A820-B0624FD80908}" type="presParOf" srcId="{3444144E-0CAF-46E4-8A62-5EFA2527D96D}" destId="{AC6C337F-62E6-4EE5-B25D-709B4502093B}" srcOrd="12" destOrd="0" presId="urn:microsoft.com/office/officeart/2005/8/layout/default"/>
    <dgm:cxn modelId="{68B7D5BB-20B7-4F38-8CE0-04B3FD76BD26}" type="presParOf" srcId="{3444144E-0CAF-46E4-8A62-5EFA2527D96D}" destId="{FBDB74B0-8163-40EA-B2D1-679AA12CDCC1}" srcOrd="13" destOrd="0" presId="urn:microsoft.com/office/officeart/2005/8/layout/default"/>
    <dgm:cxn modelId="{5CC7367F-193B-4405-87C2-33949169A36D}" type="presParOf" srcId="{3444144E-0CAF-46E4-8A62-5EFA2527D96D}" destId="{1FB38973-23E6-4F5E-B729-D3AF6F2C96BC}" srcOrd="14" destOrd="0" presId="urn:microsoft.com/office/officeart/2005/8/layout/default"/>
    <dgm:cxn modelId="{AB3A7C4A-BA3D-4282-A084-AA3626748E7E}" type="presParOf" srcId="{3444144E-0CAF-46E4-8A62-5EFA2527D96D}" destId="{B6F11217-F6B4-4400-9C64-6B2D6A94A2FA}" srcOrd="15" destOrd="0" presId="urn:microsoft.com/office/officeart/2005/8/layout/default"/>
    <dgm:cxn modelId="{346D2105-C538-4CDC-AADE-27BF53D9C6CE}" type="presParOf" srcId="{3444144E-0CAF-46E4-8A62-5EFA2527D96D}" destId="{90F414BB-924E-4B03-A45F-4E717D84D157}"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C3AC1B-E9FF-4A83-8996-479D8E7C38F5}">
      <dsp:nvSpPr>
        <dsp:cNvPr id="0" name=""/>
        <dsp:cNvSpPr/>
      </dsp:nvSpPr>
      <dsp:spPr>
        <a:xfrm>
          <a:off x="2981157" y="-53783"/>
          <a:ext cx="1823302" cy="1034683"/>
        </a:xfrm>
        <a:prstGeom prst="roundRect">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Physiological health</a:t>
          </a:r>
        </a:p>
      </dsp:txBody>
      <dsp:txXfrm>
        <a:off x="3031666" y="-3274"/>
        <a:ext cx="1722284" cy="933665"/>
      </dsp:txXfrm>
    </dsp:sp>
    <dsp:sp modelId="{3D44E34C-AB59-4EF4-88C6-67F5346AA556}">
      <dsp:nvSpPr>
        <dsp:cNvPr id="0" name=""/>
        <dsp:cNvSpPr/>
      </dsp:nvSpPr>
      <dsp:spPr>
        <a:xfrm>
          <a:off x="1456599" y="463558"/>
          <a:ext cx="4872418" cy="4872418"/>
        </a:xfrm>
        <a:custGeom>
          <a:avLst/>
          <a:gdLst/>
          <a:ahLst/>
          <a:cxnLst/>
          <a:rect l="0" t="0" r="0" b="0"/>
          <a:pathLst>
            <a:path>
              <a:moveTo>
                <a:pt x="3356706" y="180593"/>
              </a:moveTo>
              <a:arcTo wR="2436209" hR="2436209" stAng="17531997" swAng="1328921"/>
            </a:path>
          </a:pathLst>
        </a:custGeom>
        <a:noFill/>
        <a:ln w="6350" cap="flat" cmpd="sng" algn="ctr">
          <a:solidFill>
            <a:schemeClr val="accent6">
              <a:shade val="9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8C040BE-D7A0-4600-86C0-AA656E8CC7D4}">
      <dsp:nvSpPr>
        <dsp:cNvPr id="0" name=""/>
        <dsp:cNvSpPr/>
      </dsp:nvSpPr>
      <dsp:spPr>
        <a:xfrm>
          <a:off x="5206717" y="1164321"/>
          <a:ext cx="1591820" cy="1034683"/>
        </a:xfrm>
        <a:prstGeom prst="roundRect">
          <a:avLst/>
        </a:prstGeom>
        <a:solidFill>
          <a:schemeClr val="accent6">
            <a:shade val="80000"/>
            <a:hueOff val="-120716"/>
            <a:satOff val="1222"/>
            <a:lumOff val="61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Attitudes</a:t>
          </a:r>
        </a:p>
      </dsp:txBody>
      <dsp:txXfrm>
        <a:off x="5257226" y="1214830"/>
        <a:ext cx="1490802" cy="933665"/>
      </dsp:txXfrm>
    </dsp:sp>
    <dsp:sp modelId="{B1E30632-89E5-4D81-93FF-C5D79CC64B78}">
      <dsp:nvSpPr>
        <dsp:cNvPr id="0" name=""/>
        <dsp:cNvSpPr/>
      </dsp:nvSpPr>
      <dsp:spPr>
        <a:xfrm>
          <a:off x="1389139" y="177179"/>
          <a:ext cx="4872418" cy="4872418"/>
        </a:xfrm>
        <a:custGeom>
          <a:avLst/>
          <a:gdLst/>
          <a:ahLst/>
          <a:cxnLst/>
          <a:rect l="0" t="0" r="0" b="0"/>
          <a:pathLst>
            <a:path>
              <a:moveTo>
                <a:pt x="4838782" y="2032779"/>
              </a:moveTo>
              <a:arcTo wR="2436209" hR="2436209" stAng="21028084" swAng="1550642"/>
            </a:path>
          </a:pathLst>
        </a:custGeom>
        <a:noFill/>
        <a:ln w="6350" cap="flat" cmpd="sng" algn="ctr">
          <a:solidFill>
            <a:schemeClr val="accent6">
              <a:shade val="90000"/>
              <a:hueOff val="-120731"/>
              <a:satOff val="1023"/>
              <a:lumOff val="5587"/>
              <a:alphaOff val="0"/>
            </a:schemeClr>
          </a:solidFill>
          <a:prstDash val="solid"/>
          <a:miter lim="800000"/>
        </a:ln>
        <a:effectLst/>
      </dsp:spPr>
      <dsp:style>
        <a:lnRef idx="1">
          <a:scrgbClr r="0" g="0" b="0"/>
        </a:lnRef>
        <a:fillRef idx="0">
          <a:scrgbClr r="0" g="0" b="0"/>
        </a:fillRef>
        <a:effectRef idx="0">
          <a:scrgbClr r="0" g="0" b="0"/>
        </a:effectRef>
        <a:fontRef idx="minor"/>
      </dsp:style>
    </dsp:sp>
    <dsp:sp modelId="{3BC4E250-64FB-4610-9BC8-693854432838}">
      <dsp:nvSpPr>
        <dsp:cNvPr id="0" name=""/>
        <dsp:cNvSpPr/>
      </dsp:nvSpPr>
      <dsp:spPr>
        <a:xfrm>
          <a:off x="5206726" y="3308303"/>
          <a:ext cx="1591820" cy="1034683"/>
        </a:xfrm>
        <a:prstGeom prst="roundRect">
          <a:avLst/>
        </a:prstGeom>
        <a:solidFill>
          <a:schemeClr val="accent6">
            <a:shade val="80000"/>
            <a:hueOff val="-241432"/>
            <a:satOff val="2445"/>
            <a:lumOff val="122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Language</a:t>
          </a:r>
        </a:p>
      </dsp:txBody>
      <dsp:txXfrm>
        <a:off x="5257235" y="3358812"/>
        <a:ext cx="1490802" cy="933665"/>
      </dsp:txXfrm>
    </dsp:sp>
    <dsp:sp modelId="{E63CBEF6-6531-4A4F-9C42-276357A5D366}">
      <dsp:nvSpPr>
        <dsp:cNvPr id="0" name=""/>
        <dsp:cNvSpPr/>
      </dsp:nvSpPr>
      <dsp:spPr>
        <a:xfrm>
          <a:off x="1152325" y="672346"/>
          <a:ext cx="4872418" cy="4872418"/>
        </a:xfrm>
        <a:custGeom>
          <a:avLst/>
          <a:gdLst/>
          <a:ahLst/>
          <a:cxnLst/>
          <a:rect l="0" t="0" r="0" b="0"/>
          <a:pathLst>
            <a:path>
              <a:moveTo>
                <a:pt x="4532057" y="3678198"/>
              </a:moveTo>
              <a:arcTo wR="2436209" hR="2436209" stAng="1839046" swAng="1220513"/>
            </a:path>
          </a:pathLst>
        </a:custGeom>
        <a:noFill/>
        <a:ln w="6350" cap="flat" cmpd="sng" algn="ctr">
          <a:solidFill>
            <a:schemeClr val="accent6">
              <a:shade val="90000"/>
              <a:hueOff val="-241462"/>
              <a:satOff val="2045"/>
              <a:lumOff val="11174"/>
              <a:alphaOff val="0"/>
            </a:schemeClr>
          </a:solidFill>
          <a:prstDash val="solid"/>
          <a:miter lim="800000"/>
        </a:ln>
        <a:effectLst/>
      </dsp:spPr>
      <dsp:style>
        <a:lnRef idx="1">
          <a:scrgbClr r="0" g="0" b="0"/>
        </a:lnRef>
        <a:fillRef idx="0">
          <a:scrgbClr r="0" g="0" b="0"/>
        </a:fillRef>
        <a:effectRef idx="0">
          <a:scrgbClr r="0" g="0" b="0"/>
        </a:effectRef>
        <a:fontRef idx="minor"/>
      </dsp:style>
    </dsp:sp>
    <dsp:sp modelId="{E71D1219-C46A-441F-B6E4-E9CD8365D135}">
      <dsp:nvSpPr>
        <dsp:cNvPr id="0" name=""/>
        <dsp:cNvSpPr/>
      </dsp:nvSpPr>
      <dsp:spPr>
        <a:xfrm>
          <a:off x="2670513" y="4705823"/>
          <a:ext cx="2444590" cy="1260306"/>
        </a:xfrm>
        <a:prstGeom prst="roundRect">
          <a:avLst/>
        </a:prstGeom>
        <a:solidFill>
          <a:schemeClr val="accent6">
            <a:shade val="80000"/>
            <a:hueOff val="-362148"/>
            <a:satOff val="3667"/>
            <a:lumOff val="183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Lack of communication/ poor communicational skills</a:t>
          </a:r>
        </a:p>
      </dsp:txBody>
      <dsp:txXfrm>
        <a:off x="2732036" y="4767346"/>
        <a:ext cx="2321544" cy="1137260"/>
      </dsp:txXfrm>
    </dsp:sp>
    <dsp:sp modelId="{B02C7733-6172-4006-8696-15A703C96A03}">
      <dsp:nvSpPr>
        <dsp:cNvPr id="0" name=""/>
        <dsp:cNvSpPr/>
      </dsp:nvSpPr>
      <dsp:spPr>
        <a:xfrm>
          <a:off x="1687728" y="615786"/>
          <a:ext cx="4872418" cy="4872418"/>
        </a:xfrm>
        <a:custGeom>
          <a:avLst/>
          <a:gdLst/>
          <a:ahLst/>
          <a:cxnLst/>
          <a:rect l="0" t="0" r="0" b="0"/>
          <a:pathLst>
            <a:path>
              <a:moveTo>
                <a:pt x="975382" y="4385850"/>
              </a:moveTo>
              <a:arcTo wR="2436209" hR="2436209" stAng="7610608" swAng="1285320"/>
            </a:path>
          </a:pathLst>
        </a:custGeom>
        <a:noFill/>
        <a:ln w="6350" cap="flat" cmpd="sng" algn="ctr">
          <a:solidFill>
            <a:schemeClr val="accent6">
              <a:shade val="90000"/>
              <a:hueOff val="-362193"/>
              <a:satOff val="3068"/>
              <a:lumOff val="16760"/>
              <a:alphaOff val="0"/>
            </a:schemeClr>
          </a:solidFill>
          <a:prstDash val="solid"/>
          <a:miter lim="800000"/>
        </a:ln>
        <a:effectLst/>
      </dsp:spPr>
      <dsp:style>
        <a:lnRef idx="1">
          <a:scrgbClr r="0" g="0" b="0"/>
        </a:lnRef>
        <a:fillRef idx="0">
          <a:scrgbClr r="0" g="0" b="0"/>
        </a:fillRef>
        <a:effectRef idx="0">
          <a:scrgbClr r="0" g="0" b="0"/>
        </a:effectRef>
        <a:fontRef idx="minor"/>
      </dsp:style>
    </dsp:sp>
    <dsp:sp modelId="{225B3548-3ED6-47CB-902D-F80BD4F05952}">
      <dsp:nvSpPr>
        <dsp:cNvPr id="0" name=""/>
        <dsp:cNvSpPr/>
      </dsp:nvSpPr>
      <dsp:spPr>
        <a:xfrm>
          <a:off x="806940" y="3290854"/>
          <a:ext cx="1875609" cy="1034683"/>
        </a:xfrm>
        <a:prstGeom prst="roundRect">
          <a:avLst/>
        </a:prstGeom>
        <a:solidFill>
          <a:schemeClr val="accent6">
            <a:shade val="80000"/>
            <a:hueOff val="-482864"/>
            <a:satOff val="4890"/>
            <a:lumOff val="244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Problems with structure Design</a:t>
          </a:r>
        </a:p>
      </dsp:txBody>
      <dsp:txXfrm>
        <a:off x="857449" y="3341363"/>
        <a:ext cx="1774591" cy="933665"/>
      </dsp:txXfrm>
    </dsp:sp>
    <dsp:sp modelId="{1CE50402-575C-46F7-A0E3-3B0FDFD85104}">
      <dsp:nvSpPr>
        <dsp:cNvPr id="0" name=""/>
        <dsp:cNvSpPr/>
      </dsp:nvSpPr>
      <dsp:spPr>
        <a:xfrm>
          <a:off x="1513400" y="234790"/>
          <a:ext cx="4872418" cy="4872418"/>
        </a:xfrm>
        <a:custGeom>
          <a:avLst/>
          <a:gdLst/>
          <a:ahLst/>
          <a:cxnLst/>
          <a:rect l="0" t="0" r="0" b="0"/>
          <a:pathLst>
            <a:path>
              <a:moveTo>
                <a:pt x="77419" y="3045494"/>
              </a:moveTo>
              <a:arcTo wR="2436209" hR="2436209" stAng="9931010" swAng="1523848"/>
            </a:path>
          </a:pathLst>
        </a:custGeom>
        <a:noFill/>
        <a:ln w="6350" cap="flat" cmpd="sng" algn="ctr">
          <a:solidFill>
            <a:schemeClr val="accent6">
              <a:shade val="90000"/>
              <a:hueOff val="-482924"/>
              <a:satOff val="4090"/>
              <a:lumOff val="22347"/>
              <a:alphaOff val="0"/>
            </a:schemeClr>
          </a:solidFill>
          <a:prstDash val="solid"/>
          <a:miter lim="800000"/>
        </a:ln>
        <a:effectLst/>
      </dsp:spPr>
      <dsp:style>
        <a:lnRef idx="1">
          <a:scrgbClr r="0" g="0" b="0"/>
        </a:lnRef>
        <a:fillRef idx="0">
          <a:scrgbClr r="0" g="0" b="0"/>
        </a:fillRef>
        <a:effectRef idx="0">
          <a:scrgbClr r="0" g="0" b="0"/>
        </a:effectRef>
        <a:fontRef idx="minor"/>
      </dsp:style>
    </dsp:sp>
    <dsp:sp modelId="{30CFD5AB-B997-4D7A-8805-3852D5F8F4E9}">
      <dsp:nvSpPr>
        <dsp:cNvPr id="0" name=""/>
        <dsp:cNvSpPr/>
      </dsp:nvSpPr>
      <dsp:spPr>
        <a:xfrm>
          <a:off x="987079" y="1164321"/>
          <a:ext cx="1591820" cy="1034683"/>
        </a:xfrm>
        <a:prstGeom prst="roundRect">
          <a:avLst/>
        </a:prstGeom>
        <a:solidFill>
          <a:schemeClr val="accent6">
            <a:shade val="80000"/>
            <a:hueOff val="-603580"/>
            <a:satOff val="6112"/>
            <a:lumOff val="306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Jumping to conclusions</a:t>
          </a:r>
        </a:p>
      </dsp:txBody>
      <dsp:txXfrm>
        <a:off x="1037588" y="1214830"/>
        <a:ext cx="1490802" cy="933665"/>
      </dsp:txXfrm>
    </dsp:sp>
    <dsp:sp modelId="{BFAE8D29-7F4C-4FBB-9A1F-B31AB48F2F65}">
      <dsp:nvSpPr>
        <dsp:cNvPr id="0" name=""/>
        <dsp:cNvSpPr/>
      </dsp:nvSpPr>
      <dsp:spPr>
        <a:xfrm>
          <a:off x="1456599" y="463558"/>
          <a:ext cx="4872418" cy="4872418"/>
        </a:xfrm>
        <a:custGeom>
          <a:avLst/>
          <a:gdLst/>
          <a:ahLst/>
          <a:cxnLst/>
          <a:rect l="0" t="0" r="0" b="0"/>
          <a:pathLst>
            <a:path>
              <a:moveTo>
                <a:pt x="733244" y="694076"/>
              </a:moveTo>
              <a:arcTo wR="2436209" hR="2436209" stAng="13539083" swAng="1328921"/>
            </a:path>
          </a:pathLst>
        </a:custGeom>
        <a:noFill/>
        <a:ln w="6350" cap="flat" cmpd="sng" algn="ctr">
          <a:solidFill>
            <a:schemeClr val="accent6">
              <a:shade val="90000"/>
              <a:hueOff val="-603655"/>
              <a:satOff val="5113"/>
              <a:lumOff val="27934"/>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D7638C-008C-475E-92AA-E697457142C5}">
      <dsp:nvSpPr>
        <dsp:cNvPr id="0" name=""/>
        <dsp:cNvSpPr/>
      </dsp:nvSpPr>
      <dsp:spPr>
        <a:xfrm>
          <a:off x="0" y="296931"/>
          <a:ext cx="2540690" cy="1524414"/>
        </a:xfrm>
        <a:prstGeom prst="rect">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a:cs typeface="Arial"/>
            </a:rPr>
            <a:t>Positive response and feedback</a:t>
          </a:r>
        </a:p>
      </dsp:txBody>
      <dsp:txXfrm>
        <a:off x="0" y="296931"/>
        <a:ext cx="2540690" cy="1524414"/>
      </dsp:txXfrm>
    </dsp:sp>
    <dsp:sp modelId="{BABEDB63-A6E7-471B-8E8E-9F600401B7D0}">
      <dsp:nvSpPr>
        <dsp:cNvPr id="0" name=""/>
        <dsp:cNvSpPr/>
      </dsp:nvSpPr>
      <dsp:spPr>
        <a:xfrm>
          <a:off x="2794759" y="296931"/>
          <a:ext cx="2540690" cy="1524414"/>
        </a:xfrm>
        <a:prstGeom prst="rect">
          <a:avLst/>
        </a:prstGeom>
        <a:solidFill>
          <a:schemeClr val="accent6">
            <a:shade val="80000"/>
            <a:hueOff val="-75447"/>
            <a:satOff val="764"/>
            <a:lumOff val="38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a:cs typeface="Arial"/>
            </a:rPr>
            <a:t>Build relationships</a:t>
          </a:r>
        </a:p>
      </dsp:txBody>
      <dsp:txXfrm>
        <a:off x="2794759" y="296931"/>
        <a:ext cx="2540690" cy="1524414"/>
      </dsp:txXfrm>
    </dsp:sp>
    <dsp:sp modelId="{6F96EBA6-4CE0-49EA-98F0-5DAA2FFF88A7}">
      <dsp:nvSpPr>
        <dsp:cNvPr id="0" name=""/>
        <dsp:cNvSpPr/>
      </dsp:nvSpPr>
      <dsp:spPr>
        <a:xfrm>
          <a:off x="5589518" y="296931"/>
          <a:ext cx="2540690" cy="1524414"/>
        </a:xfrm>
        <a:prstGeom prst="rect">
          <a:avLst/>
        </a:prstGeom>
        <a:solidFill>
          <a:schemeClr val="accent6">
            <a:shade val="80000"/>
            <a:hueOff val="-150895"/>
            <a:satOff val="1528"/>
            <a:lumOff val="76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a:cs typeface="Arial"/>
            </a:rPr>
            <a:t>Clear understanding and communication</a:t>
          </a:r>
        </a:p>
      </dsp:txBody>
      <dsp:txXfrm>
        <a:off x="5589518" y="296931"/>
        <a:ext cx="2540690" cy="1524414"/>
      </dsp:txXfrm>
    </dsp:sp>
    <dsp:sp modelId="{0BD14F76-EB84-42F4-A866-E61EA6B31F8D}">
      <dsp:nvSpPr>
        <dsp:cNvPr id="0" name=""/>
        <dsp:cNvSpPr/>
      </dsp:nvSpPr>
      <dsp:spPr>
        <a:xfrm>
          <a:off x="0" y="2075414"/>
          <a:ext cx="2540690" cy="1524414"/>
        </a:xfrm>
        <a:prstGeom prst="rect">
          <a:avLst/>
        </a:prstGeom>
        <a:solidFill>
          <a:schemeClr val="accent6">
            <a:shade val="80000"/>
            <a:hueOff val="-226342"/>
            <a:satOff val="2292"/>
            <a:lumOff val="114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a:cs typeface="Arial"/>
            </a:rPr>
            <a:t>Improved satisfaction</a:t>
          </a:r>
        </a:p>
      </dsp:txBody>
      <dsp:txXfrm>
        <a:off x="0" y="2075414"/>
        <a:ext cx="2540690" cy="1524414"/>
      </dsp:txXfrm>
    </dsp:sp>
    <dsp:sp modelId="{9C38E7A1-CB6A-4963-9315-CFAA64803ED5}">
      <dsp:nvSpPr>
        <dsp:cNvPr id="0" name=""/>
        <dsp:cNvSpPr/>
      </dsp:nvSpPr>
      <dsp:spPr>
        <a:xfrm>
          <a:off x="2794759" y="2075414"/>
          <a:ext cx="2540690" cy="1524414"/>
        </a:xfrm>
        <a:prstGeom prst="rect">
          <a:avLst/>
        </a:prstGeom>
        <a:solidFill>
          <a:schemeClr val="accent6">
            <a:shade val="80000"/>
            <a:hueOff val="-301790"/>
            <a:satOff val="3056"/>
            <a:lumOff val="153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a:cs typeface="Arial"/>
            </a:rPr>
            <a:t>Decrease complaints and readmissions</a:t>
          </a:r>
        </a:p>
      </dsp:txBody>
      <dsp:txXfrm>
        <a:off x="2794759" y="2075414"/>
        <a:ext cx="2540690" cy="1524414"/>
      </dsp:txXfrm>
    </dsp:sp>
    <dsp:sp modelId="{674870A0-0B2F-4D7D-A0D3-A1A078ADBAFE}">
      <dsp:nvSpPr>
        <dsp:cNvPr id="0" name=""/>
        <dsp:cNvSpPr/>
      </dsp:nvSpPr>
      <dsp:spPr>
        <a:xfrm>
          <a:off x="5589518" y="2075414"/>
          <a:ext cx="2540690" cy="1524414"/>
        </a:xfrm>
        <a:prstGeom prst="rect">
          <a:avLst/>
        </a:prstGeom>
        <a:solidFill>
          <a:schemeClr val="accent6">
            <a:shade val="80000"/>
            <a:hueOff val="-377237"/>
            <a:satOff val="3820"/>
            <a:lumOff val="191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a:cs typeface="Arial"/>
            </a:rPr>
            <a:t>Reduce stress </a:t>
          </a:r>
        </a:p>
      </dsp:txBody>
      <dsp:txXfrm>
        <a:off x="5589518" y="2075414"/>
        <a:ext cx="2540690" cy="1524414"/>
      </dsp:txXfrm>
    </dsp:sp>
    <dsp:sp modelId="{AC6C337F-62E6-4EE5-B25D-709B4502093B}">
      <dsp:nvSpPr>
        <dsp:cNvPr id="0" name=""/>
        <dsp:cNvSpPr/>
      </dsp:nvSpPr>
      <dsp:spPr>
        <a:xfrm>
          <a:off x="0" y="3853897"/>
          <a:ext cx="2540690" cy="1524414"/>
        </a:xfrm>
        <a:prstGeom prst="rect">
          <a:avLst/>
        </a:prstGeom>
        <a:solidFill>
          <a:schemeClr val="accent6">
            <a:shade val="80000"/>
            <a:hueOff val="-452685"/>
            <a:satOff val="4584"/>
            <a:lumOff val="229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a:cs typeface="Arial"/>
            </a:rPr>
            <a:t>Problem solving</a:t>
          </a:r>
        </a:p>
      </dsp:txBody>
      <dsp:txXfrm>
        <a:off x="0" y="3853897"/>
        <a:ext cx="2540690" cy="1524414"/>
      </dsp:txXfrm>
    </dsp:sp>
    <dsp:sp modelId="{1FB38973-23E6-4F5E-B729-D3AF6F2C96BC}">
      <dsp:nvSpPr>
        <dsp:cNvPr id="0" name=""/>
        <dsp:cNvSpPr/>
      </dsp:nvSpPr>
      <dsp:spPr>
        <a:xfrm>
          <a:off x="2794759" y="3853897"/>
          <a:ext cx="2540690" cy="1524414"/>
        </a:xfrm>
        <a:prstGeom prst="rect">
          <a:avLst/>
        </a:prstGeom>
        <a:solidFill>
          <a:schemeClr val="accent6">
            <a:shade val="80000"/>
            <a:hueOff val="-528132"/>
            <a:satOff val="5348"/>
            <a:lumOff val="26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a:cs typeface="Arial"/>
            </a:rPr>
            <a:t>Strong decision making</a:t>
          </a:r>
        </a:p>
      </dsp:txBody>
      <dsp:txXfrm>
        <a:off x="2794759" y="3853897"/>
        <a:ext cx="2540690" cy="1524414"/>
      </dsp:txXfrm>
    </dsp:sp>
    <dsp:sp modelId="{90F414BB-924E-4B03-A45F-4E717D84D157}">
      <dsp:nvSpPr>
        <dsp:cNvPr id="0" name=""/>
        <dsp:cNvSpPr/>
      </dsp:nvSpPr>
      <dsp:spPr>
        <a:xfrm>
          <a:off x="5589518" y="3853897"/>
          <a:ext cx="2540690" cy="1524414"/>
        </a:xfrm>
        <a:prstGeom prst="rect">
          <a:avLst/>
        </a:prstGeom>
        <a:solidFill>
          <a:schemeClr val="accent6">
            <a:shade val="80000"/>
            <a:hueOff val="-603580"/>
            <a:satOff val="6112"/>
            <a:lumOff val="306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a:cs typeface="Arial"/>
            </a:rPr>
            <a:t>More health, more save lives</a:t>
          </a:r>
        </a:p>
      </dsp:txBody>
      <dsp:txXfrm>
        <a:off x="5589518" y="3853897"/>
        <a:ext cx="2540690" cy="1524414"/>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140205-16CE-4384-9D14-1F7DBE1FF175}" type="datetimeFigureOut">
              <a:rPr lang="en-GB" smtClean="0"/>
              <a:t>23/11/2021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00B03A-6567-4146-A89C-88C101343363}" type="slidenum">
              <a:rPr lang="en-GB" smtClean="0"/>
              <a:t>‹#›</a:t>
            </a:fld>
            <a:endParaRPr lang="en-GB"/>
          </a:p>
        </p:txBody>
      </p:sp>
    </p:spTree>
    <p:extLst>
      <p:ext uri="{BB962C8B-B14F-4D97-AF65-F5344CB8AC3E}">
        <p14:creationId xmlns:p14="http://schemas.microsoft.com/office/powerpoint/2010/main" val="1465900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At Rainbow </a:t>
            </a:r>
            <a:r>
              <a:rPr lang="en-GB" err="1"/>
              <a:t>childrens</a:t>
            </a:r>
            <a:r>
              <a:rPr lang="en-GB"/>
              <a:t> hospital this is a model of communication we tend to use on a daily basis.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Shannon and Weaver were engineers who worked together to meet their goal of ensuring the most efficiency of telephone cables and radio waves. Communication was key during this process and this is the theory that Shannon and Weaver used.</a:t>
            </a:r>
          </a:p>
        </p:txBody>
      </p:sp>
      <p:sp>
        <p:nvSpPr>
          <p:cNvPr id="4" name="Slide Number Placeholder 3"/>
          <p:cNvSpPr>
            <a:spLocks noGrp="1"/>
          </p:cNvSpPr>
          <p:nvPr>
            <p:ph type="sldNum" sz="quarter" idx="5"/>
          </p:nvPr>
        </p:nvSpPr>
        <p:spPr/>
        <p:txBody>
          <a:bodyPr/>
          <a:lstStyle/>
          <a:p>
            <a:fld id="{BD00B03A-6567-4146-A89C-88C101343363}" type="slidenum">
              <a:rPr lang="en-GB" smtClean="0"/>
              <a:t>4</a:t>
            </a:fld>
            <a:endParaRPr lang="en-GB"/>
          </a:p>
        </p:txBody>
      </p:sp>
    </p:spTree>
    <p:extLst>
      <p:ext uri="{BB962C8B-B14F-4D97-AF65-F5344CB8AC3E}">
        <p14:creationId xmlns:p14="http://schemas.microsoft.com/office/powerpoint/2010/main" val="33308428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second model is… also known as SMCR</a:t>
            </a:r>
          </a:p>
          <a:p>
            <a:r>
              <a:rPr lang="en-GB"/>
              <a:t>There are 4 components in </a:t>
            </a:r>
            <a:r>
              <a:rPr lang="en-GB" err="1"/>
              <a:t>Berlos</a:t>
            </a:r>
            <a:r>
              <a:rPr lang="en-GB"/>
              <a:t> model to describe the communication process</a:t>
            </a:r>
          </a:p>
          <a:p>
            <a:r>
              <a:rPr lang="en-GB"/>
              <a:t>The source is the sender. A sender is one who originates a message</a:t>
            </a:r>
          </a:p>
          <a:p>
            <a:r>
              <a:rPr lang="en-GB"/>
              <a:t>Communication skills affects the communication process. Good communication skills – the message will be communicated better</a:t>
            </a:r>
          </a:p>
          <a:p>
            <a:r>
              <a:rPr lang="en-GB"/>
              <a:t>Knowledge – more knowledge more effective the sender transmits the message</a:t>
            </a:r>
          </a:p>
          <a:p>
            <a:r>
              <a:rPr lang="en-GB"/>
              <a:t>I will use up too much time elaborating on all of the extended topics but I hope you understand what can affect the communication process.</a:t>
            </a:r>
          </a:p>
          <a:p>
            <a:endParaRPr lang="en-GB"/>
          </a:p>
        </p:txBody>
      </p:sp>
      <p:sp>
        <p:nvSpPr>
          <p:cNvPr id="4" name="Slide Number Placeholder 3"/>
          <p:cNvSpPr>
            <a:spLocks noGrp="1"/>
          </p:cNvSpPr>
          <p:nvPr>
            <p:ph type="sldNum" sz="quarter" idx="5"/>
          </p:nvPr>
        </p:nvSpPr>
        <p:spPr/>
        <p:txBody>
          <a:bodyPr/>
          <a:lstStyle/>
          <a:p>
            <a:fld id="{BD00B03A-6567-4146-A89C-88C101343363}" type="slidenum">
              <a:rPr lang="en-GB" smtClean="0"/>
              <a:t>5</a:t>
            </a:fld>
            <a:endParaRPr lang="en-GB"/>
          </a:p>
        </p:txBody>
      </p:sp>
    </p:spTree>
    <p:extLst>
      <p:ext uri="{BB962C8B-B14F-4D97-AF65-F5344CB8AC3E}">
        <p14:creationId xmlns:p14="http://schemas.microsoft.com/office/powerpoint/2010/main" val="77015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final theory is ….</a:t>
            </a:r>
          </a:p>
          <a:p>
            <a:r>
              <a:rPr lang="en-GB"/>
              <a:t>Schramm describes in his model how communication between two people works when they are exchanging a message among themselves.</a:t>
            </a:r>
          </a:p>
          <a:p>
            <a:r>
              <a:rPr lang="en-GB"/>
              <a:t>Schramm suggested that communication is a two-way process where the sender and receiver both take turns to send and receive information</a:t>
            </a:r>
          </a:p>
          <a:p>
            <a:r>
              <a:rPr lang="en-GB"/>
              <a:t>This creator of this model believes encoding and decoding are vital in effective communication</a:t>
            </a:r>
          </a:p>
          <a:p>
            <a:r>
              <a:rPr lang="en-GB"/>
              <a:t>We at The rainbow children's hospital often have conversations with our colleagues where one sends a message to their co-worker and they respond and the responses keep going back and forth. Sometimes constantly back and forth we could be chatting away for a while without realising as a lot of us do on a daily basis; well that is the Schramm's interactive model being used there.</a:t>
            </a:r>
          </a:p>
        </p:txBody>
      </p:sp>
      <p:sp>
        <p:nvSpPr>
          <p:cNvPr id="4" name="Slide Number Placeholder 3"/>
          <p:cNvSpPr>
            <a:spLocks noGrp="1"/>
          </p:cNvSpPr>
          <p:nvPr>
            <p:ph type="sldNum" sz="quarter" idx="5"/>
          </p:nvPr>
        </p:nvSpPr>
        <p:spPr/>
        <p:txBody>
          <a:bodyPr/>
          <a:lstStyle/>
          <a:p>
            <a:fld id="{BD00B03A-6567-4146-A89C-88C101343363}" type="slidenum">
              <a:rPr lang="en-GB" smtClean="0"/>
              <a:t>6</a:t>
            </a:fld>
            <a:endParaRPr lang="en-GB"/>
          </a:p>
        </p:txBody>
      </p:sp>
    </p:spTree>
    <p:extLst>
      <p:ext uri="{BB962C8B-B14F-4D97-AF65-F5344CB8AC3E}">
        <p14:creationId xmlns:p14="http://schemas.microsoft.com/office/powerpoint/2010/main" val="1798373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00B03A-6567-4146-A89C-88C101343363}" type="slidenum">
              <a:rPr lang="en-GB" smtClean="0"/>
              <a:t>7</a:t>
            </a:fld>
            <a:endParaRPr lang="en-GB"/>
          </a:p>
        </p:txBody>
      </p:sp>
    </p:spTree>
    <p:extLst>
      <p:ext uri="{BB962C8B-B14F-4D97-AF65-F5344CB8AC3E}">
        <p14:creationId xmlns:p14="http://schemas.microsoft.com/office/powerpoint/2010/main" val="4836541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11/23/2021</a:t>
            </a:fld>
            <a:endParaRPr lang="en-US"/>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137342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11/23/2021</a:t>
            </a:fld>
            <a:endParaRPr lang="en-US"/>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5725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11/23/2021</a:t>
            </a:fld>
            <a:endParaRPr lang="en-US"/>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101158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11/23/2021</a:t>
            </a:fld>
            <a:endParaRPr lang="en-US"/>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0508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11/23/2021</a:t>
            </a:fld>
            <a:endParaRPr lang="en-US"/>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933961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11/23/2021</a:t>
            </a:fld>
            <a:endParaRPr lang="en-US"/>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20495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11/23/2021</a:t>
            </a:fld>
            <a:endParaRPr lang="en-US"/>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42740718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11/23/2021</a:t>
            </a:fld>
            <a:endParaRPr lang="en-US"/>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p>
        </p:txBody>
      </p:sp>
    </p:spTree>
    <p:extLst>
      <p:ext uri="{BB962C8B-B14F-4D97-AF65-F5344CB8AC3E}">
        <p14:creationId xmlns:p14="http://schemas.microsoft.com/office/powerpoint/2010/main" val="8819390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11/23/2021</a:t>
            </a:fld>
            <a:endParaRPr lang="en-US"/>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p>
        </p:txBody>
      </p:sp>
    </p:spTree>
    <p:extLst>
      <p:ext uri="{BB962C8B-B14F-4D97-AF65-F5344CB8AC3E}">
        <p14:creationId xmlns:p14="http://schemas.microsoft.com/office/powerpoint/2010/main" val="2655582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11/23/2021</a:t>
            </a:fld>
            <a:endParaRPr lang="en-US"/>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683407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11/23/2021</a:t>
            </a:fld>
            <a:endParaRPr lang="en-US"/>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41034586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11/23/2021</a:t>
            </a:fld>
            <a:endParaRPr lang="en-US"/>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31814092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diagramLayout" Target="../diagrams/layout1.xml"/><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11" Type="http://schemas.openxmlformats.org/officeDocument/2006/relationships/image" Target="../media/image16.png"/><Relationship Id="rId5" Type="http://schemas.openxmlformats.org/officeDocument/2006/relationships/diagramColors" Target="../diagrams/colors1.xml"/><Relationship Id="rId10" Type="http://schemas.openxmlformats.org/officeDocument/2006/relationships/image" Target="../media/image15.svg"/><Relationship Id="rId4" Type="http://schemas.openxmlformats.org/officeDocument/2006/relationships/diagramQuickStyle" Target="../diagrams/quickStyle1.xml"/><Relationship Id="rId9" Type="http://schemas.openxmlformats.org/officeDocument/2006/relationships/image" Target="../media/image14.png"/><Relationship Id="rId14" Type="http://schemas.openxmlformats.org/officeDocument/2006/relationships/image" Target="../media/image19.svg"/></Relationships>
</file>

<file path=ppt/slides/_rels/slide1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researchgate.net/profile/Judee_Burgoon/publication/254051534/figure/download/fig1/AS:298056361758729@1448073582746/Schramm-Model-of-Communication.png" TargetMode="External"/><Relationship Id="rId3" Type="http://schemas.openxmlformats.org/officeDocument/2006/relationships/hyperlink" Target="https://www.bing.com/images/search?view=detailV2&amp;ccid=eB0Umo7%2b&amp;id=6A82C21FBFE796E7E0617A402CCA322E0313AD84&amp;thid=OIP.eB0Umo7-GmKeZygqCDATfQHaCL&amp;mediaurl=https%3a%2f%2fd3l78g3qb7f5dy.cloudfront.net%2fimages%2fToms_Images%2fcommunication-channels.jpg&amp;cdnurl=https%3a%2f%2fth.bing.com%2fth%2fid%2fR.781d149a8efe1a629e67282a0830137d%3frik%3dhK0TAy4yyixAeg%26pid%3dImgRaw%26r%3d0&amp;exph=564&amp;expw=1920&amp;q=channels+of+communication&amp;simid=608028744913808175&amp;FORM=IRPRST&amp;ck=CD6E9A012C264156BC930AABFCCFCE64&amp;selectedIndex=29&amp;ajaxhist=0&amp;ajaxserp=0" TargetMode="External"/><Relationship Id="rId7" Type="http://schemas.openxmlformats.org/officeDocument/2006/relationships/hyperlink" Target="https://www.communicationtheory.org/wp-content/uploads/2010/01/berlos-smcr-model-of-communication-picture.jpg" TargetMode="External"/><Relationship Id="rId2" Type="http://schemas.openxmlformats.org/officeDocument/2006/relationships/hyperlink" Target="https://textbooks.whatcom.edu/cmst245/chapter/5-2/" TargetMode="External"/><Relationship Id="rId1" Type="http://schemas.openxmlformats.org/officeDocument/2006/relationships/slideLayout" Target="../slideLayouts/slideLayout2.xml"/><Relationship Id="rId6" Type="http://schemas.openxmlformats.org/officeDocument/2006/relationships/hyperlink" Target="https://www.bing.com/images/search?view=detailV2&amp;ccid=itlope7l&amp;id=2FC09A298920429C349F1E7076D1617308712120&amp;thid=OIP.itlope7lXqZqh-i94l8DQgHaE7&amp;mediaurl=https%3a%2f%2fmedia.istockphoto.com%2fphotos%2fword-conclusion-handwritten-with-white-marker-picture-id1126542135%3fk%3d6%26m%3d1126542135%26s%3d170667a%26w%3d0%26h%3d3BEnoZPZu4Wiue19V5-bdPRIxCFeYBek00LuAx0igNw%3d&amp;cdnurl=https%3a%2f%2fth.bing.com%2fth%2fid%2fR.8ad968a5eee55ea66a87e8bde25f0342%3frik%3dICFxCHNh0XZwHg%26pid%3dImgRaw%26r%3d0&amp;exph=339&amp;expw=509&amp;q=conclusion+&amp;simid=608030424251058711&amp;FORM=IRPRST&amp;ck=3087E24DCFD5A484C65E0ED1A7C5B831&amp;selectedIndex=3&amp;ajaxhist=0&amp;ajaxserp=0" TargetMode="External"/><Relationship Id="rId11" Type="http://schemas.openxmlformats.org/officeDocument/2006/relationships/hyperlink" Target="http://guides.co/guide/the-seven-barriers-of-communication" TargetMode="External"/><Relationship Id="rId5" Type="http://schemas.openxmlformats.org/officeDocument/2006/relationships/hyperlink" Target="https://michellemathiasfsp.blogspot.com/2018/11/shannon-and-weavers-model-of.html" TargetMode="External"/><Relationship Id="rId10" Type="http://schemas.openxmlformats.org/officeDocument/2006/relationships/hyperlink" Target="https://qsstudy.com/business-studies/schramms-model-communication" TargetMode="External"/><Relationship Id="rId4" Type="http://schemas.openxmlformats.org/officeDocument/2006/relationships/hyperlink" Target="https://www.health.org.uk/sites/default/files/Communications-channels.pdf" TargetMode="External"/><Relationship Id="rId9" Type="http://schemas.openxmlformats.org/officeDocument/2006/relationships/hyperlink" Target="https://testwthnishi.com/2019/11/20/overcoming-barriers-to-effective-communication-in-agile-teams/amp/"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7AF9319C-2D9B-4868-AEAE-37298EA0F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15066" cy="6858000"/>
          </a:xfrm>
          <a:custGeom>
            <a:avLst/>
            <a:gdLst>
              <a:gd name="connsiteX0" fmla="*/ 0 w 5215066"/>
              <a:gd name="connsiteY0" fmla="*/ 0 h 6858000"/>
              <a:gd name="connsiteX1" fmla="*/ 3197713 w 5215066"/>
              <a:gd name="connsiteY1" fmla="*/ 0 h 6858000"/>
              <a:gd name="connsiteX2" fmla="*/ 3259787 w 5215066"/>
              <a:gd name="connsiteY2" fmla="*/ 39865 h 6858000"/>
              <a:gd name="connsiteX3" fmla="*/ 5215066 w 5215066"/>
              <a:gd name="connsiteY3" fmla="*/ 3723759 h 6858000"/>
              <a:gd name="connsiteX4" fmla="*/ 4202364 w 5215066"/>
              <a:gd name="connsiteY4" fmla="*/ 6549681 h 6858000"/>
              <a:gd name="connsiteX5" fmla="*/ 3922635 w 5215066"/>
              <a:gd name="connsiteY5" fmla="*/ 6858000 h 6858000"/>
              <a:gd name="connsiteX6" fmla="*/ 0 w 521506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0" y="0"/>
                </a:moveTo>
                <a:lnTo>
                  <a:pt x="3197713" y="0"/>
                </a:lnTo>
                <a:lnTo>
                  <a:pt x="3259787" y="39865"/>
                </a:lnTo>
                <a:cubicBezTo>
                  <a:pt x="4439462" y="838237"/>
                  <a:pt x="5215066" y="2190263"/>
                  <a:pt x="5215066" y="3723759"/>
                </a:cubicBezTo>
                <a:cubicBezTo>
                  <a:pt x="5215066" y="4797206"/>
                  <a:pt x="4835020" y="5781733"/>
                  <a:pt x="4202364" y="6549681"/>
                </a:cubicBezTo>
                <a:lnTo>
                  <a:pt x="3922635" y="6858000"/>
                </a:lnTo>
                <a:lnTo>
                  <a:pt x="0" y="685800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E7A4CED-9B70-439D-950C-7D684E61183C}"/>
              </a:ext>
            </a:extLst>
          </p:cNvPr>
          <p:cNvSpPr>
            <a:spLocks noGrp="1"/>
          </p:cNvSpPr>
          <p:nvPr>
            <p:ph type="ctrTitle"/>
          </p:nvPr>
        </p:nvSpPr>
        <p:spPr>
          <a:xfrm>
            <a:off x="182880" y="396240"/>
            <a:ext cx="5032186" cy="4485120"/>
          </a:xfrm>
        </p:spPr>
        <p:txBody>
          <a:bodyPr vert="horz" lIns="91440" tIns="45720" rIns="91440" bIns="45720" rtlCol="0" anchor="b">
            <a:normAutofit fontScale="90000"/>
          </a:bodyPr>
          <a:lstStyle/>
          <a:p>
            <a:r>
              <a:rPr lang="en-US" sz="5000" i="0" kern="1200" spc="100" baseline="0">
                <a:solidFill>
                  <a:schemeClr val="bg1"/>
                </a:solidFill>
                <a:latin typeface="Amasis MT Pro Black" panose="020B0604020202020204" pitchFamily="18" charset="0"/>
              </a:rPr>
              <a:t>Strategies for Effective Communication in a Business setting</a:t>
            </a:r>
            <a:br>
              <a:rPr lang="en-US" sz="3800" i="1" kern="1200" spc="100" baseline="0">
                <a:solidFill>
                  <a:schemeClr val="bg1"/>
                </a:solidFill>
                <a:latin typeface="+mj-lt"/>
                <a:ea typeface="+mj-ea"/>
                <a:cs typeface="+mj-cs"/>
              </a:rPr>
            </a:br>
            <a:endParaRPr lang="en-US" sz="3800" i="1" kern="1200" spc="100" baseline="0">
              <a:solidFill>
                <a:schemeClr val="bg1"/>
              </a:solidFill>
              <a:latin typeface="+mj-lt"/>
              <a:ea typeface="+mj-ea"/>
              <a:cs typeface="+mj-cs"/>
            </a:endParaRPr>
          </a:p>
        </p:txBody>
      </p:sp>
      <p:sp>
        <p:nvSpPr>
          <p:cNvPr id="3" name="Subtitle 2">
            <a:extLst>
              <a:ext uri="{FF2B5EF4-FFF2-40B4-BE49-F238E27FC236}">
                <a16:creationId xmlns:a16="http://schemas.microsoft.com/office/drawing/2014/main" id="{130EEE4D-EB1A-4943-A0B3-034981DC58AC}"/>
              </a:ext>
            </a:extLst>
          </p:cNvPr>
          <p:cNvSpPr>
            <a:spLocks noGrp="1"/>
          </p:cNvSpPr>
          <p:nvPr>
            <p:ph type="subTitle" idx="1"/>
          </p:nvPr>
        </p:nvSpPr>
        <p:spPr>
          <a:xfrm>
            <a:off x="0" y="5047689"/>
            <a:ext cx="4591050" cy="1643981"/>
          </a:xfrm>
        </p:spPr>
        <p:txBody>
          <a:bodyPr vert="horz" lIns="91440" tIns="45720" rIns="91440" bIns="45720" rtlCol="0" anchor="t">
            <a:noAutofit/>
          </a:bodyPr>
          <a:lstStyle/>
          <a:p>
            <a:pPr algn="ctr">
              <a:lnSpc>
                <a:spcPct val="90000"/>
              </a:lnSpc>
            </a:pPr>
            <a:r>
              <a:rPr lang="en-US" sz="2500" b="1">
                <a:solidFill>
                  <a:schemeClr val="bg1"/>
                </a:solidFill>
                <a:latin typeface="Arial" panose="020B0604020202020204" pitchFamily="34" charset="0"/>
                <a:cs typeface="Arial" panose="020B0604020202020204" pitchFamily="34" charset="0"/>
              </a:rPr>
              <a:t>Effective team working and communication</a:t>
            </a:r>
          </a:p>
          <a:p>
            <a:pPr algn="ctr">
              <a:lnSpc>
                <a:spcPct val="90000"/>
              </a:lnSpc>
            </a:pPr>
            <a:r>
              <a:rPr lang="en-US" sz="2500" b="1">
                <a:solidFill>
                  <a:schemeClr val="bg1"/>
                </a:solidFill>
                <a:latin typeface="Arial" panose="020B0604020202020204" pitchFamily="34" charset="0"/>
                <a:cs typeface="Arial" panose="020B0604020202020204" pitchFamily="34" charset="0"/>
              </a:rPr>
              <a:t>BMSW4002</a:t>
            </a:r>
          </a:p>
          <a:p>
            <a:pPr algn="ctr">
              <a:lnSpc>
                <a:spcPct val="90000"/>
              </a:lnSpc>
            </a:pPr>
            <a:r>
              <a:rPr lang="en-US" sz="2500" b="1">
                <a:solidFill>
                  <a:schemeClr val="bg1"/>
                </a:solidFill>
                <a:latin typeface="Arial" panose="020B0604020202020204" pitchFamily="34" charset="0"/>
                <a:cs typeface="Arial" panose="020B0604020202020204" pitchFamily="34" charset="0"/>
              </a:rPr>
              <a:t>Azora Hurd</a:t>
            </a:r>
          </a:p>
        </p:txBody>
      </p:sp>
      <p:pic>
        <p:nvPicPr>
          <p:cNvPr id="5" name="Graphic 4" descr="Group of men with solid fill">
            <a:extLst>
              <a:ext uri="{FF2B5EF4-FFF2-40B4-BE49-F238E27FC236}">
                <a16:creationId xmlns:a16="http://schemas.microsoft.com/office/drawing/2014/main" id="{36E0210C-AC27-42AF-962D-C5E34C6EAAE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90784" y="579599"/>
            <a:ext cx="3173251" cy="3173251"/>
          </a:xfrm>
          <a:prstGeom prst="rect">
            <a:avLst/>
          </a:prstGeom>
        </p:spPr>
      </p:pic>
      <p:sp>
        <p:nvSpPr>
          <p:cNvPr id="15"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TextBox 5">
            <a:extLst>
              <a:ext uri="{FF2B5EF4-FFF2-40B4-BE49-F238E27FC236}">
                <a16:creationId xmlns:a16="http://schemas.microsoft.com/office/drawing/2014/main" id="{1E711E8D-CCCB-4498-8C50-2B88AB5E734E}"/>
              </a:ext>
            </a:extLst>
          </p:cNvPr>
          <p:cNvSpPr txBox="1"/>
          <p:nvPr/>
        </p:nvSpPr>
        <p:spPr>
          <a:xfrm>
            <a:off x="7233920" y="4534287"/>
            <a:ext cx="4550090" cy="2323713"/>
          </a:xfrm>
          <a:prstGeom prst="rect">
            <a:avLst/>
          </a:prstGeom>
          <a:noFill/>
        </p:spPr>
        <p:txBody>
          <a:bodyPr wrap="square" rtlCol="0">
            <a:spAutoFit/>
          </a:bodyPr>
          <a:lstStyle/>
          <a:p>
            <a:pPr>
              <a:spcAft>
                <a:spcPts val="600"/>
              </a:spcAft>
            </a:pPr>
            <a:r>
              <a:rPr lang="en-GB" sz="2500" b="1">
                <a:solidFill>
                  <a:schemeClr val="bg1"/>
                </a:solidFill>
                <a:latin typeface="Arial" panose="020B0604020202020204" pitchFamily="34" charset="0"/>
                <a:cs typeface="Arial" panose="020B0604020202020204" pitchFamily="34" charset="0"/>
              </a:rPr>
              <a:t>Purple team</a:t>
            </a:r>
          </a:p>
          <a:p>
            <a:pPr>
              <a:spcAft>
                <a:spcPts val="600"/>
              </a:spcAft>
            </a:pPr>
            <a:endParaRPr lang="en-GB" sz="2500" b="1">
              <a:solidFill>
                <a:schemeClr val="bg1"/>
              </a:solidFill>
              <a:latin typeface="Arial" panose="020B0604020202020204" pitchFamily="34" charset="0"/>
              <a:cs typeface="Arial" panose="020B0604020202020204" pitchFamily="34" charset="0"/>
            </a:endParaRPr>
          </a:p>
          <a:p>
            <a:pPr>
              <a:spcAft>
                <a:spcPts val="600"/>
              </a:spcAft>
            </a:pPr>
            <a:r>
              <a:rPr lang="en-GB" sz="2500" b="1">
                <a:solidFill>
                  <a:schemeClr val="bg1"/>
                </a:solidFill>
                <a:latin typeface="Arial" panose="020B0604020202020204" pitchFamily="34" charset="0"/>
                <a:cs typeface="Arial" panose="020B0604020202020204" pitchFamily="34" charset="0"/>
              </a:rPr>
              <a:t>Viktoria Koleva (2028456)</a:t>
            </a:r>
          </a:p>
          <a:p>
            <a:pPr>
              <a:spcAft>
                <a:spcPts val="600"/>
              </a:spcAft>
            </a:pPr>
            <a:r>
              <a:rPr lang="en-GB" sz="2500" b="1">
                <a:solidFill>
                  <a:schemeClr val="bg1"/>
                </a:solidFill>
                <a:latin typeface="Arial" panose="020B0604020202020204" pitchFamily="34" charset="0"/>
                <a:cs typeface="Arial" panose="020B0604020202020204" pitchFamily="34" charset="0"/>
              </a:rPr>
              <a:t>Sabba Shahzad (2025733)</a:t>
            </a:r>
          </a:p>
          <a:p>
            <a:pPr>
              <a:spcAft>
                <a:spcPts val="600"/>
              </a:spcAft>
            </a:pPr>
            <a:r>
              <a:rPr lang="en-GB" sz="2500" b="1">
                <a:solidFill>
                  <a:schemeClr val="bg1"/>
                </a:solidFill>
                <a:latin typeface="Arial" panose="020B0604020202020204" pitchFamily="34" charset="0"/>
                <a:cs typeface="Arial" panose="020B0604020202020204" pitchFamily="34" charset="0"/>
              </a:rPr>
              <a:t>Anniese Mckenzie (2024774)</a:t>
            </a:r>
          </a:p>
        </p:txBody>
      </p:sp>
    </p:spTree>
    <p:extLst>
      <p:ext uri="{BB962C8B-B14F-4D97-AF65-F5344CB8AC3E}">
        <p14:creationId xmlns:p14="http://schemas.microsoft.com/office/powerpoint/2010/main" val="3333508596"/>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4CEA0-6D39-4F27-A2C7-7EECB40C9C5F}"/>
              </a:ext>
            </a:extLst>
          </p:cNvPr>
          <p:cNvSpPr>
            <a:spLocks noGrp="1"/>
          </p:cNvSpPr>
          <p:nvPr>
            <p:ph type="title"/>
          </p:nvPr>
        </p:nvSpPr>
        <p:spPr>
          <a:xfrm>
            <a:off x="0" y="16002"/>
            <a:ext cx="12192000" cy="850773"/>
          </a:xfrm>
        </p:spPr>
        <p:txBody>
          <a:bodyPr>
            <a:normAutofit/>
          </a:bodyPr>
          <a:lstStyle/>
          <a:p>
            <a:r>
              <a:rPr lang="en-GB" sz="4000" i="0">
                <a:latin typeface="Arial" panose="020B0604020202020204" pitchFamily="34" charset="0"/>
                <a:cs typeface="Arial" panose="020B0604020202020204" pitchFamily="34" charset="0"/>
              </a:rPr>
              <a:t>Contents</a:t>
            </a:r>
          </a:p>
        </p:txBody>
      </p:sp>
      <p:sp>
        <p:nvSpPr>
          <p:cNvPr id="3" name="Content Placeholder 2">
            <a:extLst>
              <a:ext uri="{FF2B5EF4-FFF2-40B4-BE49-F238E27FC236}">
                <a16:creationId xmlns:a16="http://schemas.microsoft.com/office/drawing/2014/main" id="{8C7B3719-6CDA-477C-A908-AD9CFD1987EE}"/>
              </a:ext>
            </a:extLst>
          </p:cNvPr>
          <p:cNvSpPr>
            <a:spLocks noGrp="1"/>
          </p:cNvSpPr>
          <p:nvPr>
            <p:ph idx="1"/>
          </p:nvPr>
        </p:nvSpPr>
        <p:spPr>
          <a:xfrm>
            <a:off x="0" y="1051559"/>
            <a:ext cx="12192000" cy="5678849"/>
          </a:xfrm>
        </p:spPr>
        <p:txBody>
          <a:bodyPr vert="horz" lIns="91440" tIns="45720" rIns="91440" bIns="45720" rtlCol="0" anchor="t">
            <a:noAutofit/>
          </a:bodyPr>
          <a:lstStyle/>
          <a:p>
            <a:pPr marL="0" indent="0">
              <a:lnSpc>
                <a:spcPct val="150000"/>
              </a:lnSpc>
              <a:buNone/>
            </a:pPr>
            <a:r>
              <a:rPr lang="en-GB">
                <a:solidFill>
                  <a:schemeClr val="tx1"/>
                </a:solidFill>
                <a:latin typeface="Arial" panose="020B0604020202020204" pitchFamily="34" charset="0"/>
                <a:cs typeface="Arial" panose="020B0604020202020204" pitchFamily="34" charset="0"/>
              </a:rPr>
              <a:t>Introduction – Slide 3 SABBA</a:t>
            </a:r>
          </a:p>
          <a:p>
            <a:pPr marL="0" indent="0">
              <a:lnSpc>
                <a:spcPct val="150000"/>
              </a:lnSpc>
              <a:buNone/>
            </a:pPr>
            <a:r>
              <a:rPr lang="en-GB">
                <a:solidFill>
                  <a:schemeClr val="tx1"/>
                </a:solidFill>
                <a:latin typeface="Arial" panose="020B0604020202020204" pitchFamily="34" charset="0"/>
                <a:cs typeface="Arial" panose="020B0604020202020204" pitchFamily="34" charset="0"/>
              </a:rPr>
              <a:t>Theories relating to models of communication – Slides 4-6 SABBA</a:t>
            </a:r>
          </a:p>
          <a:p>
            <a:pPr marL="0" indent="0">
              <a:lnSpc>
                <a:spcPct val="150000"/>
              </a:lnSpc>
              <a:buNone/>
            </a:pPr>
            <a:r>
              <a:rPr lang="en-GB">
                <a:solidFill>
                  <a:schemeClr val="tx1"/>
                </a:solidFill>
                <a:latin typeface="Arial"/>
                <a:cs typeface="Arial"/>
              </a:rPr>
              <a:t>The channels of communication used by the organisation and channels that can be used to improve communication – Slides 7-8 ANNIESE</a:t>
            </a:r>
          </a:p>
          <a:p>
            <a:pPr marL="0" indent="0">
              <a:lnSpc>
                <a:spcPct val="150000"/>
              </a:lnSpc>
              <a:buNone/>
            </a:pPr>
            <a:r>
              <a:rPr lang="en-GB">
                <a:solidFill>
                  <a:schemeClr val="tx1"/>
                </a:solidFill>
                <a:latin typeface="Arial"/>
                <a:cs typeface="Arial"/>
              </a:rPr>
              <a:t>Barriers that can prevent effective communication between the organisation and their external stakeholders – Slide 9-11 VIKTORIA</a:t>
            </a:r>
          </a:p>
          <a:p>
            <a:pPr marL="0" indent="0">
              <a:lnSpc>
                <a:spcPct val="150000"/>
              </a:lnSpc>
              <a:buNone/>
            </a:pPr>
            <a:r>
              <a:rPr lang="en-GB">
                <a:solidFill>
                  <a:schemeClr val="tx1"/>
                </a:solidFill>
                <a:latin typeface="Arial"/>
                <a:cs typeface="Arial"/>
              </a:rPr>
              <a:t>The impact of effective communication on the staff and patients – Slide 12  VIKTORIA</a:t>
            </a:r>
          </a:p>
          <a:p>
            <a:pPr marL="0" indent="0">
              <a:lnSpc>
                <a:spcPct val="150000"/>
              </a:lnSpc>
              <a:buNone/>
            </a:pPr>
            <a:r>
              <a:rPr lang="en-GB">
                <a:solidFill>
                  <a:schemeClr val="tx1"/>
                </a:solidFill>
                <a:latin typeface="Arial"/>
                <a:cs typeface="Arial"/>
              </a:rPr>
              <a:t>Conclusion – Slide 13 ANNIESE</a:t>
            </a:r>
          </a:p>
          <a:p>
            <a:pPr marL="0" indent="0">
              <a:lnSpc>
                <a:spcPct val="150000"/>
              </a:lnSpc>
              <a:buNone/>
            </a:pPr>
            <a:r>
              <a:rPr lang="en-GB">
                <a:solidFill>
                  <a:schemeClr val="tx1"/>
                </a:solidFill>
                <a:latin typeface="Arial"/>
                <a:cs typeface="Arial"/>
              </a:rPr>
              <a:t>References – Slide 14 SABBA</a:t>
            </a:r>
          </a:p>
        </p:txBody>
      </p:sp>
    </p:spTree>
    <p:extLst>
      <p:ext uri="{BB962C8B-B14F-4D97-AF65-F5344CB8AC3E}">
        <p14:creationId xmlns:p14="http://schemas.microsoft.com/office/powerpoint/2010/main" val="3307493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p:cTn id="23"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p:cTn id="3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p:cTn id="47"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8"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49"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50" dur="1000"/>
                                        <p:tgtEl>
                                          <p:spTgt spid="3">
                                            <p:txEl>
                                              <p:pRg st="6" end="6"/>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3">
                                            <p:txEl>
                                              <p:pRg st="5" end="5"/>
                                            </p:txEl>
                                          </p:spTgt>
                                        </p:tgtEl>
                                        <p:attrNameLst>
                                          <p:attrName>style.visibility</p:attrName>
                                        </p:attrNameLst>
                                      </p:cBhvr>
                                      <p:to>
                                        <p:strVal val="visible"/>
                                      </p:to>
                                    </p:set>
                                    <p:anim calcmode="lin" valueType="num">
                                      <p:cBhvr>
                                        <p:cTn id="55"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20E705-F666-4A19-B1A9-CD0CD0C0EBE5}"/>
              </a:ext>
            </a:extLst>
          </p:cNvPr>
          <p:cNvSpPr>
            <a:spLocks noGrp="1"/>
          </p:cNvSpPr>
          <p:nvPr>
            <p:ph type="title"/>
          </p:nvPr>
        </p:nvSpPr>
        <p:spPr>
          <a:xfrm>
            <a:off x="9134475" y="24026"/>
            <a:ext cx="3057524" cy="1123166"/>
          </a:xfrm>
        </p:spPr>
        <p:txBody>
          <a:bodyPr>
            <a:normAutofit/>
          </a:bodyPr>
          <a:lstStyle/>
          <a:p>
            <a:r>
              <a:rPr lang="en-GB" sz="4000" i="0">
                <a:latin typeface="Arial" panose="020B0604020202020204" pitchFamily="34" charset="0"/>
                <a:cs typeface="Arial" panose="020B0604020202020204" pitchFamily="34" charset="0"/>
              </a:rPr>
              <a:t>Introduction</a:t>
            </a:r>
          </a:p>
        </p:txBody>
      </p:sp>
      <p:pic>
        <p:nvPicPr>
          <p:cNvPr id="5" name="Picture 4" descr="Child drawing rainbow on window">
            <a:extLst>
              <a:ext uri="{FF2B5EF4-FFF2-40B4-BE49-F238E27FC236}">
                <a16:creationId xmlns:a16="http://schemas.microsoft.com/office/drawing/2014/main" id="{95F78641-7535-4D91-B685-33C0D36C8790}"/>
              </a:ext>
            </a:extLst>
          </p:cNvPr>
          <p:cNvPicPr>
            <a:picLocks noChangeAspect="1"/>
          </p:cNvPicPr>
          <p:nvPr/>
        </p:nvPicPr>
        <p:blipFill rotWithShape="1">
          <a:blip r:embed="rId2">
            <a:extLst>
              <a:ext uri="{28A0092B-C50C-407E-A947-70E740481C1C}">
                <a14:useLocalDpi xmlns:a14="http://schemas.microsoft.com/office/drawing/2010/main" val="0"/>
              </a:ext>
            </a:extLst>
          </a:blip>
          <a:srcRect l="7497" r="41744" b="-1"/>
          <a:stretch/>
        </p:blipFill>
        <p:spPr>
          <a:xfrm>
            <a:off x="-23683" y="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21" name="Straight Connector 20">
            <a:extLst>
              <a:ext uri="{FF2B5EF4-FFF2-40B4-BE49-F238E27FC236}">
                <a16:creationId xmlns:a16="http://schemas.microsoft.com/office/drawing/2014/main" id="{C1FC086D-39EC-448D-97E7-FF23235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86332" y="3088919"/>
            <a:ext cx="52120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0A9569-B099-4136-8EC6-41A68D55FCD8}"/>
              </a:ext>
            </a:extLst>
          </p:cNvPr>
          <p:cNvSpPr>
            <a:spLocks noGrp="1"/>
          </p:cNvSpPr>
          <p:nvPr>
            <p:ph idx="1"/>
          </p:nvPr>
        </p:nvSpPr>
        <p:spPr>
          <a:xfrm>
            <a:off x="5215067" y="3088918"/>
            <a:ext cx="6976934" cy="3419889"/>
          </a:xfrm>
        </p:spPr>
        <p:txBody>
          <a:bodyPr>
            <a:noAutofit/>
          </a:bodyPr>
          <a:lstStyle/>
          <a:p>
            <a:pPr marL="0" indent="0">
              <a:lnSpc>
                <a:spcPct val="100000"/>
              </a:lnSpc>
              <a:buNone/>
            </a:pPr>
            <a:r>
              <a:rPr lang="en-GB" sz="2500">
                <a:latin typeface="Arial" panose="020B0604020202020204" pitchFamily="34" charset="0"/>
                <a:cs typeface="Arial" panose="020B0604020202020204" pitchFamily="34" charset="0"/>
              </a:rPr>
              <a:t>*We provide care for children ranging from the ages of 0-25</a:t>
            </a:r>
          </a:p>
          <a:p>
            <a:pPr marL="0" indent="0">
              <a:lnSpc>
                <a:spcPct val="100000"/>
              </a:lnSpc>
              <a:buNone/>
            </a:pPr>
            <a:endParaRPr lang="en-GB" sz="2500">
              <a:latin typeface="Arial" panose="020B0604020202020204" pitchFamily="34" charset="0"/>
              <a:cs typeface="Arial" panose="020B0604020202020204" pitchFamily="34" charset="0"/>
            </a:endParaRPr>
          </a:p>
          <a:p>
            <a:pPr marL="0" indent="0">
              <a:lnSpc>
                <a:spcPct val="100000"/>
              </a:lnSpc>
              <a:buNone/>
            </a:pPr>
            <a:r>
              <a:rPr lang="en-GB" sz="2500">
                <a:latin typeface="Arial" panose="020B0604020202020204" pitchFamily="34" charset="0"/>
                <a:cs typeface="Arial" panose="020B0604020202020204" pitchFamily="34" charset="0"/>
              </a:rPr>
              <a:t>*Patient carers and family supporters</a:t>
            </a:r>
          </a:p>
          <a:p>
            <a:pPr marL="0" indent="0">
              <a:lnSpc>
                <a:spcPct val="100000"/>
              </a:lnSpc>
              <a:buNone/>
            </a:pPr>
            <a:endParaRPr lang="en-GB" sz="2500">
              <a:latin typeface="Arial" panose="020B0604020202020204" pitchFamily="34" charset="0"/>
              <a:cs typeface="Arial" panose="020B0604020202020204" pitchFamily="34" charset="0"/>
            </a:endParaRPr>
          </a:p>
          <a:p>
            <a:pPr marL="0" indent="0">
              <a:lnSpc>
                <a:spcPct val="100000"/>
              </a:lnSpc>
              <a:buNone/>
            </a:pPr>
            <a:r>
              <a:rPr lang="en-GB" sz="2500">
                <a:latin typeface="Arial" panose="020B0604020202020204" pitchFamily="34" charset="0"/>
                <a:cs typeface="Arial" panose="020B0604020202020204" pitchFamily="34" charset="0"/>
              </a:rPr>
              <a:t>*With our support we can hopefully succeed as a team</a:t>
            </a:r>
          </a:p>
        </p:txBody>
      </p:sp>
      <p:sp>
        <p:nvSpPr>
          <p:cNvPr id="2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Rectangle 5">
            <a:extLst>
              <a:ext uri="{FF2B5EF4-FFF2-40B4-BE49-F238E27FC236}">
                <a16:creationId xmlns:a16="http://schemas.microsoft.com/office/drawing/2014/main" id="{2FD7243A-396E-4836-8988-B6F80F7400FC}"/>
              </a:ext>
            </a:extLst>
          </p:cNvPr>
          <p:cNvSpPr/>
          <p:nvPr/>
        </p:nvSpPr>
        <p:spPr>
          <a:xfrm>
            <a:off x="-1" y="24026"/>
            <a:ext cx="8058151" cy="1754326"/>
          </a:xfrm>
          <a:prstGeom prst="rect">
            <a:avLst/>
          </a:prstGeom>
          <a:noFill/>
        </p:spPr>
        <p:txBody>
          <a:bodyPr wrap="square" lIns="91440" tIns="45720" rIns="91440" bIns="45720">
            <a:spAutoFit/>
          </a:bodyPr>
          <a:lstStyle/>
          <a:p>
            <a:pPr algn="ctr"/>
            <a:r>
              <a:rPr lang="en-US" sz="5400" b="1" cap="none" spc="0">
                <a:ln w="6600">
                  <a:solidFill>
                    <a:schemeClr val="accent2"/>
                  </a:solidFill>
                  <a:prstDash val="solid"/>
                </a:ln>
                <a:solidFill>
                  <a:srgbClr val="FFFFFF"/>
                </a:solidFill>
                <a:effectLst>
                  <a:outerShdw dist="38100" dir="2700000" algn="tl" rotWithShape="0">
                    <a:schemeClr val="accent2"/>
                  </a:outerShdw>
                </a:effectLst>
              </a:rPr>
              <a:t>The Rainbow Children’s Hospital</a:t>
            </a:r>
          </a:p>
        </p:txBody>
      </p:sp>
    </p:spTree>
    <p:extLst>
      <p:ext uri="{BB962C8B-B14F-4D97-AF65-F5344CB8AC3E}">
        <p14:creationId xmlns:p14="http://schemas.microsoft.com/office/powerpoint/2010/main" val="2373448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 calcmode="lin" valueType="num">
                                      <p:cBhvr additive="base">
                                        <p:cTn id="2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38173-63EB-41D6-8CB8-1F0D25EC23EE}"/>
              </a:ext>
            </a:extLst>
          </p:cNvPr>
          <p:cNvSpPr>
            <a:spLocks noGrp="1"/>
          </p:cNvSpPr>
          <p:nvPr>
            <p:ph type="title"/>
          </p:nvPr>
        </p:nvSpPr>
        <p:spPr>
          <a:xfrm>
            <a:off x="0" y="25527"/>
            <a:ext cx="12192000" cy="1060323"/>
          </a:xfrm>
        </p:spPr>
        <p:txBody>
          <a:bodyPr>
            <a:normAutofit/>
          </a:bodyPr>
          <a:lstStyle/>
          <a:p>
            <a:r>
              <a:rPr lang="en-GB" sz="4000" i="0">
                <a:latin typeface="Arial" panose="020B0604020202020204" pitchFamily="34" charset="0"/>
                <a:cs typeface="Arial" panose="020B0604020202020204" pitchFamily="34" charset="0"/>
              </a:rPr>
              <a:t>Theories relating to models of communication</a:t>
            </a:r>
          </a:p>
        </p:txBody>
      </p:sp>
      <p:sp>
        <p:nvSpPr>
          <p:cNvPr id="3" name="Content Placeholder 2">
            <a:extLst>
              <a:ext uri="{FF2B5EF4-FFF2-40B4-BE49-F238E27FC236}">
                <a16:creationId xmlns:a16="http://schemas.microsoft.com/office/drawing/2014/main" id="{5A5BD895-2124-4978-B626-E2F4C472F625}"/>
              </a:ext>
            </a:extLst>
          </p:cNvPr>
          <p:cNvSpPr>
            <a:spLocks noGrp="1"/>
          </p:cNvSpPr>
          <p:nvPr>
            <p:ph idx="1"/>
          </p:nvPr>
        </p:nvSpPr>
        <p:spPr>
          <a:xfrm>
            <a:off x="0" y="1241686"/>
            <a:ext cx="12192000" cy="2187314"/>
          </a:xfrm>
        </p:spPr>
        <p:txBody>
          <a:bodyPr>
            <a:normAutofit/>
          </a:bodyPr>
          <a:lstStyle/>
          <a:p>
            <a:pPr marL="0" indent="0" algn="ctr">
              <a:buNone/>
            </a:pPr>
            <a:r>
              <a:rPr lang="en-GB">
                <a:latin typeface="Arial" panose="020B0604020202020204" pitchFamily="34" charset="0"/>
                <a:cs typeface="Arial" panose="020B0604020202020204" pitchFamily="34" charset="0"/>
              </a:rPr>
              <a:t>Shannon and Weaver model, 1949</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2 engineers </a:t>
            </a:r>
          </a:p>
          <a:p>
            <a:pPr marL="0" indent="0">
              <a:buNone/>
            </a:pPr>
            <a:r>
              <a:rPr lang="en-GB">
                <a:latin typeface="Arial" panose="020B0604020202020204" pitchFamily="34" charset="0"/>
                <a:cs typeface="Arial" panose="020B0604020202020204" pitchFamily="34" charset="0"/>
              </a:rPr>
              <a:t>Goal- Ensure the most efficiency of telephone cables and radio waves</a:t>
            </a:r>
          </a:p>
          <a:p>
            <a:pPr marL="0" indent="0">
              <a:buNone/>
            </a:pPr>
            <a:endParaRPr lang="en-GB" sz="2200">
              <a:latin typeface="Arial" panose="020B0604020202020204" pitchFamily="34" charset="0"/>
              <a:cs typeface="Arial" panose="020B0604020202020204" pitchFamily="34" charset="0"/>
            </a:endParaRPr>
          </a:p>
          <a:p>
            <a:pPr marL="0" indent="0">
              <a:buNone/>
            </a:pPr>
            <a:endParaRPr lang="en-GB" sz="2200">
              <a:latin typeface="Arial" panose="020B0604020202020204" pitchFamily="34" charset="0"/>
              <a:cs typeface="Arial" panose="020B0604020202020204" pitchFamily="34" charset="0"/>
            </a:endParaRPr>
          </a:p>
          <a:p>
            <a:pPr marL="0" indent="0">
              <a:buNone/>
            </a:pPr>
            <a:endParaRPr lang="en-GB"/>
          </a:p>
        </p:txBody>
      </p:sp>
      <p:pic>
        <p:nvPicPr>
          <p:cNvPr id="1026" name="Picture 2">
            <a:extLst>
              <a:ext uri="{FF2B5EF4-FFF2-40B4-BE49-F238E27FC236}">
                <a16:creationId xmlns:a16="http://schemas.microsoft.com/office/drawing/2014/main" id="{04480613-9419-4AD4-A4DD-6A1000070D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45240" y="3584836"/>
            <a:ext cx="8301519" cy="32038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D645289-2D66-46F2-98AE-2BC528BDE503}"/>
              </a:ext>
            </a:extLst>
          </p:cNvPr>
          <p:cNvSpPr txBox="1"/>
          <p:nvPr/>
        </p:nvSpPr>
        <p:spPr>
          <a:xfrm>
            <a:off x="7759700" y="5509034"/>
            <a:ext cx="4064000"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Communication was key for Shannon and Weaver and this is the method of communication they used</a:t>
            </a:r>
          </a:p>
        </p:txBody>
      </p:sp>
    </p:spTree>
    <p:extLst>
      <p:ext uri="{BB962C8B-B14F-4D97-AF65-F5344CB8AC3E}">
        <p14:creationId xmlns:p14="http://schemas.microsoft.com/office/powerpoint/2010/main" val="2093703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A3BDB9-1CF3-4BD3-89CA-D931A3C4B0CC}"/>
              </a:ext>
            </a:extLst>
          </p:cNvPr>
          <p:cNvSpPr>
            <a:spLocks noGrp="1"/>
          </p:cNvSpPr>
          <p:nvPr>
            <p:ph idx="1"/>
          </p:nvPr>
        </p:nvSpPr>
        <p:spPr>
          <a:xfrm>
            <a:off x="0" y="1241686"/>
            <a:ext cx="12102957" cy="1717414"/>
          </a:xfrm>
        </p:spPr>
        <p:txBody>
          <a:bodyPr>
            <a:normAutofit/>
          </a:bodyPr>
          <a:lstStyle/>
          <a:p>
            <a:pPr marL="0" indent="0" algn="ctr">
              <a:buNone/>
            </a:pPr>
            <a:r>
              <a:rPr lang="en-GB">
                <a:latin typeface="Arial" panose="020B0604020202020204" pitchFamily="34" charset="0"/>
                <a:cs typeface="Arial" panose="020B0604020202020204" pitchFamily="34" charset="0"/>
              </a:rPr>
              <a:t>Berlo’s model 1960/SMCR</a:t>
            </a:r>
          </a:p>
          <a:p>
            <a:pPr marL="0" indent="0" algn="ctr">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4 components: Source, message, channel and receiver</a:t>
            </a:r>
          </a:p>
          <a:p>
            <a:pPr marL="0" indent="0">
              <a:buNone/>
            </a:pPr>
            <a:endParaRPr lang="en-GB" sz="2200">
              <a:latin typeface="Arial" panose="020B0604020202020204" pitchFamily="34" charset="0"/>
              <a:cs typeface="Arial" panose="020B0604020202020204" pitchFamily="34" charset="0"/>
            </a:endParaRPr>
          </a:p>
          <a:p>
            <a:pPr marL="0" indent="0">
              <a:buNone/>
            </a:pPr>
            <a:endParaRPr lang="en-GB" sz="2200">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491773FD-1F25-45F0-A3B9-DC01480E47B1}"/>
              </a:ext>
            </a:extLst>
          </p:cNvPr>
          <p:cNvSpPr>
            <a:spLocks noGrp="1"/>
          </p:cNvSpPr>
          <p:nvPr>
            <p:ph type="title"/>
          </p:nvPr>
        </p:nvSpPr>
        <p:spPr>
          <a:xfrm>
            <a:off x="0" y="0"/>
            <a:ext cx="12192000" cy="830669"/>
          </a:xfrm>
        </p:spPr>
        <p:txBody>
          <a:bodyPr>
            <a:normAutofit/>
          </a:bodyPr>
          <a:lstStyle/>
          <a:p>
            <a:r>
              <a:rPr lang="en-GB" sz="4000" i="0">
                <a:latin typeface="Arial" panose="020B0604020202020204" pitchFamily="34" charset="0"/>
                <a:cs typeface="Arial" panose="020B0604020202020204" pitchFamily="34" charset="0"/>
              </a:rPr>
              <a:t>Theories relating to models of communication</a:t>
            </a:r>
          </a:p>
        </p:txBody>
      </p:sp>
      <p:pic>
        <p:nvPicPr>
          <p:cNvPr id="2050" name="Picture 2" descr="See the source image">
            <a:extLst>
              <a:ext uri="{FF2B5EF4-FFF2-40B4-BE49-F238E27FC236}">
                <a16:creationId xmlns:a16="http://schemas.microsoft.com/office/drawing/2014/main" id="{6B460CA6-3440-4541-8825-FFEA33A968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3253" y="2959100"/>
            <a:ext cx="7928461" cy="3878053"/>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a:extLst>
              <a:ext uri="{FF2B5EF4-FFF2-40B4-BE49-F238E27FC236}">
                <a16:creationId xmlns:a16="http://schemas.microsoft.com/office/drawing/2014/main" id="{4AA9DBB0-53D7-4D31-BE70-33B55A47E806}"/>
              </a:ext>
            </a:extLst>
          </p:cNvPr>
          <p:cNvCxnSpPr>
            <a:cxnSpLocks/>
          </p:cNvCxnSpPr>
          <p:nvPr/>
        </p:nvCxnSpPr>
        <p:spPr>
          <a:xfrm flipH="1">
            <a:off x="1752600" y="2488019"/>
            <a:ext cx="373912" cy="64407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0A199BAE-D3EF-4B00-9EEC-5789C8D8D052}"/>
              </a:ext>
            </a:extLst>
          </p:cNvPr>
          <p:cNvSpPr txBox="1"/>
          <p:nvPr/>
        </p:nvSpPr>
        <p:spPr>
          <a:xfrm>
            <a:off x="76198" y="3093118"/>
            <a:ext cx="2908301" cy="553998"/>
          </a:xfrm>
          <a:prstGeom prst="rect">
            <a:avLst/>
          </a:prstGeom>
          <a:noFill/>
        </p:spPr>
        <p:txBody>
          <a:bodyPr wrap="square" rtlCol="0">
            <a:spAutoFit/>
          </a:bodyPr>
          <a:lstStyle/>
          <a:p>
            <a:pPr algn="ctr"/>
            <a:r>
              <a:rPr lang="en-GB" sz="1500">
                <a:latin typeface="Arial" panose="020B0604020202020204" pitchFamily="34" charset="0"/>
                <a:cs typeface="Arial" panose="020B0604020202020204" pitchFamily="34" charset="0"/>
              </a:rPr>
              <a:t>Sender – </a:t>
            </a:r>
          </a:p>
          <a:p>
            <a:r>
              <a:rPr lang="en-GB" sz="1500">
                <a:latin typeface="Arial" panose="020B0604020202020204" pitchFamily="34" charset="0"/>
                <a:cs typeface="Arial" panose="020B0604020202020204" pitchFamily="34" charset="0"/>
              </a:rPr>
              <a:t>One who originates a message</a:t>
            </a:r>
          </a:p>
        </p:txBody>
      </p:sp>
      <p:cxnSp>
        <p:nvCxnSpPr>
          <p:cNvPr id="12" name="Straight Arrow Connector 11">
            <a:extLst>
              <a:ext uri="{FF2B5EF4-FFF2-40B4-BE49-F238E27FC236}">
                <a16:creationId xmlns:a16="http://schemas.microsoft.com/office/drawing/2014/main" id="{A22BF2FF-429F-4E98-A3DB-CEA5D3DA5B8D}"/>
              </a:ext>
            </a:extLst>
          </p:cNvPr>
          <p:cNvCxnSpPr>
            <a:cxnSpLocks/>
          </p:cNvCxnSpPr>
          <p:nvPr/>
        </p:nvCxnSpPr>
        <p:spPr>
          <a:xfrm flipH="1">
            <a:off x="2899458" y="4526828"/>
            <a:ext cx="896690"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3" name="TextBox 12">
            <a:extLst>
              <a:ext uri="{FF2B5EF4-FFF2-40B4-BE49-F238E27FC236}">
                <a16:creationId xmlns:a16="http://schemas.microsoft.com/office/drawing/2014/main" id="{2B127CD6-433A-4D7C-8EF1-9F7D9FF5B05F}"/>
              </a:ext>
            </a:extLst>
          </p:cNvPr>
          <p:cNvSpPr txBox="1"/>
          <p:nvPr/>
        </p:nvSpPr>
        <p:spPr>
          <a:xfrm>
            <a:off x="0" y="4109309"/>
            <a:ext cx="3673254" cy="784830"/>
          </a:xfrm>
          <a:prstGeom prst="rect">
            <a:avLst/>
          </a:prstGeom>
          <a:noFill/>
        </p:spPr>
        <p:txBody>
          <a:bodyPr wrap="square" rtlCol="0">
            <a:spAutoFit/>
          </a:bodyPr>
          <a:lstStyle/>
          <a:p>
            <a:r>
              <a:rPr lang="en-GB" sz="1500">
                <a:latin typeface="Arial" panose="020B0604020202020204" pitchFamily="34" charset="0"/>
                <a:cs typeface="Arial" panose="020B0604020202020204" pitchFamily="34" charset="0"/>
              </a:rPr>
              <a:t>Affects the communication process. Good communication skills – the message will be communicated better</a:t>
            </a:r>
          </a:p>
        </p:txBody>
      </p:sp>
      <p:sp>
        <p:nvSpPr>
          <p:cNvPr id="15" name="TextBox 14">
            <a:extLst>
              <a:ext uri="{FF2B5EF4-FFF2-40B4-BE49-F238E27FC236}">
                <a16:creationId xmlns:a16="http://schemas.microsoft.com/office/drawing/2014/main" id="{4609CBB7-E589-4B57-B7F9-41777D0A41A7}"/>
              </a:ext>
            </a:extLst>
          </p:cNvPr>
          <p:cNvSpPr txBox="1"/>
          <p:nvPr/>
        </p:nvSpPr>
        <p:spPr>
          <a:xfrm>
            <a:off x="0" y="5887832"/>
            <a:ext cx="3796147" cy="830997"/>
          </a:xfrm>
          <a:prstGeom prst="rect">
            <a:avLst/>
          </a:prstGeom>
          <a:noFill/>
        </p:spPr>
        <p:txBody>
          <a:bodyPr wrap="square" rtlCol="0">
            <a:spAutoFit/>
          </a:bodyPr>
          <a:lstStyle/>
          <a:p>
            <a:r>
              <a:rPr lang="en-GB" sz="1500">
                <a:latin typeface="Arial" panose="020B0604020202020204" pitchFamily="34" charset="0"/>
                <a:cs typeface="Arial" panose="020B0604020202020204" pitchFamily="34" charset="0"/>
              </a:rPr>
              <a:t>More knowledge more effective the sender transmits the message</a:t>
            </a:r>
          </a:p>
          <a:p>
            <a:endParaRPr lang="en-GB"/>
          </a:p>
        </p:txBody>
      </p:sp>
      <p:cxnSp>
        <p:nvCxnSpPr>
          <p:cNvPr id="17" name="Straight Arrow Connector 16">
            <a:extLst>
              <a:ext uri="{FF2B5EF4-FFF2-40B4-BE49-F238E27FC236}">
                <a16:creationId xmlns:a16="http://schemas.microsoft.com/office/drawing/2014/main" id="{0684CB49-1B2D-4639-B0BA-0EE156EBCBB4}"/>
              </a:ext>
            </a:extLst>
          </p:cNvPr>
          <p:cNvCxnSpPr>
            <a:cxnSpLocks/>
          </p:cNvCxnSpPr>
          <p:nvPr/>
        </p:nvCxnSpPr>
        <p:spPr>
          <a:xfrm flipH="1">
            <a:off x="3227454" y="5488487"/>
            <a:ext cx="568694" cy="38700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85137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F8C005A-2469-4D3E-BDC9-D26E32C92C6D}"/>
              </a:ext>
            </a:extLst>
          </p:cNvPr>
          <p:cNvSpPr txBox="1">
            <a:spLocks/>
          </p:cNvSpPr>
          <p:nvPr/>
        </p:nvSpPr>
        <p:spPr>
          <a:xfrm>
            <a:off x="0" y="25527"/>
            <a:ext cx="12192000" cy="1060323"/>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a:lstStyle>
          <a:p>
            <a:r>
              <a:rPr lang="en-GB" sz="4000" i="0">
                <a:latin typeface="Arial" panose="020B0604020202020204" pitchFamily="34" charset="0"/>
                <a:cs typeface="Arial" panose="020B0604020202020204" pitchFamily="34" charset="0"/>
              </a:rPr>
              <a:t>Theories relating to models of communication</a:t>
            </a:r>
          </a:p>
        </p:txBody>
      </p:sp>
      <p:pic>
        <p:nvPicPr>
          <p:cNvPr id="3074" name="Picture 2" descr="See the source image">
            <a:extLst>
              <a:ext uri="{FF2B5EF4-FFF2-40B4-BE49-F238E27FC236}">
                <a16:creationId xmlns:a16="http://schemas.microsoft.com/office/drawing/2014/main" id="{F8932EB8-4DAD-4A2E-9AA2-826A0B8337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5201" y="3157870"/>
            <a:ext cx="5841597" cy="3700130"/>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Key with solid fill">
            <a:extLst>
              <a:ext uri="{FF2B5EF4-FFF2-40B4-BE49-F238E27FC236}">
                <a16:creationId xmlns:a16="http://schemas.microsoft.com/office/drawing/2014/main" id="{8B526B64-CCC4-4916-8004-539CBF9BEC9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066398" y="2026982"/>
            <a:ext cx="519368" cy="519368"/>
          </a:xfrm>
          <a:prstGeom prst="rect">
            <a:avLst/>
          </a:prstGeom>
        </p:spPr>
      </p:pic>
      <p:sp>
        <p:nvSpPr>
          <p:cNvPr id="9" name="Content Placeholder 2">
            <a:extLst>
              <a:ext uri="{FF2B5EF4-FFF2-40B4-BE49-F238E27FC236}">
                <a16:creationId xmlns:a16="http://schemas.microsoft.com/office/drawing/2014/main" id="{12FA900F-A097-46AD-B16D-E99593706F8D}"/>
              </a:ext>
            </a:extLst>
          </p:cNvPr>
          <p:cNvSpPr>
            <a:spLocks noGrp="1"/>
          </p:cNvSpPr>
          <p:nvPr>
            <p:ph idx="1"/>
          </p:nvPr>
        </p:nvSpPr>
        <p:spPr>
          <a:xfrm>
            <a:off x="0" y="1160592"/>
            <a:ext cx="12191999" cy="1449258"/>
          </a:xfrm>
        </p:spPr>
        <p:txBody>
          <a:bodyPr>
            <a:normAutofit fontScale="92500" lnSpcReduction="20000"/>
          </a:bodyPr>
          <a:lstStyle/>
          <a:p>
            <a:pPr marL="0" indent="0" algn="ctr">
              <a:buNone/>
            </a:pPr>
            <a:r>
              <a:rPr lang="en-GB" sz="2200" i="0">
                <a:latin typeface="Arial" panose="020B0604020202020204" pitchFamily="34" charset="0"/>
                <a:cs typeface="Arial" panose="020B0604020202020204" pitchFamily="34" charset="0"/>
              </a:rPr>
              <a:t>Schramm’s interactive model 1954</a:t>
            </a:r>
            <a:endParaRPr lang="en-GB" sz="2200">
              <a:latin typeface="Arial" panose="020B0604020202020204" pitchFamily="34" charset="0"/>
              <a:cs typeface="Arial" panose="020B0604020202020204" pitchFamily="34" charset="0"/>
            </a:endParaRPr>
          </a:p>
          <a:p>
            <a:pPr marL="0" indent="0">
              <a:buNone/>
            </a:pPr>
            <a:br>
              <a:rPr lang="en-GB" sz="2200" b="0" i="0">
                <a:solidFill>
                  <a:srgbClr val="222222"/>
                </a:solidFill>
                <a:effectLst/>
                <a:latin typeface="Arial" panose="020B0604020202020204" pitchFamily="34" charset="0"/>
              </a:rPr>
            </a:br>
            <a:r>
              <a:rPr lang="en-GB" sz="2200" i="0">
                <a:solidFill>
                  <a:srgbClr val="222222"/>
                </a:solidFill>
                <a:latin typeface="Arial" panose="020B0604020202020204" pitchFamily="34" charset="0"/>
              </a:rPr>
              <a:t>C</a:t>
            </a:r>
            <a:r>
              <a:rPr lang="en-GB" sz="2200" b="0" i="0">
                <a:solidFill>
                  <a:srgbClr val="222222"/>
                </a:solidFill>
                <a:effectLst/>
                <a:latin typeface="Arial" panose="020B0604020202020204" pitchFamily="34" charset="0"/>
              </a:rPr>
              <a:t>ommunication between two people</a:t>
            </a:r>
            <a:br>
              <a:rPr lang="en-GB" sz="2200" b="0" i="0">
                <a:solidFill>
                  <a:srgbClr val="222222"/>
                </a:solidFill>
                <a:effectLst/>
                <a:latin typeface="Arial" panose="020B0604020202020204" pitchFamily="34" charset="0"/>
              </a:rPr>
            </a:br>
            <a:r>
              <a:rPr lang="en-GB" sz="2200" b="0" i="0">
                <a:solidFill>
                  <a:srgbClr val="222222"/>
                </a:solidFill>
                <a:effectLst/>
                <a:latin typeface="Arial" panose="020B0604020202020204" pitchFamily="34" charset="0"/>
              </a:rPr>
              <a:t>Encoding and decoding is </a:t>
            </a:r>
            <a:endParaRPr lang="en-GB" sz="2200">
              <a:latin typeface="Arial" panose="020B0604020202020204" pitchFamily="34" charset="0"/>
              <a:cs typeface="Arial" panose="020B0604020202020204" pitchFamily="34" charset="0"/>
            </a:endParaRPr>
          </a:p>
          <a:p>
            <a:pPr marL="0" indent="0">
              <a:buNone/>
            </a:pPr>
            <a:endParaRPr lang="en-GB"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9946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FAE725-660A-453D-84A4-F53DE281DC2F}"/>
              </a:ext>
            </a:extLst>
          </p:cNvPr>
          <p:cNvSpPr>
            <a:spLocks noGrp="1"/>
          </p:cNvSpPr>
          <p:nvPr>
            <p:ph type="title"/>
          </p:nvPr>
        </p:nvSpPr>
        <p:spPr>
          <a:xfrm>
            <a:off x="-1" y="808079"/>
            <a:ext cx="6447863" cy="1931646"/>
          </a:xfrm>
        </p:spPr>
        <p:txBody>
          <a:bodyPr anchor="ctr">
            <a:noAutofit/>
          </a:bodyPr>
          <a:lstStyle/>
          <a:p>
            <a:r>
              <a:rPr lang="en-US" sz="4000" i="0" kern="1200" spc="100" baseline="0">
                <a:latin typeface="Arial" panose="020B0604020202020204" pitchFamily="34" charset="0"/>
                <a:cs typeface="Arial" panose="020B0604020202020204" pitchFamily="34" charset="0"/>
              </a:rPr>
              <a:t>The channels of communication used by the organization and channels that can be used to improve communication</a:t>
            </a:r>
            <a:br>
              <a:rPr lang="en-US" sz="4000" kern="1200" spc="100" baseline="0">
                <a:latin typeface="Arial" panose="020B0604020202020204" pitchFamily="34" charset="0"/>
                <a:cs typeface="Arial" panose="020B0604020202020204" pitchFamily="34" charset="0"/>
              </a:rPr>
            </a:br>
            <a:endParaRPr lang="en-GB" sz="4000">
              <a:latin typeface="Arial" panose="020B0604020202020204" pitchFamily="34" charset="0"/>
              <a:cs typeface="Arial" panose="020B0604020202020204" pitchFamily="34" charset="0"/>
            </a:endParaRPr>
          </a:p>
        </p:txBody>
      </p:sp>
      <p:pic>
        <p:nvPicPr>
          <p:cNvPr id="1030" name="Picture 6" descr="Channel vs Richness chart">
            <a:extLst>
              <a:ext uri="{FF2B5EF4-FFF2-40B4-BE49-F238E27FC236}">
                <a16:creationId xmlns:a16="http://schemas.microsoft.com/office/drawing/2014/main" id="{854E6513-165B-4CD1-9A8B-3AC860BBE09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992" b="23676"/>
          <a:stretch/>
        </p:blipFill>
        <p:spPr bwMode="auto">
          <a:xfrm>
            <a:off x="6453962" y="176435"/>
            <a:ext cx="5731939" cy="2777864"/>
          </a:xfrm>
          <a:prstGeom prst="rect">
            <a:avLst/>
          </a:prstGeom>
          <a:noFill/>
          <a:extLst>
            <a:ext uri="{909E8E84-426E-40DD-AFC4-6F175D3DCCD1}">
              <a14:hiddenFill xmlns:a14="http://schemas.microsoft.com/office/drawing/2010/main">
                <a:solidFill>
                  <a:srgbClr val="FFFFFF"/>
                </a:solidFill>
              </a14:hiddenFill>
            </a:ext>
          </a:extLst>
        </p:spPr>
      </p:pic>
      <p:cxnSp>
        <p:nvCxnSpPr>
          <p:cNvPr id="141" name="Straight Connector 140">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6833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E2EDC4-32EF-480D-8327-D9FB5A185DEE}"/>
              </a:ext>
            </a:extLst>
          </p:cNvPr>
          <p:cNvSpPr>
            <a:spLocks noGrp="1"/>
          </p:cNvSpPr>
          <p:nvPr>
            <p:ph idx="1"/>
          </p:nvPr>
        </p:nvSpPr>
        <p:spPr>
          <a:xfrm>
            <a:off x="758826" y="3196931"/>
            <a:ext cx="4782166" cy="2585158"/>
          </a:xfrm>
        </p:spPr>
        <p:txBody>
          <a:bodyPr>
            <a:normAutofit/>
          </a:bodyPr>
          <a:lstStyle/>
          <a:p>
            <a:pPr marL="0" indent="0">
              <a:buNone/>
            </a:pPr>
            <a:r>
              <a:rPr lang="en-GB">
                <a:latin typeface="Arial" panose="020B0604020202020204" pitchFamily="34" charset="0"/>
                <a:cs typeface="Arial" panose="020B0604020202020204" pitchFamily="34" charset="0"/>
              </a:rPr>
              <a:t>Communication channels have different channel richness; richest channel and leanest channel or as some say high, medium and low richness. This is how effectively a channel of communication transmits information and how fast a response is received</a:t>
            </a:r>
          </a:p>
        </p:txBody>
      </p:sp>
      <p:pic>
        <p:nvPicPr>
          <p:cNvPr id="4" name="Picture 5" descr="A picture containing logo&#10;&#10;Description automatically generated">
            <a:extLst>
              <a:ext uri="{FF2B5EF4-FFF2-40B4-BE49-F238E27FC236}">
                <a16:creationId xmlns:a16="http://schemas.microsoft.com/office/drawing/2014/main" id="{DBA77B62-62C8-403E-AD0B-32B7B2767708}"/>
              </a:ext>
            </a:extLst>
          </p:cNvPr>
          <p:cNvPicPr>
            <a:picLocks noChangeAspect="1"/>
          </p:cNvPicPr>
          <p:nvPr/>
        </p:nvPicPr>
        <p:blipFill rotWithShape="1">
          <a:blip r:embed="rId4"/>
          <a:srcRect l="26841" r="27092" b="-1"/>
          <a:stretch/>
        </p:blipFill>
        <p:spPr>
          <a:xfrm>
            <a:off x="6371518" y="3130734"/>
            <a:ext cx="5820479" cy="3727265"/>
          </a:xfrm>
          <a:prstGeom prst="rect">
            <a:avLst/>
          </a:prstGeom>
        </p:spPr>
      </p:pic>
      <p:sp>
        <p:nvSpPr>
          <p:cNvPr id="14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796073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6DE737-5F3A-4D29-9BB5-2F8474E47BEB}"/>
              </a:ext>
            </a:extLst>
          </p:cNvPr>
          <p:cNvSpPr>
            <a:spLocks noGrp="1"/>
          </p:cNvSpPr>
          <p:nvPr>
            <p:ph idx="1"/>
          </p:nvPr>
        </p:nvSpPr>
        <p:spPr>
          <a:xfrm>
            <a:off x="57509" y="2473440"/>
            <a:ext cx="6376838" cy="3753394"/>
          </a:xfrm>
        </p:spPr>
        <p:txBody>
          <a:bodyPr>
            <a:normAutofit lnSpcReduction="10000"/>
          </a:bodyPr>
          <a:lstStyle/>
          <a:p>
            <a:pPr marL="0" indent="0">
              <a:lnSpc>
                <a:spcPct val="110000"/>
              </a:lnSpc>
              <a:spcBef>
                <a:spcPts val="400"/>
              </a:spcBef>
              <a:spcAft>
                <a:spcPts val="400"/>
              </a:spcAft>
              <a:buNone/>
            </a:pPr>
            <a:r>
              <a:rPr lang="en-US">
                <a:solidFill>
                  <a:schemeClr val="tx1">
                    <a:lumMod val="85000"/>
                    <a:lumOff val="15000"/>
                  </a:schemeClr>
                </a:solidFill>
                <a:latin typeface="Arial" panose="020B0604020202020204" pitchFamily="34" charset="0"/>
                <a:cs typeface="Arial" panose="020B0604020202020204" pitchFamily="34" charset="0"/>
              </a:rPr>
              <a:t>The channels of communication used by our hospital consist of:</a:t>
            </a:r>
          </a:p>
          <a:p>
            <a:pPr>
              <a:lnSpc>
                <a:spcPct val="110000"/>
              </a:lnSpc>
              <a:spcBef>
                <a:spcPts val="400"/>
              </a:spcBef>
              <a:spcAft>
                <a:spcPts val="400"/>
              </a:spcAft>
              <a:buFont typeface="Wingdings" panose="05000000000000000000" pitchFamily="2" charset="2"/>
              <a:buChar char="Ø"/>
            </a:pPr>
            <a:r>
              <a:rPr lang="en-US">
                <a:latin typeface="Arial" panose="020B0604020202020204" pitchFamily="34" charset="0"/>
                <a:cs typeface="Arial" panose="020B0604020202020204" pitchFamily="34" charset="0"/>
              </a:rPr>
              <a:t>Face to face conversations</a:t>
            </a:r>
          </a:p>
          <a:p>
            <a:pPr>
              <a:lnSpc>
                <a:spcPct val="110000"/>
              </a:lnSpc>
              <a:spcBef>
                <a:spcPts val="400"/>
              </a:spcBef>
              <a:spcAft>
                <a:spcPts val="400"/>
              </a:spcAft>
              <a:buFont typeface="Wingdings" panose="05000000000000000000" pitchFamily="2" charset="2"/>
              <a:buChar char="Ø"/>
            </a:pPr>
            <a:r>
              <a:rPr lang="en-US">
                <a:solidFill>
                  <a:schemeClr val="tx1">
                    <a:lumMod val="85000"/>
                    <a:lumOff val="15000"/>
                  </a:schemeClr>
                </a:solidFill>
                <a:latin typeface="Arial" panose="020B0604020202020204" pitchFamily="34" charset="0"/>
                <a:cs typeface="Arial" panose="020B0604020202020204" pitchFamily="34" charset="0"/>
              </a:rPr>
              <a:t>Video conferences</a:t>
            </a:r>
          </a:p>
          <a:p>
            <a:pPr>
              <a:lnSpc>
                <a:spcPct val="110000"/>
              </a:lnSpc>
              <a:spcBef>
                <a:spcPts val="400"/>
              </a:spcBef>
              <a:spcAft>
                <a:spcPts val="400"/>
              </a:spcAft>
              <a:buFont typeface="Wingdings" panose="05000000000000000000" pitchFamily="2" charset="2"/>
              <a:buChar char="Ø"/>
            </a:pPr>
            <a:r>
              <a:rPr lang="en-US">
                <a:latin typeface="Arial" panose="020B0604020202020204" pitchFamily="34" charset="0"/>
                <a:cs typeface="Arial" panose="020B0604020202020204" pitchFamily="34" charset="0"/>
              </a:rPr>
              <a:t>Telephone conversations</a:t>
            </a:r>
          </a:p>
          <a:p>
            <a:pPr>
              <a:lnSpc>
                <a:spcPct val="110000"/>
              </a:lnSpc>
              <a:spcBef>
                <a:spcPts val="400"/>
              </a:spcBef>
              <a:spcAft>
                <a:spcPts val="400"/>
              </a:spcAft>
              <a:buFont typeface="Wingdings" panose="05000000000000000000" pitchFamily="2" charset="2"/>
              <a:buChar char="Ø"/>
            </a:pPr>
            <a:r>
              <a:rPr lang="en-US">
                <a:solidFill>
                  <a:schemeClr val="tx1">
                    <a:lumMod val="85000"/>
                    <a:lumOff val="15000"/>
                  </a:schemeClr>
                </a:solidFill>
                <a:latin typeface="Arial" panose="020B0604020202020204" pitchFamily="34" charset="0"/>
                <a:cs typeface="Arial" panose="020B0604020202020204" pitchFamily="34" charset="0"/>
              </a:rPr>
              <a:t>Emails</a:t>
            </a:r>
          </a:p>
          <a:p>
            <a:pPr>
              <a:lnSpc>
                <a:spcPct val="110000"/>
              </a:lnSpc>
              <a:spcBef>
                <a:spcPts val="400"/>
              </a:spcBef>
              <a:spcAft>
                <a:spcPts val="400"/>
              </a:spcAft>
              <a:buFont typeface="Wingdings" panose="05000000000000000000" pitchFamily="2" charset="2"/>
              <a:buChar char="Ø"/>
            </a:pPr>
            <a:r>
              <a:rPr lang="en-US">
                <a:latin typeface="Arial" panose="020B0604020202020204" pitchFamily="34" charset="0"/>
                <a:cs typeface="Arial" panose="020B0604020202020204" pitchFamily="34" charset="0"/>
              </a:rPr>
              <a:t>Group meetings</a:t>
            </a:r>
          </a:p>
          <a:p>
            <a:pPr>
              <a:lnSpc>
                <a:spcPct val="110000"/>
              </a:lnSpc>
              <a:spcBef>
                <a:spcPts val="400"/>
              </a:spcBef>
              <a:spcAft>
                <a:spcPts val="400"/>
              </a:spcAft>
              <a:buFont typeface="Wingdings" panose="05000000000000000000" pitchFamily="2" charset="2"/>
              <a:buChar char="Ø"/>
            </a:pPr>
            <a:r>
              <a:rPr lang="en-US">
                <a:solidFill>
                  <a:schemeClr val="tx1">
                    <a:lumMod val="85000"/>
                    <a:lumOff val="15000"/>
                  </a:schemeClr>
                </a:solidFill>
                <a:latin typeface="Arial" panose="020B0604020202020204" pitchFamily="34" charset="0"/>
                <a:cs typeface="Arial" panose="020B0604020202020204" pitchFamily="34" charset="0"/>
              </a:rPr>
              <a:t>Letters</a:t>
            </a:r>
          </a:p>
          <a:p>
            <a:pPr>
              <a:lnSpc>
                <a:spcPct val="110000"/>
              </a:lnSpc>
              <a:spcBef>
                <a:spcPts val="400"/>
              </a:spcBef>
              <a:spcAft>
                <a:spcPts val="400"/>
              </a:spcAft>
              <a:buFont typeface="Wingdings" panose="05000000000000000000" pitchFamily="2" charset="2"/>
              <a:buChar char="Ø"/>
            </a:pPr>
            <a:r>
              <a:rPr lang="en-US">
                <a:latin typeface="Arial" panose="020B0604020202020204" pitchFamily="34" charset="0"/>
                <a:cs typeface="Arial" panose="020B0604020202020204" pitchFamily="34" charset="0"/>
              </a:rPr>
              <a:t>Mobile – SMS / app</a:t>
            </a:r>
            <a:endParaRPr lang="en-US">
              <a:solidFill>
                <a:schemeClr val="tx1">
                  <a:lumMod val="85000"/>
                  <a:lumOff val="15000"/>
                </a:schemeClr>
              </a:solidFill>
              <a:latin typeface="Arial" panose="020B0604020202020204" pitchFamily="34" charset="0"/>
              <a:cs typeface="Arial" panose="020B0604020202020204" pitchFamily="34" charset="0"/>
            </a:endParaRPr>
          </a:p>
          <a:p>
            <a:pPr marL="0" indent="0">
              <a:buNone/>
            </a:pPr>
            <a:endParaRPr lang="en-GB"/>
          </a:p>
        </p:txBody>
      </p:sp>
      <p:sp>
        <p:nvSpPr>
          <p:cNvPr id="5" name="TextBox 4">
            <a:extLst>
              <a:ext uri="{FF2B5EF4-FFF2-40B4-BE49-F238E27FC236}">
                <a16:creationId xmlns:a16="http://schemas.microsoft.com/office/drawing/2014/main" id="{6D02EF89-98EA-429E-9180-2FD967C4F765}"/>
              </a:ext>
            </a:extLst>
          </p:cNvPr>
          <p:cNvSpPr txBox="1"/>
          <p:nvPr/>
        </p:nvSpPr>
        <p:spPr>
          <a:xfrm>
            <a:off x="0" y="0"/>
            <a:ext cx="12192000" cy="1938992"/>
          </a:xfrm>
          <a:prstGeom prst="rect">
            <a:avLst/>
          </a:prstGeom>
          <a:noFill/>
        </p:spPr>
        <p:txBody>
          <a:bodyPr wrap="square">
            <a:spAutoFit/>
          </a:bodyPr>
          <a:lstStyle/>
          <a:p>
            <a:r>
              <a:rPr lang="en-US" sz="4000" i="0" kern="1200" spc="100" baseline="0">
                <a:solidFill>
                  <a:schemeClr val="tx1"/>
                </a:solidFill>
                <a:latin typeface="Arial" panose="020B0604020202020204" pitchFamily="34" charset="0"/>
                <a:ea typeface="+mj-ea"/>
                <a:cs typeface="Arial" panose="020B0604020202020204" pitchFamily="34" charset="0"/>
              </a:rPr>
              <a:t>The channels of communication used by the organization and channels that can be used to improve communication</a:t>
            </a:r>
            <a:endParaRPr lang="en-GB" sz="4000"/>
          </a:p>
        </p:txBody>
      </p:sp>
      <p:sp>
        <p:nvSpPr>
          <p:cNvPr id="2" name="TextBox 1">
            <a:extLst>
              <a:ext uri="{FF2B5EF4-FFF2-40B4-BE49-F238E27FC236}">
                <a16:creationId xmlns:a16="http://schemas.microsoft.com/office/drawing/2014/main" id="{67B4EC4D-7566-4E40-B370-160D10C40007}"/>
              </a:ext>
            </a:extLst>
          </p:cNvPr>
          <p:cNvSpPr txBox="1"/>
          <p:nvPr/>
        </p:nvSpPr>
        <p:spPr>
          <a:xfrm>
            <a:off x="6377797" y="2467154"/>
            <a:ext cx="5287992"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Channels that can be used to improve communication:</a:t>
            </a:r>
          </a:p>
          <a:p>
            <a:pPr marL="342900" indent="-342900">
              <a:buFont typeface="Wingdings"/>
              <a:buChar char="Ø"/>
            </a:pPr>
            <a:endParaRPr lang="en-US" sz="2000">
              <a:latin typeface="Arial"/>
              <a:cs typeface="Arial"/>
            </a:endParaRPr>
          </a:p>
          <a:p>
            <a:pPr marL="342900" indent="-342900">
              <a:buFont typeface="Wingdings"/>
              <a:buChar char="Ø"/>
            </a:pPr>
            <a:r>
              <a:rPr lang="en-US" sz="2000">
                <a:latin typeface="Arial"/>
                <a:cs typeface="Arial"/>
              </a:rPr>
              <a:t>Offer consistency</a:t>
            </a:r>
          </a:p>
          <a:p>
            <a:pPr marL="342900" indent="-342900">
              <a:buFont typeface="Wingdings"/>
              <a:buChar char="Ø"/>
            </a:pPr>
            <a:r>
              <a:rPr lang="en-US" sz="2000">
                <a:latin typeface="Arial"/>
                <a:cs typeface="Arial"/>
              </a:rPr>
              <a:t>Translator for patients with different languages </a:t>
            </a:r>
          </a:p>
          <a:p>
            <a:pPr marL="342900" indent="-342900">
              <a:buFont typeface="Wingdings"/>
              <a:buChar char="Ø"/>
            </a:pPr>
            <a:r>
              <a:rPr lang="en-US" sz="2000">
                <a:latin typeface="Arial"/>
                <a:cs typeface="Arial"/>
              </a:rPr>
              <a:t>Support and help</a:t>
            </a:r>
          </a:p>
          <a:p>
            <a:pPr marL="342900" indent="-342900">
              <a:buFont typeface="Wingdings"/>
              <a:buChar char="Ø"/>
            </a:pPr>
            <a:r>
              <a:rPr lang="en-US" sz="2000">
                <a:latin typeface="Arial"/>
                <a:cs typeface="Arial"/>
              </a:rPr>
              <a:t>Advice and leaflets</a:t>
            </a:r>
          </a:p>
          <a:p>
            <a:pPr marL="342900" indent="-342900">
              <a:buFont typeface="Wingdings"/>
              <a:buChar char="Ø"/>
            </a:pPr>
            <a:endParaRPr lang="en-US" sz="2000">
              <a:latin typeface="Arial"/>
              <a:cs typeface="Arial"/>
            </a:endParaRPr>
          </a:p>
          <a:p>
            <a:pPr marL="342900" indent="-342900">
              <a:buFont typeface="Wingdings"/>
              <a:buChar char="Ø"/>
            </a:pPr>
            <a:endParaRPr lang="en-US" sz="2000">
              <a:latin typeface="Arial"/>
              <a:cs typeface="Arial"/>
            </a:endParaRPr>
          </a:p>
          <a:p>
            <a:pPr marL="342900" indent="-342900">
              <a:buFont typeface="Wingdings"/>
              <a:buChar char="Ø"/>
            </a:pPr>
            <a:endParaRPr lang="en-US" sz="2000">
              <a:latin typeface="Arial"/>
              <a:cs typeface="Arial"/>
            </a:endParaRPr>
          </a:p>
          <a:p>
            <a:endParaRPr lang="en-US" sz="2000">
              <a:latin typeface="Arial"/>
              <a:cs typeface="Arial"/>
            </a:endParaRPr>
          </a:p>
        </p:txBody>
      </p:sp>
    </p:spTree>
    <p:extLst>
      <p:ext uri="{BB962C8B-B14F-4D97-AF65-F5344CB8AC3E}">
        <p14:creationId xmlns:p14="http://schemas.microsoft.com/office/powerpoint/2010/main" val="489978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841688AE-266C-48FC-A8A8-A7B9D0A5FA43}"/>
              </a:ext>
            </a:extLst>
          </p:cNvPr>
          <p:cNvPicPr>
            <a:picLocks noGrp="1" noChangeAspect="1"/>
          </p:cNvPicPr>
          <p:nvPr>
            <p:ph sz="half" idx="1"/>
          </p:nvPr>
        </p:nvPicPr>
        <p:blipFill>
          <a:blip r:embed="rId2"/>
          <a:stretch>
            <a:fillRect/>
          </a:stretch>
        </p:blipFill>
        <p:spPr>
          <a:xfrm>
            <a:off x="5902972" y="1739313"/>
            <a:ext cx="5977402" cy="4595463"/>
          </a:xfrm>
        </p:spPr>
      </p:pic>
      <p:sp>
        <p:nvSpPr>
          <p:cNvPr id="3" name="Content Placeholder 2">
            <a:extLst>
              <a:ext uri="{FF2B5EF4-FFF2-40B4-BE49-F238E27FC236}">
                <a16:creationId xmlns:a16="http://schemas.microsoft.com/office/drawing/2014/main" id="{FEF71AE8-6F87-4E79-A9E6-F3394CF92E98}"/>
              </a:ext>
            </a:extLst>
          </p:cNvPr>
          <p:cNvSpPr>
            <a:spLocks noGrp="1"/>
          </p:cNvSpPr>
          <p:nvPr>
            <p:ph sz="half" idx="2"/>
          </p:nvPr>
        </p:nvSpPr>
        <p:spPr>
          <a:xfrm flipH="1">
            <a:off x="-37215" y="3429000"/>
            <a:ext cx="5977402" cy="2041451"/>
          </a:xfrm>
        </p:spPr>
        <p:txBody>
          <a:bodyPr vert="horz" lIns="91440" tIns="45720" rIns="91440" bIns="45720" rtlCol="0" anchor="t">
            <a:noAutofit/>
          </a:bodyPr>
          <a:lstStyle/>
          <a:p>
            <a:pPr marL="0" indent="0">
              <a:buNone/>
            </a:pPr>
            <a:r>
              <a:rPr lang="en-US">
                <a:latin typeface="Arial" panose="020B0604020202020204" pitchFamily="34" charset="0"/>
                <a:ea typeface="+mn-lt"/>
                <a:cs typeface="Arial" panose="020B0604020202020204" pitchFamily="34" charset="0"/>
              </a:rPr>
              <a:t>Communication </a:t>
            </a:r>
            <a:r>
              <a:rPr lang="en-US">
                <a:latin typeface="Arial" panose="020B0604020202020204" pitchFamily="34" charset="0"/>
                <a:cs typeface="Arial" panose="020B0604020202020204" pitchFamily="34" charset="0"/>
              </a:rPr>
              <a:t>Barriers are problems that come in the way of receiving and understanding a message which is being transmitted from a sender to a receiver. It can be to convey ideas, thoughts or any other kind of information</a:t>
            </a:r>
          </a:p>
        </p:txBody>
      </p:sp>
      <p:sp>
        <p:nvSpPr>
          <p:cNvPr id="4" name="Title 3">
            <a:extLst>
              <a:ext uri="{FF2B5EF4-FFF2-40B4-BE49-F238E27FC236}">
                <a16:creationId xmlns:a16="http://schemas.microsoft.com/office/drawing/2014/main" id="{6A660198-7457-4E3C-91E2-31D54CAAB5C6}"/>
              </a:ext>
            </a:extLst>
          </p:cNvPr>
          <p:cNvSpPr>
            <a:spLocks noGrp="1"/>
          </p:cNvSpPr>
          <p:nvPr>
            <p:ph type="title"/>
          </p:nvPr>
        </p:nvSpPr>
        <p:spPr>
          <a:xfrm>
            <a:off x="0" y="0"/>
            <a:ext cx="11938461" cy="2041451"/>
          </a:xfrm>
        </p:spPr>
        <p:txBody>
          <a:bodyPr>
            <a:normAutofit/>
          </a:bodyPr>
          <a:lstStyle/>
          <a:p>
            <a:r>
              <a:rPr lang="en-GB" sz="4000" i="0">
                <a:solidFill>
                  <a:schemeClr val="tx1"/>
                </a:solidFill>
                <a:latin typeface="Arial" panose="020B0604020202020204" pitchFamily="34" charset="0"/>
                <a:cs typeface="Arial" panose="020B0604020202020204" pitchFamily="34" charset="0"/>
              </a:rPr>
              <a:t>Barriers that can prevent effective communication between the organisation and their external stakeholders</a:t>
            </a:r>
            <a:endParaRPr lang="en-US" sz="4000" i="0">
              <a:latin typeface="Arial" panose="020B0604020202020204" pitchFamily="34" charset="0"/>
              <a:ea typeface="+mj-lt"/>
              <a:cs typeface="Arial" panose="020B0604020202020204" pitchFamily="34" charset="0"/>
            </a:endParaRPr>
          </a:p>
          <a:p>
            <a:endParaRPr lang="en-US"/>
          </a:p>
        </p:txBody>
      </p:sp>
    </p:spTree>
    <p:extLst>
      <p:ext uri="{BB962C8B-B14F-4D97-AF65-F5344CB8AC3E}">
        <p14:creationId xmlns:p14="http://schemas.microsoft.com/office/powerpoint/2010/main" val="21950313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5">
            <a:extLst>
              <a:ext uri="{FF2B5EF4-FFF2-40B4-BE49-F238E27FC236}">
                <a16:creationId xmlns:a16="http://schemas.microsoft.com/office/drawing/2014/main" id="{F1BCE5C8-DE41-4E52-A08E-BF754C9EBE99}"/>
              </a:ext>
            </a:extLst>
          </p:cNvPr>
          <p:cNvGraphicFramePr>
            <a:graphicFrameLocks noGrp="1"/>
          </p:cNvGraphicFramePr>
          <p:nvPr>
            <p:ph idx="1"/>
            <p:extLst>
              <p:ext uri="{D42A27DB-BD31-4B8C-83A1-F6EECF244321}">
                <p14:modId xmlns:p14="http://schemas.microsoft.com/office/powerpoint/2010/main" val="170896689"/>
              </p:ext>
            </p:extLst>
          </p:nvPr>
        </p:nvGraphicFramePr>
        <p:xfrm>
          <a:off x="5164917" y="523398"/>
          <a:ext cx="7643723" cy="59123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3">
            <a:extLst>
              <a:ext uri="{FF2B5EF4-FFF2-40B4-BE49-F238E27FC236}">
                <a16:creationId xmlns:a16="http://schemas.microsoft.com/office/drawing/2014/main" id="{4427F897-5368-48C1-BC22-13145F3BA8AC}"/>
              </a:ext>
            </a:extLst>
          </p:cNvPr>
          <p:cNvSpPr>
            <a:spLocks noGrp="1"/>
          </p:cNvSpPr>
          <p:nvPr>
            <p:ph type="title"/>
          </p:nvPr>
        </p:nvSpPr>
        <p:spPr>
          <a:xfrm>
            <a:off x="0" y="17561"/>
            <a:ext cx="8160026" cy="1779992"/>
          </a:xfrm>
        </p:spPr>
        <p:txBody>
          <a:bodyPr vert="horz" lIns="91440" tIns="45720" rIns="91440" bIns="45720" rtlCol="0" anchor="t">
            <a:noAutofit/>
          </a:bodyPr>
          <a:lstStyle/>
          <a:p>
            <a:r>
              <a:rPr lang="en-GB" sz="4000" i="0">
                <a:solidFill>
                  <a:schemeClr val="tx1"/>
                </a:solidFill>
                <a:latin typeface="Arial" panose="020B0604020202020204" pitchFamily="34" charset="0"/>
                <a:cs typeface="Arial" panose="020B0604020202020204" pitchFamily="34" charset="0"/>
              </a:rPr>
              <a:t>Barriers that can prevent effective communication between the organisation and their external stakeholders</a:t>
            </a:r>
            <a:endParaRPr lang="en-US" sz="4000">
              <a:solidFill>
                <a:schemeClr val="tx1"/>
              </a:solidFill>
              <a:latin typeface="Arial" panose="020B0604020202020204" pitchFamily="34" charset="0"/>
              <a:cs typeface="Arial" panose="020B0604020202020204" pitchFamily="34" charset="0"/>
            </a:endParaRPr>
          </a:p>
        </p:txBody>
      </p:sp>
      <p:pic>
        <p:nvPicPr>
          <p:cNvPr id="259" name="Graphic 259" descr="Megaphone1 with solid fill">
            <a:extLst>
              <a:ext uri="{FF2B5EF4-FFF2-40B4-BE49-F238E27FC236}">
                <a16:creationId xmlns:a16="http://schemas.microsoft.com/office/drawing/2014/main" id="{A6315542-8E36-4486-B832-1D42525282F9}"/>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165613" y="3627249"/>
            <a:ext cx="914400" cy="914400"/>
          </a:xfrm>
          <a:prstGeom prst="rect">
            <a:avLst/>
          </a:prstGeom>
        </p:spPr>
      </p:pic>
      <p:sp>
        <p:nvSpPr>
          <p:cNvPr id="2" name="TextBox 1">
            <a:extLst>
              <a:ext uri="{FF2B5EF4-FFF2-40B4-BE49-F238E27FC236}">
                <a16:creationId xmlns:a16="http://schemas.microsoft.com/office/drawing/2014/main" id="{8C86CE3E-0A9B-4866-A7B0-EF88E058F802}"/>
              </a:ext>
            </a:extLst>
          </p:cNvPr>
          <p:cNvSpPr txBox="1"/>
          <p:nvPr/>
        </p:nvSpPr>
        <p:spPr>
          <a:xfrm>
            <a:off x="989431" y="3083854"/>
            <a:ext cx="1152939"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Patients</a:t>
            </a:r>
          </a:p>
        </p:txBody>
      </p:sp>
      <p:sp>
        <p:nvSpPr>
          <p:cNvPr id="6" name="TextBox 5">
            <a:extLst>
              <a:ext uri="{FF2B5EF4-FFF2-40B4-BE49-F238E27FC236}">
                <a16:creationId xmlns:a16="http://schemas.microsoft.com/office/drawing/2014/main" id="{93CF51C9-D9FC-4464-9066-E22EE9B2FF51}"/>
              </a:ext>
            </a:extLst>
          </p:cNvPr>
          <p:cNvSpPr txBox="1"/>
          <p:nvPr/>
        </p:nvSpPr>
        <p:spPr>
          <a:xfrm>
            <a:off x="3082045" y="4397244"/>
            <a:ext cx="1090069"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Noise</a:t>
            </a:r>
          </a:p>
        </p:txBody>
      </p:sp>
      <p:sp>
        <p:nvSpPr>
          <p:cNvPr id="7" name="TextBox 6">
            <a:extLst>
              <a:ext uri="{FF2B5EF4-FFF2-40B4-BE49-F238E27FC236}">
                <a16:creationId xmlns:a16="http://schemas.microsoft.com/office/drawing/2014/main" id="{FB348812-789B-445A-B0B8-19AC98DCCCD7}"/>
              </a:ext>
            </a:extLst>
          </p:cNvPr>
          <p:cNvSpPr txBox="1"/>
          <p:nvPr/>
        </p:nvSpPr>
        <p:spPr>
          <a:xfrm>
            <a:off x="853732" y="4594120"/>
            <a:ext cx="3468756"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Clinical staff</a:t>
            </a:r>
          </a:p>
        </p:txBody>
      </p:sp>
      <p:sp>
        <p:nvSpPr>
          <p:cNvPr id="9" name="TextBox 8">
            <a:extLst>
              <a:ext uri="{FF2B5EF4-FFF2-40B4-BE49-F238E27FC236}">
                <a16:creationId xmlns:a16="http://schemas.microsoft.com/office/drawing/2014/main" id="{08E2E94B-F400-43B6-9864-1B96EACBCF47}"/>
              </a:ext>
            </a:extLst>
          </p:cNvPr>
          <p:cNvSpPr txBox="1"/>
          <p:nvPr/>
        </p:nvSpPr>
        <p:spPr>
          <a:xfrm>
            <a:off x="1065315" y="6102626"/>
            <a:ext cx="4480719"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Patient visitors – Family and friends</a:t>
            </a:r>
          </a:p>
        </p:txBody>
      </p:sp>
      <p:pic>
        <p:nvPicPr>
          <p:cNvPr id="13" name="Graphic 12" descr="Inpatient with solid fill">
            <a:extLst>
              <a:ext uri="{FF2B5EF4-FFF2-40B4-BE49-F238E27FC236}">
                <a16:creationId xmlns:a16="http://schemas.microsoft.com/office/drawing/2014/main" id="{97D7A869-E0DA-425C-BC10-E71FBEA7C4E2}"/>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5142" y="2697289"/>
            <a:ext cx="914400" cy="914400"/>
          </a:xfrm>
          <a:prstGeom prst="rect">
            <a:avLst/>
          </a:prstGeom>
        </p:spPr>
      </p:pic>
      <p:pic>
        <p:nvPicPr>
          <p:cNvPr id="15" name="Graphic 14" descr="Doctor female with solid fill">
            <a:extLst>
              <a:ext uri="{FF2B5EF4-FFF2-40B4-BE49-F238E27FC236}">
                <a16:creationId xmlns:a16="http://schemas.microsoft.com/office/drawing/2014/main" id="{655A54F3-0736-440F-A2F3-1BC56DA536C1}"/>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1303" y="4340154"/>
            <a:ext cx="914400" cy="914400"/>
          </a:xfrm>
          <a:prstGeom prst="rect">
            <a:avLst/>
          </a:prstGeom>
        </p:spPr>
      </p:pic>
      <p:pic>
        <p:nvPicPr>
          <p:cNvPr id="17" name="Graphic 16" descr="Family with two children with solid fill">
            <a:extLst>
              <a:ext uri="{FF2B5EF4-FFF2-40B4-BE49-F238E27FC236}">
                <a16:creationId xmlns:a16="http://schemas.microsoft.com/office/drawing/2014/main" id="{C6116609-9D30-4891-89EA-CC9358E84A7C}"/>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9368" y="5754180"/>
            <a:ext cx="1045947" cy="1045947"/>
          </a:xfrm>
          <a:prstGeom prst="rect">
            <a:avLst/>
          </a:prstGeom>
        </p:spPr>
      </p:pic>
    </p:spTree>
    <p:extLst>
      <p:ext uri="{BB962C8B-B14F-4D97-AF65-F5344CB8AC3E}">
        <p14:creationId xmlns:p14="http://schemas.microsoft.com/office/powerpoint/2010/main" val="2077512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op shot of a representation of networks with stick figures.">
            <a:extLst>
              <a:ext uri="{FF2B5EF4-FFF2-40B4-BE49-F238E27FC236}">
                <a16:creationId xmlns:a16="http://schemas.microsoft.com/office/drawing/2014/main" id="{100912C6-93D8-43EA-B88C-4E774B4BD6AB}"/>
              </a:ext>
            </a:extLst>
          </p:cNvPr>
          <p:cNvPicPr>
            <a:picLocks noGrp="1" noChangeAspect="1"/>
          </p:cNvPicPr>
          <p:nvPr>
            <p:ph idx="1"/>
          </p:nvPr>
        </p:nvPicPr>
        <p:blipFill rotWithShape="1">
          <a:blip r:embed="rId2">
            <a:alphaModFix amt="33000"/>
          </a:blip>
          <a:srcRect t="9557" b="5857"/>
          <a:stretch/>
        </p:blipFill>
        <p:spPr>
          <a:xfrm>
            <a:off x="20" y="10"/>
            <a:ext cx="12191980" cy="6857990"/>
          </a:xfrm>
          <a:prstGeom prst="rect">
            <a:avLst/>
          </a:prstGeom>
        </p:spPr>
      </p:pic>
      <p:sp>
        <p:nvSpPr>
          <p:cNvPr id="2" name="Title 1">
            <a:extLst>
              <a:ext uri="{FF2B5EF4-FFF2-40B4-BE49-F238E27FC236}">
                <a16:creationId xmlns:a16="http://schemas.microsoft.com/office/drawing/2014/main" id="{5B386C89-56CA-46B3-AB57-6834952E2B31}"/>
              </a:ext>
            </a:extLst>
          </p:cNvPr>
          <p:cNvSpPr>
            <a:spLocks noGrp="1"/>
          </p:cNvSpPr>
          <p:nvPr>
            <p:ph type="title"/>
          </p:nvPr>
        </p:nvSpPr>
        <p:spPr>
          <a:xfrm>
            <a:off x="0" y="366623"/>
            <a:ext cx="12192000" cy="6090972"/>
          </a:xfrm>
        </p:spPr>
        <p:txBody>
          <a:bodyPr vert="horz" lIns="91440" tIns="45720" rIns="91440" bIns="45720" rtlCol="0" anchor="t">
            <a:normAutofit fontScale="90000"/>
          </a:bodyPr>
          <a:lstStyle/>
          <a:p>
            <a:pPr algn="ctr"/>
            <a:r>
              <a:rPr lang="en-GB" sz="4400" i="0">
                <a:solidFill>
                  <a:schemeClr val="tx1"/>
                </a:solidFill>
                <a:latin typeface="Arial" panose="020B0604020202020204" pitchFamily="34" charset="0"/>
                <a:cs typeface="Arial" panose="020B0604020202020204" pitchFamily="34" charset="0"/>
              </a:rPr>
              <a:t>Barriers that can prevent effective communication between the organisation and their external stakeholders</a:t>
            </a:r>
            <a:br>
              <a:rPr lang="en-GB" sz="4800" i="0">
                <a:solidFill>
                  <a:schemeClr val="tx1"/>
                </a:solidFill>
                <a:latin typeface="Arial" panose="020B0604020202020204" pitchFamily="34" charset="0"/>
                <a:cs typeface="Arial" panose="020B0604020202020204" pitchFamily="34" charset="0"/>
              </a:rPr>
            </a:br>
            <a:br>
              <a:rPr lang="en-US" sz="4800" u="sng"/>
            </a:br>
            <a:r>
              <a:rPr lang="en-US" sz="3300" i="0" u="sng">
                <a:latin typeface="Arial" panose="020B0604020202020204" pitchFamily="34" charset="0"/>
                <a:cs typeface="Arial" panose="020B0604020202020204" pitchFamily="34" charset="0"/>
              </a:rPr>
              <a:t>Overcoming the barriers of communication</a:t>
            </a:r>
            <a:br>
              <a:rPr lang="en-US" sz="2200" i="0" u="sng">
                <a:latin typeface="Arial" panose="020B0604020202020204" pitchFamily="34" charset="0"/>
                <a:cs typeface="Arial" panose="020B0604020202020204" pitchFamily="34" charset="0"/>
              </a:rPr>
            </a:br>
            <a:br>
              <a:rPr lang="en-US" sz="2200" i="0">
                <a:latin typeface="Arial" panose="020B0604020202020204" pitchFamily="34" charset="0"/>
                <a:cs typeface="Arial" panose="020B0604020202020204" pitchFamily="34" charset="0"/>
              </a:rPr>
            </a:br>
            <a:r>
              <a:rPr lang="en-US" sz="2200" i="0">
                <a:latin typeface="Arial" panose="020B0604020202020204" pitchFamily="34" charset="0"/>
                <a:cs typeface="Arial" panose="020B0604020202020204" pitchFamily="34" charset="0"/>
              </a:rPr>
              <a:t>Use feedback</a:t>
            </a:r>
            <a:br>
              <a:rPr lang="en-US" sz="2200" i="0">
                <a:latin typeface="Arial" panose="020B0604020202020204" pitchFamily="34" charset="0"/>
                <a:cs typeface="Arial" panose="020B0604020202020204" pitchFamily="34" charset="0"/>
              </a:rPr>
            </a:br>
            <a:br>
              <a:rPr lang="en-US" sz="2200" i="0">
                <a:latin typeface="Arial" panose="020B0604020202020204" pitchFamily="34" charset="0"/>
                <a:cs typeface="Arial" panose="020B0604020202020204" pitchFamily="34" charset="0"/>
              </a:rPr>
            </a:br>
            <a:r>
              <a:rPr lang="en-US" sz="2200" i="0">
                <a:latin typeface="Arial" panose="020B0604020202020204" pitchFamily="34" charset="0"/>
                <a:cs typeface="Arial" panose="020B0604020202020204" pitchFamily="34" charset="0"/>
              </a:rPr>
              <a:t>Active listening</a:t>
            </a:r>
            <a:br>
              <a:rPr lang="en-US" sz="2200" i="0">
                <a:latin typeface="Arial" panose="020B0604020202020204" pitchFamily="34" charset="0"/>
                <a:cs typeface="Arial" panose="020B0604020202020204" pitchFamily="34" charset="0"/>
              </a:rPr>
            </a:br>
            <a:br>
              <a:rPr lang="en-US" sz="2200" i="0">
                <a:latin typeface="Arial" panose="020B0604020202020204" pitchFamily="34" charset="0"/>
                <a:cs typeface="Arial" panose="020B0604020202020204" pitchFamily="34" charset="0"/>
              </a:rPr>
            </a:br>
            <a:r>
              <a:rPr lang="en-US" sz="2200" i="0">
                <a:latin typeface="Arial" panose="020B0604020202020204" pitchFamily="34" charset="0"/>
                <a:cs typeface="Arial" panose="020B0604020202020204" pitchFamily="34" charset="0"/>
              </a:rPr>
              <a:t>Use simpler language</a:t>
            </a:r>
            <a:br>
              <a:rPr lang="en-US" sz="2200" i="0">
                <a:latin typeface="Arial" panose="020B0604020202020204" pitchFamily="34" charset="0"/>
                <a:cs typeface="Arial" panose="020B0604020202020204" pitchFamily="34" charset="0"/>
              </a:rPr>
            </a:br>
            <a:br>
              <a:rPr lang="en-US" sz="2200" i="0">
                <a:latin typeface="Arial" panose="020B0604020202020204" pitchFamily="34" charset="0"/>
                <a:cs typeface="Arial" panose="020B0604020202020204" pitchFamily="34" charset="0"/>
              </a:rPr>
            </a:br>
            <a:r>
              <a:rPr lang="en-US" sz="2200" i="0">
                <a:latin typeface="Arial" panose="020B0604020202020204" pitchFamily="34" charset="0"/>
                <a:cs typeface="Arial" panose="020B0604020202020204" pitchFamily="34" charset="0"/>
              </a:rPr>
              <a:t>Watch body language</a:t>
            </a:r>
            <a:br>
              <a:rPr lang="en-US" sz="2200" i="0">
                <a:latin typeface="Arial" panose="020B0604020202020204" pitchFamily="34" charset="0"/>
                <a:cs typeface="Arial" panose="020B0604020202020204" pitchFamily="34" charset="0"/>
              </a:rPr>
            </a:br>
            <a:br>
              <a:rPr lang="en-US" sz="2200" i="0">
                <a:latin typeface="Arial" panose="020B0604020202020204" pitchFamily="34" charset="0"/>
                <a:cs typeface="Arial" panose="020B0604020202020204" pitchFamily="34" charset="0"/>
              </a:rPr>
            </a:br>
            <a:r>
              <a:rPr lang="en-US" sz="2200" i="0">
                <a:latin typeface="Arial" panose="020B0604020202020204" pitchFamily="34" charset="0"/>
                <a:cs typeface="Arial" panose="020B0604020202020204" pitchFamily="34" charset="0"/>
              </a:rPr>
              <a:t>Be direct, clear and open</a:t>
            </a:r>
            <a:br>
              <a:rPr lang="en-US" sz="2200" i="0">
                <a:latin typeface="Arial" panose="020B0604020202020204" pitchFamily="34" charset="0"/>
                <a:cs typeface="Arial" panose="020B0604020202020204" pitchFamily="34" charset="0"/>
              </a:rPr>
            </a:br>
            <a:br>
              <a:rPr lang="en-US" sz="2200" i="0">
                <a:latin typeface="Arial" panose="020B0604020202020204" pitchFamily="34" charset="0"/>
                <a:cs typeface="Arial" panose="020B0604020202020204" pitchFamily="34" charset="0"/>
              </a:rPr>
            </a:br>
            <a:r>
              <a:rPr lang="en-US" sz="2200" i="0">
                <a:latin typeface="Arial" panose="020B0604020202020204" pitchFamily="34" charset="0"/>
                <a:cs typeface="Arial" panose="020B0604020202020204" pitchFamily="34" charset="0"/>
              </a:rPr>
              <a:t>Constrain emotions</a:t>
            </a:r>
            <a:br>
              <a:rPr lang="en-US" sz="2200" i="0">
                <a:latin typeface="Arial" panose="020B0604020202020204" pitchFamily="34" charset="0"/>
                <a:cs typeface="Arial" panose="020B0604020202020204" pitchFamily="34" charset="0"/>
              </a:rPr>
            </a:br>
            <a:br>
              <a:rPr lang="en-US" sz="2200" i="0">
                <a:latin typeface="Arial" panose="020B0604020202020204" pitchFamily="34" charset="0"/>
                <a:cs typeface="Arial" panose="020B0604020202020204" pitchFamily="34" charset="0"/>
              </a:rPr>
            </a:br>
            <a:br>
              <a:rPr lang="en-US" sz="2200" i="0">
                <a:latin typeface="Arial" panose="020B0604020202020204" pitchFamily="34" charset="0"/>
                <a:cs typeface="Arial" panose="020B0604020202020204" pitchFamily="34" charset="0"/>
              </a:rPr>
            </a:br>
            <a:br>
              <a:rPr lang="en-US" sz="4800"/>
            </a:br>
            <a:br>
              <a:rPr lang="en-US" sz="4800"/>
            </a:br>
            <a:br>
              <a:rPr lang="en-US" sz="4800"/>
            </a:br>
            <a:br>
              <a:rPr lang="en-US" sz="7200"/>
            </a:br>
            <a:endParaRPr lang="en-US" sz="7200"/>
          </a:p>
        </p:txBody>
      </p:sp>
      <p:cxnSp>
        <p:nvCxnSpPr>
          <p:cNvPr id="15" name="Straight Connector 14">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1438580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96754-9395-4D4A-9765-FC8ECFD1C963}"/>
              </a:ext>
            </a:extLst>
          </p:cNvPr>
          <p:cNvSpPr>
            <a:spLocks noGrp="1"/>
          </p:cNvSpPr>
          <p:nvPr>
            <p:ph type="title"/>
          </p:nvPr>
        </p:nvSpPr>
        <p:spPr>
          <a:xfrm>
            <a:off x="0" y="0"/>
            <a:ext cx="12269972" cy="1177756"/>
          </a:xfrm>
        </p:spPr>
        <p:txBody>
          <a:bodyPr>
            <a:normAutofit fontScale="90000"/>
          </a:bodyPr>
          <a:lstStyle/>
          <a:p>
            <a:r>
              <a:rPr lang="en-US" sz="4400" i="0">
                <a:solidFill>
                  <a:schemeClr val="tx1"/>
                </a:solidFill>
                <a:latin typeface="Arial"/>
                <a:ea typeface="+mj-lt"/>
                <a:cs typeface="Arial"/>
              </a:rPr>
              <a:t>The impact of effective communication on the staff and patients </a:t>
            </a:r>
            <a:br>
              <a:rPr lang="en-US" sz="3600" b="1" i="0">
                <a:ea typeface="+mj-lt"/>
                <a:cs typeface="+mj-lt"/>
              </a:rPr>
            </a:br>
            <a:br>
              <a:rPr lang="en-US" sz="3600" b="1" i="0">
                <a:ea typeface="+mj-lt"/>
                <a:cs typeface="+mj-lt"/>
              </a:rPr>
            </a:br>
            <a:endParaRPr lang="en-US" sz="3600" b="1" i="0">
              <a:solidFill>
                <a:schemeClr val="tx1"/>
              </a:solidFill>
            </a:endParaRPr>
          </a:p>
        </p:txBody>
      </p:sp>
      <p:graphicFrame>
        <p:nvGraphicFramePr>
          <p:cNvPr id="4" name="Diagram 4">
            <a:extLst>
              <a:ext uri="{FF2B5EF4-FFF2-40B4-BE49-F238E27FC236}">
                <a16:creationId xmlns:a16="http://schemas.microsoft.com/office/drawing/2014/main" id="{CBAA6235-6CD3-4D14-820A-D0C90F700B0C}"/>
              </a:ext>
            </a:extLst>
          </p:cNvPr>
          <p:cNvGraphicFramePr>
            <a:graphicFrameLocks noGrp="1"/>
          </p:cNvGraphicFramePr>
          <p:nvPr>
            <p:ph idx="1"/>
            <p:extLst>
              <p:ext uri="{D42A27DB-BD31-4B8C-83A1-F6EECF244321}">
                <p14:modId xmlns:p14="http://schemas.microsoft.com/office/powerpoint/2010/main" val="1051312962"/>
              </p:ext>
            </p:extLst>
          </p:nvPr>
        </p:nvGraphicFramePr>
        <p:xfrm>
          <a:off x="2030895" y="1182757"/>
          <a:ext cx="8130209" cy="56752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44255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89870A-BA0C-4425-B697-2A2BA00FB728}"/>
              </a:ext>
            </a:extLst>
          </p:cNvPr>
          <p:cNvSpPr>
            <a:spLocks noGrp="1"/>
          </p:cNvSpPr>
          <p:nvPr>
            <p:ph type="title"/>
          </p:nvPr>
        </p:nvSpPr>
        <p:spPr>
          <a:xfrm>
            <a:off x="-1" y="0"/>
            <a:ext cx="12191999" cy="1326814"/>
          </a:xfrm>
        </p:spPr>
        <p:txBody>
          <a:bodyPr anchor="ctr">
            <a:normAutofit/>
          </a:bodyPr>
          <a:lstStyle/>
          <a:p>
            <a:pPr algn="ctr"/>
            <a:r>
              <a:rPr lang="en-GB" sz="4000" i="0">
                <a:latin typeface="Arial" panose="020B0604020202020204" pitchFamily="34" charset="0"/>
                <a:cs typeface="Arial" panose="020B0604020202020204" pitchFamily="34" charset="0"/>
              </a:rPr>
              <a:t>Conclusion</a:t>
            </a:r>
          </a:p>
        </p:txBody>
      </p:sp>
      <p:cxnSp>
        <p:nvCxnSpPr>
          <p:cNvPr id="7" name="Straight Connector 10">
            <a:extLst>
              <a:ext uri="{FF2B5EF4-FFF2-40B4-BE49-F238E27FC236}">
                <a16:creationId xmlns:a16="http://schemas.microsoft.com/office/drawing/2014/main" id="{4D5E13B1-3A31-47C7-8474-7A3DE6006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3888" y="1976039"/>
            <a:ext cx="10515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 person, orange&#10;&#10;Description automatically generated">
            <a:extLst>
              <a:ext uri="{FF2B5EF4-FFF2-40B4-BE49-F238E27FC236}">
                <a16:creationId xmlns:a16="http://schemas.microsoft.com/office/drawing/2014/main" id="{8D362965-F4AF-43A4-973C-4577BAABF2E1}"/>
              </a:ext>
            </a:extLst>
          </p:cNvPr>
          <p:cNvPicPr>
            <a:picLocks noChangeAspect="1"/>
          </p:cNvPicPr>
          <p:nvPr/>
        </p:nvPicPr>
        <p:blipFill rotWithShape="1">
          <a:blip r:embed="rId2"/>
          <a:srcRect r="2" b="6779"/>
          <a:stretch/>
        </p:blipFill>
        <p:spPr>
          <a:xfrm>
            <a:off x="57536" y="1762232"/>
            <a:ext cx="7534635" cy="5095768"/>
          </a:xfrm>
          <a:prstGeom prst="rect">
            <a:avLst/>
          </a:prstGeom>
        </p:spPr>
      </p:pic>
      <p:sp>
        <p:nvSpPr>
          <p:cNvPr id="3" name="Content Placeholder 2">
            <a:extLst>
              <a:ext uri="{FF2B5EF4-FFF2-40B4-BE49-F238E27FC236}">
                <a16:creationId xmlns:a16="http://schemas.microsoft.com/office/drawing/2014/main" id="{C9851B06-F736-411E-98AF-3E6D3E410AF9}"/>
              </a:ext>
            </a:extLst>
          </p:cNvPr>
          <p:cNvSpPr>
            <a:spLocks noGrp="1"/>
          </p:cNvSpPr>
          <p:nvPr>
            <p:ph idx="1"/>
          </p:nvPr>
        </p:nvSpPr>
        <p:spPr>
          <a:xfrm>
            <a:off x="7888666" y="2202302"/>
            <a:ext cx="3541205" cy="4571825"/>
          </a:xfrm>
        </p:spPr>
        <p:txBody>
          <a:bodyPr vert="horz" lIns="91440" tIns="45720" rIns="91440" bIns="45720" rtlCol="0" anchor="t">
            <a:normAutofit fontScale="92500" lnSpcReduction="10000"/>
          </a:bodyPr>
          <a:lstStyle/>
          <a:p>
            <a:pPr marL="0" indent="0">
              <a:lnSpc>
                <a:spcPct val="100000"/>
              </a:lnSpc>
              <a:buNone/>
            </a:pPr>
            <a:r>
              <a:rPr lang="en-GB"/>
              <a:t>To conclude; There are numerous of different ways to communicate with the Rainbow hospital patients, such as email, text, patients' portals and mail etc, this will provide a wide range of different ways patients and service users can go through to receive the right medical care they need. Healthy and strong communication  is the key to the successful running of daily operations. Open and direct communication skills can save lives.</a:t>
            </a:r>
          </a:p>
          <a:p>
            <a:pPr marL="0" indent="0">
              <a:lnSpc>
                <a:spcPct val="100000"/>
              </a:lnSpc>
              <a:buNone/>
            </a:pPr>
            <a:endParaRPr lang="en-GB"/>
          </a:p>
        </p:txBody>
      </p:sp>
      <p:sp>
        <p:nvSpPr>
          <p:cNvPr id="8"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168317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A2308-108B-4CB7-B8AC-2459AB80E7D9}"/>
              </a:ext>
            </a:extLst>
          </p:cNvPr>
          <p:cNvSpPr>
            <a:spLocks noGrp="1"/>
          </p:cNvSpPr>
          <p:nvPr>
            <p:ph type="title"/>
          </p:nvPr>
        </p:nvSpPr>
        <p:spPr>
          <a:xfrm>
            <a:off x="0" y="25305"/>
            <a:ext cx="12192000" cy="1144276"/>
          </a:xfrm>
        </p:spPr>
        <p:txBody>
          <a:bodyPr>
            <a:normAutofit/>
          </a:bodyPr>
          <a:lstStyle/>
          <a:p>
            <a:pPr algn="ctr"/>
            <a:r>
              <a:rPr lang="en-GB" sz="4000" i="0">
                <a:latin typeface="Arial" panose="020B0604020202020204" pitchFamily="34" charset="0"/>
                <a:cs typeface="Arial" panose="020B0604020202020204" pitchFamily="34" charset="0"/>
              </a:rPr>
              <a:t>References</a:t>
            </a:r>
            <a:endParaRPr lang="en-GB" sz="4000"/>
          </a:p>
        </p:txBody>
      </p:sp>
      <p:sp>
        <p:nvSpPr>
          <p:cNvPr id="3" name="Content Placeholder 2">
            <a:extLst>
              <a:ext uri="{FF2B5EF4-FFF2-40B4-BE49-F238E27FC236}">
                <a16:creationId xmlns:a16="http://schemas.microsoft.com/office/drawing/2014/main" id="{83451E2F-236B-440B-AB00-5AD4F3381E60}"/>
              </a:ext>
            </a:extLst>
          </p:cNvPr>
          <p:cNvSpPr>
            <a:spLocks noGrp="1"/>
          </p:cNvSpPr>
          <p:nvPr>
            <p:ph idx="1"/>
          </p:nvPr>
        </p:nvSpPr>
        <p:spPr>
          <a:xfrm>
            <a:off x="56707" y="1169581"/>
            <a:ext cx="12135293" cy="6005710"/>
          </a:xfrm>
        </p:spPr>
        <p:txBody>
          <a:bodyPr vert="horz" lIns="91440" tIns="45720" rIns="91440" bIns="45720" rtlCol="0" anchor="t">
            <a:normAutofit/>
          </a:bodyPr>
          <a:lstStyle/>
          <a:p>
            <a:pPr marL="0" indent="0">
              <a:buNone/>
            </a:pPr>
            <a:r>
              <a:rPr lang="en-GB" sz="1500">
                <a:latin typeface="Arial"/>
                <a:cs typeface="Arial"/>
                <a:hlinkClick r:id="rId2">
                  <a:extLst>
                    <a:ext uri="{A12FA001-AC4F-418D-AE19-62706E023703}">
                      <ahyp:hlinkClr xmlns:ahyp="http://schemas.microsoft.com/office/drawing/2018/hyperlinkcolor" val="tx"/>
                    </a:ext>
                  </a:extLst>
                </a:hlinkClick>
              </a:rPr>
              <a:t>5.2 Communication Channels – Organizational Communication Anthology (whatcom.edu)</a:t>
            </a:r>
            <a:endParaRPr lang="en-GB" sz="1500">
              <a:latin typeface="Arial"/>
              <a:cs typeface="Arial"/>
            </a:endParaRPr>
          </a:p>
          <a:p>
            <a:pPr marL="0" indent="0">
              <a:buNone/>
            </a:pPr>
            <a:r>
              <a:rPr lang="en-GB" sz="1500">
                <a:latin typeface="Arial"/>
                <a:ea typeface="+mn-lt"/>
                <a:cs typeface="Arial"/>
                <a:hlinkClick r:id="rId3">
                  <a:extLst>
                    <a:ext uri="{A12FA001-AC4F-418D-AE19-62706E023703}">
                      <ahyp:hlinkClr xmlns:ahyp="http://schemas.microsoft.com/office/drawing/2018/hyperlinkcolor" val="tx"/>
                    </a:ext>
                  </a:extLst>
                </a:hlinkClick>
              </a:rPr>
              <a:t>channels of communication - Bing images</a:t>
            </a:r>
            <a:endParaRPr lang="en-GB" sz="1500">
              <a:latin typeface="Arial"/>
              <a:ea typeface="+mn-lt"/>
              <a:cs typeface="Arial"/>
            </a:endParaRPr>
          </a:p>
          <a:p>
            <a:pPr marL="0" indent="0">
              <a:buNone/>
            </a:pPr>
            <a:r>
              <a:rPr lang="en-GB" sz="1500">
                <a:latin typeface="Arial"/>
                <a:cs typeface="Arial"/>
                <a:hlinkClick r:id="rId4">
                  <a:extLst>
                    <a:ext uri="{A12FA001-AC4F-418D-AE19-62706E023703}">
                      <ahyp:hlinkClr xmlns:ahyp="http://schemas.microsoft.com/office/drawing/2018/hyperlinkcolor" val="tx"/>
                    </a:ext>
                  </a:extLst>
                </a:hlinkClick>
              </a:rPr>
              <a:t>Communications-channels.pdf (health.org.uk)</a:t>
            </a:r>
            <a:endParaRPr lang="en-GB" sz="1500">
              <a:latin typeface="Arial"/>
              <a:cs typeface="Arial"/>
            </a:endParaRPr>
          </a:p>
          <a:p>
            <a:pPr marL="0" indent="0">
              <a:buNone/>
            </a:pPr>
            <a:r>
              <a:rPr lang="en-GB" sz="1500">
                <a:latin typeface="Arial"/>
                <a:cs typeface="Arial"/>
                <a:hlinkClick r:id="rId5">
                  <a:extLst>
                    <a:ext uri="{A12FA001-AC4F-418D-AE19-62706E023703}">
                      <ahyp:hlinkClr xmlns:ahyp="http://schemas.microsoft.com/office/drawing/2018/hyperlinkcolor" val="tx"/>
                    </a:ext>
                  </a:extLst>
                </a:hlinkClick>
              </a:rPr>
              <a:t>Communication studies blog by Sis Michelle: Shannon and Weaver’s Model of Communication (michellemathiasfsp.blogspot.com)</a:t>
            </a:r>
            <a:endParaRPr lang="en-GB" sz="1500">
              <a:latin typeface="Arial"/>
              <a:cs typeface="Arial"/>
            </a:endParaRPr>
          </a:p>
          <a:p>
            <a:pPr marL="0" indent="0">
              <a:buNone/>
            </a:pPr>
            <a:r>
              <a:rPr lang="en-GB" sz="1500">
                <a:latin typeface="Arial"/>
                <a:ea typeface="+mn-lt"/>
                <a:cs typeface="Arial"/>
                <a:hlinkClick r:id="rId6">
                  <a:extLst>
                    <a:ext uri="{A12FA001-AC4F-418D-AE19-62706E023703}">
                      <ahyp:hlinkClr xmlns:ahyp="http://schemas.microsoft.com/office/drawing/2018/hyperlinkcolor" val="tx"/>
                    </a:ext>
                  </a:extLst>
                </a:hlinkClick>
              </a:rPr>
              <a:t>conclusion - Bing images</a:t>
            </a:r>
            <a:endParaRPr lang="en-GB" sz="1500">
              <a:latin typeface="Arial"/>
              <a:ea typeface="+mn-lt"/>
              <a:cs typeface="Arial"/>
            </a:endParaRPr>
          </a:p>
          <a:p>
            <a:pPr marL="0" indent="0">
              <a:buNone/>
            </a:pPr>
            <a:r>
              <a:rPr lang="en-GB" sz="1500">
                <a:latin typeface="Arial"/>
                <a:cs typeface="Arial"/>
                <a:hlinkClick r:id="rId7">
                  <a:extLst>
                    <a:ext uri="{A12FA001-AC4F-418D-AE19-62706E023703}">
                      <ahyp:hlinkClr xmlns:ahyp="http://schemas.microsoft.com/office/drawing/2018/hyperlinkcolor" val="tx"/>
                    </a:ext>
                  </a:extLst>
                </a:hlinkClick>
              </a:rPr>
              <a:t>https://www.communicationtheory.org/wp-content/uploads/2010/01/berlos-smcr-model-of-communication-picture.jpg</a:t>
            </a:r>
            <a:endParaRPr lang="en-GB" sz="1500">
              <a:latin typeface="Arial"/>
              <a:cs typeface="Arial"/>
            </a:endParaRPr>
          </a:p>
          <a:p>
            <a:pPr marL="0" indent="0">
              <a:buNone/>
            </a:pPr>
            <a:r>
              <a:rPr lang="en-GB" sz="1500">
                <a:latin typeface="Arial"/>
                <a:cs typeface="Arial"/>
                <a:hlinkClick r:id="rId8">
                  <a:extLst>
                    <a:ext uri="{A12FA001-AC4F-418D-AE19-62706E023703}">
                      <ahyp:hlinkClr xmlns:ahyp="http://schemas.microsoft.com/office/drawing/2018/hyperlinkcolor" val="tx"/>
                    </a:ext>
                  </a:extLst>
                </a:hlinkClick>
              </a:rPr>
              <a:t>https://www.researchgate.net/profile/Judee_Burgoon/publication/254051534/figure/download/fig1/AS:298056361758729@1448073582746/Schramm-Model-of-Communication.png</a:t>
            </a:r>
            <a:endParaRPr lang="en-GB" sz="1500">
              <a:latin typeface="Arial"/>
              <a:cs typeface="Arial"/>
            </a:endParaRPr>
          </a:p>
          <a:p>
            <a:pPr marL="0" indent="0">
              <a:buNone/>
            </a:pPr>
            <a:r>
              <a:rPr lang="bg" sz="1500" u="sng">
                <a:solidFill>
                  <a:schemeClr val="accent2"/>
                </a:solidFill>
                <a:latin typeface="Arial"/>
                <a:cs typeface="Arial"/>
              </a:rPr>
              <a:t>Jijo’s Skill Factory (2020) 10 Barriers to Effective Communication, [video] Available at: https://youtube.com/whatch?v=f5Tao6KHV5w (Accessed: 14 May 2020).</a:t>
            </a:r>
          </a:p>
          <a:p>
            <a:pPr marL="0" indent="0">
              <a:lnSpc>
                <a:spcPct val="100000"/>
              </a:lnSpc>
              <a:spcBef>
                <a:spcPts val="0"/>
              </a:spcBef>
              <a:spcAft>
                <a:spcPts val="0"/>
              </a:spcAft>
              <a:buNone/>
            </a:pPr>
            <a:r>
              <a:rPr lang="bg" sz="1500" u="sng">
                <a:solidFill>
                  <a:schemeClr val="accent2"/>
                </a:solidFill>
                <a:latin typeface="Arial"/>
                <a:ea typeface="+mn-lt"/>
                <a:cs typeface="Arial"/>
              </a:rPr>
              <a:t>Nishi, G., (2019). Overcoming Barriers to Effective Communication in Agile Teams , [website], Available at: </a:t>
            </a:r>
            <a:r>
              <a:rPr lang="bg" sz="1500" u="sng">
                <a:solidFill>
                  <a:schemeClr val="accent2"/>
                </a:solidFill>
                <a:latin typeface="Arial"/>
                <a:ea typeface="+mn-lt"/>
                <a:cs typeface="Arial"/>
                <a:hlinkClick r:id="rId9">
                  <a:extLst>
                    <a:ext uri="{A12FA001-AC4F-418D-AE19-62706E023703}">
                      <ahyp:hlinkClr xmlns:ahyp="http://schemas.microsoft.com/office/drawing/2018/hyperlinkcolor" val="tx"/>
                    </a:ext>
                  </a:extLst>
                </a:hlinkClick>
              </a:rPr>
              <a:t>https://testwthnishi.com/2019/11/20/overcoming-barriers-to-effective-communication-in-agile-teams/amp/</a:t>
            </a:r>
            <a:r>
              <a:rPr lang="bg" sz="1500" u="sng">
                <a:solidFill>
                  <a:schemeClr val="accent2"/>
                </a:solidFill>
                <a:latin typeface="Arial"/>
                <a:ea typeface="+mn-lt"/>
                <a:cs typeface="Arial"/>
              </a:rPr>
              <a:t> (Accessed 21 Oct 2019).</a:t>
            </a:r>
            <a:r>
              <a:rPr lang="en-GB" sz="1500">
                <a:solidFill>
                  <a:schemeClr val="accent2"/>
                </a:solidFill>
                <a:latin typeface="Arial"/>
                <a:ea typeface="+mn-lt"/>
                <a:cs typeface="Arial"/>
              </a:rPr>
              <a:t> </a:t>
            </a:r>
            <a:endParaRPr lang="en-GB" sz="1500">
              <a:solidFill>
                <a:schemeClr val="accent2"/>
              </a:solidFill>
              <a:latin typeface="Arial"/>
              <a:cs typeface="Arial"/>
            </a:endParaRPr>
          </a:p>
          <a:p>
            <a:pPr marL="0" indent="0">
              <a:lnSpc>
                <a:spcPct val="100000"/>
              </a:lnSpc>
              <a:spcBef>
                <a:spcPts val="0"/>
              </a:spcBef>
              <a:spcAft>
                <a:spcPts val="0"/>
              </a:spcAft>
              <a:buNone/>
            </a:pPr>
            <a:r>
              <a:rPr lang="en-GB" sz="1500">
                <a:latin typeface="Arial"/>
                <a:ea typeface="+mn-lt"/>
                <a:cs typeface="Arial"/>
                <a:hlinkClick r:id="rId10">
                  <a:extLst>
                    <a:ext uri="{A12FA001-AC4F-418D-AE19-62706E023703}">
                      <ahyp:hlinkClr xmlns:ahyp="http://schemas.microsoft.com/office/drawing/2018/hyperlinkcolor" val="tx"/>
                    </a:ext>
                  </a:extLst>
                </a:hlinkClick>
              </a:rPr>
              <a:t>Schramm's Model of communication - QS Study</a:t>
            </a:r>
            <a:endParaRPr lang="en-GB" sz="1500">
              <a:latin typeface="Arial"/>
              <a:ea typeface="+mn-lt"/>
              <a:cs typeface="Arial"/>
            </a:endParaRPr>
          </a:p>
          <a:p>
            <a:pPr marL="0" indent="0">
              <a:lnSpc>
                <a:spcPct val="100000"/>
              </a:lnSpc>
              <a:spcBef>
                <a:spcPts val="0"/>
              </a:spcBef>
              <a:spcAft>
                <a:spcPts val="0"/>
              </a:spcAft>
              <a:buNone/>
            </a:pPr>
            <a:r>
              <a:rPr lang="bg" sz="1500" u="sng">
                <a:solidFill>
                  <a:schemeClr val="accent2"/>
                </a:solidFill>
                <a:latin typeface="Arial"/>
                <a:ea typeface="+mn-lt"/>
                <a:cs typeface="Arial"/>
              </a:rPr>
              <a:t>Smith, C., (2015). The Seven Barriers of Communication, [website] Available at: </a:t>
            </a:r>
            <a:r>
              <a:rPr lang="bg" sz="1500" u="sng">
                <a:solidFill>
                  <a:schemeClr val="accent2"/>
                </a:solidFill>
                <a:latin typeface="Arial"/>
                <a:ea typeface="+mn-lt"/>
                <a:cs typeface="Arial"/>
                <a:hlinkClick r:id="rId11">
                  <a:extLst>
                    <a:ext uri="{A12FA001-AC4F-418D-AE19-62706E023703}">
                      <ahyp:hlinkClr xmlns:ahyp="http://schemas.microsoft.com/office/drawing/2018/hyperlinkcolor" val="tx"/>
                    </a:ext>
                  </a:extLst>
                </a:hlinkClick>
              </a:rPr>
              <a:t>http://guides.co/guide/the-seven-barriers-of-communication</a:t>
            </a:r>
            <a:r>
              <a:rPr lang="bg" sz="1500" u="sng">
                <a:solidFill>
                  <a:schemeClr val="accent2"/>
                </a:solidFill>
                <a:latin typeface="Arial"/>
                <a:ea typeface="+mn-lt"/>
                <a:cs typeface="Arial"/>
              </a:rPr>
              <a:t> (Accessed19 June 2015).</a:t>
            </a:r>
            <a:endParaRPr lang="en-US" sz="1500">
              <a:solidFill>
                <a:schemeClr val="accent2"/>
              </a:solidFill>
              <a:latin typeface="Arial"/>
              <a:ea typeface="+mn-lt"/>
              <a:cs typeface="Arial"/>
            </a:endParaRPr>
          </a:p>
          <a:p>
            <a:pPr marL="0" indent="0">
              <a:lnSpc>
                <a:spcPct val="100000"/>
              </a:lnSpc>
              <a:spcBef>
                <a:spcPts val="0"/>
              </a:spcBef>
              <a:spcAft>
                <a:spcPts val="0"/>
              </a:spcAft>
              <a:buNone/>
            </a:pPr>
            <a:endParaRPr lang="en-GB">
              <a:ea typeface="+mn-lt"/>
              <a:cs typeface="+mn-lt"/>
            </a:endParaRPr>
          </a:p>
          <a:p>
            <a:pPr marL="0" indent="0">
              <a:lnSpc>
                <a:spcPct val="100000"/>
              </a:lnSpc>
              <a:spcBef>
                <a:spcPts val="0"/>
              </a:spcBef>
              <a:spcAft>
                <a:spcPts val="0"/>
              </a:spcAft>
              <a:buNone/>
            </a:pPr>
            <a:endParaRPr lang="en-GB">
              <a:latin typeface="Arial" panose="020B0604020202020204" pitchFamily="34" charset="0"/>
              <a:ea typeface="+mn-lt"/>
              <a:cs typeface="Arial" panose="020B0604020202020204" pitchFamily="34" charset="0"/>
            </a:endParaRPr>
          </a:p>
          <a:p>
            <a:pPr marL="0" indent="0">
              <a:buNone/>
            </a:pPr>
            <a:endParaRPr lang="en-GB" sz="2000">
              <a:latin typeface="Arial" panose="020B0604020202020204" pitchFamily="34" charset="0"/>
              <a:ea typeface="+mn-lt"/>
              <a:cs typeface="Arial" panose="020B0604020202020204" pitchFamily="34" charset="0"/>
            </a:endParaRPr>
          </a:p>
          <a:p>
            <a:endParaRPr lang="en-GB" sz="2000">
              <a:latin typeface="Arial" panose="020B0604020202020204" pitchFamily="34" charset="0"/>
              <a:cs typeface="Arial" panose="020B0604020202020204" pitchFamily="34" charset="0"/>
            </a:endParaRPr>
          </a:p>
          <a:p>
            <a:pPr marL="0" indent="0">
              <a:buNone/>
            </a:pPr>
            <a:endParaRPr lang="en-GB" sz="2000">
              <a:latin typeface="Arial" panose="020B0604020202020204" pitchFamily="34" charset="0"/>
              <a:cs typeface="Arial" panose="020B0604020202020204" pitchFamily="34" charset="0"/>
              <a:hlinkClick r:id="rId6"/>
            </a:endParaRPr>
          </a:p>
          <a:p>
            <a:pPr marL="0" indent="0">
              <a:buNone/>
            </a:pPr>
            <a:endParaRPr lang="en-GB" sz="2000">
              <a:latin typeface="Arial" panose="020B0604020202020204" pitchFamily="34" charset="0"/>
              <a:ea typeface="+mn-lt"/>
              <a:cs typeface="Arial" panose="020B0604020202020204" pitchFamily="34" charset="0"/>
              <a:hlinkClick r:id="rId6"/>
            </a:endParaRPr>
          </a:p>
          <a:p>
            <a:pPr marL="0" indent="0">
              <a:buNone/>
            </a:pPr>
            <a:endParaRPr lang="en-GB" sz="2000">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hlinkClick r:id="rId4"/>
            </a:endParaRPr>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36932910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5C853-1BC6-48E3-A152-DB0D08A79437}"/>
              </a:ext>
            </a:extLst>
          </p:cNvPr>
          <p:cNvSpPr>
            <a:spLocks noGrp="1"/>
          </p:cNvSpPr>
          <p:nvPr>
            <p:ph type="title"/>
          </p:nvPr>
        </p:nvSpPr>
        <p:spPr>
          <a:xfrm>
            <a:off x="0" y="8939"/>
            <a:ext cx="12192000" cy="669155"/>
          </a:xfrm>
        </p:spPr>
        <p:txBody>
          <a:bodyPr>
            <a:normAutofit/>
          </a:bodyPr>
          <a:lstStyle/>
          <a:p>
            <a:pPr algn="ctr"/>
            <a:r>
              <a:rPr lang="en-GB" sz="4000" i="0">
                <a:latin typeface="Arial" panose="020B0604020202020204" pitchFamily="34" charset="0"/>
                <a:cs typeface="Arial" panose="020B0604020202020204" pitchFamily="34" charset="0"/>
              </a:rPr>
              <a:t>Team evaluation</a:t>
            </a:r>
          </a:p>
        </p:txBody>
      </p:sp>
      <p:pic>
        <p:nvPicPr>
          <p:cNvPr id="4" name="table">
            <a:extLst>
              <a:ext uri="{FF2B5EF4-FFF2-40B4-BE49-F238E27FC236}">
                <a16:creationId xmlns:a16="http://schemas.microsoft.com/office/drawing/2014/main" id="{BE6C46DA-CF72-4215-9D85-0BD2F1CD2DC4}"/>
              </a:ext>
            </a:extLst>
          </p:cNvPr>
          <p:cNvPicPr>
            <a:picLocks noChangeAspect="1"/>
          </p:cNvPicPr>
          <p:nvPr/>
        </p:nvPicPr>
        <p:blipFill>
          <a:blip r:embed="rId2"/>
          <a:stretch>
            <a:fillRect/>
          </a:stretch>
        </p:blipFill>
        <p:spPr>
          <a:xfrm>
            <a:off x="27003" y="733557"/>
            <a:ext cx="12192000" cy="6115504"/>
          </a:xfrm>
          <a:prstGeom prst="rect">
            <a:avLst/>
          </a:prstGeom>
        </p:spPr>
      </p:pic>
      <p:sp>
        <p:nvSpPr>
          <p:cNvPr id="5" name="TextBox 4">
            <a:extLst>
              <a:ext uri="{FF2B5EF4-FFF2-40B4-BE49-F238E27FC236}">
                <a16:creationId xmlns:a16="http://schemas.microsoft.com/office/drawing/2014/main" id="{09273D16-8276-4179-9B5D-592577152993}"/>
              </a:ext>
            </a:extLst>
          </p:cNvPr>
          <p:cNvSpPr txBox="1"/>
          <p:nvPr/>
        </p:nvSpPr>
        <p:spPr>
          <a:xfrm>
            <a:off x="4572000" y="2065107"/>
            <a:ext cx="6246688" cy="323165"/>
          </a:xfrm>
          <a:prstGeom prst="rect">
            <a:avLst/>
          </a:prstGeom>
          <a:noFill/>
        </p:spPr>
        <p:txBody>
          <a:bodyPr wrap="square" rtlCol="0">
            <a:spAutoFit/>
          </a:bodyPr>
          <a:lstStyle/>
          <a:p>
            <a:r>
              <a:rPr lang="en-GB" sz="1500">
                <a:latin typeface="Arial" panose="020B0604020202020204" pitchFamily="34" charset="0"/>
                <a:cs typeface="Arial" panose="020B0604020202020204" pitchFamily="34" charset="0"/>
              </a:rPr>
              <a:t>Sabba Shahzad, Viktoria Koleva, Anniese Mckenzie</a:t>
            </a:r>
          </a:p>
        </p:txBody>
      </p:sp>
      <p:sp>
        <p:nvSpPr>
          <p:cNvPr id="6" name="TextBox 5">
            <a:extLst>
              <a:ext uri="{FF2B5EF4-FFF2-40B4-BE49-F238E27FC236}">
                <a16:creationId xmlns:a16="http://schemas.microsoft.com/office/drawing/2014/main" id="{06B2E47C-E712-4ED2-9632-CA6641F44E44}"/>
              </a:ext>
            </a:extLst>
          </p:cNvPr>
          <p:cNvSpPr txBox="1"/>
          <p:nvPr/>
        </p:nvSpPr>
        <p:spPr>
          <a:xfrm>
            <a:off x="4458984" y="2775646"/>
            <a:ext cx="7592997" cy="1015663"/>
          </a:xfrm>
          <a:prstGeom prst="rect">
            <a:avLst/>
          </a:prstGeom>
          <a:noFill/>
        </p:spPr>
        <p:txBody>
          <a:bodyPr wrap="square" rtlCol="0">
            <a:spAutoFit/>
          </a:bodyPr>
          <a:lstStyle/>
          <a:p>
            <a:r>
              <a:rPr lang="en-GB" sz="1500">
                <a:latin typeface="Arial" panose="020B0604020202020204" pitchFamily="34" charset="0"/>
                <a:cs typeface="Arial" panose="020B0604020202020204" pitchFamily="34" charset="0"/>
              </a:rPr>
              <a:t>Able to allocate ourselves on topics we were most comfortable with and all came to an agreement straight away with it, communicated with one another during class time to work on our presentation and discuss anything we were unsure of, helped each other with points that could support our sections of work.</a:t>
            </a:r>
          </a:p>
        </p:txBody>
      </p:sp>
      <p:sp>
        <p:nvSpPr>
          <p:cNvPr id="3" name="TextBox 2">
            <a:extLst>
              <a:ext uri="{FF2B5EF4-FFF2-40B4-BE49-F238E27FC236}">
                <a16:creationId xmlns:a16="http://schemas.microsoft.com/office/drawing/2014/main" id="{C9B9A815-E56C-4D29-8582-52AB366DA618}"/>
              </a:ext>
            </a:extLst>
          </p:cNvPr>
          <p:cNvSpPr txBox="1"/>
          <p:nvPr/>
        </p:nvSpPr>
        <p:spPr>
          <a:xfrm>
            <a:off x="4388974" y="3791309"/>
            <a:ext cx="7733016" cy="95410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We faced a challenge in our team which was lack of communication. Unfortunately one team member was off campus and we tried emailing however received no response so we were unsure whether they were going to participate in the group presentation however, even though there was lack of communication the team member still completed her work.</a:t>
            </a:r>
          </a:p>
        </p:txBody>
      </p:sp>
      <p:sp>
        <p:nvSpPr>
          <p:cNvPr id="7" name="TextBox 6">
            <a:extLst>
              <a:ext uri="{FF2B5EF4-FFF2-40B4-BE49-F238E27FC236}">
                <a16:creationId xmlns:a16="http://schemas.microsoft.com/office/drawing/2014/main" id="{149141A3-49B8-4BD5-B6B5-9B8DA27BB84B}"/>
              </a:ext>
            </a:extLst>
          </p:cNvPr>
          <p:cNvSpPr txBox="1"/>
          <p:nvPr/>
        </p:nvSpPr>
        <p:spPr>
          <a:xfrm>
            <a:off x="4458984" y="4817735"/>
            <a:ext cx="7663005" cy="1015663"/>
          </a:xfrm>
          <a:prstGeom prst="rect">
            <a:avLst/>
          </a:prstGeom>
          <a:noFill/>
        </p:spPr>
        <p:txBody>
          <a:bodyPr wrap="square" rtlCol="0">
            <a:spAutoFit/>
          </a:bodyPr>
          <a:lstStyle/>
          <a:p>
            <a:r>
              <a:rPr lang="en-GB" sz="1500">
                <a:latin typeface="Arial" panose="020B0604020202020204" pitchFamily="34" charset="0"/>
                <a:cs typeface="Arial" panose="020B0604020202020204" pitchFamily="34" charset="0"/>
              </a:rPr>
              <a:t>Ensure we have a way of communicating where we know we are more likely to get a response i.e. mobile phone as not a lot of people tend to check their student email. Also, we would ensure we all communicate as much as possible with one another so we are never confused as to what is going on.</a:t>
            </a:r>
          </a:p>
        </p:txBody>
      </p:sp>
      <p:sp>
        <p:nvSpPr>
          <p:cNvPr id="8" name="TextBox 7">
            <a:extLst>
              <a:ext uri="{FF2B5EF4-FFF2-40B4-BE49-F238E27FC236}">
                <a16:creationId xmlns:a16="http://schemas.microsoft.com/office/drawing/2014/main" id="{C8770DD8-51B1-4341-871A-6A4877C7AF02}"/>
              </a:ext>
            </a:extLst>
          </p:cNvPr>
          <p:cNvSpPr txBox="1"/>
          <p:nvPr/>
        </p:nvSpPr>
        <p:spPr>
          <a:xfrm>
            <a:off x="4458983" y="5905717"/>
            <a:ext cx="7706013" cy="784830"/>
          </a:xfrm>
          <a:prstGeom prst="rect">
            <a:avLst/>
          </a:prstGeom>
          <a:noFill/>
        </p:spPr>
        <p:txBody>
          <a:bodyPr wrap="square" rtlCol="0">
            <a:spAutoFit/>
          </a:bodyPr>
          <a:lstStyle/>
          <a:p>
            <a:r>
              <a:rPr lang="en-GB" sz="1500">
                <a:latin typeface="Arial" panose="020B0604020202020204" pitchFamily="34" charset="0"/>
                <a:cs typeface="Arial" panose="020B0604020202020204" pitchFamily="34" charset="0"/>
              </a:rPr>
              <a:t>Other than with the issue stated above we would say a solid 8.5 as our both other team members communicated effectively and ensured we helped one another with our work and were on track. </a:t>
            </a:r>
          </a:p>
        </p:txBody>
      </p:sp>
    </p:spTree>
    <p:extLst>
      <p:ext uri="{BB962C8B-B14F-4D97-AF65-F5344CB8AC3E}">
        <p14:creationId xmlns:p14="http://schemas.microsoft.com/office/powerpoint/2010/main" val="3543503283"/>
      </p:ext>
    </p:extLst>
  </p:cSld>
  <p:clrMapOvr>
    <a:masterClrMapping/>
  </p:clrMapOvr>
</p:sld>
</file>

<file path=ppt/theme/theme1.xml><?xml version="1.0" encoding="utf-8"?>
<a:theme xmlns:a="http://schemas.openxmlformats.org/drawingml/2006/main" name="HeadlinesVTI">
  <a:themeElements>
    <a:clrScheme name="Headlines">
      <a:dk1>
        <a:sysClr val="windowText" lastClr="000000"/>
      </a:dk1>
      <a:lt1>
        <a:sysClr val="window" lastClr="FFFFFF"/>
      </a:lt1>
      <a:dk2>
        <a:srgbClr val="232C41"/>
      </a:dk2>
      <a:lt2>
        <a:srgbClr val="F6F4EF"/>
      </a:lt2>
      <a:accent1>
        <a:srgbClr val="439EB7"/>
      </a:accent1>
      <a:accent2>
        <a:srgbClr val="E20E65"/>
      </a:accent2>
      <a:accent3>
        <a:srgbClr val="F59324"/>
      </a:accent3>
      <a:accent4>
        <a:srgbClr val="5046B9"/>
      </a:accent4>
      <a:accent5>
        <a:srgbClr val="5CB678"/>
      </a:accent5>
      <a:accent6>
        <a:srgbClr val="9717F7"/>
      </a:accent6>
      <a:hlink>
        <a:srgbClr val="E80095"/>
      </a:hlink>
      <a:folHlink>
        <a:srgbClr val="808080"/>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1" ma:contentTypeDescription="Create a new document." ma:contentTypeScope="" ma:versionID="3625350d3c23ca7d0e4b29b281ebc397">
  <xsd:schema xmlns:xsd="http://www.w3.org/2001/XMLSchema" xmlns:xs="http://www.w3.org/2001/XMLSchema" xmlns:p="http://schemas.microsoft.com/office/2006/metadata/properties" xmlns:ns3="6b5bd684-8631-4d35-bdcf-c9e38c7d488d" targetNamespace="http://schemas.microsoft.com/office/2006/metadata/properties" ma:root="true" ma:fieldsID="e0fd935d5d6bcc62c432a901f7030b7f" ns3:_="">
    <xsd:import namespace="6b5bd684-8631-4d35-bdcf-c9e38c7d488d"/>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3:MediaServiceAutoKeyPoints" minOccurs="0"/>
                <xsd:element ref="ns3:MediaServiceKeyPoints" minOccurs="0"/>
                <xsd:element ref="ns3:MediaServiceOCR"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17" nillable="true" ma:displayName="Length (seconds)" ma:internalName="MediaLengthInSeconds" ma:readOnly="true">
      <xsd:simpleType>
        <xsd:restriction base="dms:Unknown"/>
      </xsd:simpleType>
    </xsd:element>
    <xsd:element name="MediaServiceLocation" ma:index="18"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64BBFDC-07E1-45AA-8337-FED7500572B6}">
  <ds:schemaRefs>
    <ds:schemaRef ds:uri="6b5bd684-8631-4d35-bdcf-c9e38c7d488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021F3612-446D-4F8D-8E27-4FA0FF2810F1}">
  <ds:schemaRefs>
    <ds:schemaRef ds:uri="6b5bd684-8631-4d35-bdcf-c9e38c7d488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007997E-2CBD-4C21-80F7-C5390FD0765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4</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HeadlinesVTI</vt:lpstr>
      <vt:lpstr>Strategies for Effective Communication in a Business setting </vt:lpstr>
      <vt:lpstr>Contents</vt:lpstr>
      <vt:lpstr>Introduction</vt:lpstr>
      <vt:lpstr>Theories relating to models of communication</vt:lpstr>
      <vt:lpstr>Theories relating to models of communication</vt:lpstr>
      <vt:lpstr>PowerPoint Presentation</vt:lpstr>
      <vt:lpstr>The channels of communication used by the organization and channels that can be used to improve communication </vt:lpstr>
      <vt:lpstr>PowerPoint Presentation</vt:lpstr>
      <vt:lpstr>Barriers that can prevent effective communication between the organisation and their external stakeholders </vt:lpstr>
      <vt:lpstr>Barriers that can prevent effective communication between the organisation and their external stakeholders</vt:lpstr>
      <vt:lpstr>Barriers that can prevent effective communication between the organisation and their external stakeholders  Overcoming the barriers of communication  Use feedback  Active listening  Use simpler language  Watch body language  Be direct, clear and open  Constrain emotions       </vt:lpstr>
      <vt:lpstr>The impact of effective communication on the staff and patients   </vt:lpstr>
      <vt:lpstr>Conclusion</vt:lpstr>
      <vt:lpstr>References</vt:lpstr>
      <vt:lpstr>Team evaluation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 </dc:title>
  <dc:creator>Sabba Shahzad (2025733)</dc:creator>
  <cp:revision>2</cp:revision>
  <dcterms:created xsi:type="dcterms:W3CDTF">2021-10-26T10:48:16Z</dcterms:created>
  <dcterms:modified xsi:type="dcterms:W3CDTF">2021-11-23T09:48:26Z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