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57" r:id="rId3"/>
    <p:sldId id="258" r:id="rId4"/>
    <p:sldId id="267" r:id="rId5"/>
    <p:sldId id="274" r:id="rId6"/>
    <p:sldId id="268" r:id="rId7"/>
    <p:sldId id="269" r:id="rId8"/>
    <p:sldId id="259" r:id="rId9"/>
    <p:sldId id="273" r:id="rId10"/>
    <p:sldId id="270" r:id="rId11"/>
    <p:sldId id="271" r:id="rId12"/>
    <p:sldId id="272" r:id="rId13"/>
    <p:sldId id="266" r:id="rId14"/>
    <p:sldId id="262" r:id="rId15"/>
    <p:sldId id="26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912" autoAdjust="0"/>
    <p:restoredTop sz="94660"/>
  </p:normalViewPr>
  <p:slideViewPr>
    <p:cSldViewPr>
      <p:cViewPr>
        <p:scale>
          <a:sx n="66" d="100"/>
          <a:sy n="66" d="100"/>
        </p:scale>
        <p:origin x="-1452" y="-14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8A751B-2462-443A-B5C3-A6640FDB3748}"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76C0F938-D0C1-4A71-9AB6-A86935DE6421}" type="pres">
      <dgm:prSet presAssocID="{908A751B-2462-443A-B5C3-A6640FDB3748}" presName="list" presStyleCnt="0">
        <dgm:presLayoutVars>
          <dgm:dir/>
          <dgm:animLvl val="lvl"/>
        </dgm:presLayoutVars>
      </dgm:prSet>
      <dgm:spPr/>
      <dgm:t>
        <a:bodyPr/>
        <a:lstStyle/>
        <a:p>
          <a:endParaRPr lang="en-GB"/>
        </a:p>
      </dgm:t>
    </dgm:pt>
  </dgm:ptLst>
  <dgm:cxnLst>
    <dgm:cxn modelId="{7CFD69A9-5903-4E1D-819A-EA1BF4B92342}" type="presOf" srcId="{908A751B-2462-443A-B5C3-A6640FDB3748}" destId="{76C0F938-D0C1-4A71-9AB6-A86935DE6421}" srcOrd="0" destOrd="0" presId="urn:microsoft.com/office/officeart/2005/8/layout/hList9"/>
  </dgm:cxnLst>
  <dgm:bg/>
  <dgm:whole/>
</dgm:dataModel>
</file>

<file path=ppt/diagrams/data2.xml><?xml version="1.0" encoding="utf-8"?>
<dgm:dataModel xmlns:dgm="http://schemas.openxmlformats.org/drawingml/2006/diagram" xmlns:a="http://schemas.openxmlformats.org/drawingml/2006/main">
  <dgm:ptLst>
    <dgm:pt modelId="{1C0DEF66-AD6B-4D27-9930-5954CE9F44B0}"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A4674BD3-361E-4C81-A9F4-53E30698144C}">
      <dgm:prSet phldrT="[Text]"/>
      <dgm:spPr/>
      <dgm:t>
        <a:bodyPr/>
        <a:lstStyle/>
        <a:p>
          <a:r>
            <a:rPr lang="en-GB" dirty="0" err="1" smtClean="0"/>
            <a:t>Enland</a:t>
          </a:r>
          <a:endParaRPr lang="en-GB" dirty="0"/>
        </a:p>
      </dgm:t>
    </dgm:pt>
    <dgm:pt modelId="{52F860C8-CDFC-460E-BFF7-E0B0F5F559EA}" type="parTrans" cxnId="{759E3EE3-2F48-48C7-BB13-35CC44D18986}">
      <dgm:prSet/>
      <dgm:spPr/>
      <dgm:t>
        <a:bodyPr/>
        <a:lstStyle/>
        <a:p>
          <a:endParaRPr lang="en-GB"/>
        </a:p>
      </dgm:t>
    </dgm:pt>
    <dgm:pt modelId="{7A6D133A-E2AD-42E7-9A20-5BA228F0B8C7}" type="sibTrans" cxnId="{759E3EE3-2F48-48C7-BB13-35CC44D18986}">
      <dgm:prSet/>
      <dgm:spPr/>
      <dgm:t>
        <a:bodyPr/>
        <a:lstStyle/>
        <a:p>
          <a:endParaRPr lang="en-GB"/>
        </a:p>
      </dgm:t>
    </dgm:pt>
    <dgm:pt modelId="{FEDC79CF-55C5-479D-80C7-753BED388847}">
      <dgm:prSet phldrT="[Text]" custT="1"/>
      <dgm:spPr/>
      <dgm:t>
        <a:bodyPr/>
        <a:lstStyle/>
        <a:p>
          <a:r>
            <a:rPr lang="en-GB" sz="1200" dirty="0" smtClean="0"/>
            <a:t>Education system recognised widely.</a:t>
          </a:r>
          <a:endParaRPr lang="en-GB" sz="1200" dirty="0"/>
        </a:p>
      </dgm:t>
    </dgm:pt>
    <dgm:pt modelId="{0D271C61-4378-4325-B5C6-E498FA97B575}" type="parTrans" cxnId="{3688F4B4-8188-4289-B35C-C7C44F103C4B}">
      <dgm:prSet/>
      <dgm:spPr/>
      <dgm:t>
        <a:bodyPr/>
        <a:lstStyle/>
        <a:p>
          <a:endParaRPr lang="en-GB"/>
        </a:p>
      </dgm:t>
    </dgm:pt>
    <dgm:pt modelId="{08AC53D3-57E6-45E2-B86C-99864D57EAE6}" type="sibTrans" cxnId="{3688F4B4-8188-4289-B35C-C7C44F103C4B}">
      <dgm:prSet/>
      <dgm:spPr/>
      <dgm:t>
        <a:bodyPr/>
        <a:lstStyle/>
        <a:p>
          <a:endParaRPr lang="en-GB"/>
        </a:p>
      </dgm:t>
    </dgm:pt>
    <dgm:pt modelId="{930C82D9-61B1-448A-A5A9-624894C5BBE2}">
      <dgm:prSet phldrT="[Text]" custT="1"/>
      <dgm:spPr/>
      <dgm:t>
        <a:bodyPr/>
        <a:lstStyle/>
        <a:p>
          <a:r>
            <a:rPr lang="en-GB" sz="1200" dirty="0" smtClean="0"/>
            <a:t>Transition Stages – process criticised for not running smoothly or interlink</a:t>
          </a:r>
          <a:endParaRPr lang="en-GB" sz="1200" dirty="0"/>
        </a:p>
      </dgm:t>
    </dgm:pt>
    <dgm:pt modelId="{0F6F0046-CFCB-4A57-87AC-31CAE70CC5ED}" type="parTrans" cxnId="{25BB9642-74A3-45C4-B007-048877DE46C1}">
      <dgm:prSet/>
      <dgm:spPr/>
      <dgm:t>
        <a:bodyPr/>
        <a:lstStyle/>
        <a:p>
          <a:endParaRPr lang="en-GB"/>
        </a:p>
      </dgm:t>
    </dgm:pt>
    <dgm:pt modelId="{17635D46-76A9-4B08-B56D-44BA9345AC4F}" type="sibTrans" cxnId="{25BB9642-74A3-45C4-B007-048877DE46C1}">
      <dgm:prSet/>
      <dgm:spPr/>
      <dgm:t>
        <a:bodyPr/>
        <a:lstStyle/>
        <a:p>
          <a:endParaRPr lang="en-GB"/>
        </a:p>
      </dgm:t>
    </dgm:pt>
    <dgm:pt modelId="{A9226D4C-B076-4386-A8EC-0932B0178F7F}">
      <dgm:prSet phldrT="[Text]"/>
      <dgm:spPr/>
      <dgm:t>
        <a:bodyPr/>
        <a:lstStyle/>
        <a:p>
          <a:r>
            <a:rPr lang="en-GB" dirty="0" smtClean="0"/>
            <a:t>Malta</a:t>
          </a:r>
          <a:endParaRPr lang="en-GB" dirty="0"/>
        </a:p>
      </dgm:t>
    </dgm:pt>
    <dgm:pt modelId="{1FF73D68-6D25-4DF0-AB92-620CA447F037}" type="parTrans" cxnId="{796DE116-DF57-4D54-A05B-EFDA977F8063}">
      <dgm:prSet/>
      <dgm:spPr/>
      <dgm:t>
        <a:bodyPr/>
        <a:lstStyle/>
        <a:p>
          <a:endParaRPr lang="en-GB"/>
        </a:p>
      </dgm:t>
    </dgm:pt>
    <dgm:pt modelId="{4B37C41D-A8B8-4EF2-8240-85D0E7F0CEB8}" type="sibTrans" cxnId="{796DE116-DF57-4D54-A05B-EFDA977F8063}">
      <dgm:prSet/>
      <dgm:spPr/>
      <dgm:t>
        <a:bodyPr/>
        <a:lstStyle/>
        <a:p>
          <a:endParaRPr lang="en-GB"/>
        </a:p>
      </dgm:t>
    </dgm:pt>
    <dgm:pt modelId="{1A8C20DF-6FB3-454F-9B98-CA52CA677F20}">
      <dgm:prSet phldrT="[Text]" custT="1"/>
      <dgm:spPr/>
      <dgm:t>
        <a:bodyPr/>
        <a:lstStyle/>
        <a:p>
          <a:r>
            <a:rPr lang="en-GB" sz="1200" dirty="0" smtClean="0"/>
            <a:t>One of the curriculum’s main aims – Transition.</a:t>
          </a:r>
          <a:endParaRPr lang="en-GB" sz="1200" dirty="0"/>
        </a:p>
      </dgm:t>
    </dgm:pt>
    <dgm:pt modelId="{5636141F-5870-48BF-BA86-E048E16D430D}" type="parTrans" cxnId="{94BFC10D-EA6C-401A-8D15-820E364BAFA8}">
      <dgm:prSet/>
      <dgm:spPr/>
      <dgm:t>
        <a:bodyPr/>
        <a:lstStyle/>
        <a:p>
          <a:endParaRPr lang="en-GB"/>
        </a:p>
      </dgm:t>
    </dgm:pt>
    <dgm:pt modelId="{06C61FB9-515B-4629-AE8E-6D1AAE0CF375}" type="sibTrans" cxnId="{94BFC10D-EA6C-401A-8D15-820E364BAFA8}">
      <dgm:prSet/>
      <dgm:spPr/>
      <dgm:t>
        <a:bodyPr/>
        <a:lstStyle/>
        <a:p>
          <a:endParaRPr lang="en-GB"/>
        </a:p>
      </dgm:t>
    </dgm:pt>
    <dgm:pt modelId="{6911C86F-54C3-4F41-A9C8-93BEC48D83B6}">
      <dgm:prSet phldrT="[Text]" custT="1"/>
      <dgm:spPr/>
      <dgm:t>
        <a:bodyPr/>
        <a:lstStyle/>
        <a:p>
          <a:r>
            <a:rPr lang="en-GB" sz="1200" dirty="0" smtClean="0"/>
            <a:t>Cycles instead of stages – clearly set out and organised. </a:t>
          </a:r>
          <a:endParaRPr lang="en-GB" sz="1200" dirty="0"/>
        </a:p>
      </dgm:t>
    </dgm:pt>
    <dgm:pt modelId="{6DE53668-3C84-4ADE-9DFF-7299EAEB2D92}" type="parTrans" cxnId="{99C21CBA-6F9D-4657-AF9C-3559951DC228}">
      <dgm:prSet/>
      <dgm:spPr/>
      <dgm:t>
        <a:bodyPr/>
        <a:lstStyle/>
        <a:p>
          <a:endParaRPr lang="en-GB"/>
        </a:p>
      </dgm:t>
    </dgm:pt>
    <dgm:pt modelId="{0B1B1841-1AAD-4960-94E4-52FFD8A3552C}" type="sibTrans" cxnId="{99C21CBA-6F9D-4657-AF9C-3559951DC228}">
      <dgm:prSet/>
      <dgm:spPr/>
      <dgm:t>
        <a:bodyPr/>
        <a:lstStyle/>
        <a:p>
          <a:endParaRPr lang="en-GB"/>
        </a:p>
      </dgm:t>
    </dgm:pt>
    <dgm:pt modelId="{50392956-A4AA-4DF3-8D31-2AFC9E41EFC0}">
      <dgm:prSet phldrT="[Text]" custT="1"/>
      <dgm:spPr/>
      <dgm:t>
        <a:bodyPr/>
        <a:lstStyle/>
        <a:p>
          <a:r>
            <a:rPr lang="en-GB" sz="1200" dirty="0" smtClean="0"/>
            <a:t>Criticised for stripping children of their childhood.</a:t>
          </a:r>
          <a:endParaRPr lang="en-GB" sz="1200" dirty="0"/>
        </a:p>
      </dgm:t>
    </dgm:pt>
    <dgm:pt modelId="{013984D8-0EA6-421F-A9E2-4B9F2CD7AA6F}" type="parTrans" cxnId="{CFE5CA57-0940-4886-998C-54F292F90349}">
      <dgm:prSet/>
      <dgm:spPr/>
    </dgm:pt>
    <dgm:pt modelId="{B6D06BBD-3F3D-475E-A884-75F58EF92E2B}" type="sibTrans" cxnId="{CFE5CA57-0940-4886-998C-54F292F90349}">
      <dgm:prSet/>
      <dgm:spPr/>
    </dgm:pt>
    <dgm:pt modelId="{6BCE87F9-8ADC-4CFE-8BE1-D265BE847F1F}">
      <dgm:prSet phldrT="[Text]" custT="1"/>
      <dgm:spPr/>
      <dgm:t>
        <a:bodyPr/>
        <a:lstStyle/>
        <a:p>
          <a:r>
            <a:rPr lang="en-GB" sz="1200" dirty="0" smtClean="0"/>
            <a:t>Extensive criticism on Primary Education organisation. </a:t>
          </a:r>
          <a:endParaRPr lang="en-GB" sz="1200" dirty="0"/>
        </a:p>
      </dgm:t>
    </dgm:pt>
    <dgm:pt modelId="{86959225-33EC-4F9E-BA3C-C2F22AFE1B3B}" type="parTrans" cxnId="{184BA7CC-9F0D-42E0-8243-A2E4BA2048AE}">
      <dgm:prSet/>
      <dgm:spPr/>
    </dgm:pt>
    <dgm:pt modelId="{7518840B-40AC-4152-9E34-C358EC96EE01}" type="sibTrans" cxnId="{184BA7CC-9F0D-42E0-8243-A2E4BA2048AE}">
      <dgm:prSet/>
      <dgm:spPr/>
    </dgm:pt>
    <dgm:pt modelId="{26DC9AFA-EE35-4FD7-B4B8-D354294CB82E}">
      <dgm:prSet phldrT="[Text]" custT="1"/>
      <dgm:spPr/>
      <dgm:t>
        <a:bodyPr/>
        <a:lstStyle/>
        <a:p>
          <a:r>
            <a:rPr lang="en-GB" sz="1200" dirty="0" smtClean="0"/>
            <a:t>Cannot go to next cycle unless tests are passed – emphasised pressure on students. </a:t>
          </a:r>
          <a:endParaRPr lang="en-GB" sz="1200" dirty="0"/>
        </a:p>
      </dgm:t>
    </dgm:pt>
    <dgm:pt modelId="{77E3764F-FD79-42DC-8585-2373904B8777}" type="parTrans" cxnId="{8BA31C36-126B-4198-80E3-3B98E7BB9B81}">
      <dgm:prSet/>
      <dgm:spPr/>
    </dgm:pt>
    <dgm:pt modelId="{63A908EA-8438-4249-BA46-74D60CBA3341}" type="sibTrans" cxnId="{8BA31C36-126B-4198-80E3-3B98E7BB9B81}">
      <dgm:prSet/>
      <dgm:spPr/>
    </dgm:pt>
    <dgm:pt modelId="{FB2737D3-13DF-455E-970D-EA9B65293BDC}">
      <dgm:prSet phldrT="[Text]" custT="1"/>
      <dgm:spPr/>
      <dgm:t>
        <a:bodyPr/>
        <a:lstStyle/>
        <a:p>
          <a:r>
            <a:rPr lang="en-GB" sz="1200" dirty="0" smtClean="0"/>
            <a:t>Small country – </a:t>
          </a:r>
          <a:r>
            <a:rPr lang="en-GB" sz="1200" dirty="0" smtClean="0"/>
            <a:t>advantage.</a:t>
          </a:r>
          <a:endParaRPr lang="en-GB" sz="1200" dirty="0"/>
        </a:p>
      </dgm:t>
    </dgm:pt>
    <dgm:pt modelId="{2E402DFA-13B8-4666-9CEB-08AD7E8D9BF7}" type="parTrans" cxnId="{EBF488B5-BEF7-4628-8E6F-4FAC401F8541}">
      <dgm:prSet/>
      <dgm:spPr/>
    </dgm:pt>
    <dgm:pt modelId="{BF515329-3F75-49B0-92EA-11267446350D}" type="sibTrans" cxnId="{EBF488B5-BEF7-4628-8E6F-4FAC401F8541}">
      <dgm:prSet/>
      <dgm:spPr/>
    </dgm:pt>
    <dgm:pt modelId="{61D37010-882A-46F1-8C27-8EAFECB269F9}" type="pres">
      <dgm:prSet presAssocID="{1C0DEF66-AD6B-4D27-9930-5954CE9F44B0}" presName="Name0" presStyleCnt="0">
        <dgm:presLayoutVars>
          <dgm:dir/>
          <dgm:animLvl val="lvl"/>
          <dgm:resizeHandles/>
        </dgm:presLayoutVars>
      </dgm:prSet>
      <dgm:spPr/>
      <dgm:t>
        <a:bodyPr/>
        <a:lstStyle/>
        <a:p>
          <a:endParaRPr lang="en-GB"/>
        </a:p>
      </dgm:t>
    </dgm:pt>
    <dgm:pt modelId="{0B39908F-599B-451A-882A-71CDACBCCE24}" type="pres">
      <dgm:prSet presAssocID="{A4674BD3-361E-4C81-A9F4-53E30698144C}" presName="linNode" presStyleCnt="0"/>
      <dgm:spPr/>
    </dgm:pt>
    <dgm:pt modelId="{669B8329-1C51-4AD1-961A-CF81698ADDF8}" type="pres">
      <dgm:prSet presAssocID="{A4674BD3-361E-4C81-A9F4-53E30698144C}" presName="parentShp" presStyleLbl="node1" presStyleIdx="0" presStyleCnt="2">
        <dgm:presLayoutVars>
          <dgm:bulletEnabled val="1"/>
        </dgm:presLayoutVars>
      </dgm:prSet>
      <dgm:spPr/>
      <dgm:t>
        <a:bodyPr/>
        <a:lstStyle/>
        <a:p>
          <a:endParaRPr lang="en-GB"/>
        </a:p>
      </dgm:t>
    </dgm:pt>
    <dgm:pt modelId="{ECD17322-B3F4-4DA7-8D78-357BB6E68C6F}" type="pres">
      <dgm:prSet presAssocID="{A4674BD3-361E-4C81-A9F4-53E30698144C}" presName="childShp" presStyleLbl="bgAccFollowNode1" presStyleIdx="0" presStyleCnt="2">
        <dgm:presLayoutVars>
          <dgm:bulletEnabled val="1"/>
        </dgm:presLayoutVars>
      </dgm:prSet>
      <dgm:spPr/>
      <dgm:t>
        <a:bodyPr/>
        <a:lstStyle/>
        <a:p>
          <a:endParaRPr lang="en-GB"/>
        </a:p>
      </dgm:t>
    </dgm:pt>
    <dgm:pt modelId="{3681739D-B062-4C8F-8AF6-52D658CA4F56}" type="pres">
      <dgm:prSet presAssocID="{7A6D133A-E2AD-42E7-9A20-5BA228F0B8C7}" presName="spacing" presStyleCnt="0"/>
      <dgm:spPr/>
    </dgm:pt>
    <dgm:pt modelId="{3B2E89E6-EA41-41CC-91AA-AA5A1635E0EA}" type="pres">
      <dgm:prSet presAssocID="{A9226D4C-B076-4386-A8EC-0932B0178F7F}" presName="linNode" presStyleCnt="0"/>
      <dgm:spPr/>
    </dgm:pt>
    <dgm:pt modelId="{77D3D12E-D029-4319-AAFD-0563EE58E7AD}" type="pres">
      <dgm:prSet presAssocID="{A9226D4C-B076-4386-A8EC-0932B0178F7F}" presName="parentShp" presStyleLbl="node1" presStyleIdx="1" presStyleCnt="2">
        <dgm:presLayoutVars>
          <dgm:bulletEnabled val="1"/>
        </dgm:presLayoutVars>
      </dgm:prSet>
      <dgm:spPr/>
      <dgm:t>
        <a:bodyPr/>
        <a:lstStyle/>
        <a:p>
          <a:endParaRPr lang="en-GB"/>
        </a:p>
      </dgm:t>
    </dgm:pt>
    <dgm:pt modelId="{6ABCFDAA-0DE2-4A95-A2A1-AA0F219D345A}" type="pres">
      <dgm:prSet presAssocID="{A9226D4C-B076-4386-A8EC-0932B0178F7F}" presName="childShp" presStyleLbl="bgAccFollowNode1" presStyleIdx="1" presStyleCnt="2">
        <dgm:presLayoutVars>
          <dgm:bulletEnabled val="1"/>
        </dgm:presLayoutVars>
      </dgm:prSet>
      <dgm:spPr/>
      <dgm:t>
        <a:bodyPr/>
        <a:lstStyle/>
        <a:p>
          <a:endParaRPr lang="en-GB"/>
        </a:p>
      </dgm:t>
    </dgm:pt>
  </dgm:ptLst>
  <dgm:cxnLst>
    <dgm:cxn modelId="{184BA7CC-9F0D-42E0-8243-A2E4BA2048AE}" srcId="{A4674BD3-361E-4C81-A9F4-53E30698144C}" destId="{6BCE87F9-8ADC-4CFE-8BE1-D265BE847F1F}" srcOrd="3" destOrd="0" parTransId="{86959225-33EC-4F9E-BA3C-C2F22AFE1B3B}" sibTransId="{7518840B-40AC-4152-9E34-C358EC96EE01}"/>
    <dgm:cxn modelId="{94BFC10D-EA6C-401A-8D15-820E364BAFA8}" srcId="{A9226D4C-B076-4386-A8EC-0932B0178F7F}" destId="{1A8C20DF-6FB3-454F-9B98-CA52CA677F20}" srcOrd="0" destOrd="0" parTransId="{5636141F-5870-48BF-BA86-E048E16D430D}" sibTransId="{06C61FB9-515B-4629-AE8E-6D1AAE0CF375}"/>
    <dgm:cxn modelId="{DDA578FA-DAA5-46C2-9696-F179C059B9A8}" type="presOf" srcId="{A9226D4C-B076-4386-A8EC-0932B0178F7F}" destId="{77D3D12E-D029-4319-AAFD-0563EE58E7AD}" srcOrd="0" destOrd="0" presId="urn:microsoft.com/office/officeart/2005/8/layout/vList6"/>
    <dgm:cxn modelId="{9E33A8FA-5790-49F8-AD0D-52732D6DB0E6}" type="presOf" srcId="{50392956-A4AA-4DF3-8D31-2AFC9E41EFC0}" destId="{ECD17322-B3F4-4DA7-8D78-357BB6E68C6F}" srcOrd="0" destOrd="1" presId="urn:microsoft.com/office/officeart/2005/8/layout/vList6"/>
    <dgm:cxn modelId="{C7DD325F-3D67-4CB4-BBAE-0B4D4E3ABF39}" type="presOf" srcId="{26DC9AFA-EE35-4FD7-B4B8-D354294CB82E}" destId="{6ABCFDAA-0DE2-4A95-A2A1-AA0F219D345A}" srcOrd="0" destOrd="2" presId="urn:microsoft.com/office/officeart/2005/8/layout/vList6"/>
    <dgm:cxn modelId="{99C21CBA-6F9D-4657-AF9C-3559951DC228}" srcId="{A9226D4C-B076-4386-A8EC-0932B0178F7F}" destId="{6911C86F-54C3-4F41-A9C8-93BEC48D83B6}" srcOrd="1" destOrd="0" parTransId="{6DE53668-3C84-4ADE-9DFF-7299EAEB2D92}" sibTransId="{0B1B1841-1AAD-4960-94E4-52FFD8A3552C}"/>
    <dgm:cxn modelId="{0D843D39-A4AC-45F7-856D-8A061D7856E7}" type="presOf" srcId="{6BCE87F9-8ADC-4CFE-8BE1-D265BE847F1F}" destId="{ECD17322-B3F4-4DA7-8D78-357BB6E68C6F}" srcOrd="0" destOrd="3" presId="urn:microsoft.com/office/officeart/2005/8/layout/vList6"/>
    <dgm:cxn modelId="{DC7716C7-8245-47CB-9216-F72AC74AF9CF}" type="presOf" srcId="{FEDC79CF-55C5-479D-80C7-753BED388847}" destId="{ECD17322-B3F4-4DA7-8D78-357BB6E68C6F}" srcOrd="0" destOrd="0" presId="urn:microsoft.com/office/officeart/2005/8/layout/vList6"/>
    <dgm:cxn modelId="{4F9D6DF8-2BC1-4621-87FF-4510FE45BBE5}" type="presOf" srcId="{930C82D9-61B1-448A-A5A9-624894C5BBE2}" destId="{ECD17322-B3F4-4DA7-8D78-357BB6E68C6F}" srcOrd="0" destOrd="2" presId="urn:microsoft.com/office/officeart/2005/8/layout/vList6"/>
    <dgm:cxn modelId="{5F99383E-8A59-47BF-B72B-A98516ED2B36}" type="presOf" srcId="{6911C86F-54C3-4F41-A9C8-93BEC48D83B6}" destId="{6ABCFDAA-0DE2-4A95-A2A1-AA0F219D345A}" srcOrd="0" destOrd="1" presId="urn:microsoft.com/office/officeart/2005/8/layout/vList6"/>
    <dgm:cxn modelId="{EBF488B5-BEF7-4628-8E6F-4FAC401F8541}" srcId="{A9226D4C-B076-4386-A8EC-0932B0178F7F}" destId="{FB2737D3-13DF-455E-970D-EA9B65293BDC}" srcOrd="3" destOrd="0" parTransId="{2E402DFA-13B8-4666-9CEB-08AD7E8D9BF7}" sibTransId="{BF515329-3F75-49B0-92EA-11267446350D}"/>
    <dgm:cxn modelId="{D3ABDFBF-80A9-4456-8446-5263F98A6CC0}" type="presOf" srcId="{1C0DEF66-AD6B-4D27-9930-5954CE9F44B0}" destId="{61D37010-882A-46F1-8C27-8EAFECB269F9}" srcOrd="0" destOrd="0" presId="urn:microsoft.com/office/officeart/2005/8/layout/vList6"/>
    <dgm:cxn modelId="{EBAC0A73-993B-4092-B5A8-FA535EB34C4A}" type="presOf" srcId="{1A8C20DF-6FB3-454F-9B98-CA52CA677F20}" destId="{6ABCFDAA-0DE2-4A95-A2A1-AA0F219D345A}" srcOrd="0" destOrd="0" presId="urn:microsoft.com/office/officeart/2005/8/layout/vList6"/>
    <dgm:cxn modelId="{796DE116-DF57-4D54-A05B-EFDA977F8063}" srcId="{1C0DEF66-AD6B-4D27-9930-5954CE9F44B0}" destId="{A9226D4C-B076-4386-A8EC-0932B0178F7F}" srcOrd="1" destOrd="0" parTransId="{1FF73D68-6D25-4DF0-AB92-620CA447F037}" sibTransId="{4B37C41D-A8B8-4EF2-8240-85D0E7F0CEB8}"/>
    <dgm:cxn modelId="{759E3EE3-2F48-48C7-BB13-35CC44D18986}" srcId="{1C0DEF66-AD6B-4D27-9930-5954CE9F44B0}" destId="{A4674BD3-361E-4C81-A9F4-53E30698144C}" srcOrd="0" destOrd="0" parTransId="{52F860C8-CDFC-460E-BFF7-E0B0F5F559EA}" sibTransId="{7A6D133A-E2AD-42E7-9A20-5BA228F0B8C7}"/>
    <dgm:cxn modelId="{3688F4B4-8188-4289-B35C-C7C44F103C4B}" srcId="{A4674BD3-361E-4C81-A9F4-53E30698144C}" destId="{FEDC79CF-55C5-479D-80C7-753BED388847}" srcOrd="0" destOrd="0" parTransId="{0D271C61-4378-4325-B5C6-E498FA97B575}" sibTransId="{08AC53D3-57E6-45E2-B86C-99864D57EAE6}"/>
    <dgm:cxn modelId="{CFE5CA57-0940-4886-998C-54F292F90349}" srcId="{A4674BD3-361E-4C81-A9F4-53E30698144C}" destId="{50392956-A4AA-4DF3-8D31-2AFC9E41EFC0}" srcOrd="1" destOrd="0" parTransId="{013984D8-0EA6-421F-A9E2-4B9F2CD7AA6F}" sibTransId="{B6D06BBD-3F3D-475E-A884-75F58EF92E2B}"/>
    <dgm:cxn modelId="{25BB9642-74A3-45C4-B007-048877DE46C1}" srcId="{A4674BD3-361E-4C81-A9F4-53E30698144C}" destId="{930C82D9-61B1-448A-A5A9-624894C5BBE2}" srcOrd="2" destOrd="0" parTransId="{0F6F0046-CFCB-4A57-87AC-31CAE70CC5ED}" sibTransId="{17635D46-76A9-4B08-B56D-44BA9345AC4F}"/>
    <dgm:cxn modelId="{E2A93607-6F8C-422A-A620-5341CC6DABB4}" type="presOf" srcId="{FB2737D3-13DF-455E-970D-EA9B65293BDC}" destId="{6ABCFDAA-0DE2-4A95-A2A1-AA0F219D345A}" srcOrd="0" destOrd="3" presId="urn:microsoft.com/office/officeart/2005/8/layout/vList6"/>
    <dgm:cxn modelId="{D38E0299-D718-4E02-B91D-A5F178354351}" type="presOf" srcId="{A4674BD3-361E-4C81-A9F4-53E30698144C}" destId="{669B8329-1C51-4AD1-961A-CF81698ADDF8}" srcOrd="0" destOrd="0" presId="urn:microsoft.com/office/officeart/2005/8/layout/vList6"/>
    <dgm:cxn modelId="{8BA31C36-126B-4198-80E3-3B98E7BB9B81}" srcId="{A9226D4C-B076-4386-A8EC-0932B0178F7F}" destId="{26DC9AFA-EE35-4FD7-B4B8-D354294CB82E}" srcOrd="2" destOrd="0" parTransId="{77E3764F-FD79-42DC-8585-2373904B8777}" sibTransId="{63A908EA-8438-4249-BA46-74D60CBA3341}"/>
    <dgm:cxn modelId="{8824F4FF-8DDC-41A3-B23F-7124E7255FAA}" type="presParOf" srcId="{61D37010-882A-46F1-8C27-8EAFECB269F9}" destId="{0B39908F-599B-451A-882A-71CDACBCCE24}" srcOrd="0" destOrd="0" presId="urn:microsoft.com/office/officeart/2005/8/layout/vList6"/>
    <dgm:cxn modelId="{E99E2F98-6C82-4567-9C02-B579B83FD3A3}" type="presParOf" srcId="{0B39908F-599B-451A-882A-71CDACBCCE24}" destId="{669B8329-1C51-4AD1-961A-CF81698ADDF8}" srcOrd="0" destOrd="0" presId="urn:microsoft.com/office/officeart/2005/8/layout/vList6"/>
    <dgm:cxn modelId="{11327AFE-D758-456B-BBE3-204B900B6EFB}" type="presParOf" srcId="{0B39908F-599B-451A-882A-71CDACBCCE24}" destId="{ECD17322-B3F4-4DA7-8D78-357BB6E68C6F}" srcOrd="1" destOrd="0" presId="urn:microsoft.com/office/officeart/2005/8/layout/vList6"/>
    <dgm:cxn modelId="{1D263797-CFEF-4323-8B5E-79251120BFD4}" type="presParOf" srcId="{61D37010-882A-46F1-8C27-8EAFECB269F9}" destId="{3681739D-B062-4C8F-8AF6-52D658CA4F56}" srcOrd="1" destOrd="0" presId="urn:microsoft.com/office/officeart/2005/8/layout/vList6"/>
    <dgm:cxn modelId="{FD35A3FA-CB44-4A71-8CEB-CA632B7BC727}" type="presParOf" srcId="{61D37010-882A-46F1-8C27-8EAFECB269F9}" destId="{3B2E89E6-EA41-41CC-91AA-AA5A1635E0EA}" srcOrd="2" destOrd="0" presId="urn:microsoft.com/office/officeart/2005/8/layout/vList6"/>
    <dgm:cxn modelId="{7D823B7F-DCD8-4F87-8B42-A081B5684CE5}" type="presParOf" srcId="{3B2E89E6-EA41-41CC-91AA-AA5A1635E0EA}" destId="{77D3D12E-D029-4319-AAFD-0563EE58E7AD}" srcOrd="0" destOrd="0" presId="urn:microsoft.com/office/officeart/2005/8/layout/vList6"/>
    <dgm:cxn modelId="{F95481EA-1319-45CC-BF60-BA8F8FDEB359}" type="presParOf" srcId="{3B2E89E6-EA41-41CC-91AA-AA5A1635E0EA}" destId="{6ABCFDAA-0DE2-4A95-A2A1-AA0F219D345A}" srcOrd="1" destOrd="0" presId="urn:microsoft.com/office/officeart/2005/8/layout/vList6"/>
  </dgm:cxnLst>
  <dgm:bg/>
  <dgm:whole/>
</dgm:dataModel>
</file>

<file path=ppt/diagrams/layout1.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E272D31-8794-4A83-A792-C703B70BEC1F}" type="datetimeFigureOut">
              <a:rPr lang="en-US" smtClean="0"/>
              <a:pPr/>
              <a:t>11/22/2017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3A44DE5-137C-419B-A5DF-0E4082C0CAD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p:txBody>
      </p:sp>
      <p:sp>
        <p:nvSpPr>
          <p:cNvPr id="4" name="Slide Number Placeholder 3"/>
          <p:cNvSpPr>
            <a:spLocks noGrp="1"/>
          </p:cNvSpPr>
          <p:nvPr>
            <p:ph type="sldNum" sz="quarter" idx="10"/>
          </p:nvPr>
        </p:nvSpPr>
        <p:spPr/>
        <p:txBody>
          <a:bodyPr/>
          <a:lstStyle/>
          <a:p>
            <a:fld id="{83A44DE5-137C-419B-A5DF-0E4082C0CADA}" type="slidenum">
              <a:rPr lang="en-GB" smtClean="0"/>
              <a:pPr/>
              <a:t>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A44DE5-137C-419B-A5DF-0E4082C0CADA}"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08ABE00-E871-4BBD-8236-3372E2363B87}" type="datetime1">
              <a:rPr lang="en-US" smtClean="0"/>
              <a:pPr/>
              <a:t>11/22/2017</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r>
              <a:rPr lang="en-GB" smtClean="0"/>
              <a:t>Katie Hancock, P130333.     </a:t>
            </a:r>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A568559-183C-48A1-A00C-BDE65F21733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CDEC253B-F67E-4F97-977A-15E4E5E2C122}" type="datetime1">
              <a:rPr lang="en-US" smtClean="0"/>
              <a:pPr/>
              <a:t>11/22/2017</a:t>
            </a:fld>
            <a:endParaRPr lang="en-GB"/>
          </a:p>
        </p:txBody>
      </p:sp>
      <p:sp>
        <p:nvSpPr>
          <p:cNvPr id="9" name="Slide Number Placeholder 8"/>
          <p:cNvSpPr>
            <a:spLocks noGrp="1"/>
          </p:cNvSpPr>
          <p:nvPr>
            <p:ph type="sldNum" sz="quarter" idx="15"/>
          </p:nvPr>
        </p:nvSpPr>
        <p:spPr/>
        <p:txBody>
          <a:bodyPr rtlCol="0"/>
          <a:lstStyle/>
          <a:p>
            <a:fld id="{8A568559-183C-48A1-A00C-BDE65F21733B}" type="slidenum">
              <a:rPr lang="en-GB" smtClean="0"/>
              <a:pPr/>
              <a:t>‹#›</a:t>
            </a:fld>
            <a:endParaRPr lang="en-GB"/>
          </a:p>
        </p:txBody>
      </p:sp>
      <p:sp>
        <p:nvSpPr>
          <p:cNvPr id="10" name="Footer Placeholder 9"/>
          <p:cNvSpPr>
            <a:spLocks noGrp="1"/>
          </p:cNvSpPr>
          <p:nvPr>
            <p:ph type="ftr" sz="quarter" idx="16"/>
          </p:nvPr>
        </p:nvSpPr>
        <p:spPr/>
        <p:txBody>
          <a:bodyPr rtlCol="0"/>
          <a:lstStyle/>
          <a:p>
            <a:r>
              <a:rPr lang="en-GB" smtClean="0"/>
              <a:t>Katie Hancock, P130333.     </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5C932381-0937-4D0E-8E92-90AB32CA6939}" type="datetime1">
              <a:rPr lang="en-US" smtClean="0"/>
              <a:pPr/>
              <a:t>11/22/2017</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r>
              <a:rPr lang="en-GB" smtClean="0"/>
              <a:t>Katie Hancock, P130333.     </a:t>
            </a:r>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A568559-183C-48A1-A00C-BDE65F21733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6BE3ED6-E25E-4A28-B82B-9214B721E417}" type="datetime1">
              <a:rPr lang="en-US" smtClean="0"/>
              <a:pPr/>
              <a:t>11/22/2017</a:t>
            </a:fld>
            <a:endParaRPr lang="en-GB"/>
          </a:p>
        </p:txBody>
      </p:sp>
      <p:sp>
        <p:nvSpPr>
          <p:cNvPr id="6" name="Footer Placeholder 5"/>
          <p:cNvSpPr>
            <a:spLocks noGrp="1"/>
          </p:cNvSpPr>
          <p:nvPr>
            <p:ph type="ftr" sz="quarter" idx="11"/>
          </p:nvPr>
        </p:nvSpPr>
        <p:spPr/>
        <p:txBody>
          <a:bodyPr/>
          <a:lstStyle/>
          <a:p>
            <a:r>
              <a:rPr lang="en-GB" smtClean="0"/>
              <a:t>Katie Hancock, P130333.     </a:t>
            </a:r>
            <a:endParaRPr lang="en-GB"/>
          </a:p>
        </p:txBody>
      </p:sp>
      <p:sp>
        <p:nvSpPr>
          <p:cNvPr id="7" name="Slide Number Placeholder 6"/>
          <p:cNvSpPr>
            <a:spLocks noGrp="1"/>
          </p:cNvSpPr>
          <p:nvPr>
            <p:ph type="sldNum" sz="quarter" idx="12"/>
          </p:nvPr>
        </p:nvSpPr>
        <p:spPr/>
        <p:txBody>
          <a:bodyPr/>
          <a:lstStyle/>
          <a:p>
            <a:fld id="{8A568559-183C-48A1-A00C-BDE65F21733B}"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3842A6C3-651D-488B-8772-14A01D94F1FE}" type="datetime1">
              <a:rPr lang="en-US" smtClean="0"/>
              <a:pPr/>
              <a:t>11/22/2017</a:t>
            </a:fld>
            <a:endParaRPr lang="en-GB"/>
          </a:p>
        </p:txBody>
      </p:sp>
      <p:sp>
        <p:nvSpPr>
          <p:cNvPr id="8" name="Footer Placeholder 7"/>
          <p:cNvSpPr>
            <a:spLocks noGrp="1"/>
          </p:cNvSpPr>
          <p:nvPr>
            <p:ph type="ftr" sz="quarter" idx="11"/>
          </p:nvPr>
        </p:nvSpPr>
        <p:spPr/>
        <p:txBody>
          <a:bodyPr/>
          <a:lstStyle/>
          <a:p>
            <a:r>
              <a:rPr lang="en-GB" smtClean="0"/>
              <a:t>Katie Hancock, P130333.     </a:t>
            </a:r>
            <a:endParaRPr lang="en-GB"/>
          </a:p>
        </p:txBody>
      </p:sp>
      <p:sp>
        <p:nvSpPr>
          <p:cNvPr id="9" name="Slide Number Placeholder 8"/>
          <p:cNvSpPr>
            <a:spLocks noGrp="1"/>
          </p:cNvSpPr>
          <p:nvPr>
            <p:ph type="sldNum" sz="quarter" idx="12"/>
          </p:nvPr>
        </p:nvSpPr>
        <p:spPr/>
        <p:txBody>
          <a:bodyPr/>
          <a:lstStyle/>
          <a:p>
            <a:fld id="{8A568559-183C-48A1-A00C-BDE65F21733B}"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91A00C2C-1BB3-4C44-88AA-FE63F2E4E4D5}" type="datetime1">
              <a:rPr lang="en-US" smtClean="0"/>
              <a:pPr/>
              <a:t>11/22/2017</a:t>
            </a:fld>
            <a:endParaRPr lang="en-GB"/>
          </a:p>
        </p:txBody>
      </p:sp>
      <p:sp>
        <p:nvSpPr>
          <p:cNvPr id="7" name="Slide Number Placeholder 6"/>
          <p:cNvSpPr>
            <a:spLocks noGrp="1"/>
          </p:cNvSpPr>
          <p:nvPr>
            <p:ph type="sldNum" sz="quarter" idx="11"/>
          </p:nvPr>
        </p:nvSpPr>
        <p:spPr/>
        <p:txBody>
          <a:bodyPr rtlCol="0"/>
          <a:lstStyle/>
          <a:p>
            <a:fld id="{8A568559-183C-48A1-A00C-BDE65F21733B}" type="slidenum">
              <a:rPr lang="en-GB" smtClean="0"/>
              <a:pPr/>
              <a:t>‹#›</a:t>
            </a:fld>
            <a:endParaRPr lang="en-GB"/>
          </a:p>
        </p:txBody>
      </p:sp>
      <p:sp>
        <p:nvSpPr>
          <p:cNvPr id="8" name="Footer Placeholder 7"/>
          <p:cNvSpPr>
            <a:spLocks noGrp="1"/>
          </p:cNvSpPr>
          <p:nvPr>
            <p:ph type="ftr" sz="quarter" idx="12"/>
          </p:nvPr>
        </p:nvSpPr>
        <p:spPr/>
        <p:txBody>
          <a:bodyPr rtlCol="0"/>
          <a:lstStyle/>
          <a:p>
            <a:r>
              <a:rPr lang="en-GB" smtClean="0"/>
              <a:t>Katie Hancock, P130333.     </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6A7906-2E3D-41C6-9AF3-4A31910BBEE3}" type="datetime1">
              <a:rPr lang="en-US" smtClean="0"/>
              <a:pPr/>
              <a:t>11/22/2017</a:t>
            </a:fld>
            <a:endParaRPr lang="en-GB"/>
          </a:p>
        </p:txBody>
      </p:sp>
      <p:sp>
        <p:nvSpPr>
          <p:cNvPr id="3" name="Footer Placeholder 2"/>
          <p:cNvSpPr>
            <a:spLocks noGrp="1"/>
          </p:cNvSpPr>
          <p:nvPr>
            <p:ph type="ftr" sz="quarter" idx="11"/>
          </p:nvPr>
        </p:nvSpPr>
        <p:spPr/>
        <p:txBody>
          <a:bodyPr/>
          <a:lstStyle/>
          <a:p>
            <a:r>
              <a:rPr lang="en-GB" smtClean="0"/>
              <a:t>Katie Hancock, P130333.     </a:t>
            </a:r>
            <a:endParaRPr lang="en-GB"/>
          </a:p>
        </p:txBody>
      </p:sp>
      <p:sp>
        <p:nvSpPr>
          <p:cNvPr id="4" name="Slide Number Placeholder 3"/>
          <p:cNvSpPr>
            <a:spLocks noGrp="1"/>
          </p:cNvSpPr>
          <p:nvPr>
            <p:ph type="sldNum" sz="quarter" idx="12"/>
          </p:nvPr>
        </p:nvSpPr>
        <p:spPr/>
        <p:txBody>
          <a:bodyPr/>
          <a:lstStyle/>
          <a:p>
            <a:fld id="{8A568559-183C-48A1-A00C-BDE65F21733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F0D5DC8B-7338-4804-BC30-F6509BCF213C}" type="datetime1">
              <a:rPr lang="en-US" smtClean="0"/>
              <a:pPr/>
              <a:t>11/22/2017</a:t>
            </a:fld>
            <a:endParaRPr lang="en-GB"/>
          </a:p>
        </p:txBody>
      </p:sp>
      <p:sp>
        <p:nvSpPr>
          <p:cNvPr id="22" name="Slide Number Placeholder 21"/>
          <p:cNvSpPr>
            <a:spLocks noGrp="1"/>
          </p:cNvSpPr>
          <p:nvPr>
            <p:ph type="sldNum" sz="quarter" idx="15"/>
          </p:nvPr>
        </p:nvSpPr>
        <p:spPr/>
        <p:txBody>
          <a:bodyPr rtlCol="0"/>
          <a:lstStyle/>
          <a:p>
            <a:fld id="{8A568559-183C-48A1-A00C-BDE65F21733B}" type="slidenum">
              <a:rPr lang="en-GB" smtClean="0"/>
              <a:pPr/>
              <a:t>‹#›</a:t>
            </a:fld>
            <a:endParaRPr lang="en-GB"/>
          </a:p>
        </p:txBody>
      </p:sp>
      <p:sp>
        <p:nvSpPr>
          <p:cNvPr id="23" name="Footer Placeholder 22"/>
          <p:cNvSpPr>
            <a:spLocks noGrp="1"/>
          </p:cNvSpPr>
          <p:nvPr>
            <p:ph type="ftr" sz="quarter" idx="16"/>
          </p:nvPr>
        </p:nvSpPr>
        <p:spPr/>
        <p:txBody>
          <a:bodyPr rtlCol="0"/>
          <a:lstStyle/>
          <a:p>
            <a:r>
              <a:rPr lang="en-GB" smtClean="0"/>
              <a:t>Katie Hancock, P130333.     </a:t>
            </a: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D8327BD4-2DC6-4462-ADDE-53AA30A4076D}" type="datetime1">
              <a:rPr lang="en-US" smtClean="0"/>
              <a:pPr/>
              <a:t>11/22/2017</a:t>
            </a:fld>
            <a:endParaRPr lang="en-GB"/>
          </a:p>
        </p:txBody>
      </p:sp>
      <p:sp>
        <p:nvSpPr>
          <p:cNvPr id="18" name="Slide Number Placeholder 17"/>
          <p:cNvSpPr>
            <a:spLocks noGrp="1"/>
          </p:cNvSpPr>
          <p:nvPr>
            <p:ph type="sldNum" sz="quarter" idx="11"/>
          </p:nvPr>
        </p:nvSpPr>
        <p:spPr/>
        <p:txBody>
          <a:bodyPr rtlCol="0"/>
          <a:lstStyle/>
          <a:p>
            <a:fld id="{8A568559-183C-48A1-A00C-BDE65F21733B}" type="slidenum">
              <a:rPr lang="en-GB" smtClean="0"/>
              <a:pPr/>
              <a:t>‹#›</a:t>
            </a:fld>
            <a:endParaRPr lang="en-GB"/>
          </a:p>
        </p:txBody>
      </p:sp>
      <p:sp>
        <p:nvSpPr>
          <p:cNvPr id="21" name="Footer Placeholder 20"/>
          <p:cNvSpPr>
            <a:spLocks noGrp="1"/>
          </p:cNvSpPr>
          <p:nvPr>
            <p:ph type="ftr" sz="quarter" idx="12"/>
          </p:nvPr>
        </p:nvSpPr>
        <p:spPr/>
        <p:txBody>
          <a:bodyPr rtlCol="0"/>
          <a:lstStyle/>
          <a:p>
            <a:r>
              <a:rPr lang="en-GB" smtClean="0"/>
              <a:t>Katie Hancock, P130333.     </a:t>
            </a: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5C1DEFD-1CA1-4235-9FFD-69EE667B54C9}" type="datetime1">
              <a:rPr lang="en-US" smtClean="0"/>
              <a:pPr/>
              <a:t>11/22/2017</a:t>
            </a:fld>
            <a:endParaRPr lang="en-GB"/>
          </a:p>
        </p:txBody>
      </p:sp>
      <p:sp>
        <p:nvSpPr>
          <p:cNvPr id="5" name="Footer Placeholder 4"/>
          <p:cNvSpPr>
            <a:spLocks noGrp="1"/>
          </p:cNvSpPr>
          <p:nvPr>
            <p:ph type="ftr" sz="quarter" idx="11"/>
          </p:nvPr>
        </p:nvSpPr>
        <p:spPr/>
        <p:txBody>
          <a:bodyPr/>
          <a:lstStyle/>
          <a:p>
            <a:r>
              <a:rPr lang="en-GB" smtClean="0"/>
              <a:t>Katie Hancock, P130333.     </a:t>
            </a:r>
            <a:endParaRPr lang="en-GB"/>
          </a:p>
        </p:txBody>
      </p:sp>
      <p:sp>
        <p:nvSpPr>
          <p:cNvPr id="6" name="Slide Number Placeholder 5"/>
          <p:cNvSpPr>
            <a:spLocks noGrp="1"/>
          </p:cNvSpPr>
          <p:nvPr>
            <p:ph type="sldNum" sz="quarter" idx="12"/>
          </p:nvPr>
        </p:nvSpPr>
        <p:spPr/>
        <p:txBody>
          <a:bodyPr/>
          <a:lstStyle/>
          <a:p>
            <a:fld id="{8A568559-183C-48A1-A00C-BDE65F21733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821AD2-56A4-4E5D-9117-21C8E54B85FC}" type="datetime1">
              <a:rPr lang="en-US" smtClean="0"/>
              <a:pPr/>
              <a:t>11/22/2017</a:t>
            </a:fld>
            <a:endParaRPr lang="en-GB"/>
          </a:p>
        </p:txBody>
      </p:sp>
      <p:sp>
        <p:nvSpPr>
          <p:cNvPr id="5" name="Footer Placeholder 4"/>
          <p:cNvSpPr>
            <a:spLocks noGrp="1"/>
          </p:cNvSpPr>
          <p:nvPr>
            <p:ph type="ftr" sz="quarter" idx="11"/>
          </p:nvPr>
        </p:nvSpPr>
        <p:spPr/>
        <p:txBody>
          <a:bodyPr/>
          <a:lstStyle/>
          <a:p>
            <a:r>
              <a:rPr lang="en-GB" smtClean="0"/>
              <a:t>Katie Hancock, P130333.     </a:t>
            </a:r>
            <a:endParaRPr lang="en-GB"/>
          </a:p>
        </p:txBody>
      </p:sp>
      <p:sp>
        <p:nvSpPr>
          <p:cNvPr id="6" name="Slide Number Placeholder 5"/>
          <p:cNvSpPr>
            <a:spLocks noGrp="1"/>
          </p:cNvSpPr>
          <p:nvPr>
            <p:ph type="sldNum" sz="quarter" idx="12"/>
          </p:nvPr>
        </p:nvSpPr>
        <p:spPr/>
        <p:txBody>
          <a:bodyPr/>
          <a:lstStyle/>
          <a:p>
            <a:fld id="{8A568559-183C-48A1-A00C-BDE65F21733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8789F68F-855E-481A-8EB5-001AD2FE9552}" type="datetime1">
              <a:rPr lang="en-US" smtClean="0"/>
              <a:pPr/>
              <a:t>11/22/2017</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r>
              <a:rPr lang="en-GB" smtClean="0"/>
              <a:t>Katie Hancock, P130333.     </a:t>
            </a:r>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A568559-183C-48A1-A00C-BDE65F21733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diagramLayout" Target="../diagrams/layout1.xml"/><Relationship Id="rId7" Type="http://schemas.openxmlformats.org/officeDocument/2006/relationships/diagramLayout" Target="../diagrams/layout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diagramColors" Target="../diagrams/colors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00232" y="285728"/>
            <a:ext cx="7572428" cy="2000264"/>
          </a:xfrm>
        </p:spPr>
        <p:txBody>
          <a:bodyPr>
            <a:normAutofit fontScale="90000"/>
          </a:bodyPr>
          <a:lstStyle/>
          <a:p>
            <a:r>
              <a:rPr lang="en-GB" sz="5400" dirty="0" smtClean="0"/>
              <a:t>	</a:t>
            </a:r>
            <a:r>
              <a:rPr lang="en-GB" sz="5400" b="1" u="sng" dirty="0" smtClean="0"/>
              <a:t>The National </a:t>
            </a:r>
            <a:r>
              <a:rPr lang="en-GB" sz="5400" b="1" dirty="0" smtClean="0"/>
              <a:t>	</a:t>
            </a:r>
            <a:r>
              <a:rPr lang="en-GB" sz="5400" b="1" u="sng" dirty="0" smtClean="0"/>
              <a:t>CURRICULUM </a:t>
            </a:r>
            <a:r>
              <a:rPr lang="en-GB" dirty="0" smtClean="0"/>
              <a:t/>
            </a:r>
            <a:br>
              <a:rPr lang="en-GB" dirty="0" smtClean="0"/>
            </a:br>
            <a:endParaRPr lang="en-GB" dirty="0"/>
          </a:p>
        </p:txBody>
      </p:sp>
      <p:sp>
        <p:nvSpPr>
          <p:cNvPr id="3" name="Subtitle 2"/>
          <p:cNvSpPr>
            <a:spLocks noGrp="1"/>
          </p:cNvSpPr>
          <p:nvPr>
            <p:ph type="subTitle" idx="1"/>
          </p:nvPr>
        </p:nvSpPr>
        <p:spPr>
          <a:xfrm>
            <a:off x="3643306" y="2143116"/>
            <a:ext cx="3786214" cy="500066"/>
          </a:xfrm>
        </p:spPr>
        <p:txBody>
          <a:bodyPr>
            <a:normAutofit/>
          </a:bodyPr>
          <a:lstStyle/>
          <a:p>
            <a:r>
              <a:rPr lang="en-GB" sz="2000" i="1" dirty="0" smtClean="0"/>
              <a:t>Is it the same worldwide?</a:t>
            </a:r>
          </a:p>
          <a:p>
            <a:endParaRPr lang="en-GB" sz="2000" dirty="0"/>
          </a:p>
        </p:txBody>
      </p:sp>
      <p:sp>
        <p:nvSpPr>
          <p:cNvPr id="4" name="Footer Placeholder 3"/>
          <p:cNvSpPr>
            <a:spLocks noGrp="1"/>
          </p:cNvSpPr>
          <p:nvPr>
            <p:ph type="ftr" sz="quarter" idx="11"/>
          </p:nvPr>
        </p:nvSpPr>
        <p:spPr/>
        <p:txBody>
          <a:bodyPr/>
          <a:lstStyle/>
          <a:p>
            <a:r>
              <a:rPr lang="en-GB" smtClean="0"/>
              <a:t>Katie Hancock, P130333.     </a:t>
            </a:r>
            <a:endParaRPr lang="en-GB"/>
          </a:p>
        </p:txBody>
      </p:sp>
      <p:pic>
        <p:nvPicPr>
          <p:cNvPr id="2050" name="Picture 2" descr="C:\Users\flashyourmary\AppData\Local\Microsoft\Windows\Temporary Internet Files\Content.IE5\04MMBP3K\world-peace-earth-clip-art-thumb2292313[1].jpg"/>
          <p:cNvPicPr>
            <a:picLocks noChangeAspect="1" noChangeArrowheads="1"/>
          </p:cNvPicPr>
          <p:nvPr/>
        </p:nvPicPr>
        <p:blipFill>
          <a:blip r:embed="rId2"/>
          <a:srcRect/>
          <a:stretch>
            <a:fillRect/>
          </a:stretch>
        </p:blipFill>
        <p:spPr bwMode="auto">
          <a:xfrm>
            <a:off x="4500562" y="2500306"/>
            <a:ext cx="2230442" cy="3122619"/>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Aims of this presentation:</a:t>
            </a:r>
            <a:endParaRPr lang="en-GB" b="1" dirty="0"/>
          </a:p>
        </p:txBody>
      </p:sp>
      <p:sp>
        <p:nvSpPr>
          <p:cNvPr id="3" name="Content Placeholder 2"/>
          <p:cNvSpPr>
            <a:spLocks noGrp="1"/>
          </p:cNvSpPr>
          <p:nvPr>
            <p:ph sz="quarter" idx="1"/>
          </p:nvPr>
        </p:nvSpPr>
        <p:spPr/>
        <p:txBody>
          <a:bodyPr/>
          <a:lstStyle/>
          <a:p>
            <a:r>
              <a:rPr lang="en-GB" sz="2000" dirty="0" smtClean="0"/>
              <a:t>Understand what is meant by the term ‘National Curriculum’. </a:t>
            </a:r>
          </a:p>
          <a:p>
            <a:r>
              <a:rPr lang="en-GB" sz="2000" dirty="0" smtClean="0"/>
              <a:t>Consider the National Curriculum and how it works elsewhere in the World. </a:t>
            </a:r>
          </a:p>
          <a:p>
            <a:r>
              <a:rPr lang="en-GB" sz="2000" dirty="0" smtClean="0"/>
              <a:t>Assess the drawbacks and advantages of the curriculum and compare this to a familiar National Curriculum. </a:t>
            </a:r>
          </a:p>
          <a:p>
            <a:r>
              <a:rPr lang="en-GB" sz="2000" dirty="0" smtClean="0"/>
              <a:t>Draw a conclusion as to </a:t>
            </a:r>
            <a:r>
              <a:rPr lang="en-GB" sz="2000" b="1" dirty="0" smtClean="0"/>
              <a:t>why</a:t>
            </a:r>
            <a:r>
              <a:rPr lang="en-GB" sz="2000" dirty="0" smtClean="0"/>
              <a:t> there are these differences, and which one benefits the learner more.</a:t>
            </a:r>
          </a:p>
          <a:p>
            <a:endParaRPr lang="en-GB" dirty="0" smtClean="0"/>
          </a:p>
        </p:txBody>
      </p:sp>
      <p:sp>
        <p:nvSpPr>
          <p:cNvPr id="4" name="Footer Placeholder 3"/>
          <p:cNvSpPr>
            <a:spLocks noGrp="1"/>
          </p:cNvSpPr>
          <p:nvPr>
            <p:ph type="ftr" sz="quarter" idx="16"/>
          </p:nvPr>
        </p:nvSpPr>
        <p:spPr/>
        <p:txBody>
          <a:bodyPr/>
          <a:lstStyle/>
          <a:p>
            <a:r>
              <a:rPr lang="en-GB" smtClean="0"/>
              <a:t>Katie Hancock, P130333.     </a:t>
            </a:r>
            <a:endParaRPr lang="en-GB"/>
          </a:p>
        </p:txBody>
      </p:sp>
      <p:pic>
        <p:nvPicPr>
          <p:cNvPr id="1026" name="Picture 2" descr="C:\Users\flashyourmary\AppData\Local\Microsoft\Windows\Temporary Internet Files\Content.IE5\6MTN6G6Z\clipart-pencil-survey1[1].gif"/>
          <p:cNvPicPr>
            <a:picLocks noChangeAspect="1" noChangeArrowheads="1"/>
          </p:cNvPicPr>
          <p:nvPr/>
        </p:nvPicPr>
        <p:blipFill>
          <a:blip r:embed="rId2"/>
          <a:srcRect/>
          <a:stretch>
            <a:fillRect/>
          </a:stretch>
        </p:blipFill>
        <p:spPr bwMode="auto">
          <a:xfrm>
            <a:off x="3143240" y="4305300"/>
            <a:ext cx="2408213" cy="2338410"/>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857232"/>
            <a:ext cx="8186766" cy="571504"/>
          </a:xfrm>
        </p:spPr>
        <p:txBody>
          <a:bodyPr>
            <a:normAutofit fontScale="90000"/>
          </a:bodyPr>
          <a:lstStyle/>
          <a:p>
            <a:r>
              <a:rPr lang="en-GB" dirty="0" smtClean="0"/>
              <a:t>								</a:t>
            </a:r>
            <a:r>
              <a:rPr lang="en-GB" b="1" dirty="0" smtClean="0"/>
              <a:t>What is A ‘national curriculum’? </a:t>
            </a:r>
            <a:endParaRPr lang="en-GB" b="1" dirty="0"/>
          </a:p>
        </p:txBody>
      </p:sp>
      <p:sp>
        <p:nvSpPr>
          <p:cNvPr id="3" name="Content Placeholder 2"/>
          <p:cNvSpPr>
            <a:spLocks noGrp="1"/>
          </p:cNvSpPr>
          <p:nvPr>
            <p:ph sz="quarter" idx="1"/>
          </p:nvPr>
        </p:nvSpPr>
        <p:spPr>
          <a:xfrm>
            <a:off x="857224" y="1785926"/>
            <a:ext cx="7258072" cy="1614486"/>
          </a:xfrm>
        </p:spPr>
        <p:txBody>
          <a:bodyPr>
            <a:normAutofit/>
          </a:bodyPr>
          <a:lstStyle/>
          <a:p>
            <a:pPr algn="ctr">
              <a:buNone/>
            </a:pPr>
            <a:r>
              <a:rPr lang="en-GB" b="1" i="1" dirty="0" smtClean="0"/>
              <a:t>Defined as: </a:t>
            </a:r>
            <a:r>
              <a:rPr lang="en-GB" dirty="0" smtClean="0"/>
              <a:t/>
            </a:r>
            <a:br>
              <a:rPr lang="en-GB" dirty="0" smtClean="0"/>
            </a:br>
            <a:r>
              <a:rPr lang="en-GB" i="1" dirty="0" smtClean="0"/>
              <a:t>‘</a:t>
            </a:r>
            <a:r>
              <a:rPr lang="en-GB" dirty="0" smtClean="0"/>
              <a:t>Ten foundation subjects which state maintained schools are required by law to teach.’ (Dearing, 1993, p4). </a:t>
            </a:r>
          </a:p>
        </p:txBody>
      </p:sp>
      <p:sp>
        <p:nvSpPr>
          <p:cNvPr id="4" name="Footer Placeholder 3"/>
          <p:cNvSpPr>
            <a:spLocks noGrp="1"/>
          </p:cNvSpPr>
          <p:nvPr>
            <p:ph type="ftr" sz="quarter" idx="16"/>
          </p:nvPr>
        </p:nvSpPr>
        <p:spPr/>
        <p:txBody>
          <a:bodyPr/>
          <a:lstStyle/>
          <a:p>
            <a:r>
              <a:rPr lang="en-GB" smtClean="0"/>
              <a:t>Katie Hancock, P130333.     </a:t>
            </a:r>
            <a:endParaRPr lang="en-GB"/>
          </a:p>
        </p:txBody>
      </p:sp>
      <p:sp>
        <p:nvSpPr>
          <p:cNvPr id="5" name="Content Placeholder 2"/>
          <p:cNvSpPr txBox="1">
            <a:spLocks/>
          </p:cNvSpPr>
          <p:nvPr/>
        </p:nvSpPr>
        <p:spPr>
          <a:xfrm>
            <a:off x="857224" y="3857628"/>
            <a:ext cx="7258072" cy="1614486"/>
          </a:xfrm>
          <a:prstGeom prst="rect">
            <a:avLst/>
          </a:prstGeom>
        </p:spPr>
        <p:txBody>
          <a:bodyPr vert="horz">
            <a:normAutofit fontScale="92500" lnSpcReduction="20000"/>
          </a:bodyPr>
          <a:lstStyle/>
          <a:p>
            <a:pPr marL="274320" lvl="0" indent="-274320" algn="ctr">
              <a:spcBef>
                <a:spcPts val="600"/>
              </a:spcBef>
              <a:buClr>
                <a:schemeClr val="accent1"/>
              </a:buClr>
              <a:buSzPct val="70000"/>
            </a:pPr>
            <a:r>
              <a:rPr lang="en-GB" sz="2600" b="1" i="1" dirty="0" smtClean="0"/>
              <a:t>Consists</a:t>
            </a:r>
            <a:r>
              <a:rPr kumimoji="0" lang="en-GB" sz="2600" b="1" i="1" u="none" strike="noStrike" kern="1200" cap="none" spc="0" normalizeH="0" baseline="0" noProof="0" dirty="0" smtClean="0">
                <a:ln>
                  <a:noFill/>
                </a:ln>
                <a:solidFill>
                  <a:schemeClr val="tx1"/>
                </a:solidFill>
                <a:effectLst/>
                <a:uLnTx/>
                <a:uFillTx/>
                <a:latin typeface="+mn-lt"/>
                <a:ea typeface="+mn-ea"/>
                <a:cs typeface="+mn-cs"/>
              </a:rPr>
              <a:t> of: </a:t>
            </a:r>
            <a:r>
              <a:rPr kumimoji="0" lang="en-GB" sz="2400" b="0" i="0" u="none" strike="noStrike" kern="1200" cap="none" spc="0" normalizeH="0" baseline="0" noProof="0" dirty="0" smtClean="0">
                <a:ln>
                  <a:noFill/>
                </a:ln>
                <a:solidFill>
                  <a:schemeClr val="tx1"/>
                </a:solidFill>
                <a:effectLst/>
                <a:uLnTx/>
                <a:uFillTx/>
                <a:latin typeface="+mn-lt"/>
                <a:ea typeface="+mn-ea"/>
                <a:cs typeface="+mn-cs"/>
              </a:rPr>
              <a:t/>
            </a:r>
            <a:br>
              <a:rPr kumimoji="0" lang="en-GB" sz="2400" b="0" i="0" u="none" strike="noStrike" kern="1200" cap="none" spc="0" normalizeH="0" baseline="0" noProof="0" dirty="0" smtClean="0">
                <a:ln>
                  <a:noFill/>
                </a:ln>
                <a:solidFill>
                  <a:schemeClr val="tx1"/>
                </a:solidFill>
                <a:effectLst/>
                <a:uLnTx/>
                <a:uFillTx/>
                <a:latin typeface="+mn-lt"/>
                <a:ea typeface="+mn-ea"/>
                <a:cs typeface="+mn-cs"/>
              </a:rPr>
            </a:br>
            <a:r>
              <a:rPr lang="en-GB" sz="2600" dirty="0" smtClean="0"/>
              <a:t>‘four </a:t>
            </a:r>
            <a:r>
              <a:rPr lang="en-GB" sz="2600" dirty="0"/>
              <a:t>key </a:t>
            </a:r>
            <a:r>
              <a:rPr lang="en-GB" sz="2600" dirty="0" smtClean="0"/>
              <a:t>stages </a:t>
            </a:r>
            <a:r>
              <a:rPr lang="en-GB" sz="2600" dirty="0"/>
              <a:t>and twelve subjects, classified in legal terms as ‘core’ and ‘other foundation’ subjects</a:t>
            </a:r>
            <a:r>
              <a:rPr lang="en-GB" sz="2600" dirty="0" smtClean="0"/>
              <a:t>.’  (Department for Education, 2013, p6).</a:t>
            </a:r>
            <a:endParaRPr lang="en-GB" sz="2600" dirty="0"/>
          </a:p>
          <a:p>
            <a:pPr marL="274320" marR="0" lvl="0" indent="-274320" algn="ctr" defTabSz="914400" rtl="0" eaLnBrk="1" fontAlgn="auto" latinLnBrk="0" hangingPunct="1">
              <a:lnSpc>
                <a:spcPct val="100000"/>
              </a:lnSpc>
              <a:spcBef>
                <a:spcPts val="600"/>
              </a:spcBef>
              <a:spcAft>
                <a:spcPts val="0"/>
              </a:spcAft>
              <a:buClr>
                <a:schemeClr val="accent1"/>
              </a:buClr>
              <a:buSzPct val="70000"/>
              <a:buFont typeface="Wingdings"/>
              <a:buNone/>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7467600" cy="488968"/>
          </a:xfrm>
        </p:spPr>
        <p:txBody>
          <a:bodyPr>
            <a:normAutofit fontScale="90000"/>
          </a:bodyPr>
          <a:lstStyle/>
          <a:p>
            <a:r>
              <a:rPr lang="en-GB" dirty="0" smtClean="0"/>
              <a:t>How It’s Different Elsewhere....</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sp>
        <p:nvSpPr>
          <p:cNvPr id="7" name="TextBox 6"/>
          <p:cNvSpPr txBox="1"/>
          <p:nvPr/>
        </p:nvSpPr>
        <p:spPr>
          <a:xfrm>
            <a:off x="2071670" y="928670"/>
            <a:ext cx="5286412" cy="461665"/>
          </a:xfrm>
          <a:prstGeom prst="rect">
            <a:avLst/>
          </a:prstGeom>
          <a:noFill/>
        </p:spPr>
        <p:txBody>
          <a:bodyPr wrap="square" rtlCol="0">
            <a:spAutoFit/>
          </a:bodyPr>
          <a:lstStyle/>
          <a:p>
            <a:r>
              <a:rPr lang="en-GB" sz="2400" b="1" dirty="0" smtClean="0"/>
              <a:t>Malta’s National Curriculum </a:t>
            </a:r>
            <a:endParaRPr lang="en-GB" sz="2400" b="1" dirty="0"/>
          </a:p>
        </p:txBody>
      </p:sp>
      <p:pic>
        <p:nvPicPr>
          <p:cNvPr id="9" name="Picture 8"/>
          <p:cNvPicPr/>
          <p:nvPr/>
        </p:nvPicPr>
        <p:blipFill>
          <a:blip r:embed="rId2"/>
          <a:srcRect l="24907" t="32248" r="28767" b="57101"/>
          <a:stretch>
            <a:fillRect/>
          </a:stretch>
        </p:blipFill>
        <p:spPr bwMode="auto">
          <a:xfrm>
            <a:off x="714348" y="1285860"/>
            <a:ext cx="7286676" cy="2214578"/>
          </a:xfrm>
          <a:prstGeom prst="rect">
            <a:avLst/>
          </a:prstGeom>
          <a:noFill/>
          <a:ln w="9525">
            <a:noFill/>
            <a:miter lim="800000"/>
            <a:headEnd/>
            <a:tailEnd/>
          </a:ln>
        </p:spPr>
      </p:pic>
      <p:sp>
        <p:nvSpPr>
          <p:cNvPr id="10" name="TextBox 9"/>
          <p:cNvSpPr txBox="1"/>
          <p:nvPr/>
        </p:nvSpPr>
        <p:spPr>
          <a:xfrm>
            <a:off x="428596" y="4000504"/>
            <a:ext cx="6429420" cy="1200329"/>
          </a:xfrm>
          <a:prstGeom prst="rect">
            <a:avLst/>
          </a:prstGeom>
          <a:noFill/>
        </p:spPr>
        <p:txBody>
          <a:bodyPr wrap="square" rtlCol="0">
            <a:spAutoFit/>
          </a:bodyPr>
          <a:lstStyle/>
          <a:p>
            <a:r>
              <a:rPr lang="en-GB" dirty="0" smtClean="0"/>
              <a:t>‘Three education Cycles which whilst being distinct allow for the reinforcement of knowledge, skills, competences, attitudes and values with regard to the transition from one Cycle to another’ (Cristina, 2012, p17).</a:t>
            </a:r>
            <a:endParaRPr lang="en-GB" dirty="0"/>
          </a:p>
        </p:txBody>
      </p:sp>
      <p:sp>
        <p:nvSpPr>
          <p:cNvPr id="11" name="TextBox 10"/>
          <p:cNvSpPr txBox="1"/>
          <p:nvPr/>
        </p:nvSpPr>
        <p:spPr>
          <a:xfrm>
            <a:off x="357158" y="3643314"/>
            <a:ext cx="2071702" cy="369332"/>
          </a:xfrm>
          <a:prstGeom prst="rect">
            <a:avLst/>
          </a:prstGeom>
          <a:noFill/>
        </p:spPr>
        <p:txBody>
          <a:bodyPr wrap="square" rtlCol="0">
            <a:spAutoFit/>
          </a:bodyPr>
          <a:lstStyle/>
          <a:p>
            <a:r>
              <a:rPr lang="en-GB" b="1" dirty="0" smtClean="0"/>
              <a:t>Defined as:</a:t>
            </a:r>
            <a:endParaRPr lang="en-GB" b="1" dirty="0"/>
          </a:p>
        </p:txBody>
      </p:sp>
      <p:sp>
        <p:nvSpPr>
          <p:cNvPr id="12" name="TextBox 11"/>
          <p:cNvSpPr txBox="1"/>
          <p:nvPr/>
        </p:nvSpPr>
        <p:spPr>
          <a:xfrm>
            <a:off x="428596" y="6357958"/>
            <a:ext cx="4357718" cy="369332"/>
          </a:xfrm>
          <a:prstGeom prst="rect">
            <a:avLst/>
          </a:prstGeom>
          <a:noFill/>
        </p:spPr>
        <p:txBody>
          <a:bodyPr wrap="square" rtlCol="0">
            <a:spAutoFit/>
          </a:bodyPr>
          <a:lstStyle/>
          <a:p>
            <a:r>
              <a:rPr lang="en-GB" dirty="0" smtClean="0"/>
              <a:t>Table taken from Cristina (2012).  </a:t>
            </a:r>
            <a:endParaRPr lang="en-GB" dirty="0"/>
          </a:p>
        </p:txBody>
      </p:sp>
      <p:sp>
        <p:nvSpPr>
          <p:cNvPr id="13" name="Rectangle 12"/>
          <p:cNvSpPr/>
          <p:nvPr/>
        </p:nvSpPr>
        <p:spPr>
          <a:xfrm>
            <a:off x="2071670" y="5143512"/>
            <a:ext cx="6143652" cy="1200329"/>
          </a:xfrm>
          <a:prstGeom prst="rect">
            <a:avLst/>
          </a:prstGeom>
        </p:spPr>
        <p:txBody>
          <a:bodyPr wrap="square">
            <a:spAutoFit/>
          </a:bodyPr>
          <a:lstStyle/>
          <a:p>
            <a:r>
              <a:rPr lang="en-GB" dirty="0" smtClean="0"/>
              <a:t> </a:t>
            </a:r>
            <a:r>
              <a:rPr lang="en-GB" dirty="0" smtClean="0"/>
              <a:t>‘Diverse </a:t>
            </a:r>
            <a:r>
              <a:rPr lang="en-GB" dirty="0" smtClean="0"/>
              <a:t>pathways to learning so that all learners are equipped with the necessary skills to experience success in their life at  school and </a:t>
            </a:r>
            <a:r>
              <a:rPr lang="en-GB" dirty="0" smtClean="0"/>
              <a:t>beyond’ </a:t>
            </a:r>
            <a:r>
              <a:rPr lang="en-GB" dirty="0" smtClean="0"/>
              <a:t>(Ministry for Education and Employment, 2012, p. 31) </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6"/>
          </p:nvPr>
        </p:nvSpPr>
        <p:spPr/>
        <p:txBody>
          <a:bodyPr/>
          <a:lstStyle/>
          <a:p>
            <a:r>
              <a:rPr lang="en-GB" smtClean="0"/>
              <a:t>Katie Hancock, P130333.     </a:t>
            </a:r>
            <a:endParaRPr lang="en-GB"/>
          </a:p>
        </p:txBody>
      </p:sp>
      <p:pic>
        <p:nvPicPr>
          <p:cNvPr id="5" name="Picture 4"/>
          <p:cNvPicPr/>
          <p:nvPr/>
        </p:nvPicPr>
        <p:blipFill>
          <a:blip r:embed="rId2"/>
          <a:srcRect l="27809" t="10978" r="20977" b="38682"/>
          <a:stretch>
            <a:fillRect/>
          </a:stretch>
        </p:blipFill>
        <p:spPr bwMode="auto">
          <a:xfrm>
            <a:off x="214282" y="285728"/>
            <a:ext cx="8501122" cy="607223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4678" y="0"/>
            <a:ext cx="2828916" cy="560406"/>
          </a:xfrm>
        </p:spPr>
        <p:txBody>
          <a:bodyPr/>
          <a:lstStyle/>
          <a:p>
            <a:r>
              <a:rPr lang="en-GB" dirty="0" smtClean="0"/>
              <a:t>Consists Of...</a:t>
            </a:r>
            <a:endParaRPr lang="en-GB" dirty="0"/>
          </a:p>
        </p:txBody>
      </p:sp>
      <p:graphicFrame>
        <p:nvGraphicFramePr>
          <p:cNvPr id="5" name="Content Placeholder 4"/>
          <p:cNvGraphicFramePr>
            <a:graphicFrameLocks noGrp="1"/>
          </p:cNvGraphicFramePr>
          <p:nvPr>
            <p:ph sz="quarter" idx="1"/>
          </p:nvPr>
        </p:nvGraphicFramePr>
        <p:xfrm>
          <a:off x="571472" y="571480"/>
          <a:ext cx="7467600" cy="5740400"/>
        </p:xfrm>
        <a:graphic>
          <a:graphicData uri="http://schemas.openxmlformats.org/drawingml/2006/table">
            <a:tbl>
              <a:tblPr firstRow="1" bandRow="1">
                <a:tableStyleId>{21E4AEA4-8DFA-4A89-87EB-49C32662AFE0}</a:tableStyleId>
              </a:tblPr>
              <a:tblGrid>
                <a:gridCol w="2489200"/>
                <a:gridCol w="2489200"/>
                <a:gridCol w="2489200"/>
              </a:tblGrid>
              <a:tr h="370840">
                <a:tc>
                  <a:txBody>
                    <a:bodyPr/>
                    <a:lstStyle/>
                    <a:p>
                      <a:r>
                        <a:rPr lang="en-GB" dirty="0" smtClean="0"/>
                        <a:t>Early</a:t>
                      </a:r>
                      <a:r>
                        <a:rPr lang="en-GB" baseline="0" dirty="0" smtClean="0"/>
                        <a:t> Years Cycle</a:t>
                      </a:r>
                      <a:endParaRPr lang="en-GB" dirty="0"/>
                    </a:p>
                  </a:txBody>
                  <a:tcPr/>
                </a:tc>
                <a:tc>
                  <a:txBody>
                    <a:bodyPr/>
                    <a:lstStyle/>
                    <a:p>
                      <a:r>
                        <a:rPr lang="en-GB" dirty="0" smtClean="0"/>
                        <a:t>Junior Years Cycle</a:t>
                      </a:r>
                      <a:endParaRPr lang="en-GB" dirty="0"/>
                    </a:p>
                  </a:txBody>
                  <a:tcPr/>
                </a:tc>
                <a:tc>
                  <a:txBody>
                    <a:bodyPr/>
                    <a:lstStyle/>
                    <a:p>
                      <a:r>
                        <a:rPr lang="en-GB" sz="1400" dirty="0" smtClean="0"/>
                        <a:t>Secondary Years Cycle</a:t>
                      </a:r>
                      <a:endParaRPr lang="en-GB" sz="1400" dirty="0"/>
                    </a:p>
                  </a:txBody>
                  <a:tcPr/>
                </a:tc>
              </a:tr>
              <a:tr h="370840">
                <a:tc>
                  <a:txBody>
                    <a:bodyPr/>
                    <a:lstStyle/>
                    <a:p>
                      <a:pPr>
                        <a:buFont typeface="Arial" pitchFamily="34" charset="0"/>
                        <a:buChar char="•"/>
                      </a:pPr>
                      <a:r>
                        <a:rPr lang="en-GB" dirty="0" smtClean="0"/>
                        <a:t>Pre-School</a:t>
                      </a:r>
                      <a:r>
                        <a:rPr lang="en-GB" baseline="0" dirty="0" smtClean="0"/>
                        <a:t> </a:t>
                      </a:r>
                      <a:r>
                        <a:rPr lang="en-GB" baseline="0" dirty="0" smtClean="0"/>
                        <a:t>Education is full </a:t>
                      </a:r>
                      <a:r>
                        <a:rPr lang="en-GB" baseline="0" dirty="0" smtClean="0"/>
                        <a:t>time and </a:t>
                      </a:r>
                      <a:r>
                        <a:rPr lang="en-GB" baseline="0" dirty="0" smtClean="0"/>
                        <a:t>can be found in kindergarten </a:t>
                      </a:r>
                      <a:r>
                        <a:rPr lang="en-GB" baseline="0" dirty="0" smtClean="0"/>
                        <a:t>centres.</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baseline="0" dirty="0" smtClean="0"/>
                        <a:t> </a:t>
                      </a:r>
                      <a:r>
                        <a:rPr lang="en-GB" baseline="0" dirty="0" smtClean="0"/>
                        <a:t>Falls under primary schools – Head teacher is in charge of these.</a:t>
                      </a:r>
                      <a:endParaRPr lang="en-GB" baseline="0" dirty="0" smtClean="0"/>
                    </a:p>
                    <a:p>
                      <a:pPr>
                        <a:buFont typeface="Arial" pitchFamily="34" charset="0"/>
                        <a:buChar char="•"/>
                      </a:pPr>
                      <a:r>
                        <a:rPr lang="en-GB" baseline="0" dirty="0" smtClean="0"/>
                        <a:t>It is not compulsory to attend.</a:t>
                      </a:r>
                      <a:endParaRPr lang="en-GB" baseline="0" dirty="0" smtClean="0"/>
                    </a:p>
                    <a:p>
                      <a:pPr>
                        <a:buFont typeface="Arial" pitchFamily="34" charset="0"/>
                        <a:buChar char="•"/>
                      </a:pPr>
                      <a:r>
                        <a:rPr lang="en-GB" baseline="0" dirty="0" smtClean="0"/>
                        <a:t>Children between 3-5 years </a:t>
                      </a:r>
                      <a:r>
                        <a:rPr lang="en-GB" baseline="0" dirty="0" smtClean="0"/>
                        <a:t>attend if they wish to.</a:t>
                      </a:r>
                      <a:endParaRPr lang="en-GB" dirty="0" smtClean="0"/>
                    </a:p>
                  </a:txBody>
                  <a:tcPr/>
                </a:tc>
                <a:tc>
                  <a:txBody>
                    <a:bodyPr/>
                    <a:lstStyle/>
                    <a:p>
                      <a:pPr>
                        <a:buFont typeface="Arial" pitchFamily="34" charset="0"/>
                        <a:buChar char="•"/>
                      </a:pPr>
                      <a:r>
                        <a:rPr lang="en-GB" dirty="0" smtClean="0"/>
                        <a:t>Compulsory</a:t>
                      </a:r>
                      <a:r>
                        <a:rPr lang="en-GB" baseline="0" dirty="0" smtClean="0"/>
                        <a:t> attendance is required. </a:t>
                      </a:r>
                    </a:p>
                    <a:p>
                      <a:pPr>
                        <a:buFont typeface="Arial" pitchFamily="34" charset="0"/>
                        <a:buChar char="•"/>
                      </a:pPr>
                      <a:r>
                        <a:rPr lang="en-GB" baseline="0" dirty="0" smtClean="0"/>
                        <a:t>Co-educational. </a:t>
                      </a:r>
                    </a:p>
                    <a:p>
                      <a:pPr>
                        <a:buFont typeface="Arial" pitchFamily="34" charset="0"/>
                        <a:buChar char="•"/>
                      </a:pPr>
                      <a:r>
                        <a:rPr lang="en-GB" baseline="0" dirty="0" smtClean="0"/>
                        <a:t>Core subjects: </a:t>
                      </a:r>
                      <a:br>
                        <a:rPr lang="en-GB" baseline="0" dirty="0" smtClean="0"/>
                      </a:br>
                      <a:r>
                        <a:rPr lang="en-GB" baseline="0" dirty="0" smtClean="0"/>
                        <a:t>-Maltese</a:t>
                      </a:r>
                      <a:br>
                        <a:rPr lang="en-GB" baseline="0" dirty="0" smtClean="0"/>
                      </a:br>
                      <a:r>
                        <a:rPr lang="en-GB" baseline="0" dirty="0" smtClean="0"/>
                        <a:t>-Maths</a:t>
                      </a:r>
                      <a:br>
                        <a:rPr lang="en-GB" baseline="0" dirty="0" smtClean="0"/>
                      </a:br>
                      <a:r>
                        <a:rPr lang="en-GB" baseline="0" dirty="0" smtClean="0"/>
                        <a:t>-Science</a:t>
                      </a:r>
                      <a:br>
                        <a:rPr lang="en-GB" baseline="0" dirty="0" smtClean="0"/>
                      </a:br>
                      <a:r>
                        <a:rPr lang="en-GB" baseline="0" dirty="0" smtClean="0"/>
                        <a:t>-Social Studies</a:t>
                      </a:r>
                      <a:br>
                        <a:rPr lang="en-GB" baseline="0" dirty="0" smtClean="0"/>
                      </a:br>
                      <a:r>
                        <a:rPr lang="en-GB" baseline="0" dirty="0" smtClean="0"/>
                        <a:t>-Religious Education</a:t>
                      </a:r>
                      <a:br>
                        <a:rPr lang="en-GB" baseline="0" dirty="0" smtClean="0"/>
                      </a:br>
                      <a:r>
                        <a:rPr lang="en-GB" baseline="0" dirty="0" smtClean="0"/>
                        <a:t>-Physical Education</a:t>
                      </a:r>
                      <a:br>
                        <a:rPr lang="en-GB" baseline="0" dirty="0" smtClean="0"/>
                      </a:br>
                      <a:r>
                        <a:rPr lang="en-GB" baseline="0" dirty="0" smtClean="0"/>
                        <a:t>-Expressive Arts.</a:t>
                      </a:r>
                    </a:p>
                    <a:p>
                      <a:pPr>
                        <a:buFont typeface="Arial" pitchFamily="34" charset="0"/>
                        <a:buChar char="•"/>
                      </a:pPr>
                      <a:r>
                        <a:rPr lang="en-GB" baseline="0" dirty="0" smtClean="0"/>
                        <a:t>National end of primary test. </a:t>
                      </a:r>
                    </a:p>
                  </a:txBody>
                  <a:tcPr/>
                </a:tc>
                <a:tc>
                  <a:txBody>
                    <a:bodyPr/>
                    <a:lstStyle/>
                    <a:p>
                      <a:pPr>
                        <a:buFont typeface="Arial" pitchFamily="34" charset="0"/>
                        <a:buChar char="•"/>
                      </a:pPr>
                      <a:r>
                        <a:rPr lang="en-GB" sz="1400" dirty="0" smtClean="0"/>
                        <a:t>Available to children who successfully</a:t>
                      </a:r>
                      <a:r>
                        <a:rPr lang="en-GB" sz="1400" baseline="0" dirty="0" smtClean="0"/>
                        <a:t> complete the primary cycle. </a:t>
                      </a:r>
                    </a:p>
                    <a:p>
                      <a:pPr>
                        <a:buFont typeface="Arial" pitchFamily="34" charset="0"/>
                        <a:buChar char="•"/>
                      </a:pPr>
                      <a:r>
                        <a:rPr lang="en-GB" sz="1400" baseline="0" dirty="0" smtClean="0"/>
                        <a:t>5 year period. </a:t>
                      </a:r>
                    </a:p>
                    <a:p>
                      <a:pPr>
                        <a:buFont typeface="Arial" pitchFamily="34" charset="0"/>
                        <a:buChar char="•"/>
                      </a:pPr>
                      <a:r>
                        <a:rPr lang="en-GB" sz="1400" baseline="0" dirty="0" smtClean="0"/>
                        <a:t>Provided by 3 types of centres depending on ability.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400" baseline="0" dirty="0" smtClean="0"/>
                        <a:t>Schools are single sex ran</a:t>
                      </a:r>
                    </a:p>
                    <a:p>
                      <a:pPr>
                        <a:buFont typeface="Arial" pitchFamily="34" charset="0"/>
                        <a:buChar char="•"/>
                      </a:pPr>
                      <a:r>
                        <a:rPr lang="en-GB" sz="1400" dirty="0" smtClean="0"/>
                        <a:t>Core </a:t>
                      </a:r>
                      <a:r>
                        <a:rPr lang="en-GB" sz="1400" dirty="0" smtClean="0"/>
                        <a:t>Subjects:</a:t>
                      </a:r>
                      <a:br>
                        <a:rPr lang="en-GB" sz="1400" dirty="0" smtClean="0"/>
                      </a:br>
                      <a:r>
                        <a:rPr lang="en-GB" sz="1400" dirty="0" smtClean="0"/>
                        <a:t>-Maths</a:t>
                      </a:r>
                      <a:r>
                        <a:rPr lang="en-GB" sz="1400" baseline="0" dirty="0" smtClean="0"/>
                        <a:t> </a:t>
                      </a:r>
                      <a:br>
                        <a:rPr lang="en-GB" sz="1400" baseline="0" dirty="0" smtClean="0"/>
                      </a:br>
                      <a:r>
                        <a:rPr lang="en-GB" sz="1400" baseline="0" dirty="0" smtClean="0"/>
                        <a:t>-Maltese</a:t>
                      </a:r>
                      <a:br>
                        <a:rPr lang="en-GB" sz="1400" baseline="0" dirty="0" smtClean="0"/>
                      </a:br>
                      <a:r>
                        <a:rPr lang="en-GB" sz="1400" baseline="0" dirty="0" smtClean="0"/>
                        <a:t>-English, French, German, etc.</a:t>
                      </a:r>
                      <a:br>
                        <a:rPr lang="en-GB" sz="1400" baseline="0" dirty="0" smtClean="0"/>
                      </a:br>
                      <a:r>
                        <a:rPr lang="en-GB" sz="1400" baseline="0" dirty="0" smtClean="0"/>
                        <a:t>-Science (physics and computer science)</a:t>
                      </a:r>
                      <a:br>
                        <a:rPr lang="en-GB" sz="1400" baseline="0" dirty="0" smtClean="0"/>
                      </a:br>
                      <a:r>
                        <a:rPr lang="en-GB" sz="1400" baseline="0" dirty="0" smtClean="0"/>
                        <a:t>-History</a:t>
                      </a:r>
                      <a:br>
                        <a:rPr lang="en-GB" sz="1400" baseline="0" dirty="0" smtClean="0"/>
                      </a:br>
                      <a:r>
                        <a:rPr lang="en-GB" sz="1400" baseline="0" dirty="0" smtClean="0"/>
                        <a:t>-Social Studies </a:t>
                      </a:r>
                      <a:br>
                        <a:rPr lang="en-GB" sz="1400" baseline="0" dirty="0" smtClean="0"/>
                      </a:br>
                      <a:r>
                        <a:rPr lang="en-GB" sz="1400" baseline="0" dirty="0" smtClean="0"/>
                        <a:t>-Geography</a:t>
                      </a:r>
                      <a:br>
                        <a:rPr lang="en-GB" sz="1400" baseline="0" dirty="0" smtClean="0"/>
                      </a:br>
                      <a:r>
                        <a:rPr lang="en-GB" sz="1400" baseline="0" dirty="0" smtClean="0"/>
                        <a:t>-Religious Education (optional)</a:t>
                      </a:r>
                      <a:br>
                        <a:rPr lang="en-GB" sz="1400" baseline="0" dirty="0" smtClean="0"/>
                      </a:br>
                      <a:r>
                        <a:rPr lang="en-GB" sz="1400" baseline="0" dirty="0" smtClean="0"/>
                        <a:t>-Arts</a:t>
                      </a:r>
                      <a:br>
                        <a:rPr lang="en-GB" sz="1400" baseline="0" dirty="0" smtClean="0"/>
                      </a:br>
                      <a:r>
                        <a:rPr lang="en-GB" sz="1400" baseline="0" dirty="0" smtClean="0"/>
                        <a:t>-Music</a:t>
                      </a:r>
                      <a:br>
                        <a:rPr lang="en-GB" sz="1400" baseline="0" dirty="0" smtClean="0"/>
                      </a:br>
                      <a:r>
                        <a:rPr lang="en-GB" sz="1400" baseline="0" dirty="0" smtClean="0"/>
                        <a:t>-Physical Education. </a:t>
                      </a:r>
                    </a:p>
                  </a:txBody>
                  <a:tcPr/>
                </a:tc>
              </a:tr>
              <a:tr h="370840">
                <a:tc>
                  <a:txBody>
                    <a:bodyPr/>
                    <a:lstStyle/>
                    <a:p>
                      <a:endParaRPr lang="en-GB" dirty="0" smtClean="0"/>
                    </a:p>
                  </a:txBody>
                  <a:tcPr/>
                </a:tc>
                <a:tc>
                  <a:txBody>
                    <a:bodyPr/>
                    <a:lstStyle/>
                    <a:p>
                      <a:endParaRPr lang="en-GB"/>
                    </a:p>
                  </a:txBody>
                  <a:tcPr/>
                </a:tc>
                <a:tc>
                  <a:txBody>
                    <a:bodyPr/>
                    <a:lstStyle/>
                    <a:p>
                      <a:endParaRPr lang="en-GB" dirty="0"/>
                    </a:p>
                  </a:txBody>
                  <a:tcPr/>
                </a:tc>
              </a:tr>
            </a:tbl>
          </a:graphicData>
        </a:graphic>
      </p:graphicFrame>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8794" y="285728"/>
            <a:ext cx="5257808" cy="560406"/>
          </a:xfrm>
        </p:spPr>
        <p:txBody>
          <a:bodyPr/>
          <a:lstStyle/>
          <a:p>
            <a:r>
              <a:rPr lang="en-GB" dirty="0" smtClean="0"/>
              <a:t>Benefits and Drawbacks... </a:t>
            </a:r>
            <a:endParaRPr lang="en-GB" dirty="0"/>
          </a:p>
        </p:txBody>
      </p:sp>
      <p:graphicFrame>
        <p:nvGraphicFramePr>
          <p:cNvPr id="6" name="Content Placeholder 5"/>
          <p:cNvGraphicFramePr>
            <a:graphicFrameLocks noGrp="1"/>
          </p:cNvGraphicFramePr>
          <p:nvPr>
            <p:ph sz="quarter" idx="1"/>
          </p:nvPr>
        </p:nvGraphicFramePr>
        <p:xfrm>
          <a:off x="428596" y="785794"/>
          <a:ext cx="7786742" cy="5715040"/>
        </p:xfrm>
        <a:graphic>
          <a:graphicData uri="http://schemas.openxmlformats.org/drawingml/2006/table">
            <a:tbl>
              <a:tblPr firstRow="1" bandRow="1">
                <a:tableStyleId>{21E4AEA4-8DFA-4A89-87EB-49C32662AFE0}</a:tableStyleId>
              </a:tblPr>
              <a:tblGrid>
                <a:gridCol w="3854032"/>
                <a:gridCol w="3932710"/>
              </a:tblGrid>
              <a:tr h="375013">
                <a:tc>
                  <a:txBody>
                    <a:bodyPr/>
                    <a:lstStyle/>
                    <a:p>
                      <a:r>
                        <a:rPr lang="en-GB" dirty="0" smtClean="0"/>
                        <a:t>Benefits</a:t>
                      </a:r>
                      <a:r>
                        <a:rPr lang="en-GB" baseline="0" dirty="0" smtClean="0"/>
                        <a:t> </a:t>
                      </a:r>
                      <a:endParaRPr lang="en-GB" dirty="0"/>
                    </a:p>
                  </a:txBody>
                  <a:tcPr/>
                </a:tc>
                <a:tc>
                  <a:txBody>
                    <a:bodyPr/>
                    <a:lstStyle/>
                    <a:p>
                      <a:r>
                        <a:rPr lang="en-GB" dirty="0" smtClean="0"/>
                        <a:t>Drawbacks</a:t>
                      </a:r>
                      <a:endParaRPr lang="en-GB" dirty="0"/>
                    </a:p>
                  </a:txBody>
                  <a:tcPr/>
                </a:tc>
              </a:tr>
              <a:tr h="5340027">
                <a:tc>
                  <a:txBody>
                    <a:bodyPr/>
                    <a:lstStyle/>
                    <a:p>
                      <a:pPr>
                        <a:buFont typeface="Arial" pitchFamily="34" charset="0"/>
                        <a:buChar char="•"/>
                      </a:pPr>
                      <a:r>
                        <a:rPr lang="en-GB" sz="1400" dirty="0" smtClean="0"/>
                        <a:t>Small population gives Malta an </a:t>
                      </a:r>
                      <a:r>
                        <a:rPr lang="en-GB" sz="1400" dirty="0" smtClean="0"/>
                        <a:t>advantage.</a:t>
                      </a:r>
                      <a:endParaRPr lang="en-GB" sz="1400" dirty="0" smtClean="0"/>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400" kern="1200" dirty="0" smtClean="0">
                          <a:solidFill>
                            <a:schemeClr val="dk1"/>
                          </a:solidFill>
                          <a:latin typeface="+mn-lt"/>
                          <a:ea typeface="+mn-ea"/>
                          <a:cs typeface="+mn-cs"/>
                        </a:rPr>
                        <a:t>Due to the support this curriculum has, it is able to provide quality education</a:t>
                      </a:r>
                      <a:r>
                        <a:rPr kumimoji="0" lang="en-GB" sz="1800" kern="1200" dirty="0" smtClean="0">
                          <a:solidFill>
                            <a:schemeClr val="dk1"/>
                          </a:solidFill>
                          <a:latin typeface="+mn-lt"/>
                          <a:ea typeface="+mn-ea"/>
                          <a:cs typeface="+mn-cs"/>
                        </a:rPr>
                        <a:t>. </a:t>
                      </a:r>
                    </a:p>
                    <a:p>
                      <a:pPr>
                        <a:buFont typeface="Arial" pitchFamily="34" charset="0"/>
                        <a:buChar char="•"/>
                      </a:pPr>
                      <a:r>
                        <a:rPr lang="en-GB" sz="1400" dirty="0" smtClean="0"/>
                        <a:t>A</a:t>
                      </a:r>
                      <a:r>
                        <a:rPr lang="en-GB" sz="1400" baseline="0" dirty="0" smtClean="0"/>
                        <a:t> </a:t>
                      </a:r>
                      <a:r>
                        <a:rPr lang="en-GB" sz="1400" baseline="0" dirty="0" smtClean="0"/>
                        <a:t>flexible approach that </a:t>
                      </a:r>
                      <a:r>
                        <a:rPr lang="en-GB" sz="1400" dirty="0" smtClean="0"/>
                        <a:t>benefits a</a:t>
                      </a:r>
                      <a:r>
                        <a:rPr lang="en-GB" sz="1400" baseline="0" dirty="0" smtClean="0"/>
                        <a:t> </a:t>
                      </a:r>
                      <a:r>
                        <a:rPr lang="en-GB" sz="1400" dirty="0" smtClean="0"/>
                        <a:t>full range of learners </a:t>
                      </a:r>
                      <a:r>
                        <a:rPr lang="en-GB" sz="1400" dirty="0" err="1" smtClean="0"/>
                        <a:t>i.e</a:t>
                      </a:r>
                      <a:r>
                        <a:rPr lang="en-GB" sz="1400" dirty="0" smtClean="0"/>
                        <a:t> vulnerable groups and high-performing students.</a:t>
                      </a:r>
                    </a:p>
                    <a:p>
                      <a:pPr>
                        <a:buFont typeface="Arial" pitchFamily="34" charset="0"/>
                        <a:buChar char="•"/>
                      </a:pPr>
                      <a:r>
                        <a:rPr lang="en-GB" sz="1400" dirty="0" smtClean="0"/>
                        <a:t>Learning experiences</a:t>
                      </a:r>
                      <a:r>
                        <a:rPr lang="en-GB" sz="1400" baseline="0" dirty="0" smtClean="0"/>
                        <a:t> from this curriculum </a:t>
                      </a:r>
                      <a:r>
                        <a:rPr lang="en-GB" sz="1400" baseline="0" dirty="0" smtClean="0"/>
                        <a:t>leads </a:t>
                      </a:r>
                      <a:r>
                        <a:rPr lang="en-GB" sz="1400" dirty="0" smtClean="0"/>
                        <a:t>to </a:t>
                      </a:r>
                      <a:r>
                        <a:rPr lang="en-GB" sz="1400" dirty="0" smtClean="0"/>
                        <a:t>further and higher </a:t>
                      </a:r>
                      <a:r>
                        <a:rPr lang="en-GB" sz="1400" dirty="0" smtClean="0"/>
                        <a:t>education.</a:t>
                      </a:r>
                      <a:endParaRPr lang="en-GB" sz="1400" dirty="0" smtClean="0"/>
                    </a:p>
                    <a:p>
                      <a:pPr>
                        <a:buFont typeface="Arial" pitchFamily="34" charset="0"/>
                        <a:buChar char="•"/>
                      </a:pPr>
                      <a:r>
                        <a:rPr lang="en-GB" sz="1400" dirty="0" smtClean="0"/>
                        <a:t>Every child is entitled to the same quality</a:t>
                      </a:r>
                      <a:r>
                        <a:rPr lang="en-GB" sz="1400" baseline="0" dirty="0" smtClean="0"/>
                        <a:t> of Education. </a:t>
                      </a:r>
                    </a:p>
                    <a:p>
                      <a:pPr>
                        <a:buFont typeface="Arial" pitchFamily="34" charset="0"/>
                        <a:buChar char="•"/>
                      </a:pPr>
                      <a:r>
                        <a:rPr lang="en-GB" sz="1400" baseline="0" dirty="0" smtClean="0"/>
                        <a:t>Consists of diverse learning </a:t>
                      </a:r>
                      <a:r>
                        <a:rPr lang="en-GB" sz="1400" baseline="0" dirty="0" smtClean="0"/>
                        <a:t>pathways.</a:t>
                      </a:r>
                      <a:endParaRPr lang="en-GB" sz="1400" baseline="0" dirty="0" smtClean="0"/>
                    </a:p>
                    <a:p>
                      <a:pPr>
                        <a:buFont typeface="Arial" pitchFamily="34" charset="0"/>
                        <a:buChar char="•"/>
                      </a:pPr>
                      <a:r>
                        <a:rPr lang="en-GB" sz="1400" baseline="0" dirty="0" smtClean="0"/>
                        <a:t>Does not consist of stand alone subjects, but learning areas that push learners towards inclusivity, citizenship and employability.</a:t>
                      </a:r>
                    </a:p>
                    <a:p>
                      <a:pPr>
                        <a:buFont typeface="Arial" pitchFamily="34" charset="0"/>
                        <a:buChar char="•"/>
                      </a:pPr>
                      <a:r>
                        <a:rPr lang="en-GB" sz="1400" dirty="0" smtClean="0"/>
                        <a:t>Teachers constantly</a:t>
                      </a:r>
                      <a:r>
                        <a:rPr lang="en-GB" sz="1400" baseline="0" dirty="0" smtClean="0"/>
                        <a:t> develop in order to interpret their framework to adapt the needs of all children. </a:t>
                      </a:r>
                      <a:endParaRPr lang="en-GB" sz="1400" dirty="0" smtClean="0"/>
                    </a:p>
                    <a:p>
                      <a:endParaRPr lang="en-GB" dirty="0"/>
                    </a:p>
                  </a:txBody>
                  <a:tcPr/>
                </a:tc>
                <a:tc>
                  <a:txBody>
                    <a:bodyPr/>
                    <a:lstStyle/>
                    <a:p>
                      <a:pPr>
                        <a:buFont typeface="Arial" pitchFamily="34" charset="0"/>
                        <a:buChar char="•"/>
                      </a:pPr>
                      <a:r>
                        <a:rPr lang="en-GB" sz="1400" dirty="0" smtClean="0"/>
                        <a:t>Pressure</a:t>
                      </a:r>
                      <a:r>
                        <a:rPr lang="en-GB" sz="1400" baseline="0" dirty="0" smtClean="0"/>
                        <a:t> on teachers by </a:t>
                      </a:r>
                      <a:r>
                        <a:rPr lang="en-GB" sz="1400" dirty="0" smtClean="0"/>
                        <a:t>imposing more administrative paperwork on the</a:t>
                      </a:r>
                      <a:r>
                        <a:rPr lang="en-GB" sz="1400" baseline="0" dirty="0" smtClean="0"/>
                        <a:t>m. </a:t>
                      </a:r>
                    </a:p>
                    <a:p>
                      <a:pPr>
                        <a:buFont typeface="Arial" pitchFamily="34" charset="0"/>
                        <a:buChar char="•"/>
                      </a:pPr>
                      <a:r>
                        <a:rPr lang="en-GB" sz="1400" baseline="0" dirty="0" smtClean="0"/>
                        <a:t>The notion of inequality taking form as a school based factor. </a:t>
                      </a:r>
                    </a:p>
                    <a:p>
                      <a:pPr>
                        <a:buFont typeface="Arial" pitchFamily="34" charset="0"/>
                        <a:buChar char="•"/>
                      </a:pPr>
                      <a:r>
                        <a:rPr lang="en-GB" sz="1400" baseline="0" dirty="0" smtClean="0"/>
                        <a:t> </a:t>
                      </a:r>
                      <a:r>
                        <a:rPr lang="en-GB" sz="1400" baseline="0" dirty="0" err="1" smtClean="0"/>
                        <a:t>Eurostat</a:t>
                      </a:r>
                      <a:r>
                        <a:rPr lang="en-GB" sz="1400" baseline="0" dirty="0" smtClean="0"/>
                        <a:t> (2005) states that 42% of Maltese students finish school with a minimum level of qualifications which would make them employable.</a:t>
                      </a:r>
                    </a:p>
                    <a:p>
                      <a:pPr>
                        <a:buFont typeface="Arial" pitchFamily="34" charset="0"/>
                        <a:buChar char="•"/>
                      </a:pPr>
                      <a:r>
                        <a:rPr lang="en-GB" sz="1400" baseline="0" dirty="0" smtClean="0"/>
                        <a:t>Malta has been in first place of the EU league of underachievement in </a:t>
                      </a:r>
                      <a:r>
                        <a:rPr lang="en-GB" sz="1400" baseline="0" dirty="0" smtClean="0"/>
                        <a:t>education (Van </a:t>
                      </a:r>
                      <a:r>
                        <a:rPr lang="en-GB" sz="1400" baseline="0" dirty="0" err="1" smtClean="0"/>
                        <a:t>Driel</a:t>
                      </a:r>
                      <a:r>
                        <a:rPr lang="en-GB" sz="1400" baseline="0" dirty="0" smtClean="0"/>
                        <a:t> et al, 2016) .</a:t>
                      </a:r>
                      <a:endParaRPr lang="en-GB" sz="1400" baseline="0" dirty="0" smtClean="0"/>
                    </a:p>
                    <a:p>
                      <a:pPr>
                        <a:buFont typeface="Arial" pitchFamily="34" charset="0"/>
                        <a:buChar char="•"/>
                      </a:pPr>
                      <a:r>
                        <a:rPr lang="en-GB" sz="1400" baseline="0" dirty="0" smtClean="0"/>
                        <a:t>The public school system (primary and secondary), has believed to achieve poor results compared to the private school system (</a:t>
                      </a:r>
                      <a:r>
                        <a:rPr lang="en-GB" sz="1400" baseline="0" dirty="0" err="1" smtClean="0"/>
                        <a:t>Bartolo</a:t>
                      </a:r>
                      <a:r>
                        <a:rPr lang="en-GB" sz="1400" baseline="0" dirty="0" smtClean="0"/>
                        <a:t> 2007).</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400" baseline="0" dirty="0" smtClean="0"/>
                        <a:t>The </a:t>
                      </a:r>
                      <a:r>
                        <a:rPr lang="en-GB" sz="1400" baseline="0" dirty="0" smtClean="0"/>
                        <a:t>streams </a:t>
                      </a:r>
                      <a:r>
                        <a:rPr lang="en-GB" sz="1400" baseline="0" dirty="0" smtClean="0"/>
                        <a:t>of education </a:t>
                      </a:r>
                      <a:r>
                        <a:rPr kumimoji="0" lang="en-GB" sz="1400" kern="1200" dirty="0" smtClean="0">
                          <a:solidFill>
                            <a:schemeClr val="dk1"/>
                          </a:solidFill>
                          <a:latin typeface="+mn-lt"/>
                          <a:ea typeface="+mn-ea"/>
                          <a:cs typeface="+mn-cs"/>
                        </a:rPr>
                        <a:t>cause</a:t>
                      </a:r>
                      <a:r>
                        <a:rPr kumimoji="0" lang="en-GB" sz="1400" kern="1200" baseline="0" dirty="0" smtClean="0">
                          <a:solidFill>
                            <a:schemeClr val="dk1"/>
                          </a:solidFill>
                          <a:latin typeface="+mn-lt"/>
                          <a:ea typeface="+mn-ea"/>
                          <a:cs typeface="+mn-cs"/>
                        </a:rPr>
                        <a:t> </a:t>
                      </a:r>
                      <a:r>
                        <a:rPr kumimoji="0" lang="en-GB" sz="1400" kern="1200" dirty="0" smtClean="0">
                          <a:solidFill>
                            <a:schemeClr val="dk1"/>
                          </a:solidFill>
                          <a:latin typeface="+mn-lt"/>
                          <a:ea typeface="+mn-ea"/>
                          <a:cs typeface="+mn-cs"/>
                        </a:rPr>
                        <a:t>confusion within parents when deciding where to send their children</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400" baseline="0" dirty="0" smtClean="0"/>
                        <a:t> </a:t>
                      </a:r>
                      <a:r>
                        <a:rPr kumimoji="0" lang="en-GB" sz="1400" kern="1200" dirty="0" smtClean="0">
                          <a:solidFill>
                            <a:schemeClr val="dk1"/>
                          </a:solidFill>
                          <a:latin typeface="+mn-lt"/>
                          <a:ea typeface="+mn-ea"/>
                          <a:cs typeface="+mn-cs"/>
                        </a:rPr>
                        <a:t>Financial expenses - private education charge fees. Not all parents can afford these</a:t>
                      </a:r>
                      <a:r>
                        <a:rPr kumimoji="0" lang="en-GB" sz="1800" kern="1200" dirty="0" smtClean="0">
                          <a:solidFill>
                            <a:schemeClr val="dk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400" baseline="0" dirty="0" smtClean="0"/>
                    </a:p>
                    <a:p>
                      <a:pPr>
                        <a:buFont typeface="Arial" pitchFamily="34" charset="0"/>
                        <a:buChar char="•"/>
                      </a:pPr>
                      <a:endParaRPr lang="en-GB" sz="1400" baseline="0" dirty="0" smtClean="0"/>
                    </a:p>
                  </a:txBody>
                  <a:tcPr/>
                </a:tc>
              </a:tr>
            </a:tbl>
          </a:graphicData>
        </a:graphic>
      </p:graphicFrame>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538" y="285728"/>
            <a:ext cx="7467600" cy="488968"/>
          </a:xfrm>
        </p:spPr>
        <p:txBody>
          <a:bodyPr>
            <a:normAutofit fontScale="90000"/>
          </a:bodyPr>
          <a:lstStyle/>
          <a:p>
            <a:r>
              <a:rPr lang="en-GB" b="1" dirty="0" smtClean="0"/>
              <a:t>How it works in England: </a:t>
            </a:r>
            <a:endParaRPr lang="en-GB" b="1"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pic>
        <p:nvPicPr>
          <p:cNvPr id="8" name="Picture 7"/>
          <p:cNvPicPr/>
          <p:nvPr/>
        </p:nvPicPr>
        <p:blipFill>
          <a:blip r:embed="rId3"/>
          <a:srcRect l="26565" t="22189" r="27766" b="17456"/>
          <a:stretch>
            <a:fillRect/>
          </a:stretch>
        </p:blipFill>
        <p:spPr bwMode="auto">
          <a:xfrm>
            <a:off x="1000100" y="1000108"/>
            <a:ext cx="6929486" cy="5500726"/>
          </a:xfrm>
          <a:prstGeom prst="rect">
            <a:avLst/>
          </a:prstGeom>
          <a:noFill/>
          <a:ln w="9525">
            <a:noFill/>
            <a:miter lim="800000"/>
            <a:headEnd/>
            <a:tailEnd/>
          </a:ln>
        </p:spPr>
      </p:pic>
      <p:sp>
        <p:nvSpPr>
          <p:cNvPr id="9" name="TextBox 8"/>
          <p:cNvSpPr txBox="1"/>
          <p:nvPr/>
        </p:nvSpPr>
        <p:spPr>
          <a:xfrm>
            <a:off x="857224" y="6429397"/>
            <a:ext cx="7429552" cy="369332"/>
          </a:xfrm>
          <a:prstGeom prst="rect">
            <a:avLst/>
          </a:prstGeom>
          <a:noFill/>
        </p:spPr>
        <p:txBody>
          <a:bodyPr wrap="square" rtlCol="0">
            <a:spAutoFit/>
          </a:bodyPr>
          <a:lstStyle/>
          <a:p>
            <a:r>
              <a:rPr lang="en-GB" dirty="0" smtClean="0"/>
              <a:t>Table taken from Department of Education (2013, p7). </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sp>
        <p:nvSpPr>
          <p:cNvPr id="6" name="TextBox 5"/>
          <p:cNvSpPr txBox="1"/>
          <p:nvPr/>
        </p:nvSpPr>
        <p:spPr>
          <a:xfrm>
            <a:off x="571472" y="6286520"/>
            <a:ext cx="6643734" cy="369332"/>
          </a:xfrm>
          <a:prstGeom prst="rect">
            <a:avLst/>
          </a:prstGeom>
          <a:noFill/>
        </p:spPr>
        <p:txBody>
          <a:bodyPr wrap="square" rtlCol="0">
            <a:spAutoFit/>
          </a:bodyPr>
          <a:lstStyle/>
          <a:p>
            <a:r>
              <a:rPr lang="en-GB" dirty="0" smtClean="0"/>
              <a:t>Table taken from Department of Education (2013, p7). </a:t>
            </a:r>
            <a:endParaRPr lang="en-GB" dirty="0"/>
          </a:p>
        </p:txBody>
      </p:sp>
      <p:pic>
        <p:nvPicPr>
          <p:cNvPr id="7" name="Picture 6"/>
          <p:cNvPicPr/>
          <p:nvPr/>
        </p:nvPicPr>
        <p:blipFill>
          <a:blip r:embed="rId2"/>
          <a:srcRect l="26072" t="40533" r="27265" b="30473"/>
          <a:stretch>
            <a:fillRect/>
          </a:stretch>
        </p:blipFill>
        <p:spPr bwMode="auto">
          <a:xfrm>
            <a:off x="642910" y="1500174"/>
            <a:ext cx="7143800" cy="3786214"/>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14678" y="0"/>
            <a:ext cx="2614602" cy="488968"/>
          </a:xfrm>
        </p:spPr>
        <p:txBody>
          <a:bodyPr>
            <a:normAutofit fontScale="90000"/>
          </a:bodyPr>
          <a:lstStyle/>
          <a:p>
            <a:r>
              <a:rPr lang="en-GB" dirty="0" smtClean="0"/>
              <a:t>Consists Of...</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graphicFrame>
        <p:nvGraphicFramePr>
          <p:cNvPr id="20" name="Content Placeholder 19"/>
          <p:cNvGraphicFramePr>
            <a:graphicFrameLocks noGrp="1"/>
          </p:cNvGraphicFramePr>
          <p:nvPr>
            <p:ph sz="quarter" idx="1"/>
          </p:nvPr>
        </p:nvGraphicFramePr>
        <p:xfrm>
          <a:off x="428596" y="500042"/>
          <a:ext cx="8001057" cy="6169028"/>
        </p:xfrm>
        <a:graphic>
          <a:graphicData uri="http://schemas.openxmlformats.org/drawingml/2006/table">
            <a:tbl>
              <a:tblPr firstRow="1" bandRow="1">
                <a:tableStyleId>{21E4AEA4-8DFA-4A89-87EB-49C32662AFE0}</a:tableStyleId>
              </a:tblPr>
              <a:tblGrid>
                <a:gridCol w="2667019"/>
                <a:gridCol w="2667019"/>
                <a:gridCol w="2667019"/>
              </a:tblGrid>
              <a:tr h="408308">
                <a:tc>
                  <a:txBody>
                    <a:bodyPr/>
                    <a:lstStyle/>
                    <a:p>
                      <a:r>
                        <a:rPr lang="en-GB" sz="1600" dirty="0" smtClean="0"/>
                        <a:t>Foundation</a:t>
                      </a:r>
                      <a:r>
                        <a:rPr lang="en-GB" sz="1600" baseline="0" dirty="0" smtClean="0"/>
                        <a:t> Stage </a:t>
                      </a:r>
                      <a:endParaRPr lang="en-GB" sz="1600" dirty="0"/>
                    </a:p>
                  </a:txBody>
                  <a:tcPr/>
                </a:tc>
                <a:tc>
                  <a:txBody>
                    <a:bodyPr/>
                    <a:lstStyle/>
                    <a:p>
                      <a:r>
                        <a:rPr lang="en-GB" dirty="0" smtClean="0"/>
                        <a:t>Key Stage One</a:t>
                      </a:r>
                      <a:endParaRPr lang="en-GB" dirty="0"/>
                    </a:p>
                  </a:txBody>
                  <a:tcPr/>
                </a:tc>
                <a:tc>
                  <a:txBody>
                    <a:bodyPr/>
                    <a:lstStyle/>
                    <a:p>
                      <a:r>
                        <a:rPr lang="en-GB" dirty="0" smtClean="0"/>
                        <a:t>Key Stage Two</a:t>
                      </a:r>
                      <a:endParaRPr lang="en-GB" dirty="0"/>
                    </a:p>
                  </a:txBody>
                  <a:tcPr/>
                </a:tc>
              </a:tr>
              <a:tr h="5235294">
                <a:tc>
                  <a:txBody>
                    <a:bodyPr/>
                    <a:lstStyle/>
                    <a:p>
                      <a:pPr>
                        <a:buFont typeface="Arial" pitchFamily="34" charset="0"/>
                        <a:buChar char="•"/>
                      </a:pPr>
                      <a:r>
                        <a:rPr lang="en-GB" sz="1600" dirty="0" smtClean="0"/>
                        <a:t>Four</a:t>
                      </a:r>
                      <a:r>
                        <a:rPr lang="en-GB" sz="1600" baseline="0" dirty="0" smtClean="0"/>
                        <a:t> guiding principles shape the Foundation Stage. </a:t>
                      </a:r>
                      <a:endParaRPr lang="en-GB" sz="1600" dirty="0" smtClean="0"/>
                    </a:p>
                    <a:p>
                      <a:pPr>
                        <a:buFont typeface="Arial" pitchFamily="34" charset="0"/>
                        <a:buChar char="•"/>
                      </a:pPr>
                      <a:r>
                        <a:rPr lang="en-GB" sz="1600" dirty="0" smtClean="0"/>
                        <a:t>Focuses on the ‘unique’ child.</a:t>
                      </a:r>
                      <a:r>
                        <a:rPr lang="en-GB" sz="1600" baseline="0" dirty="0" smtClean="0"/>
                        <a:t> </a:t>
                      </a:r>
                    </a:p>
                    <a:p>
                      <a:pPr>
                        <a:buFont typeface="Arial" pitchFamily="34" charset="0"/>
                        <a:buChar char="•"/>
                      </a:pPr>
                      <a:r>
                        <a:rPr lang="en-GB" sz="1600" baseline="0" dirty="0" smtClean="0"/>
                        <a:t>Strong partnerships between children and practitioners.</a:t>
                      </a:r>
                    </a:p>
                    <a:p>
                      <a:pPr>
                        <a:buFont typeface="Arial" pitchFamily="34" charset="0"/>
                        <a:buChar char="•"/>
                      </a:pPr>
                      <a:r>
                        <a:rPr lang="en-GB" sz="1600" dirty="0" smtClean="0"/>
                        <a:t>Children learn in enabling environments, </a:t>
                      </a:r>
                    </a:p>
                    <a:p>
                      <a:pPr>
                        <a:buFont typeface="Arial" pitchFamily="34" charset="0"/>
                        <a:buChar char="•"/>
                      </a:pPr>
                      <a:r>
                        <a:rPr lang="en-GB" sz="1600" dirty="0" smtClean="0"/>
                        <a:t>Children learn</a:t>
                      </a:r>
                      <a:r>
                        <a:rPr lang="en-GB" sz="1600" baseline="0" dirty="0" smtClean="0"/>
                        <a:t> in various ways and rates.</a:t>
                      </a:r>
                      <a:r>
                        <a:rPr lang="en-GB" sz="1600" dirty="0" smtClean="0"/>
                        <a:t> </a:t>
                      </a:r>
                    </a:p>
                    <a:p>
                      <a:pPr>
                        <a:buFont typeface="Arial" pitchFamily="34" charset="0"/>
                        <a:buChar char="•"/>
                      </a:pPr>
                      <a:r>
                        <a:rPr lang="en-GB" sz="1600" b="1" dirty="0" smtClean="0"/>
                        <a:t>Key</a:t>
                      </a:r>
                      <a:r>
                        <a:rPr lang="en-GB" sz="1600" b="1" baseline="0" dirty="0" smtClean="0"/>
                        <a:t> Areas</a:t>
                      </a:r>
                      <a:r>
                        <a:rPr lang="en-GB" sz="1600" baseline="0" dirty="0" smtClean="0"/>
                        <a:t>:</a:t>
                      </a:r>
                      <a:br>
                        <a:rPr lang="en-GB" sz="1600" baseline="0" dirty="0" smtClean="0"/>
                      </a:br>
                      <a:r>
                        <a:rPr lang="en-GB" sz="1600" baseline="0" dirty="0" smtClean="0"/>
                        <a:t>-Communication + Language</a:t>
                      </a:r>
                      <a:br>
                        <a:rPr lang="en-GB" sz="1600" baseline="0" dirty="0" smtClean="0"/>
                      </a:br>
                      <a:r>
                        <a:rPr lang="en-GB" sz="1600" baseline="0" dirty="0" smtClean="0"/>
                        <a:t>-Physical Development</a:t>
                      </a:r>
                      <a:br>
                        <a:rPr lang="en-GB" sz="1600" baseline="0" dirty="0" smtClean="0"/>
                      </a:br>
                      <a:r>
                        <a:rPr lang="en-GB" sz="1600" baseline="0" dirty="0" smtClean="0"/>
                        <a:t>-Personal + Social. </a:t>
                      </a:r>
                    </a:p>
                    <a:p>
                      <a:pPr>
                        <a:buFont typeface="Arial" pitchFamily="34" charset="0"/>
                        <a:buChar char="•"/>
                      </a:pPr>
                      <a:r>
                        <a:rPr lang="en-GB" sz="1600" b="1" baseline="0" dirty="0" smtClean="0"/>
                        <a:t>Four Subject Areas</a:t>
                      </a:r>
                      <a:r>
                        <a:rPr lang="en-GB" sz="1600" baseline="0" dirty="0" smtClean="0"/>
                        <a:t>:</a:t>
                      </a:r>
                      <a:br>
                        <a:rPr lang="en-GB" sz="1600" baseline="0" dirty="0" smtClean="0"/>
                      </a:br>
                      <a:r>
                        <a:rPr lang="en-GB" sz="1600" baseline="0" dirty="0" smtClean="0"/>
                        <a:t>-Literacy</a:t>
                      </a:r>
                      <a:br>
                        <a:rPr lang="en-GB" sz="1600" baseline="0" dirty="0" smtClean="0"/>
                      </a:br>
                      <a:r>
                        <a:rPr lang="en-GB" sz="1600" baseline="0" dirty="0" smtClean="0"/>
                        <a:t>-Math</a:t>
                      </a:r>
                      <a:br>
                        <a:rPr lang="en-GB" sz="1600" baseline="0" dirty="0" smtClean="0"/>
                      </a:br>
                      <a:r>
                        <a:rPr lang="en-GB" sz="1600" baseline="0" dirty="0" smtClean="0"/>
                        <a:t>-Understanding the World</a:t>
                      </a:r>
                      <a:br>
                        <a:rPr lang="en-GB" sz="1600" baseline="0" dirty="0" smtClean="0"/>
                      </a:br>
                      <a:r>
                        <a:rPr lang="en-GB" sz="1600" baseline="0" dirty="0" smtClean="0"/>
                        <a:t>-Expressive Art +Design.</a:t>
                      </a:r>
                      <a:endParaRPr lang="en-GB" sz="1600" dirty="0" smtClean="0"/>
                    </a:p>
                  </a:txBody>
                  <a:tcPr/>
                </a:tc>
                <a:tc>
                  <a:txBody>
                    <a:bodyPr/>
                    <a:lstStyle/>
                    <a:p>
                      <a:pPr>
                        <a:buFont typeface="Arial" pitchFamily="34" charset="0"/>
                        <a:buChar char="•"/>
                      </a:pPr>
                      <a:r>
                        <a:rPr lang="en-GB" sz="1600" dirty="0" smtClean="0"/>
                        <a:t>Development from what has</a:t>
                      </a:r>
                      <a:r>
                        <a:rPr lang="en-GB" sz="1600" baseline="0" dirty="0" smtClean="0"/>
                        <a:t> been learnt previously.</a:t>
                      </a:r>
                    </a:p>
                    <a:p>
                      <a:pPr>
                        <a:buFont typeface="Arial" pitchFamily="34" charset="0"/>
                        <a:buChar char="•"/>
                      </a:pPr>
                      <a:r>
                        <a:rPr lang="en-GB" sz="1600" baseline="0" dirty="0" smtClean="0"/>
                        <a:t>Compulsory Subjects:</a:t>
                      </a:r>
                      <a:br>
                        <a:rPr lang="en-GB" sz="1600" baseline="0" dirty="0" smtClean="0"/>
                      </a:br>
                      <a:r>
                        <a:rPr lang="en-GB" sz="1600" baseline="0" dirty="0" smtClean="0"/>
                        <a:t>-English</a:t>
                      </a:r>
                      <a:br>
                        <a:rPr lang="en-GB" sz="1600" baseline="0" dirty="0" smtClean="0"/>
                      </a:br>
                      <a:r>
                        <a:rPr lang="en-GB" sz="1600" baseline="0" dirty="0" smtClean="0"/>
                        <a:t>-Mathematics</a:t>
                      </a:r>
                      <a:br>
                        <a:rPr lang="en-GB" sz="1600" baseline="0" dirty="0" smtClean="0"/>
                      </a:br>
                      <a:r>
                        <a:rPr lang="en-GB" sz="1600" baseline="0" dirty="0" smtClean="0"/>
                        <a:t>-Science</a:t>
                      </a:r>
                      <a:br>
                        <a:rPr lang="en-GB" sz="1600" baseline="0" dirty="0" smtClean="0"/>
                      </a:br>
                      <a:r>
                        <a:rPr lang="en-GB" sz="1600" baseline="0" dirty="0" smtClean="0"/>
                        <a:t>-Art and Design</a:t>
                      </a:r>
                      <a:br>
                        <a:rPr lang="en-GB" sz="1600" baseline="0" dirty="0" smtClean="0"/>
                      </a:br>
                      <a:r>
                        <a:rPr lang="en-GB" sz="1600" baseline="0" dirty="0" smtClean="0"/>
                        <a:t>-Computing</a:t>
                      </a:r>
                      <a:br>
                        <a:rPr lang="en-GB" sz="1600" baseline="0" dirty="0" smtClean="0"/>
                      </a:br>
                      <a:r>
                        <a:rPr lang="en-GB" sz="1600" baseline="0" dirty="0" smtClean="0"/>
                        <a:t>-Design and Technology</a:t>
                      </a:r>
                      <a:br>
                        <a:rPr lang="en-GB" sz="1600" baseline="0" dirty="0" smtClean="0"/>
                      </a:br>
                      <a:r>
                        <a:rPr lang="en-GB" sz="1600" baseline="0" dirty="0" smtClean="0"/>
                        <a:t>-History</a:t>
                      </a:r>
                      <a:br>
                        <a:rPr lang="en-GB" sz="1600" baseline="0" dirty="0" smtClean="0"/>
                      </a:br>
                      <a:r>
                        <a:rPr lang="en-GB" sz="1600" baseline="0" dirty="0" smtClean="0"/>
                        <a:t>-Geography</a:t>
                      </a:r>
                      <a:br>
                        <a:rPr lang="en-GB" sz="1600" baseline="0" dirty="0" smtClean="0"/>
                      </a:br>
                      <a:r>
                        <a:rPr lang="en-GB" sz="1600" baseline="0" dirty="0" smtClean="0"/>
                        <a:t>-Music</a:t>
                      </a:r>
                      <a:br>
                        <a:rPr lang="en-GB" sz="1600" baseline="0" dirty="0" smtClean="0"/>
                      </a:br>
                      <a:r>
                        <a:rPr lang="en-GB" sz="1600" baseline="0" dirty="0" smtClean="0"/>
                        <a:t>-Physical Education</a:t>
                      </a:r>
                      <a:br>
                        <a:rPr lang="en-GB" sz="1600" baseline="0" dirty="0" smtClean="0"/>
                      </a:br>
                      <a:r>
                        <a:rPr lang="en-GB" sz="1600" baseline="0" dirty="0" smtClean="0"/>
                        <a:t>-Religious Education</a:t>
                      </a:r>
                    </a:p>
                    <a:p>
                      <a:pPr>
                        <a:buFont typeface="Arial" pitchFamily="34" charset="0"/>
                        <a:buChar char="•"/>
                      </a:pPr>
                      <a:r>
                        <a:rPr lang="en-GB" sz="1600" baseline="0" dirty="0" smtClean="0"/>
                        <a:t>Include non statutory expansions and examples in practice.</a:t>
                      </a:r>
                    </a:p>
                    <a:p>
                      <a:pPr>
                        <a:buFont typeface="Arial" pitchFamily="34" charset="0"/>
                        <a:buChar char="•"/>
                      </a:pPr>
                      <a:r>
                        <a:rPr lang="en-GB" sz="1600" baseline="0" dirty="0" smtClean="0"/>
                        <a:t>National Testing.</a:t>
                      </a:r>
                    </a:p>
                    <a:p>
                      <a:pPr>
                        <a:buFont typeface="Arial" pitchFamily="34" charset="0"/>
                        <a:buChar char="•"/>
                      </a:pPr>
                      <a:r>
                        <a:rPr lang="en-GB" sz="1600" baseline="0" dirty="0" smtClean="0"/>
                        <a:t>Tested in mathematics, reading and writing.  </a:t>
                      </a:r>
                      <a:br>
                        <a:rPr lang="en-GB" sz="1600" baseline="0" dirty="0" smtClean="0"/>
                      </a:br>
                      <a:r>
                        <a:rPr lang="en-GB" baseline="0" dirty="0" smtClean="0"/>
                        <a:t/>
                      </a:r>
                      <a:br>
                        <a:rPr lang="en-GB" baseline="0" dirty="0" smtClean="0"/>
                      </a:br>
                      <a:endParaRPr lang="en-GB" dirty="0"/>
                    </a:p>
                  </a:txBody>
                  <a:tcPr/>
                </a:tc>
                <a:tc>
                  <a:txBody>
                    <a:bodyPr/>
                    <a:lstStyle/>
                    <a:p>
                      <a:pPr>
                        <a:buFont typeface="Arial" pitchFamily="34" charset="0"/>
                        <a:buChar char="•"/>
                      </a:pPr>
                      <a:r>
                        <a:rPr lang="en-GB" sz="1600" dirty="0" smtClean="0"/>
                        <a:t>Same applies</a:t>
                      </a:r>
                      <a:r>
                        <a:rPr lang="en-GB" sz="1600" baseline="0" dirty="0" smtClean="0"/>
                        <a:t> for core subjects, with the additional foreign language.</a:t>
                      </a:r>
                    </a:p>
                    <a:p>
                      <a:pPr>
                        <a:buFont typeface="Arial" pitchFamily="34" charset="0"/>
                        <a:buChar char="•"/>
                      </a:pPr>
                      <a:r>
                        <a:rPr lang="en-GB" sz="1600" baseline="0" dirty="0" smtClean="0"/>
                        <a:t>Progress from KS1 to this stage is used as a measurement.</a:t>
                      </a:r>
                    </a:p>
                    <a:p>
                      <a:pPr>
                        <a:buFont typeface="Arial" pitchFamily="34" charset="0"/>
                        <a:buChar char="•"/>
                      </a:pPr>
                      <a:r>
                        <a:rPr lang="en-GB" sz="1600" dirty="0" smtClean="0"/>
                        <a:t>Divided</a:t>
                      </a:r>
                      <a:r>
                        <a:rPr lang="en-GB" sz="1600" baseline="0" dirty="0" smtClean="0"/>
                        <a:t> into two sections:</a:t>
                      </a:r>
                      <a:br>
                        <a:rPr lang="en-GB" sz="1600" baseline="0" dirty="0" smtClean="0"/>
                      </a:br>
                      <a:r>
                        <a:rPr lang="en-GB" sz="1600" baseline="0" dirty="0" smtClean="0"/>
                        <a:t>-Younger Key Stage 2 </a:t>
                      </a:r>
                      <a:r>
                        <a:rPr lang="en-GB" sz="1600" baseline="0" dirty="0" smtClean="0"/>
                        <a:t>(years 3 and 4).</a:t>
                      </a:r>
                      <a:br>
                        <a:rPr lang="en-GB" sz="1600" baseline="0" dirty="0" smtClean="0"/>
                      </a:br>
                      <a:r>
                        <a:rPr lang="en-GB" sz="1600" baseline="0" dirty="0" smtClean="0"/>
                        <a:t>-Mature Key Stage 2 </a:t>
                      </a:r>
                      <a:r>
                        <a:rPr lang="en-GB" sz="1600" baseline="0" dirty="0" smtClean="0"/>
                        <a:t>(years 5 and 6). </a:t>
                      </a:r>
                    </a:p>
                    <a:p>
                      <a:pPr>
                        <a:buFont typeface="Arial" pitchFamily="34" charset="0"/>
                        <a:buChar char="•"/>
                      </a:pPr>
                      <a:r>
                        <a:rPr lang="en-GB" sz="1600" baseline="0" dirty="0" smtClean="0"/>
                        <a:t>For non-core subjects, there is no division.</a:t>
                      </a:r>
                    </a:p>
                    <a:p>
                      <a:pPr>
                        <a:buFont typeface="Arial" pitchFamily="34" charset="0"/>
                        <a:buChar char="•"/>
                      </a:pPr>
                      <a:r>
                        <a:rPr lang="en-GB" sz="1600" baseline="0" dirty="0" smtClean="0"/>
                        <a:t> Targets are identified as what ‘pupils are expected to know, apply and understand’ (</a:t>
                      </a:r>
                      <a:r>
                        <a:rPr lang="en-GB" sz="1600" baseline="0" dirty="0" err="1" smtClean="0"/>
                        <a:t>Harlen</a:t>
                      </a:r>
                      <a:r>
                        <a:rPr lang="en-GB" sz="1600" baseline="0" dirty="0" smtClean="0"/>
                        <a:t>, 2014, p11). </a:t>
                      </a:r>
                    </a:p>
                    <a:p>
                      <a:pPr>
                        <a:buFont typeface="Arial" pitchFamily="34" charset="0"/>
                        <a:buChar char="•"/>
                      </a:pPr>
                      <a:r>
                        <a:rPr lang="en-GB" sz="1600" baseline="0" dirty="0" smtClean="0"/>
                        <a:t>National Curriculum testing (end of year). </a:t>
                      </a:r>
                    </a:p>
                    <a:p>
                      <a:pPr>
                        <a:buFont typeface="Arial" pitchFamily="34" charset="0"/>
                        <a:buChar char="•"/>
                      </a:pPr>
                      <a:endParaRPr lang="en-GB" baseline="0" dirty="0" smtClean="0"/>
                    </a:p>
                  </a:txBody>
                  <a:tcPr/>
                </a:tc>
              </a:tr>
            </a:tbl>
          </a:graphicData>
        </a:graphic>
      </p:graphicFrame>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5984" y="142852"/>
            <a:ext cx="4829180" cy="560406"/>
          </a:xfrm>
        </p:spPr>
        <p:txBody>
          <a:bodyPr>
            <a:normAutofit fontScale="90000"/>
          </a:bodyPr>
          <a:lstStyle/>
          <a:p>
            <a:r>
              <a:rPr lang="en-GB" dirty="0" smtClean="0"/>
              <a:t>Benefits and Drawbacks</a:t>
            </a:r>
            <a:endParaRPr lang="en-GB" dirty="0"/>
          </a:p>
        </p:txBody>
      </p:sp>
      <p:graphicFrame>
        <p:nvGraphicFramePr>
          <p:cNvPr id="5" name="Content Placeholder 4"/>
          <p:cNvGraphicFramePr>
            <a:graphicFrameLocks noGrp="1"/>
          </p:cNvGraphicFramePr>
          <p:nvPr>
            <p:ph sz="quarter" idx="1"/>
          </p:nvPr>
        </p:nvGraphicFramePr>
        <p:xfrm>
          <a:off x="214282" y="714356"/>
          <a:ext cx="8072494" cy="5462924"/>
        </p:xfrm>
        <a:graphic>
          <a:graphicData uri="http://schemas.openxmlformats.org/drawingml/2006/table">
            <a:tbl>
              <a:tblPr firstRow="1" bandRow="1">
                <a:tableStyleId>{21E4AEA4-8DFA-4A89-87EB-49C32662AFE0}</a:tableStyleId>
              </a:tblPr>
              <a:tblGrid>
                <a:gridCol w="4036247"/>
                <a:gridCol w="4036247"/>
              </a:tblGrid>
              <a:tr h="442612">
                <a:tc>
                  <a:txBody>
                    <a:bodyPr/>
                    <a:lstStyle/>
                    <a:p>
                      <a:r>
                        <a:rPr lang="en-GB" dirty="0" smtClean="0"/>
                        <a:t>Benefits</a:t>
                      </a:r>
                      <a:r>
                        <a:rPr lang="en-GB" baseline="0" dirty="0" smtClean="0"/>
                        <a:t> </a:t>
                      </a:r>
                      <a:endParaRPr lang="en-GB" dirty="0"/>
                    </a:p>
                  </a:txBody>
                  <a:tcPr/>
                </a:tc>
                <a:tc>
                  <a:txBody>
                    <a:bodyPr/>
                    <a:lstStyle/>
                    <a:p>
                      <a:r>
                        <a:rPr lang="en-GB" dirty="0" smtClean="0"/>
                        <a:t>Drawbacks</a:t>
                      </a:r>
                      <a:endParaRPr lang="en-GB" dirty="0"/>
                    </a:p>
                  </a:txBody>
                  <a:tcPr/>
                </a:tc>
              </a:tr>
              <a:tr h="5020312">
                <a:tc>
                  <a:txBody>
                    <a:bodyPr/>
                    <a:lstStyle/>
                    <a:p>
                      <a:pPr>
                        <a:buFont typeface="Arial" pitchFamily="34" charset="0"/>
                        <a:buChar char="•"/>
                      </a:pPr>
                      <a:r>
                        <a:rPr lang="en-GB" dirty="0" smtClean="0"/>
                        <a:t>Highly</a:t>
                      </a:r>
                      <a:r>
                        <a:rPr lang="en-GB" baseline="0" dirty="0" smtClean="0"/>
                        <a:t> structured, from Early Years to Key Stage 4.</a:t>
                      </a:r>
                    </a:p>
                    <a:p>
                      <a:pPr>
                        <a:buFont typeface="Arial" pitchFamily="34" charset="0"/>
                        <a:buChar char="•"/>
                      </a:pPr>
                      <a:r>
                        <a:rPr lang="en-GB" baseline="0" dirty="0" smtClean="0"/>
                        <a:t>Progress measures ensure teachers and parents know how their child are doing.</a:t>
                      </a:r>
                    </a:p>
                    <a:p>
                      <a:pPr>
                        <a:buFont typeface="Arial" pitchFamily="34" charset="0"/>
                        <a:buChar char="•"/>
                      </a:pPr>
                      <a:r>
                        <a:rPr lang="en-GB" baseline="0" dirty="0" smtClean="0"/>
                        <a:t>Curriculum has been internationally recognised. </a:t>
                      </a:r>
                    </a:p>
                    <a:p>
                      <a:pPr>
                        <a:buFont typeface="Arial" pitchFamily="34" charset="0"/>
                        <a:buChar char="•"/>
                      </a:pPr>
                      <a:r>
                        <a:rPr lang="en-GB" baseline="0" dirty="0" smtClean="0"/>
                        <a:t>Examinations make individuals well accustomed towards testing. </a:t>
                      </a:r>
                    </a:p>
                    <a:p>
                      <a:pPr>
                        <a:buFont typeface="Arial" pitchFamily="34" charset="0"/>
                        <a:buChar char="•"/>
                      </a:pPr>
                      <a:r>
                        <a:rPr lang="en-GB" baseline="0" dirty="0" smtClean="0"/>
                        <a:t>Well prepared for education, up until the age of 18.</a:t>
                      </a:r>
                    </a:p>
                    <a:p>
                      <a:pPr>
                        <a:buFont typeface="Arial" pitchFamily="34" charset="0"/>
                        <a:buChar char="•"/>
                      </a:pPr>
                      <a:r>
                        <a:rPr lang="en-GB" baseline="0" dirty="0" smtClean="0"/>
                        <a:t>Personal Development – heart of the curriculum. </a:t>
                      </a:r>
                    </a:p>
                    <a:p>
                      <a:pPr>
                        <a:buFont typeface="Arial" pitchFamily="34" charset="0"/>
                        <a:buChar char="•"/>
                      </a:pPr>
                      <a:r>
                        <a:rPr lang="en-GB" baseline="0" dirty="0" smtClean="0"/>
                        <a:t>Transfer of schooling is easier.</a:t>
                      </a:r>
                    </a:p>
                    <a:p>
                      <a:pPr>
                        <a:buFont typeface="Arial" pitchFamily="34" charset="0"/>
                        <a:buChar char="•"/>
                      </a:pPr>
                      <a:r>
                        <a:rPr lang="en-GB" baseline="0" dirty="0" smtClean="0"/>
                        <a:t>Equality of education opportunities by catering for all needs. </a:t>
                      </a:r>
                    </a:p>
                  </a:txBody>
                  <a:tcPr/>
                </a:tc>
                <a:tc>
                  <a:txBody>
                    <a:bodyPr/>
                    <a:lstStyle/>
                    <a:p>
                      <a:pPr>
                        <a:buFont typeface="Arial" pitchFamily="34" charset="0"/>
                        <a:buChar char="•"/>
                      </a:pPr>
                      <a:r>
                        <a:rPr lang="en-GB" sz="1600" dirty="0" smtClean="0"/>
                        <a:t>Practitioners</a:t>
                      </a:r>
                      <a:r>
                        <a:rPr lang="en-GB" sz="1600" baseline="0" dirty="0" smtClean="0"/>
                        <a:t> felt that children in the Foundation Stage were ‘labelled’ contrary to the ‘Unique Child’ initiative.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600" kern="1200" dirty="0" smtClean="0">
                          <a:solidFill>
                            <a:schemeClr val="dk1"/>
                          </a:solidFill>
                          <a:latin typeface="+mn-lt"/>
                          <a:ea typeface="+mn-ea"/>
                          <a:cs typeface="+mn-cs"/>
                        </a:rPr>
                        <a:t>Curriculum - narrow concept. It has been stated</a:t>
                      </a:r>
                      <a:r>
                        <a:rPr kumimoji="0" lang="en-GB" sz="1600" kern="1200" baseline="0" dirty="0" smtClean="0">
                          <a:solidFill>
                            <a:schemeClr val="dk1"/>
                          </a:solidFill>
                          <a:latin typeface="+mn-lt"/>
                          <a:ea typeface="+mn-ea"/>
                          <a:cs typeface="+mn-cs"/>
                        </a:rPr>
                        <a:t> this system does not provide freedom when learning</a:t>
                      </a:r>
                      <a:r>
                        <a:rPr kumimoji="0" lang="en-GB" sz="1600" kern="1200" dirty="0" smtClean="0">
                          <a:solidFill>
                            <a:schemeClr val="dk1"/>
                          </a:solidFill>
                          <a:latin typeface="+mn-lt"/>
                          <a:ea typeface="+mn-ea"/>
                          <a:cs typeface="+mn-cs"/>
                        </a:rPr>
                        <a:t>.</a:t>
                      </a:r>
                    </a:p>
                    <a:p>
                      <a:pPr>
                        <a:buFont typeface="Arial" pitchFamily="34" charset="0"/>
                        <a:buChar char="•"/>
                      </a:pPr>
                      <a:r>
                        <a:rPr lang="en-GB" sz="1600" dirty="0" smtClean="0"/>
                        <a:t>Transition</a:t>
                      </a:r>
                      <a:r>
                        <a:rPr lang="en-GB" sz="1600" baseline="0" dirty="0" smtClean="0"/>
                        <a:t> </a:t>
                      </a:r>
                      <a:r>
                        <a:rPr lang="en-GB" sz="1600" baseline="0" dirty="0" smtClean="0"/>
                        <a:t>Process from stages not smooth.</a:t>
                      </a:r>
                      <a:endParaRPr lang="en-GB" sz="1600" dirty="0" smtClean="0"/>
                    </a:p>
                    <a:p>
                      <a:pPr>
                        <a:buFont typeface="Arial" pitchFamily="34" charset="0"/>
                        <a:buChar char="•"/>
                      </a:pPr>
                      <a:r>
                        <a:rPr lang="en-GB" sz="1600" dirty="0" smtClean="0"/>
                        <a:t>Too much curriculum too soon for Key Stage</a:t>
                      </a:r>
                      <a:r>
                        <a:rPr lang="en-GB" sz="1600" baseline="0" dirty="0" smtClean="0"/>
                        <a:t> One. </a:t>
                      </a:r>
                    </a:p>
                    <a:p>
                      <a:pPr>
                        <a:buFont typeface="Arial" pitchFamily="34" charset="0"/>
                        <a:buChar char="•"/>
                      </a:pPr>
                      <a:r>
                        <a:rPr lang="en-GB" sz="1600" baseline="0" dirty="0" smtClean="0"/>
                        <a:t>Curriculum as a whole stunts creativeness and fosters mindless obedience. </a:t>
                      </a:r>
                    </a:p>
                    <a:p>
                      <a:pPr>
                        <a:buFont typeface="Arial" pitchFamily="34" charset="0"/>
                        <a:buChar char="•"/>
                      </a:pPr>
                      <a:r>
                        <a:rPr lang="en-GB" sz="1600" baseline="0" dirty="0" smtClean="0"/>
                        <a:t>Curriculum content puts too much pressure on individuals.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600" kern="1200" dirty="0" smtClean="0">
                          <a:solidFill>
                            <a:schemeClr val="dk1"/>
                          </a:solidFill>
                          <a:latin typeface="+mn-lt"/>
                          <a:ea typeface="+mn-ea"/>
                          <a:cs typeface="+mn-cs"/>
                        </a:rPr>
                        <a:t>Requires children to learn subjects two years earlier than children in other curriculums. </a:t>
                      </a:r>
                    </a:p>
                    <a:p>
                      <a:pPr>
                        <a:buFont typeface="Arial" pitchFamily="34" charset="0"/>
                        <a:buChar char="•"/>
                      </a:pPr>
                      <a:r>
                        <a:rPr lang="en-GB" sz="1600" dirty="0" smtClean="0"/>
                        <a:t>Standardised </a:t>
                      </a:r>
                      <a:r>
                        <a:rPr lang="en-GB" sz="1600" dirty="0" smtClean="0"/>
                        <a:t>testing increases anxiety (Connors et al 2009).</a:t>
                      </a:r>
                      <a:endParaRPr lang="en-GB" sz="1600" dirty="0"/>
                    </a:p>
                  </a:txBody>
                  <a:tcPr/>
                </a:tc>
              </a:tr>
            </a:tbl>
          </a:graphicData>
        </a:graphic>
      </p:graphicFrame>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England VS Malta</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graphicFrame>
        <p:nvGraphicFramePr>
          <p:cNvPr id="7" name="Content Placeholder 6"/>
          <p:cNvGraphicFramePr>
            <a:graphicFrameLocks noGrp="1"/>
          </p:cNvGraphicFramePr>
          <p:nvPr>
            <p:ph sz="quarter" idx="1"/>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pic>
        <p:nvPicPr>
          <p:cNvPr id="2050" name="Picture 2" descr="C:\Users\flashyourmary\AppData\Local\Microsoft\Windows\Temporary Internet Files\Content.IE5\6MTN6G6Z\large-comic-eyes-and-feet-asking-question-33.3-13982[1].gif"/>
          <p:cNvPicPr>
            <a:picLocks noGrp="1" noChangeAspect="1" noChangeArrowheads="1"/>
          </p:cNvPicPr>
          <p:nvPr>
            <p:ph sz="quarter" idx="1"/>
          </p:nvPr>
        </p:nvPicPr>
        <p:blipFill>
          <a:blip r:embed="rId2"/>
          <a:srcRect/>
          <a:stretch>
            <a:fillRect/>
          </a:stretch>
        </p:blipFill>
        <p:spPr bwMode="auto">
          <a:xfrm>
            <a:off x="1333500" y="1946275"/>
            <a:ext cx="5715000" cy="4181475"/>
          </a:xfrm>
          <a:prstGeom prst="rect">
            <a:avLst/>
          </a:prstGeom>
          <a:noFill/>
        </p:spPr>
      </p:pic>
      <p:sp>
        <p:nvSpPr>
          <p:cNvPr id="6" name="TextBox 5"/>
          <p:cNvSpPr txBox="1"/>
          <p:nvPr/>
        </p:nvSpPr>
        <p:spPr>
          <a:xfrm>
            <a:off x="1928794" y="2643182"/>
            <a:ext cx="3143272" cy="646331"/>
          </a:xfrm>
          <a:prstGeom prst="rect">
            <a:avLst/>
          </a:prstGeom>
          <a:noFill/>
        </p:spPr>
        <p:txBody>
          <a:bodyPr wrap="square" rtlCol="0">
            <a:spAutoFit/>
          </a:bodyPr>
          <a:lstStyle/>
          <a:p>
            <a:r>
              <a:rPr lang="en-GB" dirty="0" smtClean="0"/>
              <a:t>Which National Curriculum do you prefer? </a:t>
            </a:r>
            <a:endParaRPr lang="en-GB" dirty="0"/>
          </a:p>
        </p:txBody>
      </p:sp>
      <p:sp>
        <p:nvSpPr>
          <p:cNvPr id="7" name="TextBox 6"/>
          <p:cNvSpPr txBox="1"/>
          <p:nvPr/>
        </p:nvSpPr>
        <p:spPr>
          <a:xfrm>
            <a:off x="2000232" y="3500438"/>
            <a:ext cx="3357586" cy="646331"/>
          </a:xfrm>
          <a:prstGeom prst="rect">
            <a:avLst/>
          </a:prstGeom>
          <a:noFill/>
        </p:spPr>
        <p:txBody>
          <a:bodyPr wrap="square" rtlCol="0">
            <a:spAutoFit/>
          </a:bodyPr>
          <a:lstStyle/>
          <a:p>
            <a:r>
              <a:rPr lang="en-GB" dirty="0" smtClean="0"/>
              <a:t>Which National Curriculum benefits the learner more? </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4612" y="2071678"/>
            <a:ext cx="4071966" cy="1143008"/>
          </a:xfrm>
        </p:spPr>
        <p:txBody>
          <a:bodyPr>
            <a:normAutofit/>
          </a:bodyPr>
          <a:lstStyle/>
          <a:p>
            <a:r>
              <a:rPr lang="en-GB" sz="3600" b="1" i="1" dirty="0" smtClean="0"/>
              <a:t>Any Questions?</a:t>
            </a:r>
            <a:endParaRPr lang="en-GB" sz="3600" b="1" i="1" dirty="0"/>
          </a:p>
        </p:txBody>
      </p:sp>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1802" y="214290"/>
            <a:ext cx="2614602" cy="560406"/>
          </a:xfrm>
        </p:spPr>
        <p:txBody>
          <a:bodyPr/>
          <a:lstStyle/>
          <a:p>
            <a:r>
              <a:rPr lang="en-GB" dirty="0" smtClean="0"/>
              <a:t>References: </a:t>
            </a:r>
            <a:endParaRPr lang="en-GB" dirty="0"/>
          </a:p>
        </p:txBody>
      </p:sp>
      <p:sp>
        <p:nvSpPr>
          <p:cNvPr id="3" name="Content Placeholder 2"/>
          <p:cNvSpPr>
            <a:spLocks noGrp="1"/>
          </p:cNvSpPr>
          <p:nvPr>
            <p:ph sz="quarter" idx="1"/>
          </p:nvPr>
        </p:nvSpPr>
        <p:spPr>
          <a:xfrm>
            <a:off x="500034" y="785794"/>
            <a:ext cx="7572428" cy="5786478"/>
          </a:xfrm>
        </p:spPr>
        <p:txBody>
          <a:bodyPr>
            <a:normAutofit fontScale="92500"/>
          </a:bodyPr>
          <a:lstStyle/>
          <a:p>
            <a:pPr>
              <a:buNone/>
            </a:pPr>
            <a:r>
              <a:rPr lang="en-GB" sz="1200" dirty="0" err="1" smtClean="0"/>
              <a:t>Bartolo</a:t>
            </a:r>
            <a:r>
              <a:rPr lang="en-GB" sz="1200" dirty="0" smtClean="0"/>
              <a:t>, E (2007) Education: more questions than answers. The Times of Malta, August 5 2007. Available at: http://www.timesofmalta.com/core/article.php?id=270447 </a:t>
            </a:r>
          </a:p>
          <a:p>
            <a:pPr>
              <a:buNone/>
            </a:pPr>
            <a:r>
              <a:rPr lang="en-GB" sz="1200" dirty="0" err="1" smtClean="0"/>
              <a:t>Brooker</a:t>
            </a:r>
            <a:r>
              <a:rPr lang="en-GB" sz="1200" dirty="0" smtClean="0"/>
              <a:t>, L., Rogers, S., Ellis, D., </a:t>
            </a:r>
            <a:r>
              <a:rPr lang="en-GB" sz="1200" dirty="0" err="1" smtClean="0"/>
              <a:t>Hallet</a:t>
            </a:r>
            <a:r>
              <a:rPr lang="en-GB" sz="1200" dirty="0" smtClean="0"/>
              <a:t>, E. and Roberts-Holmes, G. (2010). </a:t>
            </a:r>
            <a:r>
              <a:rPr lang="en-GB" sz="1200" i="1" dirty="0" smtClean="0"/>
              <a:t>Practitioners’ Experiences of the Early Years Foundation Stage</a:t>
            </a:r>
            <a:r>
              <a:rPr lang="en-GB" sz="1200" dirty="0" smtClean="0"/>
              <a:t>. UK: Department for Education.</a:t>
            </a:r>
          </a:p>
          <a:p>
            <a:pPr>
              <a:buNone/>
            </a:pPr>
            <a:r>
              <a:rPr lang="en-GB" sz="1200" dirty="0" smtClean="0"/>
              <a:t>Cristina, H. (2012). </a:t>
            </a:r>
            <a:r>
              <a:rPr lang="en-GB" sz="1200" i="1" dirty="0" smtClean="0"/>
              <a:t>A National Curriculum Framework for All.</a:t>
            </a:r>
            <a:r>
              <a:rPr lang="en-GB" sz="1200" dirty="0" smtClean="0"/>
              <a:t>. Malta: Ministry of Education and Employment . Silesian Press. </a:t>
            </a:r>
          </a:p>
          <a:p>
            <a:pPr>
              <a:buNone/>
            </a:pPr>
            <a:r>
              <a:rPr lang="en-GB" sz="1200" dirty="0" smtClean="0"/>
              <a:t>Connors, L., </a:t>
            </a:r>
            <a:r>
              <a:rPr lang="en-GB" sz="1200" dirty="0" err="1" smtClean="0"/>
              <a:t>Putwain</a:t>
            </a:r>
            <a:r>
              <a:rPr lang="en-GB" sz="1200" dirty="0" smtClean="0"/>
              <a:t>, D., Woods, K. and Nicholson, L. (2009). </a:t>
            </a:r>
            <a:r>
              <a:rPr lang="en-GB" sz="1200" i="1" dirty="0" smtClean="0"/>
              <a:t>Causes and consequences of test anxiety in Key Stage 2 pupils: The </a:t>
            </a:r>
            <a:r>
              <a:rPr lang="en-GB" sz="1200" i="1" dirty="0" err="1" smtClean="0"/>
              <a:t>mediational</a:t>
            </a:r>
            <a:r>
              <a:rPr lang="en-GB" sz="1200" i="1" dirty="0" smtClean="0"/>
              <a:t> role of emotional resilience</a:t>
            </a:r>
            <a:r>
              <a:rPr lang="en-GB" sz="1200" dirty="0" smtClean="0"/>
              <a:t>. Examination Anxiety in Primary, Secondary and Sixth Form Students. University of Manchester.</a:t>
            </a:r>
          </a:p>
          <a:p>
            <a:pPr>
              <a:buNone/>
            </a:pPr>
            <a:r>
              <a:rPr lang="en-GB" sz="1200" dirty="0" smtClean="0"/>
              <a:t>Dearing, R. (1993). </a:t>
            </a:r>
            <a:r>
              <a:rPr lang="en-GB" sz="1200" i="1" dirty="0" smtClean="0"/>
              <a:t>The National Curriculum and it's Assessment</a:t>
            </a:r>
            <a:r>
              <a:rPr lang="en-GB" sz="1200" dirty="0" smtClean="0"/>
              <a:t>. Great Britain, London.: School Curriculum and Assessment Authority. </a:t>
            </a:r>
          </a:p>
          <a:p>
            <a:pPr>
              <a:buNone/>
            </a:pPr>
            <a:r>
              <a:rPr lang="en-GB" sz="1200" dirty="0" smtClean="0"/>
              <a:t>Department for Education (2013). </a:t>
            </a:r>
            <a:r>
              <a:rPr lang="en-GB" sz="1200" i="1" dirty="0" smtClean="0"/>
              <a:t>The National Curriculum in England</a:t>
            </a:r>
            <a:r>
              <a:rPr lang="en-GB" sz="1200" dirty="0" smtClean="0"/>
              <a:t>. Framework Document. United Kingdom. </a:t>
            </a:r>
          </a:p>
          <a:p>
            <a:pPr>
              <a:buNone/>
            </a:pPr>
            <a:r>
              <a:rPr lang="en-GB" sz="1200" dirty="0" err="1" smtClean="0"/>
              <a:t>Eurostat</a:t>
            </a:r>
            <a:r>
              <a:rPr lang="en-GB" sz="1200" dirty="0" smtClean="0"/>
              <a:t> (2005) Europe in figures - </a:t>
            </a:r>
            <a:r>
              <a:rPr lang="en-GB" sz="1200" dirty="0" err="1" smtClean="0"/>
              <a:t>Eurostat</a:t>
            </a:r>
            <a:r>
              <a:rPr lang="en-GB" sz="1200" dirty="0" smtClean="0"/>
              <a:t> yearbook 2005. Brussels: European Commission</a:t>
            </a:r>
          </a:p>
          <a:p>
            <a:pPr>
              <a:buNone/>
            </a:pPr>
            <a:r>
              <a:rPr lang="en-GB" sz="1200" dirty="0" smtClean="0"/>
              <a:t>Faculty of Education (2008). </a:t>
            </a:r>
            <a:r>
              <a:rPr lang="en-GB" sz="1200" i="1" dirty="0" smtClean="0"/>
              <a:t>Educational Policies that Address Social Inequality. Country Report: Malta.</a:t>
            </a:r>
            <a:r>
              <a:rPr lang="en-GB" sz="1200" dirty="0" smtClean="0"/>
              <a:t>. Spain.: </a:t>
            </a:r>
            <a:r>
              <a:rPr lang="en-GB" sz="1200" dirty="0" err="1" smtClean="0"/>
              <a:t>Universitat</a:t>
            </a:r>
            <a:r>
              <a:rPr lang="en-GB" sz="1200" dirty="0" smtClean="0"/>
              <a:t> </a:t>
            </a:r>
            <a:r>
              <a:rPr lang="en-GB" sz="1200" dirty="0" err="1" smtClean="0"/>
              <a:t>Autònoma</a:t>
            </a:r>
            <a:r>
              <a:rPr lang="en-GB" sz="1200" dirty="0" smtClean="0"/>
              <a:t> de Barcelona. </a:t>
            </a:r>
          </a:p>
          <a:p>
            <a:pPr>
              <a:buNone/>
            </a:pPr>
            <a:r>
              <a:rPr lang="en-GB" sz="1200" dirty="0" smtClean="0"/>
              <a:t>Gov.uk. (2014). </a:t>
            </a:r>
            <a:r>
              <a:rPr lang="en-GB" sz="1200" i="1" dirty="0" smtClean="0"/>
              <a:t>National curriculum in England: framework for key stages 1 to 4 - GOV.UK</a:t>
            </a:r>
            <a:r>
              <a:rPr lang="en-GB" sz="1200" dirty="0" smtClean="0"/>
              <a:t>. [online] Available at: https://www.gov.uk/government/publications/national-curriculum-in-england-framework-for-key-stages-1-to-4/the-national-curriculum-in-england-framework-for-key-stages-1-to-4 [Accessed 10 Nov. 2017].</a:t>
            </a:r>
          </a:p>
          <a:p>
            <a:pPr>
              <a:buNone/>
            </a:pPr>
            <a:r>
              <a:rPr lang="en-GB" sz="1200" dirty="0" err="1" smtClean="0"/>
              <a:t>Harlen</a:t>
            </a:r>
            <a:r>
              <a:rPr lang="en-GB" sz="1200" dirty="0" smtClean="0"/>
              <a:t>, W. (2014) Assessment, Standards and Quality of Learning in Primary Education. York: Cambridge Primary Review Trust</a:t>
            </a:r>
            <a:r>
              <a:rPr lang="en-GB" sz="1200" dirty="0" smtClean="0"/>
              <a:t>.</a:t>
            </a:r>
          </a:p>
          <a:p>
            <a:pPr>
              <a:buNone/>
            </a:pPr>
            <a:r>
              <a:rPr lang="en-GB" sz="1200" dirty="0" smtClean="0"/>
              <a:t>Ministry of Education. (2012). Towards a quality education for all: The National Curriculum Framework 2011. Malta: Ministry of Education, Employment and the Family. </a:t>
            </a:r>
            <a:endParaRPr lang="en-GB" sz="1200" dirty="0" smtClean="0"/>
          </a:p>
          <a:p>
            <a:pPr>
              <a:buNone/>
            </a:pPr>
            <a:r>
              <a:rPr lang="en-GB" sz="1200" dirty="0" err="1" smtClean="0"/>
              <a:t>Mizzi</a:t>
            </a:r>
            <a:r>
              <a:rPr lang="en-GB" sz="1200" dirty="0" smtClean="0"/>
              <a:t>, E. and </a:t>
            </a:r>
            <a:r>
              <a:rPr lang="en-GB" sz="1200" dirty="0" err="1" smtClean="0"/>
              <a:t>Bartolo</a:t>
            </a:r>
            <a:r>
              <a:rPr lang="en-GB" sz="1200" dirty="0" smtClean="0"/>
              <a:t>, P. (2007). </a:t>
            </a:r>
            <a:r>
              <a:rPr lang="en-GB" sz="1200" i="1" dirty="0" smtClean="0"/>
              <a:t>Creating Inclusive Environments: A Supportive Learning Climate for Children at the Society of Christian Doctrine in Malta. In P. </a:t>
            </a:r>
            <a:r>
              <a:rPr lang="en-GB" sz="1200" i="1" dirty="0" err="1" smtClean="0"/>
              <a:t>Bartolo</a:t>
            </a:r>
            <a:r>
              <a:rPr lang="en-GB" sz="1200" i="1" dirty="0" smtClean="0"/>
              <a:t>, A. Mol </a:t>
            </a:r>
            <a:r>
              <a:rPr lang="en-GB" sz="1200" i="1" dirty="0" err="1" smtClean="0"/>
              <a:t>Lous</a:t>
            </a:r>
            <a:r>
              <a:rPr lang="en-GB" sz="1200" i="1" dirty="0" smtClean="0"/>
              <a:t> and T. </a:t>
            </a:r>
            <a:r>
              <a:rPr lang="en-GB" sz="1200" i="1" dirty="0" err="1" smtClean="0"/>
              <a:t>Hofsäss</a:t>
            </a:r>
            <a:r>
              <a:rPr lang="en-GB" sz="1200" i="1" dirty="0" smtClean="0"/>
              <a:t> (2007) Responding to Student Diversity: Teacher Education and Classroom Practice. Faculty of Education, Malta</a:t>
            </a:r>
            <a:r>
              <a:rPr lang="en-GB" sz="1200" dirty="0" smtClean="0"/>
              <a:t>. Spain. </a:t>
            </a:r>
            <a:endParaRPr lang="en-GB" sz="1200" dirty="0" smtClean="0"/>
          </a:p>
          <a:p>
            <a:pPr>
              <a:buNone/>
            </a:pPr>
            <a:r>
              <a:rPr lang="en-GB" sz="1200" dirty="0" smtClean="0"/>
              <a:t>Van </a:t>
            </a:r>
            <a:r>
              <a:rPr lang="en-GB" sz="1200" dirty="0" err="1" smtClean="0"/>
              <a:t>Driel</a:t>
            </a:r>
            <a:r>
              <a:rPr lang="en-GB" sz="1200" dirty="0" smtClean="0"/>
              <a:t>, B., </a:t>
            </a:r>
            <a:r>
              <a:rPr lang="en-GB" sz="1200" dirty="0" err="1" smtClean="0"/>
              <a:t>Darmody</a:t>
            </a:r>
            <a:r>
              <a:rPr lang="en-GB" sz="1200" dirty="0" smtClean="0"/>
              <a:t>, M., </a:t>
            </a:r>
            <a:r>
              <a:rPr lang="en-GB" sz="1200" dirty="0" err="1" smtClean="0"/>
              <a:t>Kerzil</a:t>
            </a:r>
            <a:r>
              <a:rPr lang="en-GB" sz="1200" dirty="0" smtClean="0"/>
              <a:t>, J</a:t>
            </a:r>
            <a:r>
              <a:rPr lang="en-GB" sz="1200" dirty="0" smtClean="0"/>
              <a:t>. (2016), </a:t>
            </a:r>
            <a:r>
              <a:rPr lang="en-GB" sz="1200" i="1" dirty="0" smtClean="0"/>
              <a:t>‘Education policies and practices to foster tolerance, respect for diversity and civic responsibility in children and young people in the EU’, </a:t>
            </a:r>
            <a:r>
              <a:rPr lang="en-GB" sz="1200" dirty="0" smtClean="0"/>
              <a:t>NESET II report, Luxembourg: Publications Office of the European Union, 2016. </a:t>
            </a:r>
            <a:r>
              <a:rPr lang="en-GB" sz="1200" dirty="0" err="1" smtClean="0"/>
              <a:t>doi</a:t>
            </a:r>
            <a:r>
              <a:rPr lang="en-GB" sz="1200" dirty="0" smtClean="0"/>
              <a:t>: 10.2766/46172. </a:t>
            </a:r>
            <a:endParaRPr lang="en-GB" sz="1200" dirty="0" smtClean="0"/>
          </a:p>
        </p:txBody>
      </p:sp>
      <p:sp>
        <p:nvSpPr>
          <p:cNvPr id="4" name="Footer Placeholder 3"/>
          <p:cNvSpPr>
            <a:spLocks noGrp="1"/>
          </p:cNvSpPr>
          <p:nvPr>
            <p:ph type="ftr" sz="quarter" idx="16"/>
          </p:nvPr>
        </p:nvSpPr>
        <p:spPr/>
        <p:txBody>
          <a:bodyPr/>
          <a:lstStyle/>
          <a:p>
            <a:r>
              <a:rPr lang="en-GB" smtClean="0"/>
              <a:t>Katie Hancock, P130333.     </a:t>
            </a:r>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661</TotalTime>
  <Words>1437</Words>
  <Application>Microsoft Office PowerPoint</Application>
  <PresentationFormat>On-screen Show (4:3)</PresentationFormat>
  <Paragraphs>142</Paragraphs>
  <Slides>15</Slides>
  <Notes>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Oriel</vt:lpstr>
      <vt:lpstr> The National  CURRICULUM  </vt:lpstr>
      <vt:lpstr>Aims of this presentation:</vt:lpstr>
      <vt:lpstr>        What is A ‘national curriculum’? </vt:lpstr>
      <vt:lpstr>How It’s Different Elsewhere....</vt:lpstr>
      <vt:lpstr>Slide 5</vt:lpstr>
      <vt:lpstr>Consists Of...</vt:lpstr>
      <vt:lpstr>Benefits and Drawbacks... </vt:lpstr>
      <vt:lpstr>How it works in England: </vt:lpstr>
      <vt:lpstr>Continued....</vt:lpstr>
      <vt:lpstr>Consists Of...</vt:lpstr>
      <vt:lpstr>Benefits and Drawbacks</vt:lpstr>
      <vt:lpstr>England VS Malta</vt:lpstr>
      <vt:lpstr>Conclusion:</vt:lpstr>
      <vt:lpstr>Any Questions?</vt:lpstr>
      <vt:lpstr>References: </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dc:title>
  <dc:creator>flashyourmary</dc:creator>
  <cp:lastModifiedBy>flashyourmary</cp:lastModifiedBy>
  <cp:revision>196</cp:revision>
  <dcterms:created xsi:type="dcterms:W3CDTF">2017-11-10T19:43:54Z</dcterms:created>
  <dcterms:modified xsi:type="dcterms:W3CDTF">2017-11-22T14:43:50Z</dcterms:modified>
</cp:coreProperties>
</file>