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331" r:id="rId3"/>
    <p:sldId id="258" r:id="rId4"/>
    <p:sldId id="332" r:id="rId5"/>
    <p:sldId id="333" r:id="rId6"/>
    <p:sldId id="337" r:id="rId7"/>
    <p:sldId id="350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01" d="100"/>
          <a:sy n="101" d="100"/>
        </p:scale>
        <p:origin x="816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48226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341813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720"/>
            <a:ext cx="7772400" cy="1152128"/>
          </a:xfrm>
        </p:spPr>
        <p:txBody>
          <a:bodyPr/>
          <a:lstStyle/>
          <a:p>
            <a:pPr eaLnBrk="1" hangingPunct="1"/>
            <a:r>
              <a:rPr lang="de-DE" b="1" dirty="0"/>
              <a:t> </a:t>
            </a:r>
            <a:br>
              <a:rPr lang="de-DE" b="1" dirty="0"/>
            </a:br>
            <a:r>
              <a:rPr lang="en-GB" b="1" dirty="0"/>
              <a:t>ACCA6025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323528" y="2133600"/>
            <a:ext cx="8568952" cy="367166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Name: Cloud Computing Administration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r>
              <a:rPr lang="en-GB" altLang="en-US" dirty="0">
                <a:solidFill>
                  <a:schemeClr val="bg1"/>
                </a:solidFill>
              </a:rPr>
              <a:t>Title: Introduction</a:t>
            </a:r>
          </a:p>
          <a:p>
            <a:pPr algn="l">
              <a:spcBef>
                <a:spcPts val="300"/>
              </a:spcBef>
              <a:spcAft>
                <a:spcPts val="0"/>
              </a:spcAft>
              <a:tabLst>
                <a:tab pos="2637155" algn="ctr"/>
                <a:tab pos="5274310" algn="r"/>
              </a:tabLst>
            </a:pPr>
            <a:endParaRPr lang="en-GB" sz="3600" dirty="0">
              <a:latin typeface="Arial"/>
              <a:ea typeface="Arial"/>
              <a:cs typeface="Arial"/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400" dirty="0"/>
              <a:t>Aims and objectives of Cloud Computing Administration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Module Planner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Assessment 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r>
              <a:rPr lang="en-GB" altLang="en-US" sz="2400" dirty="0"/>
              <a:t>Activities and Level UP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Aims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 eaLnBrk="1" hangingPunct="1">
              <a:buNone/>
            </a:pPr>
            <a:endParaRPr lang="en-GB" sz="2800" dirty="0"/>
          </a:p>
          <a:p>
            <a:pPr algn="just" eaLnBrk="1" hangingPunct="1">
              <a:buNone/>
            </a:pPr>
            <a:r>
              <a:rPr lang="en-GB" sz="2800" dirty="0"/>
              <a:t>• To provide students with a systematic understanding of the major concepts and technologies upon which service-level cloud computing is built. The module will expose students to some of the more advanced cloud computing concepts that underpin more sophisticated cloud computing implementations.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80520"/>
          </a:xfrm>
        </p:spPr>
        <p:txBody>
          <a:bodyPr/>
          <a:lstStyle/>
          <a:p>
            <a:pPr algn="just" eaLnBrk="1" hangingPunct="1">
              <a:buNone/>
            </a:pPr>
            <a:endParaRPr lang="en-GB" sz="2400" dirty="0"/>
          </a:p>
          <a:p>
            <a:pPr algn="just" eaLnBrk="1" hangingPunct="1">
              <a:buNone/>
            </a:pPr>
            <a:r>
              <a:rPr lang="en-GB" sz="2400" dirty="0"/>
              <a:t>• Demonstrate a systematic understanding of cloud computing concepts, principles and practice in the analysis and design of a robust solution from end user perspective. </a:t>
            </a:r>
          </a:p>
          <a:p>
            <a:pPr algn="just" eaLnBrk="1" hangingPunct="1">
              <a:buNone/>
            </a:pPr>
            <a:endParaRPr lang="en-GB" sz="2400" dirty="0"/>
          </a:p>
          <a:p>
            <a:pPr algn="just" eaLnBrk="1" hangingPunct="1">
              <a:buNone/>
            </a:pPr>
            <a:r>
              <a:rPr lang="en-GB" sz="2400" dirty="0"/>
              <a:t>• Exercise effective judgment in the analysis, planning, deployment and evaluation of core cloud design principles with respect to best practice</a:t>
            </a:r>
            <a:endParaRPr lang="en-GB" altLang="en-US" sz="4000" dirty="0"/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34286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US" dirty="0"/>
              <a:t>Module Planner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CABEB4A-9B18-33EE-225D-08569691B6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8931068"/>
              </p:ext>
            </p:extLst>
          </p:nvPr>
        </p:nvGraphicFramePr>
        <p:xfrm>
          <a:off x="611560" y="979137"/>
          <a:ext cx="7344990" cy="45330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64096">
                  <a:extLst>
                    <a:ext uri="{9D8B030D-6E8A-4147-A177-3AD203B41FA5}">
                      <a16:colId xmlns:a16="http://schemas.microsoft.com/office/drawing/2014/main" val="2505974786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2254030028"/>
                    </a:ext>
                  </a:extLst>
                </a:gridCol>
                <a:gridCol w="3165479">
                  <a:extLst>
                    <a:ext uri="{9D8B030D-6E8A-4147-A177-3AD203B41FA5}">
                      <a16:colId xmlns:a16="http://schemas.microsoft.com/office/drawing/2014/main" val="4064121682"/>
                    </a:ext>
                  </a:extLst>
                </a:gridCol>
                <a:gridCol w="2307303">
                  <a:extLst>
                    <a:ext uri="{9D8B030D-6E8A-4147-A177-3AD203B41FA5}">
                      <a16:colId xmlns:a16="http://schemas.microsoft.com/office/drawing/2014/main" val="2373974115"/>
                    </a:ext>
                  </a:extLst>
                </a:gridCol>
              </a:tblGrid>
              <a:tr h="337834"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07000"/>
                        </a:lnSpc>
                      </a:pPr>
                      <a:r>
                        <a:rPr lang="en-GB" sz="1200" kern="100">
                          <a:effectLst/>
                        </a:rPr>
                        <a:t>Week Number </a:t>
                      </a:r>
                      <a:endParaRPr lang="en-GB" sz="12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07000"/>
                        </a:lnSpc>
                      </a:pPr>
                      <a:r>
                        <a:rPr lang="en-GB" sz="1200" kern="100">
                          <a:effectLst/>
                        </a:rPr>
                        <a:t>Week </a:t>
                      </a:r>
                    </a:p>
                    <a:p>
                      <a:pPr marL="6350" indent="-6350" algn="ctr">
                        <a:lnSpc>
                          <a:spcPct val="107000"/>
                        </a:lnSpc>
                      </a:pPr>
                      <a:r>
                        <a:rPr lang="en-GB" sz="1200" kern="100">
                          <a:effectLst/>
                        </a:rPr>
                        <a:t>Beginning </a:t>
                      </a:r>
                      <a:endParaRPr lang="en-GB" sz="12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07000"/>
                        </a:lnSpc>
                      </a:pPr>
                      <a:r>
                        <a:rPr lang="en-GB" sz="1200" kern="100">
                          <a:effectLst/>
                        </a:rPr>
                        <a:t>Topic </a:t>
                      </a:r>
                      <a:endParaRPr lang="en-GB" sz="12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07000"/>
                        </a:lnSpc>
                      </a:pPr>
                      <a:r>
                        <a:rPr lang="en-GB" sz="1200" kern="100" dirty="0">
                          <a:effectLst/>
                        </a:rPr>
                        <a:t>Activities</a:t>
                      </a:r>
                      <a:endParaRPr lang="en-GB" sz="12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402947240"/>
                  </a:ext>
                </a:extLst>
              </a:tr>
              <a:tr h="818315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12-Feb-24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69545" marR="16954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Cloud</a:t>
                      </a:r>
                      <a:r>
                        <a:rPr lang="en-GB" sz="1500" kern="100">
                          <a:effectLst/>
                        </a:rPr>
                        <a:t> </a:t>
                      </a:r>
                      <a:r>
                        <a:rPr lang="en-GB" sz="1000" kern="100">
                          <a:effectLst/>
                        </a:rPr>
                        <a:t>Computing</a:t>
                      </a:r>
                      <a:r>
                        <a:rPr lang="en-GB" sz="1500" kern="100">
                          <a:effectLst/>
                        </a:rPr>
                        <a:t> </a:t>
                      </a:r>
                      <a:r>
                        <a:rPr lang="en-GB" sz="1000" kern="100">
                          <a:effectLst/>
                        </a:rPr>
                        <a:t>Architecture a revision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indent="-6350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Assessment Deadlines</a:t>
                      </a:r>
                      <a:endParaRPr lang="en-GB" sz="1500" kern="100">
                        <a:effectLst/>
                      </a:endParaRPr>
                    </a:p>
                    <a:p>
                      <a:pPr marL="6350" indent="-6350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Azure Fundamentals</a:t>
                      </a:r>
                      <a:endParaRPr lang="en-GB" sz="1500" kern="100">
                        <a:effectLst/>
                      </a:endParaRPr>
                    </a:p>
                    <a:p>
                      <a:pPr marL="6350" indent="-6350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Explore Microsoft Learn Pages</a:t>
                      </a:r>
                      <a:endParaRPr lang="en-GB" sz="1500" kern="100">
                        <a:effectLst/>
                      </a:endParaRPr>
                    </a:p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Account creation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2115371801"/>
                  </a:ext>
                </a:extLst>
              </a:tr>
              <a:tr h="337834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2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19-Feb-24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Azure Cloud Cost Estimation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just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 Total Cost Ownership</a:t>
                      </a:r>
                      <a:endParaRPr lang="en-GB" sz="1500" kern="100">
                        <a:effectLst/>
                      </a:endParaRPr>
                    </a:p>
                    <a:p>
                      <a:pPr marL="1270" indent="-6350" algn="just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Azure Pricing Calculator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3336651507"/>
                  </a:ext>
                </a:extLst>
              </a:tr>
              <a:tr h="337834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3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26-Feb-24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Azure Active Directory</a:t>
                      </a:r>
                      <a:endParaRPr lang="en-GB" sz="1500" kern="100">
                        <a:effectLst/>
                      </a:endParaRPr>
                    </a:p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Azure Active Directory Practical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872544717"/>
                  </a:ext>
                </a:extLst>
              </a:tr>
              <a:tr h="177673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4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4-Mar-24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Azure File Storage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File Storage Practical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873192300"/>
                  </a:ext>
                </a:extLst>
              </a:tr>
              <a:tr h="177673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5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11-Mar-24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Azure Databases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Azure Databases Practical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1946406421"/>
                  </a:ext>
                </a:extLst>
              </a:tr>
              <a:tr h="337834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6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18-Mar-24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0960" indent="-6350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Cloud Security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Azure Vault</a:t>
                      </a:r>
                      <a:endParaRPr lang="en-GB" sz="1500" kern="100">
                        <a:effectLst/>
                      </a:endParaRPr>
                    </a:p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2456737896"/>
                  </a:ext>
                </a:extLst>
              </a:tr>
              <a:tr h="177673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7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18-Mar-24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39370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Azure Policy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Azure Policy practical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2965680619"/>
                  </a:ext>
                </a:extLst>
              </a:tr>
              <a:tr h="177673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8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25-Mar-24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39370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Azure Backup and Recovery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Practical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1219384035"/>
                  </a:ext>
                </a:extLst>
              </a:tr>
              <a:tr h="177673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9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1-Apr-24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39370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Disaster Recovery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2945600110"/>
                  </a:ext>
                </a:extLst>
              </a:tr>
              <a:tr h="177673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10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8-Apr-24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39370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Assessment Clinic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Assessment Clinic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2450841902"/>
                  </a:ext>
                </a:extLst>
              </a:tr>
              <a:tr h="337834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10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15-Apr-24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Revision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just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Azure Fundamentals exam guide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2007457492"/>
                  </a:ext>
                </a:extLst>
              </a:tr>
              <a:tr h="337834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11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22-Apr-24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 gridSpan="2"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24-04-24 </a:t>
                      </a:r>
                      <a:endParaRPr lang="en-GB" sz="1500" kern="100">
                        <a:effectLst/>
                      </a:endParaRPr>
                    </a:p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000" kern="100">
                          <a:effectLst/>
                        </a:rPr>
                        <a:t>Assessment Deadline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016765"/>
                  </a:ext>
                </a:extLst>
              </a:tr>
              <a:tr h="251881">
                <a:tc>
                  <a:txBody>
                    <a:bodyPr/>
                    <a:lstStyle/>
                    <a:p>
                      <a:pPr marL="6350" marR="4127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005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6350" marR="40640" indent="-6350"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kern="100">
                          <a:effectLst/>
                        </a:rPr>
                        <a:t> 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270" indent="-6350" algn="ctr">
                        <a:lnSpc>
                          <a:spcPct val="107000"/>
                        </a:lnSpc>
                      </a:pPr>
                      <a:r>
                        <a:rPr lang="en-GB" sz="1500" kern="100">
                          <a:effectLst/>
                        </a:rPr>
                        <a:t> 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841244853"/>
                  </a:ext>
                </a:extLst>
              </a:tr>
              <a:tr h="230838">
                <a:tc>
                  <a:txBody>
                    <a:bodyPr/>
                    <a:lstStyle/>
                    <a:p>
                      <a:pPr marL="15240" indent="-6350" algn="ctr">
                        <a:lnSpc>
                          <a:spcPct val="107000"/>
                        </a:lnSpc>
                      </a:pPr>
                      <a:r>
                        <a:rPr lang="en-GB" sz="1400" kern="100" dirty="0">
                          <a:effectLst/>
                        </a:rPr>
                        <a:t> </a:t>
                      </a:r>
                      <a:endParaRPr lang="en-GB" sz="15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7145" indent="-6350" algn="ctr">
                        <a:lnSpc>
                          <a:spcPct val="107000"/>
                        </a:lnSpc>
                      </a:pPr>
                      <a:r>
                        <a:rPr lang="en-GB" sz="1400" kern="100">
                          <a:effectLst/>
                        </a:rPr>
                        <a:t>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5240" indent="-6350" algn="ctr">
                        <a:lnSpc>
                          <a:spcPct val="107000"/>
                        </a:lnSpc>
                      </a:pPr>
                      <a:r>
                        <a:rPr lang="en-GB" sz="1400" kern="100">
                          <a:effectLst/>
                        </a:rPr>
                        <a:t> </a:t>
                      </a:r>
                      <a:endParaRPr lang="en-GB" sz="1500" b="1" kern="10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tc>
                  <a:txBody>
                    <a:bodyPr/>
                    <a:lstStyle/>
                    <a:p>
                      <a:pPr marL="15240" indent="-6350" algn="ctr">
                        <a:lnSpc>
                          <a:spcPct val="107000"/>
                        </a:lnSpc>
                      </a:pPr>
                      <a:r>
                        <a:rPr lang="en-GB" sz="1400" kern="100" dirty="0">
                          <a:effectLst/>
                        </a:rPr>
                        <a:t> </a:t>
                      </a:r>
                      <a:endParaRPr lang="en-GB" sz="1500" b="1" kern="10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8913" marR="24002" marT="30547" marB="0"/>
                </a:tc>
                <a:extLst>
                  <a:ext uri="{0D108BD9-81ED-4DB2-BD59-A6C34878D82A}">
                    <a16:rowId xmlns:a16="http://schemas.microsoft.com/office/drawing/2014/main" val="3532167119"/>
                  </a:ext>
                </a:extLst>
              </a:tr>
            </a:tbl>
          </a:graphicData>
        </a:graphic>
      </p:graphicFrame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99619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Assessment Details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29E4847-5C70-41B3-A2CD-6A9F469D71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Only one coursework</a:t>
            </a:r>
          </a:p>
          <a:p>
            <a:r>
              <a:rPr lang="en-GB" dirty="0"/>
              <a:t>Deadline : 24</a:t>
            </a:r>
            <a:r>
              <a:rPr lang="en-GB" baseline="30000" dirty="0"/>
              <a:t>th</a:t>
            </a:r>
            <a:r>
              <a:rPr lang="en-GB" dirty="0"/>
              <a:t> April 2024 by 2pm </a:t>
            </a:r>
            <a:r>
              <a:rPr lang="en-GB"/>
              <a:t>UK time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8650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37F1B7-428D-4112-B60B-4D4C8C02C7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Engagement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CD745-3137-4DD1-8AAE-956BBA5F7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Quizzes  on Moodle</a:t>
            </a:r>
          </a:p>
          <a:p>
            <a:r>
              <a:rPr lang="en-GB" dirty="0"/>
              <a:t>Lab experiments</a:t>
            </a:r>
          </a:p>
          <a:p>
            <a:r>
              <a:rPr lang="en-GB" dirty="0"/>
              <a:t>YouTube Videos</a:t>
            </a:r>
          </a:p>
          <a:p>
            <a:r>
              <a:rPr lang="en-GB" dirty="0"/>
              <a:t>Microsoft MSLE pages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45DA36-1498-4B8A-AB44-67C1AA9A8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30/01/2024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530094-09A1-4CA9-8C40-82E778F95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8327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280</Words>
  <Application>Microsoft Office PowerPoint</Application>
  <PresentationFormat>On-screen Show (4:3)</PresentationFormat>
  <Paragraphs>118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Myriad Pro</vt:lpstr>
      <vt:lpstr>Arial</vt:lpstr>
      <vt:lpstr>Verdana</vt:lpstr>
      <vt:lpstr>20140311PresentationUWTSDTemplate</vt:lpstr>
      <vt:lpstr>  ACCA6025 </vt:lpstr>
      <vt:lpstr>Lesson Aims</vt:lpstr>
      <vt:lpstr>Aims</vt:lpstr>
      <vt:lpstr>LEARNING OUTCOMES</vt:lpstr>
      <vt:lpstr>Module Planner</vt:lpstr>
      <vt:lpstr>Assessment Details</vt:lpstr>
      <vt:lpstr>Engagement Activities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Renuga Jayakumar</cp:lastModifiedBy>
  <cp:revision>120</cp:revision>
  <cp:lastPrinted>2018-07-09T15:27:01Z</cp:lastPrinted>
  <dcterms:created xsi:type="dcterms:W3CDTF">2002-10-07T19:43:58Z</dcterms:created>
  <dcterms:modified xsi:type="dcterms:W3CDTF">2024-01-30T09:51:04Z</dcterms:modified>
</cp:coreProperties>
</file>