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notesSlides/notesSlide8.xml" ContentType="application/vnd.openxmlformats-officedocument.presentationml.notesSlide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notesSlides/notesSlide9.xml" ContentType="application/vnd.openxmlformats-officedocument.presentationml.notesSlide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notesSlides/notesSlide15.xml" ContentType="application/vnd.openxmlformats-officedocument.presentationml.notesSlide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notesSlides/notesSlide21.xml" ContentType="application/vnd.openxmlformats-officedocument.presentationml.notesSlide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ags/tag100.xml" ContentType="application/vnd.openxmlformats-officedocument.presentationml.tags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3" r:id="rId1"/>
  </p:sldMasterIdLst>
  <p:notesMasterIdLst>
    <p:notesMasterId r:id="rId27"/>
  </p:notesMasterIdLst>
  <p:sldIdLst>
    <p:sldId id="257" r:id="rId2"/>
    <p:sldId id="287" r:id="rId3"/>
    <p:sldId id="259" r:id="rId4"/>
    <p:sldId id="258" r:id="rId5"/>
    <p:sldId id="261" r:id="rId6"/>
    <p:sldId id="263" r:id="rId7"/>
    <p:sldId id="265" r:id="rId8"/>
    <p:sldId id="267" r:id="rId9"/>
    <p:sldId id="260" r:id="rId10"/>
    <p:sldId id="269" r:id="rId11"/>
    <p:sldId id="271" r:id="rId12"/>
    <p:sldId id="284" r:id="rId13"/>
    <p:sldId id="286" r:id="rId14"/>
    <p:sldId id="273" r:id="rId15"/>
    <p:sldId id="275" r:id="rId16"/>
    <p:sldId id="277" r:id="rId17"/>
    <p:sldId id="279" r:id="rId18"/>
    <p:sldId id="262" r:id="rId19"/>
    <p:sldId id="281" r:id="rId20"/>
    <p:sldId id="289" r:id="rId21"/>
    <p:sldId id="293" r:id="rId22"/>
    <p:sldId id="294" r:id="rId23"/>
    <p:sldId id="296" r:id="rId24"/>
    <p:sldId id="298" r:id="rId25"/>
    <p:sldId id="299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1DD08C4-2FBC-2131-2E8F-780835BF9B6B}" v="36" dt="2026-06-11T13:06:38.61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nabu Reta Tikuye (2538640)" userId="S::2538640@student.uwtsd.ac.uk::f4046755-2513-4771-bab1-a622c7eb4203" providerId="AD" clId="Web-{91DD08C4-2FBC-2131-2E8F-780835BF9B6B}"/>
    <pc:docChg chg="mod delSld modSld addMainMaster delMainMaster">
      <pc:chgData name="Zinabu Reta Tikuye (2538640)" userId="S::2538640@student.uwtsd.ac.uk::f4046755-2513-4771-bab1-a622c7eb4203" providerId="AD" clId="Web-{91DD08C4-2FBC-2131-2E8F-780835BF9B6B}" dt="2026-06-11T13:06:38.612" v="9" actId="14100"/>
      <pc:docMkLst>
        <pc:docMk/>
      </pc:docMkLst>
      <pc:sldChg chg="del">
        <pc:chgData name="Zinabu Reta Tikuye (2538640)" userId="S::2538640@student.uwtsd.ac.uk::f4046755-2513-4771-bab1-a622c7eb4203" providerId="AD" clId="Web-{91DD08C4-2FBC-2131-2E8F-780835BF9B6B}" dt="2026-06-11T13:05:34.408" v="0"/>
        <pc:sldMkLst>
          <pc:docMk/>
          <pc:sldMk cId="109857222" sldId="256"/>
        </pc:sldMkLst>
      </pc:sldChg>
      <pc:sldChg chg="addSp modSp mod modClrScheme chgLayout">
        <pc:chgData name="Zinabu Reta Tikuye (2538640)" userId="S::2538640@student.uwtsd.ac.uk::f4046755-2513-4771-bab1-a622c7eb4203" providerId="AD" clId="Web-{91DD08C4-2FBC-2131-2E8F-780835BF9B6B}" dt="2026-06-11T13:06:38.612" v="9" actId="14100"/>
        <pc:sldMkLst>
          <pc:docMk/>
          <pc:sldMk cId="0" sldId="257"/>
        </pc:sldMkLst>
        <pc:picChg chg="add mod">
          <ac:chgData name="Zinabu Reta Tikuye (2538640)" userId="S::2538640@student.uwtsd.ac.uk::f4046755-2513-4771-bab1-a622c7eb4203" providerId="AD" clId="Web-{91DD08C4-2FBC-2131-2E8F-780835BF9B6B}" dt="2026-06-11T13:06:38.612" v="9" actId="14100"/>
          <ac:picMkLst>
            <pc:docMk/>
            <pc:sldMk cId="0" sldId="257"/>
            <ac:picMk id="3" creationId="{638BF820-35FE-3FC0-A7FB-92653D08775E}"/>
          </ac:picMkLst>
        </pc:picChg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58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59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60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61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62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63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65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67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69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71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73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75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77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79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81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84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86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87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89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93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94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96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98"/>
        </pc:sldMkLst>
      </pc:sldChg>
      <pc:sldChg chg="mod modClrScheme chgLayout">
        <pc:chgData name="Zinabu Reta Tikuye (2538640)" userId="S::2538640@student.uwtsd.ac.uk::f4046755-2513-4771-bab1-a622c7eb4203" providerId="AD" clId="Web-{91DD08C4-2FBC-2131-2E8F-780835BF9B6B}" dt="2026-06-11T13:05:47.283" v="1"/>
        <pc:sldMkLst>
          <pc:docMk/>
          <pc:sldMk cId="0" sldId="299"/>
        </pc:sldMkLst>
      </pc:sldChg>
      <pc:sldMasterChg chg="del delSldLayout">
        <pc:chgData name="Zinabu Reta Tikuye (2538640)" userId="S::2538640@student.uwtsd.ac.uk::f4046755-2513-4771-bab1-a622c7eb4203" providerId="AD" clId="Web-{91DD08C4-2FBC-2131-2E8F-780835BF9B6B}" dt="2026-06-11T13:05:47.283" v="1"/>
        <pc:sldMasterMkLst>
          <pc:docMk/>
          <pc:sldMasterMk cId="2460954070" sldId="2147483660"/>
        </pc:sldMasterMkLst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2385387890" sldId="2147483661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949138452" sldId="2147483662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2591524520" sldId="2147483663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1203092039" sldId="2147483664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3733172339" sldId="2147483665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3210312558" sldId="2147483666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3146388984" sldId="2147483667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3171841454" sldId="2147483668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1718958274" sldId="2147483669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2202905451" sldId="2147483670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3479445657" sldId="2147483671"/>
          </pc:sldLayoutMkLst>
        </pc:sldLayoutChg>
        <pc:sldLayoutChg chg="del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2460954070" sldId="2147483660"/>
            <pc:sldLayoutMk cId="4147716142" sldId="2147483672"/>
          </pc:sldLayoutMkLst>
        </pc:sldLayoutChg>
      </pc:sldMasterChg>
      <pc:sldMasterChg chg="add addSldLayout modSldLayout">
        <pc:chgData name="Zinabu Reta Tikuye (2538640)" userId="S::2538640@student.uwtsd.ac.uk::f4046755-2513-4771-bab1-a622c7eb4203" providerId="AD" clId="Web-{91DD08C4-2FBC-2131-2E8F-780835BF9B6B}" dt="2026-06-11T13:05:47.283" v="1"/>
        <pc:sldMasterMkLst>
          <pc:docMk/>
          <pc:sldMasterMk cId="3464242841" sldId="2147483673"/>
        </pc:sldMasterMkLst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1668745234" sldId="2147483674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3154821304" sldId="2147483675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4099090191" sldId="2147483676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2097051201" sldId="2147483677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743544311" sldId="2147483678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1549702262" sldId="2147483679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4201321799" sldId="2147483680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686277977" sldId="2147483681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3559243335" sldId="2147483682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263463736" sldId="2147483683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1036263871" sldId="2147483684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799823129" sldId="2147483685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1468651052" sldId="2147483686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666344985" sldId="2147483687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1169575216" sldId="2147483688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3342315449" sldId="2147483689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2197932697" sldId="2147483690"/>
          </pc:sldLayoutMkLst>
        </pc:sldLayoutChg>
        <pc:sldLayoutChg chg="add mod replId">
          <pc:chgData name="Zinabu Reta Tikuye (2538640)" userId="S::2538640@student.uwtsd.ac.uk::f4046755-2513-4771-bab1-a622c7eb4203" providerId="AD" clId="Web-{91DD08C4-2FBC-2131-2E8F-780835BF9B6B}" dt="2026-06-11T13:05:47.283" v="1"/>
          <pc:sldLayoutMkLst>
            <pc:docMk/>
            <pc:sldMasterMk cId="3464242841" sldId="2147483673"/>
            <pc:sldLayoutMk cId="3654572809" sldId="2147483691"/>
          </pc:sldLayoutMkLst>
        </pc:sldLayoutChg>
      </pc:sldMasterChg>
    </pc:docChg>
  </pc:docChgLst>
  <pc:docChgLst>
    <pc:chgData clId="Web-{91DD08C4-2FBC-2131-2E8F-780835BF9B6B}"/>
    <pc:docChg chg="addSld">
      <pc:chgData name="" userId="" providerId="" clId="Web-{91DD08C4-2FBC-2131-2E8F-780835BF9B6B}" dt="2026-06-11T13:05:09.704" v="24"/>
      <pc:docMkLst>
        <pc:docMk/>
      </pc:docMkLst>
      <pc:sldChg chg="add">
        <pc:chgData name="" userId="" providerId="" clId="Web-{91DD08C4-2FBC-2131-2E8F-780835BF9B6B}" dt="2026-06-11T13:05:02.236" v="0"/>
        <pc:sldMkLst>
          <pc:docMk/>
          <pc:sldMk cId="0" sldId="257"/>
        </pc:sldMkLst>
      </pc:sldChg>
      <pc:sldChg chg="add">
        <pc:chgData name="" userId="" providerId="" clId="Web-{91DD08C4-2FBC-2131-2E8F-780835BF9B6B}" dt="2026-06-11T13:05:02.939" v="3"/>
        <pc:sldMkLst>
          <pc:docMk/>
          <pc:sldMk cId="0" sldId="258"/>
        </pc:sldMkLst>
      </pc:sldChg>
      <pc:sldChg chg="add">
        <pc:chgData name="" userId="" providerId="" clId="Web-{91DD08C4-2FBC-2131-2E8F-780835BF9B6B}" dt="2026-06-11T13:05:02.626" v="2"/>
        <pc:sldMkLst>
          <pc:docMk/>
          <pc:sldMk cId="0" sldId="259"/>
        </pc:sldMkLst>
      </pc:sldChg>
      <pc:sldChg chg="add">
        <pc:chgData name="" userId="" providerId="" clId="Web-{91DD08C4-2FBC-2131-2E8F-780835BF9B6B}" dt="2026-06-11T13:05:05.298" v="8"/>
        <pc:sldMkLst>
          <pc:docMk/>
          <pc:sldMk cId="0" sldId="260"/>
        </pc:sldMkLst>
      </pc:sldChg>
      <pc:sldChg chg="add">
        <pc:chgData name="" userId="" providerId="" clId="Web-{91DD08C4-2FBC-2131-2E8F-780835BF9B6B}" dt="2026-06-11T13:05:03.236" v="4"/>
        <pc:sldMkLst>
          <pc:docMk/>
          <pc:sldMk cId="0" sldId="261"/>
        </pc:sldMkLst>
      </pc:sldChg>
      <pc:sldChg chg="add">
        <pc:chgData name="" userId="" providerId="" clId="Web-{91DD08C4-2FBC-2131-2E8F-780835BF9B6B}" dt="2026-06-11T13:05:07.845" v="17"/>
        <pc:sldMkLst>
          <pc:docMk/>
          <pc:sldMk cId="0" sldId="262"/>
        </pc:sldMkLst>
      </pc:sldChg>
      <pc:sldChg chg="add">
        <pc:chgData name="" userId="" providerId="" clId="Web-{91DD08C4-2FBC-2131-2E8F-780835BF9B6B}" dt="2026-06-11T13:05:03.908" v="5"/>
        <pc:sldMkLst>
          <pc:docMk/>
          <pc:sldMk cId="0" sldId="263"/>
        </pc:sldMkLst>
      </pc:sldChg>
      <pc:sldChg chg="add">
        <pc:chgData name="" userId="" providerId="" clId="Web-{91DD08C4-2FBC-2131-2E8F-780835BF9B6B}" dt="2026-06-11T13:05:04.408" v="6"/>
        <pc:sldMkLst>
          <pc:docMk/>
          <pc:sldMk cId="0" sldId="265"/>
        </pc:sldMkLst>
      </pc:sldChg>
      <pc:sldChg chg="add">
        <pc:chgData name="" userId="" providerId="" clId="Web-{91DD08C4-2FBC-2131-2E8F-780835BF9B6B}" dt="2026-06-11T13:05:04.939" v="7"/>
        <pc:sldMkLst>
          <pc:docMk/>
          <pc:sldMk cId="0" sldId="267"/>
        </pc:sldMkLst>
      </pc:sldChg>
      <pc:sldChg chg="add">
        <pc:chgData name="" userId="" providerId="" clId="Web-{91DD08C4-2FBC-2131-2E8F-780835BF9B6B}" dt="2026-06-11T13:05:05.673" v="9"/>
        <pc:sldMkLst>
          <pc:docMk/>
          <pc:sldMk cId="0" sldId="269"/>
        </pc:sldMkLst>
      </pc:sldChg>
      <pc:sldChg chg="add">
        <pc:chgData name="" userId="" providerId="" clId="Web-{91DD08C4-2FBC-2131-2E8F-780835BF9B6B}" dt="2026-06-11T13:05:06.158" v="10"/>
        <pc:sldMkLst>
          <pc:docMk/>
          <pc:sldMk cId="0" sldId="271"/>
        </pc:sldMkLst>
      </pc:sldChg>
      <pc:sldChg chg="add">
        <pc:chgData name="" userId="" providerId="" clId="Web-{91DD08C4-2FBC-2131-2E8F-780835BF9B6B}" dt="2026-06-11T13:05:06.829" v="13"/>
        <pc:sldMkLst>
          <pc:docMk/>
          <pc:sldMk cId="0" sldId="273"/>
        </pc:sldMkLst>
      </pc:sldChg>
      <pc:sldChg chg="add">
        <pc:chgData name="" userId="" providerId="" clId="Web-{91DD08C4-2FBC-2131-2E8F-780835BF9B6B}" dt="2026-06-11T13:05:07.017" v="14"/>
        <pc:sldMkLst>
          <pc:docMk/>
          <pc:sldMk cId="0" sldId="275"/>
        </pc:sldMkLst>
      </pc:sldChg>
      <pc:sldChg chg="add">
        <pc:chgData name="" userId="" providerId="" clId="Web-{91DD08C4-2FBC-2131-2E8F-780835BF9B6B}" dt="2026-06-11T13:05:07.314" v="15"/>
        <pc:sldMkLst>
          <pc:docMk/>
          <pc:sldMk cId="0" sldId="277"/>
        </pc:sldMkLst>
      </pc:sldChg>
      <pc:sldChg chg="add">
        <pc:chgData name="" userId="" providerId="" clId="Web-{91DD08C4-2FBC-2131-2E8F-780835BF9B6B}" dt="2026-06-11T13:05:07.579" v="16"/>
        <pc:sldMkLst>
          <pc:docMk/>
          <pc:sldMk cId="0" sldId="279"/>
        </pc:sldMkLst>
      </pc:sldChg>
      <pc:sldChg chg="add">
        <pc:chgData name="" userId="" providerId="" clId="Web-{91DD08C4-2FBC-2131-2E8F-780835BF9B6B}" dt="2026-06-11T13:05:08.001" v="18"/>
        <pc:sldMkLst>
          <pc:docMk/>
          <pc:sldMk cId="0" sldId="281"/>
        </pc:sldMkLst>
      </pc:sldChg>
      <pc:sldChg chg="add">
        <pc:chgData name="" userId="" providerId="" clId="Web-{91DD08C4-2FBC-2131-2E8F-780835BF9B6B}" dt="2026-06-11T13:05:06.486" v="11"/>
        <pc:sldMkLst>
          <pc:docMk/>
          <pc:sldMk cId="0" sldId="284"/>
        </pc:sldMkLst>
      </pc:sldChg>
      <pc:sldChg chg="add">
        <pc:chgData name="" userId="" providerId="" clId="Web-{91DD08C4-2FBC-2131-2E8F-780835BF9B6B}" dt="2026-06-11T13:05:06.642" v="12"/>
        <pc:sldMkLst>
          <pc:docMk/>
          <pc:sldMk cId="0" sldId="286"/>
        </pc:sldMkLst>
      </pc:sldChg>
      <pc:sldChg chg="add">
        <pc:chgData name="" userId="" providerId="" clId="Web-{91DD08C4-2FBC-2131-2E8F-780835BF9B6B}" dt="2026-06-11T13:05:02.314" v="1"/>
        <pc:sldMkLst>
          <pc:docMk/>
          <pc:sldMk cId="0" sldId="287"/>
        </pc:sldMkLst>
      </pc:sldChg>
      <pc:sldChg chg="add">
        <pc:chgData name="" userId="" providerId="" clId="Web-{91DD08C4-2FBC-2131-2E8F-780835BF9B6B}" dt="2026-06-11T13:05:08.283" v="19"/>
        <pc:sldMkLst>
          <pc:docMk/>
          <pc:sldMk cId="0" sldId="289"/>
        </pc:sldMkLst>
      </pc:sldChg>
      <pc:sldChg chg="add">
        <pc:chgData name="" userId="" providerId="" clId="Web-{91DD08C4-2FBC-2131-2E8F-780835BF9B6B}" dt="2026-06-11T13:05:08.829" v="20"/>
        <pc:sldMkLst>
          <pc:docMk/>
          <pc:sldMk cId="0" sldId="293"/>
        </pc:sldMkLst>
      </pc:sldChg>
      <pc:sldChg chg="add">
        <pc:chgData name="" userId="" providerId="" clId="Web-{91DD08C4-2FBC-2131-2E8F-780835BF9B6B}" dt="2026-06-11T13:05:09.001" v="21"/>
        <pc:sldMkLst>
          <pc:docMk/>
          <pc:sldMk cId="0" sldId="294"/>
        </pc:sldMkLst>
      </pc:sldChg>
      <pc:sldChg chg="add">
        <pc:chgData name="" userId="" providerId="" clId="Web-{91DD08C4-2FBC-2131-2E8F-780835BF9B6B}" dt="2026-06-11T13:05:09.283" v="22"/>
        <pc:sldMkLst>
          <pc:docMk/>
          <pc:sldMk cId="0" sldId="296"/>
        </pc:sldMkLst>
      </pc:sldChg>
      <pc:sldChg chg="add">
        <pc:chgData name="" userId="" providerId="" clId="Web-{91DD08C4-2FBC-2131-2E8F-780835BF9B6B}" dt="2026-06-11T13:05:09.454" v="23"/>
        <pc:sldMkLst>
          <pc:docMk/>
          <pc:sldMk cId="0" sldId="298"/>
        </pc:sldMkLst>
      </pc:sldChg>
      <pc:sldChg chg="add">
        <pc:chgData name="" userId="" providerId="" clId="Web-{91DD08C4-2FBC-2131-2E8F-780835BF9B6B}" dt="2026-06-11T13:05:09.704" v="24"/>
        <pc:sldMkLst>
          <pc:docMk/>
          <pc:sldMk cId="0" sldId="299"/>
        </pc:sldMkLst>
      </pc:sldChg>
      <pc:sldMasterChg chg="addSldLayout">
        <pc:chgData name="" userId="" providerId="" clId="Web-{91DD08C4-2FBC-2131-2E8F-780835BF9B6B}" dt="2026-06-11T13:05:02.236" v="0"/>
        <pc:sldMasterMkLst>
          <pc:docMk/>
          <pc:sldMasterMk cId="2460954070" sldId="2147483660"/>
        </pc:sldMasterMkLst>
        <pc:sldLayoutChg chg="add">
          <pc:chgData name="" userId="" providerId="" clId="Web-{91DD08C4-2FBC-2131-2E8F-780835BF9B6B}" dt="2026-06-11T13:05:02.236" v="0"/>
          <pc:sldLayoutMkLst>
            <pc:docMk/>
            <pc:sldMasterMk cId="2460954070" sldId="2147483660"/>
            <pc:sldLayoutMk cId="4147716142" sldId="2147483672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92CD0BB-C7AE-47A9-8674-BB952A38DAA7}" type="datetimeFigureOut">
              <a:t>6/11/2026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1256C2-00A0-42B1-80B2-64BD88B7D4E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19536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10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12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13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14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15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16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17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18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19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20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21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22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23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24</a:t>
            </a:fld>
            <a:endParaRPr 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fld id="{F7021451-1387-4CA6-816F-3879F97B5CBC}" type="slidenum">
              <a: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/>
                <a:ea typeface="+mn-ea"/>
                <a:cs typeface="+mn-cs"/>
              </a:rPr>
              <a:t>25</a:t>
            </a:fld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/>
              <a:ea typeface="+mn-ea"/>
              <a:cs typeface="+mn-cs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68745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8213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90901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0512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35443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9702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13217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862779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924333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34637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6263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79982312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865105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66634498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6957521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231544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97932697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>
  <p:cSld name="DEFAU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6545728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6/11/2026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424284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4" r:id="rId1"/>
    <p:sldLayoutId id="2147483675" r:id="rId2"/>
    <p:sldLayoutId id="2147483676" r:id="rId3"/>
    <p:sldLayoutId id="2147483677" r:id="rId4"/>
    <p:sldLayoutId id="2147483678" r:id="rId5"/>
    <p:sldLayoutId id="2147483679" r:id="rId6"/>
    <p:sldLayoutId id="2147483680" r:id="rId7"/>
    <p:sldLayoutId id="2147483681" r:id="rId8"/>
    <p:sldLayoutId id="2147483682" r:id="rId9"/>
    <p:sldLayoutId id="2147483683" r:id="rId10"/>
    <p:sldLayoutId id="2147483684" r:id="rId11"/>
    <p:sldLayoutId id="2147483685" r:id="rId12"/>
    <p:sldLayoutId id="2147483686" r:id="rId13"/>
    <p:sldLayoutId id="2147483687" r:id="rId14"/>
    <p:sldLayoutId id="2147483688" r:id="rId15"/>
    <p:sldLayoutId id="2147483689" r:id="rId16"/>
    <p:sldLayoutId id="2147483690" r:id="rId17"/>
    <p:sldLayoutId id="2147483691" r:id="rId18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7" Type="http://schemas.openxmlformats.org/officeDocument/2006/relationships/image" Target="../media/image1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1.jpeg"/><Relationship Id="rId5" Type="http://schemas.openxmlformats.org/officeDocument/2006/relationships/hyperlink" Target="https://creativecommons.org/licenses/by-nc-nd/3.0/" TargetMode="Externa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hyperlink" Target="https://www.openaccessgovernment.org/top-5-challenges-when-migrating-to-the-cloud/162580/" TargetMode="External"/><Relationship Id="rId3" Type="http://schemas.openxmlformats.org/officeDocument/2006/relationships/tags" Target="../tags/tag3.xml"/><Relationship Id="rId21" Type="http://schemas.openxmlformats.org/officeDocument/2006/relationships/image" Target="../media/image17.png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image" Target="../media/image15.jpeg"/><Relationship Id="rId25" Type="http://schemas.openxmlformats.org/officeDocument/2006/relationships/image" Target="../media/image19.png"/><Relationship Id="rId2" Type="http://schemas.openxmlformats.org/officeDocument/2006/relationships/tags" Target="../tags/tag2.xml"/><Relationship Id="rId16" Type="http://schemas.openxmlformats.org/officeDocument/2006/relationships/image" Target="../media/image14.png"/><Relationship Id="rId20" Type="http://schemas.openxmlformats.org/officeDocument/2006/relationships/image" Target="../media/image16.jpeg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24" Type="http://schemas.openxmlformats.org/officeDocument/2006/relationships/image" Target="../media/image18.png"/><Relationship Id="rId5" Type="http://schemas.openxmlformats.org/officeDocument/2006/relationships/tags" Target="../tags/tag5.xml"/><Relationship Id="rId15" Type="http://schemas.openxmlformats.org/officeDocument/2006/relationships/notesSlide" Target="../notesSlides/notesSlide8.xml"/><Relationship Id="rId23" Type="http://schemas.openxmlformats.org/officeDocument/2006/relationships/hyperlink" Target="https://creativecommons.org/licenses/by-nc-sa/3.0/" TargetMode="External"/><Relationship Id="rId10" Type="http://schemas.openxmlformats.org/officeDocument/2006/relationships/tags" Target="../tags/tag10.xml"/><Relationship Id="rId19" Type="http://schemas.openxmlformats.org/officeDocument/2006/relationships/hyperlink" Target="https://creativecommons.org/licenses/by/3.0/" TargetMode="Externa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slideLayout" Target="../slideLayouts/slideLayout18.xml"/><Relationship Id="rId22" Type="http://schemas.openxmlformats.org/officeDocument/2006/relationships/hyperlink" Target="https://teaching.alexcoman.com/resurse/tutorial/git/sisteme-pentru-controlul-versiunii/" TargetMode="Externa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tags" Target="../tags/tag21.xml"/><Relationship Id="rId13" Type="http://schemas.openxmlformats.org/officeDocument/2006/relationships/tags" Target="../tags/tag26.xml"/><Relationship Id="rId18" Type="http://schemas.openxmlformats.org/officeDocument/2006/relationships/tags" Target="../tags/tag31.xml"/><Relationship Id="rId3" Type="http://schemas.openxmlformats.org/officeDocument/2006/relationships/tags" Target="../tags/tag16.xml"/><Relationship Id="rId7" Type="http://schemas.openxmlformats.org/officeDocument/2006/relationships/tags" Target="../tags/tag20.xml"/><Relationship Id="rId12" Type="http://schemas.openxmlformats.org/officeDocument/2006/relationships/tags" Target="../tags/tag25.xml"/><Relationship Id="rId17" Type="http://schemas.openxmlformats.org/officeDocument/2006/relationships/tags" Target="../tags/tag30.xml"/><Relationship Id="rId2" Type="http://schemas.openxmlformats.org/officeDocument/2006/relationships/tags" Target="../tags/tag15.xml"/><Relationship Id="rId16" Type="http://schemas.openxmlformats.org/officeDocument/2006/relationships/tags" Target="../tags/tag29.xml"/><Relationship Id="rId20" Type="http://schemas.openxmlformats.org/officeDocument/2006/relationships/notesSlide" Target="../notesSlides/notesSlide9.xml"/><Relationship Id="rId1" Type="http://schemas.openxmlformats.org/officeDocument/2006/relationships/tags" Target="../tags/tag14.xml"/><Relationship Id="rId6" Type="http://schemas.openxmlformats.org/officeDocument/2006/relationships/tags" Target="../tags/tag19.xml"/><Relationship Id="rId11" Type="http://schemas.openxmlformats.org/officeDocument/2006/relationships/tags" Target="../tags/tag24.xml"/><Relationship Id="rId5" Type="http://schemas.openxmlformats.org/officeDocument/2006/relationships/tags" Target="../tags/tag18.xml"/><Relationship Id="rId15" Type="http://schemas.openxmlformats.org/officeDocument/2006/relationships/tags" Target="../tags/tag28.xml"/><Relationship Id="rId10" Type="http://schemas.openxmlformats.org/officeDocument/2006/relationships/tags" Target="../tags/tag23.xml"/><Relationship Id="rId19" Type="http://schemas.openxmlformats.org/officeDocument/2006/relationships/slideLayout" Target="../slideLayouts/slideLayout18.xml"/><Relationship Id="rId4" Type="http://schemas.openxmlformats.org/officeDocument/2006/relationships/tags" Target="../tags/tag17.xml"/><Relationship Id="rId9" Type="http://schemas.openxmlformats.org/officeDocument/2006/relationships/tags" Target="../tags/tag22.xml"/><Relationship Id="rId14" Type="http://schemas.openxmlformats.org/officeDocument/2006/relationships/tags" Target="../tags/tag2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tags" Target="../tags/tag39.xml"/><Relationship Id="rId13" Type="http://schemas.openxmlformats.org/officeDocument/2006/relationships/tags" Target="../tags/tag44.xml"/><Relationship Id="rId18" Type="http://schemas.openxmlformats.org/officeDocument/2006/relationships/tags" Target="../tags/tag49.xml"/><Relationship Id="rId3" Type="http://schemas.openxmlformats.org/officeDocument/2006/relationships/tags" Target="../tags/tag34.xml"/><Relationship Id="rId7" Type="http://schemas.openxmlformats.org/officeDocument/2006/relationships/tags" Target="../tags/tag38.xml"/><Relationship Id="rId12" Type="http://schemas.openxmlformats.org/officeDocument/2006/relationships/tags" Target="../tags/tag43.xml"/><Relationship Id="rId17" Type="http://schemas.openxmlformats.org/officeDocument/2006/relationships/tags" Target="../tags/tag48.xml"/><Relationship Id="rId2" Type="http://schemas.openxmlformats.org/officeDocument/2006/relationships/tags" Target="../tags/tag33.xml"/><Relationship Id="rId16" Type="http://schemas.openxmlformats.org/officeDocument/2006/relationships/tags" Target="../tags/tag47.xml"/><Relationship Id="rId20" Type="http://schemas.openxmlformats.org/officeDocument/2006/relationships/notesSlide" Target="../notesSlides/notesSlide10.xml"/><Relationship Id="rId1" Type="http://schemas.openxmlformats.org/officeDocument/2006/relationships/tags" Target="../tags/tag32.xml"/><Relationship Id="rId6" Type="http://schemas.openxmlformats.org/officeDocument/2006/relationships/tags" Target="../tags/tag37.xml"/><Relationship Id="rId11" Type="http://schemas.openxmlformats.org/officeDocument/2006/relationships/tags" Target="../tags/tag42.xml"/><Relationship Id="rId5" Type="http://schemas.openxmlformats.org/officeDocument/2006/relationships/tags" Target="../tags/tag36.xml"/><Relationship Id="rId15" Type="http://schemas.openxmlformats.org/officeDocument/2006/relationships/tags" Target="../tags/tag46.xml"/><Relationship Id="rId10" Type="http://schemas.openxmlformats.org/officeDocument/2006/relationships/tags" Target="../tags/tag41.xml"/><Relationship Id="rId19" Type="http://schemas.openxmlformats.org/officeDocument/2006/relationships/slideLayout" Target="../slideLayouts/slideLayout18.xml"/><Relationship Id="rId4" Type="http://schemas.openxmlformats.org/officeDocument/2006/relationships/tags" Target="../tags/tag35.xml"/><Relationship Id="rId9" Type="http://schemas.openxmlformats.org/officeDocument/2006/relationships/tags" Target="../tags/tag40.xml"/><Relationship Id="rId14" Type="http://schemas.openxmlformats.org/officeDocument/2006/relationships/tags" Target="../tags/tag4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privsec.harvard.edu/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tags" Target="../tags/tag57.xml"/><Relationship Id="rId13" Type="http://schemas.openxmlformats.org/officeDocument/2006/relationships/tags" Target="../tags/tag62.xml"/><Relationship Id="rId18" Type="http://schemas.openxmlformats.org/officeDocument/2006/relationships/notesSlide" Target="../notesSlides/notesSlide15.xml"/><Relationship Id="rId3" Type="http://schemas.openxmlformats.org/officeDocument/2006/relationships/tags" Target="../tags/tag52.xml"/><Relationship Id="rId21" Type="http://schemas.openxmlformats.org/officeDocument/2006/relationships/image" Target="../media/image14.png"/><Relationship Id="rId7" Type="http://schemas.openxmlformats.org/officeDocument/2006/relationships/tags" Target="../tags/tag56.xml"/><Relationship Id="rId12" Type="http://schemas.openxmlformats.org/officeDocument/2006/relationships/tags" Target="../tags/tag61.xml"/><Relationship Id="rId17" Type="http://schemas.openxmlformats.org/officeDocument/2006/relationships/slideLayout" Target="../slideLayouts/slideLayout18.xml"/><Relationship Id="rId2" Type="http://schemas.openxmlformats.org/officeDocument/2006/relationships/tags" Target="../tags/tag51.xml"/><Relationship Id="rId16" Type="http://schemas.openxmlformats.org/officeDocument/2006/relationships/tags" Target="../tags/tag65.xml"/><Relationship Id="rId20" Type="http://schemas.openxmlformats.org/officeDocument/2006/relationships/image" Target="../media/image22.png"/><Relationship Id="rId1" Type="http://schemas.openxmlformats.org/officeDocument/2006/relationships/tags" Target="../tags/tag50.xml"/><Relationship Id="rId6" Type="http://schemas.openxmlformats.org/officeDocument/2006/relationships/tags" Target="../tags/tag55.xml"/><Relationship Id="rId11" Type="http://schemas.openxmlformats.org/officeDocument/2006/relationships/tags" Target="../tags/tag60.xml"/><Relationship Id="rId5" Type="http://schemas.openxmlformats.org/officeDocument/2006/relationships/tags" Target="../tags/tag54.xml"/><Relationship Id="rId15" Type="http://schemas.openxmlformats.org/officeDocument/2006/relationships/tags" Target="../tags/tag64.xml"/><Relationship Id="rId23" Type="http://schemas.openxmlformats.org/officeDocument/2006/relationships/image" Target="../media/image24.png"/><Relationship Id="rId10" Type="http://schemas.openxmlformats.org/officeDocument/2006/relationships/tags" Target="../tags/tag59.xml"/><Relationship Id="rId19" Type="http://schemas.openxmlformats.org/officeDocument/2006/relationships/image" Target="../media/image9.png"/><Relationship Id="rId4" Type="http://schemas.openxmlformats.org/officeDocument/2006/relationships/tags" Target="../tags/tag53.xml"/><Relationship Id="rId9" Type="http://schemas.openxmlformats.org/officeDocument/2006/relationships/tags" Target="../tags/tag58.xml"/><Relationship Id="rId14" Type="http://schemas.openxmlformats.org/officeDocument/2006/relationships/tags" Target="../tags/tag63.xml"/><Relationship Id="rId22" Type="http://schemas.openxmlformats.org/officeDocument/2006/relationships/image" Target="../media/image23.pn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tags" Target="../tags/tag73.xml"/><Relationship Id="rId13" Type="http://schemas.openxmlformats.org/officeDocument/2006/relationships/tags" Target="../tags/tag78.xml"/><Relationship Id="rId18" Type="http://schemas.openxmlformats.org/officeDocument/2006/relationships/tags" Target="../tags/tag83.xml"/><Relationship Id="rId3" Type="http://schemas.openxmlformats.org/officeDocument/2006/relationships/tags" Target="../tags/tag68.xml"/><Relationship Id="rId7" Type="http://schemas.openxmlformats.org/officeDocument/2006/relationships/tags" Target="../tags/tag72.xml"/><Relationship Id="rId12" Type="http://schemas.openxmlformats.org/officeDocument/2006/relationships/tags" Target="../tags/tag77.xml"/><Relationship Id="rId17" Type="http://schemas.openxmlformats.org/officeDocument/2006/relationships/tags" Target="../tags/tag82.xml"/><Relationship Id="rId2" Type="http://schemas.openxmlformats.org/officeDocument/2006/relationships/tags" Target="../tags/tag67.xml"/><Relationship Id="rId16" Type="http://schemas.openxmlformats.org/officeDocument/2006/relationships/tags" Target="../tags/tag81.xml"/><Relationship Id="rId20" Type="http://schemas.openxmlformats.org/officeDocument/2006/relationships/notesSlide" Target="../notesSlides/notesSlide16.xml"/><Relationship Id="rId1" Type="http://schemas.openxmlformats.org/officeDocument/2006/relationships/tags" Target="../tags/tag66.xml"/><Relationship Id="rId6" Type="http://schemas.openxmlformats.org/officeDocument/2006/relationships/tags" Target="../tags/tag71.xml"/><Relationship Id="rId11" Type="http://schemas.openxmlformats.org/officeDocument/2006/relationships/tags" Target="../tags/tag76.xml"/><Relationship Id="rId5" Type="http://schemas.openxmlformats.org/officeDocument/2006/relationships/tags" Target="../tags/tag70.xml"/><Relationship Id="rId15" Type="http://schemas.openxmlformats.org/officeDocument/2006/relationships/tags" Target="../tags/tag80.xml"/><Relationship Id="rId10" Type="http://schemas.openxmlformats.org/officeDocument/2006/relationships/tags" Target="../tags/tag75.xml"/><Relationship Id="rId19" Type="http://schemas.openxmlformats.org/officeDocument/2006/relationships/slideLayout" Target="../slideLayouts/slideLayout18.xml"/><Relationship Id="rId4" Type="http://schemas.openxmlformats.org/officeDocument/2006/relationships/tags" Target="../tags/tag69.xml"/><Relationship Id="rId9" Type="http://schemas.openxmlformats.org/officeDocument/2006/relationships/tags" Target="../tags/tag74.xml"/><Relationship Id="rId14" Type="http://schemas.openxmlformats.org/officeDocument/2006/relationships/tags" Target="../tags/tag79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6.jpeg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tags" Target="../tags/tag91.xml"/><Relationship Id="rId13" Type="http://schemas.openxmlformats.org/officeDocument/2006/relationships/slideLayout" Target="../slideLayouts/slideLayout18.xml"/><Relationship Id="rId18" Type="http://schemas.openxmlformats.org/officeDocument/2006/relationships/image" Target="../media/image30.jpeg"/><Relationship Id="rId3" Type="http://schemas.openxmlformats.org/officeDocument/2006/relationships/tags" Target="../tags/tag86.xml"/><Relationship Id="rId7" Type="http://schemas.openxmlformats.org/officeDocument/2006/relationships/tags" Target="../tags/tag90.xml"/><Relationship Id="rId12" Type="http://schemas.openxmlformats.org/officeDocument/2006/relationships/tags" Target="../tags/tag95.xml"/><Relationship Id="rId17" Type="http://schemas.openxmlformats.org/officeDocument/2006/relationships/image" Target="../media/image29.png"/><Relationship Id="rId2" Type="http://schemas.openxmlformats.org/officeDocument/2006/relationships/tags" Target="../tags/tag85.xml"/><Relationship Id="rId16" Type="http://schemas.openxmlformats.org/officeDocument/2006/relationships/image" Target="../media/image28.png"/><Relationship Id="rId20" Type="http://schemas.openxmlformats.org/officeDocument/2006/relationships/image" Target="../media/image32.png"/><Relationship Id="rId1" Type="http://schemas.openxmlformats.org/officeDocument/2006/relationships/tags" Target="../tags/tag84.xml"/><Relationship Id="rId6" Type="http://schemas.openxmlformats.org/officeDocument/2006/relationships/tags" Target="../tags/tag89.xml"/><Relationship Id="rId11" Type="http://schemas.openxmlformats.org/officeDocument/2006/relationships/tags" Target="../tags/tag94.xml"/><Relationship Id="rId5" Type="http://schemas.openxmlformats.org/officeDocument/2006/relationships/tags" Target="../tags/tag88.xml"/><Relationship Id="rId15" Type="http://schemas.openxmlformats.org/officeDocument/2006/relationships/image" Target="../media/image27.jpeg"/><Relationship Id="rId10" Type="http://schemas.openxmlformats.org/officeDocument/2006/relationships/tags" Target="../tags/tag93.xml"/><Relationship Id="rId19" Type="http://schemas.openxmlformats.org/officeDocument/2006/relationships/image" Target="../media/image31.png"/><Relationship Id="rId4" Type="http://schemas.openxmlformats.org/officeDocument/2006/relationships/tags" Target="../tags/tag87.xml"/><Relationship Id="rId9" Type="http://schemas.openxmlformats.org/officeDocument/2006/relationships/tags" Target="../tags/tag92.xml"/><Relationship Id="rId14" Type="http://schemas.openxmlformats.org/officeDocument/2006/relationships/notesSlide" Target="../notesSlides/notesSlide2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tags" Target="../tags/tag98.xml"/><Relationship Id="rId7" Type="http://schemas.openxmlformats.org/officeDocument/2006/relationships/notesSlide" Target="../notesSlides/notesSlide22.xml"/><Relationship Id="rId2" Type="http://schemas.openxmlformats.org/officeDocument/2006/relationships/tags" Target="../tags/tag97.xml"/><Relationship Id="rId1" Type="http://schemas.openxmlformats.org/officeDocument/2006/relationships/tags" Target="../tags/tag96.xml"/><Relationship Id="rId6" Type="http://schemas.openxmlformats.org/officeDocument/2006/relationships/slideLayout" Target="../slideLayouts/slideLayout18.xml"/><Relationship Id="rId5" Type="http://schemas.openxmlformats.org/officeDocument/2006/relationships/tags" Target="../tags/tag100.xml"/><Relationship Id="rId4" Type="http://schemas.openxmlformats.org/officeDocument/2006/relationships/tags" Target="../tags/tag99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1.png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8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hyperlink" Target="https://learn.microsoft.com/en-us/search/?terms=onedrive" TargetMode="External"/><Relationship Id="rId3" Type="http://schemas.openxmlformats.org/officeDocument/2006/relationships/hyperlink" Target="https://www.cisa.gov/" TargetMode="External"/><Relationship Id="rId7" Type="http://schemas.openxmlformats.org/officeDocument/2006/relationships/hyperlink" Target="https://learn.microsoft.com/" TargetMode="External"/><Relationship Id="rId2" Type="http://schemas.openxmlformats.org/officeDocument/2006/relationships/hyperlink" Target="https://www.cqc.org.uk/" TargetMode="External"/><Relationship Id="rId1" Type="http://schemas.openxmlformats.org/officeDocument/2006/relationships/slideLayout" Target="../slideLayouts/slideLayout18.xml"/><Relationship Id="rId6" Type="http://schemas.openxmlformats.org/officeDocument/2006/relationships/hyperlink" Target="https://www.microsoft.com/en-gb/microsoft-teams/healthcare" TargetMode="External"/><Relationship Id="rId11" Type="http://schemas.openxmlformats.org/officeDocument/2006/relationships/hyperlink" Target="https://www.nmc.org.uk/" TargetMode="External"/><Relationship Id="rId5" Type="http://schemas.openxmlformats.org/officeDocument/2006/relationships/hyperlink" Target="https://www.hcpc-uk.org/" TargetMode="External"/><Relationship Id="rId10" Type="http://schemas.openxmlformats.org/officeDocument/2006/relationships/hyperlink" Target="https://www.england.nhs.uk/" TargetMode="External"/><Relationship Id="rId4" Type="http://schemas.openxmlformats.org/officeDocument/2006/relationships/hyperlink" Target="https://privsec.harvard.edu/" TargetMode="External"/><Relationship Id="rId9" Type="http://schemas.openxmlformats.org/officeDocument/2006/relationships/hyperlink" Target="https://www.ncsc.gov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>
            <a:alphaModFix amt="30000"/>
          </a:blip>
          <a:stretch>
            <a:fillRect/>
          </a:stretch>
        </p:blipFill>
        <p:spPr>
          <a:xfrm>
            <a:off x="9614665" y="407552"/>
            <a:ext cx="1792294" cy="1747029"/>
          </a:xfrm>
          <a:prstGeom prst="rect">
            <a:avLst/>
          </a:prstGeom>
        </p:spPr>
      </p:pic>
      <p:sp>
        <p:nvSpPr>
          <p:cNvPr id="4" name="Text 1"/>
          <p:cNvSpPr/>
          <p:nvPr/>
        </p:nvSpPr>
        <p:spPr>
          <a:xfrm>
            <a:off x="949839" y="3148784"/>
            <a:ext cx="6865088" cy="46329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000" b="1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LCHS4007 Digital Skills &amp; Research Methods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981738" y="4351107"/>
            <a:ext cx="10464211" cy="18490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Group  Name: Zinabu Tikuye</a:t>
            </a:r>
            <a:r>
              <a:rPr lang="en-US" sz="2000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                         Student ID: 2538640</a:t>
            </a:r>
            <a:endParaRPr lang="en-US" sz="2000" b="1" dirty="0">
              <a:latin typeface="Calibri" panose="020F0502020204030204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defTabSz="1219200"/>
            <a:r>
              <a:rPr lang="en-US" sz="2000" b="1" dirty="0">
                <a:latin typeface="Calibri" panose="020F0502020204030204"/>
                <a:ea typeface="Calibri" panose="020F0502020204030204" pitchFamily="34" charset="-122"/>
                <a:cs typeface="Calibri" panose="020F0502020204030204" pitchFamily="34" charset="-120"/>
              </a:rPr>
              <a:t>                           Evelyn  Monu                                  Student ID 2537502</a:t>
            </a:r>
            <a:endParaRPr lang="en-US" sz="2000" b="1" dirty="0"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defTabSz="1219200"/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                      Maria Georgiana </a:t>
            </a:r>
            <a:r>
              <a:rPr lang="en-US" sz="2000" b="1" dirty="0" err="1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Fireswu</a:t>
            </a:r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         Student ID 2536767</a:t>
            </a:r>
          </a:p>
          <a:p>
            <a:pPr defTabSz="1219200"/>
            <a:r>
              <a:rPr lang="en-US" sz="2000" b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                       Muhammad Ali Faisal                    Student ID 2525261</a:t>
            </a:r>
          </a:p>
          <a:p>
            <a:pPr defTabSz="1219200"/>
            <a:endParaRPr lang="en-US" b="1" dirty="0"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algn="r" defTabSz="1219200"/>
            <a:r>
              <a:rPr lang="en-US" sz="2000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June 2026</a:t>
            </a:r>
            <a:endParaRPr lang="en-US" sz="2000" b="1" dirty="0">
              <a:latin typeface="Calibri" panose="020F0502020204030204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  <p:sp>
        <p:nvSpPr>
          <p:cNvPr id="9" name="Text 6"/>
          <p:cNvSpPr/>
          <p:nvPr/>
        </p:nvSpPr>
        <p:spPr>
          <a:xfrm>
            <a:off x="435209" y="1955719"/>
            <a:ext cx="11095799" cy="44895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endParaRPr lang="en-US" sz="2000" b="1" dirty="0">
              <a:solidFill>
                <a:srgbClr val="CADCFC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defTabSz="1219200"/>
            <a:endParaRPr lang="en-US" sz="2000" b="1" dirty="0">
              <a:solidFill>
                <a:srgbClr val="CADCFC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  <a:p>
            <a:pPr algn="ctr" defTabSz="1219200"/>
            <a:r>
              <a:rPr lang="en-US" sz="3200" b="1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r>
              <a:rPr lang="en-US" sz="3200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CertHE</a:t>
            </a:r>
            <a:r>
              <a:rPr lang="en-US" sz="3200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Of Higher Education Skills for the Workplace: (Health &amp; Social Care)</a:t>
            </a:r>
          </a:p>
        </p:txBody>
      </p:sp>
      <p:sp>
        <p:nvSpPr>
          <p:cNvPr id="10" name="Text 7"/>
          <p:cNvSpPr/>
          <p:nvPr/>
        </p:nvSpPr>
        <p:spPr>
          <a:xfrm>
            <a:off x="239232" y="998756"/>
            <a:ext cx="10972800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3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UNIVERSITY</a:t>
            </a:r>
            <a:r>
              <a:rPr lang="en-US" sz="12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r>
              <a:rPr lang="en-US" sz="28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OF WALES TRINITY SAINT DAVID</a:t>
            </a:r>
            <a:r>
              <a:rPr lang="en-US" sz="2000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</a:t>
            </a:r>
            <a:endParaRPr lang="en-US" sz="1200" b="1" dirty="0">
              <a:solidFill>
                <a:schemeClr val="bg1"/>
              </a:solidFill>
              <a:latin typeface="Calibri" panose="020F0502020204030204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/>
          <a:srcRect r="72078"/>
          <a:stretch>
            <a:fillRect/>
          </a:stretch>
        </p:blipFill>
        <p:spPr>
          <a:xfrm>
            <a:off x="416509" y="548963"/>
            <a:ext cx="1258118" cy="1312430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1174898" y="3623165"/>
            <a:ext cx="380645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</a:rPr>
              <a:t>Instructor: Justin Okoli</a:t>
            </a:r>
          </a:p>
        </p:txBody>
      </p:sp>
      <p:pic>
        <p:nvPicPr>
          <p:cNvPr id="3" name="Picture 2" descr="A group of people sitting at a table with laptops and water bottles&#10;&#10;AI-generated content may be incorrect.">
            <a:extLst>
              <a:ext uri="{FF2B5EF4-FFF2-40B4-BE49-F238E27FC236}">
                <a16:creationId xmlns:a16="http://schemas.microsoft.com/office/drawing/2014/main" id="{638BF820-35FE-3FC0-A7FB-92653D08775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42734" y="2541982"/>
            <a:ext cx="3637360" cy="4196955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2"/>
          <p:cNvSpPr/>
          <p:nvPr/>
        </p:nvSpPr>
        <p:spPr>
          <a:xfrm>
            <a:off x="684212" y="4487332"/>
            <a:ext cx="8534400" cy="15070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Office 365 at</a:t>
            </a:r>
            <a:r>
              <a:rPr lang="en-US" sz="4000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4000" b="1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Riverdale</a:t>
            </a:r>
          </a:p>
          <a:p>
            <a:pPr>
              <a:spcBef>
                <a:spcPct val="0"/>
              </a:spcBef>
              <a:spcAft>
                <a:spcPts val="600"/>
              </a:spcAft>
            </a:pPr>
            <a:r>
              <a:rPr lang="en-US" sz="4000" b="1" cap="all">
                <a:ln w="3175" cmpd="sng">
                  <a:noFill/>
                </a:ln>
                <a:solidFill>
                  <a:schemeClr val="tx2"/>
                </a:solidFill>
                <a:latin typeface="+mj-lt"/>
                <a:ea typeface="+mj-ea"/>
                <a:cs typeface="+mj-cs"/>
              </a:rPr>
              <a:t>     Nursing Home</a:t>
            </a:r>
            <a:endParaRPr lang="en-US" sz="4000" cap="all" dirty="0">
              <a:ln w="3175" cmpd="sng">
                <a:noFill/>
              </a:ln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ext 3"/>
          <p:cNvSpPr/>
          <p:nvPr/>
        </p:nvSpPr>
        <p:spPr>
          <a:xfrm>
            <a:off x="684212" y="685800"/>
            <a:ext cx="11190288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just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 i="1" dirty="0">
                <a:solidFill>
                  <a:schemeClr val="bg1"/>
                </a:solidFill>
              </a:rPr>
              <a:t>How OneDrive,  Microsoft Teams, and Microsoft word can transform secure file storage and sharing,  staff communication, and training </a:t>
            </a:r>
            <a:endParaRPr lang="en-US" sz="2400" b="1" dirty="0">
              <a:solidFill>
                <a:schemeClr val="bg1"/>
              </a:solidFill>
            </a:endParaRPr>
          </a:p>
          <a:p>
            <a:pPr algn="just">
              <a:spcBef>
                <a:spcPct val="20000"/>
              </a:spcBef>
              <a:spcAft>
                <a:spcPts val="600"/>
              </a:spcAft>
              <a:buClr>
                <a:schemeClr val="tx1"/>
              </a:buClr>
              <a:buSzPct val="80000"/>
              <a:buFont typeface="Wingdings 3" panose="05040102010807070707" pitchFamily="18" charset="2"/>
              <a:buChar char=""/>
            </a:pPr>
            <a:r>
              <a:rPr lang="en-US" sz="2400" b="1" i="1" dirty="0">
                <a:solidFill>
                  <a:schemeClr val="bg1"/>
                </a:solidFill>
              </a:rPr>
              <a:t>across shifts, buildings, and roles</a:t>
            </a:r>
            <a:endParaRPr lang="en-US" sz="2400" b="1" dirty="0">
              <a:solidFill>
                <a:schemeClr val="bg1"/>
              </a:solidFill>
            </a:endParaRPr>
          </a:p>
        </p:txBody>
      </p:sp>
      <p:sp>
        <p:nvSpPr>
          <p:cNvPr id="8" name="Text 5"/>
          <p:cNvSpPr/>
          <p:nvPr/>
        </p:nvSpPr>
        <p:spPr>
          <a:xfrm>
            <a:off x="609600" y="3909857"/>
            <a:ext cx="10972800" cy="18490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endParaRPr lang="en-US" sz="1465" b="1" dirty="0">
              <a:solidFill>
                <a:srgbClr val="CADCFC"/>
              </a:solidFill>
              <a:latin typeface="Calibri" panose="020F0502020204030204" pitchFamily="34" charset="0"/>
              <a:ea typeface="Calibri" panose="020F0502020204030204" pitchFamily="34" charset="-122"/>
              <a:cs typeface="Calibri" panose="020F0502020204030204" pitchFamily="34" charset="-12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endParaRPr lang="en-US" sz="3465" dirty="0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0" y="243840"/>
            <a:ext cx="12191999" cy="10972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2800" b="1" dirty="0">
                <a:solidFill>
                  <a:srgbClr val="FF0000"/>
                </a:solidFill>
              </a:rPr>
              <a:t>The digital challenges at Riverdale Nursing Home</a:t>
            </a:r>
            <a:endParaRPr lang="en-US" sz="2400" b="1" dirty="0">
              <a:solidFill>
                <a:srgbClr val="FF0000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63040"/>
            <a:ext cx="6461760" cy="4632960"/>
          </a:xfrm>
          <a:prstGeom prst="roundRect">
            <a:avLst>
              <a:gd name="adj" fmla="val 2632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665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 3"/>
          <p:cNvSpPr/>
          <p:nvPr/>
        </p:nvSpPr>
        <p:spPr>
          <a:xfrm>
            <a:off x="731520" y="1584960"/>
            <a:ext cx="597408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Introductions: About Riverdale Nursing Home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4"/>
          <p:cNvSpPr/>
          <p:nvPr/>
        </p:nvSpPr>
        <p:spPr>
          <a:xfrm>
            <a:off x="609599" y="2133600"/>
            <a:ext cx="6239727" cy="2072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600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Riverdale is a care home for older adults requiring daily personal care, medication support, and monitoring.</a:t>
            </a:r>
            <a:endParaRPr lang="en-US" sz="1600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1219200"/>
            <a:r>
              <a:rPr lang="en-US" sz="1600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1600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1219200"/>
            <a:r>
              <a:rPr lang="en-US" sz="1600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Staff include carers, senior careers, nurses, and administrative staff working across two separate buildings.</a:t>
            </a:r>
            <a:endParaRPr lang="en-US" sz="1600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1219200"/>
            <a:r>
              <a:rPr lang="en-US" sz="1600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1600" b="1" dirty="0">
              <a:solidFill>
                <a:prstClr val="black"/>
              </a:solidFill>
              <a:latin typeface="Calibri" panose="020F0502020204030204"/>
            </a:endParaRPr>
          </a:p>
          <a:p>
            <a:pPr defTabSz="1219200"/>
            <a:r>
              <a:rPr lang="en-US" sz="1600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The organisation uses Microsoft 365, but staff do not know which tools to use for which tasks leading to:</a:t>
            </a:r>
            <a:endParaRPr lang="en-US" sz="1600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ext 5"/>
          <p:cNvSpPr/>
          <p:nvPr/>
        </p:nvSpPr>
        <p:spPr>
          <a:xfrm>
            <a:off x="853440" y="4084320"/>
            <a:ext cx="585216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200" indent="-457200" defTabSz="1219200">
              <a:buSzPct val="100000"/>
              <a:buFontTx/>
              <a:buChar char="•"/>
            </a:pPr>
            <a:r>
              <a:rPr lang="en-US" sz="1865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Missed messages between shifts</a:t>
            </a:r>
            <a:endParaRPr lang="en-US" sz="1865" b="1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Duplicated work across teams</a:t>
            </a:r>
            <a:endParaRPr lang="en-US" sz="1865" b="1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Confusion about which tool to use</a:t>
            </a:r>
            <a:endParaRPr lang="en-US" sz="1865" b="1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Inefficient ways of working</a:t>
            </a:r>
            <a:endParaRPr lang="en-US" sz="1865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315200" y="158496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9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98080" y="1889760"/>
            <a:ext cx="670560" cy="670560"/>
          </a:xfrm>
          <a:prstGeom prst="rect">
            <a:avLst/>
          </a:prstGeom>
        </p:spPr>
      </p:pic>
      <p:sp>
        <p:nvSpPr>
          <p:cNvPr id="10" name="Text 7"/>
          <p:cNvSpPr/>
          <p:nvPr/>
        </p:nvSpPr>
        <p:spPr>
          <a:xfrm>
            <a:off x="8351520" y="164592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3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8"/>
          <p:cNvSpPr/>
          <p:nvPr/>
        </p:nvSpPr>
        <p:spPr>
          <a:xfrm>
            <a:off x="8351520" y="229209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46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Buildings</a:t>
            </a:r>
            <a:endParaRPr lang="en-US" sz="1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9"/>
          <p:cNvSpPr/>
          <p:nvPr/>
        </p:nvSpPr>
        <p:spPr>
          <a:xfrm>
            <a:off x="7315200" y="316992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28090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3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98080" y="3474720"/>
            <a:ext cx="670560" cy="670560"/>
          </a:xfrm>
          <a:prstGeom prst="rect">
            <a:avLst/>
          </a:prstGeom>
        </p:spPr>
      </p:pic>
      <p:sp>
        <p:nvSpPr>
          <p:cNvPr id="14" name="Text 10"/>
          <p:cNvSpPr/>
          <p:nvPr/>
        </p:nvSpPr>
        <p:spPr>
          <a:xfrm>
            <a:off x="8351520" y="323088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Multi</a:t>
            </a:r>
            <a:endParaRPr lang="en-US" sz="3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1"/>
          <p:cNvSpPr/>
          <p:nvPr/>
        </p:nvSpPr>
        <p:spPr>
          <a:xfrm>
            <a:off x="8351520" y="387705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46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Shift patterns</a:t>
            </a:r>
            <a:endParaRPr lang="en-US" sz="1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2"/>
          <p:cNvSpPr/>
          <p:nvPr/>
        </p:nvSpPr>
        <p:spPr>
          <a:xfrm>
            <a:off x="7315200" y="4754880"/>
            <a:ext cx="4267200" cy="1341120"/>
          </a:xfrm>
          <a:prstGeom prst="roundRect">
            <a:avLst>
              <a:gd name="adj" fmla="val 9091"/>
            </a:avLst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7" name="Image 2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98080" y="5059680"/>
            <a:ext cx="670560" cy="670560"/>
          </a:xfrm>
          <a:prstGeom prst="rect">
            <a:avLst/>
          </a:prstGeom>
        </p:spPr>
      </p:pic>
      <p:sp>
        <p:nvSpPr>
          <p:cNvPr id="18" name="Text 13"/>
          <p:cNvSpPr/>
          <p:nvPr/>
        </p:nvSpPr>
        <p:spPr>
          <a:xfrm>
            <a:off x="8351520" y="4815840"/>
            <a:ext cx="1828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365</a:t>
            </a:r>
            <a:endParaRPr lang="en-US" sz="3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Text 14"/>
          <p:cNvSpPr/>
          <p:nvPr/>
        </p:nvSpPr>
        <p:spPr>
          <a:xfrm>
            <a:off x="8351520" y="5462016"/>
            <a:ext cx="30480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46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Days of care</a:t>
            </a:r>
            <a:endParaRPr lang="en-US" sz="1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5"/>
          <p:cNvSpPr/>
          <p:nvPr/>
        </p:nvSpPr>
        <p:spPr>
          <a:xfrm>
            <a:off x="487680" y="6461760"/>
            <a:ext cx="10972800" cy="2438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200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(Riverdale Nursing Home Case Study, UWTSD, 2026)</a:t>
            </a:r>
            <a:endParaRPr lang="en-US" sz="12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1543414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8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Our  Workplace Task: Microsoft 365 tools for Riverdale management</a:t>
            </a:r>
            <a:endParaRPr lang="en-US" sz="28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000" b="1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Microsoft 365 tools  involve in a nursing home?</a:t>
            </a:r>
            <a:endParaRPr lang="en-US" sz="2000" b="1" dirty="0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21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Introduction 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413760" y="158496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01440" y="1231605"/>
            <a:ext cx="7437120" cy="1022663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0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we investigate as a group at Riverdale management: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3402608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As a group, we investigated the digital challenges at Riverdale Nursing Home, where staff work across two buildings and rely on Microsoft 365 tools for daily tasks.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Our research found that staff are unsure which tools to use for secure file storage, staff communication, care documentation, and staff training.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 This has resulted in duplicated work, missed messages, and inconsistent ways of working.</a:t>
            </a:r>
          </a:p>
        </p:txBody>
      </p:sp>
      <p:sp>
        <p:nvSpPr>
          <p:cNvPr id="10" name="Text 7"/>
          <p:cNvSpPr/>
          <p:nvPr/>
        </p:nvSpPr>
        <p:spPr>
          <a:xfrm>
            <a:off x="3365205" y="5613990"/>
            <a:ext cx="8618638" cy="695369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600" dirty="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 dirty="0">
              <a:solidFill>
                <a:schemeClr val="bg1"/>
              </a:solidFill>
              <a:highlight>
                <a:srgbClr val="FFFF00"/>
              </a:highlight>
              <a:latin typeface="Calibri" panose="020F0502020204030204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5760" y="1365504"/>
            <a:ext cx="2882960" cy="3463036"/>
          </a:xfrm>
          <a:prstGeom prst="rect">
            <a:avLst/>
          </a:prstGeo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468699"/>
            <a:ext cx="10972800" cy="872421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800" i="1" dirty="0">
                <a:solidFill>
                  <a:srgbClr val="FF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Microsoft 365 tools involve in a nursing home?</a:t>
            </a:r>
            <a:endParaRPr lang="en-US" sz="2800" dirty="0">
              <a:solidFill>
                <a:srgbClr val="FF0000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21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Introduction count……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3413760" y="1571728"/>
            <a:ext cx="8003600" cy="69494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4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 Microsoft 365 tools  involves:</a:t>
            </a: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3014330"/>
            <a:ext cx="8412479" cy="31707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Using reliable, CRAAP‑tested sources, we identified three Microsoft tools that best support these workplace needs: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Microsoft OneDrive</a:t>
            </a:r>
            <a:r>
              <a:rPr lang="en-US" sz="2000" dirty="0">
                <a:solidFill>
                  <a:schemeClr val="bg1"/>
                </a:solidFill>
              </a:rPr>
              <a:t> for secure file storage and sharing, </a:t>
            </a:r>
            <a:r>
              <a:rPr lang="en-US" sz="2000" b="1" dirty="0">
                <a:solidFill>
                  <a:schemeClr val="bg1"/>
                </a:solidFill>
              </a:rPr>
              <a:t>Microsoft Teams</a:t>
            </a:r>
            <a:r>
              <a:rPr lang="en-US" sz="2000" dirty="0">
                <a:solidFill>
                  <a:schemeClr val="bg1"/>
                </a:solidFill>
              </a:rPr>
              <a:t> for staff communication and training, and </a:t>
            </a:r>
            <a:r>
              <a:rPr lang="en-US" sz="2000" b="1" dirty="0">
                <a:solidFill>
                  <a:schemeClr val="bg1"/>
                </a:solidFill>
              </a:rPr>
              <a:t>Microsoft Word</a:t>
            </a:r>
            <a:r>
              <a:rPr lang="en-US" sz="2000" dirty="0">
                <a:solidFill>
                  <a:schemeClr val="bg1"/>
                </a:solidFill>
              </a:rPr>
              <a:t> for accurate care documentation.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chemeClr val="bg1"/>
                </a:solidFill>
              </a:rPr>
              <a:t>These tools were selected because they offer strong security, accessibility, and compliance features suitable for a care environment.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algn="just"/>
            <a:endParaRPr lang="en-US" sz="2400" dirty="0">
              <a:solidFill>
                <a:schemeClr val="bg1"/>
              </a:solidFill>
            </a:endParaRPr>
          </a:p>
          <a:p>
            <a:pPr algn="just"/>
            <a:r>
              <a:rPr lang="en-US" sz="1600" dirty="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  <a:p>
            <a:pPr marL="285750" indent="-285750" algn="just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endParaRPr lang="en-US" sz="1335" b="1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4" name="Picture 1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00" y="1447691"/>
            <a:ext cx="2826957" cy="3095625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</a:t>
            </a:r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……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4000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    </a:t>
            </a:r>
            <a:r>
              <a:rPr lang="en-US" sz="4000" i="1" dirty="0" err="1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Cont</a:t>
            </a:r>
            <a:r>
              <a:rPr lang="en-US" sz="4000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……</a:t>
            </a:r>
            <a:endParaRPr lang="en-US" sz="4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8754" y="419703"/>
            <a:ext cx="1828800" cy="1828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87680" y="4625162"/>
            <a:ext cx="3048000" cy="1348917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419447"/>
            <a:ext cx="7437120" cy="847225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3600" b="1" dirty="0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</a:t>
            </a:r>
            <a:r>
              <a:rPr lang="en-US" sz="3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…….</a:t>
            </a:r>
            <a:endParaRPr lang="en-US" sz="3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1"/>
            <a:ext cx="8412479" cy="4195089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200" indent="-457200" defTabSz="1219200">
              <a:buSzPct val="100000"/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This research document brings together our group findings and presents the workplace tasks, </a:t>
            </a: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The </a:t>
            </a:r>
            <a:r>
              <a:rPr lang="en-US" sz="2400" b="1" dirty="0">
                <a:solidFill>
                  <a:schemeClr val="bg1"/>
                </a:solidFill>
              </a:rPr>
              <a:t> suitability of OneDrive</a:t>
            </a:r>
            <a:r>
              <a:rPr lang="en-US" sz="2400" b="1" dirty="0">
                <a:solidFill>
                  <a:srgbClr val="00B050"/>
                </a:solidFill>
              </a:rPr>
              <a:t>, Microsoft Teams  and Microsoft Word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</a:rPr>
              <a:t>Advantages and limitations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</a:rPr>
              <a:t>Conclusion and  recommendation</a:t>
            </a:r>
            <a:r>
              <a:rPr lang="en-US" sz="2400" dirty="0">
                <a:solidFill>
                  <a:schemeClr val="bg1"/>
                </a:solidFill>
              </a:rPr>
              <a:t>s for Riverdale management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  <a:p>
            <a:pPr algn="just"/>
            <a:r>
              <a:rPr lang="en-US" sz="1600" dirty="0">
                <a:solidFill>
                  <a:schemeClr val="bg1"/>
                </a:solidFill>
                <a:highlight>
                  <a:srgbClr val="FFFF00"/>
                </a:highlight>
              </a:rPr>
              <a:t>According to Microsoft Learn, (2026).  CISA, (2026). NCSC, (2026) poor Microsoft 365 tools is leading contributors to preventable errors in care settings</a:t>
            </a:r>
            <a:endParaRPr lang="en-US" sz="1600" b="1" dirty="0">
              <a:solidFill>
                <a:schemeClr val="bg1"/>
              </a:solidFill>
              <a:highlight>
                <a:srgbClr val="FFFF00"/>
              </a:highlight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endParaRPr lang="en-US" sz="1335" b="1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5814" y="1514580"/>
            <a:ext cx="3147943" cy="5178320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265814" y="3572158"/>
            <a:ext cx="3147943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5" tooltip="https://creativecommons.org/licenses/by-nc-nd/3.0/"/>
              </a:rPr>
              <a:t>D</a:t>
            </a:r>
            <a:endParaRPr lang="en-US" sz="900" dirty="0"/>
          </a:p>
        </p:txBody>
      </p:sp>
      <p:pic>
        <p:nvPicPr>
          <p:cNvPr id="18" name="Picture 17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49800" y="0"/>
            <a:ext cx="2530136" cy="2029968"/>
          </a:xfrm>
          <a:prstGeom prst="rect">
            <a:avLst/>
          </a:prstGeom>
        </p:spPr>
      </p:pic>
      <p:pic>
        <p:nvPicPr>
          <p:cNvPr id="20" name="Picture 1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2464" y="40170"/>
            <a:ext cx="2648335" cy="1622273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487679" y="219456"/>
            <a:ext cx="11537743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 err="1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Zinabu’s</a:t>
            </a:r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 Workplace Task: secure file storage and sharing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400" b="1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secure file storage and sharing involve in a nursing home</a:t>
            </a:r>
            <a:r>
              <a:rPr lang="en-US" sz="1735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?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21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Secure file storage and sharing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4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Secure file storage and sharing  involves:</a:t>
            </a: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388592"/>
            <a:ext cx="8412479" cy="25136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4000" b="1" dirty="0">
                <a:solidFill>
                  <a:schemeClr val="bg1"/>
                </a:solidFill>
              </a:rPr>
              <a:t>The workplace task focuses </a:t>
            </a:r>
            <a:r>
              <a:rPr lang="en-US" sz="4000" b="1" dirty="0"/>
              <a:t>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1"/>
                </a:solidFill>
              </a:rPr>
              <a:t>securely storing,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1"/>
                </a:solidFill>
              </a:rPr>
              <a:t>managing, and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3200" b="1" dirty="0">
                <a:solidFill>
                  <a:schemeClr val="accent1"/>
                </a:solidFill>
              </a:rPr>
              <a:t>sharing digital fil</a:t>
            </a:r>
            <a:r>
              <a:rPr lang="en-US" sz="3200" dirty="0">
                <a:solidFill>
                  <a:schemeClr val="accent1"/>
                </a:solidFill>
              </a:rPr>
              <a:t>es</a:t>
            </a:r>
            <a:r>
              <a:rPr lang="en-US" sz="4000" dirty="0">
                <a:solidFill>
                  <a:schemeClr val="accent1"/>
                </a:solidFill>
              </a:rPr>
              <a:t>.</a:t>
            </a: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600" b="1" i="1" dirty="0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According to NHS England (2023), poor communication is a leading contributor to preventable errors in care settings</a:t>
            </a:r>
            <a:r>
              <a:rPr lang="en-US" sz="1600" b="1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600" b="1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965" y="1225291"/>
            <a:ext cx="3139792" cy="3681635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634933" y="3701093"/>
            <a:ext cx="3139792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 err="1"/>
              <a:t>T</a:t>
            </a:r>
            <a:r>
              <a:rPr lang="en-US" sz="900" dirty="0" err="1">
                <a:solidFill>
                  <a:schemeClr val="bg1"/>
                </a:solidFill>
              </a:rPr>
              <a:t>secorinng</a:t>
            </a:r>
            <a:r>
              <a:rPr lang="en-US" sz="900" dirty="0"/>
              <a:t> 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400" i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2400" dirty="0"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53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Includes:</a:t>
            </a:r>
            <a:endParaRPr lang="en-US" sz="53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400" i="1" dirty="0"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Cloud based storage  and collaboration hub within Microsoft 365</a:t>
            </a:r>
            <a:endParaRPr lang="en-US" sz="2400" dirty="0"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60960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6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>
            <p:custDataLst>
              <p:tags r:id="rId2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Cloud environment 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>
            <p:custDataLst>
              <p:tags r:id="rId3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dirty="0"/>
              <a:t>Uploading documents to a secure cloud environment </a:t>
            </a:r>
          </a:p>
        </p:txBody>
      </p:sp>
      <p:sp>
        <p:nvSpPr>
          <p:cNvPr id="10" name="Shape 7"/>
          <p:cNvSpPr/>
          <p:nvPr>
            <p:custDataLst>
              <p:tags r:id="rId4"/>
            </p:custDataLst>
          </p:nvPr>
        </p:nvSpPr>
        <p:spPr>
          <a:xfrm>
            <a:off x="633984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8"/>
          <p:cNvSpPr/>
          <p:nvPr>
            <p:custDataLst>
              <p:tags r:id="rId5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Permissions 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9"/>
          <p:cNvSpPr/>
          <p:nvPr>
            <p:custDataLst>
              <p:tags r:id="rId6"/>
            </p:custDataLst>
          </p:nvPr>
        </p:nvSpPr>
        <p:spPr>
          <a:xfrm>
            <a:off x="7376160" y="3072384"/>
            <a:ext cx="411207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000" dirty="0"/>
              <a:t>Setting permissions for internal and external users </a:t>
            </a:r>
          </a:p>
        </p:txBody>
      </p:sp>
      <p:sp>
        <p:nvSpPr>
          <p:cNvPr id="14" name="Shape 10"/>
          <p:cNvSpPr/>
          <p:nvPr>
            <p:custDataLst>
              <p:tags r:id="rId7"/>
            </p:custDataLst>
          </p:nvPr>
        </p:nvSpPr>
        <p:spPr>
          <a:xfrm>
            <a:off x="609600" y="4457016"/>
            <a:ext cx="5242560" cy="1872840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400" baseline="-25000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792480" y="5049168"/>
            <a:ext cx="670560" cy="670560"/>
          </a:xfrm>
          <a:prstGeom prst="rect">
            <a:avLst/>
          </a:prstGeom>
        </p:spPr>
      </p:pic>
      <p:sp>
        <p:nvSpPr>
          <p:cNvPr id="16" name="Text 11"/>
          <p:cNvSpPr/>
          <p:nvPr>
            <p:custDataLst>
              <p:tags r:id="rId9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2"/>
          <p:cNvSpPr/>
          <p:nvPr>
            <p:custDataLst>
              <p:tags r:id="rId10"/>
            </p:custDataLst>
          </p:nvPr>
        </p:nvSpPr>
        <p:spPr>
          <a:xfrm>
            <a:off x="1565136" y="4962144"/>
            <a:ext cx="417402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000" dirty="0"/>
              <a:t>Ensuring compliance with data protection policies </a:t>
            </a:r>
          </a:p>
        </p:txBody>
      </p:sp>
      <p:sp>
        <p:nvSpPr>
          <p:cNvPr id="18" name="Shape 13"/>
          <p:cNvSpPr/>
          <p:nvPr>
            <p:custDataLst>
              <p:tags r:id="rId11"/>
            </p:custDataLst>
          </p:nvPr>
        </p:nvSpPr>
        <p:spPr>
          <a:xfrm>
            <a:off x="6144200" y="4489704"/>
            <a:ext cx="5438199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4"/>
          <p:cNvSpPr/>
          <p:nvPr>
            <p:custDataLst>
              <p:tags r:id="rId12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8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Controls</a:t>
            </a:r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 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5"/>
          <p:cNvSpPr/>
          <p:nvPr>
            <p:custDataLst>
              <p:tags r:id="rId13"/>
            </p:custDataLst>
          </p:nvPr>
        </p:nvSpPr>
        <p:spPr>
          <a:xfrm>
            <a:off x="7295376" y="4962144"/>
            <a:ext cx="4104144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400" dirty="0"/>
              <a:t>Maintaining version control </a:t>
            </a:r>
          </a:p>
        </p:txBody>
      </p:sp>
      <p:sp>
        <p:nvSpPr>
          <p:cNvPr id="22" name="Text 16"/>
          <p:cNvSpPr/>
          <p:nvPr/>
        </p:nvSpPr>
        <p:spPr>
          <a:xfrm>
            <a:off x="1550993" y="6459816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400" b="1" i="1" dirty="0">
                <a:solidFill>
                  <a:srgbClr val="78909C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(2024). Microsoft Teams for Healthcare. Available at: https://www.microsoft.com/en-gb/microsoft-teams/healthcare</a:t>
            </a:r>
            <a:endParaRPr lang="en-US" sz="1400" b="1" dirty="0">
              <a:solidFill>
                <a:prstClr val="black"/>
              </a:solidFill>
              <a:highlight>
                <a:srgbClr val="FFFF00"/>
              </a:highlight>
              <a:latin typeface="Calibri" panose="020F0502020204030204"/>
            </a:endParaRP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V="1">
            <a:off x="152320" y="2461966"/>
            <a:ext cx="1412816" cy="1793041"/>
          </a:xfrm>
          <a:prstGeom prst="rect">
            <a:avLst/>
          </a:prstGeom>
        </p:spPr>
      </p:pic>
      <p:sp>
        <p:nvSpPr>
          <p:cNvPr id="26" name="TextBox 25"/>
          <p:cNvSpPr txBox="1"/>
          <p:nvPr/>
        </p:nvSpPr>
        <p:spPr>
          <a:xfrm flipV="1">
            <a:off x="0" y="7088831"/>
            <a:ext cx="25624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hlinkClick r:id="rId18" tooltip="https://www.openaccessgovernment.org/top-5-challenges-when-migrating-to-the-cloud/162580/"/>
              </a:rPr>
              <a:t>This Photo</a:t>
            </a:r>
            <a:r>
              <a:rPr lang="en-US" sz="900" dirty="0"/>
              <a:t> by Unknown Author is licensed under </a:t>
            </a:r>
            <a:r>
              <a:rPr lang="en-US" sz="900" dirty="0">
                <a:hlinkClick r:id="rId19" tooltip="https://creativecommons.org/licenses/by/3.0/"/>
              </a:rPr>
              <a:t>CC BY</a:t>
            </a:r>
            <a:endParaRPr lang="en-US" sz="900" dirty="0"/>
          </a:p>
        </p:txBody>
      </p:sp>
      <p:pic>
        <p:nvPicPr>
          <p:cNvPr id="28" name="Picture 27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6839" y="2458212"/>
            <a:ext cx="1036321" cy="1780248"/>
          </a:xfrm>
          <a:prstGeom prst="rect">
            <a:avLst/>
          </a:prstGeom>
        </p:spPr>
      </p:pic>
      <p:pic>
        <p:nvPicPr>
          <p:cNvPr id="30" name="Picture 2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69690" y="4498848"/>
            <a:ext cx="1055777" cy="1773936"/>
          </a:xfrm>
          <a:prstGeom prst="rect">
            <a:avLst/>
          </a:prstGeom>
        </p:spPr>
      </p:pic>
      <p:sp>
        <p:nvSpPr>
          <p:cNvPr id="31" name="TextBox 30"/>
          <p:cNvSpPr txBox="1"/>
          <p:nvPr/>
        </p:nvSpPr>
        <p:spPr>
          <a:xfrm>
            <a:off x="6226841" y="6858000"/>
            <a:ext cx="24652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>
                <a:hlinkClick r:id="rId22" tooltip="https://teaching.alexcoman.com/resurse/tutorial/git/sisteme-pentru-controlul-versiunii/"/>
              </a:rPr>
              <a:t>This Photo</a:t>
            </a:r>
            <a:r>
              <a:rPr lang="en-US" sz="900"/>
              <a:t> by Unknown Author is licensed under </a:t>
            </a:r>
            <a:r>
              <a:rPr lang="en-US" sz="900">
                <a:hlinkClick r:id="rId23" tooltip="https://creativecommons.org/licenses/by-nc-sa/3.0/"/>
              </a:rPr>
              <a:t>CC BY-SA-NC</a:t>
            </a:r>
            <a:endParaRPr lang="en-US" sz="900"/>
          </a:p>
        </p:txBody>
      </p:sp>
      <p:pic>
        <p:nvPicPr>
          <p:cNvPr id="33" name="Picture 3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42" b="29592"/>
          <a:stretch>
            <a:fillRect/>
          </a:stretch>
        </p:blipFill>
        <p:spPr>
          <a:xfrm>
            <a:off x="9096152" y="361506"/>
            <a:ext cx="2803605" cy="1517053"/>
          </a:xfrm>
          <a:prstGeom prst="rect">
            <a:avLst/>
          </a:prstGeom>
        </p:spPr>
      </p:pic>
      <p:pic>
        <p:nvPicPr>
          <p:cNvPr id="39" name="Picture 38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920" y="4457016"/>
            <a:ext cx="1330217" cy="1878936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3200" b="1" dirty="0">
                <a:solidFill>
                  <a:schemeClr val="accent1"/>
                </a:solidFill>
              </a:rPr>
              <a:t>Why is OneDrive suitable for secure storage files and sharing?</a:t>
            </a:r>
            <a:r>
              <a:rPr lang="en-US" sz="3200" dirty="0">
                <a:solidFill>
                  <a:schemeClr val="accent1"/>
                </a:solidFill>
              </a:rPr>
              <a:t> </a:t>
            </a: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000" i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secure file storage and sharing to Riverdale's specific data protections  needs</a:t>
            </a:r>
            <a:endParaRPr lang="en-US" sz="2000" dirty="0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518160" y="1689485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 </a:t>
            </a:r>
            <a:r>
              <a:rPr lang="en-US" sz="2000" b="1" dirty="0">
                <a:solidFill>
                  <a:srgbClr val="FF0000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File management </a:t>
            </a:r>
            <a:endParaRPr lang="en-US" sz="1600" dirty="0">
              <a:solidFill>
                <a:srgbClr val="FF0000"/>
              </a:solidFill>
              <a:latin typeface="Calibri" panose="020F0502020204030204"/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1149912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 defTabSz="1219200"/>
            <a:r>
              <a:rPr lang="en-US" dirty="0">
                <a:solidFill>
                  <a:schemeClr val="bg1"/>
                </a:solidFill>
              </a:rPr>
              <a:t>It  is specifically designed or featured for cloud-based file management with built in security and compliance features. </a:t>
            </a:r>
          </a:p>
          <a:p>
            <a:pPr lvl="0" algn="just"/>
            <a:r>
              <a:rPr lang="en-US" b="1" dirty="0">
                <a:solidFill>
                  <a:schemeClr val="bg1"/>
                </a:solidFill>
              </a:rPr>
              <a:t>(File management Microsoft Learn, Assessed 01 June 2026).</a:t>
            </a:r>
            <a:r>
              <a:rPr lang="en-US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chemeClr val="bg1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Data protection</a:t>
            </a:r>
            <a:endParaRPr lang="en-US" sz="1600" b="1" dirty="0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1133856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dirty="0">
                <a:solidFill>
                  <a:schemeClr val="bg1"/>
                </a:solidFill>
              </a:rPr>
              <a:t>Supporting collaboration across teams and Microsoft 365 is a tool that provides </a:t>
            </a:r>
            <a:r>
              <a:rPr lang="en-US" b="1" dirty="0">
                <a:solidFill>
                  <a:schemeClr val="bg1"/>
                </a:solidFill>
              </a:rPr>
              <a:t>strong security, accessibility, and governance.</a:t>
            </a:r>
            <a:endParaRPr lang="en-US" dirty="0">
              <a:solidFill>
                <a:schemeClr val="bg1"/>
              </a:solidFill>
            </a:endParaRPr>
          </a:p>
          <a:p>
            <a:pPr defTabSz="1219200"/>
            <a:r>
              <a:rPr lang="en-US" sz="186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3088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Cross-Building large files security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511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 algn="just"/>
            <a:r>
              <a:rPr lang="en-US" dirty="0">
                <a:solidFill>
                  <a:schemeClr val="bg1"/>
                </a:solidFill>
              </a:rPr>
              <a:t>Preventing unauthorized access because it asks permissions to access the pages</a:t>
            </a: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Reduced Email Overload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Stephens et al. (2021) found that instant messaging platforms reduce internal email by up to 32%, freeing staff to focus on care rather than inboxes.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7"/>
            <a:ext cx="5303520" cy="1004947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 defTabSz="1219200"/>
            <a:r>
              <a:rPr lang="en-US" sz="17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Searchable Message History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0800" y="5291328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Unlike manual securing file OneDrive are stored and searchable, providing an audit trail, important in regulated health and social care environments (CQC, 2023).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OneDrive? Suitability &amp; Efficiency Gains</a:t>
            </a:r>
            <a:endParaRPr lang="en-US" sz="3465" dirty="0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5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OneDrive to Riverdale's specific communication needs</a:t>
            </a:r>
            <a:endParaRPr lang="en-US" sz="1735" dirty="0"/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487680" y="1463040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b="1" dirty="0">
                <a:solidFill>
                  <a:schemeClr val="accent1"/>
                </a:solidFill>
              </a:rPr>
              <a:t>Real-time collaboration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/>
            <a:r>
              <a:rPr lang="en-US" sz="2800" dirty="0">
                <a:solidFill>
                  <a:schemeClr val="bg1"/>
                </a:solidFill>
              </a:rPr>
              <a:t>multiple users can edit documents simultaneously.</a:t>
            </a:r>
          </a:p>
          <a:p>
            <a:endParaRPr lang="en-US" sz="1865" dirty="0"/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endParaRPr lang="en-US" b="1" dirty="0"/>
          </a:p>
          <a:p>
            <a:r>
              <a:rPr lang="en-US" sz="3200" b="1" dirty="0">
                <a:solidFill>
                  <a:schemeClr val="accent1"/>
                </a:solidFill>
              </a:rPr>
              <a:t>Version history </a:t>
            </a:r>
            <a:endParaRPr lang="en-US" sz="3200" dirty="0">
              <a:solidFill>
                <a:schemeClr val="accent1"/>
              </a:solidFill>
            </a:endParaRPr>
          </a:p>
          <a:p>
            <a:endParaRPr lang="en-US" sz="1600" dirty="0"/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dirty="0">
                <a:solidFill>
                  <a:schemeClr val="bg1"/>
                </a:solidFill>
              </a:rPr>
              <a:t>users can restore previous versions of files </a:t>
            </a: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22552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b="1" dirty="0">
                <a:solidFill>
                  <a:schemeClr val="accent1"/>
                </a:solidFill>
              </a:rPr>
              <a:t>Automatic synchronization</a:t>
            </a:r>
            <a:endParaRPr lang="en-US" sz="2400" dirty="0">
              <a:solidFill>
                <a:schemeClr val="accent1"/>
              </a:solidFill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dirty="0"/>
              <a:t> </a:t>
            </a:r>
            <a:r>
              <a:rPr lang="en-US" sz="2400" dirty="0">
                <a:solidFill>
                  <a:schemeClr val="bg1"/>
                </a:solidFill>
              </a:rPr>
              <a:t>Files update across all devices instantly </a:t>
            </a:r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800" b="1" dirty="0">
                <a:solidFill>
                  <a:schemeClr val="accent1"/>
                </a:solidFill>
              </a:rPr>
              <a:t>Reduced duplication </a:t>
            </a:r>
            <a:endParaRPr lang="en-US" sz="2800" dirty="0">
              <a:solidFill>
                <a:schemeClr val="accent1"/>
              </a:solidFill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400" dirty="0">
                <a:solidFill>
                  <a:schemeClr val="bg1"/>
                </a:solidFill>
              </a:rPr>
              <a:t>shared links replace email attachments</a:t>
            </a: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dirty="0">
                <a:solidFill>
                  <a:schemeClr val="accent1"/>
                </a:solidFill>
              </a:rPr>
              <a:t>I</a:t>
            </a:r>
            <a:r>
              <a:rPr lang="en-US" b="1" dirty="0">
                <a:solidFill>
                  <a:schemeClr val="accent1"/>
                </a:solidFill>
              </a:rPr>
              <a:t>ntegrated communication</a:t>
            </a:r>
            <a:endParaRPr lang="en-US" dirty="0">
              <a:solidFill>
                <a:schemeClr val="accent1"/>
              </a:solidFill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8"/>
            <a:ext cx="5303520" cy="99783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5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 connected directly </a:t>
            </a:r>
            <a:r>
              <a:rPr lang="en-US" b="1" dirty="0">
                <a:solidFill>
                  <a:schemeClr val="bg1"/>
                </a:solidFill>
              </a:rPr>
              <a:t>OneDrive works seamlessly with Teams and Outlook </a:t>
            </a:r>
            <a:r>
              <a:rPr lang="en-US" sz="1735" b="1" dirty="0">
                <a:solidFill>
                  <a:schemeClr val="bg1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(Microsoft, 2024).</a:t>
            </a:r>
            <a:endParaRPr lang="en-US" sz="1735" b="1" dirty="0">
              <a:solidFill>
                <a:schemeClr val="bg1"/>
              </a:solidFill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dirty="0"/>
              <a:t>T</a:t>
            </a:r>
          </a:p>
          <a:p>
            <a:r>
              <a:rPr lang="en-US" sz="2800" dirty="0">
                <a:solidFill>
                  <a:schemeClr val="accent1"/>
                </a:solidFill>
              </a:rPr>
              <a:t>These features</a:t>
            </a:r>
          </a:p>
          <a:p>
            <a:endParaRPr lang="en-US" sz="1600" dirty="0"/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2070" y="5291328"/>
            <a:ext cx="53035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b="1" dirty="0">
                <a:solidFill>
                  <a:schemeClr val="bg1"/>
                </a:solidFill>
              </a:rPr>
              <a:t>streamline communication</a:t>
            </a:r>
            <a:r>
              <a:rPr lang="en-US" dirty="0">
                <a:solidFill>
                  <a:schemeClr val="bg1"/>
                </a:solidFill>
              </a:rPr>
              <a:t> and </a:t>
            </a:r>
            <a:r>
              <a:rPr lang="en-US" b="1" dirty="0">
                <a:solidFill>
                  <a:schemeClr val="bg1"/>
                </a:solidFill>
              </a:rPr>
              <a:t>reduce workflow de</a:t>
            </a:r>
            <a:r>
              <a:rPr lang="en-US" dirty="0">
                <a:solidFill>
                  <a:schemeClr val="bg1"/>
                </a:solidFill>
              </a:rPr>
              <a:t>lays (Microsoft Learn, Assessed 01 June 2026). 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OneDrive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800" i="1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2800" dirty="0">
              <a:solidFill>
                <a:srgbClr val="C00000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Strong Security</a:t>
            </a:r>
            <a:r>
              <a:rPr lang="en-US" sz="2000" dirty="0">
                <a:solidFill>
                  <a:schemeClr val="bg1"/>
                </a:solidFill>
              </a:rPr>
              <a:t>: Encryption in transit and at rest protects sensitive data (Microsoft Learn, Assessed 01 June 2026).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Accessibility</a:t>
            </a:r>
            <a:r>
              <a:rPr lang="en-US" sz="2000" dirty="0">
                <a:solidFill>
                  <a:schemeClr val="bg1"/>
                </a:solidFill>
              </a:rPr>
              <a:t>: Files can be accessed securely from any device or location.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Collaboration</a:t>
            </a:r>
            <a:r>
              <a:rPr lang="en-US" sz="2000" dirty="0">
                <a:solidFill>
                  <a:schemeClr val="bg1"/>
                </a:solidFill>
              </a:rPr>
              <a:t>: Real-time editing and shared access improve teamwork.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Compliance</a:t>
            </a:r>
            <a:r>
              <a:rPr lang="en-US" sz="2000" dirty="0">
                <a:solidFill>
                  <a:schemeClr val="bg1"/>
                </a:solidFill>
              </a:rPr>
              <a:t>: Supports GDPR, ISO/IEC 27001, and institutional data policies (CISA, Assessed 01 June 2026).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Version Control: P</a:t>
            </a:r>
            <a:r>
              <a:rPr lang="en-US" sz="2000" dirty="0">
                <a:solidFill>
                  <a:schemeClr val="bg1"/>
                </a:solidFill>
              </a:rPr>
              <a:t>revents data loss and supports document recovery. </a:t>
            </a: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Internet Dependence</a:t>
            </a:r>
            <a:r>
              <a:rPr lang="en-US" sz="2000" dirty="0">
                <a:solidFill>
                  <a:schemeClr val="bg1"/>
                </a:solidFill>
              </a:rPr>
              <a:t>: Cloud access requires stable connectivity.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User Error</a:t>
            </a:r>
            <a:r>
              <a:rPr lang="en-US" sz="2000" dirty="0">
                <a:solidFill>
                  <a:schemeClr val="bg1"/>
                </a:solidFill>
              </a:rPr>
              <a:t>: Incorrect sharing settings can expose data (Harvard Information Security, Assessed 01 June 2026).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Storage Limi</a:t>
            </a:r>
            <a:r>
              <a:rPr lang="en-US" sz="2000" dirty="0">
                <a:solidFill>
                  <a:schemeClr val="bg1"/>
                </a:solidFill>
              </a:rPr>
              <a:t>ts: Organizations may need to purchase additional storage. 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000" b="1" dirty="0">
                <a:solidFill>
                  <a:schemeClr val="bg1"/>
                </a:solidFill>
              </a:rPr>
              <a:t>Learning Curve</a:t>
            </a:r>
            <a:r>
              <a:rPr lang="en-US" sz="2000" dirty="0">
                <a:solidFill>
                  <a:schemeClr val="bg1"/>
                </a:solidFill>
              </a:rPr>
              <a:t>: Some users require training to manage permissions correctly. </a:t>
            </a:r>
          </a:p>
          <a:p>
            <a:pPr marL="457200" indent="-457200" defTabSz="1219200">
              <a:buSzPct val="100000"/>
              <a:buFontTx/>
              <a:buChar char="•"/>
            </a:pPr>
            <a:endParaRPr lang="en-US" sz="2000" dirty="0">
              <a:solidFill>
                <a:schemeClr val="bg1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How OneDrive Would Work in Practice at Riverdale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400" i="1" dirty="0">
                <a:solidFill>
                  <a:srgbClr val="C0000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Practical application across shifts, roles, and buildings</a:t>
            </a:r>
            <a:endParaRPr lang="en-US" sz="2400" dirty="0">
              <a:solidFill>
                <a:srgbClr val="C00000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2926080" cy="5120640"/>
          </a:xfrm>
          <a:prstGeom prst="roundRect">
            <a:avLst>
              <a:gd name="adj" fmla="val 4167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 3"/>
          <p:cNvSpPr/>
          <p:nvPr/>
        </p:nvSpPr>
        <p:spPr>
          <a:xfrm>
            <a:off x="487680" y="2438400"/>
            <a:ext cx="2926080" cy="1828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24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Riverdale</a:t>
            </a: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200"/>
            <a:r>
              <a:rPr lang="en-US" sz="24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</a:t>
            </a:r>
            <a:r>
              <a:rPr lang="en-US" sz="2400" b="1" dirty="0">
                <a:solidFill>
                  <a:prstClr val="black"/>
                </a:solidFill>
                <a:latin typeface="Calibri" panose="020F0502020204030204"/>
                <a:ea typeface="Cambria" panose="02040503050406030204" pitchFamily="34" charset="-122"/>
                <a:cs typeface="Cambria" panose="02040503050406030204" pitchFamily="34" charset="-120"/>
              </a:rPr>
              <a:t> </a:t>
            </a:r>
            <a:r>
              <a:rPr lang="en-US" sz="2400" b="1" dirty="0">
                <a:solidFill>
                  <a:schemeClr val="bg1"/>
                </a:solidFill>
                <a:latin typeface="Calibri" panose="020F0502020204030204"/>
                <a:ea typeface="Cambria" panose="02040503050406030204" pitchFamily="34" charset="-122"/>
                <a:cs typeface="Cambria" panose="02040503050406030204" pitchFamily="34" charset="-120"/>
              </a:rPr>
              <a:t>OneDrive</a:t>
            </a:r>
            <a:endParaRPr lang="en-US" sz="2400" dirty="0">
              <a:solidFill>
                <a:schemeClr val="bg1"/>
              </a:solidFill>
              <a:latin typeface="Calibri" panose="020F0502020204030204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413760" y="2194560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023360" y="1463040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023360" y="1463040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7"/>
          <p:cNvSpPr/>
          <p:nvPr/>
        </p:nvSpPr>
        <p:spPr>
          <a:xfrm>
            <a:off x="4023360" y="1584960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6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General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023360" y="2255520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335" i="1" dirty="0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staff</a:t>
            </a:r>
            <a:endParaRPr lang="en-US" sz="13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00800" y="1767840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just" defTabSz="1219200"/>
            <a:r>
              <a:rPr lang="en-US" sz="2000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Organisation-wide announcements, policy updates on data protection and securing files and </a:t>
            </a:r>
            <a:r>
              <a:rPr lang="en-US" sz="2000" b="1" dirty="0" err="1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sharings</a:t>
            </a:r>
            <a:endParaRPr lang="en-US" sz="2000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413760" y="3864864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023360" y="3133344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023360" y="3133344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8090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23360" y="3255264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6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Shift Handover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023360" y="3925824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335" i="1" dirty="0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Carers &amp; Nurses</a:t>
            </a:r>
            <a:endParaRPr lang="en-US" sz="13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0" y="3438144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000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data of Riverdale should be kept and secure in a cloud-based OneDrive Microsoft tools</a:t>
            </a:r>
            <a:endParaRPr lang="en-US" sz="2000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413760" y="5535168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023360" y="4803648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023360" y="4803648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023360" y="4925568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6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Management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023360" y="5596128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335" i="1" dirty="0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Senior staff </a:t>
            </a:r>
            <a:endParaRPr lang="en-US" sz="13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400800" y="5108448"/>
            <a:ext cx="530352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b="1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File management changes, safeguarding alerts, admin tasks</a:t>
            </a:r>
            <a:endParaRPr lang="en-US" sz="2135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238033" y="6327648"/>
            <a:ext cx="9676288" cy="49377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400" i="1" dirty="0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Green, A. et al. (2022) found that structured digital handover tools reduced missed care events by 27% in residential care settings</a:t>
            </a:r>
            <a:r>
              <a:rPr lang="en-US" sz="1400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4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just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 for Task secure file storages and sharing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79450" y="102108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380744"/>
            <a:ext cx="11433717" cy="124053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</a:t>
            </a:r>
            <a:r>
              <a:rPr lang="en-US" sz="2135" dirty="0">
                <a:solidFill>
                  <a:schemeClr val="bg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OneDrive</a:t>
            </a: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is the most appropriate tool to improve secure file storage and </a:t>
            </a:r>
            <a:r>
              <a:rPr kumimoji="0" lang="en-US" sz="2135" b="0" i="0" u="none" strike="noStrike" kern="1200" cap="none" spc="0" normalizeH="0" baseline="0" noProof="0" dirty="0" err="1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sharings</a:t>
            </a: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at Riverdale Nursing Home.</a:t>
            </a:r>
            <a:endParaRPr kumimoji="0" lang="en-US" sz="2135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kumimoji="0" lang="en-US" sz="2135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It directly addresses the organisation's key problems: data protections, poor cross-building coordination, and lack of accountability in </a:t>
            </a:r>
            <a:r>
              <a:rPr lang="en-US" sz="2135" dirty="0">
                <a:solidFill>
                  <a:schemeClr val="bg1">
                    <a:lumMod val="85000"/>
                    <a:lumOff val="15000"/>
                  </a:schemeClr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secure filings</a:t>
            </a: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kumimoji="0" lang="en-US" sz="2135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" name="Text 3"/>
          <p:cNvSpPr/>
          <p:nvPr/>
        </p:nvSpPr>
        <p:spPr>
          <a:xfrm>
            <a:off x="609600" y="26822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chemeClr val="bg1">
                    <a:lumMod val="85000"/>
                    <a:lumOff val="15000"/>
                  </a:schemeClr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schemeClr val="bg1">
                  <a:lumMod val="85000"/>
                  <a:lumOff val="15000"/>
                </a:schemeClr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1865" b="1" i="0" u="none" strike="noStrike" kern="1200" cap="none" spc="0" normalizeH="0" baseline="0" noProof="0" dirty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kumimoji="0" lang="en-US" sz="186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41120" y="3291840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miss use </a:t>
            </a:r>
            <a:r>
              <a:rPr kumimoji="0" lang="en-US" sz="2135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use</a:t>
            </a: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of OneDrive</a:t>
            </a:r>
            <a:endParaRPr kumimoji="0" lang="en-US" sz="213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1865" b="1" i="0" u="none" strike="noStrike" kern="1200" cap="none" spc="0" normalizeH="0" baseline="0" noProof="0" dirty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kumimoji="0" lang="en-US" sz="186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</a:t>
            </a:r>
            <a:r>
              <a:rPr lang="en-US" sz="2135" dirty="0" err="1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OneDriive</a:t>
            </a: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confidently</a:t>
            </a:r>
            <a:endParaRPr kumimoji="0" lang="en-US" sz="213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1865" b="1" i="0" u="none" strike="noStrike" kern="1200" cap="none" spc="0" normalizeH="0" baseline="0" noProof="0" dirty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kumimoji="0" lang="en-US" sz="186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 with secure patients files and other organizational data.</a:t>
            </a:r>
            <a:endParaRPr kumimoji="0" lang="en-US" sz="213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1865" b="1" i="0" u="none" strike="noStrike" kern="1200" cap="none" spc="0" normalizeH="0" baseline="0" noProof="0" dirty="0">
                <a:ln>
                  <a:noFill/>
                </a:ln>
                <a:solidFill>
                  <a:srgbClr val="065A82"/>
                </a:solidFill>
                <a:effectLst/>
                <a:uLnTx/>
                <a:uFillTx/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kumimoji="0" lang="en-US" sz="186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0" marR="0" lvl="0" indent="0" algn="l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</a:t>
            </a:r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login permission to</a:t>
            </a:r>
            <a:r>
              <a:rPr kumimoji="0" lang="en-US" sz="2135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prevent </a:t>
            </a:r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abuse data </a:t>
            </a:r>
            <a:endParaRPr kumimoji="0" lang="en-US" sz="2135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797816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kumimoji="0" lang="en-US" sz="1400" b="1" i="1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highlight>
                  <a:srgbClr val="FFFF00"/>
                </a:highlight>
                <a:uLnTx/>
                <a:uFillTx/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</a:t>
            </a: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</a:rPr>
              <a:t>Harvard University Information Security (2026) Information Security and Data Privacy. Available at: </a:t>
            </a:r>
            <a:r>
              <a:rPr lang="en-US" u="sng" dirty="0">
                <a:solidFill>
                  <a:schemeClr val="bg1"/>
                </a:solidFill>
                <a:highlight>
                  <a:srgbClr val="FFFF00"/>
                </a:highlight>
                <a:hlinkClick r:id="rId3"/>
              </a:rPr>
              <a:t>https://privsec.harvard.edu</a:t>
            </a:r>
            <a:r>
              <a:rPr lang="en-US" dirty="0">
                <a:solidFill>
                  <a:schemeClr val="bg1"/>
                </a:solidFill>
                <a:highlight>
                  <a:srgbClr val="FFFF00"/>
                </a:highlight>
              </a:rPr>
              <a:t> </a:t>
            </a:r>
            <a:r>
              <a:rPr lang="en-US" sz="1600" dirty="0">
                <a:highlight>
                  <a:srgbClr val="FFFF00"/>
                </a:highlight>
              </a:rPr>
              <a:t>(Assessed: 01 June 2026). </a:t>
            </a:r>
            <a:endParaRPr lang="en-US" dirty="0">
              <a:highlight>
                <a:srgbClr val="FFFF00"/>
              </a:highlight>
            </a:endParaRPr>
          </a:p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defRPr/>
            </a:pPr>
            <a:endParaRPr kumimoji="0" lang="en-US" sz="1265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highlight>
                <a:srgbClr val="FFFF00"/>
              </a:highlight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Evelyn’s  Workplace Task: Staff Communication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staff communication involve in a nursing home?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5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97280" y="2194560"/>
            <a:ext cx="1828800" cy="1828800"/>
          </a:xfrm>
          <a:prstGeom prst="rect">
            <a:avLst/>
          </a:prstGeom>
        </p:spPr>
      </p:pic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21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Staff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200"/>
            <a:r>
              <a:rPr lang="en-US" sz="21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Communication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staff communication involves: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2688683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200" indent="-457200" defTabSz="1219200">
              <a:buSzPct val="100000"/>
              <a:buFontTx/>
              <a:buChar char="•"/>
            </a:pPr>
            <a:r>
              <a:rPr lang="en-US" sz="21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Passing on patient updates and handover notes between shifts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21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 urgent care alerts (e.g. falls, medication changes) in real time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21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Coordinating tasks across two separate buildings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21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Keeping administrative, nursing, and carer staff aligned daily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21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Sharing rotas, policy updates, and procedural guidance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21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Maintaining a clear record of communications for accountability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7"/>
          <p:cNvSpPr/>
          <p:nvPr/>
        </p:nvSpPr>
        <p:spPr>
          <a:xfrm>
            <a:off x="3413761" y="5827776"/>
            <a:ext cx="8570081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400" b="1" i="1" dirty="0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According to NHS England (2023), poor communication is a leading contributor to preventable errors in care settings</a:t>
            </a:r>
            <a:r>
              <a:rPr lang="en-US" sz="1400" b="1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400" b="1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865" i="1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53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 Teams</a:t>
            </a:r>
            <a:endParaRPr lang="en-US" sz="53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865" i="1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unified communication and collaboration hub within Microsoft 365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60960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665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7" name="Image 0" descr="preencoded.png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9"/>
          <a:stretch>
            <a:fillRect/>
          </a:stretch>
        </p:blipFill>
        <p:spPr>
          <a:xfrm>
            <a:off x="792480" y="3060288"/>
            <a:ext cx="670560" cy="670560"/>
          </a:xfrm>
          <a:prstGeom prst="rect">
            <a:avLst/>
          </a:prstGeom>
        </p:spPr>
      </p:pic>
      <p:sp>
        <p:nvSpPr>
          <p:cNvPr id="8" name="Text 5"/>
          <p:cNvSpPr/>
          <p:nvPr>
            <p:custDataLst>
              <p:tags r:id="rId3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Instant Messaging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>
            <p:custDataLst>
              <p:tags r:id="rId4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One-to-one and group chats for quick updates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7"/>
          <p:cNvSpPr/>
          <p:nvPr>
            <p:custDataLst>
              <p:tags r:id="rId5"/>
            </p:custDataLst>
          </p:nvPr>
        </p:nvSpPr>
        <p:spPr>
          <a:xfrm>
            <a:off x="6339840" y="2438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20"/>
          <a:stretch>
            <a:fillRect/>
          </a:stretch>
        </p:blipFill>
        <p:spPr>
          <a:xfrm>
            <a:off x="6522720" y="3060288"/>
            <a:ext cx="670560" cy="670560"/>
          </a:xfrm>
          <a:prstGeom prst="rect">
            <a:avLst/>
          </a:prstGeom>
        </p:spPr>
      </p:pic>
      <p:sp>
        <p:nvSpPr>
          <p:cNvPr id="12" name="Text 8"/>
          <p:cNvSpPr/>
          <p:nvPr>
            <p:custDataLst>
              <p:tags r:id="rId7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Video &amp; Audio Calls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9"/>
          <p:cNvSpPr/>
          <p:nvPr>
            <p:custDataLst>
              <p:tags r:id="rId8"/>
            </p:custDataLst>
          </p:nvPr>
        </p:nvSpPr>
        <p:spPr>
          <a:xfrm>
            <a:off x="7376160" y="3072384"/>
            <a:ext cx="411207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Remote meetings across both buildings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0"/>
          <p:cNvSpPr/>
          <p:nvPr>
            <p:custDataLst>
              <p:tags r:id="rId9"/>
            </p:custDataLst>
          </p:nvPr>
        </p:nvSpPr>
        <p:spPr>
          <a:xfrm>
            <a:off x="609600" y="4457016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5" name="Image 2" descr="preencoded.png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21"/>
          <a:stretch>
            <a:fillRect/>
          </a:stretch>
        </p:blipFill>
        <p:spPr>
          <a:xfrm>
            <a:off x="792480" y="5049168"/>
            <a:ext cx="670560" cy="670560"/>
          </a:xfrm>
          <a:prstGeom prst="rect">
            <a:avLst/>
          </a:prstGeom>
        </p:spPr>
      </p:pic>
      <p:sp>
        <p:nvSpPr>
          <p:cNvPr id="16" name="Text 11"/>
          <p:cNvSpPr/>
          <p:nvPr>
            <p:custDataLst>
              <p:tags r:id="rId11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2"/>
          <p:cNvSpPr/>
          <p:nvPr>
            <p:custDataLst>
              <p:tags r:id="rId12"/>
            </p:custDataLst>
          </p:nvPr>
        </p:nvSpPr>
        <p:spPr>
          <a:xfrm>
            <a:off x="1565136" y="4962144"/>
            <a:ext cx="417402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Share care documents directly in conversations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3"/>
          <p:cNvSpPr/>
          <p:nvPr>
            <p:custDataLst>
              <p:tags r:id="rId13"/>
            </p:custDataLst>
          </p:nvPr>
        </p:nvSpPr>
        <p:spPr>
          <a:xfrm>
            <a:off x="6339840" y="4457016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9" name="Image 3" descr="preencoded.png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22"/>
          <a:stretch>
            <a:fillRect/>
          </a:stretch>
        </p:blipFill>
        <p:spPr>
          <a:xfrm>
            <a:off x="6522720" y="5049168"/>
            <a:ext cx="670560" cy="670560"/>
          </a:xfrm>
          <a:prstGeom prst="rect">
            <a:avLst/>
          </a:prstGeom>
        </p:spPr>
      </p:pic>
      <p:sp>
        <p:nvSpPr>
          <p:cNvPr id="20" name="Text 14"/>
          <p:cNvSpPr/>
          <p:nvPr>
            <p:custDataLst>
              <p:tags r:id="rId15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Channels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5"/>
          <p:cNvSpPr/>
          <p:nvPr>
            <p:custDataLst>
              <p:tags r:id="rId16"/>
            </p:custDataLst>
          </p:nvPr>
        </p:nvSpPr>
        <p:spPr>
          <a:xfrm>
            <a:off x="7295376" y="4962144"/>
            <a:ext cx="4104144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Separate spaces per team or topic (e.g. Nursing, Admin)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645920" y="6431280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135" i="1" dirty="0">
                <a:solidFill>
                  <a:srgbClr val="78909C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(2024). Microsoft Teams for Healthcare. Available at: https://www.microsoft.com/en-gb/microsoft-teams/healthcare</a:t>
            </a:r>
            <a:endParaRPr lang="en-US" sz="1135" dirty="0">
              <a:solidFill>
                <a:prstClr val="black"/>
              </a:solidFill>
              <a:highlight>
                <a:srgbClr val="FFFF00"/>
              </a:highlight>
              <a:latin typeface="Calibri" panose="020F0502020204030204"/>
            </a:endParaRPr>
          </a:p>
        </p:txBody>
      </p:sp>
      <p:pic>
        <p:nvPicPr>
          <p:cNvPr id="24" name="Picture 23"/>
          <p:cNvPicPr>
            <a:picLocks noChangeAspect="1"/>
          </p:cNvPicPr>
          <p:nvPr/>
        </p:nvPicPr>
        <p:blipFill>
          <a:blip r:embed="rId23"/>
          <a:stretch>
            <a:fillRect/>
          </a:stretch>
        </p:blipFill>
        <p:spPr>
          <a:xfrm>
            <a:off x="9534445" y="266972"/>
            <a:ext cx="1865075" cy="139331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Microsoft Teams? Suitability &amp; Efficiency Gains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Teams to Riverdale's specific communication needs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487680" y="1463040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Shift Handover Channels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dedicated 'Shift Handover' channel allows outgoing staff to post structured updates that incoming staff can read immediately reducing verbal handover errors </a:t>
            </a:r>
            <a:r>
              <a:rPr lang="en-US" sz="1600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(Green et al., 2022: Nasiri, Ebrahim, et al, 2021).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5"/>
          <p:cNvSpPr/>
          <p:nvPr>
            <p:custDataLst>
              <p:tags r:id="rId4"/>
            </p:custDataLst>
          </p:nvPr>
        </p:nvSpPr>
        <p:spPr>
          <a:xfrm>
            <a:off x="6217920" y="1463040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6"/>
          <p:cNvSpPr/>
          <p:nvPr>
            <p:custDataLst>
              <p:tags r:id="rId5"/>
            </p:custDataLst>
          </p:nvPr>
        </p:nvSpPr>
        <p:spPr>
          <a:xfrm>
            <a:off x="6400800" y="1560576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Urgent Alert Notifications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7"/>
          <p:cNvSpPr/>
          <p:nvPr>
            <p:custDataLst>
              <p:tags r:id="rId6"/>
            </p:custDataLst>
          </p:nvPr>
        </p:nvSpPr>
        <p:spPr>
          <a:xfrm>
            <a:off x="6400800" y="1950720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Teams' notification system ensures urgent messages are pushed to staff devices immediately, critical for falls, medication errors, or safeguarding concerns.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8"/>
          <p:cNvSpPr/>
          <p:nvPr>
            <p:custDataLst>
              <p:tags r:id="rId7"/>
            </p:custDataLst>
          </p:nvPr>
        </p:nvSpPr>
        <p:spPr>
          <a:xfrm>
            <a:off x="487680" y="3222552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9"/>
          <p:cNvSpPr/>
          <p:nvPr>
            <p:custDataLst>
              <p:tags r:id="rId8"/>
            </p:custDataLst>
          </p:nvPr>
        </p:nvSpPr>
        <p:spPr>
          <a:xfrm>
            <a:off x="67056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Cross-Building Coordination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10"/>
          <p:cNvSpPr/>
          <p:nvPr>
            <p:custDataLst>
              <p:tags r:id="rId9"/>
            </p:custDataLst>
          </p:nvPr>
        </p:nvSpPr>
        <p:spPr>
          <a:xfrm>
            <a:off x="67056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Teams allows real-time messaging and calls between both buildings, removing the need for staff to travel or use unreliable phone lines during busy periods.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1"/>
          <p:cNvSpPr/>
          <p:nvPr>
            <p:custDataLst>
              <p:tags r:id="rId10"/>
            </p:custDataLst>
          </p:nvPr>
        </p:nvSpPr>
        <p:spPr>
          <a:xfrm>
            <a:off x="6217920" y="3133344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2"/>
          <p:cNvSpPr/>
          <p:nvPr>
            <p:custDataLst>
              <p:tags r:id="rId11"/>
            </p:custDataLst>
          </p:nvPr>
        </p:nvSpPr>
        <p:spPr>
          <a:xfrm>
            <a:off x="6400800" y="3230880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Reduced Email Overload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3"/>
          <p:cNvSpPr/>
          <p:nvPr>
            <p:custDataLst>
              <p:tags r:id="rId12"/>
            </p:custDataLst>
          </p:nvPr>
        </p:nvSpPr>
        <p:spPr>
          <a:xfrm>
            <a:off x="6400800" y="3621024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Stephens et al. (2021) found that instant messaging platforms reduce internal email by up to 32%, freeing staff to focus on care rather than inboxes.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Shape 14"/>
          <p:cNvSpPr/>
          <p:nvPr>
            <p:custDataLst>
              <p:tags r:id="rId13"/>
            </p:custDataLst>
          </p:nvPr>
        </p:nvSpPr>
        <p:spPr>
          <a:xfrm>
            <a:off x="48768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5"/>
          <p:cNvSpPr/>
          <p:nvPr>
            <p:custDataLst>
              <p:tags r:id="rId14"/>
            </p:custDataLst>
          </p:nvPr>
        </p:nvSpPr>
        <p:spPr>
          <a:xfrm>
            <a:off x="67056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6"/>
          <p:cNvSpPr/>
          <p:nvPr>
            <p:custDataLst>
              <p:tags r:id="rId15"/>
            </p:custDataLst>
          </p:nvPr>
        </p:nvSpPr>
        <p:spPr>
          <a:xfrm>
            <a:off x="670560" y="5291328"/>
            <a:ext cx="530352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7"/>
          <p:cNvSpPr/>
          <p:nvPr>
            <p:custDataLst>
              <p:tags r:id="rId16"/>
            </p:custDataLst>
          </p:nvPr>
        </p:nvSpPr>
        <p:spPr>
          <a:xfrm>
            <a:off x="6217920" y="4803648"/>
            <a:ext cx="5486400" cy="1524000"/>
          </a:xfrm>
          <a:prstGeom prst="roundRect">
            <a:avLst>
              <a:gd name="adj" fmla="val 6400"/>
            </a:avLst>
          </a:prstGeom>
          <a:solidFill>
            <a:srgbClr val="E8F4F8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8"/>
          <p:cNvSpPr/>
          <p:nvPr>
            <p:custDataLst>
              <p:tags r:id="rId17"/>
            </p:custDataLst>
          </p:nvPr>
        </p:nvSpPr>
        <p:spPr>
          <a:xfrm>
            <a:off x="6400800" y="4901184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Searchable Message History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9"/>
          <p:cNvSpPr/>
          <p:nvPr>
            <p:custDataLst>
              <p:tags r:id="rId18"/>
            </p:custDataLst>
          </p:nvPr>
        </p:nvSpPr>
        <p:spPr>
          <a:xfrm>
            <a:off x="6400800" y="5291328"/>
            <a:ext cx="5120640" cy="9144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Unlike verbal communication, Teams messages are stored and searchable, providing an audit trail, important in regulated health and social care environments (CQC, 2023).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Microsoft Teams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communication in one platform, no switching between apps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Works on mobiles, tablets, and desktops, accessible to all staff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Integrates with calendars, files, and email within Microsoft 365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Searchable history provides accountability and governance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Free with existing Microsoft 365 license, no extra cost to Riverdale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1B5E20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Supports GDPR-compliant data storage (Microsoft, 2024)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86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Requires staff training, digital literacy levels vary (Stephens et al., 2021)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Staff without smartphones may face access issues on the ward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Risk of notification overload if channels are poorly managed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Internet or Wi-Fi dependence, connectivity issues could disrupt urgent alerts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Inappropriate personal use could become a distraction if not monitored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  <a:p>
            <a:pPr marL="457200" indent="-457200" defTabSz="1219200">
              <a:buSzPct val="100000"/>
              <a:buFontTx/>
              <a:buChar char="•"/>
            </a:pPr>
            <a:r>
              <a:rPr lang="en-US" sz="1865" dirty="0">
                <a:solidFill>
                  <a:srgbClr val="BF360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Initial setup time required to configure channels and permissions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How Teams Would Work in Practice at Riverdale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Practical application across shifts, roles, and buildings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487680" y="1402080"/>
            <a:ext cx="2926080" cy="5120640"/>
          </a:xfrm>
          <a:prstGeom prst="roundRect">
            <a:avLst>
              <a:gd name="adj" fmla="val 4167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 3"/>
          <p:cNvSpPr/>
          <p:nvPr/>
        </p:nvSpPr>
        <p:spPr>
          <a:xfrm>
            <a:off x="487680" y="2438400"/>
            <a:ext cx="2926080" cy="18288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24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Riverdale</a:t>
            </a: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200"/>
            <a:r>
              <a:rPr lang="en-US" sz="24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Microsoft</a:t>
            </a: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200"/>
            <a:r>
              <a:rPr lang="en-US" sz="24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Teams</a:t>
            </a: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Shape 4"/>
          <p:cNvSpPr/>
          <p:nvPr/>
        </p:nvSpPr>
        <p:spPr>
          <a:xfrm>
            <a:off x="3413760" y="2194560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5"/>
          <p:cNvSpPr/>
          <p:nvPr/>
        </p:nvSpPr>
        <p:spPr>
          <a:xfrm>
            <a:off x="4023360" y="1463040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Shape 6"/>
          <p:cNvSpPr/>
          <p:nvPr/>
        </p:nvSpPr>
        <p:spPr>
          <a:xfrm>
            <a:off x="4023360" y="1463040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7"/>
          <p:cNvSpPr/>
          <p:nvPr/>
        </p:nvSpPr>
        <p:spPr>
          <a:xfrm>
            <a:off x="4023360" y="1584960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6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General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8"/>
          <p:cNvSpPr/>
          <p:nvPr/>
        </p:nvSpPr>
        <p:spPr>
          <a:xfrm>
            <a:off x="4023360" y="2255520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335" i="1" dirty="0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All staff</a:t>
            </a:r>
            <a:endParaRPr lang="en-US" sz="13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9"/>
          <p:cNvSpPr/>
          <p:nvPr/>
        </p:nvSpPr>
        <p:spPr>
          <a:xfrm>
            <a:off x="6400800" y="1767840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86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Organisation-wide announcements, policy updates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3413760" y="3864864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Shape 11"/>
          <p:cNvSpPr/>
          <p:nvPr/>
        </p:nvSpPr>
        <p:spPr>
          <a:xfrm>
            <a:off x="4023360" y="3133344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Shape 12"/>
          <p:cNvSpPr/>
          <p:nvPr/>
        </p:nvSpPr>
        <p:spPr>
          <a:xfrm>
            <a:off x="4023360" y="3133344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8090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Text 13"/>
          <p:cNvSpPr/>
          <p:nvPr/>
        </p:nvSpPr>
        <p:spPr>
          <a:xfrm>
            <a:off x="4023360" y="3255264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6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Shift Handover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4023360" y="3925824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335" i="1" dirty="0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Carers &amp; Nurses</a:t>
            </a:r>
            <a:endParaRPr lang="en-US" sz="13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6400800" y="3438144"/>
            <a:ext cx="518160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86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End-of-shift care updates, patient notes, medication flags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Shape 16"/>
          <p:cNvSpPr/>
          <p:nvPr/>
        </p:nvSpPr>
        <p:spPr>
          <a:xfrm>
            <a:off x="3413760" y="5535168"/>
            <a:ext cx="609600" cy="0"/>
          </a:xfrm>
          <a:prstGeom prst="line">
            <a:avLst/>
          </a:prstGeom>
          <a:noFill/>
          <a:ln w="25400">
            <a:solidFill>
              <a:srgbClr val="028090"/>
            </a:solidFill>
            <a:prstDash val="solid"/>
          </a:ln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9" name="Shape 17"/>
          <p:cNvSpPr/>
          <p:nvPr/>
        </p:nvSpPr>
        <p:spPr>
          <a:xfrm>
            <a:off x="4023360" y="4803648"/>
            <a:ext cx="7680960" cy="152400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635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Shape 18"/>
          <p:cNvSpPr/>
          <p:nvPr/>
        </p:nvSpPr>
        <p:spPr>
          <a:xfrm>
            <a:off x="4023360" y="4803648"/>
            <a:ext cx="2194560" cy="1524000"/>
          </a:xfrm>
          <a:prstGeom prst="roundRect">
            <a:avLst>
              <a:gd name="adj" fmla="val 6400"/>
            </a:avLst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9"/>
          <p:cNvSpPr/>
          <p:nvPr/>
        </p:nvSpPr>
        <p:spPr>
          <a:xfrm>
            <a:off x="4023360" y="4925568"/>
            <a:ext cx="219456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600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# Management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20"/>
          <p:cNvSpPr/>
          <p:nvPr/>
        </p:nvSpPr>
        <p:spPr>
          <a:xfrm>
            <a:off x="4023360" y="5596128"/>
            <a:ext cx="2194560" cy="5486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335" i="1" dirty="0">
                <a:solidFill>
                  <a:srgbClr val="E0F0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Senior staff only</a:t>
            </a:r>
            <a:endParaRPr lang="en-US" sz="13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3" name="Text 21"/>
          <p:cNvSpPr/>
          <p:nvPr/>
        </p:nvSpPr>
        <p:spPr>
          <a:xfrm>
            <a:off x="6400800" y="5108448"/>
            <a:ext cx="5303520" cy="91440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Rota changes, safeguarding alerts, admin tasks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4" name="Text 22"/>
          <p:cNvSpPr/>
          <p:nvPr/>
        </p:nvSpPr>
        <p:spPr>
          <a:xfrm>
            <a:off x="1238033" y="6553199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200" i="1" dirty="0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Green, A. et al. (2022) found that structured digital handover tools reduced missed care events by 27% in residential care settings</a:t>
            </a:r>
            <a:r>
              <a:rPr lang="en-US" sz="1200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200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3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</a:t>
            </a:r>
            <a:endParaRPr lang="en-US" sz="3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09600" y="103632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158240"/>
            <a:ext cx="11433717" cy="14630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Microsoft Teams is the most appropriate tool to improve staff communication at Riverdale Nursing Home.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  <a:p>
            <a:pPr defTabSz="1219200"/>
            <a:r>
              <a:rPr lang="en-US" sz="2135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 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  <a:p>
            <a:pPr defTabSz="1219200"/>
            <a:r>
              <a:rPr lang="en-US" sz="2135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It directly addresses the organisation's key problems: missed messages, poor cross-building coordination, and lack of accountability in communication.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 3"/>
          <p:cNvSpPr/>
          <p:nvPr/>
        </p:nvSpPr>
        <p:spPr>
          <a:xfrm>
            <a:off x="609600" y="2686216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000" b="1" dirty="0">
                <a:solidFill>
                  <a:srgbClr val="02C39A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41120" y="3291840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messages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Teams confidently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quiet hours to prevent notification overload during personal time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87453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265" b="1" i="1" dirty="0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Daft and Lengel (1986) argued, effective communication requires matching the richness of the channel to the complexity of the message, Teams provides that flexibility in one platform.</a:t>
            </a:r>
            <a:endParaRPr lang="en-US" sz="1265" b="1" dirty="0">
              <a:solidFill>
                <a:prstClr val="black"/>
              </a:solidFill>
              <a:highlight>
                <a:srgbClr val="FFFF00"/>
              </a:highlight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Maria’s  Workplace Task: Care Documentations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400" b="1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What does effective care documentations  involve in a nursing home?</a:t>
            </a:r>
            <a:endParaRPr lang="en-US" sz="2400" b="1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/>
        </p:nvSpPr>
        <p:spPr>
          <a:xfrm>
            <a:off x="365760" y="1463040"/>
            <a:ext cx="2926080" cy="4876800"/>
          </a:xfrm>
          <a:prstGeom prst="roundRect">
            <a:avLst>
              <a:gd name="adj" fmla="val 4000"/>
            </a:avLst>
          </a:prstGeom>
          <a:solidFill>
            <a:srgbClr val="065A82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Text 3"/>
          <p:cNvSpPr/>
          <p:nvPr/>
        </p:nvSpPr>
        <p:spPr>
          <a:xfrm>
            <a:off x="487680" y="4267200"/>
            <a:ext cx="3048000" cy="17068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21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Staff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  <a:p>
            <a:pPr algn="ctr" defTabSz="1219200"/>
            <a:r>
              <a:rPr lang="en-US" sz="21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Communication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Shape 4"/>
          <p:cNvSpPr/>
          <p:nvPr/>
        </p:nvSpPr>
        <p:spPr>
          <a:xfrm>
            <a:off x="3291839" y="1463040"/>
            <a:ext cx="8692004" cy="4876800"/>
          </a:xfrm>
          <a:prstGeom prst="roundRect">
            <a:avLst>
              <a:gd name="adj" fmla="val 2500"/>
            </a:avLst>
          </a:prstGeom>
          <a:solidFill>
            <a:srgbClr val="FFFFFF"/>
          </a:solidFill>
          <a:effectLst>
            <a:outerShdw blurRad="101600" dist="381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/>
        </p:nvSpPr>
        <p:spPr>
          <a:xfrm>
            <a:off x="3980240" y="1778992"/>
            <a:ext cx="743712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4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What care documentations  involves:</a:t>
            </a:r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/>
        </p:nvSpPr>
        <p:spPr>
          <a:xfrm>
            <a:off x="3413761" y="2144752"/>
            <a:ext cx="8412479" cy="356110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Recording residents’ personal details and medical histories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Updating care plans and risk assessments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Documenting daily observations and health conditions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Recording medication administration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Reporting incidents and safeguarding concerns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Sharing information during staff handovers</a:t>
            </a:r>
          </a:p>
          <a:p>
            <a:pPr marL="285750" lvl="0" indent="-285750">
              <a:buFont typeface="Arial" panose="020B0604020202020204" pitchFamily="34" charset="0"/>
              <a:buChar char="•"/>
            </a:pPr>
            <a:r>
              <a:rPr lang="en-US" sz="2400" dirty="0"/>
              <a:t>Monitoring residents’ progress and wellbeing</a:t>
            </a:r>
          </a:p>
        </p:txBody>
      </p:sp>
      <p:sp>
        <p:nvSpPr>
          <p:cNvPr id="10" name="Text 7"/>
          <p:cNvSpPr/>
          <p:nvPr/>
        </p:nvSpPr>
        <p:spPr>
          <a:xfrm>
            <a:off x="3413761" y="5346700"/>
            <a:ext cx="8570081" cy="907796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335" b="1" i="1" dirty="0">
                <a:solidFill>
                  <a:srgbClr val="546E7A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According to </a:t>
            </a:r>
            <a:r>
              <a:rPr lang="en-US" sz="1400" dirty="0">
                <a:highlight>
                  <a:srgbClr val="FFFF00"/>
                </a:highlight>
              </a:rPr>
              <a:t>professional standards such as the </a:t>
            </a:r>
            <a:r>
              <a:rPr lang="en-US" sz="1400" b="1" dirty="0">
                <a:highlight>
                  <a:srgbClr val="FFFF00"/>
                </a:highlight>
              </a:rPr>
              <a:t>HCPC (2024)</a:t>
            </a:r>
            <a:r>
              <a:rPr lang="en-US" sz="1400" dirty="0">
                <a:highlight>
                  <a:srgbClr val="FFFF00"/>
                </a:highlight>
              </a:rPr>
              <a:t> and </a:t>
            </a:r>
            <a:r>
              <a:rPr lang="en-US" sz="1400" b="1" dirty="0">
                <a:highlight>
                  <a:srgbClr val="FFFF00"/>
                </a:highlight>
              </a:rPr>
              <a:t>NMC (2024)</a:t>
            </a:r>
            <a:r>
              <a:rPr lang="en-US" sz="1400" dirty="0">
                <a:highlight>
                  <a:srgbClr val="FFFF00"/>
                </a:highlight>
              </a:rPr>
              <a:t>, which emphasizes accuracy, confidentiality, and accountability.</a:t>
            </a:r>
          </a:p>
          <a:p>
            <a:pPr algn="ctr" defTabSz="1219200"/>
            <a:r>
              <a:rPr lang="en-US" sz="1100" b="1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1100" b="1" dirty="0">
              <a:solidFill>
                <a:prstClr val="black"/>
              </a:solidFill>
              <a:latin typeface="Calibri" panose="020F0502020204030204"/>
            </a:endParaRPr>
          </a:p>
        </p:txBody>
      </p:sp>
      <p:pic>
        <p:nvPicPr>
          <p:cNvPr id="12" name="Picture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2082" y="2710625"/>
            <a:ext cx="1754272" cy="1722249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365504"/>
            <a:ext cx="3291838" cy="4974336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5A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48768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1865" i="1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My Chosen Tool: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670560"/>
            <a:ext cx="10972800" cy="9753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r>
              <a:rPr lang="en-US" sz="3600" b="1" dirty="0">
                <a:solidFill>
                  <a:schemeClr val="bg1">
                    <a:lumMod val="95000"/>
                  </a:schemeClr>
                </a:solidFill>
              </a:rPr>
              <a:t>Why Microsoft 365 Tool: Microsoft Word</a:t>
            </a:r>
            <a:endParaRPr lang="en-US" sz="3600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45920"/>
            <a:ext cx="10972800" cy="4267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just" defTabSz="1219200"/>
            <a:r>
              <a:rPr lang="en-US" sz="2400" b="1" i="1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Microsoft word  </a:t>
            </a:r>
            <a:r>
              <a:rPr lang="en-US" sz="2400" b="1" dirty="0">
                <a:solidFill>
                  <a:schemeClr val="bg1">
                    <a:lumMod val="95000"/>
                  </a:schemeClr>
                </a:solidFill>
              </a:rPr>
              <a:t>is the most appropriate for care documentation</a:t>
            </a:r>
          </a:p>
          <a:p>
            <a:pPr defTabSz="1219200"/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Shape 3"/>
          <p:cNvSpPr/>
          <p:nvPr/>
        </p:nvSpPr>
        <p:spPr>
          <a:xfrm>
            <a:off x="609600" y="219456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Shape 4"/>
          <p:cNvSpPr/>
          <p:nvPr>
            <p:custDataLst>
              <p:tags r:id="rId1"/>
            </p:custDataLst>
          </p:nvPr>
        </p:nvSpPr>
        <p:spPr>
          <a:xfrm>
            <a:off x="375858" y="257640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665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5"/>
          <p:cNvSpPr/>
          <p:nvPr>
            <p:custDataLst>
              <p:tags r:id="rId2"/>
            </p:custDataLst>
          </p:nvPr>
        </p:nvSpPr>
        <p:spPr>
          <a:xfrm>
            <a:off x="164592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</a:rPr>
              <a:t>Because 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Text 6"/>
          <p:cNvSpPr/>
          <p:nvPr>
            <p:custDataLst>
              <p:tags r:id="rId3"/>
            </p:custDataLst>
          </p:nvPr>
        </p:nvSpPr>
        <p:spPr>
          <a:xfrm>
            <a:off x="1576039" y="3072384"/>
            <a:ext cx="4163123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just"/>
            <a:r>
              <a:rPr lang="en-US" dirty="0"/>
              <a:t> </a:t>
            </a:r>
            <a:r>
              <a:rPr lang="en-US" sz="2400" dirty="0">
                <a:solidFill>
                  <a:schemeClr val="bg1">
                    <a:lumMod val="95000"/>
                  </a:schemeClr>
                </a:solidFill>
              </a:rPr>
              <a:t>it supports structured</a:t>
            </a:r>
            <a:r>
              <a:rPr lang="en-US" sz="2800" b="1" dirty="0">
                <a:solidFill>
                  <a:schemeClr val="bg1">
                    <a:lumMod val="95000"/>
                  </a:schemeClr>
                </a:solidFill>
              </a:rPr>
              <a:t> ,</a:t>
            </a:r>
            <a:r>
              <a:rPr lang="en-US" sz="2000" b="1" dirty="0">
                <a:solidFill>
                  <a:schemeClr val="bg1">
                    <a:lumMod val="95000"/>
                  </a:schemeClr>
                </a:solidFill>
              </a:rPr>
              <a:t> professional, and editable documents.</a:t>
            </a:r>
          </a:p>
          <a:p>
            <a:pPr algn="just"/>
            <a:endParaRPr lang="en-US" dirty="0">
              <a:solidFill>
                <a:schemeClr val="bg1">
                  <a:lumMod val="95000"/>
                </a:schemeClr>
              </a:solidFill>
            </a:endParaRPr>
          </a:p>
        </p:txBody>
      </p:sp>
      <p:sp>
        <p:nvSpPr>
          <p:cNvPr id="10" name="Shape 7"/>
          <p:cNvSpPr/>
          <p:nvPr>
            <p:custDataLst>
              <p:tags r:id="rId4"/>
            </p:custDataLst>
          </p:nvPr>
        </p:nvSpPr>
        <p:spPr>
          <a:xfrm>
            <a:off x="5852160" y="2455750"/>
            <a:ext cx="5242560" cy="181660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Text 8"/>
          <p:cNvSpPr/>
          <p:nvPr>
            <p:custDataLst>
              <p:tags r:id="rId5"/>
            </p:custDataLst>
          </p:nvPr>
        </p:nvSpPr>
        <p:spPr>
          <a:xfrm>
            <a:off x="7376160" y="258470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2000" b="1" dirty="0">
                <a:solidFill>
                  <a:schemeClr val="bg1">
                    <a:lumMod val="95000"/>
                  </a:schemeClr>
                </a:solidFill>
              </a:rPr>
              <a:t>Word allows staff to create and update</a:t>
            </a:r>
            <a:r>
              <a:rPr lang="en-US" dirty="0"/>
              <a:t>:</a:t>
            </a:r>
          </a:p>
        </p:txBody>
      </p:sp>
      <p:sp>
        <p:nvSpPr>
          <p:cNvPr id="13" name="Text 9"/>
          <p:cNvSpPr/>
          <p:nvPr>
            <p:custDataLst>
              <p:tags r:id="rId6"/>
            </p:custDataLst>
          </p:nvPr>
        </p:nvSpPr>
        <p:spPr>
          <a:xfrm>
            <a:off x="7376161" y="2907793"/>
            <a:ext cx="3450590" cy="151970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 algn="just"/>
            <a:r>
              <a:rPr lang="en-US" sz="2000" dirty="0">
                <a:solidFill>
                  <a:schemeClr val="bg1">
                    <a:lumMod val="95000"/>
                  </a:schemeClr>
                </a:solidFill>
              </a:rPr>
              <a:t>Care plans, Risk assessments</a:t>
            </a:r>
          </a:p>
          <a:p>
            <a:pPr lvl="0" algn="just"/>
            <a:r>
              <a:rPr lang="en-US" sz="2000" dirty="0">
                <a:solidFill>
                  <a:schemeClr val="bg1">
                    <a:lumMod val="95000"/>
                  </a:schemeClr>
                </a:solidFill>
              </a:rPr>
              <a:t>,Daily notes, Incident reports and</a:t>
            </a:r>
          </a:p>
          <a:p>
            <a:pPr lvl="0" algn="just"/>
            <a:r>
              <a:rPr lang="en-US" sz="2000" dirty="0">
                <a:solidFill>
                  <a:schemeClr val="bg1">
                    <a:lumMod val="95000"/>
                  </a:schemeClr>
                </a:solidFill>
              </a:rPr>
              <a:t>Medication logs </a:t>
            </a:r>
          </a:p>
        </p:txBody>
      </p:sp>
      <p:sp>
        <p:nvSpPr>
          <p:cNvPr id="14" name="Shape 10"/>
          <p:cNvSpPr/>
          <p:nvPr>
            <p:custDataLst>
              <p:tags r:id="rId7"/>
            </p:custDataLst>
          </p:nvPr>
        </p:nvSpPr>
        <p:spPr>
          <a:xfrm>
            <a:off x="436230" y="4360848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1"/>
          <p:cNvSpPr/>
          <p:nvPr>
            <p:custDataLst>
              <p:tags r:id="rId8"/>
            </p:custDataLst>
          </p:nvPr>
        </p:nvSpPr>
        <p:spPr>
          <a:xfrm>
            <a:off x="164592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File Sharing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2"/>
          <p:cNvSpPr/>
          <p:nvPr>
            <p:custDataLst>
              <p:tags r:id="rId9"/>
            </p:custDataLst>
          </p:nvPr>
        </p:nvSpPr>
        <p:spPr>
          <a:xfrm>
            <a:off x="1565136" y="4962144"/>
            <a:ext cx="4174025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Saved securely in OneDrive, shared with </a:t>
            </a:r>
            <a:r>
              <a:rPr lang="en-US" dirty="0" err="1">
                <a:solidFill>
                  <a:schemeClr val="bg1">
                    <a:lumMod val="95000"/>
                  </a:schemeClr>
                </a:solidFill>
              </a:rPr>
              <a:t>authorised</a:t>
            </a:r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 staff, accessed during handovers</a:t>
            </a:r>
          </a:p>
          <a:p>
            <a:pPr lvl="0"/>
            <a:r>
              <a:rPr lang="en-US" dirty="0">
                <a:solidFill>
                  <a:schemeClr val="bg1">
                    <a:lumMod val="95000"/>
                  </a:schemeClr>
                </a:solidFill>
              </a:rPr>
              <a:t>And edited collaboratively in real time</a:t>
            </a:r>
          </a:p>
        </p:txBody>
      </p:sp>
      <p:sp>
        <p:nvSpPr>
          <p:cNvPr id="18" name="Shape 13"/>
          <p:cNvSpPr/>
          <p:nvPr>
            <p:custDataLst>
              <p:tags r:id="rId10"/>
            </p:custDataLst>
          </p:nvPr>
        </p:nvSpPr>
        <p:spPr>
          <a:xfrm>
            <a:off x="5852160" y="4272358"/>
            <a:ext cx="5242560" cy="1846248"/>
          </a:xfrm>
          <a:prstGeom prst="roundRect">
            <a:avLst>
              <a:gd name="adj" fmla="val 7407"/>
            </a:avLst>
          </a:prstGeom>
          <a:solidFill>
            <a:srgbClr val="0A4A6B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0" name="Text 14"/>
          <p:cNvSpPr/>
          <p:nvPr>
            <p:custDataLst>
              <p:tags r:id="rId11"/>
            </p:custDataLst>
          </p:nvPr>
        </p:nvSpPr>
        <p:spPr>
          <a:xfrm>
            <a:off x="7376160" y="4474464"/>
            <a:ext cx="40233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2400" dirty="0">
                <a:solidFill>
                  <a:schemeClr val="bg1">
                    <a:lumMod val="95000"/>
                  </a:schemeClr>
                </a:solidFill>
              </a:rPr>
              <a:t>Word supports:</a:t>
            </a:r>
          </a:p>
          <a:p>
            <a:pPr defTabSz="1219200"/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1" name="Text 15"/>
          <p:cNvSpPr/>
          <p:nvPr>
            <p:custDataLst>
              <p:tags r:id="rId12"/>
            </p:custDataLst>
          </p:nvPr>
        </p:nvSpPr>
        <p:spPr>
          <a:xfrm>
            <a:off x="7295376" y="4962144"/>
            <a:ext cx="4104144" cy="7924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lvl="0"/>
            <a:r>
              <a:rPr lang="en-US" sz="2400" dirty="0"/>
              <a:t> </a:t>
            </a:r>
          </a:p>
          <a:p>
            <a:pPr lvl="0"/>
            <a:r>
              <a:rPr lang="en-US" sz="2400" dirty="0">
                <a:solidFill>
                  <a:schemeClr val="bg1">
                    <a:lumMod val="95000"/>
                  </a:schemeClr>
                </a:solidFill>
              </a:rPr>
              <a:t>Headers and footers, Tables</a:t>
            </a:r>
          </a:p>
          <a:p>
            <a:pPr lvl="0"/>
            <a:r>
              <a:rPr lang="en-US" sz="2400" dirty="0">
                <a:solidFill>
                  <a:schemeClr val="bg1">
                    <a:lumMod val="95000"/>
                  </a:schemeClr>
                </a:solidFill>
              </a:rPr>
              <a:t>Checklists and Standardized forms</a:t>
            </a:r>
          </a:p>
          <a:p>
            <a:pPr defTabSz="1219200"/>
            <a:endParaRPr lang="en-US" sz="24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 16"/>
          <p:cNvSpPr/>
          <p:nvPr/>
        </p:nvSpPr>
        <p:spPr>
          <a:xfrm>
            <a:off x="1645920" y="6431280"/>
            <a:ext cx="10972800" cy="268224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dirty="0">
                <a:highlight>
                  <a:srgbClr val="FFFF00"/>
                </a:highlight>
              </a:rPr>
              <a:t>Microsoft (2024). Microsoft Teams for Healthcare. Available at: https://www.microsoft.com/en-gb/microsoft-teams/healthcare</a:t>
            </a:r>
          </a:p>
        </p:txBody>
      </p:sp>
      <p:pic>
        <p:nvPicPr>
          <p:cNvPr id="25" name="Picture 24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05315" y="1382993"/>
            <a:ext cx="1463644" cy="81862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08294" y="-76200"/>
            <a:ext cx="2104355" cy="2112264"/>
          </a:xfrm>
          <a:prstGeom prst="rect">
            <a:avLst/>
          </a:prstGeom>
        </p:spPr>
      </p:pic>
      <p:pic>
        <p:nvPicPr>
          <p:cNvPr id="38" name="Picture 3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5858" y="2455750"/>
            <a:ext cx="1079437" cy="1905098"/>
          </a:xfrm>
          <a:prstGeom prst="rect">
            <a:avLst/>
          </a:prstGeom>
        </p:spPr>
      </p:pic>
      <p:pic>
        <p:nvPicPr>
          <p:cNvPr id="41" name="Picture 40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809042" y="2488758"/>
            <a:ext cx="1333375" cy="1376106"/>
          </a:xfrm>
          <a:prstGeom prst="rect">
            <a:avLst/>
          </a:prstGeom>
        </p:spPr>
      </p:pic>
      <p:pic>
        <p:nvPicPr>
          <p:cNvPr id="43" name="Picture 42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99535" y="3864864"/>
            <a:ext cx="1382842" cy="2253742"/>
          </a:xfrm>
          <a:prstGeom prst="rect">
            <a:avLst/>
          </a:prstGeom>
        </p:spPr>
      </p:pic>
      <p:pic>
        <p:nvPicPr>
          <p:cNvPr id="45" name="Picture 44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6230" y="3988689"/>
            <a:ext cx="1158828" cy="1885950"/>
          </a:xfrm>
          <a:prstGeom prst="rect">
            <a:avLst/>
          </a:prstGeom>
        </p:spPr>
      </p:pic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5FA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Why Microsoft word? Suitability &amp; Efficiency Gains</a:t>
            </a:r>
            <a:endParaRPr lang="en-US" sz="34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735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Applying Teams to Riverdale's specific care documentations needs</a:t>
            </a: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Shape 2"/>
          <p:cNvSpPr/>
          <p:nvPr>
            <p:custDataLst>
              <p:tags r:id="rId1"/>
            </p:custDataLst>
          </p:nvPr>
        </p:nvSpPr>
        <p:spPr>
          <a:xfrm>
            <a:off x="198783" y="1785681"/>
            <a:ext cx="5486400" cy="1645920"/>
          </a:xfrm>
          <a:prstGeom prst="roundRect">
            <a:avLst>
              <a:gd name="adj" fmla="val 6400"/>
            </a:avLst>
          </a:prstGeom>
          <a:solidFill>
            <a:srgbClr val="FFFFFF"/>
          </a:solidFill>
          <a:effectLst>
            <a:outerShdw blurRad="76200" dist="25400" dir="2700000" algn="bl" rotWithShape="0">
              <a:srgbClr val="000000">
                <a:alpha val="9000"/>
              </a:srgbClr>
            </a:outerShdw>
          </a:effectLst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 3"/>
          <p:cNvSpPr/>
          <p:nvPr>
            <p:custDataLst>
              <p:tags r:id="rId2"/>
            </p:custDataLst>
          </p:nvPr>
        </p:nvSpPr>
        <p:spPr>
          <a:xfrm>
            <a:off x="670560" y="1395537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dirty="0">
                <a:solidFill>
                  <a:schemeClr val="accent1"/>
                </a:solidFill>
              </a:rPr>
              <a:t>Using Word for care documentation</a:t>
            </a:r>
            <a:r>
              <a:rPr lang="en-US" dirty="0"/>
              <a:t>:</a:t>
            </a:r>
          </a:p>
        </p:txBody>
      </p:sp>
      <p:sp>
        <p:nvSpPr>
          <p:cNvPr id="6" name="Text 4"/>
          <p:cNvSpPr/>
          <p:nvPr>
            <p:custDataLst>
              <p:tags r:id="rId3"/>
            </p:custDataLst>
          </p:nvPr>
        </p:nvSpPr>
        <p:spPr>
          <a:xfrm>
            <a:off x="670560" y="1950719"/>
            <a:ext cx="5120640" cy="199710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dirty="0"/>
              <a:t>Reduces paperwork and duplication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dirty="0"/>
              <a:t>Ensures staff work from the most current information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dirty="0"/>
              <a:t>Saves time when updating or locating records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dirty="0"/>
              <a:t>Improves communication between carers, nurses, and managers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dirty="0"/>
              <a:t>Supports safer decision making</a:t>
            </a:r>
          </a:p>
        </p:txBody>
      </p:sp>
      <p:sp>
        <p:nvSpPr>
          <p:cNvPr id="17" name="Text 15"/>
          <p:cNvSpPr/>
          <p:nvPr>
            <p:custDataLst>
              <p:tags r:id="rId4"/>
            </p:custDataLst>
          </p:nvPr>
        </p:nvSpPr>
        <p:spPr>
          <a:xfrm>
            <a:off x="6498866" y="1303219"/>
            <a:ext cx="5120640" cy="39014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defTabSz="1219200"/>
            <a:r>
              <a:rPr lang="en-US" sz="1600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Integrated with Microsoft 365</a:t>
            </a:r>
            <a:endParaRPr lang="en-US" sz="16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6"/>
          <p:cNvSpPr/>
          <p:nvPr>
            <p:custDataLst>
              <p:tags r:id="rId5"/>
            </p:custDataLst>
          </p:nvPr>
        </p:nvSpPr>
        <p:spPr>
          <a:xfrm>
            <a:off x="6363694" y="1785680"/>
            <a:ext cx="5303520" cy="3450253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marL="285750" indent="-285750" algn="just" defTabSz="1219200">
              <a:buFont typeface="Arial" panose="020B0604020202020204" pitchFamily="34" charset="0"/>
              <a:buChar char="•"/>
            </a:pPr>
            <a:r>
              <a:rPr lang="en-US" sz="17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Because Riverdale already uses Microsoft 365, Teams connects directly to Outlook calendars, OneDrive files, and SharePoint, no new login or system needed (Microsoft, 2024).</a:t>
            </a:r>
          </a:p>
          <a:p>
            <a:pPr marL="285750" indent="-285750" algn="just" defTabSz="1219200">
              <a:buFont typeface="Arial" panose="020B0604020202020204" pitchFamily="34" charset="0"/>
              <a:buChar char="•"/>
            </a:pPr>
            <a:r>
              <a:rPr lang="en-US" sz="1735" dirty="0">
                <a:solidFill>
                  <a:srgbClr val="1A2E35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w</a:t>
            </a:r>
            <a:r>
              <a:rPr lang="en-US" dirty="0"/>
              <a:t>hen  information is updated, </a:t>
            </a:r>
            <a:r>
              <a:rPr lang="en-US" dirty="0" err="1"/>
              <a:t>authorised</a:t>
            </a:r>
            <a:r>
              <a:rPr lang="en-US" dirty="0"/>
              <a:t> staff can immediately view the latest records, ensuring that care decisions are based on current information.”</a:t>
            </a:r>
          </a:p>
          <a:p>
            <a:pPr marL="285750" indent="-285750" algn="just" defTabSz="1219200">
              <a:buFont typeface="Arial" panose="020B0604020202020204" pitchFamily="34" charset="0"/>
              <a:buChar char="•"/>
            </a:pPr>
            <a:r>
              <a:rPr lang="en-US" dirty="0"/>
              <a:t>This is fully achievable when Word documents are stored in </a:t>
            </a:r>
            <a:r>
              <a:rPr lang="en-US" b="1" dirty="0"/>
              <a:t>OneDrive</a:t>
            </a:r>
            <a:r>
              <a:rPr lang="en-US" dirty="0"/>
              <a:t> and accessed through </a:t>
            </a:r>
            <a:r>
              <a:rPr lang="en-US" b="1" dirty="0"/>
              <a:t>Teams</a:t>
            </a:r>
            <a:r>
              <a:rPr lang="en-US" dirty="0"/>
              <a:t>.</a:t>
            </a:r>
          </a:p>
          <a:p>
            <a:pPr marL="285750" indent="-285750" algn="just" defTabSz="1219200">
              <a:buFont typeface="Arial" panose="020B0604020202020204" pitchFamily="34" charset="0"/>
              <a:buChar char="•"/>
            </a:pPr>
            <a:endParaRPr lang="en-US" sz="1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22" name="TextBox 21"/>
          <p:cNvSpPr txBox="1"/>
          <p:nvPr/>
        </p:nvSpPr>
        <p:spPr>
          <a:xfrm>
            <a:off x="767301" y="5013297"/>
            <a:ext cx="987949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highlight>
                  <a:srgbClr val="FFFF00"/>
                </a:highlight>
              </a:rPr>
              <a:t>NHS England (2023) highlights that digital documentation improves accuracy and accessibility. Word supports this by enabling:</a:t>
            </a:r>
          </a:p>
          <a:p>
            <a:pPr algn="just"/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19456"/>
            <a:ext cx="10972800" cy="67056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34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 and Limitations of Microsoft Teams</a:t>
            </a:r>
            <a:endParaRPr lang="en-US" sz="3465" dirty="0"/>
          </a:p>
        </p:txBody>
      </p:sp>
      <p:sp>
        <p:nvSpPr>
          <p:cNvPr id="3" name="Text 1"/>
          <p:cNvSpPr/>
          <p:nvPr/>
        </p:nvSpPr>
        <p:spPr>
          <a:xfrm>
            <a:off x="609600" y="914400"/>
            <a:ext cx="10972800" cy="42672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735" i="1" dirty="0">
                <a:solidFill>
                  <a:srgbClr val="546E7A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 balanced evaluation for the Riverdale context</a:t>
            </a:r>
            <a:endParaRPr lang="en-US" sz="1735" dirty="0"/>
          </a:p>
        </p:txBody>
      </p:sp>
      <p:sp>
        <p:nvSpPr>
          <p:cNvPr id="4" name="Shape 2"/>
          <p:cNvSpPr/>
          <p:nvPr/>
        </p:nvSpPr>
        <p:spPr>
          <a:xfrm>
            <a:off x="0" y="2097024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E8F5E9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5" name="Shape 3"/>
          <p:cNvSpPr/>
          <p:nvPr/>
        </p:nvSpPr>
        <p:spPr>
          <a:xfrm>
            <a:off x="48768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2E7D32"/>
          </a:solidFill>
        </p:spPr>
        <p:txBody>
          <a:bodyPr/>
          <a:lstStyle/>
          <a:p>
            <a:endParaRPr lang="en-GB" sz="2400"/>
          </a:p>
        </p:txBody>
      </p:sp>
      <p:pic>
        <p:nvPicPr>
          <p:cNvPr id="6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" y="1463040"/>
            <a:ext cx="426720" cy="426720"/>
          </a:xfrm>
          <a:prstGeom prst="rect">
            <a:avLst/>
          </a:prstGeom>
        </p:spPr>
      </p:pic>
      <p:sp>
        <p:nvSpPr>
          <p:cNvPr id="7" name="Text 4"/>
          <p:cNvSpPr/>
          <p:nvPr/>
        </p:nvSpPr>
        <p:spPr>
          <a:xfrm>
            <a:off x="115824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86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Advantages</a:t>
            </a:r>
            <a:endParaRPr lang="en-US" sz="1865" dirty="0"/>
          </a:p>
        </p:txBody>
      </p:sp>
      <p:sp>
        <p:nvSpPr>
          <p:cNvPr id="8" name="Text 5"/>
          <p:cNvSpPr/>
          <p:nvPr/>
        </p:nvSpPr>
        <p:spPr>
          <a:xfrm>
            <a:off x="487679" y="2097024"/>
            <a:ext cx="5486399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Improves accuracy and consistency of care records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Easy to use and familiar to most staff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Supports templates for </a:t>
            </a:r>
            <a:r>
              <a:rPr lang="en-US" sz="2400" dirty="0" err="1"/>
              <a:t>standardised</a:t>
            </a:r>
            <a:r>
              <a:rPr lang="en-US" sz="2400" dirty="0"/>
              <a:t> documentation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Integrates with OneDrive for secure storage</a:t>
            </a:r>
          </a:p>
          <a:p>
            <a:pPr marL="285750" lvl="0" indent="-285750" algn="just">
              <a:buFont typeface="Arial" panose="020B0604020202020204" pitchFamily="34" charset="0"/>
              <a:buChar char="•"/>
            </a:pPr>
            <a:r>
              <a:rPr lang="en-US" sz="2400" dirty="0"/>
              <a:t>Enables </a:t>
            </a:r>
            <a:r>
              <a:rPr lang="en-US" sz="2400" dirty="0" err="1"/>
              <a:t>realtime</a:t>
            </a:r>
            <a:r>
              <a:rPr lang="en-US" sz="2400" dirty="0"/>
              <a:t> collaboration through Teams</a:t>
            </a:r>
          </a:p>
          <a:p>
            <a:endParaRPr lang="en-US" dirty="0"/>
          </a:p>
        </p:txBody>
      </p:sp>
      <p:sp>
        <p:nvSpPr>
          <p:cNvPr id="9" name="Shape 6"/>
          <p:cNvSpPr/>
          <p:nvPr/>
        </p:nvSpPr>
        <p:spPr>
          <a:xfrm>
            <a:off x="6217920" y="1402080"/>
            <a:ext cx="5486400" cy="5120640"/>
          </a:xfrm>
          <a:prstGeom prst="roundRect">
            <a:avLst>
              <a:gd name="adj" fmla="val 2381"/>
            </a:avLst>
          </a:prstGeom>
          <a:solidFill>
            <a:srgbClr val="FFF3E0"/>
          </a:solidFill>
          <a:effectLst>
            <a:outerShdw blurRad="76200" dist="25400" dir="2700000" algn="bl" rotWithShape="0">
              <a:srgbClr val="000000">
                <a:alpha val="10000"/>
              </a:srgbClr>
            </a:outerShdw>
          </a:effectLst>
        </p:spPr>
        <p:txBody>
          <a:bodyPr/>
          <a:lstStyle/>
          <a:p>
            <a:endParaRPr lang="en-GB" sz="2400"/>
          </a:p>
        </p:txBody>
      </p:sp>
      <p:sp>
        <p:nvSpPr>
          <p:cNvPr id="10" name="Shape 7"/>
          <p:cNvSpPr/>
          <p:nvPr/>
        </p:nvSpPr>
        <p:spPr>
          <a:xfrm>
            <a:off x="6217920" y="1402080"/>
            <a:ext cx="5486400" cy="609600"/>
          </a:xfrm>
          <a:prstGeom prst="roundRect">
            <a:avLst>
              <a:gd name="adj" fmla="val 20000"/>
            </a:avLst>
          </a:prstGeom>
          <a:solidFill>
            <a:srgbClr val="E65100"/>
          </a:solidFill>
        </p:spPr>
        <p:txBody>
          <a:bodyPr/>
          <a:lstStyle/>
          <a:p>
            <a:endParaRPr lang="en-GB" sz="2400"/>
          </a:p>
        </p:txBody>
      </p:sp>
      <p:pic>
        <p:nvPicPr>
          <p:cNvPr id="11" name="Image 1" descr="preencoded.pn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39840" y="1463040"/>
            <a:ext cx="426720" cy="426720"/>
          </a:xfrm>
          <a:prstGeom prst="rect">
            <a:avLst/>
          </a:prstGeom>
        </p:spPr>
      </p:pic>
      <p:sp>
        <p:nvSpPr>
          <p:cNvPr id="12" name="Text 8"/>
          <p:cNvSpPr/>
          <p:nvPr/>
        </p:nvSpPr>
        <p:spPr>
          <a:xfrm>
            <a:off x="6888480" y="1438656"/>
            <a:ext cx="4632960" cy="487680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r>
              <a:rPr lang="en-US" sz="186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Limitations</a:t>
            </a:r>
            <a:endParaRPr lang="en-US" sz="1865" dirty="0"/>
          </a:p>
        </p:txBody>
      </p:sp>
      <p:sp>
        <p:nvSpPr>
          <p:cNvPr id="13" name="Text 9"/>
          <p:cNvSpPr/>
          <p:nvPr/>
        </p:nvSpPr>
        <p:spPr>
          <a:xfrm>
            <a:off x="6339840" y="2097024"/>
            <a:ext cx="5364480" cy="420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 dirty="0"/>
              <a:t>Staff may require training to use templates correctly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 dirty="0"/>
              <a:t>Requires digital devices and internet access</a:t>
            </a:r>
          </a:p>
          <a:p>
            <a:pPr marL="342900" lvl="0" indent="-342900" algn="just">
              <a:buFont typeface="Arial" panose="020B0604020202020204" pitchFamily="34" charset="0"/>
              <a:buChar char="•"/>
            </a:pPr>
            <a:r>
              <a:rPr lang="en-US" sz="2800" dirty="0"/>
              <a:t>Strong security measures are needed to protect confidential information (HCPC, 2024)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65A8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/>
          <p:nvPr/>
        </p:nvSpPr>
        <p:spPr>
          <a:xfrm>
            <a:off x="609600" y="243840"/>
            <a:ext cx="10972800" cy="73152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3735" b="1" dirty="0">
                <a:solidFill>
                  <a:srgbClr val="FFFFFF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Conclusion &amp; Recommendation</a:t>
            </a:r>
            <a:endParaRPr lang="en-US" sz="37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3" name="Shape 1"/>
          <p:cNvSpPr/>
          <p:nvPr/>
        </p:nvSpPr>
        <p:spPr>
          <a:xfrm>
            <a:off x="609600" y="1036320"/>
            <a:ext cx="10972800" cy="36576"/>
          </a:xfrm>
          <a:prstGeom prst="rect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4" name="Text 2"/>
          <p:cNvSpPr/>
          <p:nvPr/>
        </p:nvSpPr>
        <p:spPr>
          <a:xfrm>
            <a:off x="609600" y="1603248"/>
            <a:ext cx="11433717" cy="101803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Microsoft Word is the most suitable Microsoft 365 tool for care documentation at Riverdale Nursing Home.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 It supports structured </a:t>
            </a:r>
            <a:r>
              <a:rPr lang="en-US" dirty="0" err="1">
                <a:solidFill>
                  <a:schemeClr val="bg1"/>
                </a:solidFill>
              </a:rPr>
              <a:t>recordkeeping</a:t>
            </a:r>
            <a:r>
              <a:rPr lang="en-US" dirty="0">
                <a:solidFill>
                  <a:schemeClr val="bg1"/>
                </a:solidFill>
              </a:rPr>
              <a:t>, improves communication, and enhances efficiency.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When combined with OneDrive and Teams, Word provides a secure, reliable, and professional system for managing resident information. 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>
                <a:solidFill>
                  <a:schemeClr val="bg1"/>
                </a:solidFill>
              </a:rPr>
              <a:t>Although training and digital readiness are required, the benefits for patient safety and </a:t>
            </a:r>
            <a:r>
              <a:rPr lang="en-US" dirty="0" err="1">
                <a:solidFill>
                  <a:schemeClr val="bg1"/>
                </a:solidFill>
              </a:rPr>
              <a:t>organisational</a:t>
            </a:r>
            <a:r>
              <a:rPr lang="en-US" dirty="0">
                <a:solidFill>
                  <a:schemeClr val="bg1"/>
                </a:solidFill>
              </a:rPr>
              <a:t> efficiency make Word the best choice.</a:t>
            </a:r>
          </a:p>
          <a:p>
            <a:pPr defTabSz="1219200"/>
            <a:r>
              <a:rPr lang="en-US" sz="2135" dirty="0">
                <a:solidFill>
                  <a:srgbClr val="CADCFC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.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5" name="Text 3"/>
          <p:cNvSpPr/>
          <p:nvPr/>
        </p:nvSpPr>
        <p:spPr>
          <a:xfrm>
            <a:off x="609600" y="2773680"/>
            <a:ext cx="10972800" cy="39624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000" b="1" dirty="0">
                <a:solidFill>
                  <a:srgbClr val="02C39A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Recommendations for Riverdale:</a:t>
            </a:r>
            <a:endParaRPr lang="en-US" sz="2000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6" name="Shape 4"/>
          <p:cNvSpPr/>
          <p:nvPr/>
        </p:nvSpPr>
        <p:spPr>
          <a:xfrm>
            <a:off x="609600" y="3328416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7" name="Text 5"/>
          <p:cNvSpPr/>
          <p:nvPr/>
        </p:nvSpPr>
        <p:spPr>
          <a:xfrm>
            <a:off x="609600" y="3328416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1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 6"/>
          <p:cNvSpPr/>
          <p:nvPr/>
        </p:nvSpPr>
        <p:spPr>
          <a:xfrm>
            <a:off x="1341120" y="3371088"/>
            <a:ext cx="10241280" cy="591312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Create role-specific channels (e.g. Nursing, Carers, Admin) to reduce irrelevant messages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9" name="Shape 7"/>
          <p:cNvSpPr/>
          <p:nvPr/>
        </p:nvSpPr>
        <p:spPr>
          <a:xfrm>
            <a:off x="609600" y="4084320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09600" y="4084320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2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1" name="Text 9"/>
          <p:cNvSpPr/>
          <p:nvPr/>
        </p:nvSpPr>
        <p:spPr>
          <a:xfrm>
            <a:off x="1341120" y="4047744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Deliver a short digital literacy session so all staff can use Teams confidently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2" name="Shape 10"/>
          <p:cNvSpPr/>
          <p:nvPr/>
        </p:nvSpPr>
        <p:spPr>
          <a:xfrm>
            <a:off x="609600" y="4840224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3" name="Text 11"/>
          <p:cNvSpPr/>
          <p:nvPr/>
        </p:nvSpPr>
        <p:spPr>
          <a:xfrm>
            <a:off x="609600" y="4840224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3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4" name="Text 12"/>
          <p:cNvSpPr/>
          <p:nvPr/>
        </p:nvSpPr>
        <p:spPr>
          <a:xfrm>
            <a:off x="1341120" y="4803648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Designate a 'Shift Handover' channel with a structured template for patient updates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5" name="Shape 13"/>
          <p:cNvSpPr/>
          <p:nvPr/>
        </p:nvSpPr>
        <p:spPr>
          <a:xfrm>
            <a:off x="609600" y="5596128"/>
            <a:ext cx="512064" cy="512064"/>
          </a:xfrm>
          <a:prstGeom prst="ellipse">
            <a:avLst/>
          </a:prstGeom>
          <a:solidFill>
            <a:srgbClr val="02C39A"/>
          </a:solidFill>
        </p:spPr>
        <p:txBody>
          <a:bodyPr/>
          <a:lstStyle/>
          <a:p>
            <a:pPr defTabSz="1219200"/>
            <a:endParaRPr lang="en-GB" sz="240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6" name="Text 14"/>
          <p:cNvSpPr/>
          <p:nvPr/>
        </p:nvSpPr>
        <p:spPr>
          <a:xfrm>
            <a:off x="609600" y="5596128"/>
            <a:ext cx="512064" cy="512064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/>
          <a:p>
            <a:pPr algn="ctr" defTabSz="1219200"/>
            <a:r>
              <a:rPr lang="en-US" sz="1865" b="1" dirty="0">
                <a:solidFill>
                  <a:srgbClr val="065A82"/>
                </a:solidFill>
                <a:latin typeface="Cambria" panose="02040503050406030204" pitchFamily="34" charset="0"/>
                <a:ea typeface="Cambria" panose="02040503050406030204" pitchFamily="34" charset="-122"/>
                <a:cs typeface="Cambria" panose="02040503050406030204" pitchFamily="34" charset="-120"/>
              </a:rPr>
              <a:t>4</a:t>
            </a:r>
            <a:endParaRPr lang="en-US" sz="186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7" name="Text 15"/>
          <p:cNvSpPr/>
          <p:nvPr/>
        </p:nvSpPr>
        <p:spPr>
          <a:xfrm>
            <a:off x="1341120" y="5559552"/>
            <a:ext cx="10241280" cy="6705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defTabSz="1219200"/>
            <a:r>
              <a:rPr lang="en-US" sz="2135" dirty="0">
                <a:solidFill>
                  <a:srgbClr val="FFFFFF"/>
                </a:solidFill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Set quiet hours to prevent notification overload during personal time</a:t>
            </a:r>
            <a:endParaRPr lang="en-US" sz="2135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18" name="Text 16"/>
          <p:cNvSpPr/>
          <p:nvPr/>
        </p:nvSpPr>
        <p:spPr>
          <a:xfrm>
            <a:off x="287453" y="6431280"/>
            <a:ext cx="11755864" cy="365760"/>
          </a:xfrm>
          <a:prstGeom prst="rect">
            <a:avLst/>
          </a:prstGeom>
          <a:noFill/>
        </p:spPr>
        <p:txBody>
          <a:bodyPr wrap="square" rtlCol="0" anchor="ctr"/>
          <a:lstStyle/>
          <a:p>
            <a:pPr algn="ctr" defTabSz="1219200"/>
            <a:r>
              <a:rPr lang="en-US" sz="1265" b="1" i="1" dirty="0">
                <a:solidFill>
                  <a:prstClr val="black"/>
                </a:solidFill>
                <a:highlight>
                  <a:srgbClr val="FFFF00"/>
                </a:highlight>
                <a:latin typeface="Calibri" panose="020F0502020204030204" pitchFamily="34" charset="0"/>
                <a:ea typeface="Calibri" panose="020F0502020204030204" pitchFamily="34" charset="-122"/>
                <a:cs typeface="Calibri" panose="020F0502020204030204" pitchFamily="34" charset="-120"/>
              </a:rPr>
              <a:t>As Daft and Lengel (1986) argued, effective communication requires matching the richness of the channel to the complexity of the message, Teams provides that flexibility in one platform.</a:t>
            </a:r>
            <a:endParaRPr lang="en-US" sz="1265" b="1" dirty="0">
              <a:solidFill>
                <a:prstClr val="black"/>
              </a:solidFill>
              <a:highlight>
                <a:srgbClr val="FFFF00"/>
              </a:highlight>
              <a:latin typeface="Calibri" panose="020F0502020204030204"/>
            </a:endParaRP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06449" y="638950"/>
            <a:ext cx="10348622" cy="59093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Care Quality Commission (CQC)</a:t>
            </a:r>
            <a:r>
              <a:rPr lang="en-US" sz="1400" dirty="0">
                <a:effectLst/>
              </a:rPr>
              <a:t> (2023) </a:t>
            </a:r>
            <a:r>
              <a:rPr lang="en-US" sz="1400" i="1" dirty="0">
                <a:effectLst/>
              </a:rPr>
              <a:t>The state of health care and adult social care in England 2022/23</a:t>
            </a:r>
            <a:r>
              <a:rPr lang="en-US" sz="1400" dirty="0">
                <a:effectLst/>
              </a:rPr>
              <a:t>. London: CQC. Available at: </a:t>
            </a:r>
            <a:r>
              <a:rPr lang="en-US" sz="1400" dirty="0">
                <a:effectLst/>
                <a:hlinkClick r:id="rId2"/>
              </a:rPr>
              <a:t>https://www.cqc.org.uk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Care Quality Commission (CQC)</a:t>
            </a:r>
            <a:r>
              <a:rPr lang="en-US" sz="1400" dirty="0">
                <a:effectLst/>
              </a:rPr>
              <a:t> (2024) </a:t>
            </a:r>
            <a:r>
              <a:rPr lang="en-US" sz="1400" i="1" dirty="0">
                <a:effectLst/>
              </a:rPr>
              <a:t>Digital records in adult social care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2"/>
              </a:rPr>
              <a:t>https://www.cqc.org.uk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Cybersecurity and Infrastructure Security Agency (CISA)</a:t>
            </a:r>
            <a:r>
              <a:rPr lang="en-US" sz="1400" dirty="0">
                <a:effectLst/>
              </a:rPr>
              <a:t> (2024) </a:t>
            </a:r>
            <a:r>
              <a:rPr lang="en-US" sz="1400" i="1" dirty="0">
                <a:effectLst/>
              </a:rPr>
              <a:t>Cloud Security Guidance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3"/>
              </a:rPr>
              <a:t>https://www.cisa.gov</a:t>
            </a:r>
            <a:r>
              <a:rPr lang="en-US" sz="1400" dirty="0">
                <a:effectLst/>
              </a:rPr>
              <a:t> (Assessed: 01 June 2026).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Daft, R.L. and Lengel, R.H.</a:t>
            </a:r>
            <a:r>
              <a:rPr lang="en-US" sz="1400" dirty="0">
                <a:effectLst/>
              </a:rPr>
              <a:t> (1986) ‘Organizational information requirements, media richness and structural design’, </a:t>
            </a:r>
            <a:r>
              <a:rPr lang="en-US" sz="1400" i="1" dirty="0">
                <a:effectLst/>
              </a:rPr>
              <a:t>Management Science</a:t>
            </a:r>
            <a:r>
              <a:rPr lang="en-US" sz="1400" dirty="0">
                <a:effectLst/>
              </a:rPr>
              <a:t>, 32(5), pp. 554–571.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Green, A., Westwood, S. and Lunt, N.</a:t>
            </a:r>
            <a:r>
              <a:rPr lang="en-US" sz="1400" dirty="0">
                <a:effectLst/>
              </a:rPr>
              <a:t> (2022) ‘Digital communication tools and handover quality in residential care: a mixed‑methods study’, </a:t>
            </a:r>
            <a:r>
              <a:rPr lang="en-US" sz="1400" i="1" dirty="0">
                <a:effectLst/>
              </a:rPr>
              <a:t>Journal of Nursing Management</a:t>
            </a:r>
            <a:r>
              <a:rPr lang="en-US" sz="1400" dirty="0">
                <a:effectLst/>
              </a:rPr>
              <a:t>, 30(4), pp. 1000–1012.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Harvard University Information Security</a:t>
            </a:r>
            <a:r>
              <a:rPr lang="en-US" sz="1400" dirty="0">
                <a:effectLst/>
              </a:rPr>
              <a:t> (2026) </a:t>
            </a:r>
            <a:r>
              <a:rPr lang="en-US" sz="1400" i="1" dirty="0">
                <a:effectLst/>
              </a:rPr>
              <a:t>Information Security and Data Privacy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4"/>
              </a:rPr>
              <a:t>https://privsec.harvard.edu</a:t>
            </a:r>
            <a:r>
              <a:rPr lang="en-US" sz="1400" dirty="0">
                <a:effectLst/>
              </a:rPr>
              <a:t> (Assessed: 01 June 2026).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Health and Care Professions Council (HCPC)</a:t>
            </a:r>
            <a:r>
              <a:rPr lang="en-US" sz="1400" dirty="0">
                <a:effectLst/>
              </a:rPr>
              <a:t> (2024) </a:t>
            </a:r>
            <a:r>
              <a:rPr lang="en-US" sz="1400" i="1" dirty="0">
                <a:effectLst/>
              </a:rPr>
              <a:t>Standards of conduct, performance and ethics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5"/>
              </a:rPr>
              <a:t>https://www.hcpc-uk.org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Microsoft</a:t>
            </a:r>
            <a:r>
              <a:rPr lang="en-US" sz="1400" dirty="0">
                <a:effectLst/>
              </a:rPr>
              <a:t> (2024) </a:t>
            </a:r>
            <a:r>
              <a:rPr lang="en-US" sz="1400" i="1" dirty="0">
                <a:effectLst/>
              </a:rPr>
              <a:t>Microsoft Teams for Healthcare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6"/>
              </a:rPr>
              <a:t>https://www.microsoft.com/en-gb/microsoft-teams/healthcare</a:t>
            </a:r>
            <a:r>
              <a:rPr lang="en-US" sz="1400" dirty="0">
                <a:effectLst/>
              </a:rPr>
              <a:t> (Accessed: 3 June 2026).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Microsoft</a:t>
            </a:r>
            <a:r>
              <a:rPr lang="en-US" sz="1400" dirty="0">
                <a:effectLst/>
              </a:rPr>
              <a:t> (2024) </a:t>
            </a:r>
            <a:r>
              <a:rPr lang="en-US" sz="1400" i="1" dirty="0">
                <a:effectLst/>
              </a:rPr>
              <a:t>Microsoft Word documentation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7"/>
              </a:rPr>
              <a:t>https://learn.microsoft.com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Microsoft Learn</a:t>
            </a:r>
            <a:r>
              <a:rPr lang="en-US" sz="1400" dirty="0">
                <a:effectLst/>
              </a:rPr>
              <a:t> (2026) </a:t>
            </a:r>
            <a:r>
              <a:rPr lang="en-US" sz="1400" i="1" dirty="0">
                <a:effectLst/>
              </a:rPr>
              <a:t>OneDrive for Business documentation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8"/>
              </a:rPr>
              <a:t>https://learn.microsoft.com/en-us/search/?terms=onedrive</a:t>
            </a:r>
            <a:r>
              <a:rPr lang="en-US" sz="1400" dirty="0">
                <a:effectLst/>
              </a:rPr>
              <a:t> (Assessed: 01 June 2026).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Nasiri, E., Lotfi, M., </a:t>
            </a:r>
            <a:r>
              <a:rPr lang="en-US" sz="1400" b="1" dirty="0" err="1">
                <a:effectLst/>
              </a:rPr>
              <a:t>Mahdavinoor</a:t>
            </a:r>
            <a:r>
              <a:rPr lang="en-US" sz="1400" b="1" dirty="0">
                <a:effectLst/>
              </a:rPr>
              <a:t>, S.M.M. and </a:t>
            </a:r>
            <a:r>
              <a:rPr lang="en-US" sz="1400" b="1" dirty="0" err="1">
                <a:effectLst/>
              </a:rPr>
              <a:t>Rafiei</a:t>
            </a:r>
            <a:r>
              <a:rPr lang="en-US" sz="1400" b="1" dirty="0">
                <a:effectLst/>
              </a:rPr>
              <a:t>, M.H.</a:t>
            </a:r>
            <a:r>
              <a:rPr lang="en-US" sz="1400" dirty="0">
                <a:effectLst/>
              </a:rPr>
              <a:t> (2021) ‘The impact of a structured handover checklist for intraoperative staff shift’, </a:t>
            </a:r>
            <a:r>
              <a:rPr lang="en-US" sz="1400" i="1" dirty="0">
                <a:effectLst/>
              </a:rPr>
              <a:t>Journal of Perioperative Practice</a:t>
            </a:r>
            <a:r>
              <a:rPr lang="en-US" sz="1400" dirty="0">
                <a:effectLst/>
              </a:rPr>
              <a:t>, 31(7–8), pp. 250–258.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National Cyber Security Centre (NCSC)</a:t>
            </a:r>
            <a:r>
              <a:rPr lang="en-US" sz="1400" dirty="0">
                <a:effectLst/>
              </a:rPr>
              <a:t> (2025) </a:t>
            </a:r>
            <a:r>
              <a:rPr lang="en-US" sz="1400" i="1" dirty="0">
                <a:effectLst/>
              </a:rPr>
              <a:t>Cloud Security Principles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9"/>
              </a:rPr>
              <a:t>https://www.ncsc.gov.uk</a:t>
            </a:r>
            <a:r>
              <a:rPr lang="en-US" sz="1400" dirty="0">
                <a:effectLst/>
              </a:rPr>
              <a:t> (Assessed: 01 June 2026).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NHS England</a:t>
            </a:r>
            <a:r>
              <a:rPr lang="en-US" sz="1400" dirty="0">
                <a:effectLst/>
              </a:rPr>
              <a:t> (2023) </a:t>
            </a:r>
            <a:r>
              <a:rPr lang="en-US" sz="1400" i="1" dirty="0">
                <a:effectLst/>
              </a:rPr>
              <a:t>Communication failures in care settings: a review of serious incident data</a:t>
            </a:r>
            <a:r>
              <a:rPr lang="en-US" sz="1400" dirty="0">
                <a:effectLst/>
              </a:rPr>
              <a:t>. Leeds: NHS England.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NHS England</a:t>
            </a:r>
            <a:r>
              <a:rPr lang="en-US" sz="1400" dirty="0">
                <a:effectLst/>
              </a:rPr>
              <a:t> (2023) </a:t>
            </a:r>
            <a:r>
              <a:rPr lang="en-US" sz="1400" i="1" dirty="0">
                <a:effectLst/>
              </a:rPr>
              <a:t>Digital transformation in health and social care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10"/>
              </a:rPr>
              <a:t>https://www.england.nhs.uk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Nursing and Midwifery Council (NMC)</a:t>
            </a:r>
            <a:r>
              <a:rPr lang="en-US" sz="1400" dirty="0">
                <a:effectLst/>
              </a:rPr>
              <a:t> (2024) </a:t>
            </a:r>
            <a:r>
              <a:rPr lang="en-US" sz="1400" i="1" dirty="0">
                <a:effectLst/>
              </a:rPr>
              <a:t>The Code: Professional standards of practice and </a:t>
            </a:r>
            <a:r>
              <a:rPr lang="en-US" sz="1400" i="1" dirty="0" err="1">
                <a:effectLst/>
              </a:rPr>
              <a:t>behaviour</a:t>
            </a:r>
            <a:r>
              <a:rPr lang="en-US" sz="1400" i="1" dirty="0">
                <a:effectLst/>
              </a:rPr>
              <a:t> for nurses, midwives and nursing associates</a:t>
            </a:r>
            <a:r>
              <a:rPr lang="en-US" sz="1400" dirty="0">
                <a:effectLst/>
              </a:rPr>
              <a:t>. Available at: </a:t>
            </a:r>
            <a:r>
              <a:rPr lang="en-US" sz="1400" dirty="0">
                <a:effectLst/>
                <a:hlinkClick r:id="rId11"/>
              </a:rPr>
              <a:t>https://www.nmc.org.uk</a:t>
            </a:r>
            <a:endParaRPr lang="en-US" sz="1400" dirty="0"/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sz="1400" b="1" dirty="0">
                <a:effectLst/>
              </a:rPr>
              <a:t>Stephens, K.K., </a:t>
            </a:r>
            <a:r>
              <a:rPr lang="en-US" sz="1400" b="1" dirty="0" err="1">
                <a:effectLst/>
              </a:rPr>
              <a:t>Mandhana</a:t>
            </a:r>
            <a:r>
              <a:rPr lang="en-US" sz="1400" b="1" dirty="0">
                <a:effectLst/>
              </a:rPr>
              <a:t>, D.M. and Kim, J.</a:t>
            </a:r>
            <a:r>
              <a:rPr lang="en-US" sz="1400" dirty="0">
                <a:effectLst/>
              </a:rPr>
              <a:t> (2021) ‘Reconceptualizing communication overload and building a more integrated conceptual model’, </a:t>
            </a:r>
            <a:r>
              <a:rPr lang="en-US" sz="1400" i="1" dirty="0">
                <a:effectLst/>
              </a:rPr>
              <a:t>Journal of Communication</a:t>
            </a:r>
            <a:r>
              <a:rPr lang="en-US" sz="1400" dirty="0">
                <a:effectLst/>
              </a:rPr>
              <a:t>, 71(6), pp. 881–908.</a:t>
            </a:r>
            <a:endParaRPr lang="en-US" sz="1400" dirty="0"/>
          </a:p>
        </p:txBody>
      </p:sp>
      <p:sp>
        <p:nvSpPr>
          <p:cNvPr id="4" name="TextBox 3"/>
          <p:cNvSpPr txBox="1"/>
          <p:nvPr/>
        </p:nvSpPr>
        <p:spPr>
          <a:xfrm>
            <a:off x="636105" y="262393"/>
            <a:ext cx="492185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References:</a:t>
            </a:r>
          </a:p>
        </p:txBody>
      </p:sp>
    </p:spTree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7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8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8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28.24,&quot;left&quot;:36,&quot;top&quot;:144,&quot;width&quot;:648}"/>
</p:tagLst>
</file>

<file path=ppt/tags/tag9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9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ags/tag10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KSO_WM_DIAGRAM_VIRTUALLY_FRAME" val="{&quot;height&quot;:291.26637795275593,&quot;left&quot;:28.8,&quot;top&quot;:82.4136220472441,&quot;width&quot;:662.4}"/>
</p:tagLst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25</Slides>
  <Notes>24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Slice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11</cp:revision>
  <dcterms:created xsi:type="dcterms:W3CDTF">2026-06-11T13:04:56Z</dcterms:created>
  <dcterms:modified xsi:type="dcterms:W3CDTF">2026-06-11T13:06:48Z</dcterms:modified>
</cp:coreProperties>
</file>