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8" r:id="rId13"/>
    <p:sldId id="279" r:id="rId14"/>
    <p:sldId id="280" r:id="rId15"/>
    <p:sldId id="281" r:id="rId16"/>
    <p:sldId id="267" r:id="rId17"/>
    <p:sldId id="268" r:id="rId18"/>
    <p:sldId id="271" r:id="rId19"/>
    <p:sldId id="269" r:id="rId20"/>
    <p:sldId id="270" r:id="rId21"/>
    <p:sldId id="272" r:id="rId22"/>
    <p:sldId id="273" r:id="rId23"/>
    <p:sldId id="274" r:id="rId24"/>
    <p:sldId id="275" r:id="rId25"/>
    <p:sldId id="276" r:id="rId26"/>
    <p:sldId id="27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6F29505-BB44-8A41-8BA8-7B55AE7C4EAA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78"/>
            <p14:sldId id="279"/>
            <p14:sldId id="280"/>
            <p14:sldId id="281"/>
            <p14:sldId id="267"/>
            <p14:sldId id="268"/>
            <p14:sldId id="271"/>
            <p14:sldId id="269"/>
            <p14:sldId id="270"/>
            <p14:sldId id="272"/>
            <p14:sldId id="273"/>
            <p14:sldId id="274"/>
            <p14:sldId id="275"/>
            <p14:sldId id="276"/>
            <p14:sldId id="27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0"/>
  </p:normalViewPr>
  <p:slideViewPr>
    <p:cSldViewPr snapToGrid="0" snapToObjects="1">
      <p:cViewPr varScale="1">
        <p:scale>
          <a:sx n="50" d="100"/>
          <a:sy n="50" d="100"/>
        </p:scale>
        <p:origin x="89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7F0C-DB4D-B9B8-A63E3CDAF62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7F0C-DB4D-B9B8-A63E3CDAF62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7F0C-DB4D-B9B8-A63E3CDAF62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7F0C-DB4D-B9B8-A63E3CDAF620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Daily sales number</c:v>
                </c:pt>
                <c:pt idx="1">
                  <c:v>Daily sales price by unit</c:v>
                </c:pt>
                <c:pt idx="2">
                  <c:v>Daily sales total revenu</c:v>
                </c:pt>
                <c:pt idx="3">
                  <c:v>Daily sales total cost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F0C-DB4D-B9B8-A63E3CDAF620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BA2E2A-68EE-4862-BE9B-72B54FEF6C8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E3BFB1-E9BB-4BFB-910B-20A90312DA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Alexandra: Executive Summary, Business Concept </a:t>
          </a:r>
        </a:p>
        <a:p>
          <a:pPr>
            <a:lnSpc>
              <a:spcPct val="100000"/>
            </a:lnSpc>
          </a:pPr>
          <a:r>
            <a:rPr lang="en-US" sz="2000" dirty="0"/>
            <a:t>(slides 1-10)</a:t>
          </a:r>
        </a:p>
      </dgm:t>
    </dgm:pt>
    <dgm:pt modelId="{932005A1-41AB-4E59-9007-016BCA6048CE}" type="parTrans" cxnId="{B5D849BF-F12D-4EEB-9E8C-BEFA18724C59}">
      <dgm:prSet/>
      <dgm:spPr/>
      <dgm:t>
        <a:bodyPr/>
        <a:lstStyle/>
        <a:p>
          <a:endParaRPr lang="en-US"/>
        </a:p>
      </dgm:t>
    </dgm:pt>
    <dgm:pt modelId="{05B001D3-90A5-4BAB-9DE4-CE847C04BAAD}" type="sibTrans" cxnId="{B5D849BF-F12D-4EEB-9E8C-BEFA18724C59}">
      <dgm:prSet/>
      <dgm:spPr/>
      <dgm:t>
        <a:bodyPr/>
        <a:lstStyle/>
        <a:p>
          <a:endParaRPr lang="en-US"/>
        </a:p>
      </dgm:t>
    </dgm:pt>
    <dgm:pt modelId="{B4DE784D-5845-4E14-9FEE-054189160C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Theodora: Market Analysis and Marketing Plan</a:t>
          </a:r>
        </a:p>
        <a:p>
          <a:pPr>
            <a:lnSpc>
              <a:spcPct val="100000"/>
            </a:lnSpc>
          </a:pPr>
          <a:r>
            <a:rPr lang="en-US" dirty="0"/>
            <a:t>(11-15)</a:t>
          </a:r>
        </a:p>
      </dgm:t>
    </dgm:pt>
    <dgm:pt modelId="{B45AC4D5-55B9-46D4-8FCA-F21CB88079DD}" type="parTrans" cxnId="{A03FDEE1-F1F5-4E72-95A6-17664C489132}">
      <dgm:prSet/>
      <dgm:spPr/>
      <dgm:t>
        <a:bodyPr/>
        <a:lstStyle/>
        <a:p>
          <a:endParaRPr lang="en-US"/>
        </a:p>
      </dgm:t>
    </dgm:pt>
    <dgm:pt modelId="{6BC89DB0-F22D-4EC3-8177-CDA6BE8B24AD}" type="sibTrans" cxnId="{A03FDEE1-F1F5-4E72-95A6-17664C489132}">
      <dgm:prSet/>
      <dgm:spPr/>
      <dgm:t>
        <a:bodyPr/>
        <a:lstStyle/>
        <a:p>
          <a:endParaRPr lang="en-US"/>
        </a:p>
      </dgm:t>
    </dgm:pt>
    <dgm:pt modelId="{3B7E25B6-F911-4782-B12F-F829F29F55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Temenuzhka</a:t>
          </a:r>
          <a:r>
            <a:rPr lang="en-US" dirty="0"/>
            <a:t>: Financial Plan, Operation and Management Plan </a:t>
          </a:r>
        </a:p>
        <a:p>
          <a:pPr>
            <a:lnSpc>
              <a:spcPct val="100000"/>
            </a:lnSpc>
          </a:pPr>
          <a:r>
            <a:rPr lang="en-US" dirty="0"/>
            <a:t>(15-20)</a:t>
          </a:r>
        </a:p>
      </dgm:t>
    </dgm:pt>
    <dgm:pt modelId="{60B69C09-AAEF-4F4C-B901-65A0047D30EE}" type="parTrans" cxnId="{01BF316A-ACF7-4EB8-B401-90D1F4AA223E}">
      <dgm:prSet/>
      <dgm:spPr/>
      <dgm:t>
        <a:bodyPr/>
        <a:lstStyle/>
        <a:p>
          <a:endParaRPr lang="en-US"/>
        </a:p>
      </dgm:t>
    </dgm:pt>
    <dgm:pt modelId="{04D01E10-E61F-4478-BA05-48D8BF543CFD}" type="sibTrans" cxnId="{01BF316A-ACF7-4EB8-B401-90D1F4AA223E}">
      <dgm:prSet/>
      <dgm:spPr/>
      <dgm:t>
        <a:bodyPr/>
        <a:lstStyle/>
        <a:p>
          <a:endParaRPr lang="en-US"/>
        </a:p>
      </dgm:t>
    </dgm:pt>
    <dgm:pt modelId="{E5244BB9-E624-4990-A839-85B43BC9C3EC}" type="pres">
      <dgm:prSet presAssocID="{F2BA2E2A-68EE-4862-BE9B-72B54FEF6C8D}" presName="root" presStyleCnt="0">
        <dgm:presLayoutVars>
          <dgm:dir/>
          <dgm:resizeHandles val="exact"/>
        </dgm:presLayoutVars>
      </dgm:prSet>
      <dgm:spPr/>
    </dgm:pt>
    <dgm:pt modelId="{9EBE4249-E34E-40FD-803D-652A7FFDEC4A}" type="pres">
      <dgm:prSet presAssocID="{2AE3BFB1-E9BB-4BFB-910B-20A90312DA91}" presName="compNode" presStyleCnt="0"/>
      <dgm:spPr/>
    </dgm:pt>
    <dgm:pt modelId="{DE87B500-A38C-46FD-80CE-77F7310798F1}" type="pres">
      <dgm:prSet presAssocID="{2AE3BFB1-E9BB-4BFB-910B-20A90312DA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53313A6-10F6-45FE-95EF-5EBCB5EC9FCB}" type="pres">
      <dgm:prSet presAssocID="{2AE3BFB1-E9BB-4BFB-910B-20A90312DA91}" presName="spaceRect" presStyleCnt="0"/>
      <dgm:spPr/>
    </dgm:pt>
    <dgm:pt modelId="{BA2674C3-22FF-44D1-8A05-A378B0A39EE3}" type="pres">
      <dgm:prSet presAssocID="{2AE3BFB1-E9BB-4BFB-910B-20A90312DA91}" presName="textRect" presStyleLbl="revTx" presStyleIdx="0" presStyleCnt="3">
        <dgm:presLayoutVars>
          <dgm:chMax val="1"/>
          <dgm:chPref val="1"/>
        </dgm:presLayoutVars>
      </dgm:prSet>
      <dgm:spPr/>
    </dgm:pt>
    <dgm:pt modelId="{588D4CD7-AFC5-455E-80ED-72B0A3CF342B}" type="pres">
      <dgm:prSet presAssocID="{05B001D3-90A5-4BAB-9DE4-CE847C04BAAD}" presName="sibTrans" presStyleCnt="0"/>
      <dgm:spPr/>
    </dgm:pt>
    <dgm:pt modelId="{7C6BD0AB-EE3E-445D-ACE3-140E3E101AAC}" type="pres">
      <dgm:prSet presAssocID="{B4DE784D-5845-4E14-9FEE-054189160CC5}" presName="compNode" presStyleCnt="0"/>
      <dgm:spPr/>
    </dgm:pt>
    <dgm:pt modelId="{64BDEA1E-6FC6-4286-9376-5536E50257ED}" type="pres">
      <dgm:prSet presAssocID="{B4DE784D-5845-4E14-9FEE-054189160CC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81BD4D72-5C5E-4ABE-8C3E-AFB19B5F641C}" type="pres">
      <dgm:prSet presAssocID="{B4DE784D-5845-4E14-9FEE-054189160CC5}" presName="spaceRect" presStyleCnt="0"/>
      <dgm:spPr/>
    </dgm:pt>
    <dgm:pt modelId="{28F06CD8-EF8E-4DD9-B22F-0B260F899BDE}" type="pres">
      <dgm:prSet presAssocID="{B4DE784D-5845-4E14-9FEE-054189160CC5}" presName="textRect" presStyleLbl="revTx" presStyleIdx="1" presStyleCnt="3">
        <dgm:presLayoutVars>
          <dgm:chMax val="1"/>
          <dgm:chPref val="1"/>
        </dgm:presLayoutVars>
      </dgm:prSet>
      <dgm:spPr/>
    </dgm:pt>
    <dgm:pt modelId="{CE2BC6AB-2C1D-441E-8CFD-D43E42295B0D}" type="pres">
      <dgm:prSet presAssocID="{6BC89DB0-F22D-4EC3-8177-CDA6BE8B24AD}" presName="sibTrans" presStyleCnt="0"/>
      <dgm:spPr/>
    </dgm:pt>
    <dgm:pt modelId="{4F02E818-5742-4C23-8169-A13AB190E73D}" type="pres">
      <dgm:prSet presAssocID="{3B7E25B6-F911-4782-B12F-F829F29F5597}" presName="compNode" presStyleCnt="0"/>
      <dgm:spPr/>
    </dgm:pt>
    <dgm:pt modelId="{94AD50BA-C367-47E6-85B3-E4CE0CC88BE3}" type="pres">
      <dgm:prSet presAssocID="{3B7E25B6-F911-4782-B12F-F829F29F559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346FE5B-877E-48D1-B005-3C3F8FF82D5B}" type="pres">
      <dgm:prSet presAssocID="{3B7E25B6-F911-4782-B12F-F829F29F5597}" presName="spaceRect" presStyleCnt="0"/>
      <dgm:spPr/>
    </dgm:pt>
    <dgm:pt modelId="{FE89DC40-DDFD-4BA3-BD37-C1CDBDEB2A9B}" type="pres">
      <dgm:prSet presAssocID="{3B7E25B6-F911-4782-B12F-F829F29F559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1BF316A-ACF7-4EB8-B401-90D1F4AA223E}" srcId="{F2BA2E2A-68EE-4862-BE9B-72B54FEF6C8D}" destId="{3B7E25B6-F911-4782-B12F-F829F29F5597}" srcOrd="2" destOrd="0" parTransId="{60B69C09-AAEF-4F4C-B901-65A0047D30EE}" sibTransId="{04D01E10-E61F-4478-BA05-48D8BF543CFD}"/>
    <dgm:cxn modelId="{2CC2906A-F992-4751-8C4C-20FA96300FDC}" type="presOf" srcId="{2AE3BFB1-E9BB-4BFB-910B-20A90312DA91}" destId="{BA2674C3-22FF-44D1-8A05-A378B0A39EE3}" srcOrd="0" destOrd="0" presId="urn:microsoft.com/office/officeart/2018/2/layout/IconLabelList"/>
    <dgm:cxn modelId="{08732FB5-8F54-48AF-BB9C-E299280C054F}" type="presOf" srcId="{B4DE784D-5845-4E14-9FEE-054189160CC5}" destId="{28F06CD8-EF8E-4DD9-B22F-0B260F899BDE}" srcOrd="0" destOrd="0" presId="urn:microsoft.com/office/officeart/2018/2/layout/IconLabelList"/>
    <dgm:cxn modelId="{B357D8B6-510B-4381-BB73-24DBD3625F9C}" type="presOf" srcId="{3B7E25B6-F911-4782-B12F-F829F29F5597}" destId="{FE89DC40-DDFD-4BA3-BD37-C1CDBDEB2A9B}" srcOrd="0" destOrd="0" presId="urn:microsoft.com/office/officeart/2018/2/layout/IconLabelList"/>
    <dgm:cxn modelId="{B5D849BF-F12D-4EEB-9E8C-BEFA18724C59}" srcId="{F2BA2E2A-68EE-4862-BE9B-72B54FEF6C8D}" destId="{2AE3BFB1-E9BB-4BFB-910B-20A90312DA91}" srcOrd="0" destOrd="0" parTransId="{932005A1-41AB-4E59-9007-016BCA6048CE}" sibTransId="{05B001D3-90A5-4BAB-9DE4-CE847C04BAAD}"/>
    <dgm:cxn modelId="{A03FDEE1-F1F5-4E72-95A6-17664C489132}" srcId="{F2BA2E2A-68EE-4862-BE9B-72B54FEF6C8D}" destId="{B4DE784D-5845-4E14-9FEE-054189160CC5}" srcOrd="1" destOrd="0" parTransId="{B45AC4D5-55B9-46D4-8FCA-F21CB88079DD}" sibTransId="{6BC89DB0-F22D-4EC3-8177-CDA6BE8B24AD}"/>
    <dgm:cxn modelId="{76AD35E9-645E-452F-8EF0-865C77B409BD}" type="presOf" srcId="{F2BA2E2A-68EE-4862-BE9B-72B54FEF6C8D}" destId="{E5244BB9-E624-4990-A839-85B43BC9C3EC}" srcOrd="0" destOrd="0" presId="urn:microsoft.com/office/officeart/2018/2/layout/IconLabelList"/>
    <dgm:cxn modelId="{71934AFE-EBD6-4FAA-B8E2-B134922351F3}" type="presParOf" srcId="{E5244BB9-E624-4990-A839-85B43BC9C3EC}" destId="{9EBE4249-E34E-40FD-803D-652A7FFDEC4A}" srcOrd="0" destOrd="0" presId="urn:microsoft.com/office/officeart/2018/2/layout/IconLabelList"/>
    <dgm:cxn modelId="{D256CBEC-08B0-4634-BCAE-AC7F5AD8E6F7}" type="presParOf" srcId="{9EBE4249-E34E-40FD-803D-652A7FFDEC4A}" destId="{DE87B500-A38C-46FD-80CE-77F7310798F1}" srcOrd="0" destOrd="0" presId="urn:microsoft.com/office/officeart/2018/2/layout/IconLabelList"/>
    <dgm:cxn modelId="{054610B0-8D76-4FF0-8EE6-7C5D23022085}" type="presParOf" srcId="{9EBE4249-E34E-40FD-803D-652A7FFDEC4A}" destId="{153313A6-10F6-45FE-95EF-5EBCB5EC9FCB}" srcOrd="1" destOrd="0" presId="urn:microsoft.com/office/officeart/2018/2/layout/IconLabelList"/>
    <dgm:cxn modelId="{6E3DFBAA-5FE1-47CB-9ED6-1529F5A46A5D}" type="presParOf" srcId="{9EBE4249-E34E-40FD-803D-652A7FFDEC4A}" destId="{BA2674C3-22FF-44D1-8A05-A378B0A39EE3}" srcOrd="2" destOrd="0" presId="urn:microsoft.com/office/officeart/2018/2/layout/IconLabelList"/>
    <dgm:cxn modelId="{1C2F3C55-31FB-45E7-800F-E1243BE22185}" type="presParOf" srcId="{E5244BB9-E624-4990-A839-85B43BC9C3EC}" destId="{588D4CD7-AFC5-455E-80ED-72B0A3CF342B}" srcOrd="1" destOrd="0" presId="urn:microsoft.com/office/officeart/2018/2/layout/IconLabelList"/>
    <dgm:cxn modelId="{CC0DF6A8-074B-4511-BEA2-A41CF1655F21}" type="presParOf" srcId="{E5244BB9-E624-4990-A839-85B43BC9C3EC}" destId="{7C6BD0AB-EE3E-445D-ACE3-140E3E101AAC}" srcOrd="2" destOrd="0" presId="urn:microsoft.com/office/officeart/2018/2/layout/IconLabelList"/>
    <dgm:cxn modelId="{28B8C272-A83B-442B-9961-24533348E9AC}" type="presParOf" srcId="{7C6BD0AB-EE3E-445D-ACE3-140E3E101AAC}" destId="{64BDEA1E-6FC6-4286-9376-5536E50257ED}" srcOrd="0" destOrd="0" presId="urn:microsoft.com/office/officeart/2018/2/layout/IconLabelList"/>
    <dgm:cxn modelId="{3E30AEB9-2844-4BC7-9AD1-A9A5C51C479F}" type="presParOf" srcId="{7C6BD0AB-EE3E-445D-ACE3-140E3E101AAC}" destId="{81BD4D72-5C5E-4ABE-8C3E-AFB19B5F641C}" srcOrd="1" destOrd="0" presId="urn:microsoft.com/office/officeart/2018/2/layout/IconLabelList"/>
    <dgm:cxn modelId="{82BB227D-15FB-4475-AE6B-158F4307AF7C}" type="presParOf" srcId="{7C6BD0AB-EE3E-445D-ACE3-140E3E101AAC}" destId="{28F06CD8-EF8E-4DD9-B22F-0B260F899BDE}" srcOrd="2" destOrd="0" presId="urn:microsoft.com/office/officeart/2018/2/layout/IconLabelList"/>
    <dgm:cxn modelId="{211AD387-BF73-44A4-8745-7A6E4C88CF09}" type="presParOf" srcId="{E5244BB9-E624-4990-A839-85B43BC9C3EC}" destId="{CE2BC6AB-2C1D-441E-8CFD-D43E42295B0D}" srcOrd="3" destOrd="0" presId="urn:microsoft.com/office/officeart/2018/2/layout/IconLabelList"/>
    <dgm:cxn modelId="{41D14131-AA20-4C1B-8D6C-B47D9FA80036}" type="presParOf" srcId="{E5244BB9-E624-4990-A839-85B43BC9C3EC}" destId="{4F02E818-5742-4C23-8169-A13AB190E73D}" srcOrd="4" destOrd="0" presId="urn:microsoft.com/office/officeart/2018/2/layout/IconLabelList"/>
    <dgm:cxn modelId="{C1E44CBE-4426-4F3F-86B7-4C3979F90045}" type="presParOf" srcId="{4F02E818-5742-4C23-8169-A13AB190E73D}" destId="{94AD50BA-C367-47E6-85B3-E4CE0CC88BE3}" srcOrd="0" destOrd="0" presId="urn:microsoft.com/office/officeart/2018/2/layout/IconLabelList"/>
    <dgm:cxn modelId="{F8850DD9-42A4-4113-8077-05E3F4136425}" type="presParOf" srcId="{4F02E818-5742-4C23-8169-A13AB190E73D}" destId="{B346FE5B-877E-48D1-B005-3C3F8FF82D5B}" srcOrd="1" destOrd="0" presId="urn:microsoft.com/office/officeart/2018/2/layout/IconLabelList"/>
    <dgm:cxn modelId="{0F22132A-A759-4E19-AF38-9BF940B16118}" type="presParOf" srcId="{4F02E818-5742-4C23-8169-A13AB190E73D}" destId="{FE89DC40-DDFD-4BA3-BD37-C1CDBDEB2A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C8C0B-8435-4721-B99C-60C0CCB7B3C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F66930-A454-45DF-A82E-55D3871B1CC4}">
      <dgm:prSet custT="1"/>
      <dgm:spPr/>
      <dgm:t>
        <a:bodyPr/>
        <a:lstStyle/>
        <a:p>
          <a:r>
            <a:rPr lang="en-US" sz="2000" dirty="0"/>
            <a:t>STRENGHTS: </a:t>
          </a:r>
        </a:p>
        <a:p>
          <a:r>
            <a:rPr lang="en-US" sz="2000" dirty="0"/>
            <a:t>1. Quick services availability </a:t>
          </a:r>
        </a:p>
        <a:p>
          <a:r>
            <a:rPr lang="en-US" sz="2000" dirty="0"/>
            <a:t>2. Low product prices </a:t>
          </a:r>
        </a:p>
        <a:p>
          <a:r>
            <a:rPr lang="en-US" sz="2000" dirty="0"/>
            <a:t>3.Fresh food delivers</a:t>
          </a:r>
        </a:p>
        <a:p>
          <a:r>
            <a:rPr lang="en-US" sz="2000" dirty="0"/>
            <a:t>4. No rent al costs (</a:t>
          </a:r>
          <a:r>
            <a:rPr lang="en-US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Nespresso, 2021)</a:t>
          </a:r>
          <a:endParaRPr lang="en-US" sz="2000" dirty="0"/>
        </a:p>
      </dgm:t>
    </dgm:pt>
    <dgm:pt modelId="{8CBBF2ED-8831-4D60-B19D-5AC4B754371D}" type="parTrans" cxnId="{5870778C-2167-4705-B667-65CDD4A4320E}">
      <dgm:prSet/>
      <dgm:spPr/>
      <dgm:t>
        <a:bodyPr/>
        <a:lstStyle/>
        <a:p>
          <a:endParaRPr lang="en-US"/>
        </a:p>
      </dgm:t>
    </dgm:pt>
    <dgm:pt modelId="{7F3D4377-9BD2-4E50-B4FD-6CEB964509AD}" type="sibTrans" cxnId="{5870778C-2167-4705-B667-65CDD4A4320E}">
      <dgm:prSet/>
      <dgm:spPr/>
      <dgm:t>
        <a:bodyPr/>
        <a:lstStyle/>
        <a:p>
          <a:endParaRPr lang="en-US"/>
        </a:p>
      </dgm:t>
    </dgm:pt>
    <dgm:pt modelId="{14A9C1D8-04A2-4154-B2ED-6DFBA315D762}">
      <dgm:prSet custT="1"/>
      <dgm:spPr/>
      <dgm:t>
        <a:bodyPr/>
        <a:lstStyle/>
        <a:p>
          <a:r>
            <a:rPr lang="en-US" sz="2000" dirty="0"/>
            <a:t>WEAKNESSES: </a:t>
          </a:r>
        </a:p>
        <a:p>
          <a:r>
            <a:rPr lang="en-US" sz="2000" dirty="0"/>
            <a:t>1. Poor customer services</a:t>
          </a:r>
        </a:p>
        <a:p>
          <a:r>
            <a:rPr lang="en-US" sz="2000" dirty="0"/>
            <a:t>2. Take times to receive foods</a:t>
          </a:r>
        </a:p>
        <a:p>
          <a:r>
            <a:rPr lang="en-US" sz="2000" dirty="0"/>
            <a:t>3. </a:t>
          </a:r>
          <a:r>
            <a:rPr lang="en-US" sz="2000" dirty="0" err="1"/>
            <a:t>Takeway</a:t>
          </a:r>
          <a:r>
            <a:rPr lang="en-US" sz="2000" dirty="0"/>
            <a:t> services and high prices</a:t>
          </a:r>
        </a:p>
      </dgm:t>
    </dgm:pt>
    <dgm:pt modelId="{61839256-12DB-45F9-B017-9C30AB91A6D1}" type="parTrans" cxnId="{83FBA31D-BD8A-48F9-8A1A-33E46E16AC0D}">
      <dgm:prSet/>
      <dgm:spPr/>
      <dgm:t>
        <a:bodyPr/>
        <a:lstStyle/>
        <a:p>
          <a:endParaRPr lang="en-US"/>
        </a:p>
      </dgm:t>
    </dgm:pt>
    <dgm:pt modelId="{FC2D0370-FB47-49E3-9BAE-0DBFA2C9070E}" type="sibTrans" cxnId="{83FBA31D-BD8A-48F9-8A1A-33E46E16AC0D}">
      <dgm:prSet/>
      <dgm:spPr/>
      <dgm:t>
        <a:bodyPr/>
        <a:lstStyle/>
        <a:p>
          <a:endParaRPr lang="en-US"/>
        </a:p>
      </dgm:t>
    </dgm:pt>
    <dgm:pt modelId="{4B9BEE31-6F24-B94A-9758-388D044C2C47}" type="pres">
      <dgm:prSet presAssocID="{A35C8C0B-8435-4721-B99C-60C0CCB7B3C9}" presName="diagram" presStyleCnt="0">
        <dgm:presLayoutVars>
          <dgm:dir/>
          <dgm:resizeHandles val="exact"/>
        </dgm:presLayoutVars>
      </dgm:prSet>
      <dgm:spPr/>
    </dgm:pt>
    <dgm:pt modelId="{7FD2465C-30DF-0D45-9F6A-952B79CC8666}" type="pres">
      <dgm:prSet presAssocID="{A0F66930-A454-45DF-A82E-55D3871B1CC4}" presName="node" presStyleLbl="node1" presStyleIdx="0" presStyleCnt="2">
        <dgm:presLayoutVars>
          <dgm:bulletEnabled val="1"/>
        </dgm:presLayoutVars>
      </dgm:prSet>
      <dgm:spPr/>
    </dgm:pt>
    <dgm:pt modelId="{E95F0E1D-CD63-7744-8386-A016BFC81B89}" type="pres">
      <dgm:prSet presAssocID="{7F3D4377-9BD2-4E50-B4FD-6CEB964509AD}" presName="sibTrans" presStyleCnt="0"/>
      <dgm:spPr/>
    </dgm:pt>
    <dgm:pt modelId="{9BA99EB7-650C-8B4B-943B-3923804F687E}" type="pres">
      <dgm:prSet presAssocID="{14A9C1D8-04A2-4154-B2ED-6DFBA315D762}" presName="node" presStyleLbl="node1" presStyleIdx="1" presStyleCnt="2">
        <dgm:presLayoutVars>
          <dgm:bulletEnabled val="1"/>
        </dgm:presLayoutVars>
      </dgm:prSet>
      <dgm:spPr/>
    </dgm:pt>
  </dgm:ptLst>
  <dgm:cxnLst>
    <dgm:cxn modelId="{C8321B0B-9443-2B46-955C-8884CA64DD1E}" type="presOf" srcId="{A35C8C0B-8435-4721-B99C-60C0CCB7B3C9}" destId="{4B9BEE31-6F24-B94A-9758-388D044C2C47}" srcOrd="0" destOrd="0" presId="urn:microsoft.com/office/officeart/2005/8/layout/default"/>
    <dgm:cxn modelId="{83FBA31D-BD8A-48F9-8A1A-33E46E16AC0D}" srcId="{A35C8C0B-8435-4721-B99C-60C0CCB7B3C9}" destId="{14A9C1D8-04A2-4154-B2ED-6DFBA315D762}" srcOrd="1" destOrd="0" parTransId="{61839256-12DB-45F9-B017-9C30AB91A6D1}" sibTransId="{FC2D0370-FB47-49E3-9BAE-0DBFA2C9070E}"/>
    <dgm:cxn modelId="{3E66642B-7E51-5F49-9CDF-17C973372A87}" type="presOf" srcId="{14A9C1D8-04A2-4154-B2ED-6DFBA315D762}" destId="{9BA99EB7-650C-8B4B-943B-3923804F687E}" srcOrd="0" destOrd="0" presId="urn:microsoft.com/office/officeart/2005/8/layout/default"/>
    <dgm:cxn modelId="{75AB942F-F9C9-604F-8D81-76CEB178FC81}" type="presOf" srcId="{A0F66930-A454-45DF-A82E-55D3871B1CC4}" destId="{7FD2465C-30DF-0D45-9F6A-952B79CC8666}" srcOrd="0" destOrd="0" presId="urn:microsoft.com/office/officeart/2005/8/layout/default"/>
    <dgm:cxn modelId="{5870778C-2167-4705-B667-65CDD4A4320E}" srcId="{A35C8C0B-8435-4721-B99C-60C0CCB7B3C9}" destId="{A0F66930-A454-45DF-A82E-55D3871B1CC4}" srcOrd="0" destOrd="0" parTransId="{8CBBF2ED-8831-4D60-B19D-5AC4B754371D}" sibTransId="{7F3D4377-9BD2-4E50-B4FD-6CEB964509AD}"/>
    <dgm:cxn modelId="{63BAC500-EA9F-3C4A-B9C2-1723D4BE0087}" type="presParOf" srcId="{4B9BEE31-6F24-B94A-9758-388D044C2C47}" destId="{7FD2465C-30DF-0D45-9F6A-952B79CC8666}" srcOrd="0" destOrd="0" presId="urn:microsoft.com/office/officeart/2005/8/layout/default"/>
    <dgm:cxn modelId="{86E8E95C-29E0-EA4C-89D5-B1CC00C930C0}" type="presParOf" srcId="{4B9BEE31-6F24-B94A-9758-388D044C2C47}" destId="{E95F0E1D-CD63-7744-8386-A016BFC81B89}" srcOrd="1" destOrd="0" presId="urn:microsoft.com/office/officeart/2005/8/layout/default"/>
    <dgm:cxn modelId="{76012CBE-606D-B94A-BA2E-FDD109820627}" type="presParOf" srcId="{4B9BEE31-6F24-B94A-9758-388D044C2C47}" destId="{9BA99EB7-650C-8B4B-943B-3923804F687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5C8C0B-8435-4721-B99C-60C0CCB7B3C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F66930-A454-45DF-A82E-55D3871B1CC4}">
      <dgm:prSet custT="1"/>
      <dgm:spPr/>
      <dgm:t>
        <a:bodyPr/>
        <a:lstStyle/>
        <a:p>
          <a:r>
            <a:rPr lang="en-US" sz="2000" dirty="0"/>
            <a:t>OPPORTUNITIES: </a:t>
          </a:r>
        </a:p>
        <a:p>
          <a:r>
            <a:rPr lang="en-US" sz="2000" dirty="0"/>
            <a:t>1. Business program extension </a:t>
          </a:r>
        </a:p>
        <a:p>
          <a:r>
            <a:rPr lang="en-US" sz="2000" dirty="0"/>
            <a:t>2. Food availability for travelers </a:t>
          </a:r>
        </a:p>
        <a:p>
          <a:r>
            <a:rPr lang="en-US" sz="2000" dirty="0"/>
            <a:t>3. Better shop location </a:t>
          </a:r>
        </a:p>
      </dgm:t>
    </dgm:pt>
    <dgm:pt modelId="{8CBBF2ED-8831-4D60-B19D-5AC4B754371D}" type="parTrans" cxnId="{5870778C-2167-4705-B667-65CDD4A4320E}">
      <dgm:prSet/>
      <dgm:spPr/>
      <dgm:t>
        <a:bodyPr/>
        <a:lstStyle/>
        <a:p>
          <a:endParaRPr lang="en-US"/>
        </a:p>
      </dgm:t>
    </dgm:pt>
    <dgm:pt modelId="{7F3D4377-9BD2-4E50-B4FD-6CEB964509AD}" type="sibTrans" cxnId="{5870778C-2167-4705-B667-65CDD4A4320E}">
      <dgm:prSet/>
      <dgm:spPr/>
      <dgm:t>
        <a:bodyPr/>
        <a:lstStyle/>
        <a:p>
          <a:endParaRPr lang="en-US"/>
        </a:p>
      </dgm:t>
    </dgm:pt>
    <dgm:pt modelId="{14A9C1D8-04A2-4154-B2ED-6DFBA315D762}">
      <dgm:prSet/>
      <dgm:spPr/>
      <dgm:t>
        <a:bodyPr/>
        <a:lstStyle/>
        <a:p>
          <a:r>
            <a:rPr lang="en-US" dirty="0"/>
            <a:t>THREATS:</a:t>
          </a:r>
        </a:p>
        <a:p>
          <a:r>
            <a:rPr lang="en-US" dirty="0"/>
            <a:t>1. Huge rivalry </a:t>
          </a:r>
        </a:p>
        <a:p>
          <a:r>
            <a:rPr lang="en-US" dirty="0"/>
            <a:t>2. COVID-19 pandemic outbreak </a:t>
          </a:r>
        </a:p>
        <a:p>
          <a:r>
            <a:rPr lang="en-US" dirty="0"/>
            <a:t>3. Bad weather and contamination  (</a:t>
          </a:r>
          <a:r>
            <a: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Nespresso, 2021)</a:t>
          </a:r>
          <a:endParaRPr lang="en-US" dirty="0"/>
        </a:p>
      </dgm:t>
    </dgm:pt>
    <dgm:pt modelId="{61839256-12DB-45F9-B017-9C30AB91A6D1}" type="parTrans" cxnId="{83FBA31D-BD8A-48F9-8A1A-33E46E16AC0D}">
      <dgm:prSet/>
      <dgm:spPr/>
      <dgm:t>
        <a:bodyPr/>
        <a:lstStyle/>
        <a:p>
          <a:endParaRPr lang="en-US"/>
        </a:p>
      </dgm:t>
    </dgm:pt>
    <dgm:pt modelId="{FC2D0370-FB47-49E3-9BAE-0DBFA2C9070E}" type="sibTrans" cxnId="{83FBA31D-BD8A-48F9-8A1A-33E46E16AC0D}">
      <dgm:prSet/>
      <dgm:spPr/>
      <dgm:t>
        <a:bodyPr/>
        <a:lstStyle/>
        <a:p>
          <a:endParaRPr lang="en-US"/>
        </a:p>
      </dgm:t>
    </dgm:pt>
    <dgm:pt modelId="{4B9BEE31-6F24-B94A-9758-388D044C2C47}" type="pres">
      <dgm:prSet presAssocID="{A35C8C0B-8435-4721-B99C-60C0CCB7B3C9}" presName="diagram" presStyleCnt="0">
        <dgm:presLayoutVars>
          <dgm:dir/>
          <dgm:resizeHandles val="exact"/>
        </dgm:presLayoutVars>
      </dgm:prSet>
      <dgm:spPr/>
    </dgm:pt>
    <dgm:pt modelId="{7FD2465C-30DF-0D45-9F6A-952B79CC8666}" type="pres">
      <dgm:prSet presAssocID="{A0F66930-A454-45DF-A82E-55D3871B1CC4}" presName="node" presStyleLbl="node1" presStyleIdx="0" presStyleCnt="2">
        <dgm:presLayoutVars>
          <dgm:bulletEnabled val="1"/>
        </dgm:presLayoutVars>
      </dgm:prSet>
      <dgm:spPr/>
    </dgm:pt>
    <dgm:pt modelId="{E95F0E1D-CD63-7744-8386-A016BFC81B89}" type="pres">
      <dgm:prSet presAssocID="{7F3D4377-9BD2-4E50-B4FD-6CEB964509AD}" presName="sibTrans" presStyleCnt="0"/>
      <dgm:spPr/>
    </dgm:pt>
    <dgm:pt modelId="{9BA99EB7-650C-8B4B-943B-3923804F687E}" type="pres">
      <dgm:prSet presAssocID="{14A9C1D8-04A2-4154-B2ED-6DFBA315D762}" presName="node" presStyleLbl="node1" presStyleIdx="1" presStyleCnt="2">
        <dgm:presLayoutVars>
          <dgm:bulletEnabled val="1"/>
        </dgm:presLayoutVars>
      </dgm:prSet>
      <dgm:spPr/>
    </dgm:pt>
  </dgm:ptLst>
  <dgm:cxnLst>
    <dgm:cxn modelId="{C8321B0B-9443-2B46-955C-8884CA64DD1E}" type="presOf" srcId="{A35C8C0B-8435-4721-B99C-60C0CCB7B3C9}" destId="{4B9BEE31-6F24-B94A-9758-388D044C2C47}" srcOrd="0" destOrd="0" presId="urn:microsoft.com/office/officeart/2005/8/layout/default"/>
    <dgm:cxn modelId="{83FBA31D-BD8A-48F9-8A1A-33E46E16AC0D}" srcId="{A35C8C0B-8435-4721-B99C-60C0CCB7B3C9}" destId="{14A9C1D8-04A2-4154-B2ED-6DFBA315D762}" srcOrd="1" destOrd="0" parTransId="{61839256-12DB-45F9-B017-9C30AB91A6D1}" sibTransId="{FC2D0370-FB47-49E3-9BAE-0DBFA2C9070E}"/>
    <dgm:cxn modelId="{3E66642B-7E51-5F49-9CDF-17C973372A87}" type="presOf" srcId="{14A9C1D8-04A2-4154-B2ED-6DFBA315D762}" destId="{9BA99EB7-650C-8B4B-943B-3923804F687E}" srcOrd="0" destOrd="0" presId="urn:microsoft.com/office/officeart/2005/8/layout/default"/>
    <dgm:cxn modelId="{75AB942F-F9C9-604F-8D81-76CEB178FC81}" type="presOf" srcId="{A0F66930-A454-45DF-A82E-55D3871B1CC4}" destId="{7FD2465C-30DF-0D45-9F6A-952B79CC8666}" srcOrd="0" destOrd="0" presId="urn:microsoft.com/office/officeart/2005/8/layout/default"/>
    <dgm:cxn modelId="{5870778C-2167-4705-B667-65CDD4A4320E}" srcId="{A35C8C0B-8435-4721-B99C-60C0CCB7B3C9}" destId="{A0F66930-A454-45DF-A82E-55D3871B1CC4}" srcOrd="0" destOrd="0" parTransId="{8CBBF2ED-8831-4D60-B19D-5AC4B754371D}" sibTransId="{7F3D4377-9BD2-4E50-B4FD-6CEB964509AD}"/>
    <dgm:cxn modelId="{63BAC500-EA9F-3C4A-B9C2-1723D4BE0087}" type="presParOf" srcId="{4B9BEE31-6F24-B94A-9758-388D044C2C47}" destId="{7FD2465C-30DF-0D45-9F6A-952B79CC8666}" srcOrd="0" destOrd="0" presId="urn:microsoft.com/office/officeart/2005/8/layout/default"/>
    <dgm:cxn modelId="{86E8E95C-29E0-EA4C-89D5-B1CC00C930C0}" type="presParOf" srcId="{4B9BEE31-6F24-B94A-9758-388D044C2C47}" destId="{E95F0E1D-CD63-7744-8386-A016BFC81B89}" srcOrd="1" destOrd="0" presId="urn:microsoft.com/office/officeart/2005/8/layout/default"/>
    <dgm:cxn modelId="{76012CBE-606D-B94A-BA2E-FDD109820627}" type="presParOf" srcId="{4B9BEE31-6F24-B94A-9758-388D044C2C47}" destId="{9BA99EB7-650C-8B4B-943B-3923804F687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5C8C0B-8435-4721-B99C-60C0CCB7B3C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F66930-A454-45DF-A82E-55D3871B1CC4}">
      <dgm:prSet custT="1"/>
      <dgm:spPr/>
      <dgm:t>
        <a:bodyPr/>
        <a:lstStyle/>
        <a:p>
          <a:r>
            <a:rPr lang="en-US" sz="2000" dirty="0"/>
            <a:t>POLITICAL: </a:t>
          </a:r>
        </a:p>
        <a:p>
          <a:r>
            <a:rPr lang="en-US" sz="2000" dirty="0"/>
            <a:t>1. Brexit</a:t>
          </a:r>
        </a:p>
        <a:p>
          <a:r>
            <a:rPr lang="en-US" sz="2000" dirty="0"/>
            <a:t>2. Tax Reforms </a:t>
          </a:r>
          <a:r>
            <a:rPr lang="en-US" sz="2000" dirty="0">
              <a:solidFill>
                <a:schemeClr val="bg1"/>
              </a:solidFill>
            </a:rPr>
            <a:t>(</a:t>
          </a:r>
          <a:r>
            <a:rPr lang="en-US" sz="2000" b="0" i="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r>
            <a:rPr lang="en-US" sz="2000" dirty="0"/>
            <a:t> </a:t>
          </a:r>
        </a:p>
      </dgm:t>
    </dgm:pt>
    <dgm:pt modelId="{8CBBF2ED-8831-4D60-B19D-5AC4B754371D}" type="parTrans" cxnId="{5870778C-2167-4705-B667-65CDD4A4320E}">
      <dgm:prSet/>
      <dgm:spPr/>
      <dgm:t>
        <a:bodyPr/>
        <a:lstStyle/>
        <a:p>
          <a:endParaRPr lang="en-US"/>
        </a:p>
      </dgm:t>
    </dgm:pt>
    <dgm:pt modelId="{7F3D4377-9BD2-4E50-B4FD-6CEB964509AD}" type="sibTrans" cxnId="{5870778C-2167-4705-B667-65CDD4A4320E}">
      <dgm:prSet/>
      <dgm:spPr/>
      <dgm:t>
        <a:bodyPr/>
        <a:lstStyle/>
        <a:p>
          <a:endParaRPr lang="en-US"/>
        </a:p>
      </dgm:t>
    </dgm:pt>
    <dgm:pt modelId="{14A9C1D8-04A2-4154-B2ED-6DFBA315D762}">
      <dgm:prSet custT="1"/>
      <dgm:spPr/>
      <dgm:t>
        <a:bodyPr/>
        <a:lstStyle/>
        <a:p>
          <a:r>
            <a:rPr lang="en-US" sz="2000" dirty="0"/>
            <a:t>ECONOMIC: </a:t>
          </a:r>
        </a:p>
        <a:p>
          <a:r>
            <a:rPr lang="en-US" sz="2000" dirty="0"/>
            <a:t>1. COVID-19</a:t>
          </a:r>
        </a:p>
        <a:p>
          <a:r>
            <a:rPr lang="en-US" sz="2000" dirty="0"/>
            <a:t>2. High unemployment rate</a:t>
          </a:r>
        </a:p>
        <a:p>
          <a:r>
            <a:rPr lang="en-US" sz="2000" dirty="0"/>
            <a:t>3. High inflation rate</a:t>
          </a:r>
        </a:p>
      </dgm:t>
    </dgm:pt>
    <dgm:pt modelId="{61839256-12DB-45F9-B017-9C30AB91A6D1}" type="parTrans" cxnId="{83FBA31D-BD8A-48F9-8A1A-33E46E16AC0D}">
      <dgm:prSet/>
      <dgm:spPr/>
      <dgm:t>
        <a:bodyPr/>
        <a:lstStyle/>
        <a:p>
          <a:endParaRPr lang="en-US"/>
        </a:p>
      </dgm:t>
    </dgm:pt>
    <dgm:pt modelId="{FC2D0370-FB47-49E3-9BAE-0DBFA2C9070E}" type="sibTrans" cxnId="{83FBA31D-BD8A-48F9-8A1A-33E46E16AC0D}">
      <dgm:prSet/>
      <dgm:spPr/>
      <dgm:t>
        <a:bodyPr/>
        <a:lstStyle/>
        <a:p>
          <a:endParaRPr lang="en-US"/>
        </a:p>
      </dgm:t>
    </dgm:pt>
    <dgm:pt modelId="{4B9BEE31-6F24-B94A-9758-388D044C2C47}" type="pres">
      <dgm:prSet presAssocID="{A35C8C0B-8435-4721-B99C-60C0CCB7B3C9}" presName="diagram" presStyleCnt="0">
        <dgm:presLayoutVars>
          <dgm:dir/>
          <dgm:resizeHandles val="exact"/>
        </dgm:presLayoutVars>
      </dgm:prSet>
      <dgm:spPr/>
    </dgm:pt>
    <dgm:pt modelId="{7FD2465C-30DF-0D45-9F6A-952B79CC8666}" type="pres">
      <dgm:prSet presAssocID="{A0F66930-A454-45DF-A82E-55D3871B1CC4}" presName="node" presStyleLbl="node1" presStyleIdx="0" presStyleCnt="2">
        <dgm:presLayoutVars>
          <dgm:bulletEnabled val="1"/>
        </dgm:presLayoutVars>
      </dgm:prSet>
      <dgm:spPr/>
    </dgm:pt>
    <dgm:pt modelId="{E95F0E1D-CD63-7744-8386-A016BFC81B89}" type="pres">
      <dgm:prSet presAssocID="{7F3D4377-9BD2-4E50-B4FD-6CEB964509AD}" presName="sibTrans" presStyleCnt="0"/>
      <dgm:spPr/>
    </dgm:pt>
    <dgm:pt modelId="{9BA99EB7-650C-8B4B-943B-3923804F687E}" type="pres">
      <dgm:prSet presAssocID="{14A9C1D8-04A2-4154-B2ED-6DFBA315D762}" presName="node" presStyleLbl="node1" presStyleIdx="1" presStyleCnt="2">
        <dgm:presLayoutVars>
          <dgm:bulletEnabled val="1"/>
        </dgm:presLayoutVars>
      </dgm:prSet>
      <dgm:spPr/>
    </dgm:pt>
  </dgm:ptLst>
  <dgm:cxnLst>
    <dgm:cxn modelId="{C8321B0B-9443-2B46-955C-8884CA64DD1E}" type="presOf" srcId="{A35C8C0B-8435-4721-B99C-60C0CCB7B3C9}" destId="{4B9BEE31-6F24-B94A-9758-388D044C2C47}" srcOrd="0" destOrd="0" presId="urn:microsoft.com/office/officeart/2005/8/layout/default"/>
    <dgm:cxn modelId="{83FBA31D-BD8A-48F9-8A1A-33E46E16AC0D}" srcId="{A35C8C0B-8435-4721-B99C-60C0CCB7B3C9}" destId="{14A9C1D8-04A2-4154-B2ED-6DFBA315D762}" srcOrd="1" destOrd="0" parTransId="{61839256-12DB-45F9-B017-9C30AB91A6D1}" sibTransId="{FC2D0370-FB47-49E3-9BAE-0DBFA2C9070E}"/>
    <dgm:cxn modelId="{3E66642B-7E51-5F49-9CDF-17C973372A87}" type="presOf" srcId="{14A9C1D8-04A2-4154-B2ED-6DFBA315D762}" destId="{9BA99EB7-650C-8B4B-943B-3923804F687E}" srcOrd="0" destOrd="0" presId="urn:microsoft.com/office/officeart/2005/8/layout/default"/>
    <dgm:cxn modelId="{75AB942F-F9C9-604F-8D81-76CEB178FC81}" type="presOf" srcId="{A0F66930-A454-45DF-A82E-55D3871B1CC4}" destId="{7FD2465C-30DF-0D45-9F6A-952B79CC8666}" srcOrd="0" destOrd="0" presId="urn:microsoft.com/office/officeart/2005/8/layout/default"/>
    <dgm:cxn modelId="{5870778C-2167-4705-B667-65CDD4A4320E}" srcId="{A35C8C0B-8435-4721-B99C-60C0CCB7B3C9}" destId="{A0F66930-A454-45DF-A82E-55D3871B1CC4}" srcOrd="0" destOrd="0" parTransId="{8CBBF2ED-8831-4D60-B19D-5AC4B754371D}" sibTransId="{7F3D4377-9BD2-4E50-B4FD-6CEB964509AD}"/>
    <dgm:cxn modelId="{63BAC500-EA9F-3C4A-B9C2-1723D4BE0087}" type="presParOf" srcId="{4B9BEE31-6F24-B94A-9758-388D044C2C47}" destId="{7FD2465C-30DF-0D45-9F6A-952B79CC8666}" srcOrd="0" destOrd="0" presId="urn:microsoft.com/office/officeart/2005/8/layout/default"/>
    <dgm:cxn modelId="{86E8E95C-29E0-EA4C-89D5-B1CC00C930C0}" type="presParOf" srcId="{4B9BEE31-6F24-B94A-9758-388D044C2C47}" destId="{E95F0E1D-CD63-7744-8386-A016BFC81B89}" srcOrd="1" destOrd="0" presId="urn:microsoft.com/office/officeart/2005/8/layout/default"/>
    <dgm:cxn modelId="{76012CBE-606D-B94A-BA2E-FDD109820627}" type="presParOf" srcId="{4B9BEE31-6F24-B94A-9758-388D044C2C47}" destId="{9BA99EB7-650C-8B4B-943B-3923804F687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35C8C0B-8435-4721-B99C-60C0CCB7B3C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F66930-A454-45DF-A82E-55D3871B1CC4}">
      <dgm:prSet/>
      <dgm:spPr/>
      <dgm:t>
        <a:bodyPr/>
        <a:lstStyle/>
        <a:p>
          <a:r>
            <a:rPr lang="en-US" dirty="0"/>
            <a:t>SOCIAL: </a:t>
          </a:r>
        </a:p>
        <a:p>
          <a:r>
            <a:rPr lang="en-US" dirty="0"/>
            <a:t>1. Lockdown</a:t>
          </a:r>
        </a:p>
        <a:p>
          <a:r>
            <a:rPr lang="en-US" dirty="0"/>
            <a:t>2. Lifestyle trends (fast-pace lifestyle in UK)</a:t>
          </a:r>
        </a:p>
        <a:p>
          <a:r>
            <a:rPr lang="en-US" dirty="0"/>
            <a:t>3..Customer behavior  </a:t>
          </a:r>
          <a:r>
            <a:rPr lang="en-US" dirty="0">
              <a:solidFill>
                <a:schemeClr val="bg1"/>
              </a:solidFill>
            </a:rPr>
            <a:t>(</a:t>
          </a:r>
          <a:r>
            <a:rPr lang="en-US" b="0" i="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endParaRPr lang="en-US" dirty="0"/>
        </a:p>
      </dgm:t>
    </dgm:pt>
    <dgm:pt modelId="{8CBBF2ED-8831-4D60-B19D-5AC4B754371D}" type="parTrans" cxnId="{5870778C-2167-4705-B667-65CDD4A4320E}">
      <dgm:prSet/>
      <dgm:spPr/>
      <dgm:t>
        <a:bodyPr/>
        <a:lstStyle/>
        <a:p>
          <a:endParaRPr lang="en-US"/>
        </a:p>
      </dgm:t>
    </dgm:pt>
    <dgm:pt modelId="{7F3D4377-9BD2-4E50-B4FD-6CEB964509AD}" type="sibTrans" cxnId="{5870778C-2167-4705-B667-65CDD4A4320E}">
      <dgm:prSet/>
      <dgm:spPr/>
      <dgm:t>
        <a:bodyPr/>
        <a:lstStyle/>
        <a:p>
          <a:endParaRPr lang="en-US"/>
        </a:p>
      </dgm:t>
    </dgm:pt>
    <dgm:pt modelId="{14A9C1D8-04A2-4154-B2ED-6DFBA315D762}">
      <dgm:prSet/>
      <dgm:spPr/>
      <dgm:t>
        <a:bodyPr/>
        <a:lstStyle/>
        <a:p>
          <a:r>
            <a:rPr lang="en-US" dirty="0"/>
            <a:t>TECHNOLOGICAL:</a:t>
          </a:r>
        </a:p>
        <a:p>
          <a:r>
            <a:rPr lang="en-US" dirty="0"/>
            <a:t>1. R&amp;D</a:t>
          </a:r>
        </a:p>
        <a:p>
          <a:r>
            <a:rPr lang="en-US" dirty="0"/>
            <a:t>2. Digital marketing </a:t>
          </a:r>
        </a:p>
        <a:p>
          <a:r>
            <a:rPr lang="en-US" dirty="0"/>
            <a:t>3. Innovation to their traditional business as per location  </a:t>
          </a:r>
        </a:p>
      </dgm:t>
    </dgm:pt>
    <dgm:pt modelId="{61839256-12DB-45F9-B017-9C30AB91A6D1}" type="parTrans" cxnId="{83FBA31D-BD8A-48F9-8A1A-33E46E16AC0D}">
      <dgm:prSet/>
      <dgm:spPr/>
      <dgm:t>
        <a:bodyPr/>
        <a:lstStyle/>
        <a:p>
          <a:endParaRPr lang="en-US"/>
        </a:p>
      </dgm:t>
    </dgm:pt>
    <dgm:pt modelId="{FC2D0370-FB47-49E3-9BAE-0DBFA2C9070E}" type="sibTrans" cxnId="{83FBA31D-BD8A-48F9-8A1A-33E46E16AC0D}">
      <dgm:prSet/>
      <dgm:spPr/>
      <dgm:t>
        <a:bodyPr/>
        <a:lstStyle/>
        <a:p>
          <a:endParaRPr lang="en-US"/>
        </a:p>
      </dgm:t>
    </dgm:pt>
    <dgm:pt modelId="{4B9BEE31-6F24-B94A-9758-388D044C2C47}" type="pres">
      <dgm:prSet presAssocID="{A35C8C0B-8435-4721-B99C-60C0CCB7B3C9}" presName="diagram" presStyleCnt="0">
        <dgm:presLayoutVars>
          <dgm:dir/>
          <dgm:resizeHandles val="exact"/>
        </dgm:presLayoutVars>
      </dgm:prSet>
      <dgm:spPr/>
    </dgm:pt>
    <dgm:pt modelId="{7FD2465C-30DF-0D45-9F6A-952B79CC8666}" type="pres">
      <dgm:prSet presAssocID="{A0F66930-A454-45DF-A82E-55D3871B1CC4}" presName="node" presStyleLbl="node1" presStyleIdx="0" presStyleCnt="2">
        <dgm:presLayoutVars>
          <dgm:bulletEnabled val="1"/>
        </dgm:presLayoutVars>
      </dgm:prSet>
      <dgm:spPr/>
    </dgm:pt>
    <dgm:pt modelId="{E95F0E1D-CD63-7744-8386-A016BFC81B89}" type="pres">
      <dgm:prSet presAssocID="{7F3D4377-9BD2-4E50-B4FD-6CEB964509AD}" presName="sibTrans" presStyleCnt="0"/>
      <dgm:spPr/>
    </dgm:pt>
    <dgm:pt modelId="{9BA99EB7-650C-8B4B-943B-3923804F687E}" type="pres">
      <dgm:prSet presAssocID="{14A9C1D8-04A2-4154-B2ED-6DFBA315D762}" presName="node" presStyleLbl="node1" presStyleIdx="1" presStyleCnt="2">
        <dgm:presLayoutVars>
          <dgm:bulletEnabled val="1"/>
        </dgm:presLayoutVars>
      </dgm:prSet>
      <dgm:spPr/>
    </dgm:pt>
  </dgm:ptLst>
  <dgm:cxnLst>
    <dgm:cxn modelId="{C8321B0B-9443-2B46-955C-8884CA64DD1E}" type="presOf" srcId="{A35C8C0B-8435-4721-B99C-60C0CCB7B3C9}" destId="{4B9BEE31-6F24-B94A-9758-388D044C2C47}" srcOrd="0" destOrd="0" presId="urn:microsoft.com/office/officeart/2005/8/layout/default"/>
    <dgm:cxn modelId="{83FBA31D-BD8A-48F9-8A1A-33E46E16AC0D}" srcId="{A35C8C0B-8435-4721-B99C-60C0CCB7B3C9}" destId="{14A9C1D8-04A2-4154-B2ED-6DFBA315D762}" srcOrd="1" destOrd="0" parTransId="{61839256-12DB-45F9-B017-9C30AB91A6D1}" sibTransId="{FC2D0370-FB47-49E3-9BAE-0DBFA2C9070E}"/>
    <dgm:cxn modelId="{3E66642B-7E51-5F49-9CDF-17C973372A87}" type="presOf" srcId="{14A9C1D8-04A2-4154-B2ED-6DFBA315D762}" destId="{9BA99EB7-650C-8B4B-943B-3923804F687E}" srcOrd="0" destOrd="0" presId="urn:microsoft.com/office/officeart/2005/8/layout/default"/>
    <dgm:cxn modelId="{75AB942F-F9C9-604F-8D81-76CEB178FC81}" type="presOf" srcId="{A0F66930-A454-45DF-A82E-55D3871B1CC4}" destId="{7FD2465C-30DF-0D45-9F6A-952B79CC8666}" srcOrd="0" destOrd="0" presId="urn:microsoft.com/office/officeart/2005/8/layout/default"/>
    <dgm:cxn modelId="{5870778C-2167-4705-B667-65CDD4A4320E}" srcId="{A35C8C0B-8435-4721-B99C-60C0CCB7B3C9}" destId="{A0F66930-A454-45DF-A82E-55D3871B1CC4}" srcOrd="0" destOrd="0" parTransId="{8CBBF2ED-8831-4D60-B19D-5AC4B754371D}" sibTransId="{7F3D4377-9BD2-4E50-B4FD-6CEB964509AD}"/>
    <dgm:cxn modelId="{63BAC500-EA9F-3C4A-B9C2-1723D4BE0087}" type="presParOf" srcId="{4B9BEE31-6F24-B94A-9758-388D044C2C47}" destId="{7FD2465C-30DF-0D45-9F6A-952B79CC8666}" srcOrd="0" destOrd="0" presId="urn:microsoft.com/office/officeart/2005/8/layout/default"/>
    <dgm:cxn modelId="{86E8E95C-29E0-EA4C-89D5-B1CC00C930C0}" type="presParOf" srcId="{4B9BEE31-6F24-B94A-9758-388D044C2C47}" destId="{E95F0E1D-CD63-7744-8386-A016BFC81B89}" srcOrd="1" destOrd="0" presId="urn:microsoft.com/office/officeart/2005/8/layout/default"/>
    <dgm:cxn modelId="{76012CBE-606D-B94A-BA2E-FDD109820627}" type="presParOf" srcId="{4B9BEE31-6F24-B94A-9758-388D044C2C47}" destId="{9BA99EB7-650C-8B4B-943B-3923804F687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35C8C0B-8435-4721-B99C-60C0CCB7B3C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F66930-A454-45DF-A82E-55D3871B1CC4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</a:rPr>
            <a:t> LEGAL: </a:t>
          </a:r>
        </a:p>
        <a:p>
          <a:r>
            <a:rPr lang="en-US" sz="2000" dirty="0">
              <a:solidFill>
                <a:schemeClr val="bg1"/>
              </a:solidFill>
            </a:rPr>
            <a:t>1. Customer data protection law</a:t>
          </a:r>
        </a:p>
        <a:p>
          <a:r>
            <a:rPr lang="en-US" sz="2000" dirty="0">
              <a:solidFill>
                <a:schemeClr val="bg1"/>
              </a:solidFill>
            </a:rPr>
            <a:t>2. Health and safety in workplace</a:t>
          </a:r>
        </a:p>
        <a:p>
          <a:r>
            <a:rPr lang="en-US" sz="2000" dirty="0">
              <a:solidFill>
                <a:schemeClr val="bg1"/>
              </a:solidFill>
            </a:rPr>
            <a:t>3. Environmental protection law (</a:t>
          </a:r>
          <a:r>
            <a:rPr lang="en-US" sz="2000" b="0" i="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endParaRPr lang="en-US" sz="2000" dirty="0">
            <a:solidFill>
              <a:schemeClr val="bg1"/>
            </a:solidFill>
          </a:endParaRPr>
        </a:p>
      </dgm:t>
    </dgm:pt>
    <dgm:pt modelId="{8CBBF2ED-8831-4D60-B19D-5AC4B754371D}" type="parTrans" cxnId="{5870778C-2167-4705-B667-65CDD4A4320E}">
      <dgm:prSet/>
      <dgm:spPr/>
      <dgm:t>
        <a:bodyPr/>
        <a:lstStyle/>
        <a:p>
          <a:endParaRPr lang="en-US"/>
        </a:p>
      </dgm:t>
    </dgm:pt>
    <dgm:pt modelId="{7F3D4377-9BD2-4E50-B4FD-6CEB964509AD}" type="sibTrans" cxnId="{5870778C-2167-4705-B667-65CDD4A4320E}">
      <dgm:prSet/>
      <dgm:spPr/>
      <dgm:t>
        <a:bodyPr/>
        <a:lstStyle/>
        <a:p>
          <a:endParaRPr lang="en-US"/>
        </a:p>
      </dgm:t>
    </dgm:pt>
    <dgm:pt modelId="{14A9C1D8-04A2-4154-B2ED-6DFBA315D762}">
      <dgm:prSet custT="1"/>
      <dgm:spPr/>
      <dgm:t>
        <a:bodyPr/>
        <a:lstStyle/>
        <a:p>
          <a:r>
            <a:rPr lang="en-US" sz="2000" dirty="0"/>
            <a:t>ENVIRONMENT:</a:t>
          </a:r>
        </a:p>
        <a:p>
          <a:r>
            <a:rPr lang="en-US" sz="2000" dirty="0"/>
            <a:t>1. Waste management </a:t>
          </a:r>
        </a:p>
        <a:p>
          <a:r>
            <a:rPr lang="en-US" sz="2000" dirty="0"/>
            <a:t>2. Climate change issues</a:t>
          </a:r>
        </a:p>
        <a:p>
          <a:r>
            <a:rPr lang="en-US" sz="2000" dirty="0"/>
            <a:t>3. Maintain green policy by low emission of carbon  </a:t>
          </a:r>
        </a:p>
      </dgm:t>
    </dgm:pt>
    <dgm:pt modelId="{61839256-12DB-45F9-B017-9C30AB91A6D1}" type="parTrans" cxnId="{83FBA31D-BD8A-48F9-8A1A-33E46E16AC0D}">
      <dgm:prSet/>
      <dgm:spPr/>
      <dgm:t>
        <a:bodyPr/>
        <a:lstStyle/>
        <a:p>
          <a:endParaRPr lang="en-US"/>
        </a:p>
      </dgm:t>
    </dgm:pt>
    <dgm:pt modelId="{FC2D0370-FB47-49E3-9BAE-0DBFA2C9070E}" type="sibTrans" cxnId="{83FBA31D-BD8A-48F9-8A1A-33E46E16AC0D}">
      <dgm:prSet/>
      <dgm:spPr/>
      <dgm:t>
        <a:bodyPr/>
        <a:lstStyle/>
        <a:p>
          <a:endParaRPr lang="en-US"/>
        </a:p>
      </dgm:t>
    </dgm:pt>
    <dgm:pt modelId="{4B9BEE31-6F24-B94A-9758-388D044C2C47}" type="pres">
      <dgm:prSet presAssocID="{A35C8C0B-8435-4721-B99C-60C0CCB7B3C9}" presName="diagram" presStyleCnt="0">
        <dgm:presLayoutVars>
          <dgm:dir/>
          <dgm:resizeHandles val="exact"/>
        </dgm:presLayoutVars>
      </dgm:prSet>
      <dgm:spPr/>
    </dgm:pt>
    <dgm:pt modelId="{7FD2465C-30DF-0D45-9F6A-952B79CC8666}" type="pres">
      <dgm:prSet presAssocID="{A0F66930-A454-45DF-A82E-55D3871B1CC4}" presName="node" presStyleLbl="node1" presStyleIdx="0" presStyleCnt="2">
        <dgm:presLayoutVars>
          <dgm:bulletEnabled val="1"/>
        </dgm:presLayoutVars>
      </dgm:prSet>
      <dgm:spPr/>
    </dgm:pt>
    <dgm:pt modelId="{E95F0E1D-CD63-7744-8386-A016BFC81B89}" type="pres">
      <dgm:prSet presAssocID="{7F3D4377-9BD2-4E50-B4FD-6CEB964509AD}" presName="sibTrans" presStyleCnt="0"/>
      <dgm:spPr/>
    </dgm:pt>
    <dgm:pt modelId="{9BA99EB7-650C-8B4B-943B-3923804F687E}" type="pres">
      <dgm:prSet presAssocID="{14A9C1D8-04A2-4154-B2ED-6DFBA315D762}" presName="node" presStyleLbl="node1" presStyleIdx="1" presStyleCnt="2">
        <dgm:presLayoutVars>
          <dgm:bulletEnabled val="1"/>
        </dgm:presLayoutVars>
      </dgm:prSet>
      <dgm:spPr/>
    </dgm:pt>
  </dgm:ptLst>
  <dgm:cxnLst>
    <dgm:cxn modelId="{C8321B0B-9443-2B46-955C-8884CA64DD1E}" type="presOf" srcId="{A35C8C0B-8435-4721-B99C-60C0CCB7B3C9}" destId="{4B9BEE31-6F24-B94A-9758-388D044C2C47}" srcOrd="0" destOrd="0" presId="urn:microsoft.com/office/officeart/2005/8/layout/default"/>
    <dgm:cxn modelId="{83FBA31D-BD8A-48F9-8A1A-33E46E16AC0D}" srcId="{A35C8C0B-8435-4721-B99C-60C0CCB7B3C9}" destId="{14A9C1D8-04A2-4154-B2ED-6DFBA315D762}" srcOrd="1" destOrd="0" parTransId="{61839256-12DB-45F9-B017-9C30AB91A6D1}" sibTransId="{FC2D0370-FB47-49E3-9BAE-0DBFA2C9070E}"/>
    <dgm:cxn modelId="{3E66642B-7E51-5F49-9CDF-17C973372A87}" type="presOf" srcId="{14A9C1D8-04A2-4154-B2ED-6DFBA315D762}" destId="{9BA99EB7-650C-8B4B-943B-3923804F687E}" srcOrd="0" destOrd="0" presId="urn:microsoft.com/office/officeart/2005/8/layout/default"/>
    <dgm:cxn modelId="{75AB942F-F9C9-604F-8D81-76CEB178FC81}" type="presOf" srcId="{A0F66930-A454-45DF-A82E-55D3871B1CC4}" destId="{7FD2465C-30DF-0D45-9F6A-952B79CC8666}" srcOrd="0" destOrd="0" presId="urn:microsoft.com/office/officeart/2005/8/layout/default"/>
    <dgm:cxn modelId="{5870778C-2167-4705-B667-65CDD4A4320E}" srcId="{A35C8C0B-8435-4721-B99C-60C0CCB7B3C9}" destId="{A0F66930-A454-45DF-A82E-55D3871B1CC4}" srcOrd="0" destOrd="0" parTransId="{8CBBF2ED-8831-4D60-B19D-5AC4B754371D}" sibTransId="{7F3D4377-9BD2-4E50-B4FD-6CEB964509AD}"/>
    <dgm:cxn modelId="{63BAC500-EA9F-3C4A-B9C2-1723D4BE0087}" type="presParOf" srcId="{4B9BEE31-6F24-B94A-9758-388D044C2C47}" destId="{7FD2465C-30DF-0D45-9F6A-952B79CC8666}" srcOrd="0" destOrd="0" presId="urn:microsoft.com/office/officeart/2005/8/layout/default"/>
    <dgm:cxn modelId="{86E8E95C-29E0-EA4C-89D5-B1CC00C930C0}" type="presParOf" srcId="{4B9BEE31-6F24-B94A-9758-388D044C2C47}" destId="{E95F0E1D-CD63-7744-8386-A016BFC81B89}" srcOrd="1" destOrd="0" presId="urn:microsoft.com/office/officeart/2005/8/layout/default"/>
    <dgm:cxn modelId="{76012CBE-606D-B94A-BA2E-FDD109820627}" type="presParOf" srcId="{4B9BEE31-6F24-B94A-9758-388D044C2C47}" destId="{9BA99EB7-650C-8B4B-943B-3923804F687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A0F21D-CE0A-421A-A6D2-632169D29A1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FAB2E0-4732-4167-A9AA-52685A1ED27D}">
      <dgm:prSet/>
      <dgm:spPr/>
      <dgm:t>
        <a:bodyPr/>
        <a:lstStyle/>
        <a:p>
          <a:r>
            <a:rPr lang="en-US"/>
            <a:t>Street trading license.</a:t>
          </a:r>
        </a:p>
      </dgm:t>
    </dgm:pt>
    <dgm:pt modelId="{520E4FC6-3B8B-4938-8245-A7E7DDC07C67}" type="parTrans" cxnId="{C0F14D78-0CC5-4E6B-ABFA-688E7E3ED395}">
      <dgm:prSet/>
      <dgm:spPr/>
      <dgm:t>
        <a:bodyPr/>
        <a:lstStyle/>
        <a:p>
          <a:endParaRPr lang="en-US"/>
        </a:p>
      </dgm:t>
    </dgm:pt>
    <dgm:pt modelId="{6FC53365-8008-4E71-83A2-150AAED47FB2}" type="sibTrans" cxnId="{C0F14D78-0CC5-4E6B-ABFA-688E7E3ED395}">
      <dgm:prSet/>
      <dgm:spPr/>
      <dgm:t>
        <a:bodyPr/>
        <a:lstStyle/>
        <a:p>
          <a:endParaRPr lang="en-US"/>
        </a:p>
      </dgm:t>
    </dgm:pt>
    <dgm:pt modelId="{790437A7-BEEF-49A2-8440-0F623FDC27A0}">
      <dgm:prSet/>
      <dgm:spPr/>
      <dgm:t>
        <a:bodyPr/>
        <a:lstStyle/>
        <a:p>
          <a:r>
            <a:rPr lang="en-US"/>
            <a:t>Food business registration.</a:t>
          </a:r>
        </a:p>
      </dgm:t>
    </dgm:pt>
    <dgm:pt modelId="{22CA5B3A-50B6-4DC8-BF4B-6325B8537D2E}" type="parTrans" cxnId="{CCB288B9-08CE-47BA-8E39-A3DE9EB32754}">
      <dgm:prSet/>
      <dgm:spPr/>
      <dgm:t>
        <a:bodyPr/>
        <a:lstStyle/>
        <a:p>
          <a:endParaRPr lang="en-US"/>
        </a:p>
      </dgm:t>
    </dgm:pt>
    <dgm:pt modelId="{FE9F09DA-26E5-45BE-8260-EB6ABD5CEC71}" type="sibTrans" cxnId="{CCB288B9-08CE-47BA-8E39-A3DE9EB32754}">
      <dgm:prSet/>
      <dgm:spPr/>
      <dgm:t>
        <a:bodyPr/>
        <a:lstStyle/>
        <a:p>
          <a:endParaRPr lang="en-US"/>
        </a:p>
      </dgm:t>
    </dgm:pt>
    <dgm:pt modelId="{3125802D-53DC-4B40-B4E1-2AF09021D140}">
      <dgm:prSet/>
      <dgm:spPr/>
      <dgm:t>
        <a:bodyPr/>
        <a:lstStyle/>
        <a:p>
          <a:r>
            <a:rPr lang="en-US"/>
            <a:t>Food premises approval.</a:t>
          </a:r>
        </a:p>
      </dgm:t>
    </dgm:pt>
    <dgm:pt modelId="{44986447-A9EC-4066-9B20-E6AC03EA5B7F}" type="parTrans" cxnId="{206FFD3C-0CA2-416C-80C2-E424DE61B5B4}">
      <dgm:prSet/>
      <dgm:spPr/>
      <dgm:t>
        <a:bodyPr/>
        <a:lstStyle/>
        <a:p>
          <a:endParaRPr lang="en-US"/>
        </a:p>
      </dgm:t>
    </dgm:pt>
    <dgm:pt modelId="{AAA77C41-127A-4DDA-B6AA-0C62F26107EC}" type="sibTrans" cxnId="{206FFD3C-0CA2-416C-80C2-E424DE61B5B4}">
      <dgm:prSet/>
      <dgm:spPr/>
      <dgm:t>
        <a:bodyPr/>
        <a:lstStyle/>
        <a:p>
          <a:endParaRPr lang="en-US"/>
        </a:p>
      </dgm:t>
    </dgm:pt>
    <dgm:pt modelId="{C523FA70-6A09-4ECB-84BA-CD217B98BA0D}">
      <dgm:prSet/>
      <dgm:spPr/>
      <dgm:t>
        <a:bodyPr/>
        <a:lstStyle/>
        <a:p>
          <a:r>
            <a:rPr lang="en-US"/>
            <a:t>Commercial gas safety certificate. </a:t>
          </a:r>
        </a:p>
      </dgm:t>
    </dgm:pt>
    <dgm:pt modelId="{AC7602BE-906B-42D4-A33E-ECE38054C588}" type="parTrans" cxnId="{E0B6D530-67F9-46F0-A156-FDCF736D2179}">
      <dgm:prSet/>
      <dgm:spPr/>
      <dgm:t>
        <a:bodyPr/>
        <a:lstStyle/>
        <a:p>
          <a:endParaRPr lang="en-US"/>
        </a:p>
      </dgm:t>
    </dgm:pt>
    <dgm:pt modelId="{8D8DFCBA-92C6-46E4-8CFE-EBD9F3F19F22}" type="sibTrans" cxnId="{E0B6D530-67F9-46F0-A156-FDCF736D2179}">
      <dgm:prSet/>
      <dgm:spPr/>
      <dgm:t>
        <a:bodyPr/>
        <a:lstStyle/>
        <a:p>
          <a:endParaRPr lang="en-US"/>
        </a:p>
      </dgm:t>
    </dgm:pt>
    <dgm:pt modelId="{13C64FBC-220A-4392-B6F3-DDFF7F7BB259}">
      <dgm:prSet/>
      <dgm:spPr/>
      <dgm:t>
        <a:bodyPr/>
        <a:lstStyle/>
        <a:p>
          <a:r>
            <a:rPr lang="en-US"/>
            <a:t>Food hygiene certificate. </a:t>
          </a:r>
        </a:p>
      </dgm:t>
    </dgm:pt>
    <dgm:pt modelId="{0F0A5D72-9B26-4F03-BF76-A596F1885A82}" type="parTrans" cxnId="{CCB4252F-DA76-4643-AEAE-AB4E37B00917}">
      <dgm:prSet/>
      <dgm:spPr/>
      <dgm:t>
        <a:bodyPr/>
        <a:lstStyle/>
        <a:p>
          <a:endParaRPr lang="en-US"/>
        </a:p>
      </dgm:t>
    </dgm:pt>
    <dgm:pt modelId="{BEAE0BAF-F4E6-4382-B42A-50C0CE7D6128}" type="sibTrans" cxnId="{CCB4252F-DA76-4643-AEAE-AB4E37B00917}">
      <dgm:prSet/>
      <dgm:spPr/>
      <dgm:t>
        <a:bodyPr/>
        <a:lstStyle/>
        <a:p>
          <a:endParaRPr lang="en-US"/>
        </a:p>
      </dgm:t>
    </dgm:pt>
    <dgm:pt modelId="{088563F1-55F3-4965-A666-06D94790A3C9}" type="pres">
      <dgm:prSet presAssocID="{42A0F21D-CE0A-421A-A6D2-632169D29A1C}" presName="root" presStyleCnt="0">
        <dgm:presLayoutVars>
          <dgm:dir/>
          <dgm:resizeHandles val="exact"/>
        </dgm:presLayoutVars>
      </dgm:prSet>
      <dgm:spPr/>
    </dgm:pt>
    <dgm:pt modelId="{6AF5BBEE-6106-44F5-AB4A-8B5486541928}" type="pres">
      <dgm:prSet presAssocID="{73FAB2E0-4732-4167-A9AA-52685A1ED27D}" presName="compNode" presStyleCnt="0"/>
      <dgm:spPr/>
    </dgm:pt>
    <dgm:pt modelId="{91338D47-BDE1-4EB0-8AE8-B79D47B7A594}" type="pres">
      <dgm:prSet presAssocID="{73FAB2E0-4732-4167-A9AA-52685A1ED2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F12B2F1E-7DBF-4C5D-91ED-27C942862ACD}" type="pres">
      <dgm:prSet presAssocID="{73FAB2E0-4732-4167-A9AA-52685A1ED27D}" presName="spaceRect" presStyleCnt="0"/>
      <dgm:spPr/>
    </dgm:pt>
    <dgm:pt modelId="{2236777C-49F9-4991-AEED-93D4DA96639E}" type="pres">
      <dgm:prSet presAssocID="{73FAB2E0-4732-4167-A9AA-52685A1ED27D}" presName="textRect" presStyleLbl="revTx" presStyleIdx="0" presStyleCnt="5">
        <dgm:presLayoutVars>
          <dgm:chMax val="1"/>
          <dgm:chPref val="1"/>
        </dgm:presLayoutVars>
      </dgm:prSet>
      <dgm:spPr/>
    </dgm:pt>
    <dgm:pt modelId="{DD4B7A37-4B74-485A-8F76-223142A3665F}" type="pres">
      <dgm:prSet presAssocID="{6FC53365-8008-4E71-83A2-150AAED47FB2}" presName="sibTrans" presStyleCnt="0"/>
      <dgm:spPr/>
    </dgm:pt>
    <dgm:pt modelId="{CA6BFFE6-F52D-4AAE-A04D-D661A9365D7B}" type="pres">
      <dgm:prSet presAssocID="{790437A7-BEEF-49A2-8440-0F623FDC27A0}" presName="compNode" presStyleCnt="0"/>
      <dgm:spPr/>
    </dgm:pt>
    <dgm:pt modelId="{4E5D2585-6DEF-4578-99CD-F3EFAF5523CB}" type="pres">
      <dgm:prSet presAssocID="{790437A7-BEEF-49A2-8440-0F623FDC27A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8D0265B2-439D-4677-8208-0891FA7840C3}" type="pres">
      <dgm:prSet presAssocID="{790437A7-BEEF-49A2-8440-0F623FDC27A0}" presName="spaceRect" presStyleCnt="0"/>
      <dgm:spPr/>
    </dgm:pt>
    <dgm:pt modelId="{6410CAF1-5FFA-4A67-8A97-BE284F6CEA8D}" type="pres">
      <dgm:prSet presAssocID="{790437A7-BEEF-49A2-8440-0F623FDC27A0}" presName="textRect" presStyleLbl="revTx" presStyleIdx="1" presStyleCnt="5">
        <dgm:presLayoutVars>
          <dgm:chMax val="1"/>
          <dgm:chPref val="1"/>
        </dgm:presLayoutVars>
      </dgm:prSet>
      <dgm:spPr/>
    </dgm:pt>
    <dgm:pt modelId="{2DAC935B-E2AA-4685-A6AA-60F8249571B2}" type="pres">
      <dgm:prSet presAssocID="{FE9F09DA-26E5-45BE-8260-EB6ABD5CEC71}" presName="sibTrans" presStyleCnt="0"/>
      <dgm:spPr/>
    </dgm:pt>
    <dgm:pt modelId="{E3219BB1-CAC8-4ACC-B611-56DD6284A8CC}" type="pres">
      <dgm:prSet presAssocID="{3125802D-53DC-4B40-B4E1-2AF09021D140}" presName="compNode" presStyleCnt="0"/>
      <dgm:spPr/>
    </dgm:pt>
    <dgm:pt modelId="{6BAC826F-7324-46E9-95CE-C7BAD79DB2D8}" type="pres">
      <dgm:prSet presAssocID="{3125802D-53DC-4B40-B4E1-2AF09021D14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BD869212-76EF-451F-B9CA-C7B966153457}" type="pres">
      <dgm:prSet presAssocID="{3125802D-53DC-4B40-B4E1-2AF09021D140}" presName="spaceRect" presStyleCnt="0"/>
      <dgm:spPr/>
    </dgm:pt>
    <dgm:pt modelId="{CF3B0745-80D1-4638-A244-829D88500240}" type="pres">
      <dgm:prSet presAssocID="{3125802D-53DC-4B40-B4E1-2AF09021D140}" presName="textRect" presStyleLbl="revTx" presStyleIdx="2" presStyleCnt="5">
        <dgm:presLayoutVars>
          <dgm:chMax val="1"/>
          <dgm:chPref val="1"/>
        </dgm:presLayoutVars>
      </dgm:prSet>
      <dgm:spPr/>
    </dgm:pt>
    <dgm:pt modelId="{7C356DCB-7A1C-457A-9553-A458A080828F}" type="pres">
      <dgm:prSet presAssocID="{AAA77C41-127A-4DDA-B6AA-0C62F26107EC}" presName="sibTrans" presStyleCnt="0"/>
      <dgm:spPr/>
    </dgm:pt>
    <dgm:pt modelId="{33DDD131-3C32-46B7-8C36-BB8F4D77EAA1}" type="pres">
      <dgm:prSet presAssocID="{C523FA70-6A09-4ECB-84BA-CD217B98BA0D}" presName="compNode" presStyleCnt="0"/>
      <dgm:spPr/>
    </dgm:pt>
    <dgm:pt modelId="{73B5BFB0-BCD3-4CB5-9DBC-2AD428FA49DC}" type="pres">
      <dgm:prSet presAssocID="{C523FA70-6A09-4ECB-84BA-CD217B98BA0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913DBC79-3943-43DC-87B5-A691A59D8676}" type="pres">
      <dgm:prSet presAssocID="{C523FA70-6A09-4ECB-84BA-CD217B98BA0D}" presName="spaceRect" presStyleCnt="0"/>
      <dgm:spPr/>
    </dgm:pt>
    <dgm:pt modelId="{4FC98787-C90D-4C78-9A58-FF30D902F92B}" type="pres">
      <dgm:prSet presAssocID="{C523FA70-6A09-4ECB-84BA-CD217B98BA0D}" presName="textRect" presStyleLbl="revTx" presStyleIdx="3" presStyleCnt="5">
        <dgm:presLayoutVars>
          <dgm:chMax val="1"/>
          <dgm:chPref val="1"/>
        </dgm:presLayoutVars>
      </dgm:prSet>
      <dgm:spPr/>
    </dgm:pt>
    <dgm:pt modelId="{D5F386A0-5FB5-4B5A-86FA-395E59D9741C}" type="pres">
      <dgm:prSet presAssocID="{8D8DFCBA-92C6-46E4-8CFE-EBD9F3F19F22}" presName="sibTrans" presStyleCnt="0"/>
      <dgm:spPr/>
    </dgm:pt>
    <dgm:pt modelId="{D51D4C83-B9B5-462D-8594-A25E2FCA1E5F}" type="pres">
      <dgm:prSet presAssocID="{13C64FBC-220A-4392-B6F3-DDFF7F7BB259}" presName="compNode" presStyleCnt="0"/>
      <dgm:spPr/>
    </dgm:pt>
    <dgm:pt modelId="{CC5ACE3D-93DF-49A9-9B10-D452EFA155CF}" type="pres">
      <dgm:prSet presAssocID="{13C64FBC-220A-4392-B6F3-DDFF7F7BB25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263F701-331A-4545-AD27-327C011B363A}" type="pres">
      <dgm:prSet presAssocID="{13C64FBC-220A-4392-B6F3-DDFF7F7BB259}" presName="spaceRect" presStyleCnt="0"/>
      <dgm:spPr/>
    </dgm:pt>
    <dgm:pt modelId="{1AC7278E-0CE9-4349-A98D-4416AED254CE}" type="pres">
      <dgm:prSet presAssocID="{13C64FBC-220A-4392-B6F3-DDFF7F7BB25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CB4252F-DA76-4643-AEAE-AB4E37B00917}" srcId="{42A0F21D-CE0A-421A-A6D2-632169D29A1C}" destId="{13C64FBC-220A-4392-B6F3-DDFF7F7BB259}" srcOrd="4" destOrd="0" parTransId="{0F0A5D72-9B26-4F03-BF76-A596F1885A82}" sibTransId="{BEAE0BAF-F4E6-4382-B42A-50C0CE7D6128}"/>
    <dgm:cxn modelId="{E0B6D530-67F9-46F0-A156-FDCF736D2179}" srcId="{42A0F21D-CE0A-421A-A6D2-632169D29A1C}" destId="{C523FA70-6A09-4ECB-84BA-CD217B98BA0D}" srcOrd="3" destOrd="0" parTransId="{AC7602BE-906B-42D4-A33E-ECE38054C588}" sibTransId="{8D8DFCBA-92C6-46E4-8CFE-EBD9F3F19F22}"/>
    <dgm:cxn modelId="{206FFD3C-0CA2-416C-80C2-E424DE61B5B4}" srcId="{42A0F21D-CE0A-421A-A6D2-632169D29A1C}" destId="{3125802D-53DC-4B40-B4E1-2AF09021D140}" srcOrd="2" destOrd="0" parTransId="{44986447-A9EC-4066-9B20-E6AC03EA5B7F}" sibTransId="{AAA77C41-127A-4DDA-B6AA-0C62F26107EC}"/>
    <dgm:cxn modelId="{9E31B665-B502-4914-B6AE-99C6E53F5417}" type="presOf" srcId="{13C64FBC-220A-4392-B6F3-DDFF7F7BB259}" destId="{1AC7278E-0CE9-4349-A98D-4416AED254CE}" srcOrd="0" destOrd="0" presId="urn:microsoft.com/office/officeart/2018/2/layout/IconLabelList"/>
    <dgm:cxn modelId="{BBEA4775-CF31-46AB-8C47-C5419E7D7299}" type="presOf" srcId="{3125802D-53DC-4B40-B4E1-2AF09021D140}" destId="{CF3B0745-80D1-4638-A244-829D88500240}" srcOrd="0" destOrd="0" presId="urn:microsoft.com/office/officeart/2018/2/layout/IconLabelList"/>
    <dgm:cxn modelId="{C0F14D78-0CC5-4E6B-ABFA-688E7E3ED395}" srcId="{42A0F21D-CE0A-421A-A6D2-632169D29A1C}" destId="{73FAB2E0-4732-4167-A9AA-52685A1ED27D}" srcOrd="0" destOrd="0" parTransId="{520E4FC6-3B8B-4938-8245-A7E7DDC07C67}" sibTransId="{6FC53365-8008-4E71-83A2-150AAED47FB2}"/>
    <dgm:cxn modelId="{E0159A59-839A-4B81-9337-9859619431BF}" type="presOf" srcId="{73FAB2E0-4732-4167-A9AA-52685A1ED27D}" destId="{2236777C-49F9-4991-AEED-93D4DA96639E}" srcOrd="0" destOrd="0" presId="urn:microsoft.com/office/officeart/2018/2/layout/IconLabelList"/>
    <dgm:cxn modelId="{62C62A99-873C-4F83-B085-664AF9467010}" type="presOf" srcId="{790437A7-BEEF-49A2-8440-0F623FDC27A0}" destId="{6410CAF1-5FFA-4A67-8A97-BE284F6CEA8D}" srcOrd="0" destOrd="0" presId="urn:microsoft.com/office/officeart/2018/2/layout/IconLabelList"/>
    <dgm:cxn modelId="{698478B1-5137-4F56-8754-4B277ED0B58A}" type="presOf" srcId="{C523FA70-6A09-4ECB-84BA-CD217B98BA0D}" destId="{4FC98787-C90D-4C78-9A58-FF30D902F92B}" srcOrd="0" destOrd="0" presId="urn:microsoft.com/office/officeart/2018/2/layout/IconLabelList"/>
    <dgm:cxn modelId="{CCB288B9-08CE-47BA-8E39-A3DE9EB32754}" srcId="{42A0F21D-CE0A-421A-A6D2-632169D29A1C}" destId="{790437A7-BEEF-49A2-8440-0F623FDC27A0}" srcOrd="1" destOrd="0" parTransId="{22CA5B3A-50B6-4DC8-BF4B-6325B8537D2E}" sibTransId="{FE9F09DA-26E5-45BE-8260-EB6ABD5CEC71}"/>
    <dgm:cxn modelId="{00A966FF-6022-4751-980F-C7BB9C75BE3A}" type="presOf" srcId="{42A0F21D-CE0A-421A-A6D2-632169D29A1C}" destId="{088563F1-55F3-4965-A666-06D94790A3C9}" srcOrd="0" destOrd="0" presId="urn:microsoft.com/office/officeart/2018/2/layout/IconLabelList"/>
    <dgm:cxn modelId="{4343698F-CE79-4688-8CC0-60F7011C5344}" type="presParOf" srcId="{088563F1-55F3-4965-A666-06D94790A3C9}" destId="{6AF5BBEE-6106-44F5-AB4A-8B5486541928}" srcOrd="0" destOrd="0" presId="urn:microsoft.com/office/officeart/2018/2/layout/IconLabelList"/>
    <dgm:cxn modelId="{DC40778D-AF24-4031-A776-F577E7B804D0}" type="presParOf" srcId="{6AF5BBEE-6106-44F5-AB4A-8B5486541928}" destId="{91338D47-BDE1-4EB0-8AE8-B79D47B7A594}" srcOrd="0" destOrd="0" presId="urn:microsoft.com/office/officeart/2018/2/layout/IconLabelList"/>
    <dgm:cxn modelId="{D569A3AB-2E65-4487-BF1B-B04F47E8FA87}" type="presParOf" srcId="{6AF5BBEE-6106-44F5-AB4A-8B5486541928}" destId="{F12B2F1E-7DBF-4C5D-91ED-27C942862ACD}" srcOrd="1" destOrd="0" presId="urn:microsoft.com/office/officeart/2018/2/layout/IconLabelList"/>
    <dgm:cxn modelId="{4A883A44-2120-40E0-9BBF-A372E8F6AC10}" type="presParOf" srcId="{6AF5BBEE-6106-44F5-AB4A-8B5486541928}" destId="{2236777C-49F9-4991-AEED-93D4DA96639E}" srcOrd="2" destOrd="0" presId="urn:microsoft.com/office/officeart/2018/2/layout/IconLabelList"/>
    <dgm:cxn modelId="{AEFA19AD-D019-4736-8970-4909DD09044E}" type="presParOf" srcId="{088563F1-55F3-4965-A666-06D94790A3C9}" destId="{DD4B7A37-4B74-485A-8F76-223142A3665F}" srcOrd="1" destOrd="0" presId="urn:microsoft.com/office/officeart/2018/2/layout/IconLabelList"/>
    <dgm:cxn modelId="{E167862C-F692-4399-8C76-29BFF96F5BEA}" type="presParOf" srcId="{088563F1-55F3-4965-A666-06D94790A3C9}" destId="{CA6BFFE6-F52D-4AAE-A04D-D661A9365D7B}" srcOrd="2" destOrd="0" presId="urn:microsoft.com/office/officeart/2018/2/layout/IconLabelList"/>
    <dgm:cxn modelId="{AD871CF7-3D85-46F8-A130-AEBCEA34B538}" type="presParOf" srcId="{CA6BFFE6-F52D-4AAE-A04D-D661A9365D7B}" destId="{4E5D2585-6DEF-4578-99CD-F3EFAF5523CB}" srcOrd="0" destOrd="0" presId="urn:microsoft.com/office/officeart/2018/2/layout/IconLabelList"/>
    <dgm:cxn modelId="{BAD887E6-FCD9-4658-8869-068BC2417ACA}" type="presParOf" srcId="{CA6BFFE6-F52D-4AAE-A04D-D661A9365D7B}" destId="{8D0265B2-439D-4677-8208-0891FA7840C3}" srcOrd="1" destOrd="0" presId="urn:microsoft.com/office/officeart/2018/2/layout/IconLabelList"/>
    <dgm:cxn modelId="{B9512C49-1B88-4117-AA3B-8042F1CCD650}" type="presParOf" srcId="{CA6BFFE6-F52D-4AAE-A04D-D661A9365D7B}" destId="{6410CAF1-5FFA-4A67-8A97-BE284F6CEA8D}" srcOrd="2" destOrd="0" presId="urn:microsoft.com/office/officeart/2018/2/layout/IconLabelList"/>
    <dgm:cxn modelId="{4164F78E-E022-4566-9099-B081D8F15E8F}" type="presParOf" srcId="{088563F1-55F3-4965-A666-06D94790A3C9}" destId="{2DAC935B-E2AA-4685-A6AA-60F8249571B2}" srcOrd="3" destOrd="0" presId="urn:microsoft.com/office/officeart/2018/2/layout/IconLabelList"/>
    <dgm:cxn modelId="{8F0B335E-9EC3-40BB-8D06-5771697F6966}" type="presParOf" srcId="{088563F1-55F3-4965-A666-06D94790A3C9}" destId="{E3219BB1-CAC8-4ACC-B611-56DD6284A8CC}" srcOrd="4" destOrd="0" presId="urn:microsoft.com/office/officeart/2018/2/layout/IconLabelList"/>
    <dgm:cxn modelId="{9B914724-D85A-4F83-B4A5-9670EF392449}" type="presParOf" srcId="{E3219BB1-CAC8-4ACC-B611-56DD6284A8CC}" destId="{6BAC826F-7324-46E9-95CE-C7BAD79DB2D8}" srcOrd="0" destOrd="0" presId="urn:microsoft.com/office/officeart/2018/2/layout/IconLabelList"/>
    <dgm:cxn modelId="{6E1D580D-564A-49AE-9501-BC6DCC892A2F}" type="presParOf" srcId="{E3219BB1-CAC8-4ACC-B611-56DD6284A8CC}" destId="{BD869212-76EF-451F-B9CA-C7B966153457}" srcOrd="1" destOrd="0" presId="urn:microsoft.com/office/officeart/2018/2/layout/IconLabelList"/>
    <dgm:cxn modelId="{425000DC-E854-4F33-8D40-0E13034D9D5D}" type="presParOf" srcId="{E3219BB1-CAC8-4ACC-B611-56DD6284A8CC}" destId="{CF3B0745-80D1-4638-A244-829D88500240}" srcOrd="2" destOrd="0" presId="urn:microsoft.com/office/officeart/2018/2/layout/IconLabelList"/>
    <dgm:cxn modelId="{E45117D0-DCBE-43A4-A137-3180B3E67831}" type="presParOf" srcId="{088563F1-55F3-4965-A666-06D94790A3C9}" destId="{7C356DCB-7A1C-457A-9553-A458A080828F}" srcOrd="5" destOrd="0" presId="urn:microsoft.com/office/officeart/2018/2/layout/IconLabelList"/>
    <dgm:cxn modelId="{BC4E0AB5-2074-4BB1-9A32-3AF3D34B6922}" type="presParOf" srcId="{088563F1-55F3-4965-A666-06D94790A3C9}" destId="{33DDD131-3C32-46B7-8C36-BB8F4D77EAA1}" srcOrd="6" destOrd="0" presId="urn:microsoft.com/office/officeart/2018/2/layout/IconLabelList"/>
    <dgm:cxn modelId="{9AF25EBA-2B82-4201-BEB5-F7BF38439B38}" type="presParOf" srcId="{33DDD131-3C32-46B7-8C36-BB8F4D77EAA1}" destId="{73B5BFB0-BCD3-4CB5-9DBC-2AD428FA49DC}" srcOrd="0" destOrd="0" presId="urn:microsoft.com/office/officeart/2018/2/layout/IconLabelList"/>
    <dgm:cxn modelId="{85432092-845D-485D-A461-78C7C4C19B61}" type="presParOf" srcId="{33DDD131-3C32-46B7-8C36-BB8F4D77EAA1}" destId="{913DBC79-3943-43DC-87B5-A691A59D8676}" srcOrd="1" destOrd="0" presId="urn:microsoft.com/office/officeart/2018/2/layout/IconLabelList"/>
    <dgm:cxn modelId="{1758B7F1-024F-4EBB-8F73-10CDA1D7CC5F}" type="presParOf" srcId="{33DDD131-3C32-46B7-8C36-BB8F4D77EAA1}" destId="{4FC98787-C90D-4C78-9A58-FF30D902F92B}" srcOrd="2" destOrd="0" presId="urn:microsoft.com/office/officeart/2018/2/layout/IconLabelList"/>
    <dgm:cxn modelId="{3030C62D-CC28-4016-9FB5-19C381829DB1}" type="presParOf" srcId="{088563F1-55F3-4965-A666-06D94790A3C9}" destId="{D5F386A0-5FB5-4B5A-86FA-395E59D9741C}" srcOrd="7" destOrd="0" presId="urn:microsoft.com/office/officeart/2018/2/layout/IconLabelList"/>
    <dgm:cxn modelId="{1EE3D1D5-ED08-4191-9B41-75A21E4C1C30}" type="presParOf" srcId="{088563F1-55F3-4965-A666-06D94790A3C9}" destId="{D51D4C83-B9B5-462D-8594-A25E2FCA1E5F}" srcOrd="8" destOrd="0" presId="urn:microsoft.com/office/officeart/2018/2/layout/IconLabelList"/>
    <dgm:cxn modelId="{914B38AB-C5E4-49C3-894A-6E3879B4FF2E}" type="presParOf" srcId="{D51D4C83-B9B5-462D-8594-A25E2FCA1E5F}" destId="{CC5ACE3D-93DF-49A9-9B10-D452EFA155CF}" srcOrd="0" destOrd="0" presId="urn:microsoft.com/office/officeart/2018/2/layout/IconLabelList"/>
    <dgm:cxn modelId="{677FFB39-7A87-41C2-BCCE-B04564561329}" type="presParOf" srcId="{D51D4C83-B9B5-462D-8594-A25E2FCA1E5F}" destId="{F263F701-331A-4545-AD27-327C011B363A}" srcOrd="1" destOrd="0" presId="urn:microsoft.com/office/officeart/2018/2/layout/IconLabelList"/>
    <dgm:cxn modelId="{8B53E352-6775-40FF-A5B8-DD94EB62B7CF}" type="presParOf" srcId="{D51D4C83-B9B5-462D-8594-A25E2FCA1E5F}" destId="{1AC7278E-0CE9-4349-A98D-4416AED254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87B500-A38C-46FD-80CE-77F7310798F1}">
      <dsp:nvSpPr>
        <dsp:cNvPr id="0" name=""/>
        <dsp:cNvSpPr/>
      </dsp:nvSpPr>
      <dsp:spPr>
        <a:xfrm>
          <a:off x="878242" y="473801"/>
          <a:ext cx="1242388" cy="12423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674C3-22FF-44D1-8A05-A378B0A39EE3}">
      <dsp:nvSpPr>
        <dsp:cNvPr id="0" name=""/>
        <dsp:cNvSpPr/>
      </dsp:nvSpPr>
      <dsp:spPr>
        <a:xfrm>
          <a:off x="119005" y="2161796"/>
          <a:ext cx="2760862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Alexandra: Executive Summary, Business Concept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(slides 1-10)</a:t>
          </a:r>
        </a:p>
      </dsp:txBody>
      <dsp:txXfrm>
        <a:off x="119005" y="2161796"/>
        <a:ext cx="2760862" cy="1282500"/>
      </dsp:txXfrm>
    </dsp:sp>
    <dsp:sp modelId="{64BDEA1E-6FC6-4286-9376-5536E50257ED}">
      <dsp:nvSpPr>
        <dsp:cNvPr id="0" name=""/>
        <dsp:cNvSpPr/>
      </dsp:nvSpPr>
      <dsp:spPr>
        <a:xfrm>
          <a:off x="4122256" y="473801"/>
          <a:ext cx="1242388" cy="12423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06CD8-EF8E-4DD9-B22F-0B260F899BDE}">
      <dsp:nvSpPr>
        <dsp:cNvPr id="0" name=""/>
        <dsp:cNvSpPr/>
      </dsp:nvSpPr>
      <dsp:spPr>
        <a:xfrm>
          <a:off x="3363019" y="2161796"/>
          <a:ext cx="2760862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Theodora: Market Analysis and Marketing Plan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(11-15)</a:t>
          </a:r>
        </a:p>
      </dsp:txBody>
      <dsp:txXfrm>
        <a:off x="3363019" y="2161796"/>
        <a:ext cx="2760862" cy="1282500"/>
      </dsp:txXfrm>
    </dsp:sp>
    <dsp:sp modelId="{94AD50BA-C367-47E6-85B3-E4CE0CC88BE3}">
      <dsp:nvSpPr>
        <dsp:cNvPr id="0" name=""/>
        <dsp:cNvSpPr/>
      </dsp:nvSpPr>
      <dsp:spPr>
        <a:xfrm>
          <a:off x="7366269" y="473801"/>
          <a:ext cx="1242388" cy="12423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9DC40-DDFD-4BA3-BD37-C1CDBDEB2A9B}">
      <dsp:nvSpPr>
        <dsp:cNvPr id="0" name=""/>
        <dsp:cNvSpPr/>
      </dsp:nvSpPr>
      <dsp:spPr>
        <a:xfrm>
          <a:off x="6607032" y="2161796"/>
          <a:ext cx="2760862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Temenuzhka</a:t>
          </a:r>
          <a:r>
            <a:rPr lang="en-US" sz="2000" kern="1200" dirty="0"/>
            <a:t>: Financial Plan, Operation and Management Plan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(15-20)</a:t>
          </a:r>
        </a:p>
      </dsp:txBody>
      <dsp:txXfrm>
        <a:off x="6607032" y="2161796"/>
        <a:ext cx="2760862" cy="128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2465C-30DF-0D45-9F6A-952B79CC8666}">
      <dsp:nvSpPr>
        <dsp:cNvPr id="0" name=""/>
        <dsp:cNvSpPr/>
      </dsp:nvSpPr>
      <dsp:spPr>
        <a:xfrm>
          <a:off x="1158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STRENGHTS: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Quick services availability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Low product prices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3.Fresh food delivers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4. No rent al costs (</a:t>
          </a:r>
          <a:r>
            <a:rPr lang="en-US" sz="20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Nespresso, 2021)</a:t>
          </a:r>
          <a:endParaRPr lang="en-US" sz="2000" kern="1200" dirty="0"/>
        </a:p>
      </dsp:txBody>
      <dsp:txXfrm>
        <a:off x="1158" y="604108"/>
        <a:ext cx="4516468" cy="2709881"/>
      </dsp:txXfrm>
    </dsp:sp>
    <dsp:sp modelId="{9BA99EB7-650C-8B4B-943B-3923804F687E}">
      <dsp:nvSpPr>
        <dsp:cNvPr id="0" name=""/>
        <dsp:cNvSpPr/>
      </dsp:nvSpPr>
      <dsp:spPr>
        <a:xfrm>
          <a:off x="4969273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WEAKNESSES: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Poor customer services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Take times to receive foods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 </a:t>
          </a:r>
          <a:r>
            <a:rPr lang="en-US" sz="2000" kern="1200" dirty="0" err="1"/>
            <a:t>Takeway</a:t>
          </a:r>
          <a:r>
            <a:rPr lang="en-US" sz="2000" kern="1200" dirty="0"/>
            <a:t> services and high prices</a:t>
          </a:r>
        </a:p>
      </dsp:txBody>
      <dsp:txXfrm>
        <a:off x="4969273" y="604108"/>
        <a:ext cx="4516468" cy="27098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2465C-30DF-0D45-9F6A-952B79CC8666}">
      <dsp:nvSpPr>
        <dsp:cNvPr id="0" name=""/>
        <dsp:cNvSpPr/>
      </dsp:nvSpPr>
      <dsp:spPr>
        <a:xfrm>
          <a:off x="1158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OPPORTUNITIES: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Business program extension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Food availability for travelers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 Better shop location </a:t>
          </a:r>
        </a:p>
      </dsp:txBody>
      <dsp:txXfrm>
        <a:off x="1158" y="604108"/>
        <a:ext cx="4516468" cy="2709881"/>
      </dsp:txXfrm>
    </dsp:sp>
    <dsp:sp modelId="{9BA99EB7-650C-8B4B-943B-3923804F687E}">
      <dsp:nvSpPr>
        <dsp:cNvPr id="0" name=""/>
        <dsp:cNvSpPr/>
      </dsp:nvSpPr>
      <dsp:spPr>
        <a:xfrm>
          <a:off x="4969273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THREATS: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1. Huge rivalry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2. COVID-19 pandemic outbreak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3. Bad weather and contamination  (</a:t>
          </a:r>
          <a:r>
            <a:rPr lang="en-US" sz="2500" kern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rPr>
            <a:t>Nespresso, 2021)</a:t>
          </a:r>
          <a:endParaRPr lang="en-US" sz="2500" kern="1200" dirty="0"/>
        </a:p>
      </dsp:txBody>
      <dsp:txXfrm>
        <a:off x="4969273" y="604108"/>
        <a:ext cx="4516468" cy="27098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2465C-30DF-0D45-9F6A-952B79CC8666}">
      <dsp:nvSpPr>
        <dsp:cNvPr id="0" name=""/>
        <dsp:cNvSpPr/>
      </dsp:nvSpPr>
      <dsp:spPr>
        <a:xfrm>
          <a:off x="1158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POLITICAL: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Brexit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Tax Reforms </a:t>
          </a:r>
          <a:r>
            <a:rPr lang="en-US" sz="2000" kern="1200" dirty="0">
              <a:solidFill>
                <a:schemeClr val="bg1"/>
              </a:solidFill>
            </a:rPr>
            <a:t>(</a:t>
          </a:r>
          <a:r>
            <a:rPr lang="en-US" sz="2000" b="0" i="0" kern="120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r>
            <a:rPr lang="en-US" sz="2000" kern="1200" dirty="0"/>
            <a:t> </a:t>
          </a:r>
        </a:p>
      </dsp:txBody>
      <dsp:txXfrm>
        <a:off x="1158" y="604108"/>
        <a:ext cx="4516468" cy="2709881"/>
      </dsp:txXfrm>
    </dsp:sp>
    <dsp:sp modelId="{9BA99EB7-650C-8B4B-943B-3923804F687E}">
      <dsp:nvSpPr>
        <dsp:cNvPr id="0" name=""/>
        <dsp:cNvSpPr/>
      </dsp:nvSpPr>
      <dsp:spPr>
        <a:xfrm>
          <a:off x="4969273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ECONOMIC: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COVID-19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High unemployment rate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 High inflation rate</a:t>
          </a:r>
        </a:p>
      </dsp:txBody>
      <dsp:txXfrm>
        <a:off x="4969273" y="604108"/>
        <a:ext cx="4516468" cy="27098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2465C-30DF-0D45-9F6A-952B79CC8666}">
      <dsp:nvSpPr>
        <dsp:cNvPr id="0" name=""/>
        <dsp:cNvSpPr/>
      </dsp:nvSpPr>
      <dsp:spPr>
        <a:xfrm>
          <a:off x="1158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SOCIAL: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1. Lockdown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2. Lifestyle trends (fast-pace lifestyle in UK)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3..Customer behavior  </a:t>
          </a:r>
          <a:r>
            <a:rPr lang="en-US" sz="2500" kern="1200" dirty="0">
              <a:solidFill>
                <a:schemeClr val="bg1"/>
              </a:solidFill>
            </a:rPr>
            <a:t>(</a:t>
          </a:r>
          <a:r>
            <a:rPr lang="en-US" sz="2500" b="0" i="0" kern="120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endParaRPr lang="en-US" sz="2500" kern="1200" dirty="0"/>
        </a:p>
      </dsp:txBody>
      <dsp:txXfrm>
        <a:off x="1158" y="604108"/>
        <a:ext cx="4516468" cy="2709881"/>
      </dsp:txXfrm>
    </dsp:sp>
    <dsp:sp modelId="{9BA99EB7-650C-8B4B-943B-3923804F687E}">
      <dsp:nvSpPr>
        <dsp:cNvPr id="0" name=""/>
        <dsp:cNvSpPr/>
      </dsp:nvSpPr>
      <dsp:spPr>
        <a:xfrm>
          <a:off x="4969273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TECHNOLOGICAL: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1. R&amp;D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2. Digital marketing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3. Innovation to their traditional business as per location  </a:t>
          </a:r>
        </a:p>
      </dsp:txBody>
      <dsp:txXfrm>
        <a:off x="4969273" y="604108"/>
        <a:ext cx="4516468" cy="27098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D2465C-30DF-0D45-9F6A-952B79CC8666}">
      <dsp:nvSpPr>
        <dsp:cNvPr id="0" name=""/>
        <dsp:cNvSpPr/>
      </dsp:nvSpPr>
      <dsp:spPr>
        <a:xfrm>
          <a:off x="1158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 LEGAL: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1. Customer data protection law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2. Health and safety in workplace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3. Environmental protection law (</a:t>
          </a:r>
          <a:r>
            <a:rPr lang="en-US" sz="2000" b="0" i="0" kern="1200" dirty="0">
              <a:solidFill>
                <a:schemeClr val="bg1"/>
              </a:solidFill>
              <a:effectLst/>
              <a:latin typeface="Open Sans" panose="020B0606030504020204" pitchFamily="34" charset="0"/>
            </a:rPr>
            <a:t>TMQ Research. 2022)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1158" y="604108"/>
        <a:ext cx="4516468" cy="2709881"/>
      </dsp:txXfrm>
    </dsp:sp>
    <dsp:sp modelId="{9BA99EB7-650C-8B4B-943B-3923804F687E}">
      <dsp:nvSpPr>
        <dsp:cNvPr id="0" name=""/>
        <dsp:cNvSpPr/>
      </dsp:nvSpPr>
      <dsp:spPr>
        <a:xfrm>
          <a:off x="4969273" y="604108"/>
          <a:ext cx="4516468" cy="2709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ENVIRONMENT: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Waste management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Climate change issues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 Maintain green policy by low emission of carbon  </a:t>
          </a:r>
        </a:p>
      </dsp:txBody>
      <dsp:txXfrm>
        <a:off x="4969273" y="604108"/>
        <a:ext cx="4516468" cy="27098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338D47-BDE1-4EB0-8AE8-B79D47B7A594}">
      <dsp:nvSpPr>
        <dsp:cNvPr id="0" name=""/>
        <dsp:cNvSpPr/>
      </dsp:nvSpPr>
      <dsp:spPr>
        <a:xfrm>
          <a:off x="52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6777C-49F9-4991-AEED-93D4DA96639E}">
      <dsp:nvSpPr>
        <dsp:cNvPr id="0" name=""/>
        <dsp:cNvSpPr/>
      </dsp:nvSpPr>
      <dsp:spPr>
        <a:xfrm>
          <a:off x="3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Street trading license.</a:t>
          </a:r>
        </a:p>
      </dsp:txBody>
      <dsp:txXfrm>
        <a:off x="33000" y="1798200"/>
        <a:ext cx="1800000" cy="720000"/>
      </dsp:txXfrm>
    </dsp:sp>
    <dsp:sp modelId="{4E5D2585-6DEF-4578-99CD-F3EFAF5523CB}">
      <dsp:nvSpPr>
        <dsp:cNvPr id="0" name=""/>
        <dsp:cNvSpPr/>
      </dsp:nvSpPr>
      <dsp:spPr>
        <a:xfrm>
          <a:off x="2643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0CAF1-5FFA-4A67-8A97-BE284F6CEA8D}">
      <dsp:nvSpPr>
        <dsp:cNvPr id="0" name=""/>
        <dsp:cNvSpPr/>
      </dsp:nvSpPr>
      <dsp:spPr>
        <a:xfrm>
          <a:off x="2148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Food business registration.</a:t>
          </a:r>
        </a:p>
      </dsp:txBody>
      <dsp:txXfrm>
        <a:off x="2148000" y="1798200"/>
        <a:ext cx="1800000" cy="720000"/>
      </dsp:txXfrm>
    </dsp:sp>
    <dsp:sp modelId="{6BAC826F-7324-46E9-95CE-C7BAD79DB2D8}">
      <dsp:nvSpPr>
        <dsp:cNvPr id="0" name=""/>
        <dsp:cNvSpPr/>
      </dsp:nvSpPr>
      <dsp:spPr>
        <a:xfrm>
          <a:off x="4758000" y="65901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B0745-80D1-4638-A244-829D88500240}">
      <dsp:nvSpPr>
        <dsp:cNvPr id="0" name=""/>
        <dsp:cNvSpPr/>
      </dsp:nvSpPr>
      <dsp:spPr>
        <a:xfrm>
          <a:off x="4263000" y="179820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Food premises approval.</a:t>
          </a:r>
        </a:p>
      </dsp:txBody>
      <dsp:txXfrm>
        <a:off x="4263000" y="1798200"/>
        <a:ext cx="1800000" cy="720000"/>
      </dsp:txXfrm>
    </dsp:sp>
    <dsp:sp modelId="{73B5BFB0-BCD3-4CB5-9DBC-2AD428FA49DC}">
      <dsp:nvSpPr>
        <dsp:cNvPr id="0" name=""/>
        <dsp:cNvSpPr/>
      </dsp:nvSpPr>
      <dsp:spPr>
        <a:xfrm>
          <a:off x="15855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98787-C90D-4C78-9A58-FF30D902F92B}">
      <dsp:nvSpPr>
        <dsp:cNvPr id="0" name=""/>
        <dsp:cNvSpPr/>
      </dsp:nvSpPr>
      <dsp:spPr>
        <a:xfrm>
          <a:off x="10905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Commercial gas safety certificate. </a:t>
          </a:r>
        </a:p>
      </dsp:txBody>
      <dsp:txXfrm>
        <a:off x="1090500" y="4107384"/>
        <a:ext cx="1800000" cy="720000"/>
      </dsp:txXfrm>
    </dsp:sp>
    <dsp:sp modelId="{CC5ACE3D-93DF-49A9-9B10-D452EFA155CF}">
      <dsp:nvSpPr>
        <dsp:cNvPr id="0" name=""/>
        <dsp:cNvSpPr/>
      </dsp:nvSpPr>
      <dsp:spPr>
        <a:xfrm>
          <a:off x="3700500" y="2968200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7278E-0CE9-4349-A98D-4416AED254CE}">
      <dsp:nvSpPr>
        <dsp:cNvPr id="0" name=""/>
        <dsp:cNvSpPr/>
      </dsp:nvSpPr>
      <dsp:spPr>
        <a:xfrm>
          <a:off x="3205500" y="410738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Food hygiene certificate. </a:t>
          </a:r>
        </a:p>
      </dsp:txBody>
      <dsp:txXfrm>
        <a:off x="3205500" y="4107384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1FC55-0AC8-F740-AFA7-33861F8AD07E}" type="datetimeFigureOut">
              <a:rPr lang="en-US" smtClean="0"/>
              <a:t>5/4/2022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9FC19-7BDD-7C4A-A7D1-893AEF777B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030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9FC19-7BDD-7C4A-A7D1-893AEF777B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080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9FC19-7BDD-7C4A-A7D1-893AEF777B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20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9FC19-7BDD-7C4A-A7D1-893AEF777B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30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9FC19-7BDD-7C4A-A7D1-893AEF777B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15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89FC19-7BDD-7C4A-A7D1-893AEF777BB1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695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833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5/4/2022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662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5/4/2022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353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5/4/2022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70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5/4/2022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12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5/4/2022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818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5/4/2022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79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5/4/2022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731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5/4/2022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938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5/4/2022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806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5/4/2022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574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5/4/2022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976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althybites.co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mazon.com/" TargetMode="External"/><Relationship Id="rId3" Type="http://schemas.openxmlformats.org/officeDocument/2006/relationships/hyperlink" Target="http://www.nbcnews.com/better/amp/ncna1096031" TargetMode="External"/><Relationship Id="rId7" Type="http://schemas.openxmlformats.org/officeDocument/2006/relationships/hyperlink" Target="http://www.searchenginejournal.com/seo-swot-analysis-how-to/395830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n.it/3ZPz4MH" TargetMode="External"/><Relationship Id="rId5" Type="http://schemas.openxmlformats.org/officeDocument/2006/relationships/hyperlink" Target="http://pin.it/6BNgTGN" TargetMode="External"/><Relationship Id="rId10" Type="http://schemas.openxmlformats.org/officeDocument/2006/relationships/hyperlink" Target="http://www.nespresso.co.uk/" TargetMode="External"/><Relationship Id="rId4" Type="http://schemas.openxmlformats.org/officeDocument/2006/relationships/hyperlink" Target="http://pin.it/ScpfNxe" TargetMode="External"/><Relationship Id="rId9" Type="http://schemas.openxmlformats.org/officeDocument/2006/relationships/hyperlink" Target="http://www.nisbets.co.uk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45540-F4FC-C044-B5B3-02EC0299A4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5978" y="959278"/>
            <a:ext cx="3714872" cy="9925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13A90D66-30E8-B94F-9CD3-7D80F00F0B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42" r="18299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FC495E3-8CE9-9945-9913-6AD1B07E0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78994" y="2135939"/>
            <a:ext cx="3621855" cy="403626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Module: Managing Enterprise in the 21st Century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BMSW4006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Tutor: Zainab Atta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Alexandra Florica 2029869 (group leader)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Theodora Maria Petrean 2029740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Temenuzhka Marionova 2030125</a:t>
            </a:r>
          </a:p>
          <a:p>
            <a:pPr algn="l">
              <a:lnSpc>
                <a:spcPct val="9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35231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42D32-C1D2-9A48-AA86-14872CCC9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2A5119-2008-476D-A7DA-B6C6E9E97E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678823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1260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D0122-2429-914B-BF7A-C87399BAE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Cover Letter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9F8AB-A74A-6E47-BF50-6DE3431CD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/>
              <a:t>We choose a Start Up Loan from the government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We want to open a friends food trailer at London Kings Cross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25,000</a:t>
            </a:r>
            <a:r>
              <a:rPr lang="en-GB" sz="2200" dirty="0"/>
              <a:t>£ amount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Alexandra – Marketing and Operation, Theodora – Financial Department, </a:t>
            </a:r>
            <a:r>
              <a:rPr lang="en-GB" sz="2200" dirty="0" err="1"/>
              <a:t>Temenuzhka</a:t>
            </a:r>
            <a:r>
              <a:rPr lang="en-GB" sz="2200" dirty="0"/>
              <a:t> – Human Resources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Contact number: +441234567890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Email: </a:t>
            </a:r>
            <a:r>
              <a:rPr lang="en-GB" sz="2200" dirty="0" err="1"/>
              <a:t>healthybites@gmail.com</a:t>
            </a:r>
            <a:br>
              <a:rPr lang="en-GB" sz="2200" dirty="0"/>
            </a:br>
            <a:endParaRPr lang="en-GB" sz="2200" dirty="0"/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259846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02C0BBC-5A77-4D52-BD92-71B0400B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66A8F4-67ED-471E-B755-B80A788C4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798"/>
            <a:ext cx="4076700" cy="54864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C99CC-46CA-0849-8625-07010C75A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650" y="905117"/>
            <a:ext cx="3496962" cy="1113990"/>
          </a:xfrm>
        </p:spPr>
        <p:txBody>
          <a:bodyPr>
            <a:normAutofit/>
          </a:bodyPr>
          <a:lstStyle/>
          <a:p>
            <a:pPr algn="ctr"/>
            <a:r>
              <a:rPr lang="en-US" sz="1800" dirty="0"/>
              <a:t>Product description (part 1)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7" name="Picture 6" descr="A picture containing food, eaten&#10;&#10;Description automatically generated">
            <a:extLst>
              <a:ext uri="{FF2B5EF4-FFF2-40B4-BE49-F238E27FC236}">
                <a16:creationId xmlns:a16="http://schemas.microsoft.com/office/drawing/2014/main" id="{266A4935-35D7-4A4C-9565-F92F47ABB8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329" r="28203" b="-2"/>
          <a:stretch/>
        </p:blipFill>
        <p:spPr>
          <a:xfrm>
            <a:off x="20" y="10"/>
            <a:ext cx="33908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31CAC-B589-CF44-95F1-E781467CB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358" y="2301285"/>
            <a:ext cx="3114531" cy="3431122"/>
          </a:xfrm>
        </p:spPr>
        <p:txBody>
          <a:bodyPr>
            <a:noAutofit/>
          </a:bodyPr>
          <a:lstStyle/>
          <a:p>
            <a:pPr algn="ctr"/>
            <a:r>
              <a:rPr lang="en-US" dirty="0"/>
              <a:t>We offer burgers with homemade bread (gluten free), minced beef, fresh vegetables and homemade sauces. We will offer 5 different types of burgers; we will also have the option for vegetarians.</a:t>
            </a:r>
          </a:p>
        </p:txBody>
      </p:sp>
      <p:pic>
        <p:nvPicPr>
          <p:cNvPr id="5" name="Picture 4" descr="A sandwich on a plate&#10;&#10;Description automatically generated with medium confidence">
            <a:extLst>
              <a:ext uri="{FF2B5EF4-FFF2-40B4-BE49-F238E27FC236}">
                <a16:creationId xmlns:a16="http://schemas.microsoft.com/office/drawing/2014/main" id="{F385E9A0-8E21-AC44-B49F-8330428E18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222" r="30210"/>
          <a:stretch/>
        </p:blipFill>
        <p:spPr>
          <a:xfrm>
            <a:off x="8839201" y="10"/>
            <a:ext cx="3352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852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02C0BBC-5A77-4D52-BD92-71B0400B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66A8F4-67ED-471E-B755-B80A788C4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798"/>
            <a:ext cx="4076700" cy="54864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39E3D-80B2-3148-B8C2-34B3C6570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358" y="1125593"/>
            <a:ext cx="3041651" cy="1113990"/>
          </a:xfrm>
        </p:spPr>
        <p:txBody>
          <a:bodyPr>
            <a:normAutofit/>
          </a:bodyPr>
          <a:lstStyle/>
          <a:p>
            <a:pPr algn="ctr"/>
            <a:r>
              <a:rPr lang="en-US" sz="2400" dirty="0"/>
              <a:t>Product description (part 2)</a:t>
            </a:r>
          </a:p>
        </p:txBody>
      </p:sp>
      <p:pic>
        <p:nvPicPr>
          <p:cNvPr id="7" name="Picture 6" descr="A picture containing food, plate, indoor, dish&#10;&#10;Description automatically generated">
            <a:extLst>
              <a:ext uri="{FF2B5EF4-FFF2-40B4-BE49-F238E27FC236}">
                <a16:creationId xmlns:a16="http://schemas.microsoft.com/office/drawing/2014/main" id="{FDE64AB6-8670-534D-B55C-B5725B1C6B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037" r="17037"/>
          <a:stretch/>
        </p:blipFill>
        <p:spPr>
          <a:xfrm>
            <a:off x="20" y="10"/>
            <a:ext cx="33908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A0014-5CE0-9646-9854-EDDA495D8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358" y="2301285"/>
            <a:ext cx="3114531" cy="3431122"/>
          </a:xfrm>
        </p:spPr>
        <p:txBody>
          <a:bodyPr>
            <a:normAutofit/>
          </a:bodyPr>
          <a:lstStyle/>
          <a:p>
            <a:pPr algn="ctr"/>
            <a:r>
              <a:rPr lang="en-US" sz="2000"/>
              <a:t>We will also have 3 types of spaghetti: with chicken breast in garlic butter, a variant for lovers of seafood (garlic shrimp) and a variant for vegetarians, with fresh vegetables in tomato sauce or garlic.</a:t>
            </a:r>
          </a:p>
          <a:p>
            <a:pPr algn="ctr"/>
            <a:endParaRPr lang="en-US" sz="2000"/>
          </a:p>
        </p:txBody>
      </p:sp>
      <p:pic>
        <p:nvPicPr>
          <p:cNvPr id="5" name="Picture 4" descr="A bowl of pasta&#10;&#10;Description automatically generated with low confidence">
            <a:extLst>
              <a:ext uri="{FF2B5EF4-FFF2-40B4-BE49-F238E27FC236}">
                <a16:creationId xmlns:a16="http://schemas.microsoft.com/office/drawing/2014/main" id="{B426B77C-1C11-014B-8BDB-B7ED9837B3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672" r="9143"/>
          <a:stretch/>
        </p:blipFill>
        <p:spPr>
          <a:xfrm>
            <a:off x="8839201" y="10"/>
            <a:ext cx="3352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775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CA4DF02-2048-4838-87DA-A85E65888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20A847-41A2-474E-ACB8-6AD779A32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528" y="685800"/>
            <a:ext cx="4711673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43CBEB-E6B8-EB49-8E4B-9C888AF7E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687" y="897146"/>
            <a:ext cx="3874248" cy="1117771"/>
          </a:xfrm>
        </p:spPr>
        <p:txBody>
          <a:bodyPr>
            <a:normAutofit/>
          </a:bodyPr>
          <a:lstStyle/>
          <a:p>
            <a:pPr algn="ctr"/>
            <a:r>
              <a:rPr lang="en-US" sz="2200" dirty="0"/>
              <a:t>Product description (part 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EEBEF-A85C-4248-A7E2-0BB54F656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687" y="2313050"/>
            <a:ext cx="3874248" cy="3598921"/>
          </a:xfrm>
        </p:spPr>
        <p:txBody>
          <a:bodyPr>
            <a:normAutofit/>
          </a:bodyPr>
          <a:lstStyle/>
          <a:p>
            <a:r>
              <a:rPr lang="en-US" dirty="0"/>
              <a:t>Every day we will have a cake, prepared by us. All ingredients will be fresh. We will prepare cheesecake, tiramisu, panna cotta and much more.</a:t>
            </a:r>
          </a:p>
        </p:txBody>
      </p:sp>
      <p:pic>
        <p:nvPicPr>
          <p:cNvPr id="7" name="Picture 6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4E565909-A7C1-6242-B661-75D8340C24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939" b="-3"/>
          <a:stretch/>
        </p:blipFill>
        <p:spPr>
          <a:xfrm>
            <a:off x="6096001" y="10"/>
            <a:ext cx="3138376" cy="3428990"/>
          </a:xfrm>
          <a:prstGeom prst="rect">
            <a:avLst/>
          </a:prstGeom>
        </p:spPr>
      </p:pic>
      <p:pic>
        <p:nvPicPr>
          <p:cNvPr id="9" name="Picture 8" descr="A picture containing cake, birthday, chocolate, indoor&#10;&#10;Description automatically generated">
            <a:extLst>
              <a:ext uri="{FF2B5EF4-FFF2-40B4-BE49-F238E27FC236}">
                <a16:creationId xmlns:a16="http://schemas.microsoft.com/office/drawing/2014/main" id="{E580806B-56D6-5E4C-A1E5-CB370F5A4A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25" r="-2" b="14686"/>
          <a:stretch/>
        </p:blipFill>
        <p:spPr>
          <a:xfrm>
            <a:off x="9234378" y="10"/>
            <a:ext cx="2957622" cy="34289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D89CB6-901B-5F4D-AABF-1108F66BD7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874" b="14681"/>
          <a:stretch/>
        </p:blipFill>
        <p:spPr>
          <a:xfrm>
            <a:off x="6096000" y="3429001"/>
            <a:ext cx="609599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11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02C0BBC-5A77-4D52-BD92-71B0400B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66A8F4-67ED-471E-B755-B80A788C4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798"/>
            <a:ext cx="4076700" cy="54864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C604F-C8D5-F94F-BBF4-4A56FDF4E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0238" y="905117"/>
            <a:ext cx="3041651" cy="1113990"/>
          </a:xfrm>
        </p:spPr>
        <p:txBody>
          <a:bodyPr>
            <a:normAutofit/>
          </a:bodyPr>
          <a:lstStyle/>
          <a:p>
            <a:pPr algn="ctr"/>
            <a:r>
              <a:rPr lang="en-US" sz="2800"/>
              <a:t>COFFEE AND DRINKS</a:t>
            </a:r>
          </a:p>
        </p:txBody>
      </p:sp>
      <p:pic>
        <p:nvPicPr>
          <p:cNvPr id="5" name="Picture 4" descr="A cup of coffee&#10;&#10;Description automatically generated with medium confidence">
            <a:extLst>
              <a:ext uri="{FF2B5EF4-FFF2-40B4-BE49-F238E27FC236}">
                <a16:creationId xmlns:a16="http://schemas.microsoft.com/office/drawing/2014/main" id="{CB27E89E-F2F2-D140-9CBE-BC7E299303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262" r="23745" b="-1"/>
          <a:stretch/>
        </p:blipFill>
        <p:spPr>
          <a:xfrm>
            <a:off x="20" y="10"/>
            <a:ext cx="33908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8741B-BAF4-204C-A1A8-0DBE4A15D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358" y="2301285"/>
            <a:ext cx="3114531" cy="343112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700" dirty="0"/>
              <a:t>Latte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Flat White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Cappuccino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Classic Espresso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Hot Orange and Lemon Tea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Still and Sparkling Water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Fresh Orange Juice </a:t>
            </a:r>
          </a:p>
          <a:p>
            <a:pPr algn="ctr">
              <a:lnSpc>
                <a:spcPct val="90000"/>
              </a:lnSpc>
            </a:pPr>
            <a:r>
              <a:rPr lang="en-US" sz="1700" dirty="0"/>
              <a:t>Smoothies with  Apple and Carrot, Blueberry and Banana, Strawberry and Banana </a:t>
            </a:r>
          </a:p>
          <a:p>
            <a:pPr algn="ctr"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7" name="Picture 6" descr="A glass with a drink in it and strawberries in it&#10;&#10;Description automatically generated with low confidence">
            <a:extLst>
              <a:ext uri="{FF2B5EF4-FFF2-40B4-BE49-F238E27FC236}">
                <a16:creationId xmlns:a16="http://schemas.microsoft.com/office/drawing/2014/main" id="{25DC833F-C669-1144-B2CE-823E1EC79E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53" r="22506"/>
          <a:stretch/>
        </p:blipFill>
        <p:spPr>
          <a:xfrm>
            <a:off x="8839201" y="10"/>
            <a:ext cx="33528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480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9B66A-EF0F-AB44-A5F4-7E112E755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Equipment LIST</a:t>
            </a:r>
            <a:br>
              <a:rPr lang="en-US" dirty="0"/>
            </a:b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AE6C6B0-A6E5-D14E-B0B6-02E046EA1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Unox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Cheftop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Mind Maps ZERO 5 Convection Oven 1/1GN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£2,299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Adventys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Double Induction Hob GL2 6000 F - £2,259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Polar G – Series Prep Counter Fridge 390Ltr - £1,099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Nespresso Professional Coffee Machine - £3,000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Mobile Unite, Catering Container, Mobile Kitchen - £8,000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492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B5383-FAFE-4A4E-B9B7-A2113FC79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032" y="-431096"/>
            <a:ext cx="9486900" cy="1371600"/>
          </a:xfrm>
        </p:spPr>
        <p:txBody>
          <a:bodyPr/>
          <a:lstStyle/>
          <a:p>
            <a:r>
              <a:rPr lang="en-US" dirty="0"/>
              <a:t>EQUIPMENT PICTURES</a:t>
            </a:r>
          </a:p>
        </p:txBody>
      </p:sp>
      <p:pic>
        <p:nvPicPr>
          <p:cNvPr id="5" name="Content Placeholder 4" descr="A picture containing website&#10;&#10;Description automatically generated">
            <a:extLst>
              <a:ext uri="{FF2B5EF4-FFF2-40B4-BE49-F238E27FC236}">
                <a16:creationId xmlns:a16="http://schemas.microsoft.com/office/drawing/2014/main" id="{D37100DC-CC10-3141-B34D-2214AE3F4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863" y="4201320"/>
            <a:ext cx="2295525" cy="1787665"/>
          </a:xfrm>
        </p:spPr>
      </p:pic>
      <p:pic>
        <p:nvPicPr>
          <p:cNvPr id="7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27146CA-39F1-0E41-8179-A5CDC6492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92138"/>
            <a:ext cx="3735388" cy="2749338"/>
          </a:xfrm>
          <a:prstGeom prst="rect">
            <a:avLst/>
          </a:prstGeom>
        </p:spPr>
      </p:pic>
      <p:pic>
        <p:nvPicPr>
          <p:cNvPr id="9" name="Picture 8" descr="A picture containing indoor, appliance, white goods, kitchen appliance&#10;&#10;Description automatically generated">
            <a:extLst>
              <a:ext uri="{FF2B5EF4-FFF2-40B4-BE49-F238E27FC236}">
                <a16:creationId xmlns:a16="http://schemas.microsoft.com/office/drawing/2014/main" id="{77736629-4C17-7649-8A57-E74062D751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4584" y="3921990"/>
            <a:ext cx="2303935" cy="2296690"/>
          </a:xfrm>
          <a:prstGeom prst="rect">
            <a:avLst/>
          </a:prstGeom>
        </p:spPr>
      </p:pic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470C93A4-09DC-774E-9BCF-C7E2EFFFFA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9181" y="1418462"/>
            <a:ext cx="2955925" cy="2296690"/>
          </a:xfrm>
          <a:prstGeom prst="rect">
            <a:avLst/>
          </a:prstGeom>
        </p:spPr>
      </p:pic>
      <p:pic>
        <p:nvPicPr>
          <p:cNvPr id="13" name="Picture 12" descr="A picture containing text, indoor, computer, appliance&#10;&#10;Description automatically generated">
            <a:extLst>
              <a:ext uri="{FF2B5EF4-FFF2-40B4-BE49-F238E27FC236}">
                <a16:creationId xmlns:a16="http://schemas.microsoft.com/office/drawing/2014/main" id="{67DA66CA-8D89-CC46-ABE8-CE9C4C5D53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7010" y="636373"/>
            <a:ext cx="3471715" cy="5872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75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27739-658A-C24A-AE09-1BBF12B8F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sz="2200" dirty="0"/>
              <a:t>BUSINESS CONCEPT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EF552D39-5632-8843-BD7B-12D0EA85D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5" r="29854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C144B-AED5-144D-B6B1-B1F18D976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Food market business/catering container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Based on London 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All our products are fresh and homemade with high quality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All our products for takeaway are recyclable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Professional working team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31B3F9-5FAA-B34B-9F6B-D9C43913B403}"/>
              </a:ext>
            </a:extLst>
          </p:cNvPr>
          <p:cNvSpPr txBox="1"/>
          <p:nvPr/>
        </p:nvSpPr>
        <p:spPr>
          <a:xfrm>
            <a:off x="497691" y="1182349"/>
            <a:ext cx="510063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00B05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HEALTHY BITES</a:t>
            </a:r>
          </a:p>
        </p:txBody>
      </p:sp>
    </p:spTree>
    <p:extLst>
      <p:ext uri="{BB962C8B-B14F-4D97-AF65-F5344CB8AC3E}">
        <p14:creationId xmlns:p14="http://schemas.microsoft.com/office/powerpoint/2010/main" val="599054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0E1B517-A574-4AE7-9FBF-891DD95E80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169020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B1B371C3-E61D-F34E-A941-A64AD790D4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6511" y="112773"/>
            <a:ext cx="4537075" cy="2141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77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C2E01-C876-3B01-E42A-C18F59218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67640"/>
            <a:ext cx="9486900" cy="1371600"/>
          </a:xfrm>
        </p:spPr>
        <p:txBody>
          <a:bodyPr/>
          <a:lstStyle/>
          <a:p>
            <a:r>
              <a:rPr lang="en-US" b="1" dirty="0"/>
              <a:t>Continued..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66FE63D-F80D-A9BC-CD94-D791C683B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0991643"/>
              </p:ext>
            </p:extLst>
          </p:nvPr>
        </p:nvGraphicFramePr>
        <p:xfrm>
          <a:off x="1371599" y="2786085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3042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EC7AB-FF43-48F3-5479-BEE4DB81C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PESTLE Analysis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E25767C-9C54-B8F9-376B-9314582615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811374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3798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2B26-AADA-2947-1A15-B78566963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Continued..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0106509-423C-3DF0-C866-499EAB9E6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8456091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1661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8452B-E192-B4BC-B38B-2D677798A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243840"/>
            <a:ext cx="9486900" cy="1371600"/>
          </a:xfrm>
        </p:spPr>
        <p:txBody>
          <a:bodyPr/>
          <a:lstStyle/>
          <a:p>
            <a:r>
              <a:rPr lang="en-US" b="1" dirty="0"/>
              <a:t>Continued..</a:t>
            </a:r>
            <a:endParaRPr lang="en-US" dirty="0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265BDA2A-36D4-B0D2-4061-A06EA32D2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0397175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7333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5753B-3EF8-E042-B9D7-079EEF336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BF671-7C8C-8841-A630-327ECC50C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US" sz="3200" dirty="0"/>
              <a:t>Our potential clients are travelers, office workers and the students. Our location is at the London King Cross, is one of the biggest stations in London. </a:t>
            </a:r>
          </a:p>
          <a:p>
            <a:r>
              <a:rPr lang="en-US" sz="3200" dirty="0"/>
              <a:t>Our product will be fresh with fast service. </a:t>
            </a:r>
          </a:p>
          <a:p>
            <a:r>
              <a:rPr lang="en-US" sz="3200" dirty="0"/>
              <a:t>We will have new deals every week.</a:t>
            </a:r>
          </a:p>
        </p:txBody>
      </p:sp>
    </p:spTree>
    <p:extLst>
      <p:ext uri="{BB962C8B-B14F-4D97-AF65-F5344CB8AC3E}">
        <p14:creationId xmlns:p14="http://schemas.microsoft.com/office/powerpoint/2010/main" val="1503027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CE3DC-B4C9-F14A-9B16-63D5062F0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>
                <a:solidFill>
                  <a:schemeClr val="bg2"/>
                </a:solidFill>
              </a:rPr>
              <a:t>Our prices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07B4-A126-3943-A6F5-433F542A3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7761" y="1024244"/>
            <a:ext cx="6193178" cy="5030565"/>
          </a:xfrm>
        </p:spPr>
        <p:txBody>
          <a:bodyPr anchor="ctr">
            <a:noAutofit/>
          </a:bodyPr>
          <a:lstStyle/>
          <a:p>
            <a:r>
              <a:rPr lang="en-US" dirty="0"/>
              <a:t>Breakfast deal: 1 coffee with 1 smoothie for </a:t>
            </a:r>
            <a:r>
              <a:rPr lang="en-GB" dirty="0"/>
              <a:t>£4 and you will receive a free croissant.</a:t>
            </a:r>
          </a:p>
          <a:p>
            <a:r>
              <a:rPr lang="en-GB" dirty="0"/>
              <a:t>Lunch deal: 1 burger with 1 water for £4 and you will receive a free muffin. </a:t>
            </a:r>
          </a:p>
          <a:p>
            <a:r>
              <a:rPr lang="en-GB" dirty="0"/>
              <a:t>Diner deal: 1 pasta with 1 water for £5 and you will receive a free tiramisu. </a:t>
            </a:r>
          </a:p>
          <a:p>
            <a:r>
              <a:rPr lang="en-GB" dirty="0"/>
              <a:t>All the drinks will cost £3, except for water which will cost £1.</a:t>
            </a:r>
          </a:p>
          <a:p>
            <a:r>
              <a:rPr lang="en-GB" dirty="0"/>
              <a:t>All the burgers will cost £4.</a:t>
            </a:r>
          </a:p>
          <a:p>
            <a:r>
              <a:rPr lang="en-GB" dirty="0"/>
              <a:t>All the pasta will cost £5. </a:t>
            </a:r>
          </a:p>
          <a:p>
            <a:r>
              <a:rPr lang="en-GB" dirty="0"/>
              <a:t>All the deserts will cost £3.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6547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7C6B6-BD37-764B-BC7F-000F2A8F6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OPENING HOURS</a:t>
            </a:r>
            <a:endParaRPr lang="en-US"/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3FB9F2B5-F9AA-304A-89B8-E710B76F9C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79" r="12421"/>
          <a:stretch/>
        </p:blipFill>
        <p:spPr>
          <a:xfrm>
            <a:off x="295621" y="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778B3-C0A5-BA46-9481-186643975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>
            <a:normAutofit/>
          </a:bodyPr>
          <a:lstStyle/>
          <a:p>
            <a:r>
              <a:rPr lang="en-US" dirty="0"/>
              <a:t>Monday – Friday </a:t>
            </a:r>
          </a:p>
          <a:p>
            <a:r>
              <a:rPr lang="en-US" dirty="0"/>
              <a:t>6am – 10am (1h break)</a:t>
            </a:r>
          </a:p>
          <a:p>
            <a:r>
              <a:rPr lang="en-US" dirty="0"/>
              <a:t>11am – 3pm ( 30 min break) </a:t>
            </a:r>
          </a:p>
          <a:p>
            <a:r>
              <a:rPr lang="en-US" dirty="0"/>
              <a:t>3:30pm – 6pm </a:t>
            </a:r>
          </a:p>
          <a:p>
            <a:r>
              <a:rPr lang="en-US" dirty="0"/>
              <a:t>Saturday: 7am – 1pm </a:t>
            </a:r>
          </a:p>
          <a:p>
            <a:r>
              <a:rPr lang="en-US" dirty="0"/>
              <a:t>1 day off </a:t>
            </a:r>
          </a:p>
        </p:txBody>
      </p:sp>
    </p:spTree>
    <p:extLst>
      <p:ext uri="{BB962C8B-B14F-4D97-AF65-F5344CB8AC3E}">
        <p14:creationId xmlns:p14="http://schemas.microsoft.com/office/powerpoint/2010/main" val="997919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37968-40C5-274E-B3B9-38FE715D5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SOCIAL MEDIA MARKETING</a:t>
            </a:r>
            <a:br>
              <a:rPr lang="en-US"/>
            </a:br>
            <a:r>
              <a:rPr lang="en-US"/>
              <a:t>INSTAGRAM AND FACEBOOK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14C73-D1F2-F445-81CD-A0427A2A6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r>
              <a:rPr lang="en-US"/>
              <a:t>Videos on how to prepare our products – Customers will see our fresh ingredients and our experience. </a:t>
            </a:r>
          </a:p>
          <a:p>
            <a:r>
              <a:rPr lang="en-US"/>
              <a:t>Videos on how we make the coffee and the smoothies. </a:t>
            </a:r>
          </a:p>
          <a:p>
            <a:r>
              <a:rPr lang="en-US"/>
              <a:t>In every morning we will post the deal of the day. </a:t>
            </a:r>
          </a:p>
          <a:p>
            <a:r>
              <a:rPr lang="en-US"/>
              <a:t>We will post all the time pictures will all the products. </a:t>
            </a:r>
          </a:p>
          <a:p>
            <a:r>
              <a:rPr lang="en-US"/>
              <a:t>Customers can order by text on Instagram and Facebook. They can call us or they can order online on our web site : </a:t>
            </a:r>
            <a:r>
              <a:rPr lang="en-US">
                <a:hlinkClick r:id="rId2"/>
              </a:rPr>
              <a:t>www.healthybites.co.uk</a:t>
            </a:r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5046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BF4EE-E3ED-E842-AFF4-C73B33C8A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1800" dirty="0">
                <a:solidFill>
                  <a:schemeClr val="bg2"/>
                </a:solidFill>
              </a:rPr>
              <a:t>STAFF/POSITIONS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1E08-31BA-A240-A2FB-BE8EDA3E7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Friends Business</a:t>
            </a:r>
          </a:p>
          <a:p>
            <a:pPr>
              <a:lnSpc>
                <a:spcPct val="90000"/>
              </a:lnSpc>
            </a:pPr>
            <a:r>
              <a:rPr lang="en-US" sz="2000"/>
              <a:t>No hiring people, will not wasting money for licenses and wages. </a:t>
            </a:r>
          </a:p>
          <a:p>
            <a:pPr>
              <a:lnSpc>
                <a:spcPct val="90000"/>
              </a:lnSpc>
            </a:pPr>
            <a:r>
              <a:rPr lang="en-US" sz="2000"/>
              <a:t>For us it’s not necessary to provide a training because we already have all the necessary calcifications and trainings.</a:t>
            </a:r>
          </a:p>
          <a:p>
            <a:pPr>
              <a:lnSpc>
                <a:spcPct val="90000"/>
              </a:lnSpc>
            </a:pPr>
            <a:r>
              <a:rPr lang="en-US" sz="2000"/>
              <a:t>Alexandra will be our chef; she have 8 years experience.</a:t>
            </a:r>
          </a:p>
          <a:p>
            <a:pPr>
              <a:lnSpc>
                <a:spcPct val="90000"/>
              </a:lnSpc>
            </a:pPr>
            <a:r>
              <a:rPr lang="en-US" sz="2000"/>
              <a:t>Theodora will be our barista; she has a bartender certificate.</a:t>
            </a:r>
          </a:p>
          <a:p>
            <a:pPr>
              <a:lnSpc>
                <a:spcPct val="90000"/>
              </a:lnSpc>
            </a:pPr>
            <a:r>
              <a:rPr lang="en-US" sz="2000"/>
              <a:t>Temenuzhka will take the orders from the customers. She will also take care of Financial Sector and HR.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/>
          </a:p>
          <a:p>
            <a:pPr>
              <a:lnSpc>
                <a:spcPct val="90000"/>
              </a:lnSpc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281734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13E1E-81DD-E045-B49D-1C4D09B3B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 sz="2700">
                <a:solidFill>
                  <a:schemeClr val="bg2"/>
                </a:solidFill>
              </a:rPr>
              <a:t>licenses AND REQUIERED DOCUMENTS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91BDE54-FE0C-4BED-8496-E7BC3C2B4B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22455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1338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19759-92E5-0E49-AB4E-B103178E4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US">
                <a:solidFill>
                  <a:schemeClr val="bg2"/>
                </a:solidFill>
              </a:rPr>
              <a:t>Daily sales analisys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8FA0F3-8187-E14C-99EC-2C0D90480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4539485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186626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B1E2-DC34-C24A-927E-167244FC9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DAILY SALES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3D4E321-7F2D-3541-AC11-302F02F77B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091924"/>
              </p:ext>
            </p:extLst>
          </p:nvPr>
        </p:nvGraphicFramePr>
        <p:xfrm>
          <a:off x="1371600" y="2254250"/>
          <a:ext cx="9486897" cy="322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5271">
                  <a:extLst>
                    <a:ext uri="{9D8B030D-6E8A-4147-A177-3AD203B41FA5}">
                      <a16:colId xmlns:a16="http://schemas.microsoft.com/office/drawing/2014/main" val="4009742289"/>
                    </a:ext>
                  </a:extLst>
                </a:gridCol>
                <a:gridCol w="1355271">
                  <a:extLst>
                    <a:ext uri="{9D8B030D-6E8A-4147-A177-3AD203B41FA5}">
                      <a16:colId xmlns:a16="http://schemas.microsoft.com/office/drawing/2014/main" val="2871542393"/>
                    </a:ext>
                  </a:extLst>
                </a:gridCol>
                <a:gridCol w="1355271">
                  <a:extLst>
                    <a:ext uri="{9D8B030D-6E8A-4147-A177-3AD203B41FA5}">
                      <a16:colId xmlns:a16="http://schemas.microsoft.com/office/drawing/2014/main" val="1743772766"/>
                    </a:ext>
                  </a:extLst>
                </a:gridCol>
                <a:gridCol w="1355271">
                  <a:extLst>
                    <a:ext uri="{9D8B030D-6E8A-4147-A177-3AD203B41FA5}">
                      <a16:colId xmlns:a16="http://schemas.microsoft.com/office/drawing/2014/main" val="2378097696"/>
                    </a:ext>
                  </a:extLst>
                </a:gridCol>
                <a:gridCol w="1239208">
                  <a:extLst>
                    <a:ext uri="{9D8B030D-6E8A-4147-A177-3AD203B41FA5}">
                      <a16:colId xmlns:a16="http://schemas.microsoft.com/office/drawing/2014/main" val="133035705"/>
                    </a:ext>
                  </a:extLst>
                </a:gridCol>
                <a:gridCol w="1471334">
                  <a:extLst>
                    <a:ext uri="{9D8B030D-6E8A-4147-A177-3AD203B41FA5}">
                      <a16:colId xmlns:a16="http://schemas.microsoft.com/office/drawing/2014/main" val="1774824124"/>
                    </a:ext>
                  </a:extLst>
                </a:gridCol>
                <a:gridCol w="1355271">
                  <a:extLst>
                    <a:ext uri="{9D8B030D-6E8A-4147-A177-3AD203B41FA5}">
                      <a16:colId xmlns:a16="http://schemas.microsoft.com/office/drawing/2014/main" val="2065205910"/>
                    </a:ext>
                  </a:extLst>
                </a:gridCol>
              </a:tblGrid>
              <a:tr h="503915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Price by Unit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Material Cost by Unit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Total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Profits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014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Coffee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1,500.00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210.00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1,290.00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8646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36,50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13.50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092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Smoothie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75.00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5,75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69.25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1594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Burgers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4.00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400.00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85.00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315.00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8931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Pasta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200.00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21,2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178.80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95545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Sweets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0,65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7,8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28.20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805262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727.00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19.00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3,41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746.00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366,25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379.75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9022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2102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587B2-F0C8-2142-8B7C-C7A39B937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98855"/>
            <a:ext cx="9486900" cy="809368"/>
          </a:xfrm>
        </p:spPr>
        <p:txBody>
          <a:bodyPr/>
          <a:lstStyle/>
          <a:p>
            <a:pPr algn="ctr"/>
            <a:r>
              <a:rPr lang="en-US" dirty="0"/>
              <a:t>workers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12CBFD0-8191-9B43-9667-41035DBA0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562806"/>
              </p:ext>
            </p:extLst>
          </p:nvPr>
        </p:nvGraphicFramePr>
        <p:xfrm>
          <a:off x="1266053" y="908223"/>
          <a:ext cx="9486900" cy="19959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725">
                  <a:extLst>
                    <a:ext uri="{9D8B030D-6E8A-4147-A177-3AD203B41FA5}">
                      <a16:colId xmlns:a16="http://schemas.microsoft.com/office/drawing/2014/main" val="139818024"/>
                    </a:ext>
                  </a:extLst>
                </a:gridCol>
                <a:gridCol w="2371725">
                  <a:extLst>
                    <a:ext uri="{9D8B030D-6E8A-4147-A177-3AD203B41FA5}">
                      <a16:colId xmlns:a16="http://schemas.microsoft.com/office/drawing/2014/main" val="4010963015"/>
                    </a:ext>
                  </a:extLst>
                </a:gridCol>
                <a:gridCol w="2371725">
                  <a:extLst>
                    <a:ext uri="{9D8B030D-6E8A-4147-A177-3AD203B41FA5}">
                      <a16:colId xmlns:a16="http://schemas.microsoft.com/office/drawing/2014/main" val="943113620"/>
                    </a:ext>
                  </a:extLst>
                </a:gridCol>
                <a:gridCol w="2371725">
                  <a:extLst>
                    <a:ext uri="{9D8B030D-6E8A-4147-A177-3AD203B41FA5}">
                      <a16:colId xmlns:a16="http://schemas.microsoft.com/office/drawing/2014/main" val="1495035271"/>
                    </a:ext>
                  </a:extLst>
                </a:gridCol>
              </a:tblGrid>
              <a:tr h="512599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Employee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Pays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Total Pays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6698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Employee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10h, 30 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4034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Employee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10h, 30 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1003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Employee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10h, 30 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126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171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31h, 30 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£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+mj-lt"/>
                        </a:rPr>
                        <a:t>378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4553792"/>
                  </a:ext>
                </a:extLst>
              </a:tr>
            </a:tbl>
          </a:graphicData>
        </a:graphic>
      </p:graphicFrame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6D1D6A21-6701-224E-802B-6B83778523F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61998865"/>
              </p:ext>
            </p:extLst>
          </p:nvPr>
        </p:nvGraphicFramePr>
        <p:xfrm>
          <a:off x="4596714" y="3984576"/>
          <a:ext cx="3707027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157">
                  <a:extLst>
                    <a:ext uri="{9D8B030D-6E8A-4147-A177-3AD203B41FA5}">
                      <a16:colId xmlns:a16="http://schemas.microsoft.com/office/drawing/2014/main" val="3038520260"/>
                    </a:ext>
                  </a:extLst>
                </a:gridCol>
                <a:gridCol w="1865870">
                  <a:extLst>
                    <a:ext uri="{9D8B030D-6E8A-4147-A177-3AD203B41FA5}">
                      <a16:colId xmlns:a16="http://schemas.microsoft.com/office/drawing/2014/main" val="16619186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25.00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5453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30.00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869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Electricity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45.00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7377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140.00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762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Licensing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70.00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935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180.00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0361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solidFill>
                            <a:schemeClr val="tx1"/>
                          </a:solidFill>
                          <a:latin typeface="+mj-lt"/>
                        </a:rPr>
                        <a:t>£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latin typeface="+mj-lt"/>
                        </a:rPr>
                        <a:t>490.00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522818"/>
                  </a:ext>
                </a:extLst>
              </a:tr>
            </a:tbl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274DC264-99D2-F748-AFD5-AE923D64AB65}"/>
              </a:ext>
            </a:extLst>
          </p:cNvPr>
          <p:cNvSpPr txBox="1">
            <a:spLocks/>
          </p:cNvSpPr>
          <p:nvPr/>
        </p:nvSpPr>
        <p:spPr>
          <a:xfrm>
            <a:off x="1865871" y="3286557"/>
            <a:ext cx="9486900" cy="6672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Monthly EXPENSES</a:t>
            </a:r>
          </a:p>
        </p:txBody>
      </p:sp>
    </p:spTree>
    <p:extLst>
      <p:ext uri="{BB962C8B-B14F-4D97-AF65-F5344CB8AC3E}">
        <p14:creationId xmlns:p14="http://schemas.microsoft.com/office/powerpoint/2010/main" val="35993864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FC445-FD32-A846-85A4-A2B4BBEE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0553" y="187769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90403-F022-B343-A1D8-5DE15D19C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550" y="1276438"/>
            <a:ext cx="9486901" cy="357785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hlinkClick r:id="rId2"/>
              </a:rPr>
              <a:t>www.gov.uk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3"/>
              </a:rPr>
              <a:t>www.nbcnews.com/better/amp/ncna1096031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4"/>
              </a:rPr>
              <a:t>http://pin.it/ScpfNxe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5"/>
              </a:rPr>
              <a:t>http://pin.it/6BNgTGN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6"/>
              </a:rPr>
              <a:t>http://pin.it/3ZPz4MH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7"/>
              </a:rPr>
              <a:t>www.searchenginejournal.com/seo-swot-analysis-how-to/395830/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8"/>
              </a:rPr>
              <a:t>www.amazon.com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>
                <a:hlinkClick r:id="rId9"/>
              </a:rPr>
              <a:t>www.nisbets.co.uk</a:t>
            </a:r>
            <a:r>
              <a:rPr lang="en-US" sz="18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hlinkClick r:id="rId10"/>
              </a:rPr>
              <a:t>www.nespresso.co.uk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 err="1"/>
              <a:t>www.ebay.com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 dirty="0"/>
              <a:t>Kathryn Bruton (2018) Skinny Desserts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Ryland Peter &amp; Small (2017) 101 Burgers &amp; Sliders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Julia Azzarello (2018) Skinny Pasta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Nespresso.co.uk, 2021. [online] Available at: &lt;https://www.nespresso.com/uk/en/&gt; [Accessed 4 December 2021].</a:t>
            </a:r>
          </a:p>
          <a:p>
            <a:pPr>
              <a:lnSpc>
                <a:spcPct val="90000"/>
              </a:lnSpc>
            </a:pPr>
            <a:r>
              <a:rPr lang="en-US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TMQ Research. 2022. </a:t>
            </a:r>
            <a:r>
              <a:rPr lang="en-US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PESTLE Analysis Food Industry United Kingdom (UK) - TMQ Research</a:t>
            </a:r>
            <a:r>
              <a:rPr lang="en-US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&lt;https://tmqresearch.com/pestle-analysis-food-industry-united-kingdom-uk/&gt; [Accessed 4 May 2022].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41335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E5064B-BAF4-48C7-8C2C-8219FF24A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E33EB3-397E-4C5F-B561-7FEE7C781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701040"/>
            <a:ext cx="10820400" cy="54711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7894A-66E1-BC4E-BB6D-5AB24B631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6961" y="3075543"/>
            <a:ext cx="6339840" cy="34395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6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60915931-76AE-4DDD-887B-E28C943D9D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2076450"/>
            <a:ext cx="270510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404303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1321</Words>
  <Application>Microsoft Office PowerPoint</Application>
  <PresentationFormat>Widescreen</PresentationFormat>
  <Paragraphs>249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Apple Chancery</vt:lpstr>
      <vt:lpstr>Arial</vt:lpstr>
      <vt:lpstr>Calibri</vt:lpstr>
      <vt:lpstr>Gill Sans MT</vt:lpstr>
      <vt:lpstr>Goudy Old Style</vt:lpstr>
      <vt:lpstr>Open Sans</vt:lpstr>
      <vt:lpstr>Times New Roman</vt:lpstr>
      <vt:lpstr>ClassicFrameVTI</vt:lpstr>
      <vt:lpstr>GROUP PRESENTATION</vt:lpstr>
      <vt:lpstr>SUMMARY</vt:lpstr>
      <vt:lpstr>Cover Letter </vt:lpstr>
      <vt:lpstr>Product description (part 1)  </vt:lpstr>
      <vt:lpstr>Product description (part 2)</vt:lpstr>
      <vt:lpstr>Product description (part 3)</vt:lpstr>
      <vt:lpstr>COFFEE AND DRINKS</vt:lpstr>
      <vt:lpstr>Equipment LIST </vt:lpstr>
      <vt:lpstr>EQUIPMENT PICTURES</vt:lpstr>
      <vt:lpstr>BUSINESS CONCEPT</vt:lpstr>
      <vt:lpstr>PowerPoint Presentation</vt:lpstr>
      <vt:lpstr>Continued..</vt:lpstr>
      <vt:lpstr>PESTLE Analysis </vt:lpstr>
      <vt:lpstr>Continued..</vt:lpstr>
      <vt:lpstr>Continued..</vt:lpstr>
      <vt:lpstr>Marketing PLAN</vt:lpstr>
      <vt:lpstr>Our prices</vt:lpstr>
      <vt:lpstr>OPENING HOURS</vt:lpstr>
      <vt:lpstr>SOCIAL MEDIA MARKETING INSTAGRAM AND FACEBOOK</vt:lpstr>
      <vt:lpstr>STAFF/POSITIONS</vt:lpstr>
      <vt:lpstr>licenses AND REQUIERED DOCUMENTS</vt:lpstr>
      <vt:lpstr>Daily sales analisys</vt:lpstr>
      <vt:lpstr>DAILY SALES</vt:lpstr>
      <vt:lpstr>workers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Alexandra Florica (2029869)</dc:creator>
  <cp:lastModifiedBy>LENOVO</cp:lastModifiedBy>
  <cp:revision>29</cp:revision>
  <dcterms:created xsi:type="dcterms:W3CDTF">2021-12-06T15:22:34Z</dcterms:created>
  <dcterms:modified xsi:type="dcterms:W3CDTF">2022-05-04T13:01:18Z</dcterms:modified>
</cp:coreProperties>
</file>