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9E40E2-A77B-39E8-4943-6B7D60D9A246}" v="34" dt="2026-07-02T13:03:23.6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7044" autoAdjust="0"/>
  </p:normalViewPr>
  <p:slideViewPr>
    <p:cSldViewPr snapToGrid="0">
      <p:cViewPr varScale="1">
        <p:scale>
          <a:sx n="73" d="100"/>
          <a:sy n="73" d="100"/>
        </p:scale>
        <p:origin x="84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559E30-7292-4F26-A636-F1AD19A0C519}" type="datetimeFigureOut">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E82B7E-7097-4EDB-A352-7B277CE5283B}" type="slidenum">
              <a:t>‹#›</a:t>
            </a:fld>
            <a:endParaRPr lang="en-US"/>
          </a:p>
        </p:txBody>
      </p:sp>
    </p:spTree>
    <p:extLst>
      <p:ext uri="{BB962C8B-B14F-4D97-AF65-F5344CB8AC3E}">
        <p14:creationId xmlns:p14="http://schemas.microsoft.com/office/powerpoint/2010/main" val="972446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defines a cross cultural negotiation model of ASOS (UK-based online</a:t>
            </a:r>
            <a:r>
              <a:rPr lang="en-GB" baseline="0" dirty="0"/>
              <a:t> fashion retailer company) </a:t>
            </a:r>
            <a:r>
              <a:rPr lang="en-GB" dirty="0"/>
              <a:t>and JD.com (Chinese e-commerce Company) in the world retail market. This is a cross cultural negotiating model of ASOS (UK-based</a:t>
            </a:r>
            <a:r>
              <a:rPr lang="en-GB" baseline="0" dirty="0"/>
              <a:t> </a:t>
            </a:r>
            <a:r>
              <a:rPr lang="en-GB" dirty="0"/>
              <a:t>online</a:t>
            </a:r>
            <a:r>
              <a:rPr lang="en-GB" baseline="0" dirty="0"/>
              <a:t> fashion retailer company)</a:t>
            </a:r>
            <a:r>
              <a:rPr lang="en-GB" dirty="0"/>
              <a:t> and JD.com (Chinese e-commerce Company) in the world's retail market. Most of ASOS' customers are digital young customers and distributes its services and content in 200 countries worldwide. JD.com is a massive Chinese e-commerce, which boasts more than 580 million active customers and boasts one of the most progressive logistics systems throughout Asia (Zhao, 2024). The operational objective of the partnership is to assist ASOS in entering the Chinese market through the assistance of the established infrastructure, confidence of consumers, and cost-effectiveness of distribution offered by JD.com. This cooperation identifies the increased importance of digital ecosystems in the retail growth at the international level and underscores the need to be culturally flexible when negotiating business operations across countries.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5E82B7E-7097-4EDB-A352-7B277CE5283B}" type="slidenum">
              <a:t>2</a:t>
            </a:fld>
            <a:endParaRPr lang="en-US"/>
          </a:p>
        </p:txBody>
      </p:sp>
    </p:spTree>
    <p:extLst>
      <p:ext uri="{BB962C8B-B14F-4D97-AF65-F5344CB8AC3E}">
        <p14:creationId xmlns:p14="http://schemas.microsoft.com/office/powerpoint/2010/main" val="2998535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Cultural dimensions are key components in the international business communication. It can be defined as a system of common values, beliefs and norms of behaviour that determine how individuals and organisations conduct their activities. The impact of culture to the global business communication is that it can affect negotiation styles and decision-making processes and the leadership expectations (Williams, 2022). The culture of high-context, like the Chinese, is based largely on implicit communication and understanding of relationships, and the culture of low-context, as the example of the UK, is based on direct message and transmission along with its clarity. Further, power distance sets the arrangement of power within organisations, with a hierarchical form of organisation being more dominating in China compared to UK. Cultural differences that lead to individualism and collectivism also make one take their own decisions or make decisions as a group. The aspects significantly affect the efforts of the cross-border negotiations that must be well managed in international business contexts such as ASOS and JD.com.</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5E82B7E-7097-4EDB-A352-7B277CE5283B}" type="slidenum">
              <a:t>3</a:t>
            </a:fld>
            <a:endParaRPr lang="en-US"/>
          </a:p>
        </p:txBody>
      </p:sp>
    </p:spTree>
    <p:extLst>
      <p:ext uri="{BB962C8B-B14F-4D97-AF65-F5344CB8AC3E}">
        <p14:creationId xmlns:p14="http://schemas.microsoft.com/office/powerpoint/2010/main" val="4008238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dimensions of culture that Hofstede has developed provide a scientific way of approaching the differences between the business environment in the UK and China. The UK can be described as quite low power distance, i.e. the decentralisation and greater involvement in the decision making process (García Aliaga, Ulrich and Ribeiro-Soriano, 2026). Quite on the contrary, China is characterized by high power distance where the senior management is likely to make decisions. UK is also highly individualistic and individual responsibility and performance has been emphasised whilst China is a highly collectivistic country with emphasis on group harmony and organisation loyalty. Moreover, China is long-term oriented as opposed to short-term financial performance. The cultural theory that was advanced by Hall is also used to introduce the fact that the UK is a low-context communication system compared to China whose use of high-context communication is high.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5E82B7E-7097-4EDB-A352-7B277CE5283B}" type="slidenum">
              <a:t>4</a:t>
            </a:fld>
            <a:endParaRPr lang="en-US"/>
          </a:p>
        </p:txBody>
      </p:sp>
    </p:spTree>
    <p:extLst>
      <p:ext uri="{BB962C8B-B14F-4D97-AF65-F5344CB8AC3E}">
        <p14:creationId xmlns:p14="http://schemas.microsoft.com/office/powerpoint/2010/main" val="777431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Chinese business culture is very interpersonal and in many ways, inclined by the Guanxi or the growth of trust-based network as the required conditions of effective business communication (Lee, 2024). An additional one is "face saving" and "</a:t>
            </a:r>
            <a:r>
              <a:rPr lang="en-GB" dirty="0" err="1"/>
              <a:t>Mianzi</a:t>
            </a:r>
            <a:r>
              <a:rPr lang="en-GB" dirty="0"/>
              <a:t>" maintaining face and avoiding any kind of issues in negotiations publicly. This is typical for Chinese organisations in that they have a chain of command which means a final decision needs to be made from the highest level, which may take a significant amount of time in the negotiation process. In contrast to Western companies, stability in the relations is a top priority for Chinese companies when it comes to short-term contractual performance. This implies that ASOS will have to take its time in terms of relationship building and working on trust when entering into a negotiation with JD.com.</a:t>
            </a:r>
            <a:endParaRPr lang="en-US" dirty="0"/>
          </a:p>
          <a:p>
            <a:r>
              <a:rPr lang="en-GB" dirty="0">
                <a:solidFill>
                  <a:srgbClr val="FF0000"/>
                </a:solidFill>
              </a:rPr>
              <a:t>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5E82B7E-7097-4EDB-A352-7B277CE5283B}" type="slidenum">
              <a:t>5</a:t>
            </a:fld>
            <a:endParaRPr lang="en-US"/>
          </a:p>
        </p:txBody>
      </p:sp>
    </p:spTree>
    <p:extLst>
      <p:ext uri="{BB962C8B-B14F-4D97-AF65-F5344CB8AC3E}">
        <p14:creationId xmlns:p14="http://schemas.microsoft.com/office/powerpoint/2010/main" val="1460274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some pitfalls when providing cross cultural negotiation when it comes to ASOS/JD.com negotiation. There are pitfalls in cross cultural communication between direct Western and indirect Chinese communication. Who can make the meaning wrong. Chinese decision-making is more hierarchical i.e. agreements must go through different ranks and the resultant slowness of negotiations compared to the responsive structure that ASOS has experienced in its more efficient structure (Pang, Zhou and Chu, 2024). The other critical issue is the development of trust, as Chinese business culture presupposes that long term affairs have to be prepared in the framework of formal agreement preparation. Also, interpretation of the contract can lead to tensions, in which the western companies prefer to note that they want to see the law followed and the Chinese companies prefer to adopt laxer version of the contracts.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5E82B7E-7097-4EDB-A352-7B277CE5283B}" type="slidenum">
              <a:t>6</a:t>
            </a:fld>
            <a:endParaRPr lang="en-US"/>
          </a:p>
        </p:txBody>
      </p:sp>
    </p:spTree>
    <p:extLst>
      <p:ext uri="{BB962C8B-B14F-4D97-AF65-F5344CB8AC3E}">
        <p14:creationId xmlns:p14="http://schemas.microsoft.com/office/powerpoint/2010/main" val="4273437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ASOS should adopt culturally adaptive practices to achieve a successful outcome of the negotiation process. There is the need to conduct training on cultural intelligence whereby once they get to negotiating with the Chinese, the negotiating team members understand the rules of communication and expectations of the business world. Formal contract discussions should be preceded with relationship building to build trust according to the Chinese business culture. JD.com needs to be brought in as strategic intermediary and through such assistance, they can provide insight and cultural comprehension to the local market (Jose and Navdeep, 2024). ASOS also needs to change its style of communication that relied on direct to more context-sensitive techniques. In addition to this, it should also involve highly ranking leaders in negotiation in an effort to integrate into the Chinese ladder of expectations. Finally, digital collaboration tools can also help provide real-time information sharing and optimize the coordination between the activities of the two companies.</a:t>
            </a:r>
            <a:endParaRPr lang="en-US" dirty="0"/>
          </a:p>
          <a:p>
            <a:r>
              <a:rPr lang="en-US" dirty="0"/>
              <a:t>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5E82B7E-7097-4EDB-A352-7B277CE5283B}" type="slidenum">
              <a:t>7</a:t>
            </a:fld>
            <a:endParaRPr lang="en-US"/>
          </a:p>
        </p:txBody>
      </p:sp>
    </p:spTree>
    <p:extLst>
      <p:ext uri="{BB962C8B-B14F-4D97-AF65-F5344CB8AC3E}">
        <p14:creationId xmlns:p14="http://schemas.microsoft.com/office/powerpoint/2010/main" val="290160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there are immense potentials in strategic alliances between ASOS and JD.com in the global expansion of retailing as well as especially the fast expanding Chinese e-commerce market. However, the most distinguished variable that can influence the effectiveness of negotiations is the cultural differences. Cultural intelligence is therefore very important without which one would find it hard to deal with cultural difference in the way of expressing oneself, hierarchical organisation structure and decision making process. As made clear in this presentation, it is necessary that, international negotiation needs to be modified and cannot be pegged on the common business practice of the west. Trust in Chinese business culture is more important in the long-term as the relationship is central to business success. Lastly, the cultural sensitivity can contribute to performance and effective negotiations in the long-term when working within the international markets.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5E82B7E-7097-4EDB-A352-7B277CE5283B}" type="slidenum">
              <a:t>8</a:t>
            </a:fld>
            <a:endParaRPr lang="en-US"/>
          </a:p>
        </p:txBody>
      </p:sp>
    </p:spTree>
    <p:extLst>
      <p:ext uri="{BB962C8B-B14F-4D97-AF65-F5344CB8AC3E}">
        <p14:creationId xmlns:p14="http://schemas.microsoft.com/office/powerpoint/2010/main" val="3378979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elgaronline.com" TargetMode="External"/><Relationship Id="rId2" Type="http://schemas.openxmlformats.org/officeDocument/2006/relationships/hyperlink" Target="https://ijirts.org/index.php/ijirts/article/view/13" TargetMode="External"/><Relationship Id="rId1" Type="http://schemas.openxmlformats.org/officeDocument/2006/relationships/slideLayout" Target="../slideLayouts/slideLayout2.xml"/><Relationship Id="rId4" Type="http://schemas.openxmlformats.org/officeDocument/2006/relationships/hyperlink" Target="https://www.elgaronline.com/edcollchap/edcoll/9781788976251/9781788976251.00008.x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8D2363-CA26-E5FE-E8CB-32B2CE3D2450}"/>
              </a:ext>
            </a:extLst>
          </p:cNvPr>
          <p:cNvPicPr>
            <a:picLocks noChangeAspect="1"/>
          </p:cNvPicPr>
          <p:nvPr/>
        </p:nvPicPr>
        <p:blipFill>
          <a:blip r:embed="rId2"/>
          <a:srcRect r="6647" b="6247"/>
          <a:stretch>
            <a:fillRect/>
          </a:stretch>
        </p:blipFill>
        <p:spPr>
          <a:xfrm>
            <a:off x="20" y="-7619"/>
            <a:ext cx="12191979" cy="6887364"/>
          </a:xfrm>
          <a:prstGeom prst="rect">
            <a:avLst/>
          </a:prstGeom>
        </p:spPr>
      </p:pic>
      <p:sp>
        <p:nvSpPr>
          <p:cNvPr id="8" name="Rectangle 7">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0" y="940342"/>
            <a:ext cx="5635790" cy="2839273"/>
          </a:xfrm>
        </p:spPr>
        <p:txBody>
          <a:bodyPr>
            <a:normAutofit/>
          </a:bodyPr>
          <a:lstStyle/>
          <a:p>
            <a:r>
              <a:rPr lang="en-US" sz="2400" b="1" i="1" dirty="0">
                <a:solidFill>
                  <a:srgbClr val="FFFFFF"/>
                </a:solidFill>
                <a:latin typeface="Times New Roman" panose="02020603050405020304" pitchFamily="18" charset="0"/>
                <a:cs typeface="Times New Roman" panose="02020603050405020304" pitchFamily="18" charset="0"/>
              </a:rPr>
              <a:t>International Business </a:t>
            </a:r>
            <a:r>
              <a:rPr lang="en-US" sz="2400" b="1" i="1" dirty="0" err="1">
                <a:solidFill>
                  <a:srgbClr val="FFFFFF"/>
                </a:solidFill>
                <a:latin typeface="Times New Roman" panose="02020603050405020304" pitchFamily="18" charset="0"/>
                <a:cs typeface="Times New Roman" panose="02020603050405020304" pitchFamily="18" charset="0"/>
              </a:rPr>
              <a:t>Gommunication</a:t>
            </a:r>
            <a:br>
              <a:rPr lang="en-US" sz="2400" b="1" i="1" dirty="0">
                <a:solidFill>
                  <a:srgbClr val="FFFFFF"/>
                </a:solidFill>
                <a:latin typeface="Times New Roman" panose="02020603050405020304" pitchFamily="18" charset="0"/>
                <a:cs typeface="Times New Roman" panose="02020603050405020304" pitchFamily="18" charset="0"/>
              </a:rPr>
            </a:br>
            <a:r>
              <a:rPr lang="en-US" sz="2400" b="1" i="1" dirty="0">
                <a:solidFill>
                  <a:srgbClr val="FFFFFF"/>
                </a:solidFill>
                <a:latin typeface="Times New Roman" panose="02020603050405020304" pitchFamily="18" charset="0"/>
                <a:cs typeface="Times New Roman" panose="02020603050405020304" pitchFamily="18" charset="0"/>
              </a:rPr>
              <a:t>Module code: LCBB6023</a:t>
            </a:r>
            <a:br>
              <a:rPr lang="en-US" sz="2400" b="1" i="1" dirty="0">
                <a:solidFill>
                  <a:srgbClr val="FFFFFF"/>
                </a:solidFill>
                <a:latin typeface="Times New Roman" panose="02020603050405020304" pitchFamily="18" charset="0"/>
                <a:cs typeface="Times New Roman" panose="02020603050405020304" pitchFamily="18" charset="0"/>
              </a:rPr>
            </a:br>
            <a:r>
              <a:rPr lang="en-US" sz="2400" b="1" i="1" dirty="0">
                <a:solidFill>
                  <a:srgbClr val="FFFFFF"/>
                </a:solidFill>
                <a:latin typeface="Times New Roman" panose="02020603050405020304" pitchFamily="18" charset="0"/>
                <a:cs typeface="Times New Roman" panose="02020603050405020304" pitchFamily="18" charset="0"/>
              </a:rPr>
              <a:t>Student name: Adrian </a:t>
            </a:r>
            <a:r>
              <a:rPr lang="en-US" sz="2400" b="1" i="1" dirty="0" err="1">
                <a:solidFill>
                  <a:srgbClr val="FFFFFF"/>
                </a:solidFill>
                <a:latin typeface="Times New Roman" panose="02020603050405020304" pitchFamily="18" charset="0"/>
                <a:cs typeface="Times New Roman" panose="02020603050405020304" pitchFamily="18" charset="0"/>
              </a:rPr>
              <a:t>Mocanu</a:t>
            </a:r>
            <a:br>
              <a:rPr lang="en-US" sz="2400" b="1" i="1" dirty="0">
                <a:solidFill>
                  <a:srgbClr val="FFFFFF"/>
                </a:solidFill>
                <a:latin typeface="Times New Roman" panose="02020603050405020304" pitchFamily="18" charset="0"/>
                <a:cs typeface="Times New Roman" panose="02020603050405020304" pitchFamily="18" charset="0"/>
              </a:rPr>
            </a:br>
            <a:r>
              <a:rPr lang="en-US" sz="2400" b="1" i="1" dirty="0">
                <a:solidFill>
                  <a:srgbClr val="FFFFFF"/>
                </a:solidFill>
                <a:latin typeface="Times New Roman" panose="02020603050405020304" pitchFamily="18" charset="0"/>
                <a:cs typeface="Times New Roman" panose="02020603050405020304" pitchFamily="18" charset="0"/>
              </a:rPr>
              <a:t>Student ID: 2243469</a:t>
            </a:r>
            <a:br>
              <a:rPr lang="en-US" sz="2400" b="1" i="1" dirty="0">
                <a:solidFill>
                  <a:srgbClr val="FFFFFF"/>
                </a:solidFill>
                <a:latin typeface="Times New Roman" panose="02020603050405020304" pitchFamily="18" charset="0"/>
                <a:cs typeface="Times New Roman" panose="02020603050405020304" pitchFamily="18" charset="0"/>
              </a:rPr>
            </a:br>
            <a:r>
              <a:rPr lang="en-US" sz="2400" b="1" i="1" dirty="0">
                <a:solidFill>
                  <a:srgbClr val="FFFFFF"/>
                </a:solidFill>
                <a:latin typeface="Times New Roman" panose="02020603050405020304" pitchFamily="18" charset="0"/>
                <a:cs typeface="Times New Roman" panose="02020603050405020304" pitchFamily="18" charset="0"/>
              </a:rPr>
              <a:t>Lecturer name: Dr. </a:t>
            </a:r>
            <a:r>
              <a:rPr lang="en-US" sz="2400" b="1" i="1" dirty="0" err="1">
                <a:solidFill>
                  <a:srgbClr val="FFFFFF"/>
                </a:solidFill>
                <a:latin typeface="Times New Roman" panose="02020603050405020304" pitchFamily="18" charset="0"/>
                <a:cs typeface="Times New Roman" panose="02020603050405020304" pitchFamily="18" charset="0"/>
              </a:rPr>
              <a:t>Rexon</a:t>
            </a:r>
            <a:r>
              <a:rPr lang="en-US" sz="2400" b="1" i="1" dirty="0">
                <a:solidFill>
                  <a:srgbClr val="FFFFFF"/>
                </a:solidFill>
                <a:latin typeface="Times New Roman" panose="02020603050405020304" pitchFamily="18" charset="0"/>
                <a:cs typeface="Times New Roman" panose="02020603050405020304" pitchFamily="18" charset="0"/>
              </a:rPr>
              <a:t> </a:t>
            </a:r>
            <a:r>
              <a:rPr lang="en-US" sz="2400" b="1" i="1" dirty="0" err="1">
                <a:solidFill>
                  <a:srgbClr val="FFFFFF"/>
                </a:solidFill>
                <a:latin typeface="Times New Roman" panose="02020603050405020304" pitchFamily="18" charset="0"/>
                <a:cs typeface="Times New Roman" panose="02020603050405020304" pitchFamily="18" charset="0"/>
              </a:rPr>
              <a:t>Nting</a:t>
            </a:r>
            <a:endParaRPr lang="en-US" sz="2400" b="1" i="1"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B2995-1887-AB15-10B0-056A0CBCC0CE}"/>
              </a:ext>
            </a:extLst>
          </p:cNvPr>
          <p:cNvSpPr>
            <a:spLocks noGrp="1"/>
          </p:cNvSpPr>
          <p:nvPr>
            <p:ph type="title"/>
          </p:nvPr>
        </p:nvSpPr>
        <p:spPr>
          <a:xfrm>
            <a:off x="761800" y="762001"/>
            <a:ext cx="5334197" cy="1708242"/>
          </a:xfrm>
        </p:spPr>
        <p:txBody>
          <a:bodyPr anchor="ctr">
            <a:normAutofit/>
          </a:bodyPr>
          <a:lstStyle/>
          <a:p>
            <a:r>
              <a:rPr lang="en-US" sz="4000" b="1">
                <a:ea typeface="+mj-lt"/>
                <a:cs typeface="+mj-lt"/>
              </a:rPr>
              <a:t>INTRODUCTION &amp; BUSINESS CONTEXT</a:t>
            </a:r>
            <a:endParaRPr lang="en-US" sz="4000"/>
          </a:p>
          <a:p>
            <a:endParaRPr lang="en-US" sz="4000"/>
          </a:p>
        </p:txBody>
      </p:sp>
      <p:sp>
        <p:nvSpPr>
          <p:cNvPr id="3" name="Content Placeholder 2">
            <a:extLst>
              <a:ext uri="{FF2B5EF4-FFF2-40B4-BE49-F238E27FC236}">
                <a16:creationId xmlns:a16="http://schemas.microsoft.com/office/drawing/2014/main" id="{7F1907AC-78DC-A231-F1C1-511E353F949F}"/>
              </a:ext>
            </a:extLst>
          </p:cNvPr>
          <p:cNvSpPr>
            <a:spLocks noGrp="1"/>
          </p:cNvSpPr>
          <p:nvPr>
            <p:ph idx="1"/>
          </p:nvPr>
        </p:nvSpPr>
        <p:spPr>
          <a:xfrm>
            <a:off x="761800" y="2470244"/>
            <a:ext cx="5334197" cy="3769835"/>
          </a:xfrm>
        </p:spPr>
        <p:txBody>
          <a:bodyPr vert="horz" lIns="91440" tIns="45720" rIns="91440" bIns="45720" rtlCol="0" anchor="ctr">
            <a:normAutofit/>
          </a:bodyPr>
          <a:lstStyle/>
          <a:p>
            <a:pPr algn="just"/>
            <a:r>
              <a:rPr lang="en-US" sz="1300" dirty="0">
                <a:latin typeface="Times New Roman" panose="02020603050405020304" pitchFamily="18" charset="0"/>
                <a:ea typeface="+mn-lt"/>
                <a:cs typeface="Times New Roman" panose="02020603050405020304" pitchFamily="18" charset="0"/>
              </a:rPr>
              <a:t>This presentation critically evaluates a cross-cultural negotiation strategy between ASOS and JD.com in the global retail industry. </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ASOS is a UK-based online fashion retailer serving over 200 global markets with a strong focus on digital-first consumers aged 18–35. </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JD.com is one of China’s major e-commerce platforms, serving over 580 million active consumers through its integrated logistics system (Zhao, 2024). </a:t>
            </a:r>
            <a:endParaRPr lang="en-US" sz="1300" dirty="0">
              <a:latin typeface="Times New Roman" panose="02020603050405020304" pitchFamily="18" charset="0"/>
              <a:cs typeface="Times New Roman" panose="02020603050405020304" pitchFamily="18" charset="0"/>
            </a:endParaRPr>
          </a:p>
          <a:p>
            <a:pPr algn="just"/>
            <a:r>
              <a:rPr lang="en-GB" sz="1300" dirty="0">
                <a:latin typeface="Times New Roman" panose="02020603050405020304" pitchFamily="18" charset="0"/>
                <a:ea typeface="+mn-lt"/>
                <a:cs typeface="Times New Roman" panose="02020603050405020304" pitchFamily="18" charset="0"/>
              </a:rPr>
              <a:t>The overall aim is to assist ASOS to enter the Chinese market, through an agreement based on digitisation with the target of growth. </a:t>
            </a:r>
            <a:endParaRPr lang="en-US" sz="1300" dirty="0">
              <a:latin typeface="Times New Roman" panose="02020603050405020304" pitchFamily="18" charset="0"/>
              <a:cs typeface="Times New Roman" panose="02020603050405020304" pitchFamily="18" charset="0"/>
            </a:endParaRPr>
          </a:p>
          <a:p>
            <a:pPr algn="just"/>
            <a:r>
              <a:rPr lang="en-GB" sz="1300" dirty="0">
                <a:latin typeface="Times New Roman" panose="02020603050405020304" pitchFamily="18" charset="0"/>
                <a:ea typeface="+mn-lt"/>
                <a:cs typeface="Times New Roman" panose="02020603050405020304" pitchFamily="18" charset="0"/>
              </a:rPr>
              <a:t>The collaboration aims to integrate ASOS's expertise into </a:t>
            </a:r>
            <a:r>
              <a:rPr lang="en-GB" sz="1300" dirty="0" err="1">
                <a:latin typeface="Times New Roman" panose="02020603050405020304" pitchFamily="18" charset="0"/>
                <a:ea typeface="+mn-lt"/>
                <a:cs typeface="Times New Roman" panose="02020603050405020304" pitchFamily="18" charset="0"/>
              </a:rPr>
              <a:t>JD.com's</a:t>
            </a:r>
            <a:r>
              <a:rPr lang="en-GB" sz="1300" dirty="0">
                <a:latin typeface="Times New Roman" panose="02020603050405020304" pitchFamily="18" charset="0"/>
                <a:ea typeface="+mn-lt"/>
                <a:cs typeface="Times New Roman" panose="02020603050405020304" pitchFamily="18" charset="0"/>
              </a:rPr>
              <a:t> innovative e-commerce platform and integrate the fashion supply chain end-to-end. </a:t>
            </a:r>
            <a:endParaRPr lang="en-US" sz="1300" dirty="0">
              <a:latin typeface="Times New Roman" panose="02020603050405020304" pitchFamily="18" charset="0"/>
              <a:cs typeface="Times New Roman" panose="02020603050405020304" pitchFamily="18" charset="0"/>
            </a:endParaRPr>
          </a:p>
          <a:p>
            <a:pPr algn="just"/>
            <a:r>
              <a:rPr lang="en-GB" sz="1300" dirty="0">
                <a:latin typeface="Times New Roman" panose="02020603050405020304" pitchFamily="18" charset="0"/>
                <a:ea typeface="+mn-lt"/>
                <a:cs typeface="Times New Roman" panose="02020603050405020304" pitchFamily="18" charset="0"/>
              </a:rPr>
              <a:t>In the context of service lines in the field of global retail business and international as well as intercultural communication. </a:t>
            </a:r>
            <a:endParaRPr lang="en-US" sz="1300" dirty="0">
              <a:latin typeface="Times New Roman" panose="02020603050405020304" pitchFamily="18" charset="0"/>
              <a:cs typeface="Times New Roman" panose="02020603050405020304" pitchFamily="18" charset="0"/>
            </a:endParaRPr>
          </a:p>
          <a:p>
            <a:pPr algn="just"/>
            <a:endParaRPr lang="en-US" sz="1300" dirty="0">
              <a:latin typeface="Times New Roman" panose="02020603050405020304" pitchFamily="18" charset="0"/>
              <a:cs typeface="Times New Roman" panose="02020603050405020304" pitchFamily="18" charset="0"/>
            </a:endParaRPr>
          </a:p>
        </p:txBody>
      </p:sp>
      <p:pic>
        <p:nvPicPr>
          <p:cNvPr id="5" name="Picture 4" descr="Abstract blurred background of department store">
            <a:extLst>
              <a:ext uri="{FF2B5EF4-FFF2-40B4-BE49-F238E27FC236}">
                <a16:creationId xmlns:a16="http://schemas.microsoft.com/office/drawing/2014/main" id="{7D52BC42-014B-990F-33F2-80AF44BECDE0}"/>
              </a:ext>
            </a:extLst>
          </p:cNvPr>
          <p:cNvPicPr>
            <a:picLocks noChangeAspect="1"/>
          </p:cNvPicPr>
          <p:nvPr/>
        </p:nvPicPr>
        <p:blipFill>
          <a:blip r:embed="rId3"/>
          <a:srcRect l="18384" r="29855"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03178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86853-8E5A-A753-D8DA-A56BCA3DE089}"/>
              </a:ext>
            </a:extLst>
          </p:cNvPr>
          <p:cNvSpPr>
            <a:spLocks noGrp="1"/>
          </p:cNvSpPr>
          <p:nvPr>
            <p:ph type="title"/>
          </p:nvPr>
        </p:nvSpPr>
        <p:spPr>
          <a:xfrm>
            <a:off x="761800" y="762001"/>
            <a:ext cx="5334197" cy="1708242"/>
          </a:xfrm>
        </p:spPr>
        <p:txBody>
          <a:bodyPr anchor="ctr">
            <a:normAutofit/>
          </a:bodyPr>
          <a:lstStyle/>
          <a:p>
            <a:r>
              <a:rPr lang="en-US" sz="4000" b="1">
                <a:ea typeface="+mj-lt"/>
                <a:cs typeface="+mj-lt"/>
              </a:rPr>
              <a:t>DEFINING CULTURE &amp; BUSINESS ELEMENTS</a:t>
            </a:r>
            <a:endParaRPr lang="en-US" sz="4000"/>
          </a:p>
          <a:p>
            <a:endParaRPr lang="en-US" sz="4000"/>
          </a:p>
        </p:txBody>
      </p:sp>
      <p:sp>
        <p:nvSpPr>
          <p:cNvPr id="3" name="Content Placeholder 2">
            <a:extLst>
              <a:ext uri="{FF2B5EF4-FFF2-40B4-BE49-F238E27FC236}">
                <a16:creationId xmlns:a16="http://schemas.microsoft.com/office/drawing/2014/main" id="{C6D54D3B-AB36-7106-79FE-5AA77508033B}"/>
              </a:ext>
            </a:extLst>
          </p:cNvPr>
          <p:cNvSpPr>
            <a:spLocks noGrp="1"/>
          </p:cNvSpPr>
          <p:nvPr>
            <p:ph idx="1"/>
          </p:nvPr>
        </p:nvSpPr>
        <p:spPr>
          <a:xfrm>
            <a:off x="761800" y="2470244"/>
            <a:ext cx="5334197" cy="3769835"/>
          </a:xfrm>
        </p:spPr>
        <p:txBody>
          <a:bodyPr vert="horz" lIns="91440" tIns="45720" rIns="91440" bIns="45720" rtlCol="0" anchor="ctr">
            <a:normAutofit/>
          </a:bodyPr>
          <a:lstStyle/>
          <a:p>
            <a:pPr algn="just"/>
            <a:r>
              <a:rPr lang="en-US" sz="1400" dirty="0">
                <a:latin typeface="Times New Roman" panose="02020603050405020304" pitchFamily="18" charset="0"/>
                <a:ea typeface="+mn-lt"/>
                <a:cs typeface="Times New Roman" panose="02020603050405020304" pitchFamily="18" charset="0"/>
              </a:rPr>
              <a:t>Culture is defined as a system of shared values, beliefs, and </a:t>
            </a:r>
            <a:r>
              <a:rPr lang="en-US" sz="1400" dirty="0" err="1">
                <a:latin typeface="Times New Roman" panose="02020603050405020304" pitchFamily="18" charset="0"/>
                <a:ea typeface="+mn-lt"/>
                <a:cs typeface="Times New Roman" panose="02020603050405020304" pitchFamily="18" charset="0"/>
              </a:rPr>
              <a:t>behaviours</a:t>
            </a:r>
            <a:r>
              <a:rPr lang="en-US" sz="1400" dirty="0">
                <a:latin typeface="Times New Roman" panose="02020603050405020304" pitchFamily="18" charset="0"/>
                <a:ea typeface="+mn-lt"/>
                <a:cs typeface="Times New Roman" panose="02020603050405020304" pitchFamily="18" charset="0"/>
              </a:rPr>
              <a:t> that shape </a:t>
            </a:r>
            <a:r>
              <a:rPr lang="en-US" sz="1400" dirty="0" err="1">
                <a:latin typeface="Times New Roman" panose="02020603050405020304" pitchFamily="18" charset="0"/>
                <a:ea typeface="+mn-lt"/>
                <a:cs typeface="Times New Roman" panose="02020603050405020304" pitchFamily="18" charset="0"/>
              </a:rPr>
              <a:t>organisational</a:t>
            </a:r>
            <a:r>
              <a:rPr lang="en-US" sz="1400" dirty="0">
                <a:latin typeface="Times New Roman" panose="02020603050405020304" pitchFamily="18" charset="0"/>
                <a:ea typeface="+mn-lt"/>
                <a:cs typeface="Times New Roman" panose="02020603050405020304" pitchFamily="18" charset="0"/>
              </a:rPr>
              <a:t> and social interaction (Williams, 2022).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In international business, culture directly influences communication style, negotiation </a:t>
            </a:r>
            <a:r>
              <a:rPr lang="en-US" sz="1400" dirty="0" err="1">
                <a:latin typeface="Times New Roman" panose="02020603050405020304" pitchFamily="18" charset="0"/>
                <a:ea typeface="+mn-lt"/>
                <a:cs typeface="Times New Roman" panose="02020603050405020304" pitchFamily="18" charset="0"/>
              </a:rPr>
              <a:t>behaviour</a:t>
            </a:r>
            <a:r>
              <a:rPr lang="en-US" sz="1400" dirty="0">
                <a:latin typeface="Times New Roman" panose="02020603050405020304" pitchFamily="18" charset="0"/>
                <a:ea typeface="+mn-lt"/>
                <a:cs typeface="Times New Roman" panose="02020603050405020304" pitchFamily="18" charset="0"/>
              </a:rPr>
              <a:t>, and decision-making processes.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High-context cultures rely on implicit communication, while low-context cultures depend on explicit verbal messaging.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Power distance determines how authority and hierarchy are distributed within </a:t>
            </a:r>
            <a:r>
              <a:rPr lang="en-US" sz="1400" dirty="0" err="1">
                <a:latin typeface="Times New Roman" panose="02020603050405020304" pitchFamily="18" charset="0"/>
                <a:ea typeface="+mn-lt"/>
                <a:cs typeface="Times New Roman" panose="02020603050405020304" pitchFamily="18" charset="0"/>
              </a:rPr>
              <a:t>organisations</a:t>
            </a:r>
            <a:r>
              <a:rPr lang="en-US" sz="1400" dirty="0">
                <a:latin typeface="Times New Roman" panose="02020603050405020304" pitchFamily="18" charset="0"/>
                <a:ea typeface="+mn-lt"/>
                <a:cs typeface="Times New Roman" panose="02020603050405020304" pitchFamily="18" charset="0"/>
              </a:rPr>
              <a:t> and negotiations.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Individualistic cultures </a:t>
            </a:r>
            <a:r>
              <a:rPr lang="en-US" sz="1400" dirty="0" err="1">
                <a:latin typeface="Times New Roman" panose="02020603050405020304" pitchFamily="18" charset="0"/>
                <a:ea typeface="+mn-lt"/>
                <a:cs typeface="Times New Roman" panose="02020603050405020304" pitchFamily="18" charset="0"/>
              </a:rPr>
              <a:t>prioritise</a:t>
            </a:r>
            <a:r>
              <a:rPr lang="en-US" sz="1400" dirty="0">
                <a:latin typeface="Times New Roman" panose="02020603050405020304" pitchFamily="18" charset="0"/>
                <a:ea typeface="+mn-lt"/>
                <a:cs typeface="Times New Roman" panose="02020603050405020304" pitchFamily="18" charset="0"/>
              </a:rPr>
              <a:t> personal goals, whereas collectivist cultures </a:t>
            </a:r>
            <a:r>
              <a:rPr lang="en-US" sz="1400" dirty="0" err="1">
                <a:latin typeface="Times New Roman" panose="02020603050405020304" pitchFamily="18" charset="0"/>
                <a:ea typeface="+mn-lt"/>
                <a:cs typeface="Times New Roman" panose="02020603050405020304" pitchFamily="18" charset="0"/>
              </a:rPr>
              <a:t>emphasise</a:t>
            </a:r>
            <a:r>
              <a:rPr lang="en-US" sz="1400" dirty="0">
                <a:latin typeface="Times New Roman" panose="02020603050405020304" pitchFamily="18" charset="0"/>
                <a:ea typeface="+mn-lt"/>
                <a:cs typeface="Times New Roman" panose="02020603050405020304" pitchFamily="18" charset="0"/>
              </a:rPr>
              <a:t> group harmony and consensus.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Time orientation influences whether businesses </a:t>
            </a:r>
            <a:r>
              <a:rPr lang="en-US" sz="1400" dirty="0" err="1">
                <a:latin typeface="Times New Roman" panose="02020603050405020304" pitchFamily="18" charset="0"/>
                <a:ea typeface="+mn-lt"/>
                <a:cs typeface="Times New Roman" panose="02020603050405020304" pitchFamily="18" charset="0"/>
              </a:rPr>
              <a:t>prioritise</a:t>
            </a:r>
            <a:r>
              <a:rPr lang="en-US" sz="1400" dirty="0">
                <a:latin typeface="Times New Roman" panose="02020603050405020304" pitchFamily="18" charset="0"/>
                <a:ea typeface="+mn-lt"/>
                <a:cs typeface="Times New Roman" panose="02020603050405020304" pitchFamily="18" charset="0"/>
              </a:rPr>
              <a:t> short-term efficiency or long-term relationship building. </a:t>
            </a:r>
            <a:endParaRPr lang="en-US" sz="1400" dirty="0">
              <a:latin typeface="Times New Roman" panose="02020603050405020304" pitchFamily="18" charset="0"/>
              <a:cs typeface="Times New Roman" panose="02020603050405020304" pitchFamily="18" charset="0"/>
            </a:endParaRPr>
          </a:p>
          <a:p>
            <a:pPr algn="just"/>
            <a:endParaRPr lang="en-US" sz="1400" dirty="0">
              <a:latin typeface="Times New Roman" panose="02020603050405020304" pitchFamily="18" charset="0"/>
              <a:cs typeface="Times New Roman" panose="02020603050405020304" pitchFamily="18" charset="0"/>
            </a:endParaRPr>
          </a:p>
        </p:txBody>
      </p:sp>
      <p:pic>
        <p:nvPicPr>
          <p:cNvPr id="5" name="Picture 4" descr="Top shot of a representation of networks with stick figures.">
            <a:extLst>
              <a:ext uri="{FF2B5EF4-FFF2-40B4-BE49-F238E27FC236}">
                <a16:creationId xmlns:a16="http://schemas.microsoft.com/office/drawing/2014/main" id="{BBD4E190-9EF8-C95B-4F12-8A2E398B61EA}"/>
              </a:ext>
            </a:extLst>
          </p:cNvPr>
          <p:cNvPicPr>
            <a:picLocks noChangeAspect="1"/>
          </p:cNvPicPr>
          <p:nvPr/>
        </p:nvPicPr>
        <p:blipFill>
          <a:blip r:embed="rId3"/>
          <a:srcRect l="32152" r="16169" b="9"/>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97404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ED233-9B2A-ACF2-1B1B-40094B4B5468}"/>
              </a:ext>
            </a:extLst>
          </p:cNvPr>
          <p:cNvSpPr>
            <a:spLocks noGrp="1"/>
          </p:cNvSpPr>
          <p:nvPr>
            <p:ph type="title"/>
          </p:nvPr>
        </p:nvSpPr>
        <p:spPr>
          <a:xfrm>
            <a:off x="761803" y="350196"/>
            <a:ext cx="4646904" cy="1624520"/>
          </a:xfrm>
        </p:spPr>
        <p:txBody>
          <a:bodyPr anchor="ctr">
            <a:normAutofit/>
          </a:bodyPr>
          <a:lstStyle/>
          <a:p>
            <a:r>
              <a:rPr lang="en-US" sz="4000" b="1">
                <a:ea typeface="+mj-lt"/>
                <a:cs typeface="+mj-lt"/>
              </a:rPr>
              <a:t>CULTURAL THEORY APPLICATION</a:t>
            </a:r>
            <a:endParaRPr lang="en-US" sz="4000"/>
          </a:p>
          <a:p>
            <a:endParaRPr lang="en-US" sz="4000"/>
          </a:p>
        </p:txBody>
      </p:sp>
      <p:sp>
        <p:nvSpPr>
          <p:cNvPr id="3" name="Content Placeholder 2">
            <a:extLst>
              <a:ext uri="{FF2B5EF4-FFF2-40B4-BE49-F238E27FC236}">
                <a16:creationId xmlns:a16="http://schemas.microsoft.com/office/drawing/2014/main" id="{1A0F54FC-E6FA-A71D-16DB-856B5C16E855}"/>
              </a:ext>
            </a:extLst>
          </p:cNvPr>
          <p:cNvSpPr>
            <a:spLocks noGrp="1"/>
          </p:cNvSpPr>
          <p:nvPr>
            <p:ph idx="1"/>
          </p:nvPr>
        </p:nvSpPr>
        <p:spPr>
          <a:xfrm>
            <a:off x="224851" y="2636195"/>
            <a:ext cx="4273447" cy="3613149"/>
          </a:xfrm>
        </p:spPr>
        <p:txBody>
          <a:bodyPr vert="horz" lIns="91440" tIns="45720" rIns="91440" bIns="45720" rtlCol="0" anchor="ctr">
            <a:noAutofit/>
          </a:bodyPr>
          <a:lstStyle/>
          <a:p>
            <a:pPr algn="just"/>
            <a:r>
              <a:rPr lang="en-GB" sz="1400" dirty="0">
                <a:latin typeface="Times New Roman" panose="02020603050405020304" pitchFamily="18" charset="0"/>
                <a:ea typeface="+mn-lt"/>
                <a:cs typeface="Times New Roman" panose="02020603050405020304" pitchFamily="18" charset="0"/>
              </a:rPr>
              <a:t>Hofstede's cultural dimension model serves to explain systematically, the differences between business cultures in countries.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The UK demonstrates low power distance, while China scores significantly higher, representative stronger hierarchical structures (</a:t>
            </a:r>
            <a:r>
              <a:rPr lang="en-US" sz="1400" dirty="0" err="1">
                <a:latin typeface="Times New Roman" panose="02020603050405020304" pitchFamily="18" charset="0"/>
                <a:ea typeface="+mn-lt"/>
                <a:cs typeface="Times New Roman" panose="02020603050405020304" pitchFamily="18" charset="0"/>
              </a:rPr>
              <a:t>García</a:t>
            </a:r>
            <a:r>
              <a:rPr lang="en-US" sz="1400" dirty="0">
                <a:latin typeface="Times New Roman" panose="02020603050405020304" pitchFamily="18" charset="0"/>
                <a:ea typeface="+mn-lt"/>
                <a:cs typeface="Times New Roman" panose="02020603050405020304" pitchFamily="18" charset="0"/>
              </a:rPr>
              <a:t> </a:t>
            </a:r>
            <a:r>
              <a:rPr lang="en-US" sz="1400" dirty="0" err="1">
                <a:latin typeface="Times New Roman" panose="02020603050405020304" pitchFamily="18" charset="0"/>
                <a:ea typeface="+mn-lt"/>
                <a:cs typeface="Times New Roman" panose="02020603050405020304" pitchFamily="18" charset="0"/>
              </a:rPr>
              <a:t>Aliaga</a:t>
            </a:r>
            <a:r>
              <a:rPr lang="en-US" sz="1400" dirty="0">
                <a:latin typeface="Times New Roman" panose="02020603050405020304" pitchFamily="18" charset="0"/>
                <a:ea typeface="+mn-lt"/>
                <a:cs typeface="Times New Roman" panose="02020603050405020304" pitchFamily="18" charset="0"/>
              </a:rPr>
              <a:t>, Ulrich and Ribeiro-Soriano, 2026). </a:t>
            </a:r>
            <a:endParaRPr lang="en-US" sz="1400" dirty="0">
              <a:latin typeface="Times New Roman" panose="02020603050405020304" pitchFamily="18" charset="0"/>
              <a:cs typeface="Times New Roman" panose="02020603050405020304" pitchFamily="18" charset="0"/>
            </a:endParaRPr>
          </a:p>
          <a:p>
            <a:pPr algn="just"/>
            <a:r>
              <a:rPr lang="en-GB" sz="1400" dirty="0">
                <a:latin typeface="Times New Roman" panose="02020603050405020304" pitchFamily="18" charset="0"/>
                <a:ea typeface="+mn-lt"/>
                <a:cs typeface="Times New Roman" panose="02020603050405020304" pitchFamily="18" charset="0"/>
              </a:rPr>
              <a:t>Organisational decision-making is highly individualistic in the UK, but collectivist in China. </a:t>
            </a:r>
            <a:endParaRPr lang="en-US" sz="1400" dirty="0">
              <a:latin typeface="Times New Roman" panose="02020603050405020304" pitchFamily="18" charset="0"/>
              <a:cs typeface="Times New Roman" panose="02020603050405020304" pitchFamily="18" charset="0"/>
            </a:endParaRPr>
          </a:p>
          <a:p>
            <a:pPr algn="just"/>
            <a:r>
              <a:rPr lang="en-GB" sz="1400" dirty="0">
                <a:latin typeface="Times New Roman" panose="02020603050405020304" pitchFamily="18" charset="0"/>
                <a:ea typeface="+mn-lt"/>
                <a:cs typeface="Times New Roman" panose="02020603050405020304" pitchFamily="18" charset="0"/>
              </a:rPr>
              <a:t>China is long-term thinking – looking for relationships, not short-term benefit. </a:t>
            </a:r>
            <a:endParaRPr lang="en-US" sz="1400" dirty="0">
              <a:latin typeface="Times New Roman" panose="02020603050405020304" pitchFamily="18" charset="0"/>
              <a:cs typeface="Times New Roman" panose="02020603050405020304" pitchFamily="18" charset="0"/>
            </a:endParaRPr>
          </a:p>
          <a:p>
            <a:pPr algn="just"/>
            <a:r>
              <a:rPr lang="en-GB" sz="1400" dirty="0">
                <a:latin typeface="Times New Roman" panose="02020603050405020304" pitchFamily="18" charset="0"/>
                <a:ea typeface="+mn-lt"/>
                <a:cs typeface="Times New Roman" panose="02020603050405020304" pitchFamily="18" charset="0"/>
              </a:rPr>
              <a:t>Hall's theory classifies the communication culture of the UK as a low-context culture and the Chinese communication culture as a high-context culture.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These cultural differences increase the risk of misunderstanding and negotiation inefficiencies if not properly managed. </a:t>
            </a:r>
            <a:endParaRPr lang="en-US" sz="1400" dirty="0">
              <a:latin typeface="Times New Roman" panose="02020603050405020304" pitchFamily="18" charset="0"/>
              <a:cs typeface="Times New Roman" panose="02020603050405020304" pitchFamily="18" charset="0"/>
            </a:endParaRPr>
          </a:p>
          <a:p>
            <a:pPr algn="just"/>
            <a:endParaRPr lang="en-US" sz="1400" dirty="0">
              <a:latin typeface="Times New Roman" panose="02020603050405020304" pitchFamily="18" charset="0"/>
              <a:cs typeface="Times New Roman" panose="02020603050405020304" pitchFamily="18" charset="0"/>
            </a:endParaRPr>
          </a:p>
        </p:txBody>
      </p:sp>
      <p:graphicFrame>
        <p:nvGraphicFramePr>
          <p:cNvPr id="6" name="Table 5"/>
          <p:cNvGraphicFramePr>
            <a:graphicFrameLocks noGrp="1"/>
          </p:cNvGraphicFramePr>
          <p:nvPr>
            <p:extLst>
              <p:ext uri="{D42A27DB-BD31-4B8C-83A1-F6EECF244321}">
                <p14:modId xmlns:p14="http://schemas.microsoft.com/office/powerpoint/2010/main" val="3875523292"/>
              </p:ext>
            </p:extLst>
          </p:nvPr>
        </p:nvGraphicFramePr>
        <p:xfrm>
          <a:off x="4676931" y="2402394"/>
          <a:ext cx="7336434" cy="3456300"/>
        </p:xfrm>
        <a:graphic>
          <a:graphicData uri="http://schemas.openxmlformats.org/drawingml/2006/table">
            <a:tbl>
              <a:tblPr firstRow="1" firstCol="1" bandRow="1">
                <a:tableStyleId>{21E4AEA4-8DFA-4A89-87EB-49C32662AFE0}</a:tableStyleId>
              </a:tblPr>
              <a:tblGrid>
                <a:gridCol w="2445478">
                  <a:extLst>
                    <a:ext uri="{9D8B030D-6E8A-4147-A177-3AD203B41FA5}">
                      <a16:colId xmlns:a16="http://schemas.microsoft.com/office/drawing/2014/main" val="985732905"/>
                    </a:ext>
                  </a:extLst>
                </a:gridCol>
                <a:gridCol w="2445478">
                  <a:extLst>
                    <a:ext uri="{9D8B030D-6E8A-4147-A177-3AD203B41FA5}">
                      <a16:colId xmlns:a16="http://schemas.microsoft.com/office/drawing/2014/main" val="398362167"/>
                    </a:ext>
                  </a:extLst>
                </a:gridCol>
                <a:gridCol w="2445478">
                  <a:extLst>
                    <a:ext uri="{9D8B030D-6E8A-4147-A177-3AD203B41FA5}">
                      <a16:colId xmlns:a16="http://schemas.microsoft.com/office/drawing/2014/main" val="764166994"/>
                    </a:ext>
                  </a:extLst>
                </a:gridCol>
              </a:tblGrid>
              <a:tr h="305110">
                <a:tc>
                  <a:txBody>
                    <a:bodyPr/>
                    <a:lstStyle/>
                    <a:p>
                      <a:pPr algn="ctr">
                        <a:lnSpc>
                          <a:spcPct val="107000"/>
                        </a:lnSpc>
                        <a:spcAft>
                          <a:spcPts val="0"/>
                        </a:spcAft>
                      </a:pPr>
                      <a:r>
                        <a:rPr lang="en-IN" sz="2000">
                          <a:effectLst/>
                          <a:latin typeface="Times New Roman" panose="02020603050405020304" pitchFamily="18" charset="0"/>
                          <a:cs typeface="Times New Roman" panose="02020603050405020304" pitchFamily="18" charset="0"/>
                        </a:rPr>
                        <a:t>Dimension</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IN" sz="2000">
                          <a:effectLst/>
                          <a:latin typeface="Times New Roman" panose="02020603050405020304" pitchFamily="18" charset="0"/>
                          <a:cs typeface="Times New Roman" panose="02020603050405020304" pitchFamily="18" charset="0"/>
                        </a:rPr>
                        <a:t>United Kingdom</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IN" sz="2000">
                          <a:effectLst/>
                          <a:latin typeface="Times New Roman" panose="02020603050405020304" pitchFamily="18" charset="0"/>
                          <a:cs typeface="Times New Roman" panose="02020603050405020304" pitchFamily="18" charset="0"/>
                        </a:rPr>
                        <a:t>China</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11085774"/>
                  </a:ext>
                </a:extLst>
              </a:tr>
              <a:tr h="610219">
                <a:tc>
                  <a:txBody>
                    <a:bodyPr/>
                    <a:lstStyle/>
                    <a:p>
                      <a:pPr>
                        <a:lnSpc>
                          <a:spcPct val="107000"/>
                        </a:lnSpc>
                        <a:spcAft>
                          <a:spcPts val="0"/>
                        </a:spcAft>
                      </a:pPr>
                      <a:r>
                        <a:rPr lang="en-IN" sz="2000" dirty="0">
                          <a:effectLst/>
                          <a:latin typeface="Times New Roman" panose="02020603050405020304" pitchFamily="18" charset="0"/>
                          <a:cs typeface="Times New Roman" panose="02020603050405020304" pitchFamily="18" charset="0"/>
                        </a:rPr>
                        <a:t>Power Distance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Low, decentralised decision-making</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High, hierarchical authority</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1918445"/>
                  </a:ext>
                </a:extLst>
              </a:tr>
              <a:tr h="305110">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Individualism</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High, individual-focused</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Low, collectivist society</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77041086"/>
                  </a:ext>
                </a:extLst>
              </a:tr>
              <a:tr h="610219">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Communication</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Low-context, direct communication</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IN" sz="2000" dirty="0">
                          <a:effectLst/>
                          <a:latin typeface="Times New Roman" panose="02020603050405020304" pitchFamily="18" charset="0"/>
                          <a:cs typeface="Times New Roman" panose="02020603050405020304" pitchFamily="18" charset="0"/>
                        </a:rPr>
                        <a:t>High-context, indirect communication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62510361"/>
                  </a:ext>
                </a:extLst>
              </a:tr>
              <a:tr h="610219">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Time Orientation</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Short-term efficiency focus</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Long-term relationship focus</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69548273"/>
                  </a:ext>
                </a:extLst>
              </a:tr>
              <a:tr h="610219">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Decision Style</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IN" sz="2000">
                          <a:effectLst/>
                          <a:latin typeface="Times New Roman" panose="02020603050405020304" pitchFamily="18" charset="0"/>
                          <a:cs typeface="Times New Roman" panose="02020603050405020304" pitchFamily="18" charset="0"/>
                        </a:rPr>
                        <a:t>Fast, flexible decisions</a:t>
                      </a:r>
                      <a:endParaRPr lang="en-IN"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IN" sz="2000" dirty="0">
                          <a:effectLst/>
                          <a:latin typeface="Times New Roman" panose="02020603050405020304" pitchFamily="18" charset="0"/>
                          <a:cs typeface="Times New Roman" panose="02020603050405020304" pitchFamily="18" charset="0"/>
                        </a:rPr>
                        <a:t>Slow, approval-based decisions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52510302"/>
                  </a:ext>
                </a:extLst>
              </a:tr>
            </a:tbl>
          </a:graphicData>
        </a:graphic>
      </p:graphicFrame>
    </p:spTree>
    <p:extLst>
      <p:ext uri="{BB962C8B-B14F-4D97-AF65-F5344CB8AC3E}">
        <p14:creationId xmlns:p14="http://schemas.microsoft.com/office/powerpoint/2010/main" val="2440326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A2E333-CC63-082D-1628-BD2B9D58978D}"/>
              </a:ext>
            </a:extLst>
          </p:cNvPr>
          <p:cNvSpPr>
            <a:spLocks noGrp="1"/>
          </p:cNvSpPr>
          <p:nvPr>
            <p:ph type="title"/>
          </p:nvPr>
        </p:nvSpPr>
        <p:spPr>
          <a:xfrm>
            <a:off x="1137034" y="609600"/>
            <a:ext cx="4784796" cy="1330840"/>
          </a:xfrm>
        </p:spPr>
        <p:txBody>
          <a:bodyPr>
            <a:normAutofit/>
          </a:bodyPr>
          <a:lstStyle/>
          <a:p>
            <a:r>
              <a:rPr lang="en-US" sz="4100" b="1">
                <a:ea typeface="+mj-lt"/>
                <a:cs typeface="+mj-lt"/>
              </a:rPr>
              <a:t>CHINESE BUSINESS CULTURE (JD.COM)</a:t>
            </a:r>
            <a:endParaRPr lang="en-US" sz="4100"/>
          </a:p>
          <a:p>
            <a:endParaRPr lang="en-US" sz="4100"/>
          </a:p>
        </p:txBody>
      </p:sp>
      <p:sp>
        <p:nvSpPr>
          <p:cNvPr id="3" name="Content Placeholder 2">
            <a:extLst>
              <a:ext uri="{FF2B5EF4-FFF2-40B4-BE49-F238E27FC236}">
                <a16:creationId xmlns:a16="http://schemas.microsoft.com/office/drawing/2014/main" id="{5450E902-8178-1CB5-D8DA-0C9DFFDA2F8D}"/>
              </a:ext>
            </a:extLst>
          </p:cNvPr>
          <p:cNvSpPr>
            <a:spLocks noGrp="1"/>
          </p:cNvSpPr>
          <p:nvPr>
            <p:ph idx="1"/>
          </p:nvPr>
        </p:nvSpPr>
        <p:spPr>
          <a:xfrm>
            <a:off x="1137034" y="2194102"/>
            <a:ext cx="4438036" cy="3908585"/>
          </a:xfrm>
        </p:spPr>
        <p:txBody>
          <a:bodyPr vert="horz" lIns="91440" tIns="45720" rIns="91440" bIns="45720" rtlCol="0">
            <a:normAutofit/>
          </a:bodyPr>
          <a:lstStyle/>
          <a:p>
            <a:pPr algn="just"/>
            <a:r>
              <a:rPr lang="en-US" sz="1300" dirty="0">
                <a:latin typeface="Times New Roman" panose="02020603050405020304" pitchFamily="18" charset="0"/>
                <a:ea typeface="+mn-lt"/>
                <a:cs typeface="Times New Roman" panose="02020603050405020304" pitchFamily="18" charset="0"/>
              </a:rPr>
              <a:t>Chinese business culture is strongly relationship-based and </a:t>
            </a:r>
            <a:r>
              <a:rPr lang="en-US" sz="1300" dirty="0" err="1">
                <a:latin typeface="Times New Roman" panose="02020603050405020304" pitchFamily="18" charset="0"/>
                <a:ea typeface="+mn-lt"/>
                <a:cs typeface="Times New Roman" panose="02020603050405020304" pitchFamily="18" charset="0"/>
              </a:rPr>
              <a:t>centred</a:t>
            </a:r>
            <a:r>
              <a:rPr lang="en-US" sz="1300" dirty="0">
                <a:latin typeface="Times New Roman" panose="02020603050405020304" pitchFamily="18" charset="0"/>
                <a:ea typeface="+mn-lt"/>
                <a:cs typeface="Times New Roman" panose="02020603050405020304" pitchFamily="18" charset="0"/>
              </a:rPr>
              <a:t> on </a:t>
            </a:r>
            <a:r>
              <a:rPr lang="en-US" sz="1300" dirty="0" err="1">
                <a:latin typeface="Times New Roman" panose="02020603050405020304" pitchFamily="18" charset="0"/>
                <a:ea typeface="+mn-lt"/>
                <a:cs typeface="Times New Roman" panose="02020603050405020304" pitchFamily="18" charset="0"/>
              </a:rPr>
              <a:t>Guanxi</a:t>
            </a:r>
            <a:r>
              <a:rPr lang="en-US" sz="1300" dirty="0">
                <a:latin typeface="Times New Roman" panose="02020603050405020304" pitchFamily="18" charset="0"/>
                <a:ea typeface="+mn-lt"/>
                <a:cs typeface="Times New Roman" panose="02020603050405020304" pitchFamily="18" charset="0"/>
              </a:rPr>
              <a:t> networks for trust development. </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Face-saving (</a:t>
            </a:r>
            <a:r>
              <a:rPr lang="en-US" sz="1300" dirty="0" err="1">
                <a:latin typeface="Times New Roman" panose="02020603050405020304" pitchFamily="18" charset="0"/>
                <a:ea typeface="+mn-lt"/>
                <a:cs typeface="Times New Roman" panose="02020603050405020304" pitchFamily="18" charset="0"/>
              </a:rPr>
              <a:t>Mianzi</a:t>
            </a:r>
            <a:r>
              <a:rPr lang="en-US" sz="1300" dirty="0">
                <a:latin typeface="Times New Roman" panose="02020603050405020304" pitchFamily="18" charset="0"/>
                <a:ea typeface="+mn-lt"/>
                <a:cs typeface="Times New Roman" panose="02020603050405020304" pitchFamily="18" charset="0"/>
              </a:rPr>
              <a:t>) is essential in maintaining respect, dignity, and long-term business relationships. </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Decision-making is hierarchical, with final approval often resting at senior executive levels (Lee, 2024). </a:t>
            </a:r>
            <a:endParaRPr lang="en-US" sz="1300" dirty="0">
              <a:latin typeface="Times New Roman" panose="02020603050405020304" pitchFamily="18" charset="0"/>
              <a:cs typeface="Times New Roman" panose="02020603050405020304" pitchFamily="18" charset="0"/>
            </a:endParaRPr>
          </a:p>
          <a:p>
            <a:pPr algn="just"/>
            <a:r>
              <a:rPr lang="en-GB" sz="1300" dirty="0">
                <a:latin typeface="Times New Roman" panose="02020603050405020304" pitchFamily="18" charset="0"/>
                <a:ea typeface="+mn-lt"/>
                <a:cs typeface="Times New Roman" panose="02020603050405020304" pitchFamily="18" charset="0"/>
              </a:rPr>
              <a:t>Communication is more implicit, severity for confrontation is not emphasized. </a:t>
            </a:r>
            <a:endParaRPr lang="en-US" sz="1300" dirty="0">
              <a:latin typeface="Times New Roman" panose="02020603050405020304" pitchFamily="18" charset="0"/>
              <a:cs typeface="Times New Roman" panose="02020603050405020304" pitchFamily="18" charset="0"/>
            </a:endParaRPr>
          </a:p>
          <a:p>
            <a:pPr algn="just"/>
            <a:r>
              <a:rPr lang="en-GB" sz="1300" dirty="0">
                <a:latin typeface="Times New Roman" panose="02020603050405020304" pitchFamily="18" charset="0"/>
                <a:ea typeface="+mn-lt"/>
                <a:cs typeface="Times New Roman" panose="02020603050405020304" pitchFamily="18" charset="0"/>
              </a:rPr>
              <a:t>The first concern should be not the short-term contract come-up, but rather building trust, maintaining stability of the relationship over the long haul. </a:t>
            </a:r>
            <a:endParaRPr lang="en-US" sz="1300" dirty="0">
              <a:latin typeface="Times New Roman" panose="02020603050405020304" pitchFamily="18" charset="0"/>
              <a:cs typeface="Times New Roman" panose="02020603050405020304" pitchFamily="18" charset="0"/>
            </a:endParaRPr>
          </a:p>
          <a:p>
            <a:pPr algn="just"/>
            <a:r>
              <a:rPr lang="en-GB" sz="1300" dirty="0">
                <a:latin typeface="Times New Roman" panose="02020603050405020304" pitchFamily="18" charset="0"/>
                <a:ea typeface="+mn-lt"/>
                <a:cs typeface="Times New Roman" panose="02020603050405020304" pitchFamily="18" charset="0"/>
              </a:rPr>
              <a:t>Extended engagement of parties needed before formal agreements are reached in business negotiations. </a:t>
            </a:r>
            <a:endParaRPr lang="en-US" sz="1300" dirty="0">
              <a:latin typeface="Times New Roman" panose="02020603050405020304" pitchFamily="18" charset="0"/>
              <a:cs typeface="Times New Roman" panose="02020603050405020304" pitchFamily="18" charset="0"/>
            </a:endParaRPr>
          </a:p>
          <a:p>
            <a:pPr algn="just"/>
            <a:endParaRPr lang="en-US" sz="1300" dirty="0">
              <a:latin typeface="Times New Roman" panose="02020603050405020304" pitchFamily="18" charset="0"/>
              <a:cs typeface="Times New Roman" panose="02020603050405020304" pitchFamily="18" charset="0"/>
            </a:endParaRPr>
          </a:p>
        </p:txBody>
      </p:sp>
      <p:pic>
        <p:nvPicPr>
          <p:cNvPr id="4" name="Picture 3" descr="JD Stock Price and Chart — NASDAQ:JD — TradingView">
            <a:extLst>
              <a:ext uri="{FF2B5EF4-FFF2-40B4-BE49-F238E27FC236}">
                <a16:creationId xmlns:a16="http://schemas.microsoft.com/office/drawing/2014/main" id="{DF42480A-6DA1-AF57-9723-BE5CB410C708}"/>
              </a:ext>
            </a:extLst>
          </p:cNvPr>
          <p:cNvPicPr>
            <a:picLocks noChangeAspect="1"/>
          </p:cNvPicPr>
          <p:nvPr/>
        </p:nvPicPr>
        <p:blipFill>
          <a:blip r:embed="rId3"/>
          <a:stretch>
            <a:fillRect/>
          </a:stretch>
        </p:blipFill>
        <p:spPr>
          <a:xfrm>
            <a:off x="6880610" y="1071282"/>
            <a:ext cx="4737650" cy="4737650"/>
          </a:xfrm>
          <a:prstGeom prst="rect">
            <a:avLst/>
          </a:prstGeom>
        </p:spPr>
      </p:pic>
    </p:spTree>
    <p:extLst>
      <p:ext uri="{BB962C8B-B14F-4D97-AF65-F5344CB8AC3E}">
        <p14:creationId xmlns:p14="http://schemas.microsoft.com/office/powerpoint/2010/main" val="673719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portant Brain Regions for Decision-Making">
            <a:extLst>
              <a:ext uri="{FF2B5EF4-FFF2-40B4-BE49-F238E27FC236}">
                <a16:creationId xmlns:a16="http://schemas.microsoft.com/office/drawing/2014/main" id="{35775005-22F6-4712-4005-61595BD6973F}"/>
              </a:ext>
            </a:extLst>
          </p:cNvPr>
          <p:cNvPicPr>
            <a:picLocks noChangeAspect="1"/>
          </p:cNvPicPr>
          <p:nvPr/>
        </p:nvPicPr>
        <p:blipFill>
          <a:blip r:embed="rId3"/>
          <a:srcRect l="13857" r="6478"/>
          <a:stretch>
            <a:fillRect/>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AB9BEF-1C19-2E6E-D97B-99B5FB21EC8E}"/>
              </a:ext>
            </a:extLst>
          </p:cNvPr>
          <p:cNvSpPr>
            <a:spLocks noGrp="1"/>
          </p:cNvSpPr>
          <p:nvPr>
            <p:ph type="title"/>
          </p:nvPr>
        </p:nvSpPr>
        <p:spPr>
          <a:xfrm>
            <a:off x="7531610" y="365125"/>
            <a:ext cx="3822189" cy="1899912"/>
          </a:xfrm>
        </p:spPr>
        <p:txBody>
          <a:bodyPr>
            <a:normAutofit/>
          </a:bodyPr>
          <a:lstStyle/>
          <a:p>
            <a:r>
              <a:rPr lang="en-US" sz="3700" b="1">
                <a:latin typeface="Times New Roman"/>
                <a:cs typeface="Times New Roman"/>
              </a:rPr>
              <a:t>NEGOTIATION CHALLENGES</a:t>
            </a:r>
            <a:endParaRPr lang="en-US" sz="3700"/>
          </a:p>
        </p:txBody>
      </p:sp>
      <p:sp>
        <p:nvSpPr>
          <p:cNvPr id="3" name="Content Placeholder 2">
            <a:extLst>
              <a:ext uri="{FF2B5EF4-FFF2-40B4-BE49-F238E27FC236}">
                <a16:creationId xmlns:a16="http://schemas.microsoft.com/office/drawing/2014/main" id="{5B00B2CA-ABBC-7CC2-5D52-D435467F9081}"/>
              </a:ext>
            </a:extLst>
          </p:cNvPr>
          <p:cNvSpPr>
            <a:spLocks noGrp="1"/>
          </p:cNvSpPr>
          <p:nvPr>
            <p:ph idx="1"/>
          </p:nvPr>
        </p:nvSpPr>
        <p:spPr>
          <a:xfrm>
            <a:off x="7531610" y="2434201"/>
            <a:ext cx="3822189" cy="3742762"/>
          </a:xfrm>
        </p:spPr>
        <p:txBody>
          <a:bodyPr vert="horz" lIns="91440" tIns="45720" rIns="91440" bIns="45720" rtlCol="0">
            <a:normAutofit/>
          </a:bodyPr>
          <a:lstStyle/>
          <a:p>
            <a:pPr algn="just"/>
            <a:r>
              <a:rPr lang="en-US" sz="1100" dirty="0">
                <a:latin typeface="Times New Roman" panose="02020603050405020304" pitchFamily="18" charset="0"/>
                <a:ea typeface="+mn-lt"/>
                <a:cs typeface="Times New Roman" panose="02020603050405020304" pitchFamily="18" charset="0"/>
              </a:rPr>
              <a:t>Communication differences increase the risk of misinterpretation between direct and indirect communication styles (Pang, Zhou and Chu, 2024). </a:t>
            </a:r>
            <a:endParaRPr lang="en-US" sz="1100" dirty="0">
              <a:latin typeface="Times New Roman" panose="02020603050405020304" pitchFamily="18" charset="0"/>
              <a:cs typeface="Times New Roman" panose="02020603050405020304" pitchFamily="18" charset="0"/>
            </a:endParaRPr>
          </a:p>
          <a:p>
            <a:pPr algn="just"/>
            <a:r>
              <a:rPr lang="en-US" sz="1100" dirty="0">
                <a:latin typeface="Times New Roman" panose="02020603050405020304" pitchFamily="18" charset="0"/>
                <a:ea typeface="+mn-lt"/>
                <a:cs typeface="Times New Roman" panose="02020603050405020304" pitchFamily="18" charset="0"/>
              </a:rPr>
              <a:t>Decision-making delays occur due to hierarchical approval structures within Chinese </a:t>
            </a:r>
            <a:r>
              <a:rPr lang="en-US" sz="1100" dirty="0" err="1">
                <a:latin typeface="Times New Roman" panose="02020603050405020304" pitchFamily="18" charset="0"/>
                <a:ea typeface="+mn-lt"/>
                <a:cs typeface="Times New Roman" panose="02020603050405020304" pitchFamily="18" charset="0"/>
              </a:rPr>
              <a:t>organisations</a:t>
            </a:r>
            <a:r>
              <a:rPr lang="en-US" sz="1100" dirty="0">
                <a:latin typeface="Times New Roman" panose="02020603050405020304" pitchFamily="18" charset="0"/>
                <a:ea typeface="+mn-lt"/>
                <a:cs typeface="Times New Roman" panose="02020603050405020304" pitchFamily="18" charset="0"/>
              </a:rPr>
              <a:t>. </a:t>
            </a:r>
            <a:endParaRPr lang="en-US" sz="1100" dirty="0">
              <a:latin typeface="Times New Roman" panose="02020603050405020304" pitchFamily="18" charset="0"/>
              <a:cs typeface="Times New Roman" panose="02020603050405020304" pitchFamily="18" charset="0"/>
            </a:endParaRPr>
          </a:p>
          <a:p>
            <a:pPr algn="just"/>
            <a:r>
              <a:rPr lang="en-US" sz="1100" dirty="0">
                <a:latin typeface="Times New Roman" panose="02020603050405020304" pitchFamily="18" charset="0"/>
                <a:ea typeface="+mn-lt"/>
                <a:cs typeface="Times New Roman" panose="02020603050405020304" pitchFamily="18" charset="0"/>
              </a:rPr>
              <a:t>Trust development requires significantly longer time compared to Western transactional negotiation models. </a:t>
            </a:r>
            <a:endParaRPr lang="en-US"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ea typeface="+mn-lt"/>
                <a:cs typeface="Times New Roman" panose="02020603050405020304" pitchFamily="18" charset="0"/>
              </a:rPr>
              <a:t>However, the contractual expectations differ in nature and level; with Western firms emphasising the level of legality and Chinese firms emphasising flexibility. </a:t>
            </a:r>
            <a:endParaRPr lang="en-US"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ea typeface="+mn-lt"/>
                <a:cs typeface="Times New Roman" panose="02020603050405020304" pitchFamily="18" charset="0"/>
              </a:rPr>
              <a:t>Being driven by time and driven by relationships were the focus areas of negotiation styles stress that will come up because of time orientation differences. </a:t>
            </a:r>
            <a:endParaRPr lang="en-US"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ea typeface="+mn-lt"/>
                <a:cs typeface="Times New Roman" panose="02020603050405020304" pitchFamily="18" charset="0"/>
              </a:rPr>
              <a:t>Unless the participants in a negotiation can adapt themselves to the other party's culture, these challenges can substantially affect the efficiency of a negotiation. </a:t>
            </a:r>
            <a:endParaRPr lang="en-US" sz="1100" dirty="0">
              <a:latin typeface="Times New Roman" panose="02020603050405020304" pitchFamily="18" charset="0"/>
              <a:cs typeface="Times New Roman" panose="02020603050405020304" pitchFamily="18" charset="0"/>
            </a:endParaRPr>
          </a:p>
          <a:p>
            <a:pPr algn="just"/>
            <a:endParaRPr 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8848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E84E8-E4F2-7CD9-E174-DB8A775FBF4E}"/>
              </a:ext>
            </a:extLst>
          </p:cNvPr>
          <p:cNvSpPr>
            <a:spLocks noGrp="1"/>
          </p:cNvSpPr>
          <p:nvPr>
            <p:ph type="title"/>
          </p:nvPr>
        </p:nvSpPr>
        <p:spPr>
          <a:xfrm>
            <a:off x="481013" y="3752849"/>
            <a:ext cx="3290887" cy="2452687"/>
          </a:xfrm>
        </p:spPr>
        <p:txBody>
          <a:bodyPr anchor="ctr">
            <a:normAutofit/>
          </a:bodyPr>
          <a:lstStyle/>
          <a:p>
            <a:r>
              <a:rPr lang="en-US" sz="3600" b="1">
                <a:latin typeface="Times New Roman"/>
                <a:cs typeface="Times New Roman"/>
              </a:rPr>
              <a:t>STRATEGIES FOR SUCCESS</a:t>
            </a:r>
            <a:endParaRPr lang="en-US" sz="3600"/>
          </a:p>
        </p:txBody>
      </p:sp>
      <p:pic>
        <p:nvPicPr>
          <p:cNvPr id="5" name="Picture 4" descr="How E-Commerce ASOS Grew it's Business &amp; Instagram in the Midst of the Pandemic | Heepsy">
            <a:extLst>
              <a:ext uri="{FF2B5EF4-FFF2-40B4-BE49-F238E27FC236}">
                <a16:creationId xmlns:a16="http://schemas.microsoft.com/office/drawing/2014/main" id="{8502F4F6-61E0-DCB0-2303-F226F9C14FEC}"/>
              </a:ext>
            </a:extLst>
          </p:cNvPr>
          <p:cNvPicPr>
            <a:picLocks noChangeAspect="1"/>
          </p:cNvPicPr>
          <p:nvPr/>
        </p:nvPicPr>
        <p:blipFill>
          <a:blip r:embed="rId3"/>
          <a:srcRect t="8636" b="33393"/>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9D13CB1-3E4F-BCD8-779D-78EB4540D742}"/>
              </a:ext>
            </a:extLst>
          </p:cNvPr>
          <p:cNvSpPr>
            <a:spLocks noGrp="1"/>
          </p:cNvSpPr>
          <p:nvPr>
            <p:ph idx="1"/>
          </p:nvPr>
        </p:nvSpPr>
        <p:spPr>
          <a:xfrm>
            <a:off x="4223982" y="3752850"/>
            <a:ext cx="7485413" cy="2452687"/>
          </a:xfrm>
        </p:spPr>
        <p:txBody>
          <a:bodyPr vert="horz" lIns="91440" tIns="45720" rIns="91440" bIns="45720" rtlCol="0" anchor="ctr">
            <a:normAutofit/>
          </a:bodyPr>
          <a:lstStyle/>
          <a:p>
            <a:pPr algn="just"/>
            <a:r>
              <a:rPr lang="en-US" sz="1300" dirty="0">
                <a:latin typeface="Times New Roman" panose="02020603050405020304" pitchFamily="18" charset="0"/>
                <a:ea typeface="+mn-lt"/>
                <a:cs typeface="Times New Roman" panose="02020603050405020304" pitchFamily="18" charset="0"/>
              </a:rPr>
              <a:t>ASOS should implement structured cultural intelligence training for international negotiation teams (Jose and </a:t>
            </a:r>
            <a:r>
              <a:rPr lang="en-US" sz="1300" dirty="0" err="1">
                <a:latin typeface="Times New Roman" panose="02020603050405020304" pitchFamily="18" charset="0"/>
                <a:ea typeface="+mn-lt"/>
                <a:cs typeface="Times New Roman" panose="02020603050405020304" pitchFamily="18" charset="0"/>
              </a:rPr>
              <a:t>Navdeep</a:t>
            </a:r>
            <a:r>
              <a:rPr lang="en-US" sz="1300" dirty="0">
                <a:latin typeface="Times New Roman" panose="02020603050405020304" pitchFamily="18" charset="0"/>
                <a:ea typeface="+mn-lt"/>
                <a:cs typeface="Times New Roman" panose="02020603050405020304" pitchFamily="18" charset="0"/>
              </a:rPr>
              <a:t>, 2024). </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Relationship-building should be </a:t>
            </a:r>
            <a:r>
              <a:rPr lang="en-US" sz="1300" dirty="0" err="1">
                <a:latin typeface="Times New Roman" panose="02020603050405020304" pitchFamily="18" charset="0"/>
                <a:ea typeface="+mn-lt"/>
                <a:cs typeface="Times New Roman" panose="02020603050405020304" pitchFamily="18" charset="0"/>
              </a:rPr>
              <a:t>prioritised</a:t>
            </a:r>
            <a:r>
              <a:rPr lang="en-US" sz="1300" dirty="0">
                <a:latin typeface="Times New Roman" panose="02020603050405020304" pitchFamily="18" charset="0"/>
                <a:ea typeface="+mn-lt"/>
                <a:cs typeface="Times New Roman" panose="02020603050405020304" pitchFamily="18" charset="0"/>
              </a:rPr>
              <a:t> before formal contractual negotiation begins. </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JD.com should be engaged as a strategic local intermediary to facilitate market entry. </a:t>
            </a:r>
            <a:endParaRPr lang="en-US" sz="1300" dirty="0">
              <a:latin typeface="Times New Roman" panose="02020603050405020304" pitchFamily="18" charset="0"/>
              <a:cs typeface="Times New Roman" panose="02020603050405020304" pitchFamily="18" charset="0"/>
            </a:endParaRPr>
          </a:p>
          <a:p>
            <a:pPr algn="just"/>
            <a:r>
              <a:rPr lang="en-GB" sz="1300" dirty="0">
                <a:latin typeface="Times New Roman" panose="02020603050405020304" pitchFamily="18" charset="0"/>
                <a:ea typeface="+mn-lt"/>
                <a:cs typeface="Times New Roman" panose="02020603050405020304" pitchFamily="18" charset="0"/>
              </a:rPr>
              <a:t>The major change in communication strategies is from direct messaging towards context-sensitive communication strategies </a:t>
            </a:r>
            <a:r>
              <a:rPr lang="en-US" sz="1300" dirty="0">
                <a:latin typeface="Times New Roman" panose="02020603050405020304" pitchFamily="18" charset="0"/>
                <a:ea typeface="+mn-lt"/>
                <a:cs typeface="Times New Roman" panose="02020603050405020304" pitchFamily="18" charset="0"/>
              </a:rPr>
              <a:t>(</a:t>
            </a:r>
            <a:r>
              <a:rPr lang="en-US" sz="1300" dirty="0" err="1">
                <a:latin typeface="Times New Roman" panose="02020603050405020304" pitchFamily="18" charset="0"/>
                <a:ea typeface="+mn-lt"/>
                <a:cs typeface="Times New Roman" panose="02020603050405020304" pitchFamily="18" charset="0"/>
              </a:rPr>
              <a:t>Warrier</a:t>
            </a:r>
            <a:r>
              <a:rPr lang="en-US" sz="1300" dirty="0">
                <a:latin typeface="Times New Roman" panose="02020603050405020304" pitchFamily="18" charset="0"/>
                <a:ea typeface="+mn-lt"/>
                <a:cs typeface="Times New Roman" panose="02020603050405020304" pitchFamily="18" charset="0"/>
              </a:rPr>
              <a:t>, Shankar and </a:t>
            </a:r>
            <a:r>
              <a:rPr lang="en-US" sz="1300" dirty="0" err="1">
                <a:latin typeface="Times New Roman" panose="02020603050405020304" pitchFamily="18" charset="0"/>
                <a:ea typeface="+mn-lt"/>
                <a:cs typeface="Times New Roman" panose="02020603050405020304" pitchFamily="18" charset="0"/>
              </a:rPr>
              <a:t>Belal</a:t>
            </a:r>
            <a:r>
              <a:rPr lang="en-US" sz="1300" dirty="0">
                <a:latin typeface="Times New Roman" panose="02020603050405020304" pitchFamily="18" charset="0"/>
                <a:ea typeface="+mn-lt"/>
                <a:cs typeface="Times New Roman" panose="02020603050405020304" pitchFamily="18" charset="0"/>
              </a:rPr>
              <a:t>, 2021). </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Senior leadership connection is essential to align with hierarchical expectations in China. </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Digital collaboration tools should be used to enhance transparency and shared decision-making. </a:t>
            </a:r>
            <a:endParaRPr lang="en-US" sz="1300" dirty="0">
              <a:latin typeface="Times New Roman" panose="02020603050405020304" pitchFamily="18" charset="0"/>
              <a:cs typeface="Times New Roman" panose="02020603050405020304" pitchFamily="18" charset="0"/>
            </a:endParaRPr>
          </a:p>
          <a:p>
            <a:pPr algn="just"/>
            <a:endParaRPr lang="en-US" sz="1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5380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9E77B8-0DCE-4E55-60FC-240673ADBC35}"/>
              </a:ext>
            </a:extLst>
          </p:cNvPr>
          <p:cNvSpPr>
            <a:spLocks noGrp="1"/>
          </p:cNvSpPr>
          <p:nvPr>
            <p:ph type="title"/>
          </p:nvPr>
        </p:nvSpPr>
        <p:spPr>
          <a:xfrm>
            <a:off x="838201" y="365125"/>
            <a:ext cx="5251316" cy="1807305"/>
          </a:xfrm>
        </p:spPr>
        <p:txBody>
          <a:bodyPr>
            <a:normAutofit/>
          </a:bodyPr>
          <a:lstStyle/>
          <a:p>
            <a:r>
              <a:rPr lang="en-US" b="1">
                <a:latin typeface="Times New Roman"/>
                <a:cs typeface="Times New Roman"/>
              </a:rPr>
              <a:t>CONCLUSION</a:t>
            </a:r>
            <a:endParaRPr lang="en-US"/>
          </a:p>
        </p:txBody>
      </p:sp>
      <p:sp>
        <p:nvSpPr>
          <p:cNvPr id="3" name="Content Placeholder 2">
            <a:extLst>
              <a:ext uri="{FF2B5EF4-FFF2-40B4-BE49-F238E27FC236}">
                <a16:creationId xmlns:a16="http://schemas.microsoft.com/office/drawing/2014/main" id="{94EBEAE0-4551-8B9A-DE0D-CC59F6351E77}"/>
              </a:ext>
            </a:extLst>
          </p:cNvPr>
          <p:cNvSpPr>
            <a:spLocks noGrp="1"/>
          </p:cNvSpPr>
          <p:nvPr>
            <p:ph idx="1"/>
          </p:nvPr>
        </p:nvSpPr>
        <p:spPr>
          <a:xfrm>
            <a:off x="838200" y="2333297"/>
            <a:ext cx="4619621" cy="3843666"/>
          </a:xfrm>
        </p:spPr>
        <p:txBody>
          <a:bodyPr vert="horz" lIns="91440" tIns="45720" rIns="91440" bIns="45720" rtlCol="0">
            <a:normAutofit/>
          </a:bodyPr>
          <a:lstStyle/>
          <a:p>
            <a:pPr algn="just"/>
            <a:r>
              <a:rPr lang="en-US" sz="1400" dirty="0">
                <a:latin typeface="Times New Roman" panose="02020603050405020304" pitchFamily="18" charset="0"/>
                <a:ea typeface="+mn-lt"/>
                <a:cs typeface="Times New Roman" panose="02020603050405020304" pitchFamily="18" charset="0"/>
              </a:rPr>
              <a:t>The ASOS–JD.com partnership represents a high-potential cross-border retail expansion opportunity.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Cultural differences are the most critical factor influencing negotiation success or failure.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Cultural intelligence is essential for managing communication and decision-making differences effectively.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Successful international negotiation requires adaptive rather than </a:t>
            </a:r>
            <a:r>
              <a:rPr lang="en-US" sz="1400" dirty="0" err="1">
                <a:latin typeface="Times New Roman" panose="02020603050405020304" pitchFamily="18" charset="0"/>
                <a:ea typeface="+mn-lt"/>
                <a:cs typeface="Times New Roman" panose="02020603050405020304" pitchFamily="18" charset="0"/>
              </a:rPr>
              <a:t>standardised</a:t>
            </a:r>
            <a:r>
              <a:rPr lang="en-US" sz="1400" dirty="0">
                <a:latin typeface="Times New Roman" panose="02020603050405020304" pitchFamily="18" charset="0"/>
                <a:ea typeface="+mn-lt"/>
                <a:cs typeface="Times New Roman" panose="02020603050405020304" pitchFamily="18" charset="0"/>
              </a:rPr>
              <a:t> business strategies.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Long-term trust development is fundamental to sustainable market entry into China.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Cultural awareness enhances both strategic performance and operational efficiency in global business. </a:t>
            </a:r>
            <a:endParaRPr lang="en-US" sz="1400" dirty="0">
              <a:latin typeface="Times New Roman" panose="02020603050405020304" pitchFamily="18" charset="0"/>
              <a:cs typeface="Times New Roman" panose="02020603050405020304" pitchFamily="18" charset="0"/>
            </a:endParaRPr>
          </a:p>
          <a:p>
            <a:pPr algn="just"/>
            <a:endParaRPr lang="en-US" sz="1400" dirty="0">
              <a:latin typeface="Times New Roman" panose="02020603050405020304" pitchFamily="18" charset="0"/>
              <a:cs typeface="Times New Roman" panose="02020603050405020304" pitchFamily="18" charset="0"/>
            </a:endParaRPr>
          </a:p>
        </p:txBody>
      </p:sp>
      <p:pic>
        <p:nvPicPr>
          <p:cNvPr id="4" name="Picture 3" descr="Soccer has taken over the country and I’m going to be looking fresh for every part of it thanks to @asos and @nike 💯⚽️">
            <a:extLst>
              <a:ext uri="{FF2B5EF4-FFF2-40B4-BE49-F238E27FC236}">
                <a16:creationId xmlns:a16="http://schemas.microsoft.com/office/drawing/2014/main" id="{F4AC2571-CDF0-FA60-6D55-A02810E426E7}"/>
              </a:ext>
            </a:extLst>
          </p:cNvPr>
          <p:cNvPicPr>
            <a:picLocks noChangeAspect="1"/>
          </p:cNvPicPr>
          <p:nvPr/>
        </p:nvPicPr>
        <p:blipFill>
          <a:blip r:embed="rId3"/>
          <a:srcRect t="1649" r="2" b="3394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17578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1A627-5FF2-CEFD-5DFD-8D1BE8D0E693}"/>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j-lt"/>
                <a:cs typeface="+mj-lt"/>
              </a:rPr>
              <a:t>References</a:t>
            </a:r>
            <a:endParaRPr lang="en-US">
              <a:solidFill>
                <a:srgbClr val="FFFFFF"/>
              </a:solidFill>
            </a:endParaRPr>
          </a:p>
          <a:p>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50B2D89-0B38-3013-7E41-A951815155CD}"/>
              </a:ext>
            </a:extLst>
          </p:cNvPr>
          <p:cNvSpPr>
            <a:spLocks noGrp="1"/>
          </p:cNvSpPr>
          <p:nvPr>
            <p:ph idx="1"/>
          </p:nvPr>
        </p:nvSpPr>
        <p:spPr>
          <a:xfrm>
            <a:off x="4447308" y="591344"/>
            <a:ext cx="6906491" cy="5585619"/>
          </a:xfrm>
        </p:spPr>
        <p:txBody>
          <a:bodyPr vert="horz" lIns="91440" tIns="45720" rIns="91440" bIns="45720" rtlCol="0" anchor="ctr">
            <a:normAutofit/>
          </a:bodyPr>
          <a:lstStyle/>
          <a:p>
            <a:pPr algn="just"/>
            <a:r>
              <a:rPr lang="en-US" sz="1300" dirty="0" err="1">
                <a:latin typeface="Times New Roman" panose="02020603050405020304" pitchFamily="18" charset="0"/>
                <a:ea typeface="+mn-lt"/>
                <a:cs typeface="Times New Roman" panose="02020603050405020304" pitchFamily="18" charset="0"/>
              </a:rPr>
              <a:t>García</a:t>
            </a:r>
            <a:r>
              <a:rPr lang="en-US" sz="1300" dirty="0">
                <a:latin typeface="Times New Roman" panose="02020603050405020304" pitchFamily="18" charset="0"/>
                <a:ea typeface="+mn-lt"/>
                <a:cs typeface="Times New Roman" panose="02020603050405020304" pitchFamily="18" charset="0"/>
              </a:rPr>
              <a:t> </a:t>
            </a:r>
            <a:r>
              <a:rPr lang="en-US" sz="1300" dirty="0" err="1">
                <a:latin typeface="Times New Roman" panose="02020603050405020304" pitchFamily="18" charset="0"/>
                <a:ea typeface="+mn-lt"/>
                <a:cs typeface="Times New Roman" panose="02020603050405020304" pitchFamily="18" charset="0"/>
              </a:rPr>
              <a:t>Aliaga</a:t>
            </a:r>
            <a:r>
              <a:rPr lang="en-US" sz="1300" dirty="0">
                <a:latin typeface="Times New Roman" panose="02020603050405020304" pitchFamily="18" charset="0"/>
                <a:ea typeface="+mn-lt"/>
                <a:cs typeface="Times New Roman" panose="02020603050405020304" pitchFamily="18" charset="0"/>
              </a:rPr>
              <a:t>, M.I., Ulrich, K. and Ribeiro-Soriano, D. (2026). Cultural dimensions in cooperative enterprises: a case study analysis using Hofstede’s framework. </a:t>
            </a:r>
            <a:r>
              <a:rPr lang="en-US" sz="1300" i="1" dirty="0">
                <a:latin typeface="Times New Roman" panose="02020603050405020304" pitchFamily="18" charset="0"/>
                <a:ea typeface="+mn-lt"/>
                <a:cs typeface="Times New Roman" panose="02020603050405020304" pitchFamily="18" charset="0"/>
              </a:rPr>
              <a:t>Academia </a:t>
            </a:r>
            <a:r>
              <a:rPr lang="en-US" sz="1300" i="1" dirty="0" err="1">
                <a:latin typeface="Times New Roman" panose="02020603050405020304" pitchFamily="18" charset="0"/>
                <a:ea typeface="+mn-lt"/>
                <a:cs typeface="Times New Roman" panose="02020603050405020304" pitchFamily="18" charset="0"/>
              </a:rPr>
              <a:t>Revista</a:t>
            </a:r>
            <a:r>
              <a:rPr lang="en-US" sz="1300" i="1" dirty="0">
                <a:latin typeface="Times New Roman" panose="02020603050405020304" pitchFamily="18" charset="0"/>
                <a:ea typeface="+mn-lt"/>
                <a:cs typeface="Times New Roman" panose="02020603050405020304" pitchFamily="18" charset="0"/>
              </a:rPr>
              <a:t> </a:t>
            </a:r>
            <a:r>
              <a:rPr lang="en-US" sz="1300" i="1" dirty="0" err="1">
                <a:latin typeface="Times New Roman" panose="02020603050405020304" pitchFamily="18" charset="0"/>
                <a:ea typeface="+mn-lt"/>
                <a:cs typeface="Times New Roman" panose="02020603050405020304" pitchFamily="18" charset="0"/>
              </a:rPr>
              <a:t>Latinoamericana</a:t>
            </a:r>
            <a:r>
              <a:rPr lang="en-US" sz="1300" i="1" dirty="0">
                <a:latin typeface="Times New Roman" panose="02020603050405020304" pitchFamily="18" charset="0"/>
                <a:ea typeface="+mn-lt"/>
                <a:cs typeface="Times New Roman" panose="02020603050405020304" pitchFamily="18" charset="0"/>
              </a:rPr>
              <a:t> de </a:t>
            </a:r>
            <a:r>
              <a:rPr lang="en-US" sz="1300" i="1" dirty="0" err="1">
                <a:latin typeface="Times New Roman" panose="02020603050405020304" pitchFamily="18" charset="0"/>
                <a:ea typeface="+mn-lt"/>
                <a:cs typeface="Times New Roman" panose="02020603050405020304" pitchFamily="18" charset="0"/>
              </a:rPr>
              <a:t>Administración</a:t>
            </a:r>
            <a:r>
              <a:rPr lang="en-US" sz="1300" dirty="0">
                <a:latin typeface="Times New Roman" panose="02020603050405020304" pitchFamily="18" charset="0"/>
                <a:ea typeface="+mn-lt"/>
                <a:cs typeface="Times New Roman" panose="02020603050405020304" pitchFamily="18" charset="0"/>
              </a:rPr>
              <a:t>, pp.1–14. </a:t>
            </a:r>
            <a:r>
              <a:rPr lang="en-US" sz="1300" dirty="0" err="1">
                <a:latin typeface="Times New Roman" panose="02020603050405020304" pitchFamily="18" charset="0"/>
                <a:ea typeface="+mn-lt"/>
                <a:cs typeface="Times New Roman" panose="02020603050405020304" pitchFamily="18" charset="0"/>
              </a:rPr>
              <a:t>doi:https</a:t>
            </a:r>
            <a:r>
              <a:rPr lang="en-US" sz="1300" dirty="0">
                <a:latin typeface="Times New Roman" panose="02020603050405020304" pitchFamily="18" charset="0"/>
                <a:ea typeface="+mn-lt"/>
                <a:cs typeface="Times New Roman" panose="02020603050405020304" pitchFamily="18" charset="0"/>
              </a:rPr>
              <a:t>://doi.org/10.1108/arla-06-2025-0215.</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Jose, J. and </a:t>
            </a:r>
            <a:r>
              <a:rPr lang="en-US" sz="1300" dirty="0" err="1">
                <a:latin typeface="Times New Roman" panose="02020603050405020304" pitchFamily="18" charset="0"/>
                <a:ea typeface="+mn-lt"/>
                <a:cs typeface="Times New Roman" panose="02020603050405020304" pitchFamily="18" charset="0"/>
              </a:rPr>
              <a:t>Navdeep</a:t>
            </a:r>
            <a:r>
              <a:rPr lang="en-US" sz="1300" dirty="0">
                <a:latin typeface="Times New Roman" panose="02020603050405020304" pitchFamily="18" charset="0"/>
                <a:ea typeface="+mn-lt"/>
                <a:cs typeface="Times New Roman" panose="02020603050405020304" pitchFamily="18" charset="0"/>
              </a:rPr>
              <a:t> (2024). Cultural Intelligence in International Business Negotiations: a Systematic Review. </a:t>
            </a:r>
            <a:r>
              <a:rPr lang="en-US" sz="1300" i="1" dirty="0">
                <a:latin typeface="Times New Roman" panose="02020603050405020304" pitchFamily="18" charset="0"/>
                <a:ea typeface="+mn-lt"/>
                <a:cs typeface="Times New Roman" panose="02020603050405020304" pitchFamily="18" charset="0"/>
              </a:rPr>
              <a:t>International Journal of Innovative Research in Technology and Science</a:t>
            </a:r>
            <a:r>
              <a:rPr lang="en-US" sz="1300" dirty="0">
                <a:latin typeface="Times New Roman" panose="02020603050405020304" pitchFamily="18" charset="0"/>
                <a:ea typeface="+mn-lt"/>
                <a:cs typeface="Times New Roman" panose="02020603050405020304" pitchFamily="18" charset="0"/>
              </a:rPr>
              <a:t>, [online] 12(2), pp.69–78. Available at: </a:t>
            </a:r>
            <a:r>
              <a:rPr lang="en-US" sz="1300" dirty="0">
                <a:latin typeface="Times New Roman" panose="02020603050405020304" pitchFamily="18" charset="0"/>
                <a:ea typeface="+mn-lt"/>
                <a:cs typeface="Times New Roman" panose="02020603050405020304" pitchFamily="18" charset="0"/>
                <a:hlinkClick r:id="rId2"/>
              </a:rPr>
              <a:t>https://ijirts.org/index.php/ijirts/article/view/13</a:t>
            </a:r>
            <a:r>
              <a:rPr lang="en-US" sz="1300" dirty="0">
                <a:latin typeface="Times New Roman" panose="02020603050405020304" pitchFamily="18" charset="0"/>
                <a:ea typeface="+mn-lt"/>
                <a:cs typeface="Times New Roman" panose="02020603050405020304" pitchFamily="18" charset="0"/>
              </a:rPr>
              <a:t>.</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Lee, M.Y. (2024). Enacting Decentralized Authority: The Practices and Limits of Moving Beyond Hierarchy. </a:t>
            </a:r>
            <a:r>
              <a:rPr lang="en-US" sz="1300" i="1" dirty="0">
                <a:latin typeface="Times New Roman" panose="02020603050405020304" pitchFamily="18" charset="0"/>
                <a:ea typeface="+mn-lt"/>
                <a:cs typeface="Times New Roman" panose="02020603050405020304" pitchFamily="18" charset="0"/>
              </a:rPr>
              <a:t>Administrative science quarterly</a:t>
            </a:r>
            <a:r>
              <a:rPr lang="en-US" sz="1300" dirty="0">
                <a:latin typeface="Times New Roman" panose="02020603050405020304" pitchFamily="18" charset="0"/>
                <a:ea typeface="+mn-lt"/>
                <a:cs typeface="Times New Roman" panose="02020603050405020304" pitchFamily="18" charset="0"/>
              </a:rPr>
              <a:t>, 69(3), pp.791–833. </a:t>
            </a:r>
            <a:r>
              <a:rPr lang="en-US" sz="1300" dirty="0" err="1">
                <a:latin typeface="Times New Roman" panose="02020603050405020304" pitchFamily="18" charset="0"/>
                <a:ea typeface="+mn-lt"/>
                <a:cs typeface="Times New Roman" panose="02020603050405020304" pitchFamily="18" charset="0"/>
              </a:rPr>
              <a:t>doi:https</a:t>
            </a:r>
            <a:r>
              <a:rPr lang="en-US" sz="1300" dirty="0">
                <a:latin typeface="Times New Roman" panose="02020603050405020304" pitchFamily="18" charset="0"/>
                <a:ea typeface="+mn-lt"/>
                <a:cs typeface="Times New Roman" panose="02020603050405020304" pitchFamily="18" charset="0"/>
              </a:rPr>
              <a:t>://doi.org/10.1177/00018392241257372.</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Pang, H.T., Zhou, X. and Chu, M. (2024). Cross-cultural differences in using nonverbal behaviors to identify indirect replies. </a:t>
            </a:r>
            <a:r>
              <a:rPr lang="en-US" sz="1300" i="1" dirty="0">
                <a:latin typeface="Times New Roman" panose="02020603050405020304" pitchFamily="18" charset="0"/>
                <a:ea typeface="+mn-lt"/>
                <a:cs typeface="Times New Roman" panose="02020603050405020304" pitchFamily="18" charset="0"/>
              </a:rPr>
              <a:t>Journal of Nonverbal Behavior</a:t>
            </a:r>
            <a:r>
              <a:rPr lang="en-US" sz="1300" dirty="0">
                <a:latin typeface="Times New Roman" panose="02020603050405020304" pitchFamily="18" charset="0"/>
                <a:ea typeface="+mn-lt"/>
                <a:cs typeface="Times New Roman" panose="02020603050405020304" pitchFamily="18" charset="0"/>
              </a:rPr>
              <a:t>, [online] 48(2). </a:t>
            </a:r>
            <a:r>
              <a:rPr lang="en-US" sz="1300" dirty="0" err="1">
                <a:latin typeface="Times New Roman" panose="02020603050405020304" pitchFamily="18" charset="0"/>
                <a:ea typeface="+mn-lt"/>
                <a:cs typeface="Times New Roman" panose="02020603050405020304" pitchFamily="18" charset="0"/>
              </a:rPr>
              <a:t>doi:https</a:t>
            </a:r>
            <a:r>
              <a:rPr lang="en-US" sz="1300" dirty="0">
                <a:latin typeface="Times New Roman" panose="02020603050405020304" pitchFamily="18" charset="0"/>
                <a:ea typeface="+mn-lt"/>
                <a:cs typeface="Times New Roman" panose="02020603050405020304" pitchFamily="18" charset="0"/>
              </a:rPr>
              <a:t>://doi.org/10.1007/s10919-024-00454-z.</a:t>
            </a:r>
            <a:endParaRPr lang="en-US" sz="1300" dirty="0">
              <a:latin typeface="Times New Roman" panose="02020603050405020304" pitchFamily="18" charset="0"/>
              <a:cs typeface="Times New Roman" panose="02020603050405020304" pitchFamily="18" charset="0"/>
            </a:endParaRPr>
          </a:p>
          <a:p>
            <a:pPr algn="just"/>
            <a:r>
              <a:rPr lang="en-US" sz="1300" dirty="0" err="1">
                <a:latin typeface="Times New Roman" panose="02020603050405020304" pitchFamily="18" charset="0"/>
                <a:ea typeface="+mn-lt"/>
                <a:cs typeface="Times New Roman" panose="02020603050405020304" pitchFamily="18" charset="0"/>
              </a:rPr>
              <a:t>Warrier</a:t>
            </a:r>
            <a:r>
              <a:rPr lang="en-US" sz="1300" dirty="0">
                <a:latin typeface="Times New Roman" panose="02020603050405020304" pitchFamily="18" charset="0"/>
                <a:ea typeface="+mn-lt"/>
                <a:cs typeface="Times New Roman" panose="02020603050405020304" pitchFamily="18" charset="0"/>
              </a:rPr>
              <a:t>, U., Shankar, A. and </a:t>
            </a:r>
            <a:r>
              <a:rPr lang="en-US" sz="1300" dirty="0" err="1">
                <a:latin typeface="Times New Roman" panose="02020603050405020304" pitchFamily="18" charset="0"/>
                <a:ea typeface="+mn-lt"/>
                <a:cs typeface="Times New Roman" panose="02020603050405020304" pitchFamily="18" charset="0"/>
              </a:rPr>
              <a:t>Belal</a:t>
            </a:r>
            <a:r>
              <a:rPr lang="en-US" sz="1300" dirty="0">
                <a:latin typeface="Times New Roman" panose="02020603050405020304" pitchFamily="18" charset="0"/>
                <a:ea typeface="+mn-lt"/>
                <a:cs typeface="Times New Roman" panose="02020603050405020304" pitchFamily="18" charset="0"/>
              </a:rPr>
              <a:t>, H.M. (2021). Examining the role of emotional intelligence as a moderator for virtual communication and decision making effectiveness during the COVID-19 crisis: revisiting task technology fit theory. </a:t>
            </a:r>
            <a:r>
              <a:rPr lang="en-US" sz="1300" i="1" dirty="0">
                <a:latin typeface="Times New Roman" panose="02020603050405020304" pitchFamily="18" charset="0"/>
                <a:ea typeface="+mn-lt"/>
                <a:cs typeface="Times New Roman" panose="02020603050405020304" pitchFamily="18" charset="0"/>
              </a:rPr>
              <a:t>Annals of Operations Research</a:t>
            </a:r>
            <a:r>
              <a:rPr lang="en-US" sz="1300" dirty="0">
                <a:latin typeface="Times New Roman" panose="02020603050405020304" pitchFamily="18" charset="0"/>
                <a:ea typeface="+mn-lt"/>
                <a:cs typeface="Times New Roman" panose="02020603050405020304" pitchFamily="18" charset="0"/>
              </a:rPr>
              <a:t>, 335. </a:t>
            </a:r>
            <a:r>
              <a:rPr lang="en-US" sz="1300" dirty="0" err="1">
                <a:latin typeface="Times New Roman" panose="02020603050405020304" pitchFamily="18" charset="0"/>
                <a:ea typeface="+mn-lt"/>
                <a:cs typeface="Times New Roman" panose="02020603050405020304" pitchFamily="18" charset="0"/>
              </a:rPr>
              <a:t>doi:https</a:t>
            </a:r>
            <a:r>
              <a:rPr lang="en-US" sz="1300" dirty="0">
                <a:latin typeface="Times New Roman" panose="02020603050405020304" pitchFamily="18" charset="0"/>
                <a:ea typeface="+mn-lt"/>
                <a:cs typeface="Times New Roman" panose="02020603050405020304" pitchFamily="18" charset="0"/>
              </a:rPr>
              <a:t>://doi.org/10.1007/s10479-021-04216-8.</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Williams, P. (2022). </a:t>
            </a:r>
            <a:r>
              <a:rPr lang="en-US" sz="1300" i="1" dirty="0" err="1">
                <a:latin typeface="Times New Roman" panose="02020603050405020304" pitchFamily="18" charset="0"/>
                <a:ea typeface="+mn-lt"/>
                <a:cs typeface="Times New Roman" panose="02020603050405020304" pitchFamily="18" charset="0"/>
              </a:rPr>
              <a:t>Organisational</a:t>
            </a:r>
            <a:r>
              <a:rPr lang="en-US" sz="1300" i="1" dirty="0">
                <a:latin typeface="Times New Roman" panose="02020603050405020304" pitchFamily="18" charset="0"/>
                <a:ea typeface="+mn-lt"/>
                <a:cs typeface="Times New Roman" panose="02020603050405020304" pitchFamily="18" charset="0"/>
              </a:rPr>
              <a:t> culture: definitions, distinctions and functions</a:t>
            </a:r>
            <a:r>
              <a:rPr lang="en-US" sz="1300" dirty="0">
                <a:latin typeface="Times New Roman" panose="02020603050405020304" pitchFamily="18" charset="0"/>
                <a:ea typeface="+mn-lt"/>
                <a:cs typeface="Times New Roman" panose="02020603050405020304" pitchFamily="18" charset="0"/>
              </a:rPr>
              <a:t>. [online] </a:t>
            </a:r>
            <a:r>
              <a:rPr lang="en-US" sz="1300" dirty="0">
                <a:latin typeface="Times New Roman" panose="02020603050405020304" pitchFamily="18" charset="0"/>
                <a:ea typeface="+mn-lt"/>
                <a:cs typeface="Times New Roman" panose="02020603050405020304" pitchFamily="18" charset="0"/>
                <a:hlinkClick r:id="rId3"/>
              </a:rPr>
              <a:t>www.elgaronline.com</a:t>
            </a:r>
            <a:r>
              <a:rPr lang="en-US" sz="1300" dirty="0">
                <a:latin typeface="Times New Roman" panose="02020603050405020304" pitchFamily="18" charset="0"/>
                <a:ea typeface="+mn-lt"/>
                <a:cs typeface="Times New Roman" panose="02020603050405020304" pitchFamily="18" charset="0"/>
              </a:rPr>
              <a:t>. Available at: </a:t>
            </a:r>
            <a:r>
              <a:rPr lang="en-US" sz="1300" dirty="0">
                <a:latin typeface="Times New Roman" panose="02020603050405020304" pitchFamily="18" charset="0"/>
                <a:ea typeface="+mn-lt"/>
                <a:cs typeface="Times New Roman" panose="02020603050405020304" pitchFamily="18" charset="0"/>
                <a:hlinkClick r:id="rId4"/>
              </a:rPr>
              <a:t>https://www.elgaronline.com/edcollchap/edcoll/9781788976251/9781788976251.00008.xml</a:t>
            </a:r>
            <a:r>
              <a:rPr lang="en-US" sz="1300" dirty="0">
                <a:latin typeface="Times New Roman" panose="02020603050405020304" pitchFamily="18" charset="0"/>
                <a:ea typeface="+mn-lt"/>
                <a:cs typeface="Times New Roman" panose="02020603050405020304" pitchFamily="18" charset="0"/>
              </a:rPr>
              <a:t>.</a:t>
            </a:r>
            <a:endParaRPr lang="en-US" sz="1300" dirty="0">
              <a:latin typeface="Times New Roman" panose="02020603050405020304" pitchFamily="18" charset="0"/>
              <a:cs typeface="Times New Roman" panose="02020603050405020304" pitchFamily="18" charset="0"/>
            </a:endParaRPr>
          </a:p>
          <a:p>
            <a:pPr algn="just"/>
            <a:r>
              <a:rPr lang="en-US" sz="1300" dirty="0">
                <a:latin typeface="Times New Roman" panose="02020603050405020304" pitchFamily="18" charset="0"/>
                <a:ea typeface="+mn-lt"/>
                <a:cs typeface="Times New Roman" panose="02020603050405020304" pitchFamily="18" charset="0"/>
              </a:rPr>
              <a:t>Zhao, J. (2024). An Analysis of </a:t>
            </a:r>
            <a:r>
              <a:rPr lang="en-US" sz="1300" dirty="0" err="1">
                <a:latin typeface="Times New Roman" panose="02020603050405020304" pitchFamily="18" charset="0"/>
                <a:ea typeface="+mn-lt"/>
                <a:cs typeface="Times New Roman" panose="02020603050405020304" pitchFamily="18" charset="0"/>
              </a:rPr>
              <a:t>JD.com’s</a:t>
            </a:r>
            <a:r>
              <a:rPr lang="en-US" sz="1300" dirty="0">
                <a:latin typeface="Times New Roman" panose="02020603050405020304" pitchFamily="18" charset="0"/>
                <a:ea typeface="+mn-lt"/>
                <a:cs typeface="Times New Roman" panose="02020603050405020304" pitchFamily="18" charset="0"/>
              </a:rPr>
              <a:t> Transportation System in Support of Operational and Logistics Activities. </a:t>
            </a:r>
            <a:r>
              <a:rPr lang="en-US" sz="1300" i="1" dirty="0">
                <a:latin typeface="Times New Roman" panose="02020603050405020304" pitchFamily="18" charset="0"/>
                <a:ea typeface="+mn-lt"/>
                <a:cs typeface="Times New Roman" panose="02020603050405020304" pitchFamily="18" charset="0"/>
              </a:rPr>
              <a:t>Science, Technology and Social Development Proceedings Series</a:t>
            </a:r>
            <a:r>
              <a:rPr lang="en-US" sz="1300" dirty="0">
                <a:latin typeface="Times New Roman" panose="02020603050405020304" pitchFamily="18" charset="0"/>
                <a:ea typeface="+mn-lt"/>
                <a:cs typeface="Times New Roman" panose="02020603050405020304" pitchFamily="18" charset="0"/>
              </a:rPr>
              <a:t>, [online] 1, pp.217–224. </a:t>
            </a:r>
            <a:r>
              <a:rPr lang="en-US" sz="1300" dirty="0" err="1">
                <a:latin typeface="Times New Roman" panose="02020603050405020304" pitchFamily="18" charset="0"/>
                <a:ea typeface="+mn-lt"/>
                <a:cs typeface="Times New Roman" panose="02020603050405020304" pitchFamily="18" charset="0"/>
              </a:rPr>
              <a:t>doi:https</a:t>
            </a:r>
            <a:r>
              <a:rPr lang="en-US" sz="1300" dirty="0">
                <a:latin typeface="Times New Roman" panose="02020603050405020304" pitchFamily="18" charset="0"/>
                <a:ea typeface="+mn-lt"/>
                <a:cs typeface="Times New Roman" panose="02020603050405020304" pitchFamily="18" charset="0"/>
              </a:rPr>
              <a:t>://doi.org/10.70088/ecsvfk04.</a:t>
            </a:r>
            <a:endParaRPr lang="en-US" sz="1300" dirty="0">
              <a:latin typeface="Times New Roman" panose="02020603050405020304" pitchFamily="18" charset="0"/>
              <a:cs typeface="Times New Roman" panose="02020603050405020304" pitchFamily="18" charset="0"/>
            </a:endParaRPr>
          </a:p>
          <a:p>
            <a:pPr algn="just"/>
            <a:endParaRPr lang="en-US" sz="1300" dirty="0">
              <a:latin typeface="Times New Roman" panose="02020603050405020304" pitchFamily="18" charset="0"/>
              <a:cs typeface="Times New Roman" panose="02020603050405020304" pitchFamily="18" charset="0"/>
            </a:endParaRPr>
          </a:p>
          <a:p>
            <a:pPr algn="just"/>
            <a:endParaRPr lang="en-US" sz="1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44925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TotalTime>
  <Words>2393</Words>
  <Application>Microsoft Office PowerPoint</Application>
  <PresentationFormat>Widescreen</PresentationFormat>
  <Paragraphs>92</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Times New Roman</vt:lpstr>
      <vt:lpstr>office theme</vt:lpstr>
      <vt:lpstr>International Business Gommunication Module code: LCBB6023 Student name: Adrian Mocanu Student ID: 2243469 Lecturer name: Dr. Rexon Nting</vt:lpstr>
      <vt:lpstr>INTRODUCTION &amp; BUSINESS CONTEXT </vt:lpstr>
      <vt:lpstr>DEFINING CULTURE &amp; BUSINESS ELEMENTS </vt:lpstr>
      <vt:lpstr>CULTURAL THEORY APPLICATION </vt:lpstr>
      <vt:lpstr>CHINESE BUSINESS CULTURE (JD.COM) </vt:lpstr>
      <vt:lpstr>NEGOTIATION CHALLENGES</vt:lpstr>
      <vt:lpstr>STRATEGIES FOR SUCCESS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Communications , Component 1 ( distinction criteria)</dc:title>
  <dc:creator>user</dc:creator>
  <cp:lastModifiedBy>ADRIAN MOCANU</cp:lastModifiedBy>
  <cp:revision>44</cp:revision>
  <dcterms:created xsi:type="dcterms:W3CDTF">2026-07-02T12:57:36Z</dcterms:created>
  <dcterms:modified xsi:type="dcterms:W3CDTF">2026-07-13T14:10:01Z</dcterms:modified>
</cp:coreProperties>
</file>