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6" d="100"/>
          <a:sy n="66" d="100"/>
        </p:scale>
        <p:origin x="6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15 seconds</a:t>
            </a:r>
          </a:p>
          <a:p>
            <a:r>
              <a:t>Good morning. My name is Viviane. I would like to become a Social Work Assistant. I will explain my career choice and evaluate my strengths, weaknesses, opportunities and threats. My long-term goal is to become a social worker.</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30 seconds</a:t>
            </a:r>
          </a:p>
          <a:p>
            <a:r>
              <a:t>My goal is to become a Social Work Assistant and later qualify as a social worker. At AFPES, I booked appointments, welcomed the public and retrieved documents. At LBC Brazil, I teach children and assist with lessons. These experiences give me a useful starting point. My Health and Social Care course is due to finish in 2029.</a:t>
            </a:r>
          </a:p>
          <a:p>
            <a:r>
              <a:t>Personal career reflection. General career guidance: National Careers Service (n.d.), https://nationalcareers.service.gov.uk/job-profiles/social-work-assistant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35 seconds</a:t>
            </a:r>
          </a:p>
          <a:p>
            <a:r>
              <a:t>I chose this local advert because it connects my career goal to Birmingham. This is an agency opportunity rather than a permanent post. I would check the exact working hours and employment terms before applying. I would also compare my evidence against the advert instead of assuming that studying Health and Social Care makes me eligible.</a:t>
            </a:r>
          </a:p>
          <a:p>
            <a:r>
              <a:t>Source: Service Care Solutions (n.d.), https://www.servicecare.org.uk/jobs/social-work-assistant-31833082/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30 seconds</a:t>
            </a:r>
          </a:p>
          <a:p>
            <a:r>
              <a:t>The advert asks for communication, organisation, accurate records and safeguarding knowledge. My reception experience supports communication, and my volunteering provides experience with children. However, church teaching differs from statutory social care. I hold a DBS certificate, but I need to confirm its level and whether it meets the recruitment requirements.</a:t>
            </a:r>
          </a:p>
          <a:p>
            <a:r>
              <a:t>Source: Service Care Solutions (n.d.), https://www.servicecare.org.uk/jobs/social-work-assistant-31833082/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50 seconds</a:t>
            </a:r>
          </a:p>
          <a:p>
            <a:r>
              <a:t>At AFPES, I booked appointments and helped the public. This is relevant when explaining information clearly to families. Retrieving documents also required organisation, although it differs from writing social care case notes. At LBC Brazil, teaching children gives me experience explaining ideas in an understandable way. My main gaps are formal social care experience and safeguarding knowledge for this setting. I can use my administrative skills to practise fictional case notes and ask my tutor for feedback. I can build on my teaching experience through suitable training and supervision.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45 seconds</a:t>
            </a:r>
          </a:p>
          <a:p>
            <a:r>
              <a:t>I can use my existing volunteering as evidence of working with children while looking for supervised experience in social care. My organisation skills can help me balance this with study. Tutor feedback is an opportunity to improve my writing. Other applicants may have direct casework experience, so I need to explain my transferable skills honestly. The temporary contract is another threat. I would check its duration and plan for future applications. Supervision would help me manage unfamiliar situations and maintain professional boundaries.</a:t>
            </a:r>
          </a:p>
          <a:p>
            <a:r>
              <a:t>Volunteering as an entry opportunity: National Careers Service (n.d.), https://nationalcareers.service.gov.uk/job-profiles/social-work-assistant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45 seconds</a:t>
            </a:r>
          </a:p>
          <a:p>
            <a:r>
              <a:t>Each week, I will practise one fictional case note without using anyone’s personal information. I will seek tutor feedback and research suitable safeguarding training. For my application, I can explain how I handled appointment bookings and supported the public at AFPES. I can also describe a real example of teaching or helping children at church. I will explain my own actions and what happened. I will check my DBS details and the agency’s requirements before claiming that I meet them.</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50 seconds</a:t>
            </a:r>
          </a:p>
          <a:p>
            <a:r>
              <a:t>My updated SWOT shows that I bring more relevant experience than my current cleaning job alone. At AFPES, I gained experience with the public and administrative work. Through LBC Brazil, I have continued working with children since October 2020. These strengths support my career goal, but I still need experience in statutory social care and case recording. I will use tutor feedback, training and supervision to develop. I will also check my DBS and contract details. This gives me a clear plan for preparing an honest application. Thank you for listening.</a:t>
            </a:r>
          </a:p>
          <a:p>
            <a:r>
              <a:t>Allow one further minute for questions. Possible question: Does volunteering make you fully ready? Answer: It gives me relevant experience with children, but I still need to meet the advert’s criteria and develop formal social care skills.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Reference slide. These are the only two references. Do not read the URLs aloud. The speaking plan covers slides 1–8, with one further minute for questions.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F0E47A4-80FE-4BE2-8211-C9E93D3968B7}"/>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697014D7-A904-4497-9048-6B4B4FE4B310}"/>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87FF2FFE-B362-4AE4-8B66-9D8BDB18D579}"/>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EA907DDE-7B31-4D96-8D5B-BCCBF44F838E}"/>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E70F5D51-1120-4878-B204-6541D24C2747}"/>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A98FC6CE-DFC5-418D-A225-3B087C574FF1}"/>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46F83752-DDA7-43EB-BB49-681BE745731C}"/>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EDFCC875-E124-4CCA-925B-84A6FCDF3CA6}"/>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DEA757E-D950-4F8F-B12D-A5AB23806932}"/>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0C78A352-93C2-4C25-900D-B545DAFDE6DD}"/>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F4F6"/>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2EA5AC-2D31-409B-864A-ED953BEF2FF5}"/>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750" b="1">
                <a:solidFill>
                  <a:srgbClr val="24394B"/>
                </a:solidFill>
                <a:latin typeface="Aptos"/>
                <a:ea typeface="Aptos"/>
                <a:cs typeface="Aptos"/>
              </a:defRPr>
            </a:defPPr>
            <a:lvl1pPr>
              <a:defRPr sz="3750" b="1">
                <a:solidFill>
                  <a:srgbClr val="24394B"/>
                </a:solidFill>
                <a:latin typeface="Aptos"/>
                <a:ea typeface="Aptos"/>
                <a:cs typeface="Aptos"/>
              </a:defRPr>
            </a:lvl1pPr>
            <a:lvl2pPr>
              <a:defRPr sz="3750" b="1">
                <a:solidFill>
                  <a:srgbClr val="24394B"/>
                </a:solidFill>
                <a:latin typeface="Aptos"/>
                <a:ea typeface="Aptos"/>
                <a:cs typeface="Aptos"/>
              </a:defRPr>
            </a:lvl2pPr>
            <a:lvl3pPr>
              <a:defRPr sz="3750" b="1">
                <a:solidFill>
                  <a:srgbClr val="24394B"/>
                </a:solidFill>
                <a:latin typeface="Aptos"/>
                <a:ea typeface="Aptos"/>
                <a:cs typeface="Aptos"/>
              </a:defRPr>
            </a:lvl3pPr>
            <a:lvl4pPr>
              <a:defRPr sz="3750" b="1">
                <a:solidFill>
                  <a:srgbClr val="24394B"/>
                </a:solidFill>
                <a:latin typeface="Aptos"/>
                <a:ea typeface="Aptos"/>
                <a:cs typeface="Aptos"/>
              </a:defRPr>
            </a:lvl4pPr>
            <a:lvl5pPr>
              <a:defRPr sz="3750" b="1">
                <a:solidFill>
                  <a:srgbClr val="24394B"/>
                </a:solidFill>
                <a:latin typeface="Aptos"/>
                <a:ea typeface="Aptos"/>
                <a:cs typeface="Aptos"/>
              </a:defRPr>
            </a:lvl5pPr>
            <a:lvl6pPr>
              <a:defRPr sz="3750" b="1">
                <a:solidFill>
                  <a:srgbClr val="24394B"/>
                </a:solidFill>
                <a:latin typeface="Aptos"/>
                <a:ea typeface="Aptos"/>
                <a:cs typeface="Aptos"/>
              </a:defRPr>
            </a:lvl6pPr>
            <a:lvl7pPr>
              <a:defRPr sz="3750" b="1">
                <a:solidFill>
                  <a:srgbClr val="24394B"/>
                </a:solidFill>
                <a:latin typeface="Aptos"/>
                <a:ea typeface="Aptos"/>
                <a:cs typeface="Aptos"/>
              </a:defRPr>
            </a:lvl7pPr>
            <a:lvl8pPr>
              <a:defRPr sz="3750" b="1">
                <a:solidFill>
                  <a:srgbClr val="24394B"/>
                </a:solidFill>
                <a:latin typeface="Aptos"/>
                <a:ea typeface="Aptos"/>
                <a:cs typeface="Aptos"/>
              </a:defRPr>
            </a:lvl8pPr>
            <a:lvl9pPr>
              <a:defRPr sz="3750" b="1">
                <a:solidFill>
                  <a:srgbClr val="24394B"/>
                </a:solidFill>
                <a:latin typeface="Aptos"/>
                <a:ea typeface="Aptos"/>
                <a:cs typeface="Aptos"/>
              </a:defRPr>
            </a:lvl9pPr>
          </a:lstStyle>
          <a:p>
            <a:pPr>
              <a:defRPr sz="3750" b="1">
                <a:solidFill>
                  <a:srgbClr val="24394B"/>
                </a:solidFill>
                <a:latin typeface="Aptos"/>
                <a:ea typeface="Aptos"/>
                <a:cs typeface="Aptos"/>
              </a:defRPr>
            </a:pPr>
            <a:r>
              <a:rPr sz="3750" b="1">
                <a:solidFill>
                  <a:srgbClr val="24394B"/>
                </a:solidFill>
                <a:latin typeface="Aptos"/>
                <a:ea typeface="Aptos"/>
                <a:cs typeface="Aptos"/>
              </a:rPr>
              <a:t>Self-awareness presentation</a:t>
            </a:r>
          </a:p>
        </p:txBody>
      </p:sp>
      <p:sp>
        <p:nvSpPr>
          <p:cNvPr id="2" name="Rectangle 1">
            <a:extLst>
              <a:ext uri="{FF2B5EF4-FFF2-40B4-BE49-F238E27FC236}">
                <a16:creationId xmlns:a16="http://schemas.microsoft.com/office/drawing/2014/main" id="{7CCACD2C-59B7-47B3-BD94-547B99863B41}"/>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My career goal: Social Work Assistant</a:t>
            </a:r>
          </a:p>
        </p:txBody>
      </p:sp>
      <p:sp>
        <p:nvSpPr>
          <p:cNvPr id="3" name="Rectangle 2">
            <a:extLst>
              <a:ext uri="{FF2B5EF4-FFF2-40B4-BE49-F238E27FC236}">
                <a16:creationId xmlns:a16="http://schemas.microsoft.com/office/drawing/2014/main" id="{3A1DB7D8-427A-42DA-A6FF-05644E394D0F}"/>
              </a:ext>
            </a:extLst>
          </p:cNvPr>
          <p:cNvSpPr>
            <a:spLocks noGrp="1"/>
          </p:cNvSpPr>
          <p:nvPr/>
        </p:nvSpPr>
        <p:spPr>
          <a:xfrm>
            <a:off x="666750" y="2476500"/>
            <a:ext cx="10763250" cy="781050"/>
          </a:xfrm>
          <a:prstGeom prst="rect">
            <a:avLst/>
          </a:prstGeom>
          <a:noFill/>
          <a:ln w="0">
            <a:noFill/>
            <a:prstDash val="solid"/>
          </a:ln>
        </p:spPr>
        <p:txBody>
          <a:bodyPr lIns="0" tIns="0" rIns="0" bIns="0"/>
          <a:lstStyle>
            <a:defPPr>
              <a:defRPr sz="2025" b="0">
                <a:solidFill>
                  <a:srgbClr val="24394B"/>
                </a:solidFill>
                <a:latin typeface="Aptos"/>
                <a:ea typeface="Aptos"/>
                <a:cs typeface="Aptos"/>
              </a:defRPr>
            </a:defPPr>
            <a:lvl1pPr>
              <a:defRPr sz="2025" b="0">
                <a:solidFill>
                  <a:srgbClr val="24394B"/>
                </a:solidFill>
                <a:latin typeface="Aptos"/>
                <a:ea typeface="Aptos"/>
                <a:cs typeface="Aptos"/>
              </a:defRPr>
            </a:lvl1pPr>
            <a:lvl2pPr>
              <a:defRPr sz="2025" b="0">
                <a:solidFill>
                  <a:srgbClr val="24394B"/>
                </a:solidFill>
                <a:latin typeface="Aptos"/>
                <a:ea typeface="Aptos"/>
                <a:cs typeface="Aptos"/>
              </a:defRPr>
            </a:lvl2pPr>
            <a:lvl3pPr>
              <a:defRPr sz="2025" b="0">
                <a:solidFill>
                  <a:srgbClr val="24394B"/>
                </a:solidFill>
                <a:latin typeface="Aptos"/>
                <a:ea typeface="Aptos"/>
                <a:cs typeface="Aptos"/>
              </a:defRPr>
            </a:lvl3pPr>
            <a:lvl4pPr>
              <a:defRPr sz="2025" b="0">
                <a:solidFill>
                  <a:srgbClr val="24394B"/>
                </a:solidFill>
                <a:latin typeface="Aptos"/>
                <a:ea typeface="Aptos"/>
                <a:cs typeface="Aptos"/>
              </a:defRPr>
            </a:lvl4pPr>
            <a:lvl5pPr>
              <a:defRPr sz="2025" b="0">
                <a:solidFill>
                  <a:srgbClr val="24394B"/>
                </a:solidFill>
                <a:latin typeface="Aptos"/>
                <a:ea typeface="Aptos"/>
                <a:cs typeface="Aptos"/>
              </a:defRPr>
            </a:lvl5pPr>
            <a:lvl6pPr>
              <a:defRPr sz="2025" b="0">
                <a:solidFill>
                  <a:srgbClr val="24394B"/>
                </a:solidFill>
                <a:latin typeface="Aptos"/>
                <a:ea typeface="Aptos"/>
                <a:cs typeface="Aptos"/>
              </a:defRPr>
            </a:lvl6pPr>
            <a:lvl7pPr>
              <a:defRPr sz="2025" b="0">
                <a:solidFill>
                  <a:srgbClr val="24394B"/>
                </a:solidFill>
                <a:latin typeface="Aptos"/>
                <a:ea typeface="Aptos"/>
                <a:cs typeface="Aptos"/>
              </a:defRPr>
            </a:lvl7pPr>
            <a:lvl8pPr>
              <a:defRPr sz="2025" b="0">
                <a:solidFill>
                  <a:srgbClr val="24394B"/>
                </a:solidFill>
                <a:latin typeface="Aptos"/>
                <a:ea typeface="Aptos"/>
                <a:cs typeface="Aptos"/>
              </a:defRPr>
            </a:lvl8pPr>
            <a:lvl9pPr>
              <a:defRPr sz="2025" b="0">
                <a:solidFill>
                  <a:srgbClr val="24394B"/>
                </a:solidFill>
                <a:latin typeface="Aptos"/>
                <a:ea typeface="Aptos"/>
                <a:cs typeface="Aptos"/>
              </a:defRPr>
            </a:lvl9pPr>
          </a:lstStyle>
          <a:p>
            <a:pPr>
              <a:defRPr sz="2025" b="0">
                <a:solidFill>
                  <a:srgbClr val="24394B"/>
                </a:solidFill>
                <a:latin typeface="Aptos"/>
                <a:ea typeface="Aptos"/>
                <a:cs typeface="Aptos"/>
              </a:defRPr>
            </a:pPr>
            <a:r>
              <a:rPr sz="2025" b="0">
                <a:solidFill>
                  <a:srgbClr val="24394B"/>
                </a:solidFill>
                <a:latin typeface="Aptos"/>
                <a:ea typeface="Aptos"/>
                <a:cs typeface="Aptos"/>
              </a:rPr>
              <a:t>Viviane Garcia de Araújo Binda</a:t>
            </a:r>
          </a:p>
        </p:txBody>
      </p:sp>
      <p:sp>
        <p:nvSpPr>
          <p:cNvPr id="4" name="Rectangle 3">
            <a:extLst>
              <a:ext uri="{FF2B5EF4-FFF2-40B4-BE49-F238E27FC236}">
                <a16:creationId xmlns:a16="http://schemas.microsoft.com/office/drawing/2014/main" id="{A20F7CD4-5620-4DB5-8805-BB813A167A3F}"/>
              </a:ext>
            </a:extLst>
          </p:cNvPr>
          <p:cNvSpPr>
            <a:spLocks noGrp="1"/>
          </p:cNvSpPr>
          <p:nvPr/>
        </p:nvSpPr>
        <p:spPr>
          <a:xfrm>
            <a:off x="666750" y="3333750"/>
            <a:ext cx="10763250" cy="781050"/>
          </a:xfrm>
          <a:prstGeom prst="rect">
            <a:avLst/>
          </a:prstGeom>
          <a:noFill/>
          <a:ln w="0">
            <a:noFill/>
            <a:prstDash val="solid"/>
          </a:ln>
        </p:spPr>
        <p:txBody>
          <a:bodyPr lIns="0" tIns="0" rIns="0" bIns="0"/>
          <a:lstStyle>
            <a:defPPr>
              <a:defRPr sz="2025" b="0">
                <a:solidFill>
                  <a:srgbClr val="24394B"/>
                </a:solidFill>
                <a:latin typeface="Aptos"/>
                <a:ea typeface="Aptos"/>
                <a:cs typeface="Aptos"/>
              </a:defRPr>
            </a:defPPr>
            <a:lvl1pPr>
              <a:defRPr sz="2025" b="0">
                <a:solidFill>
                  <a:srgbClr val="24394B"/>
                </a:solidFill>
                <a:latin typeface="Aptos"/>
                <a:ea typeface="Aptos"/>
                <a:cs typeface="Aptos"/>
              </a:defRPr>
            </a:lvl1pPr>
            <a:lvl2pPr>
              <a:defRPr sz="2025" b="0">
                <a:solidFill>
                  <a:srgbClr val="24394B"/>
                </a:solidFill>
                <a:latin typeface="Aptos"/>
                <a:ea typeface="Aptos"/>
                <a:cs typeface="Aptos"/>
              </a:defRPr>
            </a:lvl2pPr>
            <a:lvl3pPr>
              <a:defRPr sz="2025" b="0">
                <a:solidFill>
                  <a:srgbClr val="24394B"/>
                </a:solidFill>
                <a:latin typeface="Aptos"/>
                <a:ea typeface="Aptos"/>
                <a:cs typeface="Aptos"/>
              </a:defRPr>
            </a:lvl3pPr>
            <a:lvl4pPr>
              <a:defRPr sz="2025" b="0">
                <a:solidFill>
                  <a:srgbClr val="24394B"/>
                </a:solidFill>
                <a:latin typeface="Aptos"/>
                <a:ea typeface="Aptos"/>
                <a:cs typeface="Aptos"/>
              </a:defRPr>
            </a:lvl4pPr>
            <a:lvl5pPr>
              <a:defRPr sz="2025" b="0">
                <a:solidFill>
                  <a:srgbClr val="24394B"/>
                </a:solidFill>
                <a:latin typeface="Aptos"/>
                <a:ea typeface="Aptos"/>
                <a:cs typeface="Aptos"/>
              </a:defRPr>
            </a:lvl5pPr>
            <a:lvl6pPr>
              <a:defRPr sz="2025" b="0">
                <a:solidFill>
                  <a:srgbClr val="24394B"/>
                </a:solidFill>
                <a:latin typeface="Aptos"/>
                <a:ea typeface="Aptos"/>
                <a:cs typeface="Aptos"/>
              </a:defRPr>
            </a:lvl6pPr>
            <a:lvl7pPr>
              <a:defRPr sz="2025" b="0">
                <a:solidFill>
                  <a:srgbClr val="24394B"/>
                </a:solidFill>
                <a:latin typeface="Aptos"/>
                <a:ea typeface="Aptos"/>
                <a:cs typeface="Aptos"/>
              </a:defRPr>
            </a:lvl7pPr>
            <a:lvl8pPr>
              <a:defRPr sz="2025" b="0">
                <a:solidFill>
                  <a:srgbClr val="24394B"/>
                </a:solidFill>
                <a:latin typeface="Aptos"/>
                <a:ea typeface="Aptos"/>
                <a:cs typeface="Aptos"/>
              </a:defRPr>
            </a:lvl8pPr>
            <a:lvl9pPr>
              <a:defRPr sz="2025" b="0">
                <a:solidFill>
                  <a:srgbClr val="24394B"/>
                </a:solidFill>
                <a:latin typeface="Aptos"/>
                <a:ea typeface="Aptos"/>
                <a:cs typeface="Aptos"/>
              </a:defRPr>
            </a:lvl9pPr>
          </a:lstStyle>
          <a:p>
            <a:pPr>
              <a:defRPr sz="2025" b="0">
                <a:solidFill>
                  <a:srgbClr val="24394B"/>
                </a:solidFill>
                <a:latin typeface="Aptos"/>
                <a:ea typeface="Aptos"/>
                <a:cs typeface="Aptos"/>
              </a:defRPr>
            </a:pPr>
            <a:r>
              <a:rPr sz="2025" b="0" dirty="0">
                <a:solidFill>
                  <a:srgbClr val="24394B"/>
                </a:solidFill>
                <a:latin typeface="Aptos"/>
                <a:ea typeface="Aptos"/>
                <a:cs typeface="Aptos"/>
              </a:rPr>
              <a:t>Student number</a:t>
            </a:r>
            <a:r>
              <a:rPr lang="en-GB" sz="2025" b="0" dirty="0">
                <a:solidFill>
                  <a:srgbClr val="24394B"/>
                </a:solidFill>
                <a:latin typeface="Aptos"/>
                <a:ea typeface="Aptos"/>
                <a:cs typeface="Aptos"/>
              </a:rPr>
              <a:t>:</a:t>
            </a:r>
            <a:r>
              <a:rPr sz="2025" b="0" dirty="0">
                <a:solidFill>
                  <a:srgbClr val="24394B"/>
                </a:solidFill>
                <a:latin typeface="Aptos"/>
                <a:ea typeface="Aptos"/>
                <a:cs typeface="Aptos"/>
              </a:rPr>
              <a:t> </a:t>
            </a:r>
            <a:r>
              <a:rPr lang="en-GB" sz="2025" b="0" dirty="0">
                <a:solidFill>
                  <a:srgbClr val="24394B"/>
                </a:solidFill>
                <a:latin typeface="Aptos"/>
                <a:ea typeface="Aptos"/>
                <a:cs typeface="Aptos"/>
              </a:rPr>
              <a:t>2526140</a:t>
            </a:r>
            <a:endParaRPr sz="2025" b="0" dirty="0">
              <a:solidFill>
                <a:srgbClr val="24394B"/>
              </a:solidFill>
              <a:latin typeface="Aptos"/>
              <a:ea typeface="Aptos"/>
              <a:cs typeface="Aptos"/>
            </a:endParaRPr>
          </a:p>
        </p:txBody>
      </p:sp>
      <p:sp>
        <p:nvSpPr>
          <p:cNvPr id="5" name="Rectangle 4">
            <a:extLst>
              <a:ext uri="{FF2B5EF4-FFF2-40B4-BE49-F238E27FC236}">
                <a16:creationId xmlns:a16="http://schemas.microsoft.com/office/drawing/2014/main" id="{3146145E-FF55-403D-9624-C85C838605DC}"/>
              </a:ext>
            </a:extLst>
          </p:cNvPr>
          <p:cNvSpPr>
            <a:spLocks noGrp="1"/>
          </p:cNvSpPr>
          <p:nvPr/>
        </p:nvSpPr>
        <p:spPr>
          <a:xfrm>
            <a:off x="666750" y="4191000"/>
            <a:ext cx="10763250" cy="781050"/>
          </a:xfrm>
          <a:prstGeom prst="rect">
            <a:avLst/>
          </a:prstGeom>
          <a:noFill/>
          <a:ln w="0">
            <a:noFill/>
            <a:prstDash val="solid"/>
          </a:ln>
        </p:spPr>
        <p:txBody>
          <a:bodyPr lIns="0" tIns="0" rIns="0" bIns="0"/>
          <a:lstStyle>
            <a:defPPr>
              <a:defRPr sz="2025" b="0">
                <a:solidFill>
                  <a:srgbClr val="24394B"/>
                </a:solidFill>
                <a:latin typeface="Aptos"/>
                <a:ea typeface="Aptos"/>
                <a:cs typeface="Aptos"/>
              </a:defRPr>
            </a:defPPr>
            <a:lvl1pPr>
              <a:defRPr sz="2025" b="0">
                <a:solidFill>
                  <a:srgbClr val="24394B"/>
                </a:solidFill>
                <a:latin typeface="Aptos"/>
                <a:ea typeface="Aptos"/>
                <a:cs typeface="Aptos"/>
              </a:defRPr>
            </a:lvl1pPr>
            <a:lvl2pPr>
              <a:defRPr sz="2025" b="0">
                <a:solidFill>
                  <a:srgbClr val="24394B"/>
                </a:solidFill>
                <a:latin typeface="Aptos"/>
                <a:ea typeface="Aptos"/>
                <a:cs typeface="Aptos"/>
              </a:defRPr>
            </a:lvl2pPr>
            <a:lvl3pPr>
              <a:defRPr sz="2025" b="0">
                <a:solidFill>
                  <a:srgbClr val="24394B"/>
                </a:solidFill>
                <a:latin typeface="Aptos"/>
                <a:ea typeface="Aptos"/>
                <a:cs typeface="Aptos"/>
              </a:defRPr>
            </a:lvl3pPr>
            <a:lvl4pPr>
              <a:defRPr sz="2025" b="0">
                <a:solidFill>
                  <a:srgbClr val="24394B"/>
                </a:solidFill>
                <a:latin typeface="Aptos"/>
                <a:ea typeface="Aptos"/>
                <a:cs typeface="Aptos"/>
              </a:defRPr>
            </a:lvl4pPr>
            <a:lvl5pPr>
              <a:defRPr sz="2025" b="0">
                <a:solidFill>
                  <a:srgbClr val="24394B"/>
                </a:solidFill>
                <a:latin typeface="Aptos"/>
                <a:ea typeface="Aptos"/>
                <a:cs typeface="Aptos"/>
              </a:defRPr>
            </a:lvl5pPr>
            <a:lvl6pPr>
              <a:defRPr sz="2025" b="0">
                <a:solidFill>
                  <a:srgbClr val="24394B"/>
                </a:solidFill>
                <a:latin typeface="Aptos"/>
                <a:ea typeface="Aptos"/>
                <a:cs typeface="Aptos"/>
              </a:defRPr>
            </a:lvl6pPr>
            <a:lvl7pPr>
              <a:defRPr sz="2025" b="0">
                <a:solidFill>
                  <a:srgbClr val="24394B"/>
                </a:solidFill>
                <a:latin typeface="Aptos"/>
                <a:ea typeface="Aptos"/>
                <a:cs typeface="Aptos"/>
              </a:defRPr>
            </a:lvl7pPr>
            <a:lvl8pPr>
              <a:defRPr sz="2025" b="0">
                <a:solidFill>
                  <a:srgbClr val="24394B"/>
                </a:solidFill>
                <a:latin typeface="Aptos"/>
                <a:ea typeface="Aptos"/>
                <a:cs typeface="Aptos"/>
              </a:defRPr>
            </a:lvl8pPr>
            <a:lvl9pPr>
              <a:defRPr sz="2025" b="0">
                <a:solidFill>
                  <a:srgbClr val="24394B"/>
                </a:solidFill>
                <a:latin typeface="Aptos"/>
                <a:ea typeface="Aptos"/>
                <a:cs typeface="Aptos"/>
              </a:defRPr>
            </a:lvl9pPr>
          </a:lstStyle>
          <a:p>
            <a:pPr>
              <a:defRPr sz="2025" b="0">
                <a:solidFill>
                  <a:srgbClr val="24394B"/>
                </a:solidFill>
                <a:latin typeface="Aptos"/>
                <a:ea typeface="Aptos"/>
                <a:cs typeface="Aptos"/>
              </a:defRPr>
            </a:pPr>
            <a:r>
              <a:rPr sz="2025" b="0" dirty="0">
                <a:solidFill>
                  <a:srgbClr val="24394B"/>
                </a:solidFill>
                <a:latin typeface="Aptos"/>
                <a:ea typeface="Aptos"/>
                <a:cs typeface="Aptos"/>
              </a:rPr>
              <a:t>Module code and title: </a:t>
            </a:r>
            <a:r>
              <a:rPr lang="en-GB" dirty="0"/>
              <a:t>Professional Development within Health and Social Care LCHS4009</a:t>
            </a:r>
            <a:endParaRPr sz="2025" b="0" dirty="0">
              <a:solidFill>
                <a:srgbClr val="24394B"/>
              </a:solidFill>
              <a:latin typeface="Aptos"/>
              <a:ea typeface="Aptos"/>
              <a:cs typeface="Aptos"/>
            </a:endParaRPr>
          </a:p>
        </p:txBody>
      </p:sp>
      <p:sp>
        <p:nvSpPr>
          <p:cNvPr id="6" name="Rectangle 5">
            <a:extLst>
              <a:ext uri="{FF2B5EF4-FFF2-40B4-BE49-F238E27FC236}">
                <a16:creationId xmlns:a16="http://schemas.microsoft.com/office/drawing/2014/main" id="{63920070-6B05-42DD-BC31-F144B2D28874}"/>
              </a:ext>
            </a:extLst>
          </p:cNvPr>
          <p:cNvSpPr>
            <a:spLocks noGrp="1"/>
          </p:cNvSpPr>
          <p:nvPr/>
        </p:nvSpPr>
        <p:spPr>
          <a:xfrm>
            <a:off x="666750" y="5048250"/>
            <a:ext cx="10763250" cy="781050"/>
          </a:xfrm>
          <a:prstGeom prst="rect">
            <a:avLst/>
          </a:prstGeom>
          <a:noFill/>
          <a:ln w="0">
            <a:noFill/>
            <a:prstDash val="solid"/>
          </a:ln>
        </p:spPr>
        <p:txBody>
          <a:bodyPr lIns="0" tIns="0" rIns="0" bIns="0"/>
          <a:lstStyle>
            <a:defPPr>
              <a:defRPr sz="2025" b="0">
                <a:solidFill>
                  <a:srgbClr val="24394B"/>
                </a:solidFill>
                <a:latin typeface="Aptos"/>
                <a:ea typeface="Aptos"/>
                <a:cs typeface="Aptos"/>
              </a:defRPr>
            </a:defPPr>
            <a:lvl1pPr>
              <a:defRPr sz="2025" b="0">
                <a:solidFill>
                  <a:srgbClr val="24394B"/>
                </a:solidFill>
                <a:latin typeface="Aptos"/>
                <a:ea typeface="Aptos"/>
                <a:cs typeface="Aptos"/>
              </a:defRPr>
            </a:lvl1pPr>
            <a:lvl2pPr>
              <a:defRPr sz="2025" b="0">
                <a:solidFill>
                  <a:srgbClr val="24394B"/>
                </a:solidFill>
                <a:latin typeface="Aptos"/>
                <a:ea typeface="Aptos"/>
                <a:cs typeface="Aptos"/>
              </a:defRPr>
            </a:lvl2pPr>
            <a:lvl3pPr>
              <a:defRPr sz="2025" b="0">
                <a:solidFill>
                  <a:srgbClr val="24394B"/>
                </a:solidFill>
                <a:latin typeface="Aptos"/>
                <a:ea typeface="Aptos"/>
                <a:cs typeface="Aptos"/>
              </a:defRPr>
            </a:lvl3pPr>
            <a:lvl4pPr>
              <a:defRPr sz="2025" b="0">
                <a:solidFill>
                  <a:srgbClr val="24394B"/>
                </a:solidFill>
                <a:latin typeface="Aptos"/>
                <a:ea typeface="Aptos"/>
                <a:cs typeface="Aptos"/>
              </a:defRPr>
            </a:lvl4pPr>
            <a:lvl5pPr>
              <a:defRPr sz="2025" b="0">
                <a:solidFill>
                  <a:srgbClr val="24394B"/>
                </a:solidFill>
                <a:latin typeface="Aptos"/>
                <a:ea typeface="Aptos"/>
                <a:cs typeface="Aptos"/>
              </a:defRPr>
            </a:lvl5pPr>
            <a:lvl6pPr>
              <a:defRPr sz="2025" b="0">
                <a:solidFill>
                  <a:srgbClr val="24394B"/>
                </a:solidFill>
                <a:latin typeface="Aptos"/>
                <a:ea typeface="Aptos"/>
                <a:cs typeface="Aptos"/>
              </a:defRPr>
            </a:lvl6pPr>
            <a:lvl7pPr>
              <a:defRPr sz="2025" b="0">
                <a:solidFill>
                  <a:srgbClr val="24394B"/>
                </a:solidFill>
                <a:latin typeface="Aptos"/>
                <a:ea typeface="Aptos"/>
                <a:cs typeface="Aptos"/>
              </a:defRPr>
            </a:lvl7pPr>
            <a:lvl8pPr>
              <a:defRPr sz="2025" b="0">
                <a:solidFill>
                  <a:srgbClr val="24394B"/>
                </a:solidFill>
                <a:latin typeface="Aptos"/>
                <a:ea typeface="Aptos"/>
                <a:cs typeface="Aptos"/>
              </a:defRPr>
            </a:lvl8pPr>
            <a:lvl9pPr>
              <a:defRPr sz="2025" b="0">
                <a:solidFill>
                  <a:srgbClr val="24394B"/>
                </a:solidFill>
                <a:latin typeface="Aptos"/>
                <a:ea typeface="Aptos"/>
                <a:cs typeface="Aptos"/>
              </a:defRPr>
            </a:lvl9pPr>
          </a:lstStyle>
          <a:p>
            <a:pPr>
              <a:defRPr sz="2025" b="0">
                <a:solidFill>
                  <a:srgbClr val="24394B"/>
                </a:solidFill>
                <a:latin typeface="Aptos"/>
                <a:ea typeface="Aptos"/>
                <a:cs typeface="Aptos"/>
              </a:defRPr>
            </a:pPr>
            <a:r>
              <a:rPr sz="2025" b="0" dirty="0">
                <a:solidFill>
                  <a:srgbClr val="24394B"/>
                </a:solidFill>
                <a:latin typeface="Aptos"/>
                <a:ea typeface="Aptos"/>
                <a:cs typeface="Aptos"/>
              </a:rPr>
              <a:t>Lecturer: </a:t>
            </a:r>
            <a:r>
              <a:rPr lang="en-GB" sz="2025" b="0" dirty="0">
                <a:solidFill>
                  <a:srgbClr val="24394B"/>
                </a:solidFill>
                <a:latin typeface="Aptos"/>
                <a:ea typeface="Aptos"/>
                <a:cs typeface="Aptos"/>
              </a:rPr>
              <a:t>Bernice Ejiogu</a:t>
            </a:r>
            <a:endParaRPr sz="2025" b="0" dirty="0">
              <a:solidFill>
                <a:srgbClr val="24394B"/>
              </a:solidFill>
              <a:latin typeface="Aptos"/>
              <a:ea typeface="Aptos"/>
              <a:cs typeface="Aptos"/>
            </a:endParaRPr>
          </a:p>
        </p:txBody>
      </p:sp>
      <p:sp>
        <p:nvSpPr>
          <p:cNvPr id="7" name="Rectangle 6">
            <a:extLst>
              <a:ext uri="{FF2B5EF4-FFF2-40B4-BE49-F238E27FC236}">
                <a16:creationId xmlns:a16="http://schemas.microsoft.com/office/drawing/2014/main" id="{7EC0C9C6-B957-4875-B89D-3D63E06B458F}"/>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1</a:t>
            </a:r>
          </a:p>
        </p:txBody>
      </p:sp>
    </p:spTree>
    <p:extLst>
      <p:ext uri="{BB962C8B-B14F-4D97-AF65-F5344CB8AC3E}">
        <p14:creationId xmlns:p14="http://schemas.microsoft.com/office/powerpoint/2010/main" val="630165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EA6675-A96B-4A96-B487-FBC2C61A671E}"/>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My career choice</a:t>
            </a:r>
          </a:p>
        </p:txBody>
      </p:sp>
      <p:sp>
        <p:nvSpPr>
          <p:cNvPr id="2" name="Rectangle 1">
            <a:extLst>
              <a:ext uri="{FF2B5EF4-FFF2-40B4-BE49-F238E27FC236}">
                <a16:creationId xmlns:a16="http://schemas.microsoft.com/office/drawing/2014/main" id="{D56CACA8-160A-4857-B511-60D7654C19E8}"/>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Social Work Assistant in Birmingham</a:t>
            </a:r>
          </a:p>
        </p:txBody>
      </p:sp>
      <p:sp>
        <p:nvSpPr>
          <p:cNvPr id="3" name="Rectangle 2">
            <a:extLst>
              <a:ext uri="{FF2B5EF4-FFF2-40B4-BE49-F238E27FC236}">
                <a16:creationId xmlns:a16="http://schemas.microsoft.com/office/drawing/2014/main" id="{91EA82C2-F22D-46A2-B9C9-F592629925AC}"/>
              </a:ext>
            </a:extLst>
          </p:cNvPr>
          <p:cNvSpPr>
            <a:spLocks noGrp="1"/>
          </p:cNvSpPr>
          <p:nvPr/>
        </p:nvSpPr>
        <p:spPr>
          <a:xfrm>
            <a:off x="666750" y="23812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I want to help children and families access support.</a:t>
            </a:r>
          </a:p>
        </p:txBody>
      </p:sp>
      <p:sp>
        <p:nvSpPr>
          <p:cNvPr id="4" name="Rectangle 3">
            <a:extLst>
              <a:ext uri="{FF2B5EF4-FFF2-40B4-BE49-F238E27FC236}">
                <a16:creationId xmlns:a16="http://schemas.microsoft.com/office/drawing/2014/main" id="{E3369F1A-2654-459D-A75F-55129B04D13F}"/>
              </a:ext>
            </a:extLst>
          </p:cNvPr>
          <p:cNvSpPr>
            <a:spLocks noGrp="1"/>
          </p:cNvSpPr>
          <p:nvPr/>
        </p:nvSpPr>
        <p:spPr>
          <a:xfrm>
            <a:off x="666750" y="32385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AFPES: over five years in healthcare administration, 2013–2018.</a:t>
            </a:r>
          </a:p>
        </p:txBody>
      </p:sp>
      <p:sp>
        <p:nvSpPr>
          <p:cNvPr id="5" name="Rectangle 4">
            <a:extLst>
              <a:ext uri="{FF2B5EF4-FFF2-40B4-BE49-F238E27FC236}">
                <a16:creationId xmlns:a16="http://schemas.microsoft.com/office/drawing/2014/main" id="{ADBDED51-D135-460A-ACB8-D0059DAED7E8}"/>
              </a:ext>
            </a:extLst>
          </p:cNvPr>
          <p:cNvSpPr>
            <a:spLocks noGrp="1"/>
          </p:cNvSpPr>
          <p:nvPr/>
        </p:nvSpPr>
        <p:spPr>
          <a:xfrm>
            <a:off x="666750" y="40957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LBC Brazil: children’s teaching and support since October 2020.</a:t>
            </a:r>
          </a:p>
        </p:txBody>
      </p:sp>
      <p:sp>
        <p:nvSpPr>
          <p:cNvPr id="6" name="Rectangle 5">
            <a:extLst>
              <a:ext uri="{FF2B5EF4-FFF2-40B4-BE49-F238E27FC236}">
                <a16:creationId xmlns:a16="http://schemas.microsoft.com/office/drawing/2014/main" id="{E84E1EC2-3C34-42AB-B55C-A70A795544DB}"/>
              </a:ext>
            </a:extLst>
          </p:cNvPr>
          <p:cNvSpPr>
            <a:spLocks noGrp="1"/>
          </p:cNvSpPr>
          <p:nvPr/>
        </p:nvSpPr>
        <p:spPr>
          <a:xfrm>
            <a:off x="666750" y="49530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Health and Social Care: Level 4 completion expected December 2026.</a:t>
            </a:r>
          </a:p>
        </p:txBody>
      </p:sp>
      <p:sp>
        <p:nvSpPr>
          <p:cNvPr id="7" name="Rectangle 6">
            <a:extLst>
              <a:ext uri="{FF2B5EF4-FFF2-40B4-BE49-F238E27FC236}">
                <a16:creationId xmlns:a16="http://schemas.microsoft.com/office/drawing/2014/main" id="{C1EA777C-EF43-42A9-B7AD-49128715D205}"/>
              </a:ext>
            </a:extLst>
          </p:cNvPr>
          <p:cNvSpPr>
            <a:spLocks noGrp="1"/>
          </p:cNvSpPr>
          <p:nvPr/>
        </p:nvSpPr>
        <p:spPr>
          <a:xfrm>
            <a:off x="666750" y="6315075"/>
            <a:ext cx="10287000" cy="285750"/>
          </a:xfrm>
          <a:prstGeom prst="rect">
            <a:avLst/>
          </a:prstGeom>
          <a:noFill/>
          <a:ln w="0">
            <a:noFill/>
            <a:prstDash val="solid"/>
          </a:ln>
        </p:spPr>
        <p:txBody>
          <a:bodyPr lIns="0" tIns="0" rIns="0" bIns="0"/>
          <a:lstStyle>
            <a:defPPr>
              <a:defRPr sz="1275" b="0">
                <a:solidFill>
                  <a:srgbClr val="596875"/>
                </a:solidFill>
                <a:latin typeface="Aptos"/>
                <a:ea typeface="Aptos"/>
                <a:cs typeface="Aptos"/>
              </a:defRPr>
            </a:defPPr>
            <a:lvl1pPr>
              <a:defRPr sz="1275" b="0">
                <a:solidFill>
                  <a:srgbClr val="596875"/>
                </a:solidFill>
                <a:latin typeface="Aptos"/>
                <a:ea typeface="Aptos"/>
                <a:cs typeface="Aptos"/>
              </a:defRPr>
            </a:lvl1pPr>
            <a:lvl2pPr>
              <a:defRPr sz="1275" b="0">
                <a:solidFill>
                  <a:srgbClr val="596875"/>
                </a:solidFill>
                <a:latin typeface="Aptos"/>
                <a:ea typeface="Aptos"/>
                <a:cs typeface="Aptos"/>
              </a:defRPr>
            </a:lvl2pPr>
            <a:lvl3pPr>
              <a:defRPr sz="1275" b="0">
                <a:solidFill>
                  <a:srgbClr val="596875"/>
                </a:solidFill>
                <a:latin typeface="Aptos"/>
                <a:ea typeface="Aptos"/>
                <a:cs typeface="Aptos"/>
              </a:defRPr>
            </a:lvl3pPr>
            <a:lvl4pPr>
              <a:defRPr sz="1275" b="0">
                <a:solidFill>
                  <a:srgbClr val="596875"/>
                </a:solidFill>
                <a:latin typeface="Aptos"/>
                <a:ea typeface="Aptos"/>
                <a:cs typeface="Aptos"/>
              </a:defRPr>
            </a:lvl4pPr>
            <a:lvl5pPr>
              <a:defRPr sz="1275" b="0">
                <a:solidFill>
                  <a:srgbClr val="596875"/>
                </a:solidFill>
                <a:latin typeface="Aptos"/>
                <a:ea typeface="Aptos"/>
                <a:cs typeface="Aptos"/>
              </a:defRPr>
            </a:lvl5pPr>
            <a:lvl6pPr>
              <a:defRPr sz="1275" b="0">
                <a:solidFill>
                  <a:srgbClr val="596875"/>
                </a:solidFill>
                <a:latin typeface="Aptos"/>
                <a:ea typeface="Aptos"/>
                <a:cs typeface="Aptos"/>
              </a:defRPr>
            </a:lvl6pPr>
            <a:lvl7pPr>
              <a:defRPr sz="1275" b="0">
                <a:solidFill>
                  <a:srgbClr val="596875"/>
                </a:solidFill>
                <a:latin typeface="Aptos"/>
                <a:ea typeface="Aptos"/>
                <a:cs typeface="Aptos"/>
              </a:defRPr>
            </a:lvl7pPr>
            <a:lvl8pPr>
              <a:defRPr sz="1275" b="0">
                <a:solidFill>
                  <a:srgbClr val="596875"/>
                </a:solidFill>
                <a:latin typeface="Aptos"/>
                <a:ea typeface="Aptos"/>
                <a:cs typeface="Aptos"/>
              </a:defRPr>
            </a:lvl8pPr>
            <a:lvl9pPr>
              <a:defRPr sz="1275" b="0">
                <a:solidFill>
                  <a:srgbClr val="596875"/>
                </a:solidFill>
                <a:latin typeface="Aptos"/>
                <a:ea typeface="Aptos"/>
                <a:cs typeface="Aptos"/>
              </a:defRPr>
            </a:lvl9pPr>
          </a:lstStyle>
          <a:p>
            <a:pPr>
              <a:defRPr sz="1275" b="0">
                <a:solidFill>
                  <a:srgbClr val="596875"/>
                </a:solidFill>
                <a:latin typeface="Aptos"/>
                <a:ea typeface="Aptos"/>
                <a:cs typeface="Aptos"/>
              </a:defRPr>
            </a:pPr>
            <a:endParaRPr sz="1275" b="0" dirty="0">
              <a:solidFill>
                <a:srgbClr val="596875"/>
              </a:solidFill>
              <a:latin typeface="Aptos"/>
              <a:ea typeface="Aptos"/>
              <a:cs typeface="Aptos"/>
            </a:endParaRPr>
          </a:p>
        </p:txBody>
      </p:sp>
      <p:sp>
        <p:nvSpPr>
          <p:cNvPr id="8" name="Rectangle 7">
            <a:extLst>
              <a:ext uri="{FF2B5EF4-FFF2-40B4-BE49-F238E27FC236}">
                <a16:creationId xmlns:a16="http://schemas.microsoft.com/office/drawing/2014/main" id="{787B0F57-C481-45BD-AEAD-1CC5C1162759}"/>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2</a:t>
            </a:r>
          </a:p>
        </p:txBody>
      </p:sp>
    </p:spTree>
    <p:extLst>
      <p:ext uri="{BB962C8B-B14F-4D97-AF65-F5344CB8AC3E}">
        <p14:creationId xmlns:p14="http://schemas.microsoft.com/office/powerpoint/2010/main" val="2131293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EF3155-546C-45F9-B7E1-30C6B1D8E8FE}"/>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A current job advert</a:t>
            </a:r>
          </a:p>
        </p:txBody>
      </p:sp>
      <p:sp>
        <p:nvSpPr>
          <p:cNvPr id="2" name="Rectangle 1">
            <a:extLst>
              <a:ext uri="{FF2B5EF4-FFF2-40B4-BE49-F238E27FC236}">
                <a16:creationId xmlns:a16="http://schemas.microsoft.com/office/drawing/2014/main" id="{EBB9A4A7-2DE3-4B00-9818-9EB14DC6417A}"/>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Social Work Assistant in Aston, Birmingham</a:t>
            </a:r>
          </a:p>
        </p:txBody>
      </p:sp>
      <p:sp>
        <p:nvSpPr>
          <p:cNvPr id="3" name="Rectangle 2">
            <a:extLst>
              <a:ext uri="{FF2B5EF4-FFF2-40B4-BE49-F238E27FC236}">
                <a16:creationId xmlns:a16="http://schemas.microsoft.com/office/drawing/2014/main" id="{DB3556F4-3E63-4AD5-AA74-0A9571605C4D}"/>
              </a:ext>
            </a:extLst>
          </p:cNvPr>
          <p:cNvSpPr>
            <a:spLocks noGrp="1"/>
          </p:cNvSpPr>
          <p:nvPr/>
        </p:nvSpPr>
        <p:spPr>
          <a:xfrm>
            <a:off x="666750" y="23812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Recruiter: Service Care Solutions. Reference: BH-169234</a:t>
            </a:r>
          </a:p>
        </p:txBody>
      </p:sp>
      <p:sp>
        <p:nvSpPr>
          <p:cNvPr id="4" name="Rectangle 3">
            <a:extLst>
              <a:ext uri="{FF2B5EF4-FFF2-40B4-BE49-F238E27FC236}">
                <a16:creationId xmlns:a16="http://schemas.microsoft.com/office/drawing/2014/main" id="{A6A63135-4F6D-4972-B670-95D8AA1EACB5}"/>
              </a:ext>
            </a:extLst>
          </p:cNvPr>
          <p:cNvSpPr>
            <a:spLocks noGrp="1"/>
          </p:cNvSpPr>
          <p:nvPr/>
        </p:nvSpPr>
        <p:spPr>
          <a:xfrm>
            <a:off x="666750" y="32385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Children’s Services: supporting social workers and families</a:t>
            </a:r>
          </a:p>
        </p:txBody>
      </p:sp>
      <p:sp>
        <p:nvSpPr>
          <p:cNvPr id="5" name="Rectangle 4">
            <a:extLst>
              <a:ext uri="{FF2B5EF4-FFF2-40B4-BE49-F238E27FC236}">
                <a16:creationId xmlns:a16="http://schemas.microsoft.com/office/drawing/2014/main" id="{B5B47AD5-07AF-4BAB-A012-2C1748EB0D79}"/>
              </a:ext>
            </a:extLst>
          </p:cNvPr>
          <p:cNvSpPr>
            <a:spLocks noGrp="1"/>
          </p:cNvSpPr>
          <p:nvPr/>
        </p:nvSpPr>
        <p:spPr>
          <a:xfrm>
            <a:off x="666750" y="40957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Full-time, temporary contract. Advertised pay: £13.70 per hour.</a:t>
            </a:r>
          </a:p>
        </p:txBody>
      </p:sp>
      <p:sp>
        <p:nvSpPr>
          <p:cNvPr id="6" name="Rectangle 5">
            <a:extLst>
              <a:ext uri="{FF2B5EF4-FFF2-40B4-BE49-F238E27FC236}">
                <a16:creationId xmlns:a16="http://schemas.microsoft.com/office/drawing/2014/main" id="{8E34F054-3BA8-44A1-8859-1FA752177B96}"/>
              </a:ext>
            </a:extLst>
          </p:cNvPr>
          <p:cNvSpPr>
            <a:spLocks noGrp="1"/>
          </p:cNvSpPr>
          <p:nvPr/>
        </p:nvSpPr>
        <p:spPr>
          <a:xfrm>
            <a:off x="666750" y="49530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Closing date: 23 November 2026. Checked: 18 October 2026.</a:t>
            </a:r>
          </a:p>
        </p:txBody>
      </p:sp>
      <p:sp>
        <p:nvSpPr>
          <p:cNvPr id="8" name="Rectangle 7">
            <a:extLst>
              <a:ext uri="{FF2B5EF4-FFF2-40B4-BE49-F238E27FC236}">
                <a16:creationId xmlns:a16="http://schemas.microsoft.com/office/drawing/2014/main" id="{1062E590-B77C-4040-8BDA-4F364352B45A}"/>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3</a:t>
            </a:r>
          </a:p>
        </p:txBody>
      </p:sp>
    </p:spTree>
    <p:extLst>
      <p:ext uri="{BB962C8B-B14F-4D97-AF65-F5344CB8AC3E}">
        <p14:creationId xmlns:p14="http://schemas.microsoft.com/office/powerpoint/2010/main" val="1904828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639A55-0C16-4DC8-8E14-8C1695E8112E}"/>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Requirements in this advert</a:t>
            </a:r>
          </a:p>
        </p:txBody>
      </p:sp>
      <p:sp>
        <p:nvSpPr>
          <p:cNvPr id="2" name="Rectangle 1">
            <a:extLst>
              <a:ext uri="{FF2B5EF4-FFF2-40B4-BE49-F238E27FC236}">
                <a16:creationId xmlns:a16="http://schemas.microsoft.com/office/drawing/2014/main" id="{7492ACF8-2141-4774-8880-EF9038A8B818}"/>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The job criteria behind my SWOT</a:t>
            </a:r>
          </a:p>
        </p:txBody>
      </p:sp>
      <p:sp>
        <p:nvSpPr>
          <p:cNvPr id="3" name="Rectangle 2">
            <a:extLst>
              <a:ext uri="{FF2B5EF4-FFF2-40B4-BE49-F238E27FC236}">
                <a16:creationId xmlns:a16="http://schemas.microsoft.com/office/drawing/2014/main" id="{2EA55482-39AB-4670-9744-2A173AAEEA51}"/>
              </a:ext>
            </a:extLst>
          </p:cNvPr>
          <p:cNvSpPr>
            <a:spLocks noGrp="1"/>
          </p:cNvSpPr>
          <p:nvPr/>
        </p:nvSpPr>
        <p:spPr>
          <a:xfrm>
            <a:off x="666750" y="23812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Clear communication and positive relationships with families</a:t>
            </a:r>
          </a:p>
        </p:txBody>
      </p:sp>
      <p:sp>
        <p:nvSpPr>
          <p:cNvPr id="4" name="Rectangle 3">
            <a:extLst>
              <a:ext uri="{FF2B5EF4-FFF2-40B4-BE49-F238E27FC236}">
                <a16:creationId xmlns:a16="http://schemas.microsoft.com/office/drawing/2014/main" id="{95985FD0-7211-4BAE-8178-1FEB46494384}"/>
              </a:ext>
            </a:extLst>
          </p:cNvPr>
          <p:cNvSpPr>
            <a:spLocks noGrp="1"/>
          </p:cNvSpPr>
          <p:nvPr/>
        </p:nvSpPr>
        <p:spPr>
          <a:xfrm>
            <a:off x="666750" y="32385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Organisation and accurate case notes</a:t>
            </a:r>
          </a:p>
        </p:txBody>
      </p:sp>
      <p:sp>
        <p:nvSpPr>
          <p:cNvPr id="5" name="Rectangle 4">
            <a:extLst>
              <a:ext uri="{FF2B5EF4-FFF2-40B4-BE49-F238E27FC236}">
                <a16:creationId xmlns:a16="http://schemas.microsoft.com/office/drawing/2014/main" id="{B82C9080-B1F0-495F-AB69-0EAEB7A1A880}"/>
              </a:ext>
            </a:extLst>
          </p:cNvPr>
          <p:cNvSpPr>
            <a:spLocks noGrp="1"/>
          </p:cNvSpPr>
          <p:nvPr/>
        </p:nvSpPr>
        <p:spPr>
          <a:xfrm>
            <a:off x="666750" y="40957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Safeguarding knowledge and relevant support experience</a:t>
            </a:r>
          </a:p>
        </p:txBody>
      </p:sp>
      <p:sp>
        <p:nvSpPr>
          <p:cNvPr id="6" name="Rectangle 5">
            <a:extLst>
              <a:ext uri="{FF2B5EF4-FFF2-40B4-BE49-F238E27FC236}">
                <a16:creationId xmlns:a16="http://schemas.microsoft.com/office/drawing/2014/main" id="{9F5B334E-2EAB-415D-893B-0ADCD7B8E813}"/>
              </a:ext>
            </a:extLst>
          </p:cNvPr>
          <p:cNvSpPr>
            <a:spLocks noGrp="1"/>
          </p:cNvSpPr>
          <p:nvPr/>
        </p:nvSpPr>
        <p:spPr>
          <a:xfrm>
            <a:off x="666750" y="49530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Enhanced DBS required. I hold a DBS certificate, with type to confirm.</a:t>
            </a:r>
          </a:p>
        </p:txBody>
      </p:sp>
      <p:sp>
        <p:nvSpPr>
          <p:cNvPr id="7" name="Rectangle 6">
            <a:extLst>
              <a:ext uri="{FF2B5EF4-FFF2-40B4-BE49-F238E27FC236}">
                <a16:creationId xmlns:a16="http://schemas.microsoft.com/office/drawing/2014/main" id="{B9BF7C17-9E34-4FE6-BD9A-58BA80D43F45}"/>
              </a:ext>
            </a:extLst>
          </p:cNvPr>
          <p:cNvSpPr>
            <a:spLocks noGrp="1"/>
          </p:cNvSpPr>
          <p:nvPr/>
        </p:nvSpPr>
        <p:spPr>
          <a:xfrm>
            <a:off x="666750" y="6315075"/>
            <a:ext cx="10287000" cy="285750"/>
          </a:xfrm>
          <a:prstGeom prst="rect">
            <a:avLst/>
          </a:prstGeom>
          <a:noFill/>
          <a:ln w="0">
            <a:noFill/>
            <a:prstDash val="solid"/>
          </a:ln>
        </p:spPr>
        <p:txBody>
          <a:bodyPr lIns="0" tIns="0" rIns="0" bIns="0"/>
          <a:lstStyle>
            <a:defPPr>
              <a:defRPr sz="1275" b="0">
                <a:solidFill>
                  <a:srgbClr val="596875"/>
                </a:solidFill>
                <a:latin typeface="Aptos"/>
                <a:ea typeface="Aptos"/>
                <a:cs typeface="Aptos"/>
              </a:defRPr>
            </a:defPPr>
            <a:lvl1pPr>
              <a:defRPr sz="1275" b="0">
                <a:solidFill>
                  <a:srgbClr val="596875"/>
                </a:solidFill>
                <a:latin typeface="Aptos"/>
                <a:ea typeface="Aptos"/>
                <a:cs typeface="Aptos"/>
              </a:defRPr>
            </a:lvl1pPr>
            <a:lvl2pPr>
              <a:defRPr sz="1275" b="0">
                <a:solidFill>
                  <a:srgbClr val="596875"/>
                </a:solidFill>
                <a:latin typeface="Aptos"/>
                <a:ea typeface="Aptos"/>
                <a:cs typeface="Aptos"/>
              </a:defRPr>
            </a:lvl2pPr>
            <a:lvl3pPr>
              <a:defRPr sz="1275" b="0">
                <a:solidFill>
                  <a:srgbClr val="596875"/>
                </a:solidFill>
                <a:latin typeface="Aptos"/>
                <a:ea typeface="Aptos"/>
                <a:cs typeface="Aptos"/>
              </a:defRPr>
            </a:lvl3pPr>
            <a:lvl4pPr>
              <a:defRPr sz="1275" b="0">
                <a:solidFill>
                  <a:srgbClr val="596875"/>
                </a:solidFill>
                <a:latin typeface="Aptos"/>
                <a:ea typeface="Aptos"/>
                <a:cs typeface="Aptos"/>
              </a:defRPr>
            </a:lvl4pPr>
            <a:lvl5pPr>
              <a:defRPr sz="1275" b="0">
                <a:solidFill>
                  <a:srgbClr val="596875"/>
                </a:solidFill>
                <a:latin typeface="Aptos"/>
                <a:ea typeface="Aptos"/>
                <a:cs typeface="Aptos"/>
              </a:defRPr>
            </a:lvl5pPr>
            <a:lvl6pPr>
              <a:defRPr sz="1275" b="0">
                <a:solidFill>
                  <a:srgbClr val="596875"/>
                </a:solidFill>
                <a:latin typeface="Aptos"/>
                <a:ea typeface="Aptos"/>
                <a:cs typeface="Aptos"/>
              </a:defRPr>
            </a:lvl6pPr>
            <a:lvl7pPr>
              <a:defRPr sz="1275" b="0">
                <a:solidFill>
                  <a:srgbClr val="596875"/>
                </a:solidFill>
                <a:latin typeface="Aptos"/>
                <a:ea typeface="Aptos"/>
                <a:cs typeface="Aptos"/>
              </a:defRPr>
            </a:lvl7pPr>
            <a:lvl8pPr>
              <a:defRPr sz="1275" b="0">
                <a:solidFill>
                  <a:srgbClr val="596875"/>
                </a:solidFill>
                <a:latin typeface="Aptos"/>
                <a:ea typeface="Aptos"/>
                <a:cs typeface="Aptos"/>
              </a:defRPr>
            </a:lvl8pPr>
            <a:lvl9pPr>
              <a:defRPr sz="1275" b="0">
                <a:solidFill>
                  <a:srgbClr val="596875"/>
                </a:solidFill>
                <a:latin typeface="Aptos"/>
                <a:ea typeface="Aptos"/>
                <a:cs typeface="Aptos"/>
              </a:defRPr>
            </a:lvl9pPr>
          </a:lstStyle>
          <a:p>
            <a:pPr>
              <a:defRPr sz="1275" b="0">
                <a:solidFill>
                  <a:srgbClr val="596875"/>
                </a:solidFill>
                <a:latin typeface="Aptos"/>
                <a:ea typeface="Aptos"/>
                <a:cs typeface="Aptos"/>
              </a:defRPr>
            </a:pPr>
            <a:endParaRPr sz="1275" b="0" dirty="0">
              <a:solidFill>
                <a:srgbClr val="596875"/>
              </a:solidFill>
              <a:latin typeface="Aptos"/>
              <a:ea typeface="Aptos"/>
              <a:cs typeface="Aptos"/>
            </a:endParaRPr>
          </a:p>
        </p:txBody>
      </p:sp>
      <p:sp>
        <p:nvSpPr>
          <p:cNvPr id="8" name="Rectangle 7">
            <a:extLst>
              <a:ext uri="{FF2B5EF4-FFF2-40B4-BE49-F238E27FC236}">
                <a16:creationId xmlns:a16="http://schemas.microsoft.com/office/drawing/2014/main" id="{9F9E0A80-AFAA-426D-92F1-677049A1BC83}"/>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4</a:t>
            </a:r>
          </a:p>
        </p:txBody>
      </p:sp>
    </p:spTree>
    <p:extLst>
      <p:ext uri="{BB962C8B-B14F-4D97-AF65-F5344CB8AC3E}">
        <p14:creationId xmlns:p14="http://schemas.microsoft.com/office/powerpoint/2010/main" val="381223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A030F2-AEE7-4396-840D-C1296434CE51}"/>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Strengths and weaknesses</a:t>
            </a:r>
          </a:p>
        </p:txBody>
      </p:sp>
      <p:sp>
        <p:nvSpPr>
          <p:cNvPr id="2" name="Rectangle 1">
            <a:extLst>
              <a:ext uri="{FF2B5EF4-FFF2-40B4-BE49-F238E27FC236}">
                <a16:creationId xmlns:a16="http://schemas.microsoft.com/office/drawing/2014/main" id="{AB8A5332-35CF-46C1-BBA9-74650A178476}"/>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My personal SWOT: internal factors</a:t>
            </a:r>
          </a:p>
        </p:txBody>
      </p:sp>
      <p:sp>
        <p:nvSpPr>
          <p:cNvPr id="3" name="Rectangle 2">
            <a:extLst>
              <a:ext uri="{FF2B5EF4-FFF2-40B4-BE49-F238E27FC236}">
                <a16:creationId xmlns:a16="http://schemas.microsoft.com/office/drawing/2014/main" id="{758DC665-15F9-489D-B20C-71929C0207F0}"/>
              </a:ext>
            </a:extLst>
          </p:cNvPr>
          <p:cNvSpPr>
            <a:spLocks noGrp="1"/>
          </p:cNvSpPr>
          <p:nvPr/>
        </p:nvSpPr>
        <p:spPr>
          <a:xfrm>
            <a:off x="666750" y="23812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STRENGTH: AFPES reception experience supports clear communication.</a:t>
            </a:r>
          </a:p>
        </p:txBody>
      </p:sp>
      <p:sp>
        <p:nvSpPr>
          <p:cNvPr id="4" name="Rectangle 3">
            <a:extLst>
              <a:ext uri="{FF2B5EF4-FFF2-40B4-BE49-F238E27FC236}">
                <a16:creationId xmlns:a16="http://schemas.microsoft.com/office/drawing/2014/main" id="{75331B32-9E4E-42C8-8334-4917DCDFC4C0}"/>
              </a:ext>
            </a:extLst>
          </p:cNvPr>
          <p:cNvSpPr>
            <a:spLocks noGrp="1"/>
          </p:cNvSpPr>
          <p:nvPr/>
        </p:nvSpPr>
        <p:spPr>
          <a:xfrm>
            <a:off x="666750" y="32385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STRENGTH: LBC Brazil volunteering gives me experience with children.</a:t>
            </a:r>
          </a:p>
        </p:txBody>
      </p:sp>
      <p:sp>
        <p:nvSpPr>
          <p:cNvPr id="5" name="Rectangle 4">
            <a:extLst>
              <a:ext uri="{FF2B5EF4-FFF2-40B4-BE49-F238E27FC236}">
                <a16:creationId xmlns:a16="http://schemas.microsoft.com/office/drawing/2014/main" id="{EE0C6B6F-C6E6-4B80-BA9F-CC6EE36F54B4}"/>
              </a:ext>
            </a:extLst>
          </p:cNvPr>
          <p:cNvSpPr>
            <a:spLocks noGrp="1"/>
          </p:cNvSpPr>
          <p:nvPr/>
        </p:nvSpPr>
        <p:spPr>
          <a:xfrm>
            <a:off x="666750" y="40957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WEAKNESS: I need formal social care and case-recording experience.</a:t>
            </a:r>
          </a:p>
        </p:txBody>
      </p:sp>
      <p:sp>
        <p:nvSpPr>
          <p:cNvPr id="6" name="Rectangle 5">
            <a:extLst>
              <a:ext uri="{FF2B5EF4-FFF2-40B4-BE49-F238E27FC236}">
                <a16:creationId xmlns:a16="http://schemas.microsoft.com/office/drawing/2014/main" id="{0344BADE-15C7-46E5-94ED-3881F8EED862}"/>
              </a:ext>
            </a:extLst>
          </p:cNvPr>
          <p:cNvSpPr>
            <a:spLocks noGrp="1"/>
          </p:cNvSpPr>
          <p:nvPr/>
        </p:nvSpPr>
        <p:spPr>
          <a:xfrm>
            <a:off x="666750" y="49530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WEAKNESS: I need to develop safeguarding knowledge for this role.</a:t>
            </a:r>
          </a:p>
        </p:txBody>
      </p:sp>
      <p:sp>
        <p:nvSpPr>
          <p:cNvPr id="7" name="Rectangle 6">
            <a:extLst>
              <a:ext uri="{FF2B5EF4-FFF2-40B4-BE49-F238E27FC236}">
                <a16:creationId xmlns:a16="http://schemas.microsoft.com/office/drawing/2014/main" id="{3A75BD51-36C2-49C8-A7DB-D3E3E26AD53C}"/>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5</a:t>
            </a:r>
          </a:p>
        </p:txBody>
      </p:sp>
    </p:spTree>
    <p:extLst>
      <p:ext uri="{BB962C8B-B14F-4D97-AF65-F5344CB8AC3E}">
        <p14:creationId xmlns:p14="http://schemas.microsoft.com/office/powerpoint/2010/main" val="1488148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FB1741-C39A-478D-8A00-A091FD06418B}"/>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Opportunities and threats</a:t>
            </a:r>
          </a:p>
        </p:txBody>
      </p:sp>
      <p:sp>
        <p:nvSpPr>
          <p:cNvPr id="2" name="Rectangle 1">
            <a:extLst>
              <a:ext uri="{FF2B5EF4-FFF2-40B4-BE49-F238E27FC236}">
                <a16:creationId xmlns:a16="http://schemas.microsoft.com/office/drawing/2014/main" id="{2135F274-2AF2-4D7A-8ABE-16B2FAA186B7}"/>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My personal SWOT: external factors</a:t>
            </a:r>
          </a:p>
        </p:txBody>
      </p:sp>
      <p:sp>
        <p:nvSpPr>
          <p:cNvPr id="3" name="Rectangle 2">
            <a:extLst>
              <a:ext uri="{FF2B5EF4-FFF2-40B4-BE49-F238E27FC236}">
                <a16:creationId xmlns:a16="http://schemas.microsoft.com/office/drawing/2014/main" id="{921CE232-9018-499E-9AEE-943CD38A9014}"/>
              </a:ext>
            </a:extLst>
          </p:cNvPr>
          <p:cNvSpPr>
            <a:spLocks noGrp="1"/>
          </p:cNvSpPr>
          <p:nvPr/>
        </p:nvSpPr>
        <p:spPr>
          <a:xfrm>
            <a:off x="666750" y="23812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OPPORTUNITY: My course provides learning and tutor feedback.</a:t>
            </a:r>
          </a:p>
        </p:txBody>
      </p:sp>
      <p:sp>
        <p:nvSpPr>
          <p:cNvPr id="4" name="Rectangle 3">
            <a:extLst>
              <a:ext uri="{FF2B5EF4-FFF2-40B4-BE49-F238E27FC236}">
                <a16:creationId xmlns:a16="http://schemas.microsoft.com/office/drawing/2014/main" id="{F0C5088C-FA5A-456F-8E34-6C2892D8319F}"/>
              </a:ext>
            </a:extLst>
          </p:cNvPr>
          <p:cNvSpPr>
            <a:spLocks noGrp="1"/>
          </p:cNvSpPr>
          <p:nvPr/>
        </p:nvSpPr>
        <p:spPr>
          <a:xfrm>
            <a:off x="666750" y="32385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OPPORTUNITY: Supervised experience could build on my volunteering.</a:t>
            </a:r>
          </a:p>
        </p:txBody>
      </p:sp>
      <p:sp>
        <p:nvSpPr>
          <p:cNvPr id="5" name="Rectangle 4">
            <a:extLst>
              <a:ext uri="{FF2B5EF4-FFF2-40B4-BE49-F238E27FC236}">
                <a16:creationId xmlns:a16="http://schemas.microsoft.com/office/drawing/2014/main" id="{13466707-27FD-418C-839B-4AD8F334A1C7}"/>
              </a:ext>
            </a:extLst>
          </p:cNvPr>
          <p:cNvSpPr>
            <a:spLocks noGrp="1"/>
          </p:cNvSpPr>
          <p:nvPr/>
        </p:nvSpPr>
        <p:spPr>
          <a:xfrm>
            <a:off x="666750" y="40957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THREAT: Other applicants may have statutory social care experience.</a:t>
            </a:r>
          </a:p>
        </p:txBody>
      </p:sp>
      <p:sp>
        <p:nvSpPr>
          <p:cNvPr id="6" name="Rectangle 5">
            <a:extLst>
              <a:ext uri="{FF2B5EF4-FFF2-40B4-BE49-F238E27FC236}">
                <a16:creationId xmlns:a16="http://schemas.microsoft.com/office/drawing/2014/main" id="{9765A57E-9E1B-4FE6-BAA0-01E6BFC43CFD}"/>
              </a:ext>
            </a:extLst>
          </p:cNvPr>
          <p:cNvSpPr>
            <a:spLocks noGrp="1"/>
          </p:cNvSpPr>
          <p:nvPr/>
        </p:nvSpPr>
        <p:spPr>
          <a:xfrm>
            <a:off x="666750" y="49530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THREAT: A temporary contract offers less job security.</a:t>
            </a:r>
          </a:p>
        </p:txBody>
      </p:sp>
      <p:sp>
        <p:nvSpPr>
          <p:cNvPr id="7" name="Rectangle 6">
            <a:extLst>
              <a:ext uri="{FF2B5EF4-FFF2-40B4-BE49-F238E27FC236}">
                <a16:creationId xmlns:a16="http://schemas.microsoft.com/office/drawing/2014/main" id="{36E52BF4-30A0-402A-A33D-BB132C4E3276}"/>
              </a:ext>
            </a:extLst>
          </p:cNvPr>
          <p:cNvSpPr>
            <a:spLocks noGrp="1"/>
          </p:cNvSpPr>
          <p:nvPr/>
        </p:nvSpPr>
        <p:spPr>
          <a:xfrm>
            <a:off x="666750" y="6315075"/>
            <a:ext cx="10287000" cy="285750"/>
          </a:xfrm>
          <a:prstGeom prst="rect">
            <a:avLst/>
          </a:prstGeom>
          <a:noFill/>
          <a:ln w="0">
            <a:noFill/>
            <a:prstDash val="solid"/>
          </a:ln>
        </p:spPr>
        <p:txBody>
          <a:bodyPr lIns="0" tIns="0" rIns="0" bIns="0"/>
          <a:lstStyle>
            <a:defPPr>
              <a:defRPr sz="1275" b="0">
                <a:solidFill>
                  <a:srgbClr val="596875"/>
                </a:solidFill>
                <a:latin typeface="Aptos"/>
                <a:ea typeface="Aptos"/>
                <a:cs typeface="Aptos"/>
              </a:defRPr>
            </a:defPPr>
            <a:lvl1pPr>
              <a:defRPr sz="1275" b="0">
                <a:solidFill>
                  <a:srgbClr val="596875"/>
                </a:solidFill>
                <a:latin typeface="Aptos"/>
                <a:ea typeface="Aptos"/>
                <a:cs typeface="Aptos"/>
              </a:defRPr>
            </a:lvl1pPr>
            <a:lvl2pPr>
              <a:defRPr sz="1275" b="0">
                <a:solidFill>
                  <a:srgbClr val="596875"/>
                </a:solidFill>
                <a:latin typeface="Aptos"/>
                <a:ea typeface="Aptos"/>
                <a:cs typeface="Aptos"/>
              </a:defRPr>
            </a:lvl2pPr>
            <a:lvl3pPr>
              <a:defRPr sz="1275" b="0">
                <a:solidFill>
                  <a:srgbClr val="596875"/>
                </a:solidFill>
                <a:latin typeface="Aptos"/>
                <a:ea typeface="Aptos"/>
                <a:cs typeface="Aptos"/>
              </a:defRPr>
            </a:lvl3pPr>
            <a:lvl4pPr>
              <a:defRPr sz="1275" b="0">
                <a:solidFill>
                  <a:srgbClr val="596875"/>
                </a:solidFill>
                <a:latin typeface="Aptos"/>
                <a:ea typeface="Aptos"/>
                <a:cs typeface="Aptos"/>
              </a:defRPr>
            </a:lvl4pPr>
            <a:lvl5pPr>
              <a:defRPr sz="1275" b="0">
                <a:solidFill>
                  <a:srgbClr val="596875"/>
                </a:solidFill>
                <a:latin typeface="Aptos"/>
                <a:ea typeface="Aptos"/>
                <a:cs typeface="Aptos"/>
              </a:defRPr>
            </a:lvl5pPr>
            <a:lvl6pPr>
              <a:defRPr sz="1275" b="0">
                <a:solidFill>
                  <a:srgbClr val="596875"/>
                </a:solidFill>
                <a:latin typeface="Aptos"/>
                <a:ea typeface="Aptos"/>
                <a:cs typeface="Aptos"/>
              </a:defRPr>
            </a:lvl6pPr>
            <a:lvl7pPr>
              <a:defRPr sz="1275" b="0">
                <a:solidFill>
                  <a:srgbClr val="596875"/>
                </a:solidFill>
                <a:latin typeface="Aptos"/>
                <a:ea typeface="Aptos"/>
                <a:cs typeface="Aptos"/>
              </a:defRPr>
            </a:lvl7pPr>
            <a:lvl8pPr>
              <a:defRPr sz="1275" b="0">
                <a:solidFill>
                  <a:srgbClr val="596875"/>
                </a:solidFill>
                <a:latin typeface="Aptos"/>
                <a:ea typeface="Aptos"/>
                <a:cs typeface="Aptos"/>
              </a:defRPr>
            </a:lvl8pPr>
            <a:lvl9pPr>
              <a:defRPr sz="1275" b="0">
                <a:solidFill>
                  <a:srgbClr val="596875"/>
                </a:solidFill>
                <a:latin typeface="Aptos"/>
                <a:ea typeface="Aptos"/>
                <a:cs typeface="Aptos"/>
              </a:defRPr>
            </a:lvl9pPr>
          </a:lstStyle>
          <a:p>
            <a:pPr>
              <a:defRPr sz="1275" b="0">
                <a:solidFill>
                  <a:srgbClr val="596875"/>
                </a:solidFill>
                <a:latin typeface="Aptos"/>
                <a:ea typeface="Aptos"/>
                <a:cs typeface="Aptos"/>
              </a:defRPr>
            </a:pPr>
            <a:endParaRPr sz="1275" b="0" dirty="0">
              <a:solidFill>
                <a:srgbClr val="596875"/>
              </a:solidFill>
              <a:latin typeface="Aptos"/>
              <a:ea typeface="Aptos"/>
              <a:cs typeface="Aptos"/>
            </a:endParaRPr>
          </a:p>
        </p:txBody>
      </p:sp>
      <p:sp>
        <p:nvSpPr>
          <p:cNvPr id="8" name="Rectangle 7">
            <a:extLst>
              <a:ext uri="{FF2B5EF4-FFF2-40B4-BE49-F238E27FC236}">
                <a16:creationId xmlns:a16="http://schemas.microsoft.com/office/drawing/2014/main" id="{9D0FCDDE-6977-439C-B1FE-5A164E26D8A1}"/>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6</a:t>
            </a:r>
          </a:p>
        </p:txBody>
      </p:sp>
    </p:spTree>
    <p:extLst>
      <p:ext uri="{BB962C8B-B14F-4D97-AF65-F5344CB8AC3E}">
        <p14:creationId xmlns:p14="http://schemas.microsoft.com/office/powerpoint/2010/main" val="746004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45B4AC-7469-4F25-9BD0-93BECC385AE6}"/>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My development plan</a:t>
            </a:r>
          </a:p>
        </p:txBody>
      </p:sp>
      <p:sp>
        <p:nvSpPr>
          <p:cNvPr id="2" name="Rectangle 1">
            <a:extLst>
              <a:ext uri="{FF2B5EF4-FFF2-40B4-BE49-F238E27FC236}">
                <a16:creationId xmlns:a16="http://schemas.microsoft.com/office/drawing/2014/main" id="{B5E582AB-51AE-493A-B37C-BFBE66D5CF02}"/>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Using my experience to prepare an application</a:t>
            </a:r>
          </a:p>
        </p:txBody>
      </p:sp>
      <p:sp>
        <p:nvSpPr>
          <p:cNvPr id="3" name="Rectangle 2">
            <a:extLst>
              <a:ext uri="{FF2B5EF4-FFF2-40B4-BE49-F238E27FC236}">
                <a16:creationId xmlns:a16="http://schemas.microsoft.com/office/drawing/2014/main" id="{B8568040-0317-4F3F-89B8-4006C0A3703F}"/>
              </a:ext>
            </a:extLst>
          </p:cNvPr>
          <p:cNvSpPr>
            <a:spLocks noGrp="1"/>
          </p:cNvSpPr>
          <p:nvPr/>
        </p:nvSpPr>
        <p:spPr>
          <a:xfrm>
            <a:off x="666750" y="23812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Next 4 weeks: practise fictional case notes and seek tutor feedback.</a:t>
            </a:r>
          </a:p>
        </p:txBody>
      </p:sp>
      <p:sp>
        <p:nvSpPr>
          <p:cNvPr id="4" name="Rectangle 3">
            <a:extLst>
              <a:ext uri="{FF2B5EF4-FFF2-40B4-BE49-F238E27FC236}">
                <a16:creationId xmlns:a16="http://schemas.microsoft.com/office/drawing/2014/main" id="{B8BCD480-9784-40D3-95E3-B7459845612B}"/>
              </a:ext>
            </a:extLst>
          </p:cNvPr>
          <p:cNvSpPr>
            <a:spLocks noGrp="1"/>
          </p:cNvSpPr>
          <p:nvPr/>
        </p:nvSpPr>
        <p:spPr>
          <a:xfrm>
            <a:off x="666750" y="32385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Next 8 weeks: seek safeguarding training and supervised experience.</a:t>
            </a:r>
          </a:p>
        </p:txBody>
      </p:sp>
      <p:sp>
        <p:nvSpPr>
          <p:cNvPr id="5" name="Rectangle 4">
            <a:extLst>
              <a:ext uri="{FF2B5EF4-FFF2-40B4-BE49-F238E27FC236}">
                <a16:creationId xmlns:a16="http://schemas.microsoft.com/office/drawing/2014/main" id="{B5CA8E8F-6680-4908-82CC-98F6A68700D1}"/>
              </a:ext>
            </a:extLst>
          </p:cNvPr>
          <p:cNvSpPr>
            <a:spLocks noGrp="1"/>
          </p:cNvSpPr>
          <p:nvPr/>
        </p:nvSpPr>
        <p:spPr>
          <a:xfrm>
            <a:off x="666750" y="40957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Application: use real examples from AFPES and LBC Brazil.</a:t>
            </a:r>
          </a:p>
        </p:txBody>
      </p:sp>
      <p:sp>
        <p:nvSpPr>
          <p:cNvPr id="6" name="Rectangle 5">
            <a:extLst>
              <a:ext uri="{FF2B5EF4-FFF2-40B4-BE49-F238E27FC236}">
                <a16:creationId xmlns:a16="http://schemas.microsoft.com/office/drawing/2014/main" id="{6BE1E1CE-C531-4E82-8AB7-B71B58AD5BCF}"/>
              </a:ext>
            </a:extLst>
          </p:cNvPr>
          <p:cNvSpPr>
            <a:spLocks noGrp="1"/>
          </p:cNvSpPr>
          <p:nvPr/>
        </p:nvSpPr>
        <p:spPr>
          <a:xfrm>
            <a:off x="666750" y="49530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Before applying: confirm DBS type and check contract requirements.</a:t>
            </a:r>
          </a:p>
        </p:txBody>
      </p:sp>
      <p:sp>
        <p:nvSpPr>
          <p:cNvPr id="7" name="Rectangle 6">
            <a:extLst>
              <a:ext uri="{FF2B5EF4-FFF2-40B4-BE49-F238E27FC236}">
                <a16:creationId xmlns:a16="http://schemas.microsoft.com/office/drawing/2014/main" id="{7ECF772E-6EE1-4150-9EA7-3FD2BCD3710A}"/>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7</a:t>
            </a:r>
          </a:p>
        </p:txBody>
      </p:sp>
    </p:spTree>
    <p:extLst>
      <p:ext uri="{BB962C8B-B14F-4D97-AF65-F5344CB8AC3E}">
        <p14:creationId xmlns:p14="http://schemas.microsoft.com/office/powerpoint/2010/main" val="886182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98FE2A5-3E34-4A61-95FB-97CF0184ABEF}"/>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Conclusion</a:t>
            </a:r>
          </a:p>
        </p:txBody>
      </p:sp>
      <p:sp>
        <p:nvSpPr>
          <p:cNvPr id="2" name="Rectangle 1">
            <a:extLst>
              <a:ext uri="{FF2B5EF4-FFF2-40B4-BE49-F238E27FC236}">
                <a16:creationId xmlns:a16="http://schemas.microsoft.com/office/drawing/2014/main" id="{E8A0BEA5-1EF0-4A39-82D1-9F86C72732CC}"/>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Relevant experience and clear development needs</a:t>
            </a:r>
          </a:p>
        </p:txBody>
      </p:sp>
      <p:sp>
        <p:nvSpPr>
          <p:cNvPr id="3" name="Rectangle 2">
            <a:extLst>
              <a:ext uri="{FF2B5EF4-FFF2-40B4-BE49-F238E27FC236}">
                <a16:creationId xmlns:a16="http://schemas.microsoft.com/office/drawing/2014/main" id="{C65F2E1E-6433-4F84-8CD4-FB2FFBF2B441}"/>
              </a:ext>
            </a:extLst>
          </p:cNvPr>
          <p:cNvSpPr>
            <a:spLocks noGrp="1"/>
          </p:cNvSpPr>
          <p:nvPr/>
        </p:nvSpPr>
        <p:spPr>
          <a:xfrm>
            <a:off x="666750" y="23812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AFPES: healthcare reception and administrative experience.</a:t>
            </a:r>
          </a:p>
        </p:txBody>
      </p:sp>
      <p:sp>
        <p:nvSpPr>
          <p:cNvPr id="4" name="Rectangle 3">
            <a:extLst>
              <a:ext uri="{FF2B5EF4-FFF2-40B4-BE49-F238E27FC236}">
                <a16:creationId xmlns:a16="http://schemas.microsoft.com/office/drawing/2014/main" id="{59A615F5-966A-4A45-AEE4-7BF952F458A2}"/>
              </a:ext>
            </a:extLst>
          </p:cNvPr>
          <p:cNvSpPr>
            <a:spLocks noGrp="1"/>
          </p:cNvSpPr>
          <p:nvPr/>
        </p:nvSpPr>
        <p:spPr>
          <a:xfrm>
            <a:off x="666750" y="32385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LBC Brazil: volunteering with children since October 2020.</a:t>
            </a:r>
          </a:p>
        </p:txBody>
      </p:sp>
      <p:sp>
        <p:nvSpPr>
          <p:cNvPr id="5" name="Rectangle 4">
            <a:extLst>
              <a:ext uri="{FF2B5EF4-FFF2-40B4-BE49-F238E27FC236}">
                <a16:creationId xmlns:a16="http://schemas.microsoft.com/office/drawing/2014/main" id="{3778DA82-55D4-49BA-A084-0AA2DE3F2F0E}"/>
              </a:ext>
            </a:extLst>
          </p:cNvPr>
          <p:cNvSpPr>
            <a:spLocks noGrp="1"/>
          </p:cNvSpPr>
          <p:nvPr/>
        </p:nvSpPr>
        <p:spPr>
          <a:xfrm>
            <a:off x="666750" y="409575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a:solidFill>
                  <a:srgbClr val="24394B"/>
                </a:solidFill>
                <a:latin typeface="Aptos"/>
                <a:ea typeface="Aptos"/>
                <a:cs typeface="Aptos"/>
              </a:rPr>
              <a:t>Next steps: safeguarding learning and formal social care experience.</a:t>
            </a:r>
          </a:p>
        </p:txBody>
      </p:sp>
      <p:sp>
        <p:nvSpPr>
          <p:cNvPr id="6" name="Rectangle 5">
            <a:extLst>
              <a:ext uri="{FF2B5EF4-FFF2-40B4-BE49-F238E27FC236}">
                <a16:creationId xmlns:a16="http://schemas.microsoft.com/office/drawing/2014/main" id="{CE8E3835-6EAC-48C5-9E00-A1F620E26C72}"/>
              </a:ext>
            </a:extLst>
          </p:cNvPr>
          <p:cNvSpPr>
            <a:spLocks noGrp="1"/>
          </p:cNvSpPr>
          <p:nvPr/>
        </p:nvSpPr>
        <p:spPr>
          <a:xfrm>
            <a:off x="666750" y="4953000"/>
            <a:ext cx="10763250" cy="781050"/>
          </a:xfrm>
          <a:prstGeom prst="rect">
            <a:avLst/>
          </a:prstGeom>
          <a:noFill/>
          <a:ln w="0">
            <a:noFill/>
            <a:prstDash val="solid"/>
          </a:ln>
        </p:spPr>
        <p:txBody>
          <a:bodyPr lIns="0" tIns="0" rIns="0" bIns="0"/>
          <a:lstStyle>
            <a:defPPr>
              <a:defRPr sz="2175" b="0">
                <a:solidFill>
                  <a:srgbClr val="24394B"/>
                </a:solidFill>
                <a:latin typeface="Aptos"/>
                <a:ea typeface="Aptos"/>
                <a:cs typeface="Aptos"/>
              </a:defRPr>
            </a:defPPr>
            <a:lvl1pPr>
              <a:defRPr sz="2175" b="0">
                <a:solidFill>
                  <a:srgbClr val="24394B"/>
                </a:solidFill>
                <a:latin typeface="Aptos"/>
                <a:ea typeface="Aptos"/>
                <a:cs typeface="Aptos"/>
              </a:defRPr>
            </a:lvl1pPr>
            <a:lvl2pPr>
              <a:defRPr sz="2175" b="0">
                <a:solidFill>
                  <a:srgbClr val="24394B"/>
                </a:solidFill>
                <a:latin typeface="Aptos"/>
                <a:ea typeface="Aptos"/>
                <a:cs typeface="Aptos"/>
              </a:defRPr>
            </a:lvl2pPr>
            <a:lvl3pPr>
              <a:defRPr sz="2175" b="0">
                <a:solidFill>
                  <a:srgbClr val="24394B"/>
                </a:solidFill>
                <a:latin typeface="Aptos"/>
                <a:ea typeface="Aptos"/>
                <a:cs typeface="Aptos"/>
              </a:defRPr>
            </a:lvl3pPr>
            <a:lvl4pPr>
              <a:defRPr sz="2175" b="0">
                <a:solidFill>
                  <a:srgbClr val="24394B"/>
                </a:solidFill>
                <a:latin typeface="Aptos"/>
                <a:ea typeface="Aptos"/>
                <a:cs typeface="Aptos"/>
              </a:defRPr>
            </a:lvl4pPr>
            <a:lvl5pPr>
              <a:defRPr sz="2175" b="0">
                <a:solidFill>
                  <a:srgbClr val="24394B"/>
                </a:solidFill>
                <a:latin typeface="Aptos"/>
                <a:ea typeface="Aptos"/>
                <a:cs typeface="Aptos"/>
              </a:defRPr>
            </a:lvl5pPr>
            <a:lvl6pPr>
              <a:defRPr sz="2175" b="0">
                <a:solidFill>
                  <a:srgbClr val="24394B"/>
                </a:solidFill>
                <a:latin typeface="Aptos"/>
                <a:ea typeface="Aptos"/>
                <a:cs typeface="Aptos"/>
              </a:defRPr>
            </a:lvl6pPr>
            <a:lvl7pPr>
              <a:defRPr sz="2175" b="0">
                <a:solidFill>
                  <a:srgbClr val="24394B"/>
                </a:solidFill>
                <a:latin typeface="Aptos"/>
                <a:ea typeface="Aptos"/>
                <a:cs typeface="Aptos"/>
              </a:defRPr>
            </a:lvl7pPr>
            <a:lvl8pPr>
              <a:defRPr sz="2175" b="0">
                <a:solidFill>
                  <a:srgbClr val="24394B"/>
                </a:solidFill>
                <a:latin typeface="Aptos"/>
                <a:ea typeface="Aptos"/>
                <a:cs typeface="Aptos"/>
              </a:defRPr>
            </a:lvl8pPr>
            <a:lvl9pPr>
              <a:defRPr sz="2175" b="0">
                <a:solidFill>
                  <a:srgbClr val="24394B"/>
                </a:solidFill>
                <a:latin typeface="Aptos"/>
                <a:ea typeface="Aptos"/>
                <a:cs typeface="Aptos"/>
              </a:defRPr>
            </a:lvl9pPr>
          </a:lstStyle>
          <a:p>
            <a:pPr>
              <a:defRPr sz="2175" b="0">
                <a:solidFill>
                  <a:srgbClr val="24394B"/>
                </a:solidFill>
                <a:latin typeface="Aptos"/>
                <a:ea typeface="Aptos"/>
                <a:cs typeface="Aptos"/>
              </a:defRPr>
            </a:pPr>
            <a:r>
              <a:rPr sz="2175" b="0" dirty="0">
                <a:solidFill>
                  <a:srgbClr val="24394B"/>
                </a:solidFill>
                <a:latin typeface="Aptos"/>
                <a:ea typeface="Aptos"/>
                <a:cs typeface="Aptos"/>
              </a:rPr>
              <a:t>Thank you. </a:t>
            </a:r>
          </a:p>
        </p:txBody>
      </p:sp>
      <p:sp>
        <p:nvSpPr>
          <p:cNvPr id="7" name="Rectangle 6">
            <a:extLst>
              <a:ext uri="{FF2B5EF4-FFF2-40B4-BE49-F238E27FC236}">
                <a16:creationId xmlns:a16="http://schemas.microsoft.com/office/drawing/2014/main" id="{55F845D3-7674-4B80-BC7C-3758520BB023}"/>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8</a:t>
            </a:r>
          </a:p>
        </p:txBody>
      </p:sp>
    </p:spTree>
    <p:extLst>
      <p:ext uri="{BB962C8B-B14F-4D97-AF65-F5344CB8AC3E}">
        <p14:creationId xmlns:p14="http://schemas.microsoft.com/office/powerpoint/2010/main" val="72543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BC79E5-DA3C-4B73-BB34-91FC236FA09A}"/>
              </a:ext>
            </a:extLst>
          </p:cNvPr>
          <p:cNvSpPr>
            <a:spLocks noGrp="1"/>
          </p:cNvSpPr>
          <p:nvPr/>
        </p:nvSpPr>
        <p:spPr>
          <a:xfrm>
            <a:off x="666750" y="523875"/>
            <a:ext cx="10763250" cy="857250"/>
          </a:xfrm>
          <a:prstGeom prst="rect">
            <a:avLst/>
          </a:prstGeom>
          <a:noFill/>
          <a:ln w="0">
            <a:noFill/>
            <a:prstDash val="solid"/>
          </a:ln>
        </p:spPr>
        <p:txBody>
          <a:bodyPr lIns="0" tIns="0" rIns="0" bIns="0"/>
          <a:lstStyle>
            <a:defPPr>
              <a:defRPr sz="3300" b="1">
                <a:solidFill>
                  <a:srgbClr val="24394B"/>
                </a:solidFill>
                <a:latin typeface="Aptos"/>
                <a:ea typeface="Aptos"/>
                <a:cs typeface="Aptos"/>
              </a:defRPr>
            </a:defPPr>
            <a:lvl1pPr>
              <a:defRPr sz="3300" b="1">
                <a:solidFill>
                  <a:srgbClr val="24394B"/>
                </a:solidFill>
                <a:latin typeface="Aptos"/>
                <a:ea typeface="Aptos"/>
                <a:cs typeface="Aptos"/>
              </a:defRPr>
            </a:lvl1pPr>
            <a:lvl2pPr>
              <a:defRPr sz="3300" b="1">
                <a:solidFill>
                  <a:srgbClr val="24394B"/>
                </a:solidFill>
                <a:latin typeface="Aptos"/>
                <a:ea typeface="Aptos"/>
                <a:cs typeface="Aptos"/>
              </a:defRPr>
            </a:lvl2pPr>
            <a:lvl3pPr>
              <a:defRPr sz="3300" b="1">
                <a:solidFill>
                  <a:srgbClr val="24394B"/>
                </a:solidFill>
                <a:latin typeface="Aptos"/>
                <a:ea typeface="Aptos"/>
                <a:cs typeface="Aptos"/>
              </a:defRPr>
            </a:lvl3pPr>
            <a:lvl4pPr>
              <a:defRPr sz="3300" b="1">
                <a:solidFill>
                  <a:srgbClr val="24394B"/>
                </a:solidFill>
                <a:latin typeface="Aptos"/>
                <a:ea typeface="Aptos"/>
                <a:cs typeface="Aptos"/>
              </a:defRPr>
            </a:lvl4pPr>
            <a:lvl5pPr>
              <a:defRPr sz="3300" b="1">
                <a:solidFill>
                  <a:srgbClr val="24394B"/>
                </a:solidFill>
                <a:latin typeface="Aptos"/>
                <a:ea typeface="Aptos"/>
                <a:cs typeface="Aptos"/>
              </a:defRPr>
            </a:lvl5pPr>
            <a:lvl6pPr>
              <a:defRPr sz="3300" b="1">
                <a:solidFill>
                  <a:srgbClr val="24394B"/>
                </a:solidFill>
                <a:latin typeface="Aptos"/>
                <a:ea typeface="Aptos"/>
                <a:cs typeface="Aptos"/>
              </a:defRPr>
            </a:lvl6pPr>
            <a:lvl7pPr>
              <a:defRPr sz="3300" b="1">
                <a:solidFill>
                  <a:srgbClr val="24394B"/>
                </a:solidFill>
                <a:latin typeface="Aptos"/>
                <a:ea typeface="Aptos"/>
                <a:cs typeface="Aptos"/>
              </a:defRPr>
            </a:lvl7pPr>
            <a:lvl8pPr>
              <a:defRPr sz="3300" b="1">
                <a:solidFill>
                  <a:srgbClr val="24394B"/>
                </a:solidFill>
                <a:latin typeface="Aptos"/>
                <a:ea typeface="Aptos"/>
                <a:cs typeface="Aptos"/>
              </a:defRPr>
            </a:lvl8pPr>
            <a:lvl9pPr>
              <a:defRPr sz="3300" b="1">
                <a:solidFill>
                  <a:srgbClr val="24394B"/>
                </a:solidFill>
                <a:latin typeface="Aptos"/>
                <a:ea typeface="Aptos"/>
                <a:cs typeface="Aptos"/>
              </a:defRPr>
            </a:lvl9pPr>
          </a:lstStyle>
          <a:p>
            <a:pPr>
              <a:defRPr sz="3300" b="1">
                <a:solidFill>
                  <a:srgbClr val="24394B"/>
                </a:solidFill>
                <a:latin typeface="Aptos"/>
                <a:ea typeface="Aptos"/>
                <a:cs typeface="Aptos"/>
              </a:defRPr>
            </a:pPr>
            <a:r>
              <a:rPr sz="3300" b="1">
                <a:solidFill>
                  <a:srgbClr val="24394B"/>
                </a:solidFill>
                <a:latin typeface="Aptos"/>
                <a:ea typeface="Aptos"/>
                <a:cs typeface="Aptos"/>
              </a:rPr>
              <a:t>References</a:t>
            </a:r>
          </a:p>
        </p:txBody>
      </p:sp>
      <p:sp>
        <p:nvSpPr>
          <p:cNvPr id="2" name="Rectangle 1">
            <a:extLst>
              <a:ext uri="{FF2B5EF4-FFF2-40B4-BE49-F238E27FC236}">
                <a16:creationId xmlns:a16="http://schemas.microsoft.com/office/drawing/2014/main" id="{538AAACB-F528-41C2-8A76-83251FAF9ED9}"/>
              </a:ext>
            </a:extLst>
          </p:cNvPr>
          <p:cNvSpPr>
            <a:spLocks noGrp="1"/>
          </p:cNvSpPr>
          <p:nvPr/>
        </p:nvSpPr>
        <p:spPr>
          <a:xfrm>
            <a:off x="666750" y="1457325"/>
            <a:ext cx="10763250" cy="571500"/>
          </a:xfrm>
          <a:prstGeom prst="rect">
            <a:avLst/>
          </a:prstGeom>
          <a:noFill/>
          <a:ln w="0">
            <a:noFill/>
            <a:prstDash val="solid"/>
          </a:ln>
        </p:spPr>
        <p:txBody>
          <a:bodyPr lIns="0" tIns="0" rIns="0" bIns="0"/>
          <a:lstStyle>
            <a:defPPr>
              <a:defRPr sz="2175" b="0">
                <a:solidFill>
                  <a:srgbClr val="247575"/>
                </a:solidFill>
                <a:latin typeface="Aptos"/>
                <a:ea typeface="Aptos"/>
                <a:cs typeface="Aptos"/>
              </a:defRPr>
            </a:defPPr>
            <a:lvl1pPr>
              <a:defRPr sz="2175" b="0">
                <a:solidFill>
                  <a:srgbClr val="247575"/>
                </a:solidFill>
                <a:latin typeface="Aptos"/>
                <a:ea typeface="Aptos"/>
                <a:cs typeface="Aptos"/>
              </a:defRPr>
            </a:lvl1pPr>
            <a:lvl2pPr>
              <a:defRPr sz="2175" b="0">
                <a:solidFill>
                  <a:srgbClr val="247575"/>
                </a:solidFill>
                <a:latin typeface="Aptos"/>
                <a:ea typeface="Aptos"/>
                <a:cs typeface="Aptos"/>
              </a:defRPr>
            </a:lvl2pPr>
            <a:lvl3pPr>
              <a:defRPr sz="2175" b="0">
                <a:solidFill>
                  <a:srgbClr val="247575"/>
                </a:solidFill>
                <a:latin typeface="Aptos"/>
                <a:ea typeface="Aptos"/>
                <a:cs typeface="Aptos"/>
              </a:defRPr>
            </a:lvl3pPr>
            <a:lvl4pPr>
              <a:defRPr sz="2175" b="0">
                <a:solidFill>
                  <a:srgbClr val="247575"/>
                </a:solidFill>
                <a:latin typeface="Aptos"/>
                <a:ea typeface="Aptos"/>
                <a:cs typeface="Aptos"/>
              </a:defRPr>
            </a:lvl4pPr>
            <a:lvl5pPr>
              <a:defRPr sz="2175" b="0">
                <a:solidFill>
                  <a:srgbClr val="247575"/>
                </a:solidFill>
                <a:latin typeface="Aptos"/>
                <a:ea typeface="Aptos"/>
                <a:cs typeface="Aptos"/>
              </a:defRPr>
            </a:lvl5pPr>
            <a:lvl6pPr>
              <a:defRPr sz="2175" b="0">
                <a:solidFill>
                  <a:srgbClr val="247575"/>
                </a:solidFill>
                <a:latin typeface="Aptos"/>
                <a:ea typeface="Aptos"/>
                <a:cs typeface="Aptos"/>
              </a:defRPr>
            </a:lvl6pPr>
            <a:lvl7pPr>
              <a:defRPr sz="2175" b="0">
                <a:solidFill>
                  <a:srgbClr val="247575"/>
                </a:solidFill>
                <a:latin typeface="Aptos"/>
                <a:ea typeface="Aptos"/>
                <a:cs typeface="Aptos"/>
              </a:defRPr>
            </a:lvl7pPr>
            <a:lvl8pPr>
              <a:defRPr sz="2175" b="0">
                <a:solidFill>
                  <a:srgbClr val="247575"/>
                </a:solidFill>
                <a:latin typeface="Aptos"/>
                <a:ea typeface="Aptos"/>
                <a:cs typeface="Aptos"/>
              </a:defRPr>
            </a:lvl8pPr>
            <a:lvl9pPr>
              <a:defRPr sz="2175" b="0">
                <a:solidFill>
                  <a:srgbClr val="247575"/>
                </a:solidFill>
                <a:latin typeface="Aptos"/>
                <a:ea typeface="Aptos"/>
                <a:cs typeface="Aptos"/>
              </a:defRPr>
            </a:lvl9pPr>
          </a:lstStyle>
          <a:p>
            <a:pPr>
              <a:defRPr sz="2175" b="0">
                <a:solidFill>
                  <a:srgbClr val="247575"/>
                </a:solidFill>
                <a:latin typeface="Aptos"/>
                <a:ea typeface="Aptos"/>
                <a:cs typeface="Aptos"/>
              </a:defRPr>
            </a:pPr>
            <a:r>
              <a:rPr sz="2175" b="0">
                <a:solidFill>
                  <a:srgbClr val="247575"/>
                </a:solidFill>
                <a:latin typeface="Aptos"/>
                <a:ea typeface="Aptos"/>
                <a:cs typeface="Aptos"/>
              </a:rPr>
              <a:t>Harvard style</a:t>
            </a:r>
          </a:p>
        </p:txBody>
      </p:sp>
      <p:sp>
        <p:nvSpPr>
          <p:cNvPr id="3" name="Rectangle 2">
            <a:extLst>
              <a:ext uri="{FF2B5EF4-FFF2-40B4-BE49-F238E27FC236}">
                <a16:creationId xmlns:a16="http://schemas.microsoft.com/office/drawing/2014/main" id="{20CE753A-6730-4A3D-ADF1-3C439112D2C8}"/>
              </a:ext>
            </a:extLst>
          </p:cNvPr>
          <p:cNvSpPr>
            <a:spLocks noGrp="1"/>
          </p:cNvSpPr>
          <p:nvPr/>
        </p:nvSpPr>
        <p:spPr>
          <a:xfrm>
            <a:off x="666750" y="2381250"/>
            <a:ext cx="10763250" cy="619125"/>
          </a:xfrm>
          <a:prstGeom prst="rect">
            <a:avLst/>
          </a:prstGeom>
          <a:noFill/>
          <a:ln w="0">
            <a:noFill/>
            <a:prstDash val="solid"/>
          </a:ln>
        </p:spPr>
        <p:txBody>
          <a:bodyPr lIns="0" tIns="0" rIns="0" bIns="0"/>
          <a:lstStyle>
            <a:defPPr>
              <a:defRPr sz="1650" b="0">
                <a:solidFill>
                  <a:srgbClr val="24394B"/>
                </a:solidFill>
                <a:latin typeface="Aptos"/>
                <a:ea typeface="Aptos"/>
                <a:cs typeface="Aptos"/>
              </a:defRPr>
            </a:defPPr>
            <a:lvl1pPr>
              <a:defRPr sz="1650" b="0">
                <a:solidFill>
                  <a:srgbClr val="24394B"/>
                </a:solidFill>
                <a:latin typeface="Aptos"/>
                <a:ea typeface="Aptos"/>
                <a:cs typeface="Aptos"/>
              </a:defRPr>
            </a:lvl1pPr>
            <a:lvl2pPr>
              <a:defRPr sz="1650" b="0">
                <a:solidFill>
                  <a:srgbClr val="24394B"/>
                </a:solidFill>
                <a:latin typeface="Aptos"/>
                <a:ea typeface="Aptos"/>
                <a:cs typeface="Aptos"/>
              </a:defRPr>
            </a:lvl2pPr>
            <a:lvl3pPr>
              <a:defRPr sz="1650" b="0">
                <a:solidFill>
                  <a:srgbClr val="24394B"/>
                </a:solidFill>
                <a:latin typeface="Aptos"/>
                <a:ea typeface="Aptos"/>
                <a:cs typeface="Aptos"/>
              </a:defRPr>
            </a:lvl3pPr>
            <a:lvl4pPr>
              <a:defRPr sz="1650" b="0">
                <a:solidFill>
                  <a:srgbClr val="24394B"/>
                </a:solidFill>
                <a:latin typeface="Aptos"/>
                <a:ea typeface="Aptos"/>
                <a:cs typeface="Aptos"/>
              </a:defRPr>
            </a:lvl4pPr>
            <a:lvl5pPr>
              <a:defRPr sz="1650" b="0">
                <a:solidFill>
                  <a:srgbClr val="24394B"/>
                </a:solidFill>
                <a:latin typeface="Aptos"/>
                <a:ea typeface="Aptos"/>
                <a:cs typeface="Aptos"/>
              </a:defRPr>
            </a:lvl5pPr>
            <a:lvl6pPr>
              <a:defRPr sz="1650" b="0">
                <a:solidFill>
                  <a:srgbClr val="24394B"/>
                </a:solidFill>
                <a:latin typeface="Aptos"/>
                <a:ea typeface="Aptos"/>
                <a:cs typeface="Aptos"/>
              </a:defRPr>
            </a:lvl6pPr>
            <a:lvl7pPr>
              <a:defRPr sz="1650" b="0">
                <a:solidFill>
                  <a:srgbClr val="24394B"/>
                </a:solidFill>
                <a:latin typeface="Aptos"/>
                <a:ea typeface="Aptos"/>
                <a:cs typeface="Aptos"/>
              </a:defRPr>
            </a:lvl7pPr>
            <a:lvl8pPr>
              <a:defRPr sz="1650" b="0">
                <a:solidFill>
                  <a:srgbClr val="24394B"/>
                </a:solidFill>
                <a:latin typeface="Aptos"/>
                <a:ea typeface="Aptos"/>
                <a:cs typeface="Aptos"/>
              </a:defRPr>
            </a:lvl8pPr>
            <a:lvl9pPr>
              <a:defRPr sz="1650" b="0">
                <a:solidFill>
                  <a:srgbClr val="24394B"/>
                </a:solidFill>
                <a:latin typeface="Aptos"/>
                <a:ea typeface="Aptos"/>
                <a:cs typeface="Aptos"/>
              </a:defRPr>
            </a:lvl9pPr>
          </a:lstStyle>
          <a:p>
            <a:pPr>
              <a:defRPr sz="1650" b="0">
                <a:solidFill>
                  <a:srgbClr val="24394B"/>
                </a:solidFill>
                <a:latin typeface="Aptos"/>
                <a:ea typeface="Aptos"/>
                <a:cs typeface="Aptos"/>
              </a:defRPr>
            </a:pPr>
            <a:r>
              <a:rPr sz="1650" b="0" dirty="0">
                <a:solidFill>
                  <a:srgbClr val="24394B"/>
                </a:solidFill>
                <a:latin typeface="Aptos"/>
                <a:ea typeface="Aptos"/>
                <a:cs typeface="Aptos"/>
              </a:rPr>
              <a:t>Service Care Solutions (n.d.) Social work assistant, ref. BH-169234. Available at:</a:t>
            </a:r>
            <a:r>
              <a:rPr lang="en-GB" sz="1650" b="0" dirty="0">
                <a:solidFill>
                  <a:srgbClr val="24394B"/>
                </a:solidFill>
                <a:latin typeface="Aptos"/>
                <a:ea typeface="Aptos"/>
                <a:cs typeface="Aptos"/>
              </a:rPr>
              <a:t> 15/10/26</a:t>
            </a:r>
            <a:endParaRPr sz="1650" b="0" dirty="0">
              <a:solidFill>
                <a:srgbClr val="24394B"/>
              </a:solidFill>
              <a:latin typeface="Aptos"/>
              <a:ea typeface="Aptos"/>
              <a:cs typeface="Aptos"/>
            </a:endParaRPr>
          </a:p>
        </p:txBody>
      </p:sp>
      <p:sp>
        <p:nvSpPr>
          <p:cNvPr id="4" name="Rectangle 3">
            <a:extLst>
              <a:ext uri="{FF2B5EF4-FFF2-40B4-BE49-F238E27FC236}">
                <a16:creationId xmlns:a16="http://schemas.microsoft.com/office/drawing/2014/main" id="{7AEEEC65-E115-4949-A573-EE44D76BBC1C}"/>
              </a:ext>
            </a:extLst>
          </p:cNvPr>
          <p:cNvSpPr>
            <a:spLocks noGrp="1"/>
          </p:cNvSpPr>
          <p:nvPr/>
        </p:nvSpPr>
        <p:spPr>
          <a:xfrm>
            <a:off x="666750" y="3114675"/>
            <a:ext cx="10763250" cy="619125"/>
          </a:xfrm>
          <a:prstGeom prst="rect">
            <a:avLst/>
          </a:prstGeom>
          <a:noFill/>
          <a:ln w="0">
            <a:noFill/>
            <a:prstDash val="solid"/>
          </a:ln>
        </p:spPr>
        <p:txBody>
          <a:bodyPr lIns="0" tIns="0" rIns="0" bIns="0"/>
          <a:lstStyle>
            <a:defPPr>
              <a:defRPr sz="1650" b="0">
                <a:solidFill>
                  <a:srgbClr val="24394B"/>
                </a:solidFill>
                <a:latin typeface="Aptos"/>
                <a:ea typeface="Aptos"/>
                <a:cs typeface="Aptos"/>
              </a:defRPr>
            </a:defPPr>
            <a:lvl1pPr>
              <a:defRPr sz="1650" b="0">
                <a:solidFill>
                  <a:srgbClr val="24394B"/>
                </a:solidFill>
                <a:latin typeface="Aptos"/>
                <a:ea typeface="Aptos"/>
                <a:cs typeface="Aptos"/>
              </a:defRPr>
            </a:lvl1pPr>
            <a:lvl2pPr>
              <a:defRPr sz="1650" b="0">
                <a:solidFill>
                  <a:srgbClr val="24394B"/>
                </a:solidFill>
                <a:latin typeface="Aptos"/>
                <a:ea typeface="Aptos"/>
                <a:cs typeface="Aptos"/>
              </a:defRPr>
            </a:lvl2pPr>
            <a:lvl3pPr>
              <a:defRPr sz="1650" b="0">
                <a:solidFill>
                  <a:srgbClr val="24394B"/>
                </a:solidFill>
                <a:latin typeface="Aptos"/>
                <a:ea typeface="Aptos"/>
                <a:cs typeface="Aptos"/>
              </a:defRPr>
            </a:lvl3pPr>
            <a:lvl4pPr>
              <a:defRPr sz="1650" b="0">
                <a:solidFill>
                  <a:srgbClr val="24394B"/>
                </a:solidFill>
                <a:latin typeface="Aptos"/>
                <a:ea typeface="Aptos"/>
                <a:cs typeface="Aptos"/>
              </a:defRPr>
            </a:lvl4pPr>
            <a:lvl5pPr>
              <a:defRPr sz="1650" b="0">
                <a:solidFill>
                  <a:srgbClr val="24394B"/>
                </a:solidFill>
                <a:latin typeface="Aptos"/>
                <a:ea typeface="Aptos"/>
                <a:cs typeface="Aptos"/>
              </a:defRPr>
            </a:lvl5pPr>
            <a:lvl6pPr>
              <a:defRPr sz="1650" b="0">
                <a:solidFill>
                  <a:srgbClr val="24394B"/>
                </a:solidFill>
                <a:latin typeface="Aptos"/>
                <a:ea typeface="Aptos"/>
                <a:cs typeface="Aptos"/>
              </a:defRPr>
            </a:lvl6pPr>
            <a:lvl7pPr>
              <a:defRPr sz="1650" b="0">
                <a:solidFill>
                  <a:srgbClr val="24394B"/>
                </a:solidFill>
                <a:latin typeface="Aptos"/>
                <a:ea typeface="Aptos"/>
                <a:cs typeface="Aptos"/>
              </a:defRPr>
            </a:lvl7pPr>
            <a:lvl8pPr>
              <a:defRPr sz="1650" b="0">
                <a:solidFill>
                  <a:srgbClr val="24394B"/>
                </a:solidFill>
                <a:latin typeface="Aptos"/>
                <a:ea typeface="Aptos"/>
                <a:cs typeface="Aptos"/>
              </a:defRPr>
            </a:lvl8pPr>
            <a:lvl9pPr>
              <a:defRPr sz="1650" b="0">
                <a:solidFill>
                  <a:srgbClr val="24394B"/>
                </a:solidFill>
                <a:latin typeface="Aptos"/>
                <a:ea typeface="Aptos"/>
                <a:cs typeface="Aptos"/>
              </a:defRPr>
            </a:lvl9pPr>
          </a:lstStyle>
          <a:p>
            <a:pPr>
              <a:defRPr sz="1650" b="0">
                <a:solidFill>
                  <a:srgbClr val="24394B"/>
                </a:solidFill>
                <a:latin typeface="Aptos"/>
                <a:ea typeface="Aptos"/>
                <a:cs typeface="Aptos"/>
              </a:defRPr>
            </a:pPr>
            <a:r>
              <a:rPr sz="1650" b="0">
                <a:solidFill>
                  <a:srgbClr val="24394B"/>
                </a:solidFill>
                <a:latin typeface="Aptos"/>
                <a:ea typeface="Aptos"/>
                <a:cs typeface="Aptos"/>
              </a:rPr>
              <a:t>https://www.servicecare.org.uk/jobs/social-work-assistant-31833082/</a:t>
            </a:r>
          </a:p>
        </p:txBody>
      </p:sp>
      <p:sp>
        <p:nvSpPr>
          <p:cNvPr id="5" name="Rectangle 4">
            <a:extLst>
              <a:ext uri="{FF2B5EF4-FFF2-40B4-BE49-F238E27FC236}">
                <a16:creationId xmlns:a16="http://schemas.microsoft.com/office/drawing/2014/main" id="{1D2C4795-8BE8-44AB-92C0-09ACD1BC9892}"/>
              </a:ext>
            </a:extLst>
          </p:cNvPr>
          <p:cNvSpPr>
            <a:spLocks noGrp="1"/>
          </p:cNvSpPr>
          <p:nvPr/>
        </p:nvSpPr>
        <p:spPr>
          <a:xfrm>
            <a:off x="666750" y="3848100"/>
            <a:ext cx="10763250" cy="619125"/>
          </a:xfrm>
          <a:prstGeom prst="rect">
            <a:avLst/>
          </a:prstGeom>
          <a:noFill/>
          <a:ln w="0">
            <a:noFill/>
            <a:prstDash val="solid"/>
          </a:ln>
        </p:spPr>
        <p:txBody>
          <a:bodyPr lIns="0" tIns="0" rIns="0" bIns="0"/>
          <a:lstStyle>
            <a:defPPr>
              <a:defRPr sz="1650" b="0">
                <a:solidFill>
                  <a:srgbClr val="24394B"/>
                </a:solidFill>
                <a:latin typeface="Aptos"/>
                <a:ea typeface="Aptos"/>
                <a:cs typeface="Aptos"/>
              </a:defRPr>
            </a:defPPr>
            <a:lvl1pPr>
              <a:defRPr sz="1650" b="0">
                <a:solidFill>
                  <a:srgbClr val="24394B"/>
                </a:solidFill>
                <a:latin typeface="Aptos"/>
                <a:ea typeface="Aptos"/>
                <a:cs typeface="Aptos"/>
              </a:defRPr>
            </a:lvl1pPr>
            <a:lvl2pPr>
              <a:defRPr sz="1650" b="0">
                <a:solidFill>
                  <a:srgbClr val="24394B"/>
                </a:solidFill>
                <a:latin typeface="Aptos"/>
                <a:ea typeface="Aptos"/>
                <a:cs typeface="Aptos"/>
              </a:defRPr>
            </a:lvl2pPr>
            <a:lvl3pPr>
              <a:defRPr sz="1650" b="0">
                <a:solidFill>
                  <a:srgbClr val="24394B"/>
                </a:solidFill>
                <a:latin typeface="Aptos"/>
                <a:ea typeface="Aptos"/>
                <a:cs typeface="Aptos"/>
              </a:defRPr>
            </a:lvl3pPr>
            <a:lvl4pPr>
              <a:defRPr sz="1650" b="0">
                <a:solidFill>
                  <a:srgbClr val="24394B"/>
                </a:solidFill>
                <a:latin typeface="Aptos"/>
                <a:ea typeface="Aptos"/>
                <a:cs typeface="Aptos"/>
              </a:defRPr>
            </a:lvl4pPr>
            <a:lvl5pPr>
              <a:defRPr sz="1650" b="0">
                <a:solidFill>
                  <a:srgbClr val="24394B"/>
                </a:solidFill>
                <a:latin typeface="Aptos"/>
                <a:ea typeface="Aptos"/>
                <a:cs typeface="Aptos"/>
              </a:defRPr>
            </a:lvl5pPr>
            <a:lvl6pPr>
              <a:defRPr sz="1650" b="0">
                <a:solidFill>
                  <a:srgbClr val="24394B"/>
                </a:solidFill>
                <a:latin typeface="Aptos"/>
                <a:ea typeface="Aptos"/>
                <a:cs typeface="Aptos"/>
              </a:defRPr>
            </a:lvl6pPr>
            <a:lvl7pPr>
              <a:defRPr sz="1650" b="0">
                <a:solidFill>
                  <a:srgbClr val="24394B"/>
                </a:solidFill>
                <a:latin typeface="Aptos"/>
                <a:ea typeface="Aptos"/>
                <a:cs typeface="Aptos"/>
              </a:defRPr>
            </a:lvl7pPr>
            <a:lvl8pPr>
              <a:defRPr sz="1650" b="0">
                <a:solidFill>
                  <a:srgbClr val="24394B"/>
                </a:solidFill>
                <a:latin typeface="Aptos"/>
                <a:ea typeface="Aptos"/>
                <a:cs typeface="Aptos"/>
              </a:defRPr>
            </a:lvl8pPr>
            <a:lvl9pPr>
              <a:defRPr sz="1650" b="0">
                <a:solidFill>
                  <a:srgbClr val="24394B"/>
                </a:solidFill>
                <a:latin typeface="Aptos"/>
                <a:ea typeface="Aptos"/>
                <a:cs typeface="Aptos"/>
              </a:defRPr>
            </a:lvl9pPr>
          </a:lstStyle>
          <a:p>
            <a:pPr>
              <a:defRPr sz="1650" b="0">
                <a:solidFill>
                  <a:srgbClr val="24394B"/>
                </a:solidFill>
                <a:latin typeface="Aptos"/>
                <a:ea typeface="Aptos"/>
                <a:cs typeface="Aptos"/>
              </a:defRPr>
            </a:pPr>
            <a:r>
              <a:rPr sz="1650" b="0" dirty="0">
                <a:solidFill>
                  <a:srgbClr val="24394B"/>
                </a:solidFill>
                <a:latin typeface="Aptos"/>
                <a:ea typeface="Aptos"/>
                <a:cs typeface="Aptos"/>
              </a:rPr>
              <a:t>National Careers Service (n.d.) Social work assistant. Available at:</a:t>
            </a:r>
            <a:r>
              <a:rPr lang="en-GB" sz="1650" b="0" dirty="0">
                <a:solidFill>
                  <a:srgbClr val="24394B"/>
                </a:solidFill>
                <a:latin typeface="Aptos"/>
                <a:ea typeface="Aptos"/>
                <a:cs typeface="Aptos"/>
              </a:rPr>
              <a:t> 15/10/26</a:t>
            </a:r>
            <a:endParaRPr sz="1650" b="0" dirty="0">
              <a:solidFill>
                <a:srgbClr val="24394B"/>
              </a:solidFill>
              <a:latin typeface="Aptos"/>
              <a:ea typeface="Aptos"/>
              <a:cs typeface="Aptos"/>
            </a:endParaRPr>
          </a:p>
        </p:txBody>
      </p:sp>
      <p:sp>
        <p:nvSpPr>
          <p:cNvPr id="6" name="Rectangle 5">
            <a:extLst>
              <a:ext uri="{FF2B5EF4-FFF2-40B4-BE49-F238E27FC236}">
                <a16:creationId xmlns:a16="http://schemas.microsoft.com/office/drawing/2014/main" id="{F9434B4E-A759-435C-AD2A-0CB0444E1062}"/>
              </a:ext>
            </a:extLst>
          </p:cNvPr>
          <p:cNvSpPr>
            <a:spLocks noGrp="1"/>
          </p:cNvSpPr>
          <p:nvPr/>
        </p:nvSpPr>
        <p:spPr>
          <a:xfrm>
            <a:off x="666750" y="4581525"/>
            <a:ext cx="10763250" cy="619125"/>
          </a:xfrm>
          <a:prstGeom prst="rect">
            <a:avLst/>
          </a:prstGeom>
          <a:noFill/>
          <a:ln w="0">
            <a:noFill/>
            <a:prstDash val="solid"/>
          </a:ln>
        </p:spPr>
        <p:txBody>
          <a:bodyPr lIns="0" tIns="0" rIns="0" bIns="0"/>
          <a:lstStyle>
            <a:defPPr>
              <a:defRPr sz="1650" b="0">
                <a:solidFill>
                  <a:srgbClr val="24394B"/>
                </a:solidFill>
                <a:latin typeface="Aptos"/>
                <a:ea typeface="Aptos"/>
                <a:cs typeface="Aptos"/>
              </a:defRPr>
            </a:defPPr>
            <a:lvl1pPr>
              <a:defRPr sz="1650" b="0">
                <a:solidFill>
                  <a:srgbClr val="24394B"/>
                </a:solidFill>
                <a:latin typeface="Aptos"/>
                <a:ea typeface="Aptos"/>
                <a:cs typeface="Aptos"/>
              </a:defRPr>
            </a:lvl1pPr>
            <a:lvl2pPr>
              <a:defRPr sz="1650" b="0">
                <a:solidFill>
                  <a:srgbClr val="24394B"/>
                </a:solidFill>
                <a:latin typeface="Aptos"/>
                <a:ea typeface="Aptos"/>
                <a:cs typeface="Aptos"/>
              </a:defRPr>
            </a:lvl2pPr>
            <a:lvl3pPr>
              <a:defRPr sz="1650" b="0">
                <a:solidFill>
                  <a:srgbClr val="24394B"/>
                </a:solidFill>
                <a:latin typeface="Aptos"/>
                <a:ea typeface="Aptos"/>
                <a:cs typeface="Aptos"/>
              </a:defRPr>
            </a:lvl3pPr>
            <a:lvl4pPr>
              <a:defRPr sz="1650" b="0">
                <a:solidFill>
                  <a:srgbClr val="24394B"/>
                </a:solidFill>
                <a:latin typeface="Aptos"/>
                <a:ea typeface="Aptos"/>
                <a:cs typeface="Aptos"/>
              </a:defRPr>
            </a:lvl4pPr>
            <a:lvl5pPr>
              <a:defRPr sz="1650" b="0">
                <a:solidFill>
                  <a:srgbClr val="24394B"/>
                </a:solidFill>
                <a:latin typeface="Aptos"/>
                <a:ea typeface="Aptos"/>
                <a:cs typeface="Aptos"/>
              </a:defRPr>
            </a:lvl5pPr>
            <a:lvl6pPr>
              <a:defRPr sz="1650" b="0">
                <a:solidFill>
                  <a:srgbClr val="24394B"/>
                </a:solidFill>
                <a:latin typeface="Aptos"/>
                <a:ea typeface="Aptos"/>
                <a:cs typeface="Aptos"/>
              </a:defRPr>
            </a:lvl6pPr>
            <a:lvl7pPr>
              <a:defRPr sz="1650" b="0">
                <a:solidFill>
                  <a:srgbClr val="24394B"/>
                </a:solidFill>
                <a:latin typeface="Aptos"/>
                <a:ea typeface="Aptos"/>
                <a:cs typeface="Aptos"/>
              </a:defRPr>
            </a:lvl7pPr>
            <a:lvl8pPr>
              <a:defRPr sz="1650" b="0">
                <a:solidFill>
                  <a:srgbClr val="24394B"/>
                </a:solidFill>
                <a:latin typeface="Aptos"/>
                <a:ea typeface="Aptos"/>
                <a:cs typeface="Aptos"/>
              </a:defRPr>
            </a:lvl8pPr>
            <a:lvl9pPr>
              <a:defRPr sz="1650" b="0">
                <a:solidFill>
                  <a:srgbClr val="24394B"/>
                </a:solidFill>
                <a:latin typeface="Aptos"/>
                <a:ea typeface="Aptos"/>
                <a:cs typeface="Aptos"/>
              </a:defRPr>
            </a:lvl9pPr>
          </a:lstStyle>
          <a:p>
            <a:pPr>
              <a:defRPr sz="1650" b="0">
                <a:solidFill>
                  <a:srgbClr val="24394B"/>
                </a:solidFill>
                <a:latin typeface="Aptos"/>
                <a:ea typeface="Aptos"/>
                <a:cs typeface="Aptos"/>
              </a:defRPr>
            </a:pPr>
            <a:r>
              <a:rPr sz="1650" b="0">
                <a:solidFill>
                  <a:srgbClr val="24394B"/>
                </a:solidFill>
                <a:latin typeface="Aptos"/>
                <a:ea typeface="Aptos"/>
                <a:cs typeface="Aptos"/>
              </a:rPr>
              <a:t>https://nationalcareers.service.gov.uk/job-profiles/social-work-assistant</a:t>
            </a:r>
          </a:p>
        </p:txBody>
      </p:sp>
      <p:sp>
        <p:nvSpPr>
          <p:cNvPr id="8" name="Rectangle 7">
            <a:extLst>
              <a:ext uri="{FF2B5EF4-FFF2-40B4-BE49-F238E27FC236}">
                <a16:creationId xmlns:a16="http://schemas.microsoft.com/office/drawing/2014/main" id="{4540A9A3-94FE-4E93-A3EE-246336D8C516}"/>
              </a:ext>
            </a:extLst>
          </p:cNvPr>
          <p:cNvSpPr>
            <a:spLocks noGrp="1"/>
          </p:cNvSpPr>
          <p:nvPr/>
        </p:nvSpPr>
        <p:spPr>
          <a:xfrm>
            <a:off x="11334750" y="6315075"/>
            <a:ext cx="381000" cy="266700"/>
          </a:xfrm>
          <a:prstGeom prst="rect">
            <a:avLst/>
          </a:prstGeom>
          <a:noFill/>
          <a:ln w="0">
            <a:noFill/>
            <a:prstDash val="solid"/>
          </a:ln>
        </p:spPr>
        <p:txBody>
          <a:bodyPr lIns="0" tIns="0" rIns="0" bIns="0"/>
          <a:lstStyle>
            <a:defPPr>
              <a:defRPr sz="1275" b="0">
                <a:solidFill>
                  <a:srgbClr val="24394B"/>
                </a:solidFill>
                <a:latin typeface="Aptos"/>
                <a:ea typeface="Aptos"/>
                <a:cs typeface="Aptos"/>
              </a:defRPr>
            </a:defPPr>
            <a:lvl1pPr>
              <a:defRPr sz="1275" b="0">
                <a:solidFill>
                  <a:srgbClr val="24394B"/>
                </a:solidFill>
                <a:latin typeface="Aptos"/>
                <a:ea typeface="Aptos"/>
                <a:cs typeface="Aptos"/>
              </a:defRPr>
            </a:lvl1pPr>
            <a:lvl2pPr>
              <a:defRPr sz="1275" b="0">
                <a:solidFill>
                  <a:srgbClr val="24394B"/>
                </a:solidFill>
                <a:latin typeface="Aptos"/>
                <a:ea typeface="Aptos"/>
                <a:cs typeface="Aptos"/>
              </a:defRPr>
            </a:lvl2pPr>
            <a:lvl3pPr>
              <a:defRPr sz="1275" b="0">
                <a:solidFill>
                  <a:srgbClr val="24394B"/>
                </a:solidFill>
                <a:latin typeface="Aptos"/>
                <a:ea typeface="Aptos"/>
                <a:cs typeface="Aptos"/>
              </a:defRPr>
            </a:lvl3pPr>
            <a:lvl4pPr>
              <a:defRPr sz="1275" b="0">
                <a:solidFill>
                  <a:srgbClr val="24394B"/>
                </a:solidFill>
                <a:latin typeface="Aptos"/>
                <a:ea typeface="Aptos"/>
                <a:cs typeface="Aptos"/>
              </a:defRPr>
            </a:lvl4pPr>
            <a:lvl5pPr>
              <a:defRPr sz="1275" b="0">
                <a:solidFill>
                  <a:srgbClr val="24394B"/>
                </a:solidFill>
                <a:latin typeface="Aptos"/>
                <a:ea typeface="Aptos"/>
                <a:cs typeface="Aptos"/>
              </a:defRPr>
            </a:lvl5pPr>
            <a:lvl6pPr>
              <a:defRPr sz="1275" b="0">
                <a:solidFill>
                  <a:srgbClr val="24394B"/>
                </a:solidFill>
                <a:latin typeface="Aptos"/>
                <a:ea typeface="Aptos"/>
                <a:cs typeface="Aptos"/>
              </a:defRPr>
            </a:lvl6pPr>
            <a:lvl7pPr>
              <a:defRPr sz="1275" b="0">
                <a:solidFill>
                  <a:srgbClr val="24394B"/>
                </a:solidFill>
                <a:latin typeface="Aptos"/>
                <a:ea typeface="Aptos"/>
                <a:cs typeface="Aptos"/>
              </a:defRPr>
            </a:lvl7pPr>
            <a:lvl8pPr>
              <a:defRPr sz="1275" b="0">
                <a:solidFill>
                  <a:srgbClr val="24394B"/>
                </a:solidFill>
                <a:latin typeface="Aptos"/>
                <a:ea typeface="Aptos"/>
                <a:cs typeface="Aptos"/>
              </a:defRPr>
            </a:lvl8pPr>
            <a:lvl9pPr>
              <a:defRPr sz="1275" b="0">
                <a:solidFill>
                  <a:srgbClr val="24394B"/>
                </a:solidFill>
                <a:latin typeface="Aptos"/>
                <a:ea typeface="Aptos"/>
                <a:cs typeface="Aptos"/>
              </a:defRPr>
            </a:lvl9pPr>
          </a:lstStyle>
          <a:p>
            <a:pPr>
              <a:defRPr sz="1275" b="0">
                <a:solidFill>
                  <a:srgbClr val="24394B"/>
                </a:solidFill>
                <a:latin typeface="Aptos"/>
                <a:ea typeface="Aptos"/>
                <a:cs typeface="Aptos"/>
              </a:defRPr>
            </a:pPr>
            <a:r>
              <a:rPr sz="1275" b="0">
                <a:solidFill>
                  <a:srgbClr val="24394B"/>
                </a:solidFill>
                <a:latin typeface="Aptos"/>
                <a:ea typeface="Aptos"/>
                <a:cs typeface="Aptos"/>
              </a:rPr>
              <a:t>9</a:t>
            </a:r>
          </a:p>
        </p:txBody>
      </p:sp>
    </p:spTree>
    <p:extLst>
      <p:ext uri="{BB962C8B-B14F-4D97-AF65-F5344CB8AC3E}">
        <p14:creationId xmlns:p14="http://schemas.microsoft.com/office/powerpoint/2010/main" val="66800486"/>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1259</Words>
  <Application>Microsoft Office PowerPoint</Application>
  <DocSecurity>0</DocSecurity>
  <PresentationFormat>Widescreen</PresentationFormat>
  <Paragraphs>85</Paragraphs>
  <Slides>9</Slides>
  <Notes>9</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Aptos</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Viviane Binda</cp:lastModifiedBy>
  <cp:revision>2</cp:revision>
  <dcterms:created xsi:type="dcterms:W3CDTF">2026-10-18T23:23:54Z</dcterms:created>
  <dcterms:modified xsi:type="dcterms:W3CDTF">2026-10-19T00:08:11Z</dcterms:modified>
</cp:coreProperties>
</file>