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ink/ink2.xml" ContentType="application/inkml+xml"/>
  <Override PartName="/ppt/ink/ink3.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2" r:id="rId1"/>
  </p:sldMasterIdLst>
  <p:notesMasterIdLst>
    <p:notesMasterId r:id="rId11"/>
  </p:notesMasterIdLst>
  <p:sldIdLst>
    <p:sldId id="256" r:id="rId2"/>
    <p:sldId id="257" r:id="rId3"/>
    <p:sldId id="259" r:id="rId4"/>
    <p:sldId id="258" r:id="rId5"/>
    <p:sldId id="268" r:id="rId6"/>
    <p:sldId id="262" r:id="rId7"/>
    <p:sldId id="267" r:id="rId8"/>
    <p:sldId id="270" r:id="rId9"/>
    <p:sldId id="263" r:id="rId10"/>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6537"/>
    <a:srgbClr val="BB7733"/>
    <a:srgbClr val="E0664E"/>
    <a:srgbClr val="680E17"/>
    <a:srgbClr val="37287B"/>
    <a:srgbClr val="5146AF"/>
    <a:srgbClr val="DA5431"/>
    <a:srgbClr val="1A1A1A"/>
    <a:srgbClr val="FFD41D"/>
    <a:srgbClr val="FFE4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2" autoAdjust="0"/>
    <p:restoredTop sz="71310" autoAdjust="0"/>
  </p:normalViewPr>
  <p:slideViewPr>
    <p:cSldViewPr>
      <p:cViewPr>
        <p:scale>
          <a:sx n="92" d="100"/>
          <a:sy n="92" d="100"/>
        </p:scale>
        <p:origin x="448" y="4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4:16.186"/>
    </inkml:context>
    <inkml:brush xml:id="br0">
      <inkml:brushProperty name="width" value="0.05" units="cm"/>
      <inkml:brushProperty name="height" value="0.05" units="cm"/>
    </inkml:brush>
  </inkml:definitions>
  <inkml:trace contextRef="#ctx0" brushRef="#br0">0 1 24575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4:43.492"/>
    </inkml:context>
    <inkml:brush xml:id="br0">
      <inkml:brushProperty name="width" value="0.05" units="cm"/>
      <inkml:brushProperty name="height" value="0.05" units="cm"/>
    </inkml:brush>
  </inkml:definitions>
  <inkml:trace contextRef="#ctx0" brushRef="#br0">0 0 24575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4:56.711"/>
    </inkml:context>
    <inkml:brush xml:id="br0">
      <inkml:brushProperty name="width" value="0.05" units="cm"/>
      <inkml:brushProperty name="height" value="0.05" units="cm"/>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7/15/2022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1199135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425520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501721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67770-E107-65EA-FD33-67303ACB839B}"/>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1A03D21-0EDE-7389-ED80-C204A075C286}"/>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BEC6CA-E4ED-BCCC-4341-8757901C6255}"/>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5" name="Footer Placeholder 4">
            <a:extLst>
              <a:ext uri="{FF2B5EF4-FFF2-40B4-BE49-F238E27FC236}">
                <a16:creationId xmlns:a16="http://schemas.microsoft.com/office/drawing/2014/main" id="{391CEBE7-EFA5-688D-241E-BED873ECBD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DD7328A-25C1-6BAB-4D70-6AE7E6C8D45A}"/>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566658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74173-AA5E-1D35-2E10-D110AEB87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EE209-E201-DCD5-F310-35A7F6308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917CB-4C6C-43D9-89B9-B9BC2CC93996}"/>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5" name="Footer Placeholder 4">
            <a:extLst>
              <a:ext uri="{FF2B5EF4-FFF2-40B4-BE49-F238E27FC236}">
                <a16:creationId xmlns:a16="http://schemas.microsoft.com/office/drawing/2014/main" id="{7197FA7C-77EB-A418-9144-880EF53907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EC8665-311D-916F-5F2B-0D8493FBD941}"/>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308268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4014-051A-71F7-03B1-951BF1216218}"/>
              </a:ext>
            </a:extLst>
          </p:cNvPr>
          <p:cNvSpPr>
            <a:spLocks noGrp="1"/>
          </p:cNvSpPr>
          <p:nvPr>
            <p:ph type="title"/>
          </p:nvPr>
        </p:nvSpPr>
        <p:spPr>
          <a:xfrm>
            <a:off x="623889" y="1282306"/>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711630-CD23-9955-7DD2-EF3D48786F0D}"/>
              </a:ext>
            </a:extLst>
          </p:cNvPr>
          <p:cNvSpPr>
            <a:spLocks noGrp="1"/>
          </p:cNvSpPr>
          <p:nvPr>
            <p:ph type="body" idx="1"/>
          </p:nvPr>
        </p:nvSpPr>
        <p:spPr>
          <a:xfrm>
            <a:off x="623889"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45C5BE-50CF-E524-BE40-988A7F22EF7D}"/>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5" name="Footer Placeholder 4">
            <a:extLst>
              <a:ext uri="{FF2B5EF4-FFF2-40B4-BE49-F238E27FC236}">
                <a16:creationId xmlns:a16="http://schemas.microsoft.com/office/drawing/2014/main" id="{5F0FDA55-E21E-D2DA-4ACF-C5203FA863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4EBDFE-53C1-57B1-0049-AF774839676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77994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DD248-9273-70EF-28A2-85F7BEE286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ABDC9-02BD-CF1A-A2CA-0091940BF224}"/>
              </a:ext>
            </a:extLst>
          </p:cNvPr>
          <p:cNvSpPr>
            <a:spLocks noGrp="1"/>
          </p:cNvSpPr>
          <p:nvPr>
            <p:ph sz="half" idx="1"/>
          </p:nvPr>
        </p:nvSpPr>
        <p:spPr>
          <a:xfrm>
            <a:off x="628651"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EC4065-47BA-3F36-52ED-7244ACCB7F2C}"/>
              </a:ext>
            </a:extLst>
          </p:cNvPr>
          <p:cNvSpPr>
            <a:spLocks noGrp="1"/>
          </p:cNvSpPr>
          <p:nvPr>
            <p:ph sz="half" idx="2"/>
          </p:nvPr>
        </p:nvSpPr>
        <p:spPr>
          <a:xfrm>
            <a:off x="4629151"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2058F0-3844-7D49-6FB9-3A3CF5A27514}"/>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6" name="Footer Placeholder 5">
            <a:extLst>
              <a:ext uri="{FF2B5EF4-FFF2-40B4-BE49-F238E27FC236}">
                <a16:creationId xmlns:a16="http://schemas.microsoft.com/office/drawing/2014/main" id="{8D32C182-7DD7-4139-21DA-DF7D1E879E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68AD3D-8A5D-BC83-3931-0987F676EE2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476965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2D6CD-FC43-3F01-07DC-4E1CFC2CAB21}"/>
              </a:ext>
            </a:extLst>
          </p:cNvPr>
          <p:cNvSpPr>
            <a:spLocks noGrp="1"/>
          </p:cNvSpPr>
          <p:nvPr>
            <p:ph type="title"/>
          </p:nvPr>
        </p:nvSpPr>
        <p:spPr>
          <a:xfrm>
            <a:off x="629842"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B8225D-5DB6-D539-2241-86EF489E4706}"/>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0D76CC5-6763-1960-573C-D8D5B0CA6E59}"/>
              </a:ext>
            </a:extLst>
          </p:cNvPr>
          <p:cNvSpPr>
            <a:spLocks noGrp="1"/>
          </p:cNvSpPr>
          <p:nvPr>
            <p:ph sz="half" idx="2"/>
          </p:nvPr>
        </p:nvSpPr>
        <p:spPr>
          <a:xfrm>
            <a:off x="629842" y="1878807"/>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065160-DD65-B79F-383D-DCFA94B7B827}"/>
              </a:ext>
            </a:extLst>
          </p:cNvPr>
          <p:cNvSpPr>
            <a:spLocks noGrp="1"/>
          </p:cNvSpPr>
          <p:nvPr>
            <p:ph type="body" sz="quarter" idx="3"/>
          </p:nvPr>
        </p:nvSpPr>
        <p:spPr>
          <a:xfrm>
            <a:off x="4629151"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3FA9492-5F81-FDBC-2AF9-1FFF2E775C08}"/>
              </a:ext>
            </a:extLst>
          </p:cNvPr>
          <p:cNvSpPr>
            <a:spLocks noGrp="1"/>
          </p:cNvSpPr>
          <p:nvPr>
            <p:ph sz="quarter" idx="4"/>
          </p:nvPr>
        </p:nvSpPr>
        <p:spPr>
          <a:xfrm>
            <a:off x="4629151" y="1878807"/>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7D8CC8-BD7D-8D93-3B41-76CD9FD5649D}"/>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8" name="Footer Placeholder 7">
            <a:extLst>
              <a:ext uri="{FF2B5EF4-FFF2-40B4-BE49-F238E27FC236}">
                <a16:creationId xmlns:a16="http://schemas.microsoft.com/office/drawing/2014/main" id="{A72F814C-0350-604F-9BB0-583AEA8C7D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BF8CF6-F194-5E85-60ED-1B868FFCADD3}"/>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900413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9A6E8-B605-DA6F-7398-E8C472213A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3BC4AF-ADAB-C851-E8CB-AF0D713B6598}"/>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4" name="Footer Placeholder 3">
            <a:extLst>
              <a:ext uri="{FF2B5EF4-FFF2-40B4-BE49-F238E27FC236}">
                <a16:creationId xmlns:a16="http://schemas.microsoft.com/office/drawing/2014/main" id="{A3506AFE-065D-CC42-9E28-B785BE9D5F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7A441C-F710-E0CF-28EC-CCAF8BF4A1A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900033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A8DF42-A8A3-7C43-2D61-EC041FCC198B}"/>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3" name="Footer Placeholder 2">
            <a:extLst>
              <a:ext uri="{FF2B5EF4-FFF2-40B4-BE49-F238E27FC236}">
                <a16:creationId xmlns:a16="http://schemas.microsoft.com/office/drawing/2014/main" id="{08785B50-41BD-8DDA-DEBA-60049A2425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F5386A-C15E-D0A6-84B3-213C724E4FFF}"/>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96326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93B4D-C97D-9AA0-183E-DF64301505D5}"/>
              </a:ext>
            </a:extLst>
          </p:cNvPr>
          <p:cNvSpPr>
            <a:spLocks noGrp="1"/>
          </p:cNvSpPr>
          <p:nvPr>
            <p:ph type="title"/>
          </p:nvPr>
        </p:nvSpPr>
        <p:spPr>
          <a:xfrm>
            <a:off x="629841" y="342900"/>
            <a:ext cx="2949179"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7D504E-4C20-FDB1-D187-0DEB8C1944F2}"/>
              </a:ext>
            </a:extLst>
          </p:cNvPr>
          <p:cNvSpPr>
            <a:spLocks noGrp="1"/>
          </p:cNvSpPr>
          <p:nvPr>
            <p:ph idx="1"/>
          </p:nvPr>
        </p:nvSpPr>
        <p:spPr>
          <a:xfrm>
            <a:off x="3887391" y="740571"/>
            <a:ext cx="4629151"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9A9DD3-E372-4354-8CD4-30663941B6E4}"/>
              </a:ext>
            </a:extLst>
          </p:cNvPr>
          <p:cNvSpPr>
            <a:spLocks noGrp="1"/>
          </p:cNvSpPr>
          <p:nvPr>
            <p:ph type="body" sz="half" idx="2"/>
          </p:nvPr>
        </p:nvSpPr>
        <p:spPr>
          <a:xfrm>
            <a:off x="629841" y="1543052"/>
            <a:ext cx="2949179"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F22CF16-9BCB-AAF6-2709-891377AACF02}"/>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6" name="Footer Placeholder 5">
            <a:extLst>
              <a:ext uri="{FF2B5EF4-FFF2-40B4-BE49-F238E27FC236}">
                <a16:creationId xmlns:a16="http://schemas.microsoft.com/office/drawing/2014/main" id="{EB31CDD8-0BFE-53B1-B88B-D5DA89161E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DBC49-98F9-4677-7645-D88891959695}"/>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7267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60B2-98AF-D5A4-276B-06AE006BC129}"/>
              </a:ext>
            </a:extLst>
          </p:cNvPr>
          <p:cNvSpPr>
            <a:spLocks noGrp="1"/>
          </p:cNvSpPr>
          <p:nvPr>
            <p:ph type="title"/>
          </p:nvPr>
        </p:nvSpPr>
        <p:spPr>
          <a:xfrm>
            <a:off x="629841" y="342900"/>
            <a:ext cx="2949179"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E9A311-0154-49D8-61A8-818814A678E3}"/>
              </a:ext>
            </a:extLst>
          </p:cNvPr>
          <p:cNvSpPr>
            <a:spLocks noGrp="1"/>
          </p:cNvSpPr>
          <p:nvPr>
            <p:ph type="pic" idx="1"/>
          </p:nvPr>
        </p:nvSpPr>
        <p:spPr>
          <a:xfrm>
            <a:off x="3887391" y="740571"/>
            <a:ext cx="4629151"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42C04F5-01BC-655E-69BF-DA7EF60D6220}"/>
              </a:ext>
            </a:extLst>
          </p:cNvPr>
          <p:cNvSpPr>
            <a:spLocks noGrp="1"/>
          </p:cNvSpPr>
          <p:nvPr>
            <p:ph type="body" sz="half" idx="2"/>
          </p:nvPr>
        </p:nvSpPr>
        <p:spPr>
          <a:xfrm>
            <a:off x="629841" y="1543052"/>
            <a:ext cx="2949179"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C38F93E-7878-237A-A59B-BC4365975026}"/>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6" name="Footer Placeholder 5">
            <a:extLst>
              <a:ext uri="{FF2B5EF4-FFF2-40B4-BE49-F238E27FC236}">
                <a16:creationId xmlns:a16="http://schemas.microsoft.com/office/drawing/2014/main" id="{BDE131BC-4EE2-04E7-EA12-C806559E5D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CD7CBF-630F-B087-36CA-2603C03D957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40687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4C31A-CA72-5D5A-78A2-9B27781A64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D55A0E-4848-2A7C-D53D-246074D99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ADCAC1-AA61-5EB2-E98A-1F443EB3F052}"/>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5" name="Footer Placeholder 4">
            <a:extLst>
              <a:ext uri="{FF2B5EF4-FFF2-40B4-BE49-F238E27FC236}">
                <a16:creationId xmlns:a16="http://schemas.microsoft.com/office/drawing/2014/main" id="{60F4803E-02E3-89FA-636D-ACDE978A12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41348A-E367-4104-7243-5F91A939F615}"/>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774724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6A5F15-7725-D8D1-5173-AAC55076844A}"/>
              </a:ext>
            </a:extLst>
          </p:cNvPr>
          <p:cNvSpPr>
            <a:spLocks noGrp="1"/>
          </p:cNvSpPr>
          <p:nvPr>
            <p:ph type="title" orient="vert"/>
          </p:nvPr>
        </p:nvSpPr>
        <p:spPr>
          <a:xfrm>
            <a:off x="6543676" y="273846"/>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0F890D-73A7-768B-99B8-BF40DEDEE389}"/>
              </a:ext>
            </a:extLst>
          </p:cNvPr>
          <p:cNvSpPr>
            <a:spLocks noGrp="1"/>
          </p:cNvSpPr>
          <p:nvPr>
            <p:ph type="body" orient="vert" idx="1"/>
          </p:nvPr>
        </p:nvSpPr>
        <p:spPr>
          <a:xfrm>
            <a:off x="628651" y="273846"/>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8AD866-34B7-D8B4-120E-6283E7C3D0BD}"/>
              </a:ext>
            </a:extLst>
          </p:cNvPr>
          <p:cNvSpPr>
            <a:spLocks noGrp="1"/>
          </p:cNvSpPr>
          <p:nvPr>
            <p:ph type="dt" sz="half" idx="10"/>
          </p:nvPr>
        </p:nvSpPr>
        <p:spPr/>
        <p:txBody>
          <a:bodyPr/>
          <a:lstStyle/>
          <a:p>
            <a:fld id="{53074F12-AA26-4AC8-9962-C36BB8F32554}" type="datetimeFigureOut">
              <a:rPr lang="en-US" smtClean="0"/>
              <a:pPr/>
              <a:t>7/15/2022</a:t>
            </a:fld>
            <a:endParaRPr lang="en-US"/>
          </a:p>
        </p:txBody>
      </p:sp>
      <p:sp>
        <p:nvSpPr>
          <p:cNvPr id="5" name="Footer Placeholder 4">
            <a:extLst>
              <a:ext uri="{FF2B5EF4-FFF2-40B4-BE49-F238E27FC236}">
                <a16:creationId xmlns:a16="http://schemas.microsoft.com/office/drawing/2014/main" id="{D0AB4696-80B4-7D5F-76BE-F0ADA1FC30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39FDB5-0D3D-F864-73A4-26FC176D8EA7}"/>
              </a:ext>
            </a:extLst>
          </p:cNvPr>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ABB36314-4B9C-1FA3-54D1-4DAD65759EF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5"/>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676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A1CB00-2893-7094-2E5E-3C09B55A6D2D}"/>
              </a:ext>
            </a:extLst>
          </p:cNvPr>
          <p:cNvSpPr>
            <a:spLocks noGrp="1"/>
          </p:cNvSpPr>
          <p:nvPr>
            <p:ph type="title"/>
          </p:nvPr>
        </p:nvSpPr>
        <p:spPr>
          <a:xfrm>
            <a:off x="628651"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B7BE07-15BE-1DC1-0803-71D03785CC41}"/>
              </a:ext>
            </a:extLst>
          </p:cNvPr>
          <p:cNvSpPr>
            <a:spLocks noGrp="1"/>
          </p:cNvSpPr>
          <p:nvPr>
            <p:ph type="body" idx="1"/>
          </p:nvPr>
        </p:nvSpPr>
        <p:spPr>
          <a:xfrm>
            <a:off x="628651"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3EE463-58D9-B90D-0A56-378CA8CC5AF3}"/>
              </a:ext>
            </a:extLst>
          </p:cNvPr>
          <p:cNvSpPr>
            <a:spLocks noGrp="1"/>
          </p:cNvSpPr>
          <p:nvPr>
            <p:ph type="dt" sz="half" idx="2"/>
          </p:nvPr>
        </p:nvSpPr>
        <p:spPr>
          <a:xfrm>
            <a:off x="628651"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53074F12-AA26-4AC8-9962-C36BB8F32554}" type="datetimeFigureOut">
              <a:rPr lang="en-US" smtClean="0"/>
              <a:pPr/>
              <a:t>7/15/2022</a:t>
            </a:fld>
            <a:endParaRPr lang="en-US"/>
          </a:p>
        </p:txBody>
      </p:sp>
      <p:sp>
        <p:nvSpPr>
          <p:cNvPr id="5" name="Footer Placeholder 4">
            <a:extLst>
              <a:ext uri="{FF2B5EF4-FFF2-40B4-BE49-F238E27FC236}">
                <a16:creationId xmlns:a16="http://schemas.microsoft.com/office/drawing/2014/main" id="{7FE7E81F-CCE0-FB0B-B935-61B1EA68BA81}"/>
              </a:ext>
            </a:extLst>
          </p:cNvPr>
          <p:cNvSpPr>
            <a:spLocks noGrp="1"/>
          </p:cNvSpPr>
          <p:nvPr>
            <p:ph type="ftr" sz="quarter" idx="3"/>
          </p:nvPr>
        </p:nvSpPr>
        <p:spPr>
          <a:xfrm>
            <a:off x="3028951"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4CB58-4B4E-8E54-CF86-E4E2AD63A234}"/>
              </a:ext>
            </a:extLst>
          </p:cNvPr>
          <p:cNvSpPr>
            <a:spLocks noGrp="1"/>
          </p:cNvSpPr>
          <p:nvPr>
            <p:ph type="sldNum" sz="quarter" idx="4"/>
          </p:nvPr>
        </p:nvSpPr>
        <p:spPr>
          <a:xfrm>
            <a:off x="6457951"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5D76BAA-5417-95A4-6704-A2F5D7DC3EA1}"/>
              </a:ext>
            </a:extLst>
          </p:cNvPr>
          <p:cNvSpPr txBox="1"/>
          <p:nvPr userDrawn="1"/>
        </p:nvSpPr>
        <p:spPr>
          <a:xfrm>
            <a:off x="-9149"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231582050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739775"/>
            <a:ext cx="8272463" cy="3054350"/>
          </a:xfrm>
        </p:spPr>
        <p:txBody>
          <a:bodyPr>
            <a:noAutofit/>
          </a:bodyPr>
          <a:lstStyle/>
          <a:p>
            <a:r>
              <a:rPr lang="en-US" sz="2400" dirty="0"/>
              <a:t>Student name :Zamir Ahmed</a:t>
            </a:r>
            <a:br>
              <a:rPr lang="en-US" sz="2400" dirty="0"/>
            </a:br>
            <a:r>
              <a:rPr lang="en-US" sz="2400" dirty="0"/>
              <a:t>ID Number:1919946</a:t>
            </a:r>
            <a:br>
              <a:rPr lang="en-US" sz="2400" dirty="0"/>
            </a:br>
            <a:r>
              <a:rPr lang="en-US" sz="2400" dirty="0"/>
              <a:t>Program : BA Leadership and management</a:t>
            </a:r>
            <a:br>
              <a:rPr lang="en-US" sz="2400" dirty="0"/>
            </a:br>
            <a:r>
              <a:rPr lang="en-US" sz="2400" dirty="0"/>
              <a:t> Module: Emergent Leadership Skills in the workplace</a:t>
            </a:r>
            <a:br>
              <a:rPr lang="en-US" sz="2400" dirty="0"/>
            </a:br>
            <a:r>
              <a:rPr lang="en-US" sz="2400" dirty="0"/>
              <a:t>Module code:BMSW6101</a:t>
            </a:r>
            <a:br>
              <a:rPr lang="en-US" sz="2400" dirty="0"/>
            </a:br>
            <a:r>
              <a:rPr lang="en-US" sz="2400" dirty="0"/>
              <a:t>Lecturer </a:t>
            </a:r>
            <a:r>
              <a:rPr lang="en-US" sz="2400" dirty="0" err="1"/>
              <a:t>Name:Sujeewa</a:t>
            </a:r>
            <a:r>
              <a:rPr lang="en-US" sz="2400" dirty="0"/>
              <a:t> Herath </a:t>
            </a:r>
            <a:br>
              <a:rPr lang="en-US" sz="2400" dirty="0"/>
            </a:br>
            <a:br>
              <a:rPr lang="en-US" sz="2400" dirty="0"/>
            </a:br>
            <a:endParaRPr lang="en-US" sz="2400" dirty="0"/>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307397D0-654C-9EDF-ACE9-EE2493107DD9}"/>
                  </a:ext>
                </a:extLst>
              </p14:cNvPr>
              <p14:cNvContentPartPr/>
              <p14:nvPr/>
            </p14:nvContentPartPr>
            <p14:xfrm>
              <a:off x="2655078" y="1498238"/>
              <a:ext cx="360" cy="360"/>
            </p14:xfrm>
          </p:contentPart>
        </mc:Choice>
        <mc:Fallback xmlns="">
          <p:pic>
            <p:nvPicPr>
              <p:cNvPr id="5" name="Ink 4">
                <a:extLst>
                  <a:ext uri="{FF2B5EF4-FFF2-40B4-BE49-F238E27FC236}">
                    <a16:creationId xmlns:a16="http://schemas.microsoft.com/office/drawing/2014/main" id="{307397D0-654C-9EDF-ACE9-EE2493107DD9}"/>
                  </a:ext>
                </a:extLst>
              </p:cNvPr>
              <p:cNvPicPr/>
              <p:nvPr/>
            </p:nvPicPr>
            <p:blipFill>
              <a:blip r:embed="rId3"/>
              <a:stretch>
                <a:fillRect/>
              </a:stretch>
            </p:blipFill>
            <p:spPr>
              <a:xfrm>
                <a:off x="2646078" y="1489598"/>
                <a:ext cx="18000" cy="18000"/>
              </a:xfrm>
              <a:prstGeom prst="rect">
                <a:avLst/>
              </a:prstGeom>
            </p:spPr>
          </p:pic>
        </mc:Fallback>
      </mc:AlternateContent>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480060" y="244026"/>
            <a:ext cx="3276451" cy="1467631"/>
          </a:xfrm>
        </p:spPr>
        <p:txBody>
          <a:bodyPr vert="horz" lIns="91440" tIns="45720" rIns="91440" bIns="45720" rtlCol="0" anchor="b">
            <a:normAutofit/>
          </a:bodyPr>
          <a:lstStyle/>
          <a:p>
            <a:pPr defTabSz="914400"/>
            <a:r>
              <a:rPr lang="en-US" sz="3500"/>
              <a:t>Table of  Content</a:t>
            </a:r>
            <a:br>
              <a:rPr lang="en-US" sz="3500"/>
            </a:br>
            <a:endParaRPr lang="en-US" sz="3500"/>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 name="connsiteX0" fmla="*/ 0 w 2606040"/>
              <a:gd name="connsiteY0" fmla="*/ 0 h 13716"/>
              <a:gd name="connsiteX1" fmla="*/ 599389 w 2606040"/>
              <a:gd name="connsiteY1" fmla="*/ 0 h 13716"/>
              <a:gd name="connsiteX2" fmla="*/ 1303020 w 2606040"/>
              <a:gd name="connsiteY2" fmla="*/ 0 h 13716"/>
              <a:gd name="connsiteX3" fmla="*/ 1876349 w 2606040"/>
              <a:gd name="connsiteY3" fmla="*/ 0 h 13716"/>
              <a:gd name="connsiteX4" fmla="*/ 2606040 w 2606040"/>
              <a:gd name="connsiteY4" fmla="*/ 0 h 13716"/>
              <a:gd name="connsiteX5" fmla="*/ 2606040 w 2606040"/>
              <a:gd name="connsiteY5" fmla="*/ 13716 h 13716"/>
              <a:gd name="connsiteX6" fmla="*/ 1980590 w 2606040"/>
              <a:gd name="connsiteY6" fmla="*/ 13716 h 13716"/>
              <a:gd name="connsiteX7" fmla="*/ 1276960 w 2606040"/>
              <a:gd name="connsiteY7" fmla="*/ 13716 h 13716"/>
              <a:gd name="connsiteX8" fmla="*/ 65151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5838" y="5689"/>
                  <a:pt x="2605775" y="8075"/>
                  <a:pt x="2606040" y="13716"/>
                </a:cubicBezTo>
                <a:cubicBezTo>
                  <a:pt x="2260204" y="24770"/>
                  <a:pt x="2175708" y="1042"/>
                  <a:pt x="1902409" y="13716"/>
                </a:cubicBezTo>
                <a:cubicBezTo>
                  <a:pt x="1638502" y="36492"/>
                  <a:pt x="1460923" y="-20841"/>
                  <a:pt x="1276960" y="13716"/>
                </a:cubicBezTo>
                <a:cubicBezTo>
                  <a:pt x="1057717" y="9789"/>
                  <a:pt x="867956" y="-2252"/>
                  <a:pt x="677570" y="13716"/>
                </a:cubicBezTo>
                <a:cubicBezTo>
                  <a:pt x="457951" y="28801"/>
                  <a:pt x="189752" y="50816"/>
                  <a:pt x="0" y="13716"/>
                </a:cubicBezTo>
                <a:cubicBezTo>
                  <a:pt x="468" y="10483"/>
                  <a:pt x="836" y="5117"/>
                  <a:pt x="0" y="0"/>
                </a:cubicBezTo>
                <a:close/>
              </a:path>
              <a:path w="2606040" h="13716"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7080" y="4836"/>
                  <a:pt x="2606317" y="7740"/>
                  <a:pt x="2606040" y="13716"/>
                </a:cubicBezTo>
                <a:cubicBezTo>
                  <a:pt x="2347059" y="-1948"/>
                  <a:pt x="2192004" y="4234"/>
                  <a:pt x="1980590" y="13716"/>
                </a:cubicBezTo>
                <a:cubicBezTo>
                  <a:pt x="1783984" y="-14317"/>
                  <a:pt x="1487673" y="41336"/>
                  <a:pt x="1276960" y="13716"/>
                </a:cubicBezTo>
                <a:cubicBezTo>
                  <a:pt x="1087111" y="-41823"/>
                  <a:pt x="879204" y="42195"/>
                  <a:pt x="651510" y="13716"/>
                </a:cubicBezTo>
                <a:cubicBezTo>
                  <a:pt x="430798" y="-32336"/>
                  <a:pt x="132889" y="-38039"/>
                  <a:pt x="0" y="13716"/>
                </a:cubicBezTo>
                <a:cubicBezTo>
                  <a:pt x="1109" y="8984"/>
                  <a:pt x="330" y="5748"/>
                  <a:pt x="0" y="0"/>
                </a:cubicBezTo>
                <a:close/>
              </a:path>
              <a:path w="2606040" h="13716"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5859" y="5467"/>
                  <a:pt x="2605677" y="7416"/>
                  <a:pt x="2606040" y="13716"/>
                </a:cubicBezTo>
                <a:cubicBezTo>
                  <a:pt x="2234648" y="22404"/>
                  <a:pt x="2180202" y="-14933"/>
                  <a:pt x="1902409" y="13716"/>
                </a:cubicBezTo>
                <a:cubicBezTo>
                  <a:pt x="1635562" y="42622"/>
                  <a:pt x="1477339" y="222"/>
                  <a:pt x="1276960" y="13716"/>
                </a:cubicBezTo>
                <a:cubicBezTo>
                  <a:pt x="1058094" y="62350"/>
                  <a:pt x="904206" y="-25208"/>
                  <a:pt x="677570" y="13716"/>
                </a:cubicBezTo>
                <a:cubicBezTo>
                  <a:pt x="485746" y="10141"/>
                  <a:pt x="195925" y="28433"/>
                  <a:pt x="0" y="13716"/>
                </a:cubicBezTo>
                <a:cubicBezTo>
                  <a:pt x="406" y="10107"/>
                  <a:pt x="891" y="450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4294967295"/>
          </p:nvPr>
        </p:nvSpPr>
        <p:spPr>
          <a:xfrm>
            <a:off x="480060" y="2154674"/>
            <a:ext cx="3182691" cy="2490501"/>
          </a:xfrm>
        </p:spPr>
        <p:txBody>
          <a:bodyPr vert="horz" lIns="91440" tIns="45720" rIns="91440" bIns="45720" rtlCol="0">
            <a:normAutofit/>
          </a:bodyPr>
          <a:lstStyle/>
          <a:p>
            <a:pPr indent="-228600" defTabSz="914400"/>
            <a:r>
              <a:rPr lang="en-US" sz="1700" dirty="0"/>
              <a:t>Introduction</a:t>
            </a:r>
          </a:p>
          <a:p>
            <a:pPr indent="-228600" defTabSz="914400"/>
            <a:r>
              <a:rPr lang="en-US" sz="1700" dirty="0"/>
              <a:t> Leadership Styles and its importance</a:t>
            </a:r>
          </a:p>
          <a:p>
            <a:pPr indent="-228600" defTabSz="914400"/>
            <a:r>
              <a:rPr lang="en-US" sz="1700" dirty="0"/>
              <a:t>My leadership style</a:t>
            </a:r>
          </a:p>
          <a:p>
            <a:pPr indent="-228600" defTabSz="914400"/>
            <a:r>
              <a:rPr lang="en-US" sz="1700" dirty="0"/>
              <a:t>Advantages and disadvantages of my leadership style</a:t>
            </a:r>
          </a:p>
          <a:p>
            <a:pPr indent="-228600" defTabSz="914400"/>
            <a:r>
              <a:rPr lang="en-US" sz="1700" dirty="0"/>
              <a:t>Conclusion </a:t>
            </a:r>
          </a:p>
          <a:p>
            <a:pPr indent="-228600" defTabSz="914400"/>
            <a:r>
              <a:rPr lang="en-US" sz="1700" dirty="0"/>
              <a:t>References</a:t>
            </a:r>
          </a:p>
          <a:p>
            <a:pPr indent="-228600" defTabSz="914400"/>
            <a:endParaRPr lang="en-US" sz="1700" dirty="0"/>
          </a:p>
          <a:p>
            <a:pPr indent="-228600" defTabSz="914400"/>
            <a:endParaRPr lang="en-US" sz="1700" dirty="0"/>
          </a:p>
        </p:txBody>
      </p:sp>
      <p:pic>
        <p:nvPicPr>
          <p:cNvPr id="14" name="Picture 4" descr="Drawings on colourful paper">
            <a:extLst>
              <a:ext uri="{FF2B5EF4-FFF2-40B4-BE49-F238E27FC236}">
                <a16:creationId xmlns:a16="http://schemas.microsoft.com/office/drawing/2014/main" id="{C4625939-75DE-F832-3419-7B851B8C31F3}"/>
              </a:ext>
            </a:extLst>
          </p:cNvPr>
          <p:cNvPicPr>
            <a:picLocks noChangeAspect="1"/>
          </p:cNvPicPr>
          <p:nvPr/>
        </p:nvPicPr>
        <p:blipFill rotWithShape="1">
          <a:blip r:embed="rId2"/>
          <a:srcRect l="4994" r="28053"/>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415614"/>
            <a:ext cx="4306641" cy="430664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33804" y="967323"/>
            <a:ext cx="2738325" cy="3203223"/>
          </a:xfrm>
        </p:spPr>
        <p:txBody>
          <a:bodyPr anchor="ctr">
            <a:normAutofit/>
          </a:bodyPr>
          <a:lstStyle/>
          <a:p>
            <a:pPr algn="ctr"/>
            <a:r>
              <a:rPr lang="en-US" sz="3600">
                <a:solidFill>
                  <a:srgbClr val="FFFFFF"/>
                </a:solidFill>
              </a:rPr>
              <a:t>Introduction:</a:t>
            </a:r>
            <a:br>
              <a:rPr lang="en-US" sz="3600">
                <a:solidFill>
                  <a:srgbClr val="FFFFFF"/>
                </a:solidFill>
              </a:rPr>
            </a:br>
            <a:endParaRPr lang="en-US" sz="3600">
              <a:solidFill>
                <a:srgbClr val="FFFFFF"/>
              </a:solidFill>
            </a:endParaRPr>
          </a:p>
        </p:txBody>
      </p:sp>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280795"/>
            <a:ext cx="128637" cy="128636"/>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813380"/>
            <a:ext cx="118159" cy="118159"/>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 name="Content Placeholder 5">
            <a:extLst>
              <a:ext uri="{FF2B5EF4-FFF2-40B4-BE49-F238E27FC236}">
                <a16:creationId xmlns:a16="http://schemas.microsoft.com/office/drawing/2014/main" id="{C5283607-58B4-307D-E46A-F12EDD620EC8}"/>
              </a:ext>
            </a:extLst>
          </p:cNvPr>
          <p:cNvSpPr>
            <a:spLocks noGrp="1"/>
          </p:cNvSpPr>
          <p:nvPr>
            <p:ph idx="1"/>
          </p:nvPr>
        </p:nvSpPr>
        <p:spPr>
          <a:xfrm>
            <a:off x="4722924" y="388804"/>
            <a:ext cx="3578706" cy="4378461"/>
          </a:xfrm>
        </p:spPr>
        <p:txBody>
          <a:bodyPr anchor="ctr">
            <a:normAutofit/>
          </a:bodyPr>
          <a:lstStyle/>
          <a:p>
            <a:r>
              <a:rPr lang="en-GB" sz="1500" dirty="0">
                <a:solidFill>
                  <a:schemeClr val="tx1">
                    <a:alpha val="80000"/>
                  </a:schemeClr>
                </a:solidFill>
              </a:rPr>
              <a:t>The idea of the presentation is to outline the theories of different leadership styles. Motivating others toward the achievement of particular goal and leading organisational change.(Reed et al.,2019)</a:t>
            </a:r>
          </a:p>
          <a:p>
            <a:r>
              <a:rPr lang="en-GB" sz="1500" dirty="0">
                <a:solidFill>
                  <a:schemeClr val="tx1">
                    <a:alpha val="80000"/>
                  </a:schemeClr>
                </a:solidFill>
              </a:rPr>
              <a:t>The democratic leadership style has been presented in detail, that is the conclusion of Theory Y, in addition  people-oriented style as its more care about the employees in the team rather than task oriented. Advantages and disadvantages of democratic style have been discussed.</a:t>
            </a:r>
          </a:p>
        </p:txBody>
      </p:sp>
      <p:sp>
        <p:nvSpPr>
          <p:cNvPr id="1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2" y="4313867"/>
            <a:ext cx="84319" cy="84319"/>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2707795"/>
            <a:ext cx="0" cy="2429046"/>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21E48EED-F805-FDAC-E34F-5C84DA827CB8}"/>
                  </a:ext>
                </a:extLst>
              </p14:cNvPr>
              <p14:cNvContentPartPr/>
              <p14:nvPr/>
            </p14:nvContentPartPr>
            <p14:xfrm>
              <a:off x="2158898" y="2225429"/>
              <a:ext cx="360" cy="360"/>
            </p14:xfrm>
          </p:contentPart>
        </mc:Choice>
        <mc:Fallback xmlns="">
          <p:pic>
            <p:nvPicPr>
              <p:cNvPr id="2" name="Ink 1">
                <a:extLst>
                  <a:ext uri="{FF2B5EF4-FFF2-40B4-BE49-F238E27FC236}">
                    <a16:creationId xmlns:a16="http://schemas.microsoft.com/office/drawing/2014/main" id="{21E48EED-F805-FDAC-E34F-5C84DA827CB8}"/>
                  </a:ext>
                </a:extLst>
              </p:cNvPr>
              <p:cNvPicPr/>
              <p:nvPr/>
            </p:nvPicPr>
            <p:blipFill>
              <a:blip r:embed="rId4"/>
              <a:stretch>
                <a:fillRect/>
              </a:stretch>
            </p:blipFill>
            <p:spPr>
              <a:xfrm>
                <a:off x="2149898" y="2216429"/>
                <a:ext cx="18000" cy="18000"/>
              </a:xfrm>
              <a:prstGeom prst="rect">
                <a:avLst/>
              </a:prstGeom>
            </p:spPr>
          </p:pic>
        </mc:Fallback>
      </mc:AlternateContent>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Content Placeholder 5"/>
          <p:cNvSpPr>
            <a:spLocks noGrp="1"/>
          </p:cNvSpPr>
          <p:nvPr>
            <p:ph sz="half" idx="4294967295"/>
          </p:nvPr>
        </p:nvSpPr>
        <p:spPr>
          <a:xfrm>
            <a:off x="972004" y="1441450"/>
            <a:ext cx="8028441" cy="3175000"/>
          </a:xfrm>
        </p:spPr>
        <p:txBody>
          <a:bodyPr>
            <a:noAutofit/>
          </a:bodyPr>
          <a:lstStyle/>
          <a:p>
            <a:pPr indent="-228600">
              <a:lnSpc>
                <a:spcPct val="90000"/>
              </a:lnSpc>
              <a:spcAft>
                <a:spcPts val="600"/>
              </a:spcAft>
              <a:buFont typeface="Arial" panose="020B0604020202020204" pitchFamily="34" charset="0"/>
              <a:buChar char="•"/>
            </a:pPr>
            <a:r>
              <a:rPr lang="en-GB" sz="1800" dirty="0">
                <a:solidFill>
                  <a:srgbClr val="222222"/>
                </a:solidFill>
              </a:rPr>
              <a:t>Nanjundeswaraswamy  and Swamy (2014) </a:t>
            </a:r>
            <a:r>
              <a:rPr lang="en-US" sz="1800" dirty="0"/>
              <a:t>leadership styles have </a:t>
            </a:r>
            <a:r>
              <a:rPr lang="en-GB" sz="1800" dirty="0">
                <a:solidFill>
                  <a:srgbClr val="222222"/>
                </a:solidFill>
              </a:rPr>
              <a:t>defined </a:t>
            </a:r>
            <a:r>
              <a:rPr lang="en-US" sz="1800" dirty="0">
                <a:solidFill>
                  <a:srgbClr val="222222"/>
                </a:solidFill>
              </a:rPr>
              <a:t>d</a:t>
            </a:r>
            <a:r>
              <a:rPr lang="en-US" sz="1800" dirty="0"/>
              <a:t>ifferent potential to affect organizational effectiveness or performance. Transformation leadership is a stronger predictor of both job satisfaction and overall satisfaction. </a:t>
            </a:r>
          </a:p>
          <a:p>
            <a:pPr indent="-228600">
              <a:lnSpc>
                <a:spcPct val="90000"/>
              </a:lnSpc>
              <a:spcAft>
                <a:spcPts val="600"/>
              </a:spcAft>
              <a:buFont typeface="Arial" panose="020B0604020202020204" pitchFamily="34" charset="0"/>
              <a:buChar char="•"/>
            </a:pPr>
            <a:r>
              <a:rPr lang="en-US" sz="1800" b="1" dirty="0"/>
              <a:t>Authoritarian.</a:t>
            </a:r>
            <a:r>
              <a:rPr lang="en-US" sz="1800" dirty="0"/>
              <a:t> This style involves less contribution to the group and more command over all choice by individual thought and judgment. (Mughal and kamal,2019).</a:t>
            </a:r>
          </a:p>
          <a:p>
            <a:pPr indent="-228600">
              <a:lnSpc>
                <a:spcPct val="90000"/>
              </a:lnSpc>
              <a:spcAft>
                <a:spcPts val="600"/>
              </a:spcAft>
              <a:buFont typeface="Arial" panose="020B0604020202020204" pitchFamily="34" charset="0"/>
              <a:buChar char="•"/>
            </a:pPr>
            <a:r>
              <a:rPr lang="en-US" sz="1800" dirty="0"/>
              <a:t>This can be seen as a more traditional approach of </a:t>
            </a:r>
            <a:r>
              <a:rPr lang="en-US" sz="1800" dirty="0" err="1"/>
              <a:t>leadership.They</a:t>
            </a:r>
            <a:r>
              <a:rPr lang="en-US" sz="1800" dirty="0"/>
              <a:t> make decisions without referring, order instructions that they expect other to carry out and posses all authority and control within the group.</a:t>
            </a:r>
          </a:p>
          <a:p>
            <a:pPr marL="0" indent="0" algn="ctr">
              <a:buNone/>
            </a:pPr>
            <a:endParaRPr lang="en-US" sz="1800" dirty="0"/>
          </a:p>
        </p:txBody>
      </p:sp>
      <p:sp>
        <p:nvSpPr>
          <p:cNvPr id="5" name="Text Placeholder 4"/>
          <p:cNvSpPr>
            <a:spLocks noGrp="1"/>
          </p:cNvSpPr>
          <p:nvPr>
            <p:ph type="body" idx="4294967295"/>
          </p:nvPr>
        </p:nvSpPr>
        <p:spPr>
          <a:xfrm>
            <a:off x="143555" y="587375"/>
            <a:ext cx="6413610" cy="854075"/>
          </a:xfrm>
        </p:spPr>
        <p:txBody>
          <a:bodyPr>
            <a:noAutofit/>
          </a:bodyPr>
          <a:lstStyle/>
          <a:p>
            <a:pPr marL="0" indent="0">
              <a:buNone/>
            </a:pPr>
            <a:r>
              <a:rPr lang="en-US" sz="3200" b="1" dirty="0"/>
              <a:t>     Different leadership style</a:t>
            </a:r>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9C4527E5-83BE-05F5-96C0-DA78D2B929C4}"/>
                  </a:ext>
                </a:extLst>
              </p14:cNvPr>
              <p14:cNvContentPartPr/>
              <p14:nvPr/>
            </p14:nvContentPartPr>
            <p14:xfrm>
              <a:off x="1542218" y="2511269"/>
              <a:ext cx="360" cy="360"/>
            </p14:xfrm>
          </p:contentPart>
        </mc:Choice>
        <mc:Fallback xmlns="">
          <p:pic>
            <p:nvPicPr>
              <p:cNvPr id="9" name="Ink 8">
                <a:extLst>
                  <a:ext uri="{FF2B5EF4-FFF2-40B4-BE49-F238E27FC236}">
                    <a16:creationId xmlns:a16="http://schemas.microsoft.com/office/drawing/2014/main" id="{9C4527E5-83BE-05F5-96C0-DA78D2B929C4}"/>
                  </a:ext>
                </a:extLst>
              </p:cNvPr>
              <p:cNvPicPr/>
              <p:nvPr/>
            </p:nvPicPr>
            <p:blipFill>
              <a:blip r:embed="rId3"/>
              <a:stretch>
                <a:fillRect/>
              </a:stretch>
            </p:blipFill>
            <p:spPr>
              <a:xfrm>
                <a:off x="1533578" y="2502629"/>
                <a:ext cx="18000" cy="18000"/>
              </a:xfrm>
              <a:prstGeom prst="rect">
                <a:avLst/>
              </a:prstGeom>
            </p:spPr>
          </p:pic>
        </mc:Fallback>
      </mc:AlternateContent>
    </p:spTree>
    <p:extLst>
      <p:ext uri="{BB962C8B-B14F-4D97-AF65-F5344CB8AC3E}">
        <p14:creationId xmlns:p14="http://schemas.microsoft.com/office/powerpoint/2010/main" val="41707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0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755331" y="1999637"/>
            <a:ext cx="4395038" cy="395784"/>
            <a:chOff x="6081624" y="1998368"/>
            <a:chExt cx="5613457" cy="782175"/>
          </a:xfrm>
          <a:solidFill>
            <a:schemeClr val="accent4"/>
          </a:solidFill>
        </p:grpSpPr>
        <p:sp>
          <p:nvSpPr>
            <p:cNvPr id="13" name="Rectangle 12">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92189"/>
            <a:ext cx="8333796" cy="40959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0030757-93C2-600D-79D8-F0BCA816F6F6}"/>
              </a:ext>
            </a:extLst>
          </p:cNvPr>
          <p:cNvSpPr txBox="1"/>
          <p:nvPr/>
        </p:nvSpPr>
        <p:spPr>
          <a:xfrm>
            <a:off x="966978" y="244561"/>
            <a:ext cx="7387313" cy="4206749"/>
          </a:xfrm>
          <a:prstGeom prst="rect">
            <a:avLst/>
          </a:prstGeom>
        </p:spPr>
        <p:txBody>
          <a:bodyPr vert="horz" lIns="91440" tIns="45720" rIns="91440" bIns="45720" rtlCol="0" anchor="ctr">
            <a:normAutofit/>
          </a:bodyPr>
          <a:lstStyle/>
          <a:p>
            <a:pPr>
              <a:lnSpc>
                <a:spcPct val="90000"/>
              </a:lnSpc>
              <a:spcAft>
                <a:spcPts val="600"/>
              </a:spcAft>
            </a:pPr>
            <a:r>
              <a:rPr lang="en-US" b="1" dirty="0"/>
              <a:t>Democratic - </a:t>
            </a:r>
            <a:r>
              <a:rPr lang="en-US" dirty="0"/>
              <a:t>groups are participative and take independent direction, this specific style is more viable, useful and expanded positive profound quality in this gathering. It likewise makes excessive interest to advance gathering individuals by keep up with appropriate social equality (Wood, 2010).</a:t>
            </a:r>
          </a:p>
          <a:p>
            <a:pPr>
              <a:lnSpc>
                <a:spcPct val="90000"/>
              </a:lnSpc>
              <a:spcAft>
                <a:spcPts val="600"/>
              </a:spcAft>
            </a:pPr>
            <a:endParaRPr lang="en-US" dirty="0"/>
          </a:p>
          <a:p>
            <a:pPr>
              <a:lnSpc>
                <a:spcPct val="90000"/>
              </a:lnSpc>
              <a:spcAft>
                <a:spcPts val="600"/>
              </a:spcAft>
            </a:pPr>
            <a:r>
              <a:rPr lang="en-US" dirty="0" err="1"/>
              <a:t>Kippenberger</a:t>
            </a:r>
            <a:r>
              <a:rPr lang="en-US" dirty="0"/>
              <a:t>, T. (2002 ) Subsequently it is presently observed that, to get the best out of individuals, they should be driven, not simply overseen as assistants. They need to feel committed and surprisingly cheer up. Influence not intimidation is required. Status and position are at this point sufficiently not to obtain the genuine outcomes expected in a greatly cutthroat age. characters need to put forward a valiant effort, instead simply be informed to do as such.</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543085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794604" y="-831741"/>
            <a:ext cx="5384871" cy="3919923"/>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5" name="TextBox 4">
            <a:extLst>
              <a:ext uri="{FF2B5EF4-FFF2-40B4-BE49-F238E27FC236}">
                <a16:creationId xmlns:a16="http://schemas.microsoft.com/office/drawing/2014/main" id="{30030757-93C2-600D-79D8-F0BCA816F6F6}"/>
              </a:ext>
            </a:extLst>
          </p:cNvPr>
          <p:cNvSpPr txBox="1"/>
          <p:nvPr/>
        </p:nvSpPr>
        <p:spPr>
          <a:xfrm>
            <a:off x="4417733" y="174514"/>
            <a:ext cx="4704589" cy="4840516"/>
          </a:xfrm>
          <a:prstGeom prst="rect">
            <a:avLst/>
          </a:prstGeom>
        </p:spPr>
        <p:txBody>
          <a:bodyPr vert="horz" lIns="91440" tIns="45720" rIns="91440" bIns="45720" rtlCol="0">
            <a:normAutofit/>
          </a:bodyPr>
          <a:lstStyle/>
          <a:p>
            <a:pPr>
              <a:lnSpc>
                <a:spcPct val="90000"/>
              </a:lnSpc>
              <a:spcAft>
                <a:spcPts val="600"/>
              </a:spcAft>
            </a:pPr>
            <a:r>
              <a:rPr lang="en-US" sz="1600" dirty="0"/>
              <a:t>				</a:t>
            </a:r>
          </a:p>
          <a:p>
            <a:pPr indent="-228600">
              <a:lnSpc>
                <a:spcPct val="90000"/>
              </a:lnSpc>
              <a:spcAft>
                <a:spcPts val="600"/>
              </a:spcAft>
              <a:buFont typeface="Arial" panose="020B0604020202020204" pitchFamily="34" charset="0"/>
              <a:buChar char="•"/>
            </a:pPr>
            <a:r>
              <a:rPr lang="en-US" sz="1600" b="1" dirty="0"/>
              <a:t>Laissez-faire</a:t>
            </a:r>
            <a:r>
              <a:rPr lang="en-US" sz="1600" dirty="0"/>
              <a:t>- in this style, which included exceptionally low levels of any type of movement by the pioneer (Kippenberger,2002).The result usually is negative as there no guidance from leaders. This could leave team members de-motivated and lose sense of direction.</a:t>
            </a:r>
          </a:p>
          <a:p>
            <a:pPr indent="-228600">
              <a:lnSpc>
                <a:spcPct val="90000"/>
              </a:lnSpc>
              <a:spcAft>
                <a:spcPts val="600"/>
              </a:spcAft>
              <a:buFont typeface="Arial" panose="020B0604020202020204" pitchFamily="34" charset="0"/>
              <a:buChar char="•"/>
            </a:pPr>
            <a:r>
              <a:rPr lang="en-US" sz="1600" b="1" dirty="0"/>
              <a:t>Transactional leadership-</a:t>
            </a:r>
            <a:r>
              <a:rPr lang="en-US" sz="1600" dirty="0"/>
              <a:t> is an administrative style that depends on attaining objectives through construction, management and an arrangement of disciplines. This results-arranged approach functions admirably with self motivated workers (Bass and Riggio,2006/2007 ).</a:t>
            </a:r>
          </a:p>
          <a:p>
            <a:pPr indent="-228600">
              <a:lnSpc>
                <a:spcPct val="90000"/>
              </a:lnSpc>
              <a:spcAft>
                <a:spcPts val="600"/>
              </a:spcAft>
              <a:buFont typeface="Arial" panose="020B0604020202020204" pitchFamily="34" charset="0"/>
              <a:buChar char="•"/>
            </a:pPr>
            <a:r>
              <a:rPr lang="en-US" sz="1600" b="1" dirty="0"/>
              <a:t>Transformation leadership-  </a:t>
            </a:r>
            <a:r>
              <a:rPr lang="en-US" sz="1600" dirty="0"/>
              <a:t>is a most common in use style built on trust on the leader's part  intelligence and assurance from team member's part.it bring change in people and empower them to learn and adopt the challenge (Kippenberger,2002).</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1145587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6C5F2E-B3B2-62DF-B0B1-E3546F9D1149}"/>
              </a:ext>
            </a:extLst>
          </p:cNvPr>
          <p:cNvSpPr txBox="1"/>
          <p:nvPr/>
        </p:nvSpPr>
        <p:spPr>
          <a:xfrm>
            <a:off x="0" y="739290"/>
            <a:ext cx="9248756" cy="4524315"/>
          </a:xfrm>
          <a:prstGeom prst="rect">
            <a:avLst/>
          </a:prstGeom>
          <a:noFill/>
        </p:spPr>
        <p:txBody>
          <a:bodyPr wrap="square" rtlCol="0">
            <a:spAutoFit/>
          </a:bodyPr>
          <a:lstStyle/>
          <a:p>
            <a:r>
              <a:rPr lang="en-GB" dirty="0"/>
              <a:t> </a:t>
            </a:r>
            <a:r>
              <a:rPr lang="en-GB" b="1" dirty="0"/>
              <a:t>My Favourite Leadership Style- </a:t>
            </a:r>
            <a:r>
              <a:rPr lang="en-GB" dirty="0"/>
              <a:t>A leader can adopt any of the above mentioned style. All </a:t>
            </a:r>
          </a:p>
          <a:p>
            <a:r>
              <a:rPr lang="en-GB" dirty="0"/>
              <a:t>depend on the circumstances and  situation at the work place. I conducted a test regarding different leadership style ,the style that suite me is democratic . This type of style is people oriented as all members are given the chance to participate, concepts are exchange freely.</a:t>
            </a:r>
          </a:p>
          <a:p>
            <a:endParaRPr lang="en-GB" dirty="0"/>
          </a:p>
          <a:p>
            <a:r>
              <a:rPr lang="en-GB" dirty="0"/>
              <a:t>Advantages and Disadvantages of my leaders style</a:t>
            </a:r>
          </a:p>
          <a:p>
            <a:endParaRPr lang="en-GB" dirty="0"/>
          </a:p>
          <a:p>
            <a:r>
              <a:rPr lang="en-GB" b="1" dirty="0"/>
              <a:t>Advantages</a:t>
            </a:r>
          </a:p>
          <a:p>
            <a:pPr marL="285750" indent="-285750">
              <a:buFont typeface="Arial" panose="020B0604020202020204" pitchFamily="34" charset="0"/>
              <a:buChar char="•"/>
            </a:pPr>
            <a:r>
              <a:rPr lang="en-GB" dirty="0"/>
              <a:t>Leaders encourage decision making</a:t>
            </a:r>
          </a:p>
          <a:p>
            <a:pPr marL="285750" indent="-285750">
              <a:buFont typeface="Arial" panose="020B0604020202020204" pitchFamily="34" charset="0"/>
              <a:buChar char="•"/>
            </a:pPr>
            <a:r>
              <a:rPr lang="en-GB" dirty="0"/>
              <a:t>All members are involved in team discussions</a:t>
            </a:r>
          </a:p>
          <a:p>
            <a:pPr marL="285750" indent="-285750">
              <a:buFont typeface="Arial" panose="020B0604020202020204" pitchFamily="34" charset="0"/>
              <a:buChar char="•"/>
            </a:pPr>
            <a:r>
              <a:rPr lang="en-GB" dirty="0"/>
              <a:t>Members feel part of a team makes people feel involved and supportive</a:t>
            </a:r>
          </a:p>
          <a:p>
            <a:r>
              <a:rPr lang="en-GB" b="1" dirty="0"/>
              <a:t>Disadvantages</a:t>
            </a:r>
          </a:p>
          <a:p>
            <a:pPr marL="285750" indent="-285750">
              <a:buFont typeface="Arial" panose="020B0604020202020204" pitchFamily="34" charset="0"/>
              <a:buChar char="•"/>
            </a:pPr>
            <a:r>
              <a:rPr lang="en-GB" dirty="0"/>
              <a:t>Large groups – conflict of interest</a:t>
            </a:r>
          </a:p>
          <a:p>
            <a:pPr marL="285750" indent="-285750">
              <a:buFont typeface="Arial" panose="020B0604020202020204" pitchFamily="34" charset="0"/>
              <a:buChar char="•"/>
            </a:pPr>
            <a:r>
              <a:rPr lang="en-GB" dirty="0"/>
              <a:t>Slow decision making</a:t>
            </a:r>
          </a:p>
          <a:p>
            <a:pPr marL="285750" indent="-285750">
              <a:buFont typeface="Arial" panose="020B0604020202020204" pitchFamily="34" charset="0"/>
              <a:buChar char="•"/>
            </a:pPr>
            <a:r>
              <a:rPr lang="en-GB" dirty="0"/>
              <a:t>Time consuming</a:t>
            </a:r>
          </a:p>
          <a:p>
            <a:endParaRPr lang="en-GB" dirty="0"/>
          </a:p>
        </p:txBody>
      </p:sp>
    </p:spTree>
    <p:extLst>
      <p:ext uri="{BB962C8B-B14F-4D97-AF65-F5344CB8AC3E}">
        <p14:creationId xmlns:p14="http://schemas.microsoft.com/office/powerpoint/2010/main" val="274103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CC3C76-EB05-BC8F-3928-5EEDEA718332}"/>
              </a:ext>
            </a:extLst>
          </p:cNvPr>
          <p:cNvSpPr txBox="1"/>
          <p:nvPr/>
        </p:nvSpPr>
        <p:spPr>
          <a:xfrm>
            <a:off x="754376" y="1134836"/>
            <a:ext cx="7787955" cy="3477875"/>
          </a:xfrm>
          <a:prstGeom prst="rect">
            <a:avLst/>
          </a:prstGeom>
          <a:noFill/>
        </p:spPr>
        <p:txBody>
          <a:bodyPr wrap="square" rtlCol="0">
            <a:spAutoFit/>
          </a:bodyPr>
          <a:lstStyle/>
          <a:p>
            <a:r>
              <a:rPr lang="en-GB" sz="2000" b="1" dirty="0"/>
              <a:t>Conclusion</a:t>
            </a:r>
          </a:p>
          <a:p>
            <a:r>
              <a:rPr lang="en-GB" sz="2000" dirty="0"/>
              <a:t>After researching various leadership styles during the lectures , democratic appears to be the most effective leadership style. There are significant positive points compared to other leadership style and the limitations of a democratic leadership are few. Workplace scenario have been discussed which illustrate the democratic leadership style is people oriented rather task oriented and communication is free flowing, this leads to a high motivated team.</a:t>
            </a:r>
          </a:p>
          <a:p>
            <a:endParaRPr lang="en-GB" sz="2000" dirty="0"/>
          </a:p>
          <a:p>
            <a:r>
              <a:rPr lang="en-GB" sz="2000" dirty="0"/>
              <a:t> Lastly, democratic can have an positive impact on the productivity and efficiency within the workplace.</a:t>
            </a:r>
          </a:p>
        </p:txBody>
      </p:sp>
    </p:spTree>
    <p:extLst>
      <p:ext uri="{BB962C8B-B14F-4D97-AF65-F5344CB8AC3E}">
        <p14:creationId xmlns:p14="http://schemas.microsoft.com/office/powerpoint/2010/main" val="505171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D5599C-59DE-0071-D8D6-A047BCB21D6E}"/>
              </a:ext>
            </a:extLst>
          </p:cNvPr>
          <p:cNvSpPr txBox="1"/>
          <p:nvPr/>
        </p:nvSpPr>
        <p:spPr>
          <a:xfrm>
            <a:off x="143557" y="128470"/>
            <a:ext cx="9000445" cy="5494196"/>
          </a:xfrm>
          <a:prstGeom prst="rect">
            <a:avLst/>
          </a:prstGeom>
          <a:noFill/>
        </p:spPr>
        <p:txBody>
          <a:bodyPr wrap="square" rtlCol="0">
            <a:spAutoFit/>
          </a:bodyPr>
          <a:lstStyle/>
          <a:p>
            <a:r>
              <a:rPr lang="en-GB" dirty="0"/>
              <a:t>             </a:t>
            </a:r>
            <a:r>
              <a:rPr lang="en-GB" b="1" dirty="0"/>
              <a:t>References.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Humphrey, R., 2014. Effective Leadership: Theory, Cases, and Applications. 55 City Road, London: SAGE Publications, Inc. Available at: &lt;https://dx.doi.org/10.4135/9781544308524&gt; [Accessed 14 Jul 2022].</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Kippenberger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T. (2002) Leadership styles. Oxford: Capstone Pub.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Kippenberger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T. (2002) Leadership styles. Oxford: Capstone Pub.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Kippenberger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T. (2002)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Leadership styles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Oxford: Capstone Pub.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Mughal, Y. H. and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Kamāl</a:t>
            </a:r>
            <a:r>
              <a:rPr lang="en-GB" sz="1800" dirty="0">
                <a:effectLst/>
                <a:latin typeface="Calibri" panose="020F0502020204030204" pitchFamily="34" charset="0"/>
                <a:ea typeface="DengXian" panose="02010600030101010101" pitchFamily="2" charset="-122"/>
                <a:cs typeface="Times New Roman" panose="02020603050405020304" pitchFamily="18" charset="0"/>
              </a:rPr>
              <a:t>, S. (2019) Servant leadership styles and strategic decision making. Hershey, PA: IGI Global.</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Nanjundeswaraswamy, T.S. and Swamy, D.R., 2014. Leadership styles.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Advances in management</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7</a:t>
            </a:r>
            <a:r>
              <a:rPr lang="en-GB" sz="1800" dirty="0">
                <a:effectLst/>
                <a:latin typeface="Calibri" panose="020F0502020204030204" pitchFamily="34" charset="0"/>
                <a:ea typeface="DengXian" panose="02010600030101010101" pitchFamily="2" charset="-122"/>
                <a:cs typeface="Times New Roman" panose="02020603050405020304" pitchFamily="18" charset="0"/>
              </a:rPr>
              <a:t>(2), p.57.</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Reed, B.N.,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Klutts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A.M. and Mattingly, T.J., 2019. A systematic review of leadership definitions, competencies, and assessment methods in pharmacy education.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American Journal of Pharmaceutical Education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83</a:t>
            </a:r>
            <a:r>
              <a:rPr lang="en-GB" sz="1800" dirty="0">
                <a:effectLst/>
                <a:latin typeface="Calibri" panose="020F0502020204030204" pitchFamily="34" charset="0"/>
                <a:ea typeface="DengXian" panose="02010600030101010101" pitchFamily="2" charset="-122"/>
                <a:cs typeface="Times New Roman" panose="02020603050405020304" pitchFamily="18" charset="0"/>
              </a:rPr>
              <a:t>(9).</a:t>
            </a:r>
          </a:p>
          <a:p>
            <a:endParaRPr lang="en-GB" dirty="0"/>
          </a:p>
          <a:p>
            <a:endParaRPr lang="en-GB" dirty="0"/>
          </a:p>
        </p:txBody>
      </p:sp>
    </p:spTree>
    <p:extLst>
      <p:ext uri="{BB962C8B-B14F-4D97-AF65-F5344CB8AC3E}">
        <p14:creationId xmlns:p14="http://schemas.microsoft.com/office/powerpoint/2010/main" val="4268529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922</Words>
  <Application>Microsoft Office PowerPoint</Application>
  <PresentationFormat>On-screen Show (16:9)</PresentationFormat>
  <Paragraphs>52</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Student name :Zamir Ahmed ID Number:1919946 Program : BA Leadership and management  Module: Emergent Leadership Skills in the workplace Module code:BMSW6101 Lecturer Name:Sujeewa Herath   </vt:lpstr>
      <vt:lpstr>Table of  Content </vt:lpstr>
      <vt:lpstr>Introduction: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2022-07-15T06:34:58Z</dcterms:modified>
</cp:coreProperties>
</file>