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59" r:id="rId3"/>
    <p:sldId id="262" r:id="rId4"/>
    <p:sldId id="264" r:id="rId5"/>
    <p:sldId id="268" r:id="rId6"/>
    <p:sldId id="269" r:id="rId7"/>
    <p:sldId id="270" r:id="rId8"/>
    <p:sldId id="271" r:id="rId9"/>
    <p:sldId id="272" r:id="rId10"/>
    <p:sldId id="274" r:id="rId11"/>
    <p:sldId id="276" r:id="rId12"/>
    <p:sldId id="273" r:id="rId13"/>
    <p:sldId id="27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mar Mabrouk (1807791)" initials="OM(" lastIdx="0" clrIdx="0">
    <p:extLst>
      <p:ext uri="{19B8F6BF-5375-455C-9EA6-DF929625EA0E}">
        <p15:presenceInfo xmlns:p15="http://schemas.microsoft.com/office/powerpoint/2012/main" userId="S-1-5-21-809251214-2178901256-4152538893-4983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A81C7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C5EA32-C898-C4A7-A982-33701B1F8B8F}" v="1" dt="2023-09-06T20:45:26.989"/>
    <p1510:client id="{AFCA8DD1-C510-4766-9697-4B5E28CFE93D}" v="3" dt="2023-09-07T00:52:49.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2474" autoAdjust="0"/>
  </p:normalViewPr>
  <p:slideViewPr>
    <p:cSldViewPr snapToGrid="0">
      <p:cViewPr varScale="1">
        <p:scale>
          <a:sx n="53" d="100"/>
          <a:sy n="53" d="100"/>
        </p:scale>
        <p:origin x="174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mar Roushdi Mabrouk (1807791)" userId="a7a1a10c-5369-41de-9dcf-c2591ffc707e" providerId="ADAL" clId="{AFCA8DD1-C510-4766-9697-4B5E28CFE93D}"/>
    <pc:docChg chg="custSel modSld">
      <pc:chgData name="Omar Roushdi Mabrouk (1807791)" userId="a7a1a10c-5369-41de-9dcf-c2591ffc707e" providerId="ADAL" clId="{AFCA8DD1-C510-4766-9697-4B5E28CFE93D}" dt="2023-09-07T02:02:09.406" v="97" actId="20577"/>
      <pc:docMkLst>
        <pc:docMk/>
      </pc:docMkLst>
      <pc:sldChg chg="modSp mod">
        <pc:chgData name="Omar Roushdi Mabrouk (1807791)" userId="a7a1a10c-5369-41de-9dcf-c2591ffc707e" providerId="ADAL" clId="{AFCA8DD1-C510-4766-9697-4B5E28CFE93D}" dt="2023-09-07T02:02:09.406" v="97" actId="20577"/>
        <pc:sldMkLst>
          <pc:docMk/>
          <pc:sldMk cId="2493021922" sldId="257"/>
        </pc:sldMkLst>
        <pc:spChg chg="mod">
          <ac:chgData name="Omar Roushdi Mabrouk (1807791)" userId="a7a1a10c-5369-41de-9dcf-c2591ffc707e" providerId="ADAL" clId="{AFCA8DD1-C510-4766-9697-4B5E28CFE93D}" dt="2023-09-07T02:02:09.406" v="97" actId="20577"/>
          <ac:spMkLst>
            <pc:docMk/>
            <pc:sldMk cId="2493021922" sldId="257"/>
            <ac:spMk id="2" creationId="{00000000-0000-0000-0000-000000000000}"/>
          </ac:spMkLst>
        </pc:spChg>
        <pc:spChg chg="mod">
          <ac:chgData name="Omar Roushdi Mabrouk (1807791)" userId="a7a1a10c-5369-41de-9dcf-c2591ffc707e" providerId="ADAL" clId="{AFCA8DD1-C510-4766-9697-4B5E28CFE93D}" dt="2023-09-03T23:03:29.056" v="37" actId="20577"/>
          <ac:spMkLst>
            <pc:docMk/>
            <pc:sldMk cId="2493021922" sldId="257"/>
            <ac:spMk id="3" creationId="{00000000-0000-0000-0000-000000000000}"/>
          </ac:spMkLst>
        </pc:spChg>
      </pc:sldChg>
      <pc:sldChg chg="modSp mod modNotesTx">
        <pc:chgData name="Omar Roushdi Mabrouk (1807791)" userId="a7a1a10c-5369-41de-9dcf-c2591ffc707e" providerId="ADAL" clId="{AFCA8DD1-C510-4766-9697-4B5E28CFE93D}" dt="2023-09-03T23:04:50.941" v="40" actId="20577"/>
        <pc:sldMkLst>
          <pc:docMk/>
          <pc:sldMk cId="627348742" sldId="259"/>
        </pc:sldMkLst>
        <pc:spChg chg="mod">
          <ac:chgData name="Omar Roushdi Mabrouk (1807791)" userId="a7a1a10c-5369-41de-9dcf-c2591ffc707e" providerId="ADAL" clId="{AFCA8DD1-C510-4766-9697-4B5E28CFE93D}" dt="2023-09-03T23:04:07.576" v="38" actId="33524"/>
          <ac:spMkLst>
            <pc:docMk/>
            <pc:sldMk cId="627348742" sldId="259"/>
            <ac:spMk id="4" creationId="{00000000-0000-0000-0000-000000000000}"/>
          </ac:spMkLst>
        </pc:spChg>
      </pc:sldChg>
      <pc:sldChg chg="modNotesTx">
        <pc:chgData name="Omar Roushdi Mabrouk (1807791)" userId="a7a1a10c-5369-41de-9dcf-c2591ffc707e" providerId="ADAL" clId="{AFCA8DD1-C510-4766-9697-4B5E28CFE93D}" dt="2023-09-06T21:42:40.314" v="43" actId="313"/>
        <pc:sldMkLst>
          <pc:docMk/>
          <pc:sldMk cId="3860746500" sldId="268"/>
        </pc:sldMkLst>
      </pc:sldChg>
      <pc:sldChg chg="modNotesTx">
        <pc:chgData name="Omar Roushdi Mabrouk (1807791)" userId="a7a1a10c-5369-41de-9dcf-c2591ffc707e" providerId="ADAL" clId="{AFCA8DD1-C510-4766-9697-4B5E28CFE93D}" dt="2023-09-06T21:43:41.687" v="55" actId="313"/>
        <pc:sldMkLst>
          <pc:docMk/>
          <pc:sldMk cId="1087634106" sldId="269"/>
        </pc:sldMkLst>
      </pc:sldChg>
      <pc:sldChg chg="modNotesTx">
        <pc:chgData name="Omar Roushdi Mabrouk (1807791)" userId="a7a1a10c-5369-41de-9dcf-c2591ffc707e" providerId="ADAL" clId="{AFCA8DD1-C510-4766-9697-4B5E28CFE93D}" dt="2023-09-06T22:47:33.353" v="63" actId="20577"/>
        <pc:sldMkLst>
          <pc:docMk/>
          <pc:sldMk cId="1317231938" sldId="274"/>
        </pc:sldMkLst>
      </pc:sldChg>
    </pc:docChg>
  </pc:docChgLst>
  <pc:docChgLst>
    <pc:chgData name="Omar Roushdi Mabrouk (1807791)" userId="S::1807791@student.uwtsd.ac.uk::a7a1a10c-5369-41de-9dcf-c2591ffc707e" providerId="AD" clId="Web-{6BC5EA32-C898-C4A7-A982-33701B1F8B8F}"/>
    <pc:docChg chg="sldOrd">
      <pc:chgData name="Omar Roushdi Mabrouk (1807791)" userId="S::1807791@student.uwtsd.ac.uk::a7a1a10c-5369-41de-9dcf-c2591ffc707e" providerId="AD" clId="Web-{6BC5EA32-C898-C4A7-A982-33701B1F8B8F}" dt="2023-09-06T20:45:26.989" v="0"/>
      <pc:docMkLst>
        <pc:docMk/>
      </pc:docMkLst>
      <pc:sldChg chg="ord">
        <pc:chgData name="Omar Roushdi Mabrouk (1807791)" userId="S::1807791@student.uwtsd.ac.uk::a7a1a10c-5369-41de-9dcf-c2591ffc707e" providerId="AD" clId="Web-{6BC5EA32-C898-C4A7-A982-33701B1F8B8F}" dt="2023-09-06T20:45:26.989" v="0"/>
        <pc:sldMkLst>
          <pc:docMk/>
          <pc:sldMk cId="3441027059"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60B58A-2154-4E8F-B2B2-5F996D275446}" type="doc">
      <dgm:prSet loTypeId="urn:microsoft.com/office/officeart/2008/layout/AlternatingHexagons" loCatId="list" qsTypeId="urn:microsoft.com/office/officeart/2005/8/quickstyle/simple1" qsCatId="simple" csTypeId="urn:microsoft.com/office/officeart/2005/8/colors/accent0_3" csCatId="mainScheme" phldr="1"/>
      <dgm:spPr/>
      <dgm:t>
        <a:bodyPr/>
        <a:lstStyle/>
        <a:p>
          <a:endParaRPr lang="en-US"/>
        </a:p>
      </dgm:t>
    </dgm:pt>
    <dgm:pt modelId="{63A22A3D-3FBA-4B44-BAD5-7AEA0B951754}">
      <dgm:prSet phldrT="[Text]"/>
      <dgm:spPr/>
      <dgm:t>
        <a:bodyPr/>
        <a:lstStyle/>
        <a:p>
          <a:r>
            <a:rPr lang="en-US" dirty="0"/>
            <a:t>Global locations </a:t>
          </a:r>
        </a:p>
      </dgm:t>
    </dgm:pt>
    <dgm:pt modelId="{28058F1D-549F-4030-A700-FFC562D1176A}" type="parTrans" cxnId="{D5B7EABC-AB2C-4D77-A4E9-235B06DE63A7}">
      <dgm:prSet/>
      <dgm:spPr/>
      <dgm:t>
        <a:bodyPr/>
        <a:lstStyle/>
        <a:p>
          <a:endParaRPr lang="en-US"/>
        </a:p>
      </dgm:t>
    </dgm:pt>
    <dgm:pt modelId="{ED1E3424-F2C8-44F7-AA52-FFDBAEA4D572}" type="sibTrans" cxnId="{D5B7EABC-AB2C-4D77-A4E9-235B06DE63A7}">
      <dgm:prSet custT="1"/>
      <dgm:spPr/>
      <dgm:t>
        <a:bodyPr/>
        <a:lstStyle/>
        <a:p>
          <a:r>
            <a:rPr lang="en-US" sz="1800" dirty="0"/>
            <a:t>Fast internet</a:t>
          </a:r>
        </a:p>
      </dgm:t>
    </dgm:pt>
    <dgm:pt modelId="{EEA7262E-6303-4220-AACD-32075BADD53E}">
      <dgm:prSet phldrT="[Text]"/>
      <dgm:spPr/>
      <dgm:t>
        <a:bodyPr/>
        <a:lstStyle/>
        <a:p>
          <a:r>
            <a:rPr lang="en-US" b="1" dirty="0"/>
            <a:t>Existing resources</a:t>
          </a:r>
        </a:p>
      </dgm:t>
    </dgm:pt>
    <dgm:pt modelId="{0591C6EA-594E-49A9-8722-F9F3A9481027}" type="parTrans" cxnId="{39B41C4D-FEC8-4DBD-9296-99FE2920A963}">
      <dgm:prSet/>
      <dgm:spPr/>
      <dgm:t>
        <a:bodyPr/>
        <a:lstStyle/>
        <a:p>
          <a:endParaRPr lang="en-US"/>
        </a:p>
      </dgm:t>
    </dgm:pt>
    <dgm:pt modelId="{7499AE1B-7817-4996-AC48-61B45270C89E}" type="sibTrans" cxnId="{39B41C4D-FEC8-4DBD-9296-99FE2920A963}">
      <dgm:prSet/>
      <dgm:spPr/>
      <dgm:t>
        <a:bodyPr/>
        <a:lstStyle/>
        <a:p>
          <a:endParaRPr lang="en-US"/>
        </a:p>
      </dgm:t>
    </dgm:pt>
    <dgm:pt modelId="{EB7E6CDE-D824-4563-8586-A2638641418E}">
      <dgm:prSet phldrT="[Text]"/>
      <dgm:spPr/>
      <dgm:t>
        <a:bodyPr/>
        <a:lstStyle/>
        <a:p>
          <a:r>
            <a:rPr lang="en-US" dirty="0"/>
            <a:t>Volatile markets</a:t>
          </a:r>
        </a:p>
      </dgm:t>
    </dgm:pt>
    <dgm:pt modelId="{DE5907C2-2F41-4BAD-8950-9504DC402E36}" type="parTrans" cxnId="{A607283B-CA16-4D54-A2AF-083DFFF73412}">
      <dgm:prSet/>
      <dgm:spPr/>
      <dgm:t>
        <a:bodyPr/>
        <a:lstStyle/>
        <a:p>
          <a:endParaRPr lang="en-US"/>
        </a:p>
      </dgm:t>
    </dgm:pt>
    <dgm:pt modelId="{90F119F4-E41F-458C-9823-5B1DEB667E4A}" type="sibTrans" cxnId="{A607283B-CA16-4D54-A2AF-083DFFF73412}">
      <dgm:prSet custT="1"/>
      <dgm:spPr/>
      <dgm:t>
        <a:bodyPr/>
        <a:lstStyle/>
        <a:p>
          <a:r>
            <a:rPr lang="en-US" sz="900" b="1" dirty="0"/>
            <a:t>Digital </a:t>
          </a:r>
        </a:p>
        <a:p>
          <a:r>
            <a:rPr lang="en-US" sz="900" b="1" dirty="0"/>
            <a:t>communication</a:t>
          </a:r>
        </a:p>
      </dgm:t>
    </dgm:pt>
    <dgm:pt modelId="{2B531161-ABDE-4D96-B671-D36E7ED5CDCF}">
      <dgm:prSet phldrT="[Text]"/>
      <dgm:spPr/>
      <dgm:t>
        <a:bodyPr/>
        <a:lstStyle/>
        <a:p>
          <a:r>
            <a:rPr lang="en-US" b="1" dirty="0"/>
            <a:t>Changes in  the Environment</a:t>
          </a:r>
        </a:p>
      </dgm:t>
    </dgm:pt>
    <dgm:pt modelId="{2B535A5D-03B6-42C5-AE4A-4EDB7E48F306}" type="parTrans" cxnId="{A7B7925F-D41C-41B9-A266-B7C43E0BBDAB}">
      <dgm:prSet/>
      <dgm:spPr/>
      <dgm:t>
        <a:bodyPr/>
        <a:lstStyle/>
        <a:p>
          <a:endParaRPr lang="en-US"/>
        </a:p>
      </dgm:t>
    </dgm:pt>
    <dgm:pt modelId="{D9B992B8-9D52-474F-BA4F-3FCAFBAD34A4}" type="sibTrans" cxnId="{A7B7925F-D41C-41B9-A266-B7C43E0BBDAB}">
      <dgm:prSet/>
      <dgm:spPr/>
      <dgm:t>
        <a:bodyPr/>
        <a:lstStyle/>
        <a:p>
          <a:endParaRPr lang="en-US"/>
        </a:p>
      </dgm:t>
    </dgm:pt>
    <dgm:pt modelId="{F8E85C48-B37A-430C-9CEC-E422486ADAB6}">
      <dgm:prSet phldrT="[Text]"/>
      <dgm:spPr/>
      <dgm:t>
        <a:bodyPr/>
        <a:lstStyle/>
        <a:p>
          <a:r>
            <a:rPr lang="en-US" dirty="0"/>
            <a:t>Local knowhow</a:t>
          </a:r>
        </a:p>
      </dgm:t>
    </dgm:pt>
    <dgm:pt modelId="{BB884BB4-63BE-4500-8499-5673BD370576}" type="parTrans" cxnId="{B585763A-1976-4C0F-9861-52C6C1FECD8F}">
      <dgm:prSet/>
      <dgm:spPr/>
      <dgm:t>
        <a:bodyPr/>
        <a:lstStyle/>
        <a:p>
          <a:endParaRPr lang="en-US"/>
        </a:p>
      </dgm:t>
    </dgm:pt>
    <dgm:pt modelId="{0F692EAF-C7A5-43F3-8EC8-7D4A139C94EF}" type="sibTrans" cxnId="{B585763A-1976-4C0F-9861-52C6C1FECD8F}">
      <dgm:prSet/>
      <dgm:spPr/>
      <dgm:t>
        <a:bodyPr/>
        <a:lstStyle/>
        <a:p>
          <a:r>
            <a:rPr lang="en-US" dirty="0"/>
            <a:t>International knowhow</a:t>
          </a:r>
        </a:p>
      </dgm:t>
    </dgm:pt>
    <dgm:pt modelId="{02410EC3-F3C8-4842-9144-1DA3955CB087}">
      <dgm:prSet phldrT="[Text]"/>
      <dgm:spPr/>
      <dgm:t>
        <a:bodyPr/>
        <a:lstStyle/>
        <a:p>
          <a:r>
            <a:rPr lang="en-US" b="1" dirty="0"/>
            <a:t>Synergies</a:t>
          </a:r>
        </a:p>
      </dgm:t>
    </dgm:pt>
    <dgm:pt modelId="{F60848EA-E7F7-4FF8-B90D-742E4193F473}" type="parTrans" cxnId="{B572BFEB-0B27-414F-B073-682A72D58989}">
      <dgm:prSet/>
      <dgm:spPr/>
      <dgm:t>
        <a:bodyPr/>
        <a:lstStyle/>
        <a:p>
          <a:endParaRPr lang="en-US"/>
        </a:p>
      </dgm:t>
    </dgm:pt>
    <dgm:pt modelId="{D941459E-12FA-45EB-BCC2-C3C9DB100B9F}" type="sibTrans" cxnId="{B572BFEB-0B27-414F-B073-682A72D58989}">
      <dgm:prSet/>
      <dgm:spPr/>
      <dgm:t>
        <a:bodyPr/>
        <a:lstStyle/>
        <a:p>
          <a:endParaRPr lang="en-US"/>
        </a:p>
      </dgm:t>
    </dgm:pt>
    <dgm:pt modelId="{C1EF3192-A19F-4D18-BAB7-19C2FE7A5804}" type="pres">
      <dgm:prSet presAssocID="{FA60B58A-2154-4E8F-B2B2-5F996D275446}" presName="Name0" presStyleCnt="0">
        <dgm:presLayoutVars>
          <dgm:chMax/>
          <dgm:chPref/>
          <dgm:dir/>
          <dgm:animLvl val="lvl"/>
        </dgm:presLayoutVars>
      </dgm:prSet>
      <dgm:spPr/>
    </dgm:pt>
    <dgm:pt modelId="{F1A4346B-F3F3-41BF-A368-DB8A5464E703}" type="pres">
      <dgm:prSet presAssocID="{63A22A3D-3FBA-4B44-BAD5-7AEA0B951754}" presName="composite" presStyleCnt="0"/>
      <dgm:spPr/>
    </dgm:pt>
    <dgm:pt modelId="{725952F1-F36F-4F56-86B6-F3771923DF66}" type="pres">
      <dgm:prSet presAssocID="{63A22A3D-3FBA-4B44-BAD5-7AEA0B951754}" presName="Parent1" presStyleLbl="node1" presStyleIdx="0" presStyleCnt="6">
        <dgm:presLayoutVars>
          <dgm:chMax val="1"/>
          <dgm:chPref val="1"/>
          <dgm:bulletEnabled val="1"/>
        </dgm:presLayoutVars>
      </dgm:prSet>
      <dgm:spPr/>
    </dgm:pt>
    <dgm:pt modelId="{DE5AFD66-C2EC-4DE7-81D3-CB274039A008}" type="pres">
      <dgm:prSet presAssocID="{63A22A3D-3FBA-4B44-BAD5-7AEA0B951754}" presName="Childtext1" presStyleLbl="revTx" presStyleIdx="0" presStyleCnt="3">
        <dgm:presLayoutVars>
          <dgm:chMax val="0"/>
          <dgm:chPref val="0"/>
          <dgm:bulletEnabled val="1"/>
        </dgm:presLayoutVars>
      </dgm:prSet>
      <dgm:spPr/>
    </dgm:pt>
    <dgm:pt modelId="{C3280EF9-BA2F-4C0F-9016-EBF98B00B408}" type="pres">
      <dgm:prSet presAssocID="{63A22A3D-3FBA-4B44-BAD5-7AEA0B951754}" presName="BalanceSpacing" presStyleCnt="0"/>
      <dgm:spPr/>
    </dgm:pt>
    <dgm:pt modelId="{F7749BD0-962D-4107-8C1C-70E93800A441}" type="pres">
      <dgm:prSet presAssocID="{63A22A3D-3FBA-4B44-BAD5-7AEA0B951754}" presName="BalanceSpacing1" presStyleCnt="0"/>
      <dgm:spPr/>
    </dgm:pt>
    <dgm:pt modelId="{EEE2F6E5-D6B8-4C8E-840D-F01B32598519}" type="pres">
      <dgm:prSet presAssocID="{ED1E3424-F2C8-44F7-AA52-FFDBAEA4D572}" presName="Accent1Text" presStyleLbl="node1" presStyleIdx="1" presStyleCnt="6"/>
      <dgm:spPr/>
    </dgm:pt>
    <dgm:pt modelId="{53246ABC-7E9D-4DAF-8E33-0382F5A61D8F}" type="pres">
      <dgm:prSet presAssocID="{ED1E3424-F2C8-44F7-AA52-FFDBAEA4D572}" presName="spaceBetweenRectangles" presStyleCnt="0"/>
      <dgm:spPr/>
    </dgm:pt>
    <dgm:pt modelId="{7D2FA719-2DA2-4D77-8A73-C22E153E84A5}" type="pres">
      <dgm:prSet presAssocID="{EB7E6CDE-D824-4563-8586-A2638641418E}" presName="composite" presStyleCnt="0"/>
      <dgm:spPr/>
    </dgm:pt>
    <dgm:pt modelId="{454B1235-F680-4CD9-9DE8-DCAC8AF3E93B}" type="pres">
      <dgm:prSet presAssocID="{EB7E6CDE-D824-4563-8586-A2638641418E}" presName="Parent1" presStyleLbl="node1" presStyleIdx="2" presStyleCnt="6">
        <dgm:presLayoutVars>
          <dgm:chMax val="1"/>
          <dgm:chPref val="1"/>
          <dgm:bulletEnabled val="1"/>
        </dgm:presLayoutVars>
      </dgm:prSet>
      <dgm:spPr/>
    </dgm:pt>
    <dgm:pt modelId="{9F1724F7-670A-45A7-9FEE-835873FA5C85}" type="pres">
      <dgm:prSet presAssocID="{EB7E6CDE-D824-4563-8586-A2638641418E}" presName="Childtext1" presStyleLbl="revTx" presStyleIdx="1" presStyleCnt="3">
        <dgm:presLayoutVars>
          <dgm:chMax val="0"/>
          <dgm:chPref val="0"/>
          <dgm:bulletEnabled val="1"/>
        </dgm:presLayoutVars>
      </dgm:prSet>
      <dgm:spPr/>
    </dgm:pt>
    <dgm:pt modelId="{A228B158-C831-4005-B7C2-298137EC0E32}" type="pres">
      <dgm:prSet presAssocID="{EB7E6CDE-D824-4563-8586-A2638641418E}" presName="BalanceSpacing" presStyleCnt="0"/>
      <dgm:spPr/>
    </dgm:pt>
    <dgm:pt modelId="{0071C882-BF70-4B25-826F-D4418D9BA0FD}" type="pres">
      <dgm:prSet presAssocID="{EB7E6CDE-D824-4563-8586-A2638641418E}" presName="BalanceSpacing1" presStyleCnt="0"/>
      <dgm:spPr/>
    </dgm:pt>
    <dgm:pt modelId="{A4E14207-D7A4-4FD9-985F-74B218DEE791}" type="pres">
      <dgm:prSet presAssocID="{90F119F4-E41F-458C-9823-5B1DEB667E4A}" presName="Accent1Text" presStyleLbl="node1" presStyleIdx="3" presStyleCnt="6"/>
      <dgm:spPr/>
    </dgm:pt>
    <dgm:pt modelId="{DCACEE81-7F37-40B5-B70B-196E8C0EAB0E}" type="pres">
      <dgm:prSet presAssocID="{90F119F4-E41F-458C-9823-5B1DEB667E4A}" presName="spaceBetweenRectangles" presStyleCnt="0"/>
      <dgm:spPr/>
    </dgm:pt>
    <dgm:pt modelId="{BD8C2E1F-82EA-42BD-97EC-867692E4A5D8}" type="pres">
      <dgm:prSet presAssocID="{F8E85C48-B37A-430C-9CEC-E422486ADAB6}" presName="composite" presStyleCnt="0"/>
      <dgm:spPr/>
    </dgm:pt>
    <dgm:pt modelId="{B2348A5E-39EB-4B49-9D98-289E858A3EE3}" type="pres">
      <dgm:prSet presAssocID="{F8E85C48-B37A-430C-9CEC-E422486ADAB6}" presName="Parent1" presStyleLbl="node1" presStyleIdx="4" presStyleCnt="6">
        <dgm:presLayoutVars>
          <dgm:chMax val="1"/>
          <dgm:chPref val="1"/>
          <dgm:bulletEnabled val="1"/>
        </dgm:presLayoutVars>
      </dgm:prSet>
      <dgm:spPr/>
    </dgm:pt>
    <dgm:pt modelId="{4801B1E1-9848-4F73-80C8-57477147C505}" type="pres">
      <dgm:prSet presAssocID="{F8E85C48-B37A-430C-9CEC-E422486ADAB6}" presName="Childtext1" presStyleLbl="revTx" presStyleIdx="2" presStyleCnt="3">
        <dgm:presLayoutVars>
          <dgm:chMax val="0"/>
          <dgm:chPref val="0"/>
          <dgm:bulletEnabled val="1"/>
        </dgm:presLayoutVars>
      </dgm:prSet>
      <dgm:spPr/>
    </dgm:pt>
    <dgm:pt modelId="{B6AF6906-E649-45AD-AAC7-6FCE0C069B40}" type="pres">
      <dgm:prSet presAssocID="{F8E85C48-B37A-430C-9CEC-E422486ADAB6}" presName="BalanceSpacing" presStyleCnt="0"/>
      <dgm:spPr/>
    </dgm:pt>
    <dgm:pt modelId="{C7D3084F-5516-4320-B0FC-F2BC59B22966}" type="pres">
      <dgm:prSet presAssocID="{F8E85C48-B37A-430C-9CEC-E422486ADAB6}" presName="BalanceSpacing1" presStyleCnt="0"/>
      <dgm:spPr/>
    </dgm:pt>
    <dgm:pt modelId="{1710FE01-E9DC-406C-849C-3494368CF5CC}" type="pres">
      <dgm:prSet presAssocID="{0F692EAF-C7A5-43F3-8EC8-7D4A139C94EF}" presName="Accent1Text" presStyleLbl="node1" presStyleIdx="5" presStyleCnt="6"/>
      <dgm:spPr/>
    </dgm:pt>
  </dgm:ptLst>
  <dgm:cxnLst>
    <dgm:cxn modelId="{B9404702-5B59-49C5-984C-F60AE8449F4F}" type="presOf" srcId="{2B531161-ABDE-4D96-B671-D36E7ED5CDCF}" destId="{9F1724F7-670A-45A7-9FEE-835873FA5C85}" srcOrd="0" destOrd="0" presId="urn:microsoft.com/office/officeart/2008/layout/AlternatingHexagons"/>
    <dgm:cxn modelId="{38330219-09B0-4B43-BCAB-304C29398F09}" type="presOf" srcId="{EB7E6CDE-D824-4563-8586-A2638641418E}" destId="{454B1235-F680-4CD9-9DE8-DCAC8AF3E93B}" srcOrd="0" destOrd="0" presId="urn:microsoft.com/office/officeart/2008/layout/AlternatingHexagons"/>
    <dgm:cxn modelId="{C1769320-86AB-4569-B1B3-52DC41A8F65B}" type="presOf" srcId="{FA60B58A-2154-4E8F-B2B2-5F996D275446}" destId="{C1EF3192-A19F-4D18-BAB7-19C2FE7A5804}" srcOrd="0" destOrd="0" presId="urn:microsoft.com/office/officeart/2008/layout/AlternatingHexagons"/>
    <dgm:cxn modelId="{B585763A-1976-4C0F-9861-52C6C1FECD8F}" srcId="{FA60B58A-2154-4E8F-B2B2-5F996D275446}" destId="{F8E85C48-B37A-430C-9CEC-E422486ADAB6}" srcOrd="2" destOrd="0" parTransId="{BB884BB4-63BE-4500-8499-5673BD370576}" sibTransId="{0F692EAF-C7A5-43F3-8EC8-7D4A139C94EF}"/>
    <dgm:cxn modelId="{A607283B-CA16-4D54-A2AF-083DFFF73412}" srcId="{FA60B58A-2154-4E8F-B2B2-5F996D275446}" destId="{EB7E6CDE-D824-4563-8586-A2638641418E}" srcOrd="1" destOrd="0" parTransId="{DE5907C2-2F41-4BAD-8950-9504DC402E36}" sibTransId="{90F119F4-E41F-458C-9823-5B1DEB667E4A}"/>
    <dgm:cxn modelId="{A7B7925F-D41C-41B9-A266-B7C43E0BBDAB}" srcId="{EB7E6CDE-D824-4563-8586-A2638641418E}" destId="{2B531161-ABDE-4D96-B671-D36E7ED5CDCF}" srcOrd="0" destOrd="0" parTransId="{2B535A5D-03B6-42C5-AE4A-4EDB7E48F306}" sibTransId="{D9B992B8-9D52-474F-BA4F-3FCAFBAD34A4}"/>
    <dgm:cxn modelId="{39B41C4D-FEC8-4DBD-9296-99FE2920A963}" srcId="{63A22A3D-3FBA-4B44-BAD5-7AEA0B951754}" destId="{EEA7262E-6303-4220-AACD-32075BADD53E}" srcOrd="0" destOrd="0" parTransId="{0591C6EA-594E-49A9-8722-F9F3A9481027}" sibTransId="{7499AE1B-7817-4996-AC48-61B45270C89E}"/>
    <dgm:cxn modelId="{7797476F-0327-43F7-83A5-A453C6D0C048}" type="presOf" srcId="{90F119F4-E41F-458C-9823-5B1DEB667E4A}" destId="{A4E14207-D7A4-4FD9-985F-74B218DEE791}" srcOrd="0" destOrd="0" presId="urn:microsoft.com/office/officeart/2008/layout/AlternatingHexagons"/>
    <dgm:cxn modelId="{E78BCDA7-8247-41E7-907C-F1BE9F1B4A9F}" type="presOf" srcId="{F8E85C48-B37A-430C-9CEC-E422486ADAB6}" destId="{B2348A5E-39EB-4B49-9D98-289E858A3EE3}" srcOrd="0" destOrd="0" presId="urn:microsoft.com/office/officeart/2008/layout/AlternatingHexagons"/>
    <dgm:cxn modelId="{0010E3B5-D61A-44C6-9343-406B0211735C}" type="presOf" srcId="{63A22A3D-3FBA-4B44-BAD5-7AEA0B951754}" destId="{725952F1-F36F-4F56-86B6-F3771923DF66}" srcOrd="0" destOrd="0" presId="urn:microsoft.com/office/officeart/2008/layout/AlternatingHexagons"/>
    <dgm:cxn modelId="{D5B7EABC-AB2C-4D77-A4E9-235B06DE63A7}" srcId="{FA60B58A-2154-4E8F-B2B2-5F996D275446}" destId="{63A22A3D-3FBA-4B44-BAD5-7AEA0B951754}" srcOrd="0" destOrd="0" parTransId="{28058F1D-549F-4030-A700-FFC562D1176A}" sibTransId="{ED1E3424-F2C8-44F7-AA52-FFDBAEA4D572}"/>
    <dgm:cxn modelId="{B572BFEB-0B27-414F-B073-682A72D58989}" srcId="{F8E85C48-B37A-430C-9CEC-E422486ADAB6}" destId="{02410EC3-F3C8-4842-9144-1DA3955CB087}" srcOrd="0" destOrd="0" parTransId="{F60848EA-E7F7-4FF8-B90D-742E4193F473}" sibTransId="{D941459E-12FA-45EB-BCC2-C3C9DB100B9F}"/>
    <dgm:cxn modelId="{67C910EE-4F66-4128-91C8-9C062D0C5C27}" type="presOf" srcId="{0F692EAF-C7A5-43F3-8EC8-7D4A139C94EF}" destId="{1710FE01-E9DC-406C-849C-3494368CF5CC}" srcOrd="0" destOrd="0" presId="urn:microsoft.com/office/officeart/2008/layout/AlternatingHexagons"/>
    <dgm:cxn modelId="{086DACF7-2A38-4894-B01B-2C17A05B1512}" type="presOf" srcId="{02410EC3-F3C8-4842-9144-1DA3955CB087}" destId="{4801B1E1-9848-4F73-80C8-57477147C505}" srcOrd="0" destOrd="0" presId="urn:microsoft.com/office/officeart/2008/layout/AlternatingHexagons"/>
    <dgm:cxn modelId="{15815DFD-884B-42DC-98D2-9279580AAADF}" type="presOf" srcId="{ED1E3424-F2C8-44F7-AA52-FFDBAEA4D572}" destId="{EEE2F6E5-D6B8-4C8E-840D-F01B32598519}" srcOrd="0" destOrd="0" presId="urn:microsoft.com/office/officeart/2008/layout/AlternatingHexagons"/>
    <dgm:cxn modelId="{EC27F4FD-D64E-44DE-BE79-751DDC47CC59}" type="presOf" srcId="{EEA7262E-6303-4220-AACD-32075BADD53E}" destId="{DE5AFD66-C2EC-4DE7-81D3-CB274039A008}" srcOrd="0" destOrd="0" presId="urn:microsoft.com/office/officeart/2008/layout/AlternatingHexagons"/>
    <dgm:cxn modelId="{238B8E91-05AE-4D49-B28B-0B8854F58FED}" type="presParOf" srcId="{C1EF3192-A19F-4D18-BAB7-19C2FE7A5804}" destId="{F1A4346B-F3F3-41BF-A368-DB8A5464E703}" srcOrd="0" destOrd="0" presId="urn:microsoft.com/office/officeart/2008/layout/AlternatingHexagons"/>
    <dgm:cxn modelId="{A1A259BF-B98B-41C8-BD62-732CA6E7819D}" type="presParOf" srcId="{F1A4346B-F3F3-41BF-A368-DB8A5464E703}" destId="{725952F1-F36F-4F56-86B6-F3771923DF66}" srcOrd="0" destOrd="0" presId="urn:microsoft.com/office/officeart/2008/layout/AlternatingHexagons"/>
    <dgm:cxn modelId="{1DF3F765-B4F9-46E8-9A19-A20A3970BA80}" type="presParOf" srcId="{F1A4346B-F3F3-41BF-A368-DB8A5464E703}" destId="{DE5AFD66-C2EC-4DE7-81D3-CB274039A008}" srcOrd="1" destOrd="0" presId="urn:microsoft.com/office/officeart/2008/layout/AlternatingHexagons"/>
    <dgm:cxn modelId="{A3389BA6-D668-43B4-91DD-B191335904B1}" type="presParOf" srcId="{F1A4346B-F3F3-41BF-A368-DB8A5464E703}" destId="{C3280EF9-BA2F-4C0F-9016-EBF98B00B408}" srcOrd="2" destOrd="0" presId="urn:microsoft.com/office/officeart/2008/layout/AlternatingHexagons"/>
    <dgm:cxn modelId="{BF786D5B-0EE6-4832-BD6C-3CEBDCF609C0}" type="presParOf" srcId="{F1A4346B-F3F3-41BF-A368-DB8A5464E703}" destId="{F7749BD0-962D-4107-8C1C-70E93800A441}" srcOrd="3" destOrd="0" presId="urn:microsoft.com/office/officeart/2008/layout/AlternatingHexagons"/>
    <dgm:cxn modelId="{6BEFBC72-E912-4AC7-803B-B88B13EBBCEB}" type="presParOf" srcId="{F1A4346B-F3F3-41BF-A368-DB8A5464E703}" destId="{EEE2F6E5-D6B8-4C8E-840D-F01B32598519}" srcOrd="4" destOrd="0" presId="urn:microsoft.com/office/officeart/2008/layout/AlternatingHexagons"/>
    <dgm:cxn modelId="{C7D975EF-2CE6-494F-9CE2-5349CAA4686A}" type="presParOf" srcId="{C1EF3192-A19F-4D18-BAB7-19C2FE7A5804}" destId="{53246ABC-7E9D-4DAF-8E33-0382F5A61D8F}" srcOrd="1" destOrd="0" presId="urn:microsoft.com/office/officeart/2008/layout/AlternatingHexagons"/>
    <dgm:cxn modelId="{BC8B1AF1-D881-44F1-9A59-44170A35B1B3}" type="presParOf" srcId="{C1EF3192-A19F-4D18-BAB7-19C2FE7A5804}" destId="{7D2FA719-2DA2-4D77-8A73-C22E153E84A5}" srcOrd="2" destOrd="0" presId="urn:microsoft.com/office/officeart/2008/layout/AlternatingHexagons"/>
    <dgm:cxn modelId="{1F514A03-9BAE-48BC-B65E-7DB11746C538}" type="presParOf" srcId="{7D2FA719-2DA2-4D77-8A73-C22E153E84A5}" destId="{454B1235-F680-4CD9-9DE8-DCAC8AF3E93B}" srcOrd="0" destOrd="0" presId="urn:microsoft.com/office/officeart/2008/layout/AlternatingHexagons"/>
    <dgm:cxn modelId="{DC218A29-0F76-464E-B37A-D946451D0B4F}" type="presParOf" srcId="{7D2FA719-2DA2-4D77-8A73-C22E153E84A5}" destId="{9F1724F7-670A-45A7-9FEE-835873FA5C85}" srcOrd="1" destOrd="0" presId="urn:microsoft.com/office/officeart/2008/layout/AlternatingHexagons"/>
    <dgm:cxn modelId="{87DBDE7C-8C62-4735-A4BE-7E4CDBBABC54}" type="presParOf" srcId="{7D2FA719-2DA2-4D77-8A73-C22E153E84A5}" destId="{A228B158-C831-4005-B7C2-298137EC0E32}" srcOrd="2" destOrd="0" presId="urn:microsoft.com/office/officeart/2008/layout/AlternatingHexagons"/>
    <dgm:cxn modelId="{CC41B736-48C3-4D48-9FA6-DEFBBBC79C3B}" type="presParOf" srcId="{7D2FA719-2DA2-4D77-8A73-C22E153E84A5}" destId="{0071C882-BF70-4B25-826F-D4418D9BA0FD}" srcOrd="3" destOrd="0" presId="urn:microsoft.com/office/officeart/2008/layout/AlternatingHexagons"/>
    <dgm:cxn modelId="{563918E5-D0F2-434F-B3EA-440FF3C4E12F}" type="presParOf" srcId="{7D2FA719-2DA2-4D77-8A73-C22E153E84A5}" destId="{A4E14207-D7A4-4FD9-985F-74B218DEE791}" srcOrd="4" destOrd="0" presId="urn:microsoft.com/office/officeart/2008/layout/AlternatingHexagons"/>
    <dgm:cxn modelId="{55060B21-5FC7-491C-AEA7-B27C98912DC7}" type="presParOf" srcId="{C1EF3192-A19F-4D18-BAB7-19C2FE7A5804}" destId="{DCACEE81-7F37-40B5-B70B-196E8C0EAB0E}" srcOrd="3" destOrd="0" presId="urn:microsoft.com/office/officeart/2008/layout/AlternatingHexagons"/>
    <dgm:cxn modelId="{045261C4-A138-46ED-B058-4AF7E250ECBE}" type="presParOf" srcId="{C1EF3192-A19F-4D18-BAB7-19C2FE7A5804}" destId="{BD8C2E1F-82EA-42BD-97EC-867692E4A5D8}" srcOrd="4" destOrd="0" presId="urn:microsoft.com/office/officeart/2008/layout/AlternatingHexagons"/>
    <dgm:cxn modelId="{18A47B32-0580-484C-A0D7-6C8D20A8BF46}" type="presParOf" srcId="{BD8C2E1F-82EA-42BD-97EC-867692E4A5D8}" destId="{B2348A5E-39EB-4B49-9D98-289E858A3EE3}" srcOrd="0" destOrd="0" presId="urn:microsoft.com/office/officeart/2008/layout/AlternatingHexagons"/>
    <dgm:cxn modelId="{A9D8F159-FF3F-4A6E-8ED6-3BD6F0E3853F}" type="presParOf" srcId="{BD8C2E1F-82EA-42BD-97EC-867692E4A5D8}" destId="{4801B1E1-9848-4F73-80C8-57477147C505}" srcOrd="1" destOrd="0" presId="urn:microsoft.com/office/officeart/2008/layout/AlternatingHexagons"/>
    <dgm:cxn modelId="{268835D1-10DE-4A28-BE41-BDBECEF26DC1}" type="presParOf" srcId="{BD8C2E1F-82EA-42BD-97EC-867692E4A5D8}" destId="{B6AF6906-E649-45AD-AAC7-6FCE0C069B40}" srcOrd="2" destOrd="0" presId="urn:microsoft.com/office/officeart/2008/layout/AlternatingHexagons"/>
    <dgm:cxn modelId="{60735CE8-FB75-4156-A1A2-A0F1BDD2F11E}" type="presParOf" srcId="{BD8C2E1F-82EA-42BD-97EC-867692E4A5D8}" destId="{C7D3084F-5516-4320-B0FC-F2BC59B22966}" srcOrd="3" destOrd="0" presId="urn:microsoft.com/office/officeart/2008/layout/AlternatingHexagons"/>
    <dgm:cxn modelId="{81D60BCA-958F-45E4-8FB8-4740427FBAB6}" type="presParOf" srcId="{BD8C2E1F-82EA-42BD-97EC-867692E4A5D8}" destId="{1710FE01-E9DC-406C-849C-3494368CF5CC}"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60B58A-2154-4E8F-B2B2-5F996D275446}"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63A22A3D-3FBA-4B44-BAD5-7AEA0B951754}">
      <dgm:prSet phldrT="[Text]" custT="1"/>
      <dgm:spPr/>
      <dgm:t>
        <a:bodyPr/>
        <a:lstStyle/>
        <a:p>
          <a:pPr>
            <a:lnSpc>
              <a:spcPct val="150000"/>
            </a:lnSpc>
          </a:pPr>
          <a:r>
            <a:rPr lang="en-US" sz="1200" b="1" dirty="0"/>
            <a:t>Fractured organisation</a:t>
          </a:r>
        </a:p>
      </dgm:t>
    </dgm:pt>
    <dgm:pt modelId="{28058F1D-549F-4030-A700-FFC562D1176A}" type="parTrans" cxnId="{D5B7EABC-AB2C-4D77-A4E9-235B06DE63A7}">
      <dgm:prSet/>
      <dgm:spPr/>
      <dgm:t>
        <a:bodyPr/>
        <a:lstStyle/>
        <a:p>
          <a:endParaRPr lang="en-US"/>
        </a:p>
      </dgm:t>
    </dgm:pt>
    <dgm:pt modelId="{ED1E3424-F2C8-44F7-AA52-FFDBAEA4D572}" type="sibTrans" cxnId="{D5B7EABC-AB2C-4D77-A4E9-235B06DE63A7}">
      <dgm:prSet/>
      <dgm:spPr/>
      <dgm:t>
        <a:bodyPr/>
        <a:lstStyle/>
        <a:p>
          <a:r>
            <a:rPr lang="en-US" dirty="0"/>
            <a:t>Staff</a:t>
          </a:r>
        </a:p>
      </dgm:t>
    </dgm:pt>
    <dgm:pt modelId="{EEA7262E-6303-4220-AACD-32075BADD53E}">
      <dgm:prSet phldrT="[Text]" custT="1"/>
      <dgm:spPr/>
      <dgm:t>
        <a:bodyPr/>
        <a:lstStyle/>
        <a:p>
          <a:r>
            <a:rPr lang="en-US" sz="1600" b="1" dirty="0"/>
            <a:t>Existing resources</a:t>
          </a:r>
        </a:p>
      </dgm:t>
    </dgm:pt>
    <dgm:pt modelId="{0591C6EA-594E-49A9-8722-F9F3A9481027}" type="parTrans" cxnId="{39B41C4D-FEC8-4DBD-9296-99FE2920A963}">
      <dgm:prSet/>
      <dgm:spPr/>
      <dgm:t>
        <a:bodyPr/>
        <a:lstStyle/>
        <a:p>
          <a:endParaRPr lang="en-US"/>
        </a:p>
      </dgm:t>
    </dgm:pt>
    <dgm:pt modelId="{7499AE1B-7817-4996-AC48-61B45270C89E}" type="sibTrans" cxnId="{39B41C4D-FEC8-4DBD-9296-99FE2920A963}">
      <dgm:prSet/>
      <dgm:spPr/>
      <dgm:t>
        <a:bodyPr/>
        <a:lstStyle/>
        <a:p>
          <a:endParaRPr lang="en-US"/>
        </a:p>
      </dgm:t>
    </dgm:pt>
    <dgm:pt modelId="{EB7E6CDE-D824-4563-8586-A2638641418E}">
      <dgm:prSet phldrT="[Text]" custT="1"/>
      <dgm:spPr/>
      <dgm:t>
        <a:bodyPr/>
        <a:lstStyle/>
        <a:p>
          <a:r>
            <a:rPr lang="en-US" sz="1400" b="1" dirty="0"/>
            <a:t>Protectionism</a:t>
          </a:r>
        </a:p>
      </dgm:t>
    </dgm:pt>
    <dgm:pt modelId="{DE5907C2-2F41-4BAD-8950-9504DC402E36}" type="parTrans" cxnId="{A607283B-CA16-4D54-A2AF-083DFFF73412}">
      <dgm:prSet/>
      <dgm:spPr/>
      <dgm:t>
        <a:bodyPr/>
        <a:lstStyle/>
        <a:p>
          <a:endParaRPr lang="en-US"/>
        </a:p>
      </dgm:t>
    </dgm:pt>
    <dgm:pt modelId="{90F119F4-E41F-458C-9823-5B1DEB667E4A}" type="sibTrans" cxnId="{A607283B-CA16-4D54-A2AF-083DFFF73412}">
      <dgm:prSet/>
      <dgm:spPr/>
      <dgm:t>
        <a:bodyPr/>
        <a:lstStyle/>
        <a:p>
          <a:r>
            <a:rPr lang="en-US" dirty="0"/>
            <a:t>Climate change</a:t>
          </a:r>
        </a:p>
      </dgm:t>
    </dgm:pt>
    <dgm:pt modelId="{2B531161-ABDE-4D96-B671-D36E7ED5CDCF}">
      <dgm:prSet phldrT="[Text]" custT="1"/>
      <dgm:spPr/>
      <dgm:t>
        <a:bodyPr/>
        <a:lstStyle/>
        <a:p>
          <a:pPr algn="ctr"/>
          <a:r>
            <a:rPr lang="en-US" sz="1600" b="1" dirty="0"/>
            <a:t>Changes in  the Environment</a:t>
          </a:r>
        </a:p>
      </dgm:t>
    </dgm:pt>
    <dgm:pt modelId="{2B535A5D-03B6-42C5-AE4A-4EDB7E48F306}" type="parTrans" cxnId="{A7B7925F-D41C-41B9-A266-B7C43E0BBDAB}">
      <dgm:prSet/>
      <dgm:spPr/>
      <dgm:t>
        <a:bodyPr/>
        <a:lstStyle/>
        <a:p>
          <a:endParaRPr lang="en-US"/>
        </a:p>
      </dgm:t>
    </dgm:pt>
    <dgm:pt modelId="{D9B992B8-9D52-474F-BA4F-3FCAFBAD34A4}" type="sibTrans" cxnId="{A7B7925F-D41C-41B9-A266-B7C43E0BBDAB}">
      <dgm:prSet/>
      <dgm:spPr/>
      <dgm:t>
        <a:bodyPr/>
        <a:lstStyle/>
        <a:p>
          <a:endParaRPr lang="en-US"/>
        </a:p>
      </dgm:t>
    </dgm:pt>
    <dgm:pt modelId="{F8E85C48-B37A-430C-9CEC-E422486ADAB6}">
      <dgm:prSet phldrT="[Text]"/>
      <dgm:spPr/>
      <dgm:t>
        <a:bodyPr/>
        <a:lstStyle/>
        <a:p>
          <a:r>
            <a:rPr lang="en-US" dirty="0"/>
            <a:t>Culture clashes</a:t>
          </a:r>
        </a:p>
      </dgm:t>
    </dgm:pt>
    <dgm:pt modelId="{BB884BB4-63BE-4500-8499-5673BD370576}" type="parTrans" cxnId="{B585763A-1976-4C0F-9861-52C6C1FECD8F}">
      <dgm:prSet/>
      <dgm:spPr/>
      <dgm:t>
        <a:bodyPr/>
        <a:lstStyle/>
        <a:p>
          <a:endParaRPr lang="en-US"/>
        </a:p>
      </dgm:t>
    </dgm:pt>
    <dgm:pt modelId="{0F692EAF-C7A5-43F3-8EC8-7D4A139C94EF}" type="sibTrans" cxnId="{B585763A-1976-4C0F-9861-52C6C1FECD8F}">
      <dgm:prSet custT="1"/>
      <dgm:spPr/>
      <dgm:t>
        <a:bodyPr/>
        <a:lstStyle/>
        <a:p>
          <a:r>
            <a:rPr lang="en-US" sz="1400" b="1" dirty="0"/>
            <a:t>No international knowhow</a:t>
          </a:r>
        </a:p>
      </dgm:t>
    </dgm:pt>
    <dgm:pt modelId="{02410EC3-F3C8-4842-9144-1DA3955CB087}">
      <dgm:prSet phldrT="[Text]" custT="1"/>
      <dgm:spPr/>
      <dgm:t>
        <a:bodyPr/>
        <a:lstStyle/>
        <a:p>
          <a:pPr algn="ctr"/>
          <a:r>
            <a:rPr lang="en-US" sz="1600" b="1" i="0" dirty="0"/>
            <a:t>Conflicts of interest</a:t>
          </a:r>
        </a:p>
      </dgm:t>
    </dgm:pt>
    <dgm:pt modelId="{F60848EA-E7F7-4FF8-B90D-742E4193F473}" type="parTrans" cxnId="{B572BFEB-0B27-414F-B073-682A72D58989}">
      <dgm:prSet/>
      <dgm:spPr/>
      <dgm:t>
        <a:bodyPr/>
        <a:lstStyle/>
        <a:p>
          <a:endParaRPr lang="en-US"/>
        </a:p>
      </dgm:t>
    </dgm:pt>
    <dgm:pt modelId="{D941459E-12FA-45EB-BCC2-C3C9DB100B9F}" type="sibTrans" cxnId="{B572BFEB-0B27-414F-B073-682A72D58989}">
      <dgm:prSet/>
      <dgm:spPr/>
      <dgm:t>
        <a:bodyPr/>
        <a:lstStyle/>
        <a:p>
          <a:endParaRPr lang="en-US"/>
        </a:p>
      </dgm:t>
    </dgm:pt>
    <dgm:pt modelId="{C1EF3192-A19F-4D18-BAB7-19C2FE7A5804}" type="pres">
      <dgm:prSet presAssocID="{FA60B58A-2154-4E8F-B2B2-5F996D275446}" presName="Name0" presStyleCnt="0">
        <dgm:presLayoutVars>
          <dgm:chMax/>
          <dgm:chPref/>
          <dgm:dir/>
          <dgm:animLvl val="lvl"/>
        </dgm:presLayoutVars>
      </dgm:prSet>
      <dgm:spPr/>
    </dgm:pt>
    <dgm:pt modelId="{F1A4346B-F3F3-41BF-A368-DB8A5464E703}" type="pres">
      <dgm:prSet presAssocID="{63A22A3D-3FBA-4B44-BAD5-7AEA0B951754}" presName="composite" presStyleCnt="0"/>
      <dgm:spPr/>
    </dgm:pt>
    <dgm:pt modelId="{725952F1-F36F-4F56-86B6-F3771923DF66}" type="pres">
      <dgm:prSet presAssocID="{63A22A3D-3FBA-4B44-BAD5-7AEA0B951754}" presName="Parent1" presStyleLbl="node1" presStyleIdx="0" presStyleCnt="6" custScaleX="117094">
        <dgm:presLayoutVars>
          <dgm:chMax val="1"/>
          <dgm:chPref val="1"/>
          <dgm:bulletEnabled val="1"/>
        </dgm:presLayoutVars>
      </dgm:prSet>
      <dgm:spPr/>
    </dgm:pt>
    <dgm:pt modelId="{DE5AFD66-C2EC-4DE7-81D3-CB274039A008}" type="pres">
      <dgm:prSet presAssocID="{63A22A3D-3FBA-4B44-BAD5-7AEA0B951754}" presName="Childtext1" presStyleLbl="revTx" presStyleIdx="0" presStyleCnt="3" custScaleX="143979" custLinFactNeighborX="29850" custLinFactNeighborY="1143">
        <dgm:presLayoutVars>
          <dgm:chMax val="0"/>
          <dgm:chPref val="0"/>
          <dgm:bulletEnabled val="1"/>
        </dgm:presLayoutVars>
      </dgm:prSet>
      <dgm:spPr/>
    </dgm:pt>
    <dgm:pt modelId="{C3280EF9-BA2F-4C0F-9016-EBF98B00B408}" type="pres">
      <dgm:prSet presAssocID="{63A22A3D-3FBA-4B44-BAD5-7AEA0B951754}" presName="BalanceSpacing" presStyleCnt="0"/>
      <dgm:spPr/>
    </dgm:pt>
    <dgm:pt modelId="{F7749BD0-962D-4107-8C1C-70E93800A441}" type="pres">
      <dgm:prSet presAssocID="{63A22A3D-3FBA-4B44-BAD5-7AEA0B951754}" presName="BalanceSpacing1" presStyleCnt="0"/>
      <dgm:spPr/>
    </dgm:pt>
    <dgm:pt modelId="{EEE2F6E5-D6B8-4C8E-840D-F01B32598519}" type="pres">
      <dgm:prSet presAssocID="{ED1E3424-F2C8-44F7-AA52-FFDBAEA4D572}" presName="Accent1Text" presStyleLbl="node1" presStyleIdx="1" presStyleCnt="6"/>
      <dgm:spPr/>
    </dgm:pt>
    <dgm:pt modelId="{53246ABC-7E9D-4DAF-8E33-0382F5A61D8F}" type="pres">
      <dgm:prSet presAssocID="{ED1E3424-F2C8-44F7-AA52-FFDBAEA4D572}" presName="spaceBetweenRectangles" presStyleCnt="0"/>
      <dgm:spPr/>
    </dgm:pt>
    <dgm:pt modelId="{7D2FA719-2DA2-4D77-8A73-C22E153E84A5}" type="pres">
      <dgm:prSet presAssocID="{EB7E6CDE-D824-4563-8586-A2638641418E}" presName="composite" presStyleCnt="0"/>
      <dgm:spPr/>
    </dgm:pt>
    <dgm:pt modelId="{454B1235-F680-4CD9-9DE8-DCAC8AF3E93B}" type="pres">
      <dgm:prSet presAssocID="{EB7E6CDE-D824-4563-8586-A2638641418E}" presName="Parent1" presStyleLbl="node1" presStyleIdx="2" presStyleCnt="6" custScaleX="146463">
        <dgm:presLayoutVars>
          <dgm:chMax val="1"/>
          <dgm:chPref val="1"/>
          <dgm:bulletEnabled val="1"/>
        </dgm:presLayoutVars>
      </dgm:prSet>
      <dgm:spPr/>
    </dgm:pt>
    <dgm:pt modelId="{9F1724F7-670A-45A7-9FEE-835873FA5C85}" type="pres">
      <dgm:prSet presAssocID="{EB7E6CDE-D824-4563-8586-A2638641418E}" presName="Childtext1" presStyleLbl="revTx" presStyleIdx="1" presStyleCnt="3" custLinFactNeighborX="-18852" custLinFactNeighborY="2252">
        <dgm:presLayoutVars>
          <dgm:chMax val="0"/>
          <dgm:chPref val="0"/>
          <dgm:bulletEnabled val="1"/>
        </dgm:presLayoutVars>
      </dgm:prSet>
      <dgm:spPr/>
    </dgm:pt>
    <dgm:pt modelId="{A228B158-C831-4005-B7C2-298137EC0E32}" type="pres">
      <dgm:prSet presAssocID="{EB7E6CDE-D824-4563-8586-A2638641418E}" presName="BalanceSpacing" presStyleCnt="0"/>
      <dgm:spPr/>
    </dgm:pt>
    <dgm:pt modelId="{0071C882-BF70-4B25-826F-D4418D9BA0FD}" type="pres">
      <dgm:prSet presAssocID="{EB7E6CDE-D824-4563-8586-A2638641418E}" presName="BalanceSpacing1" presStyleCnt="0"/>
      <dgm:spPr/>
    </dgm:pt>
    <dgm:pt modelId="{A4E14207-D7A4-4FD9-985F-74B218DEE791}" type="pres">
      <dgm:prSet presAssocID="{90F119F4-E41F-458C-9823-5B1DEB667E4A}" presName="Accent1Text" presStyleLbl="node1" presStyleIdx="3" presStyleCnt="6"/>
      <dgm:spPr/>
    </dgm:pt>
    <dgm:pt modelId="{DCACEE81-7F37-40B5-B70B-196E8C0EAB0E}" type="pres">
      <dgm:prSet presAssocID="{90F119F4-E41F-458C-9823-5B1DEB667E4A}" presName="spaceBetweenRectangles" presStyleCnt="0"/>
      <dgm:spPr/>
    </dgm:pt>
    <dgm:pt modelId="{BD8C2E1F-82EA-42BD-97EC-867692E4A5D8}" type="pres">
      <dgm:prSet presAssocID="{F8E85C48-B37A-430C-9CEC-E422486ADAB6}" presName="composite" presStyleCnt="0"/>
      <dgm:spPr/>
    </dgm:pt>
    <dgm:pt modelId="{B2348A5E-39EB-4B49-9D98-289E858A3EE3}" type="pres">
      <dgm:prSet presAssocID="{F8E85C48-B37A-430C-9CEC-E422486ADAB6}" presName="Parent1" presStyleLbl="node1" presStyleIdx="4" presStyleCnt="6">
        <dgm:presLayoutVars>
          <dgm:chMax val="1"/>
          <dgm:chPref val="1"/>
          <dgm:bulletEnabled val="1"/>
        </dgm:presLayoutVars>
      </dgm:prSet>
      <dgm:spPr/>
    </dgm:pt>
    <dgm:pt modelId="{4801B1E1-9848-4F73-80C8-57477147C505}" type="pres">
      <dgm:prSet presAssocID="{F8E85C48-B37A-430C-9CEC-E422486ADAB6}" presName="Childtext1" presStyleLbl="revTx" presStyleIdx="2" presStyleCnt="3">
        <dgm:presLayoutVars>
          <dgm:chMax val="0"/>
          <dgm:chPref val="0"/>
          <dgm:bulletEnabled val="1"/>
        </dgm:presLayoutVars>
      </dgm:prSet>
      <dgm:spPr/>
    </dgm:pt>
    <dgm:pt modelId="{B6AF6906-E649-45AD-AAC7-6FCE0C069B40}" type="pres">
      <dgm:prSet presAssocID="{F8E85C48-B37A-430C-9CEC-E422486ADAB6}" presName="BalanceSpacing" presStyleCnt="0"/>
      <dgm:spPr/>
    </dgm:pt>
    <dgm:pt modelId="{C7D3084F-5516-4320-B0FC-F2BC59B22966}" type="pres">
      <dgm:prSet presAssocID="{F8E85C48-B37A-430C-9CEC-E422486ADAB6}" presName="BalanceSpacing1" presStyleCnt="0"/>
      <dgm:spPr/>
    </dgm:pt>
    <dgm:pt modelId="{1710FE01-E9DC-406C-849C-3494368CF5CC}" type="pres">
      <dgm:prSet presAssocID="{0F692EAF-C7A5-43F3-8EC8-7D4A139C94EF}" presName="Accent1Text" presStyleLbl="node1" presStyleIdx="5" presStyleCnt="6" custScaleX="119390"/>
      <dgm:spPr/>
    </dgm:pt>
  </dgm:ptLst>
  <dgm:cxnLst>
    <dgm:cxn modelId="{B9404702-5B59-49C5-984C-F60AE8449F4F}" type="presOf" srcId="{2B531161-ABDE-4D96-B671-D36E7ED5CDCF}" destId="{9F1724F7-670A-45A7-9FEE-835873FA5C85}" srcOrd="0" destOrd="0" presId="urn:microsoft.com/office/officeart/2008/layout/AlternatingHexagons"/>
    <dgm:cxn modelId="{38330219-09B0-4B43-BCAB-304C29398F09}" type="presOf" srcId="{EB7E6CDE-D824-4563-8586-A2638641418E}" destId="{454B1235-F680-4CD9-9DE8-DCAC8AF3E93B}" srcOrd="0" destOrd="0" presId="urn:microsoft.com/office/officeart/2008/layout/AlternatingHexagons"/>
    <dgm:cxn modelId="{C1769320-86AB-4569-B1B3-52DC41A8F65B}" type="presOf" srcId="{FA60B58A-2154-4E8F-B2B2-5F996D275446}" destId="{C1EF3192-A19F-4D18-BAB7-19C2FE7A5804}" srcOrd="0" destOrd="0" presId="urn:microsoft.com/office/officeart/2008/layout/AlternatingHexagons"/>
    <dgm:cxn modelId="{1C1ECE21-94D0-41E6-8BC8-92387180266F}" type="presOf" srcId="{EEA7262E-6303-4220-AACD-32075BADD53E}" destId="{DE5AFD66-C2EC-4DE7-81D3-CB274039A008}" srcOrd="0" destOrd="0" presId="urn:microsoft.com/office/officeart/2008/layout/AlternatingHexagons"/>
    <dgm:cxn modelId="{B585763A-1976-4C0F-9861-52C6C1FECD8F}" srcId="{FA60B58A-2154-4E8F-B2B2-5F996D275446}" destId="{F8E85C48-B37A-430C-9CEC-E422486ADAB6}" srcOrd="2" destOrd="0" parTransId="{BB884BB4-63BE-4500-8499-5673BD370576}" sibTransId="{0F692EAF-C7A5-43F3-8EC8-7D4A139C94EF}"/>
    <dgm:cxn modelId="{A607283B-CA16-4D54-A2AF-083DFFF73412}" srcId="{FA60B58A-2154-4E8F-B2B2-5F996D275446}" destId="{EB7E6CDE-D824-4563-8586-A2638641418E}" srcOrd="1" destOrd="0" parTransId="{DE5907C2-2F41-4BAD-8950-9504DC402E36}" sibTransId="{90F119F4-E41F-458C-9823-5B1DEB667E4A}"/>
    <dgm:cxn modelId="{A7B7925F-D41C-41B9-A266-B7C43E0BBDAB}" srcId="{EB7E6CDE-D824-4563-8586-A2638641418E}" destId="{2B531161-ABDE-4D96-B671-D36E7ED5CDCF}" srcOrd="0" destOrd="0" parTransId="{2B535A5D-03B6-42C5-AE4A-4EDB7E48F306}" sibTransId="{D9B992B8-9D52-474F-BA4F-3FCAFBAD34A4}"/>
    <dgm:cxn modelId="{39B41C4D-FEC8-4DBD-9296-99FE2920A963}" srcId="{63A22A3D-3FBA-4B44-BAD5-7AEA0B951754}" destId="{EEA7262E-6303-4220-AACD-32075BADD53E}" srcOrd="0" destOrd="0" parTransId="{0591C6EA-594E-49A9-8722-F9F3A9481027}" sibTransId="{7499AE1B-7817-4996-AC48-61B45270C89E}"/>
    <dgm:cxn modelId="{7797476F-0327-43F7-83A5-A453C6D0C048}" type="presOf" srcId="{90F119F4-E41F-458C-9823-5B1DEB667E4A}" destId="{A4E14207-D7A4-4FD9-985F-74B218DEE791}" srcOrd="0" destOrd="0" presId="urn:microsoft.com/office/officeart/2008/layout/AlternatingHexagons"/>
    <dgm:cxn modelId="{E78BCDA7-8247-41E7-907C-F1BE9F1B4A9F}" type="presOf" srcId="{F8E85C48-B37A-430C-9CEC-E422486ADAB6}" destId="{B2348A5E-39EB-4B49-9D98-289E858A3EE3}" srcOrd="0" destOrd="0" presId="urn:microsoft.com/office/officeart/2008/layout/AlternatingHexagons"/>
    <dgm:cxn modelId="{0010E3B5-D61A-44C6-9343-406B0211735C}" type="presOf" srcId="{63A22A3D-3FBA-4B44-BAD5-7AEA0B951754}" destId="{725952F1-F36F-4F56-86B6-F3771923DF66}" srcOrd="0" destOrd="0" presId="urn:microsoft.com/office/officeart/2008/layout/AlternatingHexagons"/>
    <dgm:cxn modelId="{D5B7EABC-AB2C-4D77-A4E9-235B06DE63A7}" srcId="{FA60B58A-2154-4E8F-B2B2-5F996D275446}" destId="{63A22A3D-3FBA-4B44-BAD5-7AEA0B951754}" srcOrd="0" destOrd="0" parTransId="{28058F1D-549F-4030-A700-FFC562D1176A}" sibTransId="{ED1E3424-F2C8-44F7-AA52-FFDBAEA4D572}"/>
    <dgm:cxn modelId="{B572BFEB-0B27-414F-B073-682A72D58989}" srcId="{F8E85C48-B37A-430C-9CEC-E422486ADAB6}" destId="{02410EC3-F3C8-4842-9144-1DA3955CB087}" srcOrd="0" destOrd="0" parTransId="{F60848EA-E7F7-4FF8-B90D-742E4193F473}" sibTransId="{D941459E-12FA-45EB-BCC2-C3C9DB100B9F}"/>
    <dgm:cxn modelId="{67C910EE-4F66-4128-91C8-9C062D0C5C27}" type="presOf" srcId="{0F692EAF-C7A5-43F3-8EC8-7D4A139C94EF}" destId="{1710FE01-E9DC-406C-849C-3494368CF5CC}" srcOrd="0" destOrd="0" presId="urn:microsoft.com/office/officeart/2008/layout/AlternatingHexagons"/>
    <dgm:cxn modelId="{086DACF7-2A38-4894-B01B-2C17A05B1512}" type="presOf" srcId="{02410EC3-F3C8-4842-9144-1DA3955CB087}" destId="{4801B1E1-9848-4F73-80C8-57477147C505}" srcOrd="0" destOrd="0" presId="urn:microsoft.com/office/officeart/2008/layout/AlternatingHexagons"/>
    <dgm:cxn modelId="{15815DFD-884B-42DC-98D2-9279580AAADF}" type="presOf" srcId="{ED1E3424-F2C8-44F7-AA52-FFDBAEA4D572}" destId="{EEE2F6E5-D6B8-4C8E-840D-F01B32598519}" srcOrd="0" destOrd="0" presId="urn:microsoft.com/office/officeart/2008/layout/AlternatingHexagons"/>
    <dgm:cxn modelId="{238B8E91-05AE-4D49-B28B-0B8854F58FED}" type="presParOf" srcId="{C1EF3192-A19F-4D18-BAB7-19C2FE7A5804}" destId="{F1A4346B-F3F3-41BF-A368-DB8A5464E703}" srcOrd="0" destOrd="0" presId="urn:microsoft.com/office/officeart/2008/layout/AlternatingHexagons"/>
    <dgm:cxn modelId="{A1A259BF-B98B-41C8-BD62-732CA6E7819D}" type="presParOf" srcId="{F1A4346B-F3F3-41BF-A368-DB8A5464E703}" destId="{725952F1-F36F-4F56-86B6-F3771923DF66}" srcOrd="0" destOrd="0" presId="urn:microsoft.com/office/officeart/2008/layout/AlternatingHexagons"/>
    <dgm:cxn modelId="{1DF3F765-B4F9-46E8-9A19-A20A3970BA80}" type="presParOf" srcId="{F1A4346B-F3F3-41BF-A368-DB8A5464E703}" destId="{DE5AFD66-C2EC-4DE7-81D3-CB274039A008}" srcOrd="1" destOrd="0" presId="urn:microsoft.com/office/officeart/2008/layout/AlternatingHexagons"/>
    <dgm:cxn modelId="{A3389BA6-D668-43B4-91DD-B191335904B1}" type="presParOf" srcId="{F1A4346B-F3F3-41BF-A368-DB8A5464E703}" destId="{C3280EF9-BA2F-4C0F-9016-EBF98B00B408}" srcOrd="2" destOrd="0" presId="urn:microsoft.com/office/officeart/2008/layout/AlternatingHexagons"/>
    <dgm:cxn modelId="{BF786D5B-0EE6-4832-BD6C-3CEBDCF609C0}" type="presParOf" srcId="{F1A4346B-F3F3-41BF-A368-DB8A5464E703}" destId="{F7749BD0-962D-4107-8C1C-70E93800A441}" srcOrd="3" destOrd="0" presId="urn:microsoft.com/office/officeart/2008/layout/AlternatingHexagons"/>
    <dgm:cxn modelId="{6BEFBC72-E912-4AC7-803B-B88B13EBBCEB}" type="presParOf" srcId="{F1A4346B-F3F3-41BF-A368-DB8A5464E703}" destId="{EEE2F6E5-D6B8-4C8E-840D-F01B32598519}" srcOrd="4" destOrd="0" presId="urn:microsoft.com/office/officeart/2008/layout/AlternatingHexagons"/>
    <dgm:cxn modelId="{C7D975EF-2CE6-494F-9CE2-5349CAA4686A}" type="presParOf" srcId="{C1EF3192-A19F-4D18-BAB7-19C2FE7A5804}" destId="{53246ABC-7E9D-4DAF-8E33-0382F5A61D8F}" srcOrd="1" destOrd="0" presId="urn:microsoft.com/office/officeart/2008/layout/AlternatingHexagons"/>
    <dgm:cxn modelId="{BC8B1AF1-D881-44F1-9A59-44170A35B1B3}" type="presParOf" srcId="{C1EF3192-A19F-4D18-BAB7-19C2FE7A5804}" destId="{7D2FA719-2DA2-4D77-8A73-C22E153E84A5}" srcOrd="2" destOrd="0" presId="urn:microsoft.com/office/officeart/2008/layout/AlternatingHexagons"/>
    <dgm:cxn modelId="{1F514A03-9BAE-48BC-B65E-7DB11746C538}" type="presParOf" srcId="{7D2FA719-2DA2-4D77-8A73-C22E153E84A5}" destId="{454B1235-F680-4CD9-9DE8-DCAC8AF3E93B}" srcOrd="0" destOrd="0" presId="urn:microsoft.com/office/officeart/2008/layout/AlternatingHexagons"/>
    <dgm:cxn modelId="{DC218A29-0F76-464E-B37A-D946451D0B4F}" type="presParOf" srcId="{7D2FA719-2DA2-4D77-8A73-C22E153E84A5}" destId="{9F1724F7-670A-45A7-9FEE-835873FA5C85}" srcOrd="1" destOrd="0" presId="urn:microsoft.com/office/officeart/2008/layout/AlternatingHexagons"/>
    <dgm:cxn modelId="{87DBDE7C-8C62-4735-A4BE-7E4CDBBABC54}" type="presParOf" srcId="{7D2FA719-2DA2-4D77-8A73-C22E153E84A5}" destId="{A228B158-C831-4005-B7C2-298137EC0E32}" srcOrd="2" destOrd="0" presId="urn:microsoft.com/office/officeart/2008/layout/AlternatingHexagons"/>
    <dgm:cxn modelId="{CC41B736-48C3-4D48-9FA6-DEFBBBC79C3B}" type="presParOf" srcId="{7D2FA719-2DA2-4D77-8A73-C22E153E84A5}" destId="{0071C882-BF70-4B25-826F-D4418D9BA0FD}" srcOrd="3" destOrd="0" presId="urn:microsoft.com/office/officeart/2008/layout/AlternatingHexagons"/>
    <dgm:cxn modelId="{563918E5-D0F2-434F-B3EA-440FF3C4E12F}" type="presParOf" srcId="{7D2FA719-2DA2-4D77-8A73-C22E153E84A5}" destId="{A4E14207-D7A4-4FD9-985F-74B218DEE791}" srcOrd="4" destOrd="0" presId="urn:microsoft.com/office/officeart/2008/layout/AlternatingHexagons"/>
    <dgm:cxn modelId="{55060B21-5FC7-491C-AEA7-B27C98912DC7}" type="presParOf" srcId="{C1EF3192-A19F-4D18-BAB7-19C2FE7A5804}" destId="{DCACEE81-7F37-40B5-B70B-196E8C0EAB0E}" srcOrd="3" destOrd="0" presId="urn:microsoft.com/office/officeart/2008/layout/AlternatingHexagons"/>
    <dgm:cxn modelId="{045261C4-A138-46ED-B058-4AF7E250ECBE}" type="presParOf" srcId="{C1EF3192-A19F-4D18-BAB7-19C2FE7A5804}" destId="{BD8C2E1F-82EA-42BD-97EC-867692E4A5D8}" srcOrd="4" destOrd="0" presId="urn:microsoft.com/office/officeart/2008/layout/AlternatingHexagons"/>
    <dgm:cxn modelId="{18A47B32-0580-484C-A0D7-6C8D20A8BF46}" type="presParOf" srcId="{BD8C2E1F-82EA-42BD-97EC-867692E4A5D8}" destId="{B2348A5E-39EB-4B49-9D98-289E858A3EE3}" srcOrd="0" destOrd="0" presId="urn:microsoft.com/office/officeart/2008/layout/AlternatingHexagons"/>
    <dgm:cxn modelId="{A9D8F159-FF3F-4A6E-8ED6-3BD6F0E3853F}" type="presParOf" srcId="{BD8C2E1F-82EA-42BD-97EC-867692E4A5D8}" destId="{4801B1E1-9848-4F73-80C8-57477147C505}" srcOrd="1" destOrd="0" presId="urn:microsoft.com/office/officeart/2008/layout/AlternatingHexagons"/>
    <dgm:cxn modelId="{268835D1-10DE-4A28-BE41-BDBECEF26DC1}" type="presParOf" srcId="{BD8C2E1F-82EA-42BD-97EC-867692E4A5D8}" destId="{B6AF6906-E649-45AD-AAC7-6FCE0C069B40}" srcOrd="2" destOrd="0" presId="urn:microsoft.com/office/officeart/2008/layout/AlternatingHexagons"/>
    <dgm:cxn modelId="{60735CE8-FB75-4156-A1A2-A0F1BDD2F11E}" type="presParOf" srcId="{BD8C2E1F-82EA-42BD-97EC-867692E4A5D8}" destId="{C7D3084F-5516-4320-B0FC-F2BC59B22966}" srcOrd="3" destOrd="0" presId="urn:microsoft.com/office/officeart/2008/layout/AlternatingHexagons"/>
    <dgm:cxn modelId="{81D60BCA-958F-45E4-8FB8-4740427FBAB6}" type="presParOf" srcId="{BD8C2E1F-82EA-42BD-97EC-867692E4A5D8}" destId="{1710FE01-E9DC-406C-849C-3494368CF5CC}"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952F1-F36F-4F56-86B6-F3771923DF66}">
      <dsp:nvSpPr>
        <dsp:cNvPr id="0" name=""/>
        <dsp:cNvSpPr/>
      </dsp:nvSpPr>
      <dsp:spPr>
        <a:xfrm rot="5400000">
          <a:off x="4197541" y="101801"/>
          <a:ext cx="1551700" cy="1349979"/>
        </a:xfrm>
        <a:prstGeom prst="hexagon">
          <a:avLst>
            <a:gd name="adj" fmla="val 2500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Global locations </a:t>
          </a:r>
        </a:p>
      </dsp:txBody>
      <dsp:txXfrm rot="-5400000">
        <a:off x="4508773" y="242748"/>
        <a:ext cx="929235" cy="1068086"/>
      </dsp:txXfrm>
    </dsp:sp>
    <dsp:sp modelId="{DE5AFD66-C2EC-4DE7-81D3-CB274039A008}">
      <dsp:nvSpPr>
        <dsp:cNvPr id="0" name=""/>
        <dsp:cNvSpPr/>
      </dsp:nvSpPr>
      <dsp:spPr>
        <a:xfrm>
          <a:off x="5689345" y="311281"/>
          <a:ext cx="1731697" cy="931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Existing resources</a:t>
          </a:r>
        </a:p>
      </dsp:txBody>
      <dsp:txXfrm>
        <a:off x="5689345" y="311281"/>
        <a:ext cx="1731697" cy="931020"/>
      </dsp:txXfrm>
    </dsp:sp>
    <dsp:sp modelId="{EEE2F6E5-D6B8-4C8E-840D-F01B32598519}">
      <dsp:nvSpPr>
        <dsp:cNvPr id="0" name=""/>
        <dsp:cNvSpPr/>
      </dsp:nvSpPr>
      <dsp:spPr>
        <a:xfrm rot="5400000">
          <a:off x="2739564" y="101801"/>
          <a:ext cx="1551700" cy="1349979"/>
        </a:xfrm>
        <a:prstGeom prst="hexagon">
          <a:avLst>
            <a:gd name="adj" fmla="val 2500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kern="1200" dirty="0"/>
            <a:t>Fast internet</a:t>
          </a:r>
        </a:p>
      </dsp:txBody>
      <dsp:txXfrm rot="-5400000">
        <a:off x="3050796" y="242748"/>
        <a:ext cx="929235" cy="1068086"/>
      </dsp:txXfrm>
    </dsp:sp>
    <dsp:sp modelId="{454B1235-F680-4CD9-9DE8-DCAC8AF3E93B}">
      <dsp:nvSpPr>
        <dsp:cNvPr id="0" name=""/>
        <dsp:cNvSpPr/>
      </dsp:nvSpPr>
      <dsp:spPr>
        <a:xfrm rot="5400000">
          <a:off x="3465759" y="1418884"/>
          <a:ext cx="1551700" cy="1349979"/>
        </a:xfrm>
        <a:prstGeom prst="hexagon">
          <a:avLst>
            <a:gd name="adj" fmla="val 2500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Volatile markets</a:t>
          </a:r>
        </a:p>
      </dsp:txBody>
      <dsp:txXfrm rot="-5400000">
        <a:off x="3776991" y="1559831"/>
        <a:ext cx="929235" cy="1068086"/>
      </dsp:txXfrm>
    </dsp:sp>
    <dsp:sp modelId="{9F1724F7-670A-45A7-9FEE-835873FA5C85}">
      <dsp:nvSpPr>
        <dsp:cNvPr id="0" name=""/>
        <dsp:cNvSpPr/>
      </dsp:nvSpPr>
      <dsp:spPr>
        <a:xfrm>
          <a:off x="1834922" y="1628363"/>
          <a:ext cx="1675836" cy="931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r" defTabSz="577850">
            <a:lnSpc>
              <a:spcPct val="90000"/>
            </a:lnSpc>
            <a:spcBef>
              <a:spcPct val="0"/>
            </a:spcBef>
            <a:spcAft>
              <a:spcPct val="35000"/>
            </a:spcAft>
            <a:buNone/>
          </a:pPr>
          <a:r>
            <a:rPr lang="en-US" sz="1300" b="1" kern="1200" dirty="0"/>
            <a:t>Changes in  the Environment</a:t>
          </a:r>
        </a:p>
      </dsp:txBody>
      <dsp:txXfrm>
        <a:off x="1834922" y="1628363"/>
        <a:ext cx="1675836" cy="931020"/>
      </dsp:txXfrm>
    </dsp:sp>
    <dsp:sp modelId="{A4E14207-D7A4-4FD9-985F-74B218DEE791}">
      <dsp:nvSpPr>
        <dsp:cNvPr id="0" name=""/>
        <dsp:cNvSpPr/>
      </dsp:nvSpPr>
      <dsp:spPr>
        <a:xfrm rot="5400000">
          <a:off x="4923737" y="1418884"/>
          <a:ext cx="1551700" cy="1349979"/>
        </a:xfrm>
        <a:prstGeom prst="hexagon">
          <a:avLst>
            <a:gd name="adj" fmla="val 2500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US" sz="900" b="1" kern="1200" dirty="0"/>
            <a:t>Digital </a:t>
          </a:r>
        </a:p>
        <a:p>
          <a:pPr marL="0" lvl="0" indent="0" algn="ctr" defTabSz="400050">
            <a:lnSpc>
              <a:spcPct val="90000"/>
            </a:lnSpc>
            <a:spcBef>
              <a:spcPct val="0"/>
            </a:spcBef>
            <a:spcAft>
              <a:spcPct val="35000"/>
            </a:spcAft>
            <a:buNone/>
          </a:pPr>
          <a:r>
            <a:rPr lang="en-US" sz="900" b="1" kern="1200" dirty="0"/>
            <a:t>communication</a:t>
          </a:r>
        </a:p>
      </dsp:txBody>
      <dsp:txXfrm rot="-5400000">
        <a:off x="5234969" y="1559831"/>
        <a:ext cx="929235" cy="1068086"/>
      </dsp:txXfrm>
    </dsp:sp>
    <dsp:sp modelId="{B2348A5E-39EB-4B49-9D98-289E858A3EE3}">
      <dsp:nvSpPr>
        <dsp:cNvPr id="0" name=""/>
        <dsp:cNvSpPr/>
      </dsp:nvSpPr>
      <dsp:spPr>
        <a:xfrm rot="5400000">
          <a:off x="4197541" y="2735967"/>
          <a:ext cx="1551700" cy="1349979"/>
        </a:xfrm>
        <a:prstGeom prst="hexagon">
          <a:avLst>
            <a:gd name="adj" fmla="val 2500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Local knowhow</a:t>
          </a:r>
        </a:p>
      </dsp:txBody>
      <dsp:txXfrm rot="-5400000">
        <a:off x="4508773" y="2876914"/>
        <a:ext cx="929235" cy="1068086"/>
      </dsp:txXfrm>
    </dsp:sp>
    <dsp:sp modelId="{4801B1E1-9848-4F73-80C8-57477147C505}">
      <dsp:nvSpPr>
        <dsp:cNvPr id="0" name=""/>
        <dsp:cNvSpPr/>
      </dsp:nvSpPr>
      <dsp:spPr>
        <a:xfrm>
          <a:off x="5689345" y="2945446"/>
          <a:ext cx="1731697" cy="931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Synergies</a:t>
          </a:r>
        </a:p>
      </dsp:txBody>
      <dsp:txXfrm>
        <a:off x="5689345" y="2945446"/>
        <a:ext cx="1731697" cy="931020"/>
      </dsp:txXfrm>
    </dsp:sp>
    <dsp:sp modelId="{1710FE01-E9DC-406C-849C-3494368CF5CC}">
      <dsp:nvSpPr>
        <dsp:cNvPr id="0" name=""/>
        <dsp:cNvSpPr/>
      </dsp:nvSpPr>
      <dsp:spPr>
        <a:xfrm rot="5400000">
          <a:off x="2739564" y="2735967"/>
          <a:ext cx="1551700" cy="1349979"/>
        </a:xfrm>
        <a:prstGeom prst="hexagon">
          <a:avLst>
            <a:gd name="adj" fmla="val 2500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US" sz="1100" kern="1200" dirty="0"/>
            <a:t>International knowhow</a:t>
          </a:r>
        </a:p>
      </dsp:txBody>
      <dsp:txXfrm rot="-5400000">
        <a:off x="3050796" y="2876914"/>
        <a:ext cx="929235" cy="1068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952F1-F36F-4F56-86B6-F3771923DF66}">
      <dsp:nvSpPr>
        <dsp:cNvPr id="0" name=""/>
        <dsp:cNvSpPr/>
      </dsp:nvSpPr>
      <dsp:spPr>
        <a:xfrm rot="5400000">
          <a:off x="3766668" y="-13269"/>
          <a:ext cx="1647150" cy="1677981"/>
        </a:xfrm>
        <a:prstGeom prst="hexagon">
          <a:avLst>
            <a:gd name="adj" fmla="val 2500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b="1" kern="1200" dirty="0"/>
            <a:t>Fractured organisation</a:t>
          </a:r>
        </a:p>
      </dsp:txBody>
      <dsp:txXfrm rot="-5400000">
        <a:off x="4030916" y="276672"/>
        <a:ext cx="1118654" cy="1098100"/>
      </dsp:txXfrm>
    </dsp:sp>
    <dsp:sp modelId="{DE5AFD66-C2EC-4DE7-81D3-CB274039A008}">
      <dsp:nvSpPr>
        <dsp:cNvPr id="0" name=""/>
        <dsp:cNvSpPr/>
      </dsp:nvSpPr>
      <dsp:spPr>
        <a:xfrm>
          <a:off x="5494732" y="342872"/>
          <a:ext cx="2646650" cy="988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Existing resources</a:t>
          </a:r>
        </a:p>
      </dsp:txBody>
      <dsp:txXfrm>
        <a:off x="5494732" y="342872"/>
        <a:ext cx="2646650" cy="988290"/>
      </dsp:txXfrm>
    </dsp:sp>
    <dsp:sp modelId="{EEE2F6E5-D6B8-4C8E-840D-F01B32598519}">
      <dsp:nvSpPr>
        <dsp:cNvPr id="0" name=""/>
        <dsp:cNvSpPr/>
      </dsp:nvSpPr>
      <dsp:spPr>
        <a:xfrm rot="5400000">
          <a:off x="2219006" y="109210"/>
          <a:ext cx="1647150" cy="1433020"/>
        </a:xfrm>
        <a:prstGeom prst="hexagon">
          <a:avLst>
            <a:gd name="adj" fmla="val 25000"/>
            <a:gd name="vf" fmla="val 11547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kern="1200" dirty="0"/>
            <a:t>Staff</a:t>
          </a:r>
        </a:p>
      </dsp:txBody>
      <dsp:txXfrm rot="-5400000">
        <a:off x="2549383" y="258826"/>
        <a:ext cx="986396" cy="1133788"/>
      </dsp:txXfrm>
    </dsp:sp>
    <dsp:sp modelId="{454B1235-F680-4CD9-9DE8-DCAC8AF3E93B}">
      <dsp:nvSpPr>
        <dsp:cNvPr id="0" name=""/>
        <dsp:cNvSpPr/>
      </dsp:nvSpPr>
      <dsp:spPr>
        <a:xfrm rot="5400000">
          <a:off x="3191980" y="1174399"/>
          <a:ext cx="1647150" cy="2098845"/>
        </a:xfrm>
        <a:prstGeom prst="hexagon">
          <a:avLst>
            <a:gd name="adj" fmla="val 25000"/>
            <a:gd name="vf" fmla="val 11547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Protectionism</a:t>
          </a:r>
        </a:p>
      </dsp:txBody>
      <dsp:txXfrm rot="-5400000">
        <a:off x="3315940" y="1674772"/>
        <a:ext cx="1399230" cy="1098100"/>
      </dsp:txXfrm>
    </dsp:sp>
    <dsp:sp modelId="{9F1724F7-670A-45A7-9FEE-835873FA5C85}">
      <dsp:nvSpPr>
        <dsp:cNvPr id="0" name=""/>
        <dsp:cNvSpPr/>
      </dsp:nvSpPr>
      <dsp:spPr>
        <a:xfrm>
          <a:off x="1125462" y="1751933"/>
          <a:ext cx="1778922" cy="988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Changes in  the Environment</a:t>
          </a:r>
        </a:p>
      </dsp:txBody>
      <dsp:txXfrm>
        <a:off x="1125462" y="1751933"/>
        <a:ext cx="1778922" cy="988290"/>
      </dsp:txXfrm>
    </dsp:sp>
    <dsp:sp modelId="{A4E14207-D7A4-4FD9-985F-74B218DEE791}">
      <dsp:nvSpPr>
        <dsp:cNvPr id="0" name=""/>
        <dsp:cNvSpPr/>
      </dsp:nvSpPr>
      <dsp:spPr>
        <a:xfrm rot="5400000">
          <a:off x="4739642" y="1507312"/>
          <a:ext cx="1647150" cy="1433020"/>
        </a:xfrm>
        <a:prstGeom prst="hexagon">
          <a:avLst>
            <a:gd name="adj" fmla="val 25000"/>
            <a:gd name="vf" fmla="val 11547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kern="1200" dirty="0"/>
            <a:t>Climate change</a:t>
          </a:r>
        </a:p>
      </dsp:txBody>
      <dsp:txXfrm rot="-5400000">
        <a:off x="5070019" y="1656928"/>
        <a:ext cx="986396" cy="1133788"/>
      </dsp:txXfrm>
    </dsp:sp>
    <dsp:sp modelId="{B2348A5E-39EB-4B49-9D98-289E858A3EE3}">
      <dsp:nvSpPr>
        <dsp:cNvPr id="0" name=""/>
        <dsp:cNvSpPr/>
      </dsp:nvSpPr>
      <dsp:spPr>
        <a:xfrm rot="5400000">
          <a:off x="3968776" y="2905413"/>
          <a:ext cx="1647150" cy="1433020"/>
        </a:xfrm>
        <a:prstGeom prst="hexagon">
          <a:avLst>
            <a:gd name="adj" fmla="val 25000"/>
            <a:gd name="vf" fmla="val 11547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Culture clashes</a:t>
          </a:r>
        </a:p>
      </dsp:txBody>
      <dsp:txXfrm rot="-5400000">
        <a:off x="4299153" y="3055029"/>
        <a:ext cx="986396" cy="1133788"/>
      </dsp:txXfrm>
    </dsp:sp>
    <dsp:sp modelId="{4801B1E1-9848-4F73-80C8-57477147C505}">
      <dsp:nvSpPr>
        <dsp:cNvPr id="0" name=""/>
        <dsp:cNvSpPr/>
      </dsp:nvSpPr>
      <dsp:spPr>
        <a:xfrm>
          <a:off x="5552346" y="3127778"/>
          <a:ext cx="1838219" cy="988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dirty="0"/>
            <a:t>Conflicts of interest</a:t>
          </a:r>
        </a:p>
      </dsp:txBody>
      <dsp:txXfrm>
        <a:off x="5552346" y="3127778"/>
        <a:ext cx="1838219" cy="988290"/>
      </dsp:txXfrm>
    </dsp:sp>
    <dsp:sp modelId="{1710FE01-E9DC-406C-849C-3494368CF5CC}">
      <dsp:nvSpPr>
        <dsp:cNvPr id="0" name=""/>
        <dsp:cNvSpPr/>
      </dsp:nvSpPr>
      <dsp:spPr>
        <a:xfrm rot="5400000">
          <a:off x="2421114" y="2766481"/>
          <a:ext cx="1647150" cy="1710883"/>
        </a:xfrm>
        <a:prstGeom prst="hexagon">
          <a:avLst>
            <a:gd name="adj" fmla="val 2500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t>No international knowhow</a:t>
          </a:r>
        </a:p>
      </dsp:txBody>
      <dsp:txXfrm rot="-5400000">
        <a:off x="2674395" y="3072872"/>
        <a:ext cx="1140589" cy="1098100"/>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CA9797-3547-4424-BE1A-966E79F5F423}" type="datetimeFigureOut">
              <a:rPr lang="en-GB" smtClean="0"/>
              <a:t>12/09/2023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D078F5-7C9E-4032-8E74-917CCD499B03}" type="slidenum">
              <a:rPr lang="en-GB" smtClean="0"/>
              <a:t>‹#›</a:t>
            </a:fld>
            <a:endParaRPr lang="en-GB"/>
          </a:p>
        </p:txBody>
      </p:sp>
    </p:spTree>
    <p:extLst>
      <p:ext uri="{BB962C8B-B14F-4D97-AF65-F5344CB8AC3E}">
        <p14:creationId xmlns:p14="http://schemas.microsoft.com/office/powerpoint/2010/main" val="1697225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9710DF-366A-4A64-BC86-A11092193DDB}" type="slidenum">
              <a:t>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58094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target group will have better understanding new concepts</a:t>
            </a:r>
            <a:r>
              <a:rPr lang="en-GB" baseline="0" dirty="0"/>
              <a:t>, </a:t>
            </a:r>
            <a:r>
              <a:rPr lang="en-GB" dirty="0"/>
              <a:t>Innovative thinker  for ex: Brad</a:t>
            </a:r>
            <a:r>
              <a:rPr lang="en-GB" baseline="0" dirty="0"/>
              <a:t> </a:t>
            </a:r>
            <a:r>
              <a:rPr lang="en-GB" baseline="0" dirty="0" err="1"/>
              <a:t>Neuberg</a:t>
            </a:r>
            <a:r>
              <a:rPr lang="en-GB" baseline="0" dirty="0"/>
              <a:t> co-founder of the co-working he was 24 yeas old working at google as developer engineer. (Bennett  &amp; </a:t>
            </a:r>
            <a:r>
              <a:rPr lang="en-GB" baseline="0" dirty="0" err="1"/>
              <a:t>Maton</a:t>
            </a:r>
            <a:r>
              <a:rPr lang="en-GB" baseline="0" dirty="0"/>
              <a:t>) 2010.</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5D078F5-7C9E-4032-8E74-917CCD499B03}" type="slidenum">
              <a:rPr lang="en-GB" smtClean="0"/>
              <a:t>2</a:t>
            </a:fld>
            <a:endParaRPr lang="en-GB"/>
          </a:p>
        </p:txBody>
      </p:sp>
    </p:spTree>
    <p:extLst>
      <p:ext uri="{BB962C8B-B14F-4D97-AF65-F5344CB8AC3E}">
        <p14:creationId xmlns:p14="http://schemas.microsoft.com/office/powerpoint/2010/main" val="2811768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D078F5-7C9E-4032-8E74-917CCD499B03}" type="slidenum">
              <a:rPr lang="en-GB" smtClean="0"/>
              <a:t>4</a:t>
            </a:fld>
            <a:endParaRPr lang="en-GB"/>
          </a:p>
        </p:txBody>
      </p:sp>
    </p:spTree>
    <p:extLst>
      <p:ext uri="{BB962C8B-B14F-4D97-AF65-F5344CB8AC3E}">
        <p14:creationId xmlns:p14="http://schemas.microsoft.com/office/powerpoint/2010/main" val="1205570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This strategy for TechHub </a:t>
            </a:r>
            <a:r>
              <a:rPr lang="en-GB" baseline="0" dirty="0"/>
              <a:t>takes the positioning of venturing into new markets of international tech firms. These companies would likely buy the most expensive membership with access to own offices across the globe and bring high return per marketing investment. The strategy </a:t>
            </a:r>
            <a:r>
              <a:rPr lang="en-GB" dirty="0"/>
              <a:t>utilises</a:t>
            </a:r>
            <a:r>
              <a:rPr lang="en-GB" baseline="0" dirty="0"/>
              <a:t> TechHub internal strengths of fast internet connection and makes the organisation more cohesive through increasing internal communication between TechHub around the world, something that is rare among competition at the moment.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Like any sustainable marketing strategy, it builds on the needs and wants of the customers, in this case current internationalising customers and international companies, who are impacted by increasing global volatility and need for flexible and low risk working spaces when venturing to new markets. The target is feasible and fits into the operational environment also because there are are less obstacles for travel than perhaps ever, and digital communication makes it easy to communicate even without physical presence. The strategy benefits the organisation by strengthening it’s local communities and start-ups with experience of operating in new cultural environments and increases the value in international companies by getting them an access to local business environments. Overall it increases the heterogeneity and thus opportunities for innovation in the communities.</a:t>
            </a:r>
            <a:endParaRPr lang="en-GB" baseline="0" dirty="0">
              <a:cs typeface="Calibri"/>
            </a:endParaRPr>
          </a:p>
        </p:txBody>
      </p:sp>
      <p:sp>
        <p:nvSpPr>
          <p:cNvPr id="4" name="Slide Number Placeholder 3"/>
          <p:cNvSpPr>
            <a:spLocks noGrp="1"/>
          </p:cNvSpPr>
          <p:nvPr>
            <p:ph type="sldNum" sz="quarter" idx="10"/>
          </p:nvPr>
        </p:nvSpPr>
        <p:spPr/>
        <p:txBody>
          <a:bodyPr/>
          <a:lstStyle/>
          <a:p>
            <a:fld id="{A87C9535-D4C4-4471-8F8A-05215D152F56}" type="slidenum">
              <a:rPr lang="en-GB" smtClean="0"/>
              <a:t>5</a:t>
            </a:fld>
            <a:endParaRPr lang="en-GB"/>
          </a:p>
        </p:txBody>
      </p:sp>
    </p:spTree>
    <p:extLst>
      <p:ext uri="{BB962C8B-B14F-4D97-AF65-F5344CB8AC3E}">
        <p14:creationId xmlns:p14="http://schemas.microsoft.com/office/powerpoint/2010/main" val="712635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Series of speeches on Internationalisation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indent="-171450">
              <a:buFont typeface="Arial" panose="020B0604020202020204" pitchFamily="34" charset="0"/>
              <a:buChar char="•"/>
            </a:pPr>
            <a:r>
              <a:rPr lang="en-GB" dirty="0"/>
              <a:t>Using</a:t>
            </a:r>
            <a:r>
              <a:rPr lang="en-GB" baseline="0" dirty="0"/>
              <a:t> collaborative and relationship marketing approach the speakers are recruited to TechHub to give speeches on the typical challenges involved in internationalising a tech business. Speakers can be  current and past members or from the local business communities, you could probably give one too. This creates awareness of TechHub as a global business and helps customers to associate the brand with international opportunities. It creates value for the current customers and strengthens their relationship with the brand by providing them concrete tips for taking their business to international markets. It is integrative in the sense the members can be encouraged to give or suggest speech topics at their local TechHub.</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defRPr/>
            </a:pPr>
            <a:r>
              <a:rPr lang="en-GB" baseline="0" dirty="0"/>
              <a:t>These speeches are broadcasted in the official TechHub YouTube channel and shown in events in every TechHub followed by social discussion locally and via fast internet video conference, which spreads the interest also outside the organisation. YouTube videos are also promoted in other social media and newsletters to gain worldwide visibility among technological companies interested in technology. It is possible to use multiple channels to strengthen the message: easy shareability of the videos in other social media makes YouTube a useful platform. Monitoring the success of the speech series is crucial, and YouTube as a channel offers possibilities to do so via view statistics. Next time similar campaign is done, the type of speakers who did not awake interest are not included.</a:t>
            </a:r>
            <a:r>
              <a:rPr lang="en-GB" dirty="0"/>
              <a:t> </a:t>
            </a:r>
            <a:endParaRPr lang="en-GB" baseline="0" dirty="0">
              <a:cs typeface="Calibri"/>
            </a:endParaRP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Drawback of this strategy is, that it requires lots of resources for organising the series simultaneously in different locations. Who ever takes the responsibility has to be good at project leadership and have time for planning. To be effective, videos should also invite the </a:t>
            </a:r>
            <a:r>
              <a:rPr lang="en-GB" baseline="0" dirty="0" err="1"/>
              <a:t>youtube</a:t>
            </a:r>
            <a:r>
              <a:rPr lang="en-GB" baseline="0" dirty="0"/>
              <a:t> watchers to a clear and inviting recruiting page, in the other words it is only a part of the customer journey and other parts should be taken into account as well.</a:t>
            </a:r>
          </a:p>
        </p:txBody>
      </p:sp>
      <p:sp>
        <p:nvSpPr>
          <p:cNvPr id="4" name="Slide Number Placeholder 3"/>
          <p:cNvSpPr>
            <a:spLocks noGrp="1"/>
          </p:cNvSpPr>
          <p:nvPr>
            <p:ph type="sldNum" sz="quarter" idx="10"/>
          </p:nvPr>
        </p:nvSpPr>
        <p:spPr/>
        <p:txBody>
          <a:bodyPr/>
          <a:lstStyle/>
          <a:p>
            <a:fld id="{A87C9535-D4C4-4471-8F8A-05215D152F56}" type="slidenum">
              <a:rPr lang="en-GB" smtClean="0"/>
              <a:t>6</a:t>
            </a:fld>
            <a:endParaRPr lang="en-GB"/>
          </a:p>
        </p:txBody>
      </p:sp>
    </p:spTree>
    <p:extLst>
      <p:ext uri="{BB962C8B-B14F-4D97-AF65-F5344CB8AC3E}">
        <p14:creationId xmlns:p14="http://schemas.microsoft.com/office/powerpoint/2010/main" val="3666946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Other way to physically</a:t>
            </a:r>
            <a:r>
              <a:rPr lang="en-GB" baseline="0" dirty="0"/>
              <a:t> integrate members as part of the marketing strategy could be to </a:t>
            </a:r>
            <a:r>
              <a:rPr lang="en-GB" b="1" baseline="0" dirty="0"/>
              <a:t>send them abroad and bring them from abroad</a:t>
            </a:r>
            <a:r>
              <a:rPr lang="en-GB" baseline="0" dirty="0"/>
              <a:t>. This would be a price premium for trusted members only and enhance the quality of the product. The </a:t>
            </a:r>
            <a:r>
              <a:rPr lang="en-GB" baseline="0" dirty="0" err="1"/>
              <a:t>memebrs</a:t>
            </a:r>
            <a:r>
              <a:rPr lang="en-GB" baseline="0" dirty="0"/>
              <a:t> would get support for travel and organising from </a:t>
            </a:r>
            <a:r>
              <a:rPr lang="en-GB" baseline="0" dirty="0" err="1"/>
              <a:t>Techhub</a:t>
            </a:r>
            <a:r>
              <a:rPr lang="en-GB" baseline="0" dirty="0"/>
              <a:t> and part of the programme funding could come from government grants. </a:t>
            </a:r>
          </a:p>
          <a:p>
            <a:pPr marL="171450" indent="-171450">
              <a:buFont typeface="Arial" panose="020B0604020202020204" pitchFamily="34" charset="0"/>
              <a:buChar char="•"/>
            </a:pPr>
            <a:r>
              <a:rPr lang="en-GB" baseline="0" dirty="0"/>
              <a:t>Existing </a:t>
            </a:r>
            <a:r>
              <a:rPr lang="en-GB" baseline="0" dirty="0" err="1"/>
              <a:t>techhubs</a:t>
            </a:r>
            <a:r>
              <a:rPr lang="en-GB" baseline="0" dirty="0"/>
              <a:t> would be cheaper to use, but new partners could be recruited for stronger impact and to draw the interest of companies at new markets. There could be pop-up </a:t>
            </a:r>
            <a:r>
              <a:rPr lang="en-GB" baseline="0" dirty="0" err="1"/>
              <a:t>Techhubs</a:t>
            </a:r>
            <a:r>
              <a:rPr lang="en-GB" baseline="0" dirty="0"/>
              <a:t> in co-working spaces in emerging tech markets such as big cities in China. Through exchange, members could learn about the local culture and spread this experience to other members planning to internationalise at home. Branding for </a:t>
            </a:r>
            <a:r>
              <a:rPr lang="en-GB" baseline="0" dirty="0" err="1"/>
              <a:t>Techhubs</a:t>
            </a:r>
            <a:r>
              <a:rPr lang="en-GB" baseline="0" dirty="0"/>
              <a:t> would follow the members: speeches or events from current members as well as promotion material and invitations to free tours in established </a:t>
            </a:r>
            <a:r>
              <a:rPr lang="en-GB" baseline="0" dirty="0" err="1"/>
              <a:t>techhub</a:t>
            </a:r>
            <a:r>
              <a:rPr lang="en-GB" baseline="0" dirty="0"/>
              <a:t> locations to encourage the Chinese </a:t>
            </a:r>
            <a:r>
              <a:rPr lang="en-GB" baseline="0" dirty="0" err="1"/>
              <a:t>startsups</a:t>
            </a:r>
            <a:r>
              <a:rPr lang="en-GB" baseline="0" dirty="0"/>
              <a:t> to come first to </a:t>
            </a:r>
            <a:r>
              <a:rPr lang="en-GB" baseline="0" dirty="0" err="1"/>
              <a:t>Techhub</a:t>
            </a:r>
            <a:r>
              <a:rPr lang="en-GB" baseline="0" dirty="0"/>
              <a:t> when they decide to venture abroad. </a:t>
            </a:r>
          </a:p>
          <a:p>
            <a:pPr marL="171450" indent="-171450">
              <a:buFont typeface="Arial" panose="020B0604020202020204" pitchFamily="34" charset="0"/>
              <a:buChar char="•"/>
            </a:pPr>
            <a:r>
              <a:rPr lang="en-GB" baseline="0" dirty="0"/>
              <a:t>At home, </a:t>
            </a:r>
            <a:r>
              <a:rPr lang="en-GB" baseline="0" dirty="0" err="1"/>
              <a:t>Techhubs</a:t>
            </a:r>
            <a:r>
              <a:rPr lang="en-GB" baseline="0" dirty="0"/>
              <a:t> would have a plan ready to support the exchange partners through the customer journey and additional services might be needed in the form of partnerships with travel organisers. This means that foreigners are not left alone with their problems whether it comes to different keyboards than at home or connecting them effectively to local mentors.</a:t>
            </a:r>
          </a:p>
          <a:p>
            <a:pPr marL="171450" indent="-171450">
              <a:buFont typeface="Arial" panose="020B0604020202020204" pitchFamily="34" charset="0"/>
              <a:buChar char="•"/>
            </a:pPr>
            <a:r>
              <a:rPr lang="en-GB" baseline="0" dirty="0"/>
              <a:t>Also this strategy could be strengthened by using several marketing channels simultaneously: exchange experiences could be published in blogs and videos.</a:t>
            </a:r>
          </a:p>
          <a:p>
            <a:pPr marL="171450" indent="-171450">
              <a:buFont typeface="Arial" panose="020B0604020202020204" pitchFamily="34" charset="0"/>
              <a:buChar char="•"/>
            </a:pPr>
            <a:r>
              <a:rPr lang="en-GB" dirty="0"/>
              <a:t>The personal</a:t>
            </a:r>
            <a:r>
              <a:rPr lang="en-GB" baseline="0" dirty="0"/>
              <a:t> nature of the exchange programme fits well to </a:t>
            </a:r>
            <a:r>
              <a:rPr lang="en-GB" baseline="0" dirty="0" err="1"/>
              <a:t>Techhub’s</a:t>
            </a:r>
            <a:r>
              <a:rPr lang="en-GB" baseline="0" dirty="0"/>
              <a:t> strength of community building</a:t>
            </a:r>
            <a:r>
              <a:rPr lang="en-GB" dirty="0"/>
              <a:t> which has come up in interviewing the staff</a:t>
            </a:r>
            <a:r>
              <a:rPr lang="en-GB" baseline="0" dirty="0"/>
              <a:t>.</a:t>
            </a:r>
            <a:endParaRPr lang="en-GB" baseline="0" dirty="0">
              <a:cs typeface="Calibri"/>
            </a:endParaRPr>
          </a:p>
          <a:p>
            <a:pPr marL="171450" indent="-171450">
              <a:buFont typeface="Arial" panose="020B0604020202020204" pitchFamily="34" charset="0"/>
              <a:buChar char="•"/>
            </a:pPr>
            <a:r>
              <a:rPr lang="en-GB" baseline="0" dirty="0"/>
              <a:t>The weaknesses of this strategy is obviously it’s costs if there are not suitable grants available are some level of international skills is needed by the staff or </a:t>
            </a:r>
            <a:r>
              <a:rPr lang="en-GB" baseline="0" dirty="0" err="1"/>
              <a:t>memebers</a:t>
            </a:r>
            <a:r>
              <a:rPr lang="en-GB" baseline="0" dirty="0"/>
              <a:t> to establish the connections to international co-working spaces for the exchange. It might not be actual for the newest start ups and might send them a marketing message that actually alienates them from </a:t>
            </a:r>
            <a:r>
              <a:rPr lang="en-GB" baseline="0" dirty="0" err="1"/>
              <a:t>Techhub</a:t>
            </a:r>
            <a:r>
              <a:rPr lang="en-GB" baseline="0" dirty="0"/>
              <a:t> by being irrelevant to them. Exchange funds in UK could be harder to get after leaving EU.</a:t>
            </a:r>
            <a:endParaRPr lang="en-GB" dirty="0"/>
          </a:p>
        </p:txBody>
      </p:sp>
      <p:sp>
        <p:nvSpPr>
          <p:cNvPr id="4" name="Slide Number Placeholder 3"/>
          <p:cNvSpPr>
            <a:spLocks noGrp="1"/>
          </p:cNvSpPr>
          <p:nvPr>
            <p:ph type="sldNum" sz="quarter" idx="10"/>
          </p:nvPr>
        </p:nvSpPr>
        <p:spPr/>
        <p:txBody>
          <a:bodyPr/>
          <a:lstStyle/>
          <a:p>
            <a:fld id="{A87C9535-D4C4-4471-8F8A-05215D152F56}" type="slidenum">
              <a:rPr lang="en-GB" smtClean="0"/>
              <a:t>7</a:t>
            </a:fld>
            <a:endParaRPr lang="en-GB"/>
          </a:p>
        </p:txBody>
      </p:sp>
    </p:spTree>
    <p:extLst>
      <p:ext uri="{BB962C8B-B14F-4D97-AF65-F5344CB8AC3E}">
        <p14:creationId xmlns:p14="http://schemas.microsoft.com/office/powerpoint/2010/main" val="563108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solidFill>
                  <a:schemeClr val="bg1"/>
                </a:solidFill>
              </a:rPr>
              <a:t>To sum up, international</a:t>
            </a:r>
            <a:r>
              <a:rPr lang="en-GB" baseline="0" dirty="0">
                <a:solidFill>
                  <a:schemeClr val="bg1"/>
                </a:solidFill>
              </a:rPr>
              <a:t> marketing strategy would require large additional resources from the staff in the forms of time and access to funding, even though to some extend both suggested strategies can be implemented by using current facilities and via free technology. As the different </a:t>
            </a:r>
            <a:r>
              <a:rPr lang="en-GB" baseline="0" dirty="0" err="1">
                <a:solidFill>
                  <a:schemeClr val="bg1"/>
                </a:solidFill>
              </a:rPr>
              <a:t>Techhubs</a:t>
            </a:r>
            <a:r>
              <a:rPr lang="en-GB" baseline="0" dirty="0">
                <a:solidFill>
                  <a:schemeClr val="bg1"/>
                </a:solidFill>
              </a:rPr>
              <a:t> are rather </a:t>
            </a:r>
            <a:r>
              <a:rPr lang="en-GB" baseline="0" dirty="0" err="1">
                <a:solidFill>
                  <a:schemeClr val="bg1"/>
                </a:solidFill>
              </a:rPr>
              <a:t>independend</a:t>
            </a:r>
            <a:r>
              <a:rPr lang="en-GB" baseline="0" dirty="0">
                <a:solidFill>
                  <a:schemeClr val="bg1"/>
                </a:solidFill>
              </a:rPr>
              <a:t> in their marketing at the moment, co-ordinating international marketing efforts would need strong leadership and much effort. There is also a risk that some of this strategy is </a:t>
            </a:r>
            <a:r>
              <a:rPr lang="en-GB" baseline="0" dirty="0" err="1">
                <a:solidFill>
                  <a:schemeClr val="bg1"/>
                </a:solidFill>
              </a:rPr>
              <a:t>adabted</a:t>
            </a:r>
            <a:r>
              <a:rPr lang="en-GB" baseline="0" dirty="0">
                <a:solidFill>
                  <a:schemeClr val="bg1"/>
                </a:solidFill>
              </a:rPr>
              <a:t> by the competition or collaborators abroad, in which case resources or in the worst case business intelligence from the members is lost.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a:solidFill>
                  <a:schemeClr val="bg1"/>
                </a:solidFill>
              </a:rPr>
              <a:t>There are signs that politics might make it harder to sell abroad and to cross borders as nationalistic parties gain power in many countries, which might make this strategy irrelevant in the long term. Policies and realities of climate change might also rise the costs of travel.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a:solidFill>
                  <a:schemeClr val="bg1"/>
                </a:solidFill>
              </a:rPr>
              <a:t>There might be resistance from current members and members of staff if they lack international skills and understanding or are overstretched with their current responsibilities. Being innovative requires openness to try new things. The local business communities might not be open for foreigners because they might feel their communal identity is threatened. Intercultural communication might be a source of conflict because of misunderstandings.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bg1"/>
              </a:solidFill>
            </a:endParaRPr>
          </a:p>
        </p:txBody>
      </p:sp>
      <p:sp>
        <p:nvSpPr>
          <p:cNvPr id="4" name="Slide Number Placeholder 3"/>
          <p:cNvSpPr>
            <a:spLocks noGrp="1"/>
          </p:cNvSpPr>
          <p:nvPr>
            <p:ph type="sldNum" sz="quarter" idx="10"/>
          </p:nvPr>
        </p:nvSpPr>
        <p:spPr/>
        <p:txBody>
          <a:bodyPr/>
          <a:lstStyle/>
          <a:p>
            <a:fld id="{A87C9535-D4C4-4471-8F8A-05215D152F56}" type="slidenum">
              <a:rPr lang="en-GB" smtClean="0"/>
              <a:t>8</a:t>
            </a:fld>
            <a:endParaRPr lang="en-GB"/>
          </a:p>
        </p:txBody>
      </p:sp>
    </p:spTree>
    <p:extLst>
      <p:ext uri="{BB962C8B-B14F-4D97-AF65-F5344CB8AC3E}">
        <p14:creationId xmlns:p14="http://schemas.microsoft.com/office/powerpoint/2010/main" val="2986531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lat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lato"/>
              </a:rPr>
              <a:t>Promotion:</a:t>
            </a:r>
            <a:r>
              <a:rPr lang="en-US" sz="1200" baseline="0" dirty="0">
                <a:latin typeface="lato"/>
              </a:rPr>
              <a:t> </a:t>
            </a:r>
            <a:r>
              <a:rPr lang="en-GB" sz="1200" dirty="0">
                <a:latin typeface="Rockwell" panose="02060603020205020403" pitchFamily="18" charset="0"/>
              </a:rPr>
              <a:t>through Social Media &amp; Fresher's Fayre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Aim to increase the number of YouTube Subscribers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Our strategy will enhance students/graduate job prospects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Provide networking opportunities for start-ups/</a:t>
            </a:r>
            <a:r>
              <a:rPr lang="en-GB" sz="1200" dirty="0" err="1">
                <a:latin typeface="Rockwell" panose="02060603020205020403" pitchFamily="18" charset="0"/>
              </a:rPr>
              <a:t>entepreneurs</a:t>
            </a:r>
            <a:endParaRPr lang="en-GB" sz="1200" dirty="0">
              <a:latin typeface="Rockwell" panose="020606030202050204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Rockwell" panose="020606030202050204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We aim to develop UWTSD’s partnership with TechHub through Business modules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Rockwell" panose="02060603020205020403" pitchFamily="18" charset="0"/>
              </a:rPr>
              <a:t>Develop partnerships through</a:t>
            </a:r>
            <a:r>
              <a:rPr lang="en-GB" sz="1200" baseline="0" dirty="0">
                <a:latin typeface="Rockwell" panose="02060603020205020403" pitchFamily="18" charset="0"/>
              </a:rPr>
              <a:t> co-working /collaboration</a:t>
            </a:r>
            <a:endParaRPr lang="en-GB" sz="1200" dirty="0">
              <a:latin typeface="Rockwell" panose="020606030202050204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Rockwell" panose="020606030202050204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lato"/>
              </a:rPr>
              <a:t>The models we have used to</a:t>
            </a:r>
            <a:r>
              <a:rPr lang="en-US" sz="1200" baseline="0" dirty="0">
                <a:latin typeface="lato"/>
              </a:rPr>
              <a:t> develop our marketing strategy were </a:t>
            </a:r>
            <a:r>
              <a:rPr lang="en-US" sz="1200" dirty="0">
                <a:latin typeface="lato"/>
              </a:rPr>
              <a:t>TOWS &amp; AIDA.</a:t>
            </a:r>
          </a:p>
          <a:p>
            <a:endParaRPr lang="en-GB" dirty="0"/>
          </a:p>
        </p:txBody>
      </p:sp>
      <p:sp>
        <p:nvSpPr>
          <p:cNvPr id="4" name="Slide Number Placeholder 3"/>
          <p:cNvSpPr>
            <a:spLocks noGrp="1"/>
          </p:cNvSpPr>
          <p:nvPr>
            <p:ph type="sldNum" sz="quarter" idx="5"/>
          </p:nvPr>
        </p:nvSpPr>
        <p:spPr/>
        <p:txBody>
          <a:bodyPr/>
          <a:lstStyle/>
          <a:p>
            <a:fld id="{F0F38173-5981-42DE-AAEC-00A8A534ECA6}" type="slidenum">
              <a:rPr lang="en-GB" smtClean="0"/>
              <a:t>9</a:t>
            </a:fld>
            <a:endParaRPr lang="en-US"/>
          </a:p>
        </p:txBody>
      </p:sp>
    </p:spTree>
    <p:extLst>
      <p:ext uri="{BB962C8B-B14F-4D97-AF65-F5344CB8AC3E}">
        <p14:creationId xmlns:p14="http://schemas.microsoft.com/office/powerpoint/2010/main" val="2997362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recommendation  that TechHub effectively works with the universities in order to network, share ideas and enhance the modules taught at university for example, as part of studying for a Business degree you are expected to study and carry out research for the module Entrepreneurship.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We have identified that by collaborating with TechHub and Big Ideas Wales we could ensure that the research and preparation for the Business plan is used effectively even put into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would ensure that university continues to provide courses that have relevant skills for the future and hopefully create Start-up businesses. UWTSD as a university prides itself on creating courses that are industry focused.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a:t>
            </a:r>
            <a:r>
              <a:rPr lang="en-GB" sz="1200" baseline="0" dirty="0"/>
              <a:t> partnership would be mutually beneficial to both the university and TechHub</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10"/>
          </p:nvPr>
        </p:nvSpPr>
        <p:spPr/>
        <p:txBody>
          <a:bodyPr/>
          <a:lstStyle/>
          <a:p>
            <a:fld id="{F0F38173-5981-42DE-AAEC-00A8A534ECA6}" type="slidenum">
              <a:rPr lang="en-GB" smtClean="0"/>
              <a:t>10</a:t>
            </a:fld>
            <a:endParaRPr lang="en-US"/>
          </a:p>
        </p:txBody>
      </p:sp>
    </p:spTree>
    <p:extLst>
      <p:ext uri="{BB962C8B-B14F-4D97-AF65-F5344CB8AC3E}">
        <p14:creationId xmlns:p14="http://schemas.microsoft.com/office/powerpoint/2010/main" val="104714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endParaRPr lang="en-GB"/>
          </a:p>
          <a:p>
            <a:r>
              <a:rPr lang="en-GB"/>
              <a:t> </a:t>
            </a:r>
            <a:r>
              <a:rPr lang="en-GB" dirty="0" err="1"/>
              <a:t>Birshan</a:t>
            </a:r>
            <a:r>
              <a:rPr lang="en-GB" dirty="0"/>
              <a:t>, M., Dye, R. and Hall, S., 2011. ‘Creating more value with corporate strategy’, McKinsey &amp; Company. </a:t>
            </a:r>
          </a:p>
          <a:p>
            <a:r>
              <a:rPr lang="en-GB" dirty="0" err="1"/>
              <a:t>Bouncken</a:t>
            </a:r>
            <a:r>
              <a:rPr lang="en-GB" dirty="0"/>
              <a:t>, R.B. ed., 2023. Awakening the Management of Coworking Spaces. Emerald Publishing Limited.</a:t>
            </a:r>
          </a:p>
          <a:p>
            <a:r>
              <a:rPr lang="en-GB" dirty="0"/>
              <a:t>Clifton, N., </a:t>
            </a:r>
            <a:r>
              <a:rPr lang="en-GB" dirty="0" err="1"/>
              <a:t>Füzi</a:t>
            </a:r>
            <a:r>
              <a:rPr lang="en-GB" dirty="0"/>
              <a:t>, A. and Loudon, G., 2022. Coworking in the digital economy: Context, motivations, and outcomes. Futures, 135, p.102439.</a:t>
            </a:r>
          </a:p>
          <a:p>
            <a:endParaRPr lang="en-GB" dirty="0"/>
          </a:p>
          <a:p>
            <a:r>
              <a:rPr lang="en-GB" dirty="0"/>
              <a:t>Available at https://www.mckinsey.com/business-functions/strategy-and-corporate-finance/our-insights/creating-more-value-with-corporate-strategy-mckinsey-global-survey-results</a:t>
            </a:r>
          </a:p>
          <a:p>
            <a:r>
              <a:rPr lang="en-GB" dirty="0"/>
              <a:t>Bennett, S. and </a:t>
            </a:r>
            <a:r>
              <a:rPr lang="en-GB" dirty="0" err="1"/>
              <a:t>Maton</a:t>
            </a:r>
            <a:r>
              <a:rPr lang="en-GB" dirty="0"/>
              <a:t>, K., 2010. Beyond the ‘digital natives’ debate: Towards a more nuanced understanding of students' technology experiences. Journal of computer assisted learning, 26(5), pp.321-331. </a:t>
            </a:r>
          </a:p>
          <a:p>
            <a:r>
              <a:rPr lang="en-GB" dirty="0"/>
              <a:t>Available[https://www.techhub.com/membership-benefits/] Access07/09/2023</a:t>
            </a:r>
          </a:p>
          <a:p>
            <a:r>
              <a:rPr lang="en-GB" dirty="0"/>
              <a:t>De </a:t>
            </a:r>
            <a:r>
              <a:rPr lang="en-GB" dirty="0" err="1"/>
              <a:t>Chernatony</a:t>
            </a:r>
            <a:r>
              <a:rPr lang="en-GB" dirty="0"/>
              <a:t> L., McDonald M. and Wallace E., Creating powerful brands, 4th ed., Oxford: Butterworth-Heinemann. </a:t>
            </a:r>
          </a:p>
          <a:p>
            <a:r>
              <a:rPr lang="en-GB" dirty="0"/>
              <a:t>Dam, H. and </a:t>
            </a:r>
            <a:r>
              <a:rPr lang="en-GB" dirty="0" err="1"/>
              <a:t>Zethsen</a:t>
            </a:r>
            <a:r>
              <a:rPr lang="en-GB" dirty="0"/>
              <a:t>, K., 2011. The status of professional business translators on the Danish market: A comparative study of company, agency and freelance translators. Meta: Journal des </a:t>
            </a:r>
            <a:r>
              <a:rPr lang="en-GB" dirty="0" err="1"/>
              <a:t>traducteurs</a:t>
            </a:r>
            <a:r>
              <a:rPr lang="en-GB" dirty="0"/>
              <a:t>/Meta: Translators’ Journal, 56(4), pp.976-997.</a:t>
            </a:r>
          </a:p>
          <a:p>
            <a:r>
              <a:rPr lang="en-GB" dirty="0"/>
              <a:t>Feldman, E., 2020. ‘Corporate strategy: past, present, and future’, Strategic Management Review, 2020/1, pp.179–206.</a:t>
            </a:r>
          </a:p>
          <a:p>
            <a:r>
              <a:rPr lang="en-GB" dirty="0" err="1"/>
              <a:t>Ghauri</a:t>
            </a:r>
            <a:r>
              <a:rPr lang="en-GB" dirty="0"/>
              <a:t>, P.N. and </a:t>
            </a:r>
            <a:r>
              <a:rPr lang="en-GB" dirty="0" err="1"/>
              <a:t>Holstius</a:t>
            </a:r>
            <a:r>
              <a:rPr lang="en-GB" dirty="0"/>
              <a:t>, K., 1996. The role of matching in the foreign market entry process in the Baltic States. European journal of marketing, 30(2), pp.75-88.</a:t>
            </a:r>
          </a:p>
          <a:p>
            <a:endParaRPr lang="en-GB" dirty="0"/>
          </a:p>
          <a:p>
            <a:r>
              <a:rPr lang="en-GB" dirty="0" err="1"/>
              <a:t>Houtbeckers</a:t>
            </a:r>
            <a:r>
              <a:rPr lang="en-GB" dirty="0"/>
              <a:t>, E., 2017. Researcher subjectivity in social entrepreneurship ethnographies: The entanglement of stories in a co-working cooperative for social innovation. Social Enterprise Journal, 13(02), pp.128-143.</a:t>
            </a:r>
          </a:p>
          <a:p>
            <a:r>
              <a:rPr lang="en-GB" dirty="0"/>
              <a:t>Lynch, R., 2015. Strategic Management. Seventh ed. Harlow, Pearson.</a:t>
            </a:r>
          </a:p>
          <a:p>
            <a:r>
              <a:rPr lang="en-GB" dirty="0" err="1"/>
              <a:t>Lele</a:t>
            </a:r>
            <a:r>
              <a:rPr lang="en-GB" dirty="0"/>
              <a:t>, M.M., 1992. Creating strategic leverage: matching company strengths with market opportunities. John Wiley &amp; Sons.</a:t>
            </a:r>
          </a:p>
          <a:p>
            <a:r>
              <a:rPr lang="en-GB" dirty="0"/>
              <a:t>Mazzei, M.J. and Noble, D., 2017. ‘Big data dreams: A framework for corporate strategy’, Business Horizons, 60(3), pp.405-414.</a:t>
            </a:r>
          </a:p>
          <a:p>
            <a:r>
              <a:rPr lang="en-GB" dirty="0" err="1"/>
              <a:t>Mitev</a:t>
            </a:r>
            <a:r>
              <a:rPr lang="en-GB" dirty="0"/>
              <a:t>, N., De </a:t>
            </a:r>
            <a:r>
              <a:rPr lang="en-GB" dirty="0" err="1"/>
              <a:t>Vaujany</a:t>
            </a:r>
            <a:r>
              <a:rPr lang="en-GB" dirty="0"/>
              <a:t>, F.X., </a:t>
            </a:r>
            <a:r>
              <a:rPr lang="en-GB" dirty="0" err="1"/>
              <a:t>Laniray</a:t>
            </a:r>
            <a:r>
              <a:rPr lang="en-GB" dirty="0"/>
              <a:t>, P., </a:t>
            </a:r>
            <a:r>
              <a:rPr lang="en-GB" dirty="0" err="1"/>
              <a:t>Bohas</a:t>
            </a:r>
            <a:r>
              <a:rPr lang="en-GB" dirty="0"/>
              <a:t>, A. and </a:t>
            </a:r>
            <a:r>
              <a:rPr lang="en-GB" dirty="0" err="1"/>
              <a:t>Fabbri</a:t>
            </a:r>
            <a:r>
              <a:rPr lang="en-GB" dirty="0"/>
              <a:t>, J., 2019. Co-working spaces, collaborative practices and entrepreneurship. Collaboration in the digital age: How technology enables individuals, teams and businesses, pp.15-43.</a:t>
            </a:r>
          </a:p>
          <a:p>
            <a:endParaRPr lang="en-GB" dirty="0"/>
          </a:p>
          <a:p>
            <a:r>
              <a:rPr lang="en-GB" dirty="0"/>
              <a:t>Roberts, J., Sanderson, P., Barker, R. and Hendry, J., 2006. In the mirror of the market: The disciplinary effects of company/fund manager meetings. Accounting, Organizations and Society, 31(3), pp.277-294.</a:t>
            </a:r>
          </a:p>
          <a:p>
            <a:endParaRPr lang="en-GB" dirty="0"/>
          </a:p>
          <a:p>
            <a:endParaRPr lang="en-GB" dirty="0"/>
          </a:p>
        </p:txBody>
      </p:sp>
      <p:sp>
        <p:nvSpPr>
          <p:cNvPr id="4" name="Slide Number Placeholder 3"/>
          <p:cNvSpPr>
            <a:spLocks noGrp="1"/>
          </p:cNvSpPr>
          <p:nvPr>
            <p:ph type="sldNum" sz="quarter" idx="5"/>
          </p:nvPr>
        </p:nvSpPr>
        <p:spPr/>
        <p:txBody>
          <a:bodyPr/>
          <a:lstStyle/>
          <a:p>
            <a:fld id="{B5D078F5-7C9E-4032-8E74-917CCD499B03}" type="slidenum">
              <a:rPr lang="en-GB" smtClean="0"/>
              <a:t>13</a:t>
            </a:fld>
            <a:endParaRPr lang="en-GB"/>
          </a:p>
        </p:txBody>
      </p:sp>
    </p:spTree>
    <p:extLst>
      <p:ext uri="{BB962C8B-B14F-4D97-AF65-F5344CB8AC3E}">
        <p14:creationId xmlns:p14="http://schemas.microsoft.com/office/powerpoint/2010/main" val="41785213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3773327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4027797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2206069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BD3A62-FAC4-4E34-918F-9CBE7B5DB76E}"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3694063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BD3A62-FAC4-4E34-918F-9CBE7B5DB76E}" type="datetimeFigureOut">
              <a:rPr lang="en-GB" smtClean="0"/>
              <a:t>12/09/2023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415726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BD3A62-FAC4-4E34-918F-9CBE7B5DB76E}" type="datetimeFigureOut">
              <a:rPr lang="en-GB" smtClean="0"/>
              <a:t>12/09/2023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2856141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BD3A62-FAC4-4E34-918F-9CBE7B5DB76E}" type="datetimeFigureOut">
              <a:rPr lang="en-GB" smtClean="0"/>
              <a:t>12/09/2023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803411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BD3A62-FAC4-4E34-918F-9CBE7B5DB76E}"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2745050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BD3A62-FAC4-4E34-918F-9CBE7B5DB76E}"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1996175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BD3A62-FAC4-4E34-918F-9CBE7B5DB76E}"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279495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3278193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3357429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1181085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BD3A62-FAC4-4E34-918F-9CBE7B5DB76E}" type="datetimeFigureOut">
              <a:rPr lang="en-GB" smtClean="0"/>
              <a:t>12/09/2023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18169170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BD3A62-FAC4-4E34-918F-9CBE7B5DB76E}" type="datetimeFigureOut">
              <a:rPr lang="en-GB" smtClean="0"/>
              <a:t>12/09/2023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1525414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531684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3BD3A62-FAC4-4E34-918F-9CBE7B5DB76E}"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43A61D4-94CC-41A7-AE3B-1E6CADB5176B}" type="slidenum">
              <a:rPr lang="en-GB" smtClean="0"/>
              <a:t>‹#›</a:t>
            </a:fld>
            <a:endParaRPr lang="en-GB"/>
          </a:p>
        </p:txBody>
      </p:sp>
    </p:spTree>
    <p:extLst>
      <p:ext uri="{BB962C8B-B14F-4D97-AF65-F5344CB8AC3E}">
        <p14:creationId xmlns:p14="http://schemas.microsoft.com/office/powerpoint/2010/main" val="875226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3BD3A62-FAC4-4E34-918F-9CBE7B5DB76E}" type="datetimeFigureOut">
              <a:rPr lang="en-GB" smtClean="0"/>
              <a:t>12/09/2023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43A61D4-94CC-41A7-AE3B-1E6CADB5176B}" type="slidenum">
              <a:rPr lang="en-GB" smtClean="0"/>
              <a:t>‹#›</a:t>
            </a:fld>
            <a:endParaRPr lang="en-GB"/>
          </a:p>
        </p:txBody>
      </p:sp>
    </p:spTree>
    <p:extLst>
      <p:ext uri="{BB962C8B-B14F-4D97-AF65-F5344CB8AC3E}">
        <p14:creationId xmlns:p14="http://schemas.microsoft.com/office/powerpoint/2010/main" val="5279087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www.deskmag.com/en/1st-results-of-the-3rd-global-coworking-survey-2012"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8382057" y="1241270"/>
            <a:ext cx="3161016" cy="3153756"/>
          </a:xfrm>
        </p:spPr>
        <p:txBody>
          <a:bodyPr anchor="t">
            <a:normAutofit fontScale="90000"/>
          </a:bodyPr>
          <a:lstStyle/>
          <a:p>
            <a:pPr lvl="0">
              <a:lnSpc>
                <a:spcPct val="90000"/>
              </a:lnSpc>
            </a:pPr>
            <a:r>
              <a:rPr lang="en-GB" sz="4200" b="1" dirty="0"/>
              <a:t>Digital entrepreneurship of  Tech-Hub </a:t>
            </a:r>
            <a:br>
              <a:rPr lang="en-GB" sz="4200" b="1" dirty="0"/>
            </a:br>
            <a:r>
              <a:rPr lang="en-GB" sz="4200" b="1" dirty="0"/>
              <a:t>Swansea </a:t>
            </a:r>
            <a:br>
              <a:rPr lang="en-GB" sz="4200" b="1" dirty="0"/>
            </a:br>
            <a:endParaRPr lang="en-GB" sz="4200" b="1" dirty="0"/>
          </a:p>
        </p:txBody>
      </p:sp>
      <p:sp>
        <p:nvSpPr>
          <p:cNvPr id="3" name="Subtitle 2"/>
          <p:cNvSpPr txBox="1">
            <a:spLocks noGrp="1"/>
          </p:cNvSpPr>
          <p:nvPr>
            <p:ph type="subTitle" idx="1"/>
          </p:nvPr>
        </p:nvSpPr>
        <p:spPr>
          <a:xfrm>
            <a:off x="8382057" y="4591668"/>
            <a:ext cx="3161016" cy="1622319"/>
          </a:xfrm>
        </p:spPr>
        <p:txBody>
          <a:bodyPr/>
          <a:lstStyle/>
          <a:p>
            <a:pPr lvl="0"/>
            <a:r>
              <a:rPr lang="en-GB" dirty="0"/>
              <a:t>The global community for tech digital entrepreneurs &amp; start-ups </a:t>
            </a:r>
          </a:p>
        </p:txBody>
      </p:sp>
      <p:grpSp>
        <p:nvGrpSpPr>
          <p:cNvPr id="4" name="Group 13"/>
          <p:cNvGrpSpPr/>
          <p:nvPr/>
        </p:nvGrpSpPr>
        <p:grpSpPr>
          <a:xfrm>
            <a:off x="423330" y="396831"/>
            <a:ext cx="7906660" cy="6058998"/>
            <a:chOff x="423330" y="396831"/>
            <a:chExt cx="7906660" cy="6058998"/>
          </a:xfrm>
        </p:grpSpPr>
        <p:sp>
          <p:nvSpPr>
            <p:cNvPr id="5" name="Rectangle 14"/>
            <p:cNvSpPr/>
            <p:nvPr/>
          </p:nvSpPr>
          <p:spPr>
            <a:xfrm flipH="1">
              <a:off x="423330" y="402162"/>
              <a:ext cx="6785131" cy="6053666"/>
            </a:xfrm>
            <a:prstGeom prst="rect">
              <a:avLst/>
            </a:prstGeom>
            <a:solidFill>
              <a:srgbClr val="FFFFFF"/>
            </a:solidFill>
            <a:ln cap="rnd">
              <a:noFill/>
              <a:prstDash val="solid"/>
            </a:ln>
          </p:spPr>
          <p:txBody>
            <a:bodyPr lIns="0" tIns="0" rIns="0" bIns="0"/>
            <a:lstStyle/>
            <a:p>
              <a:endParaRPr lang="en-GB"/>
            </a:p>
          </p:txBody>
        </p:sp>
        <p:sp>
          <p:nvSpPr>
            <p:cNvPr id="6" name="Freeform 5"/>
            <p:cNvSpPr/>
            <p:nvPr/>
          </p:nvSpPr>
          <p:spPr>
            <a:xfrm rot="5399996" flipH="1">
              <a:off x="4616682" y="280171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7" name="Freeform 5"/>
            <p:cNvSpPr/>
            <p:nvPr/>
          </p:nvSpPr>
          <p:spPr>
            <a:xfrm rot="5677526" flipH="1">
              <a:off x="6459823" y="182607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grpSp>
      <p:pic>
        <p:nvPicPr>
          <p:cNvPr id="8" name="Picture 7"/>
          <p:cNvPicPr>
            <a:picLocks noChangeAspect="1"/>
          </p:cNvPicPr>
          <p:nvPr/>
        </p:nvPicPr>
        <p:blipFill>
          <a:blip r:embed="rId3"/>
          <a:stretch>
            <a:fillRect/>
          </a:stretch>
        </p:blipFill>
        <p:spPr>
          <a:xfrm>
            <a:off x="1245513" y="1114617"/>
            <a:ext cx="6171678" cy="4628756"/>
          </a:xfrm>
          <a:prstGeom prst="rect">
            <a:avLst/>
          </a:prstGeom>
          <a:noFill/>
          <a:ln cap="rnd">
            <a:noFill/>
          </a:ln>
        </p:spPr>
      </p:pic>
      <p:sp>
        <p:nvSpPr>
          <p:cNvPr id="9" name="TextBox 8"/>
          <p:cNvSpPr txBox="1"/>
          <p:nvPr/>
        </p:nvSpPr>
        <p:spPr>
          <a:xfrm>
            <a:off x="562904" y="5743382"/>
            <a:ext cx="2850459" cy="200052"/>
          </a:xfrm>
          <a:prstGeom prst="rect">
            <a:avLst/>
          </a:prstGeom>
          <a:solidFill>
            <a:srgbClr val="000000"/>
          </a:solidFill>
          <a:ln cap="rnd">
            <a:noFill/>
          </a:ln>
        </p:spPr>
        <p:txBody>
          <a:bodyPr vert="horz" wrap="none" lIns="91440" tIns="45720" rIns="91440" bIns="45720" anchor="t" anchorCtr="0" compatLnSpc="1">
            <a:spAutoFit/>
          </a:bodyPr>
          <a:lstStyle/>
          <a:p>
            <a:pPr marL="0" marR="0" lvl="0" indent="0" algn="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Century Gothic"/>
                <a:hlinkClick r:id="rId4" tooltip="http://www.deskmag.com/en/1st-results-of-the-3rd-global-coworking-survey-2012"/>
              </a:rPr>
              <a:t>This Photo</a:t>
            </a:r>
            <a:r>
              <a:rPr lang="en-GB" sz="700" b="0" i="0" u="none" strike="noStrike" kern="1200" cap="none" spc="0" baseline="0">
                <a:solidFill>
                  <a:srgbClr val="FFFFFF"/>
                </a:solidFill>
                <a:uFillTx/>
                <a:latin typeface="Century Gothic"/>
              </a:rPr>
              <a:t> by Unknown Author is licensed under </a:t>
            </a:r>
            <a:r>
              <a:rPr lang="en-GB" sz="700" b="0" i="0" u="none" strike="noStrike" kern="1200" cap="none" spc="0" baseline="0">
                <a:solidFill>
                  <a:srgbClr val="FFFFFF"/>
                </a:solidFill>
                <a:uFillTx/>
                <a:latin typeface="Century Gothic"/>
                <a:hlinkClick r:id="rId5" tooltip="https://creativecommons.org/licenses/by-nc-sa/3.0/"/>
              </a:rPr>
              <a:t>CC BY-SA-NC</a:t>
            </a:r>
            <a:endParaRPr lang="en-GB" sz="700" b="0" i="0" u="none" strike="noStrike" kern="1200" cap="none" spc="0" baseline="0">
              <a:solidFill>
                <a:srgbClr val="FFFFFF"/>
              </a:solidFill>
              <a:uFillTx/>
              <a:latin typeface="Century Gothic"/>
            </a:endParaRPr>
          </a:p>
        </p:txBody>
      </p:sp>
    </p:spTree>
    <p:extLst>
      <p:ext uri="{BB962C8B-B14F-4D97-AF65-F5344CB8AC3E}">
        <p14:creationId xmlns:p14="http://schemas.microsoft.com/office/powerpoint/2010/main" val="2493021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TechHub talent club </a:t>
            </a:r>
          </a:p>
        </p:txBody>
      </p:sp>
      <p:sp>
        <p:nvSpPr>
          <p:cNvPr id="3" name="Text Placeholder 2"/>
          <p:cNvSpPr>
            <a:spLocks noGrp="1"/>
          </p:cNvSpPr>
          <p:nvPr>
            <p:ph type="body" idx="1"/>
          </p:nvPr>
        </p:nvSpPr>
        <p:spPr>
          <a:xfrm>
            <a:off x="436270" y="2594429"/>
            <a:ext cx="4825157" cy="576262"/>
          </a:xfrm>
        </p:spPr>
        <p:txBody>
          <a:bodyPr/>
          <a:lstStyle/>
          <a:p>
            <a:r>
              <a:rPr lang="en-GB" b="1" dirty="0"/>
              <a:t>Target Market </a:t>
            </a:r>
          </a:p>
        </p:txBody>
      </p:sp>
      <p:sp>
        <p:nvSpPr>
          <p:cNvPr id="4" name="Content Placeholder 3"/>
          <p:cNvSpPr>
            <a:spLocks noGrp="1"/>
          </p:cNvSpPr>
          <p:nvPr>
            <p:ph sz="half" idx="2"/>
          </p:nvPr>
        </p:nvSpPr>
        <p:spPr>
          <a:xfrm>
            <a:off x="436270" y="3254407"/>
            <a:ext cx="5373622" cy="2840039"/>
          </a:xfrm>
        </p:spPr>
        <p:txBody>
          <a:bodyPr/>
          <a:lstStyle/>
          <a:p>
            <a:r>
              <a:rPr lang="en-GB" dirty="0"/>
              <a:t>Young group 16-35  entrepreneurs' start-ups.</a:t>
            </a:r>
          </a:p>
          <a:p>
            <a:r>
              <a:rPr lang="en-GB" dirty="0"/>
              <a:t>Product: Memberships at low cost .</a:t>
            </a:r>
          </a:p>
          <a:p>
            <a:r>
              <a:rPr lang="en-GB" dirty="0"/>
              <a:t>Attract : using social media.</a:t>
            </a:r>
          </a:p>
          <a:p>
            <a:r>
              <a:rPr lang="en-GB" dirty="0"/>
              <a:t>Interest : events, networking, Talent club.</a:t>
            </a:r>
          </a:p>
          <a:p>
            <a:r>
              <a:rPr lang="en-GB" dirty="0"/>
              <a:t>Desire: All in one place support. </a:t>
            </a:r>
          </a:p>
          <a:p>
            <a:r>
              <a:rPr lang="en-GB" dirty="0"/>
              <a:t>Action: online Memberships. </a:t>
            </a:r>
          </a:p>
          <a:p>
            <a:endParaRPr lang="en-GB" dirty="0"/>
          </a:p>
        </p:txBody>
      </p:sp>
      <p:sp>
        <p:nvSpPr>
          <p:cNvPr id="5" name="Text Placeholder 4"/>
          <p:cNvSpPr>
            <a:spLocks noGrp="1"/>
          </p:cNvSpPr>
          <p:nvPr>
            <p:ph type="body" sz="quarter" idx="3"/>
          </p:nvPr>
        </p:nvSpPr>
        <p:spPr>
          <a:xfrm>
            <a:off x="5980112" y="2603500"/>
            <a:ext cx="5053760" cy="576262"/>
          </a:xfrm>
        </p:spPr>
        <p:txBody>
          <a:bodyPr/>
          <a:lstStyle/>
          <a:p>
            <a:r>
              <a:rPr lang="en-GB" b="1" dirty="0"/>
              <a:t>Why</a:t>
            </a:r>
            <a:r>
              <a:rPr lang="en-GB" dirty="0"/>
              <a:t>? </a:t>
            </a:r>
            <a:r>
              <a:rPr lang="en-GB" b="1" dirty="0"/>
              <a:t>How</a:t>
            </a:r>
            <a:r>
              <a:rPr lang="en-GB" dirty="0"/>
              <a:t>? </a:t>
            </a:r>
          </a:p>
        </p:txBody>
      </p:sp>
      <p:sp>
        <p:nvSpPr>
          <p:cNvPr id="6" name="Content Placeholder 5"/>
          <p:cNvSpPr>
            <a:spLocks noGrp="1"/>
          </p:cNvSpPr>
          <p:nvPr>
            <p:ph sz="quarter" idx="4"/>
          </p:nvPr>
        </p:nvSpPr>
        <p:spPr>
          <a:xfrm>
            <a:off x="5980111" y="3179762"/>
            <a:ext cx="6211889" cy="2840039"/>
          </a:xfrm>
        </p:spPr>
        <p:txBody>
          <a:bodyPr/>
          <a:lstStyle/>
          <a:p>
            <a:r>
              <a:rPr lang="en-GB" dirty="0"/>
              <a:t>More engaged with technology.</a:t>
            </a:r>
          </a:p>
          <a:p>
            <a:r>
              <a:rPr lang="en-GB" dirty="0"/>
              <a:t>To position the company as high quality , low price.</a:t>
            </a:r>
          </a:p>
          <a:p>
            <a:r>
              <a:rPr lang="en-GB" dirty="0"/>
              <a:t>Most widely used by potential customers.</a:t>
            </a:r>
          </a:p>
          <a:p>
            <a:r>
              <a:rPr lang="en-GB" dirty="0"/>
              <a:t>connecting to the right people.</a:t>
            </a:r>
          </a:p>
          <a:p>
            <a:r>
              <a:rPr lang="en-GB" dirty="0"/>
              <a:t>International channels , Technology environment .</a:t>
            </a:r>
          </a:p>
          <a:p>
            <a:r>
              <a:rPr lang="en-GB" dirty="0"/>
              <a:t>International access to </a:t>
            </a:r>
            <a:r>
              <a:rPr lang="en-GB" dirty="0" err="1"/>
              <a:t>techHub</a:t>
            </a:r>
            <a:r>
              <a:rPr lang="en-GB" dirty="0"/>
              <a:t> community , online forms</a:t>
            </a:r>
          </a:p>
        </p:txBody>
      </p:sp>
    </p:spTree>
    <p:extLst>
      <p:ext uri="{BB962C8B-B14F-4D97-AF65-F5344CB8AC3E}">
        <p14:creationId xmlns:p14="http://schemas.microsoft.com/office/powerpoint/2010/main" val="627348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Benefits</a:t>
            </a:r>
          </a:p>
        </p:txBody>
      </p:sp>
      <p:grpSp>
        <p:nvGrpSpPr>
          <p:cNvPr id="7" name="Group 6"/>
          <p:cNvGrpSpPr/>
          <p:nvPr/>
        </p:nvGrpSpPr>
        <p:grpSpPr>
          <a:xfrm>
            <a:off x="1641677" y="2500597"/>
            <a:ext cx="8892584" cy="914408"/>
            <a:chOff x="403297" y="327339"/>
            <a:chExt cx="7938262" cy="737134"/>
          </a:xfrm>
        </p:grpSpPr>
        <p:sp>
          <p:nvSpPr>
            <p:cNvPr id="8" name="Rounded Rectangle 7"/>
            <p:cNvSpPr/>
            <p:nvPr/>
          </p:nvSpPr>
          <p:spPr>
            <a:xfrm>
              <a:off x="403297" y="327339"/>
              <a:ext cx="7938262" cy="73713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Rounded Rectangle 4"/>
            <p:cNvSpPr txBox="1"/>
            <p:nvPr/>
          </p:nvSpPr>
          <p:spPr>
            <a:xfrm>
              <a:off x="424887" y="348929"/>
              <a:ext cx="7895082" cy="693954"/>
            </a:xfrm>
            <a:prstGeom prst="rect">
              <a:avLst/>
            </a:prstGeom>
            <a:solidFill>
              <a:schemeClr val="tx2">
                <a:lumMod val="75000"/>
              </a:schemeClr>
            </a:solidFill>
          </p:spPr>
          <p:style>
            <a:lnRef idx="0">
              <a:scrgbClr r="0" g="0" b="0"/>
            </a:lnRef>
            <a:fillRef idx="0">
              <a:scrgbClr r="0" g="0" b="0"/>
            </a:fillRef>
            <a:effectRef idx="0">
              <a:scrgbClr r="0" g="0" b="0"/>
            </a:effectRef>
            <a:fontRef idx="minor">
              <a:schemeClr val="lt1"/>
            </a:fontRef>
          </p:style>
          <p:txBody>
            <a:bodyPr spcFirstLastPara="0" vert="horz" wrap="square" lIns="59055" tIns="39370" rIns="59055" bIns="39370" numCol="1" spcCol="1270" anchor="ctr" anchorCtr="0">
              <a:noAutofit/>
            </a:bodyPr>
            <a:lstStyle/>
            <a:p>
              <a:pPr lvl="0" algn="ctr" defTabSz="1377950">
                <a:lnSpc>
                  <a:spcPct val="90000"/>
                </a:lnSpc>
                <a:spcBef>
                  <a:spcPct val="0"/>
                </a:spcBef>
                <a:spcAft>
                  <a:spcPct val="35000"/>
                </a:spcAft>
              </a:pPr>
              <a:r>
                <a:rPr lang="en-US" sz="3100" kern="1200" dirty="0"/>
                <a:t>Good position compared to competitors</a:t>
              </a:r>
            </a:p>
          </p:txBody>
        </p:sp>
      </p:grpSp>
      <p:sp>
        <p:nvSpPr>
          <p:cNvPr id="14" name="Rounded Rectangle 13"/>
          <p:cNvSpPr/>
          <p:nvPr/>
        </p:nvSpPr>
        <p:spPr>
          <a:xfrm>
            <a:off x="1665863" y="3657600"/>
            <a:ext cx="8868398" cy="839755"/>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100" dirty="0"/>
              <a:t>Increase</a:t>
            </a:r>
            <a:r>
              <a:rPr lang="en-GB" dirty="0"/>
              <a:t> </a:t>
            </a:r>
            <a:r>
              <a:rPr lang="en-GB" sz="3100" dirty="0"/>
              <a:t>company’s</a:t>
            </a:r>
            <a:r>
              <a:rPr lang="en-GB" dirty="0"/>
              <a:t> </a:t>
            </a:r>
            <a:r>
              <a:rPr lang="en-GB" sz="3100" dirty="0"/>
              <a:t>sales</a:t>
            </a:r>
          </a:p>
        </p:txBody>
      </p:sp>
      <p:sp>
        <p:nvSpPr>
          <p:cNvPr id="15" name="Rounded Rectangle 14"/>
          <p:cNvSpPr/>
          <p:nvPr/>
        </p:nvSpPr>
        <p:spPr>
          <a:xfrm>
            <a:off x="1665864" y="4739950"/>
            <a:ext cx="8868398" cy="839755"/>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3100" dirty="0"/>
              <a:t>Enhance customer Loyalties </a:t>
            </a:r>
          </a:p>
        </p:txBody>
      </p:sp>
      <p:sp>
        <p:nvSpPr>
          <p:cNvPr id="16" name="Rounded Rectangle 15"/>
          <p:cNvSpPr/>
          <p:nvPr/>
        </p:nvSpPr>
        <p:spPr>
          <a:xfrm>
            <a:off x="1665863" y="5822300"/>
            <a:ext cx="8868399" cy="839755"/>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100" dirty="0"/>
              <a:t>Additional Financial Resource</a:t>
            </a:r>
          </a:p>
        </p:txBody>
      </p:sp>
    </p:spTree>
    <p:extLst>
      <p:ext uri="{BB962C8B-B14F-4D97-AF65-F5344CB8AC3E}">
        <p14:creationId xmlns:p14="http://schemas.microsoft.com/office/powerpoint/2010/main" val="2550087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Threats</a:t>
            </a:r>
          </a:p>
        </p:txBody>
      </p:sp>
      <p:sp>
        <p:nvSpPr>
          <p:cNvPr id="14" name="Rounded Rectangle 13"/>
          <p:cNvSpPr/>
          <p:nvPr/>
        </p:nvSpPr>
        <p:spPr>
          <a:xfrm>
            <a:off x="206569" y="3253069"/>
            <a:ext cx="3796872" cy="1139991"/>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100" b="1" dirty="0"/>
              <a:t>Brexit</a:t>
            </a:r>
          </a:p>
        </p:txBody>
      </p:sp>
      <p:sp>
        <p:nvSpPr>
          <p:cNvPr id="15" name="Rounded Rectangle 14"/>
          <p:cNvSpPr/>
          <p:nvPr/>
        </p:nvSpPr>
        <p:spPr>
          <a:xfrm>
            <a:off x="1763486" y="4940806"/>
            <a:ext cx="3911430" cy="1192887"/>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3100" b="1" dirty="0"/>
              <a:t>Internal Changes</a:t>
            </a:r>
          </a:p>
        </p:txBody>
      </p:sp>
      <p:sp>
        <p:nvSpPr>
          <p:cNvPr id="16" name="Rounded Rectangle 15"/>
          <p:cNvSpPr/>
          <p:nvPr/>
        </p:nvSpPr>
        <p:spPr>
          <a:xfrm>
            <a:off x="8456126" y="3187754"/>
            <a:ext cx="3461658" cy="1205306"/>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100" b="1" dirty="0"/>
              <a:t>Specialist staff</a:t>
            </a:r>
          </a:p>
        </p:txBody>
      </p:sp>
      <p:sp>
        <p:nvSpPr>
          <p:cNvPr id="3" name="Rounded Rectangle 2"/>
          <p:cNvSpPr/>
          <p:nvPr/>
        </p:nvSpPr>
        <p:spPr>
          <a:xfrm>
            <a:off x="7084288" y="4846070"/>
            <a:ext cx="3574101" cy="1287624"/>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1377950">
              <a:lnSpc>
                <a:spcPct val="90000"/>
              </a:lnSpc>
              <a:spcBef>
                <a:spcPct val="0"/>
              </a:spcBef>
              <a:spcAft>
                <a:spcPct val="35000"/>
              </a:spcAft>
            </a:pPr>
            <a:r>
              <a:rPr lang="en-US" sz="3100" b="1" dirty="0"/>
              <a:t>Long term goal</a:t>
            </a:r>
          </a:p>
        </p:txBody>
      </p:sp>
    </p:spTree>
    <p:extLst>
      <p:ext uri="{BB962C8B-B14F-4D97-AF65-F5344CB8AC3E}">
        <p14:creationId xmlns:p14="http://schemas.microsoft.com/office/powerpoint/2010/main" val="3949478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Internationalising TechHub</a:t>
            </a:r>
          </a:p>
        </p:txBody>
      </p:sp>
      <p:sp>
        <p:nvSpPr>
          <p:cNvPr id="10" name="TextBox 9"/>
          <p:cNvSpPr txBox="1"/>
          <p:nvPr/>
        </p:nvSpPr>
        <p:spPr>
          <a:xfrm>
            <a:off x="2585258" y="2576946"/>
            <a:ext cx="3150523"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Strategic fit</a:t>
            </a:r>
          </a:p>
          <a:p>
            <a:pPr marL="285750" indent="-285750">
              <a:buFont typeface="Arial" panose="020B0604020202020204" pitchFamily="34" charset="0"/>
              <a:buChar char="•"/>
            </a:pPr>
            <a:r>
              <a:rPr lang="en-GB" dirty="0">
                <a:solidFill>
                  <a:schemeClr val="bg1"/>
                </a:solidFill>
              </a:rPr>
              <a:t> </a:t>
            </a:r>
          </a:p>
        </p:txBody>
      </p:sp>
      <p:sp>
        <p:nvSpPr>
          <p:cNvPr id="13" name="Content Placeholder 12"/>
          <p:cNvSpPr>
            <a:spLocks noGrp="1"/>
          </p:cNvSpPr>
          <p:nvPr>
            <p:ph idx="1"/>
          </p:nvPr>
        </p:nvSpPr>
        <p:spPr>
          <a:xfrm>
            <a:off x="697755" y="2900111"/>
            <a:ext cx="2903862" cy="3416300"/>
          </a:xfrm>
        </p:spPr>
        <p:style>
          <a:lnRef idx="1">
            <a:schemeClr val="accent3"/>
          </a:lnRef>
          <a:fillRef idx="2">
            <a:schemeClr val="accent3"/>
          </a:fillRef>
          <a:effectRef idx="1">
            <a:schemeClr val="accent3"/>
          </a:effectRef>
          <a:fontRef idx="minor">
            <a:schemeClr val="dk1"/>
          </a:fontRef>
        </p:style>
        <p:txBody>
          <a:bodyPr/>
          <a:lstStyle/>
          <a:p>
            <a:pPr marL="0" indent="0">
              <a:buNone/>
            </a:pPr>
            <a:endParaRPr lang="en-GB" sz="2800" b="1" dirty="0"/>
          </a:p>
          <a:p>
            <a:pPr marL="0" indent="0">
              <a:buNone/>
            </a:pPr>
            <a:endParaRPr lang="en-GB" sz="2800" b="1" dirty="0"/>
          </a:p>
          <a:p>
            <a:pPr marL="0" indent="0">
              <a:buNone/>
            </a:pPr>
            <a:endParaRPr lang="en-GB" sz="1200" b="1" dirty="0"/>
          </a:p>
          <a:p>
            <a:pPr marL="0" indent="0">
              <a:buNone/>
            </a:pPr>
            <a:r>
              <a:rPr lang="en-GB" sz="2800" b="1" dirty="0">
                <a:solidFill>
                  <a:schemeClr val="tx2">
                    <a:lumMod val="75000"/>
                  </a:schemeClr>
                </a:solidFill>
              </a:rPr>
              <a:t>        Why?</a:t>
            </a:r>
          </a:p>
          <a:p>
            <a:pPr marL="0" indent="0">
              <a:buNone/>
            </a:pPr>
            <a:endParaRPr lang="en-GB" dirty="0"/>
          </a:p>
        </p:txBody>
      </p:sp>
      <p:graphicFrame>
        <p:nvGraphicFramePr>
          <p:cNvPr id="14" name="Diagram 13"/>
          <p:cNvGraphicFramePr/>
          <p:nvPr>
            <p:extLst>
              <p:ext uri="{D42A27DB-BD31-4B8C-83A1-F6EECF244321}">
                <p14:modId xmlns:p14="http://schemas.microsoft.com/office/powerpoint/2010/main" val="2585506001"/>
              </p:ext>
            </p:extLst>
          </p:nvPr>
        </p:nvGraphicFramePr>
        <p:xfrm>
          <a:off x="2466143" y="2514387"/>
          <a:ext cx="9255966" cy="418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746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a:t>
            </a:r>
          </a:p>
        </p:txBody>
      </p:sp>
      <p:sp>
        <p:nvSpPr>
          <p:cNvPr id="3" name="Content Placeholder 2"/>
          <p:cNvSpPr>
            <a:spLocks noGrp="1"/>
          </p:cNvSpPr>
          <p:nvPr>
            <p:ph idx="1"/>
          </p:nvPr>
        </p:nvSpPr>
        <p:spPr>
          <a:xfrm>
            <a:off x="811763" y="2416888"/>
            <a:ext cx="10086392" cy="4441112"/>
          </a:xfrm>
        </p:spPr>
        <p:txBody>
          <a:bodyPr vert="horz" lIns="91440" tIns="45720" rIns="91440" bIns="45720" rtlCol="0" anchor="t">
            <a:normAutofit/>
          </a:bodyPr>
          <a:lstStyle/>
          <a:p>
            <a:r>
              <a:rPr lang="en-GB" sz="2400" b="1" dirty="0">
                <a:cs typeface="Calibri"/>
              </a:rPr>
              <a:t>Product</a:t>
            </a:r>
            <a:r>
              <a:rPr lang="en-GB" sz="2400" dirty="0">
                <a:cs typeface="Calibri"/>
              </a:rPr>
              <a:t> - Series of speeches on Internationalisation</a:t>
            </a:r>
          </a:p>
          <a:p>
            <a:r>
              <a:rPr lang="en-GB" sz="2400" b="1" dirty="0"/>
              <a:t>Place</a:t>
            </a:r>
            <a:r>
              <a:rPr lang="en-GB" sz="2400" dirty="0"/>
              <a:t> - All </a:t>
            </a:r>
            <a:r>
              <a:rPr lang="en-GB" sz="2400" dirty="0" err="1"/>
              <a:t>Techhubs</a:t>
            </a:r>
            <a:r>
              <a:rPr lang="en-GB" sz="2400" dirty="0"/>
              <a:t> and </a:t>
            </a:r>
            <a:r>
              <a:rPr lang="en-GB" sz="2400" dirty="0" err="1"/>
              <a:t>Youtube</a:t>
            </a:r>
            <a:endParaRPr lang="en-GB" sz="2400" dirty="0" err="1">
              <a:cs typeface="Calibri"/>
            </a:endParaRPr>
          </a:p>
          <a:p>
            <a:r>
              <a:rPr lang="en-GB" sz="2400" b="1" dirty="0"/>
              <a:t>Price</a:t>
            </a:r>
            <a:r>
              <a:rPr lang="en-GB" sz="2400" dirty="0"/>
              <a:t> -  Members only access to the physical events</a:t>
            </a:r>
            <a:endParaRPr lang="en-GB" sz="2400" dirty="0">
              <a:cs typeface="Calibri"/>
            </a:endParaRPr>
          </a:p>
          <a:p>
            <a:r>
              <a:rPr lang="en-GB" sz="2400" b="1" dirty="0">
                <a:cs typeface="Calibri"/>
              </a:rPr>
              <a:t>Promotion</a:t>
            </a:r>
            <a:r>
              <a:rPr lang="en-GB" sz="2400" dirty="0">
                <a:cs typeface="Calibri"/>
              </a:rPr>
              <a:t> - Personal selling and social media </a:t>
            </a:r>
            <a:endParaRPr lang="en-GB" sz="2400" dirty="0"/>
          </a:p>
          <a:p>
            <a:r>
              <a:rPr lang="en-GB" sz="2400" b="1" dirty="0"/>
              <a:t>People</a:t>
            </a:r>
            <a:r>
              <a:rPr lang="en-GB" sz="2400" dirty="0"/>
              <a:t> - Intensive cooperation and collaboration</a:t>
            </a:r>
            <a:endParaRPr lang="en-GB" sz="2400" dirty="0">
              <a:cs typeface="Calibri"/>
            </a:endParaRPr>
          </a:p>
          <a:p>
            <a:r>
              <a:rPr lang="en-GB" sz="2400" b="1" dirty="0"/>
              <a:t>Processes</a:t>
            </a:r>
            <a:r>
              <a:rPr lang="en-GB" sz="2400" dirty="0"/>
              <a:t> - Attraction, interest, desire + value for members</a:t>
            </a:r>
            <a:endParaRPr lang="en-GB" sz="2400" dirty="0">
              <a:cs typeface="Calibri"/>
            </a:endParaRPr>
          </a:p>
          <a:p>
            <a:r>
              <a:rPr lang="en-GB" sz="2400" b="1" dirty="0"/>
              <a:t>Physical Evidence </a:t>
            </a:r>
            <a:r>
              <a:rPr lang="en-GB" sz="2400" dirty="0"/>
              <a:t>- video series to strengthen the brand globally</a:t>
            </a:r>
            <a:endParaRPr lang="en-GB" sz="2400" dirty="0">
              <a:cs typeface="Calibri"/>
            </a:endParaRPr>
          </a:p>
          <a:p>
            <a:endParaRPr lang="en-GB" dirty="0"/>
          </a:p>
          <a:p>
            <a:endParaRPr lang="en-GB" dirty="0">
              <a:cs typeface="Calibri"/>
            </a:endParaRPr>
          </a:p>
          <a:p>
            <a:endParaRPr lang="en-GB" dirty="0"/>
          </a:p>
        </p:txBody>
      </p:sp>
    </p:spTree>
    <p:extLst>
      <p:ext uri="{BB962C8B-B14F-4D97-AF65-F5344CB8AC3E}">
        <p14:creationId xmlns:p14="http://schemas.microsoft.com/office/powerpoint/2010/main" val="1087634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a:t>
            </a:r>
          </a:p>
        </p:txBody>
      </p:sp>
      <p:sp>
        <p:nvSpPr>
          <p:cNvPr id="3" name="Content Placeholder 2"/>
          <p:cNvSpPr>
            <a:spLocks noGrp="1"/>
          </p:cNvSpPr>
          <p:nvPr>
            <p:ph idx="1"/>
          </p:nvPr>
        </p:nvSpPr>
        <p:spPr>
          <a:xfrm>
            <a:off x="1154954" y="2603500"/>
            <a:ext cx="9793462" cy="3919220"/>
          </a:xfrm>
        </p:spPr>
        <p:txBody>
          <a:bodyPr>
            <a:normAutofit/>
          </a:bodyPr>
          <a:lstStyle/>
          <a:p>
            <a:pPr marL="0" indent="0">
              <a:lnSpc>
                <a:spcPct val="150000"/>
              </a:lnSpc>
              <a:buNone/>
            </a:pPr>
            <a:r>
              <a:rPr lang="en-GB" sz="2800" b="1" dirty="0"/>
              <a:t>TechHub Exchange Programme</a:t>
            </a:r>
          </a:p>
          <a:p>
            <a:pPr>
              <a:lnSpc>
                <a:spcPct val="150000"/>
              </a:lnSpc>
            </a:pPr>
            <a:r>
              <a:rPr lang="en-GB" sz="2800" dirty="0"/>
              <a:t>Existing and new markets</a:t>
            </a:r>
          </a:p>
          <a:p>
            <a:pPr>
              <a:lnSpc>
                <a:spcPct val="150000"/>
              </a:lnSpc>
            </a:pPr>
            <a:r>
              <a:rPr lang="en-GB" sz="2800" dirty="0"/>
              <a:t>TechHub in the luggage</a:t>
            </a:r>
          </a:p>
          <a:p>
            <a:pPr>
              <a:lnSpc>
                <a:spcPct val="150000"/>
              </a:lnSpc>
            </a:pPr>
            <a:r>
              <a:rPr lang="en-GB" sz="2800" dirty="0"/>
              <a:t>Travel memorabilia</a:t>
            </a:r>
          </a:p>
          <a:p>
            <a:pPr>
              <a:lnSpc>
                <a:spcPct val="150000"/>
              </a:lnSpc>
            </a:pPr>
            <a:r>
              <a:rPr lang="en-GB" sz="2800" dirty="0"/>
              <a:t>Travel budget</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97396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Internationalising TechHub</a:t>
            </a:r>
          </a:p>
        </p:txBody>
      </p:sp>
      <p:sp>
        <p:nvSpPr>
          <p:cNvPr id="10" name="TextBox 9"/>
          <p:cNvSpPr txBox="1"/>
          <p:nvPr/>
        </p:nvSpPr>
        <p:spPr>
          <a:xfrm>
            <a:off x="2585258" y="2576946"/>
            <a:ext cx="3150523"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Strategic fit</a:t>
            </a:r>
          </a:p>
          <a:p>
            <a:pPr marL="285750" indent="-285750">
              <a:buFont typeface="Arial" panose="020B0604020202020204" pitchFamily="34" charset="0"/>
              <a:buChar char="•"/>
            </a:pPr>
            <a:r>
              <a:rPr lang="en-GB" dirty="0">
                <a:solidFill>
                  <a:schemeClr val="bg1"/>
                </a:solidFill>
              </a:rPr>
              <a:t> </a:t>
            </a:r>
          </a:p>
        </p:txBody>
      </p:sp>
      <p:sp>
        <p:nvSpPr>
          <p:cNvPr id="13" name="Content Placeholder 12"/>
          <p:cNvSpPr>
            <a:spLocks noGrp="1"/>
          </p:cNvSpPr>
          <p:nvPr>
            <p:ph idx="1"/>
          </p:nvPr>
        </p:nvSpPr>
        <p:spPr>
          <a:xfrm>
            <a:off x="201287" y="2766344"/>
            <a:ext cx="2139577" cy="3817336"/>
          </a:xfrm>
        </p:spPr>
        <p:style>
          <a:lnRef idx="1">
            <a:schemeClr val="accent5"/>
          </a:lnRef>
          <a:fillRef idx="2">
            <a:schemeClr val="accent5"/>
          </a:fillRef>
          <a:effectRef idx="1">
            <a:schemeClr val="accent5"/>
          </a:effectRef>
          <a:fontRef idx="minor">
            <a:schemeClr val="dk1"/>
          </a:fontRef>
        </p:style>
        <p:txBody>
          <a:bodyPr/>
          <a:lstStyle/>
          <a:p>
            <a:pPr marL="0" indent="0">
              <a:buNone/>
            </a:pPr>
            <a:endParaRPr lang="en-GB" dirty="0"/>
          </a:p>
          <a:p>
            <a:pPr marL="0" indent="0">
              <a:buNone/>
            </a:pPr>
            <a:r>
              <a:rPr lang="en-GB" sz="2800" b="1" dirty="0">
                <a:solidFill>
                  <a:schemeClr val="tx2">
                    <a:lumMod val="75000"/>
                  </a:schemeClr>
                </a:solidFill>
              </a:rPr>
              <a:t>     </a:t>
            </a:r>
          </a:p>
          <a:p>
            <a:pPr marL="0" indent="0">
              <a:buNone/>
            </a:pPr>
            <a:endParaRPr lang="en-GB" b="1" dirty="0">
              <a:solidFill>
                <a:schemeClr val="tx2">
                  <a:lumMod val="75000"/>
                </a:schemeClr>
              </a:solidFill>
            </a:endParaRPr>
          </a:p>
          <a:p>
            <a:pPr marL="0" indent="0">
              <a:buNone/>
            </a:pPr>
            <a:r>
              <a:rPr lang="en-GB" sz="2800" b="1" dirty="0">
                <a:solidFill>
                  <a:schemeClr val="tx2">
                    <a:lumMod val="75000"/>
                  </a:schemeClr>
                </a:solidFill>
              </a:rPr>
              <a:t>    </a:t>
            </a:r>
            <a:r>
              <a:rPr lang="en-GB" sz="2000" b="1" dirty="0">
                <a:solidFill>
                  <a:schemeClr val="tx2">
                    <a:lumMod val="75000"/>
                  </a:schemeClr>
                </a:solidFill>
              </a:rPr>
              <a:t>  </a:t>
            </a:r>
            <a:r>
              <a:rPr lang="en-GB" sz="2800" b="1" dirty="0">
                <a:solidFill>
                  <a:schemeClr val="tx2">
                    <a:lumMod val="75000"/>
                  </a:schemeClr>
                </a:solidFill>
              </a:rPr>
              <a:t>Risks?</a:t>
            </a:r>
          </a:p>
        </p:txBody>
      </p:sp>
      <p:graphicFrame>
        <p:nvGraphicFramePr>
          <p:cNvPr id="6" name="Diagram 5"/>
          <p:cNvGraphicFramePr/>
          <p:nvPr>
            <p:extLst>
              <p:ext uri="{D42A27DB-BD31-4B8C-83A1-F6EECF244321}">
                <p14:modId xmlns:p14="http://schemas.microsoft.com/office/powerpoint/2010/main" val="3169258083"/>
              </p:ext>
            </p:extLst>
          </p:nvPr>
        </p:nvGraphicFramePr>
        <p:xfrm>
          <a:off x="1962912" y="2410355"/>
          <a:ext cx="8851392" cy="4447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0936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405DD-7E71-4B20-9627-21A3AE7D80BC}"/>
              </a:ext>
            </a:extLst>
          </p:cNvPr>
          <p:cNvSpPr>
            <a:spLocks noGrp="1"/>
          </p:cNvSpPr>
          <p:nvPr>
            <p:ph type="title"/>
          </p:nvPr>
        </p:nvSpPr>
        <p:spPr>
          <a:xfrm>
            <a:off x="616372" y="1118765"/>
            <a:ext cx="10819724" cy="857894"/>
          </a:xfrm>
        </p:spPr>
        <p:txBody>
          <a:bodyPr>
            <a:normAutofit fontScale="90000"/>
          </a:bodyPr>
          <a:lstStyle/>
          <a:p>
            <a:r>
              <a:rPr lang="en-US" sz="4000" b="1" dirty="0">
                <a:solidFill>
                  <a:schemeClr val="bg1"/>
                </a:solidFill>
                <a:cs typeface="Calibri Light"/>
              </a:rPr>
              <a:t>Conclusion:</a:t>
            </a:r>
            <a:r>
              <a:rPr lang="en-US" sz="4000" b="1" dirty="0">
                <a:solidFill>
                  <a:schemeClr val="accent4"/>
                </a:solidFill>
                <a:cs typeface="Calibri Light"/>
              </a:rPr>
              <a:t> </a:t>
            </a:r>
            <a:r>
              <a:rPr lang="en-US" sz="4000" b="1" dirty="0">
                <a:solidFill>
                  <a:schemeClr val="bg1"/>
                </a:solidFill>
                <a:cs typeface="Calibri Light"/>
              </a:rPr>
              <a:t>Identifying the </a:t>
            </a:r>
            <a:r>
              <a:rPr lang="en-US" sz="4000" b="1" dirty="0">
                <a:solidFill>
                  <a:srgbClr val="FFFFFF"/>
                </a:solidFill>
                <a:cs typeface="Calibri Light"/>
              </a:rPr>
              <a:t>Disruptive Service</a:t>
            </a:r>
            <a:endParaRPr lang="en-US" sz="4000" b="1" dirty="0">
              <a:solidFill>
                <a:srgbClr val="FFFFFF"/>
              </a:solidFill>
            </a:endParaRPr>
          </a:p>
        </p:txBody>
      </p:sp>
      <p:sp>
        <p:nvSpPr>
          <p:cNvPr id="13" name="TextBox 12">
            <a:extLst>
              <a:ext uri="{FF2B5EF4-FFF2-40B4-BE49-F238E27FC236}">
                <a16:creationId xmlns:a16="http://schemas.microsoft.com/office/drawing/2014/main" id="{74F7A9FD-A80E-407E-9F26-9B89D438C66E}"/>
              </a:ext>
            </a:extLst>
          </p:cNvPr>
          <p:cNvSpPr txBox="1"/>
          <p:nvPr/>
        </p:nvSpPr>
        <p:spPr>
          <a:xfrm>
            <a:off x="923546" y="2509121"/>
            <a:ext cx="8610598" cy="4837222"/>
          </a:xfrm>
          <a:prstGeom prst="rect">
            <a:avLst/>
          </a:prstGeom>
          <a:noFill/>
        </p:spPr>
        <p:txBody>
          <a:bodyPr wrap="square" rtlCol="0">
            <a:spAutoFit/>
          </a:bodyPr>
          <a:lstStyle/>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Promote TechHub </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Increase subscribers </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Improve job prospects</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Networking opportunities</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Develop partnerships</a:t>
            </a:r>
          </a:p>
          <a:p>
            <a:pPr marL="285750" indent="-285750">
              <a:buFont typeface="Arial" panose="020B0604020202020204" pitchFamily="34" charset="0"/>
              <a:buChar char="•"/>
            </a:pPr>
            <a:endParaRPr lang="en-GB" sz="3200" dirty="0">
              <a:latin typeface="Rockwell" panose="02060603020205020403" pitchFamily="18"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86320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64725" y="2655343"/>
            <a:ext cx="9375844" cy="3247043"/>
          </a:xfrm>
          <a:prstGeom prst="rect">
            <a:avLst/>
          </a:prstGeom>
          <a:noFill/>
        </p:spPr>
        <p:txBody>
          <a:bodyPr wrap="square" rtlCol="0">
            <a:spAutoFit/>
          </a:bodyPr>
          <a:lstStyle/>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To enhance student segmentation strategy.</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Effective collaboration </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Achieve the business plan</a:t>
            </a:r>
          </a:p>
          <a:p>
            <a:pPr marL="342900" indent="-342900">
              <a:lnSpc>
                <a:spcPct val="150000"/>
              </a:lnSpc>
              <a:spcBef>
                <a:spcPts val="1000"/>
              </a:spcBef>
              <a:buClr>
                <a:schemeClr val="accent1"/>
              </a:buClr>
              <a:buSzPct val="80000"/>
              <a:buFont typeface="Wingdings 3" charset="2"/>
              <a:buChar char=""/>
            </a:pPr>
            <a:r>
              <a:rPr lang="en-GB" sz="3000" dirty="0">
                <a:solidFill>
                  <a:schemeClr val="tx1">
                    <a:lumMod val="75000"/>
                    <a:lumOff val="25000"/>
                  </a:schemeClr>
                </a:solidFill>
                <a:cs typeface="Calibri"/>
              </a:rPr>
              <a:t> Enhance skills for the workplace</a:t>
            </a:r>
          </a:p>
        </p:txBody>
      </p:sp>
      <p:sp>
        <p:nvSpPr>
          <p:cNvPr id="4" name="Rectangle 3"/>
          <p:cNvSpPr/>
          <p:nvPr/>
        </p:nvSpPr>
        <p:spPr>
          <a:xfrm>
            <a:off x="577866" y="793742"/>
            <a:ext cx="4560864" cy="646331"/>
          </a:xfrm>
          <a:prstGeom prst="rect">
            <a:avLst/>
          </a:prstGeom>
        </p:spPr>
        <p:txBody>
          <a:bodyPr wrap="none">
            <a:spAutoFit/>
          </a:bodyPr>
          <a:lstStyle/>
          <a:p>
            <a:r>
              <a:rPr lang="en-GB" sz="3600" b="1" dirty="0">
                <a:solidFill>
                  <a:schemeClr val="bg1"/>
                </a:solidFill>
                <a:latin typeface="Rockwell" panose="02060603020205020403" pitchFamily="18" charset="0"/>
              </a:rPr>
              <a:t> Recommendations</a:t>
            </a:r>
            <a:endParaRPr lang="en-GB" sz="3600" b="1" dirty="0"/>
          </a:p>
        </p:txBody>
      </p:sp>
    </p:spTree>
    <p:extLst>
      <p:ext uri="{BB962C8B-B14F-4D97-AF65-F5344CB8AC3E}">
        <p14:creationId xmlns:p14="http://schemas.microsoft.com/office/powerpoint/2010/main" val="1317231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Bibliography</a:t>
            </a:r>
          </a:p>
        </p:txBody>
      </p:sp>
      <p:sp>
        <p:nvSpPr>
          <p:cNvPr id="3" name="Content Placeholder 2"/>
          <p:cNvSpPr>
            <a:spLocks noGrp="1"/>
          </p:cNvSpPr>
          <p:nvPr>
            <p:ph idx="1"/>
          </p:nvPr>
        </p:nvSpPr>
        <p:spPr/>
        <p:txBody>
          <a:bodyPr/>
          <a:lstStyle/>
          <a:p>
            <a:pPr marL="0" indent="0">
              <a:buNone/>
            </a:pPr>
            <a:r>
              <a:rPr lang="en-GB" dirty="0"/>
              <a:t>The source about </a:t>
            </a:r>
            <a:r>
              <a:rPr lang="en-GB" dirty="0" err="1"/>
              <a:t>techhub</a:t>
            </a:r>
            <a:endParaRPr lang="en-GB" dirty="0"/>
          </a:p>
          <a:p>
            <a:pPr marL="0" indent="0">
              <a:buNone/>
            </a:pPr>
            <a:r>
              <a:rPr lang="en-GB" dirty="0"/>
              <a:t>The source about competition</a:t>
            </a:r>
          </a:p>
          <a:p>
            <a:pPr marL="0" indent="0">
              <a:buNone/>
            </a:pPr>
            <a:r>
              <a:rPr lang="en-GB" dirty="0"/>
              <a:t>The source about international developments</a:t>
            </a:r>
          </a:p>
          <a:p>
            <a:pPr marL="0" indent="0">
              <a:buNone/>
            </a:pPr>
            <a:r>
              <a:rPr lang="en-GB" dirty="0"/>
              <a:t>The source about collaboration</a:t>
            </a:r>
          </a:p>
          <a:p>
            <a:pPr marL="0" indent="0">
              <a:buNone/>
            </a:pPr>
            <a:r>
              <a:rPr lang="en-GB" dirty="0"/>
              <a:t>The source about using multiple channels in promotion</a:t>
            </a:r>
          </a:p>
          <a:p>
            <a:pPr marL="0" indent="0">
              <a:buNone/>
            </a:pPr>
            <a:r>
              <a:rPr lang="en-GB" dirty="0"/>
              <a:t>The source about international exchange</a:t>
            </a:r>
          </a:p>
          <a:p>
            <a:pPr marL="0" indent="0">
              <a:buNone/>
            </a:pPr>
            <a:r>
              <a:rPr lang="en-GB" dirty="0"/>
              <a:t>…</a:t>
            </a:r>
          </a:p>
        </p:txBody>
      </p:sp>
    </p:spTree>
    <p:extLst>
      <p:ext uri="{BB962C8B-B14F-4D97-AF65-F5344CB8AC3E}">
        <p14:creationId xmlns:p14="http://schemas.microsoft.com/office/powerpoint/2010/main" val="1525447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a:t>
            </a:r>
          </a:p>
        </p:txBody>
      </p:sp>
      <p:sp>
        <p:nvSpPr>
          <p:cNvPr id="4" name="Content Placeholder 3"/>
          <p:cNvSpPr txBox="1">
            <a:spLocks noGrp="1"/>
          </p:cNvSpPr>
          <p:nvPr>
            <p:ph idx="1"/>
          </p:nvPr>
        </p:nvSpPr>
        <p:spPr>
          <a:xfrm>
            <a:off x="3847354" y="2501900"/>
            <a:ext cx="4722813" cy="396358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0" indent="0" algn="ctr">
              <a:lnSpc>
                <a:spcPct val="150000"/>
              </a:lnSpc>
              <a:buNone/>
            </a:pPr>
            <a:r>
              <a:rPr lang="en-GB" sz="11500" b="1" dirty="0"/>
              <a:t>?</a:t>
            </a:r>
          </a:p>
          <a:p>
            <a:pPr marL="0" indent="0" algn="ctr">
              <a:lnSpc>
                <a:spcPct val="150000"/>
              </a:lnSpc>
              <a:buNone/>
            </a:pPr>
            <a:endParaRPr lang="en-GB" sz="5400" dirty="0"/>
          </a:p>
        </p:txBody>
      </p:sp>
    </p:spTree>
    <p:extLst>
      <p:ext uri="{BB962C8B-B14F-4D97-AF65-F5344CB8AC3E}">
        <p14:creationId xmlns:p14="http://schemas.microsoft.com/office/powerpoint/2010/main" val="3441027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D1B45-F967-4D4B-A845-38739EF27182}"/>
              </a:ext>
            </a:extLst>
          </p:cNvPr>
          <p:cNvSpPr>
            <a:spLocks noGrp="1"/>
          </p:cNvSpPr>
          <p:nvPr>
            <p:ph type="title"/>
          </p:nvPr>
        </p:nvSpPr>
        <p:spPr/>
        <p:txBody>
          <a:bodyPr/>
          <a:lstStyle/>
          <a:p>
            <a:r>
              <a:rPr lang="en-GB" dirty="0"/>
              <a:t>References </a:t>
            </a:r>
          </a:p>
        </p:txBody>
      </p:sp>
      <p:sp>
        <p:nvSpPr>
          <p:cNvPr id="3" name="Rectangle 2">
            <a:extLst>
              <a:ext uri="{FF2B5EF4-FFF2-40B4-BE49-F238E27FC236}">
                <a16:creationId xmlns:a16="http://schemas.microsoft.com/office/drawing/2014/main" id="{94CA0E2C-C898-475B-8D49-A92A72DF498B}"/>
              </a:ext>
            </a:extLst>
          </p:cNvPr>
          <p:cNvSpPr/>
          <p:nvPr/>
        </p:nvSpPr>
        <p:spPr>
          <a:xfrm>
            <a:off x="382587" y="2690336"/>
            <a:ext cx="11576051" cy="2677656"/>
          </a:xfrm>
          <a:prstGeom prst="rect">
            <a:avLst/>
          </a:prstGeom>
        </p:spPr>
        <p:txBody>
          <a:bodyPr wrap="square">
            <a:spAutoFit/>
          </a:bodyPr>
          <a:lstStyle/>
          <a:p>
            <a:r>
              <a:rPr lang="en-GB" sz="1200" dirty="0"/>
              <a:t>Bennett, S. and </a:t>
            </a:r>
            <a:r>
              <a:rPr lang="en-GB" sz="1200" dirty="0" err="1"/>
              <a:t>Maton</a:t>
            </a:r>
            <a:r>
              <a:rPr lang="en-GB" sz="1200" dirty="0"/>
              <a:t>, K., 2010. Beyond the ‘digital natives’ debate: Towards a more nuanced understanding of students' technology experiences. Journal of computer assisted learning, 26(5), pp.321-331. </a:t>
            </a:r>
          </a:p>
          <a:p>
            <a:r>
              <a:rPr lang="en-GB" sz="1200" dirty="0"/>
              <a:t>Available[https://www.techhub.com/membership-benefits/] Access10/03/2019</a:t>
            </a:r>
          </a:p>
          <a:p>
            <a:endParaRPr lang="en-GB" sz="1200" dirty="0"/>
          </a:p>
          <a:p>
            <a:r>
              <a:rPr lang="en-GB" sz="1200" dirty="0"/>
              <a:t>Roberts, J., Sanderson, P., Barker, R. and Hendry, J., 2006. In the mirror of the market: The disciplinary effects of company/fund manager meetings. Accounting, Organizations and Society, 31(3), pp.277-294.</a:t>
            </a:r>
          </a:p>
          <a:p>
            <a:r>
              <a:rPr lang="en-GB" sz="1200" dirty="0" err="1"/>
              <a:t>Ghauri</a:t>
            </a:r>
            <a:r>
              <a:rPr lang="en-GB" sz="1200" dirty="0"/>
              <a:t>, P.N. and </a:t>
            </a:r>
            <a:r>
              <a:rPr lang="en-GB" sz="1200" dirty="0" err="1"/>
              <a:t>Holstius</a:t>
            </a:r>
            <a:r>
              <a:rPr lang="en-GB" sz="1200" dirty="0"/>
              <a:t>, K., 1996. The role of matching in the foreign market entry process in the Baltic States. European journal of marketing, 30(2), pp.75-88.</a:t>
            </a:r>
          </a:p>
          <a:p>
            <a:r>
              <a:rPr lang="en-GB" sz="1200" dirty="0" err="1"/>
              <a:t>Lele</a:t>
            </a:r>
            <a:r>
              <a:rPr lang="en-GB" sz="1200" dirty="0"/>
              <a:t>, M.M., 1992. Creating strategic leverage: matching company strengths with market opportunities. John Wiley &amp; Sons.</a:t>
            </a:r>
          </a:p>
          <a:p>
            <a:r>
              <a:rPr lang="en-GB" sz="1200" dirty="0"/>
              <a:t> Dam, H. and </a:t>
            </a:r>
            <a:r>
              <a:rPr lang="en-GB" sz="1200" dirty="0" err="1"/>
              <a:t>Zethsen</a:t>
            </a:r>
            <a:r>
              <a:rPr lang="en-GB" sz="1200" dirty="0"/>
              <a:t>, K., 2011. The status of professional business translators on the Danish market: A comparative study of company, agency and freelance translators. Meta: Journal des </a:t>
            </a:r>
            <a:r>
              <a:rPr lang="en-GB" sz="1200" dirty="0" err="1"/>
              <a:t>traducteurs</a:t>
            </a:r>
            <a:r>
              <a:rPr lang="en-GB" sz="1200" dirty="0"/>
              <a:t>/Meta: Translators’ Journal, 56(4), pp.976-997.</a:t>
            </a:r>
          </a:p>
          <a:p>
            <a:endParaRPr lang="en-GB" sz="1200" dirty="0"/>
          </a:p>
          <a:p>
            <a:endParaRPr lang="en-GB" sz="1200" dirty="0"/>
          </a:p>
          <a:p>
            <a:endParaRPr lang="en-GB" sz="1200" dirty="0"/>
          </a:p>
        </p:txBody>
      </p:sp>
    </p:spTree>
    <p:extLst>
      <p:ext uri="{BB962C8B-B14F-4D97-AF65-F5344CB8AC3E}">
        <p14:creationId xmlns:p14="http://schemas.microsoft.com/office/powerpoint/2010/main" val="37078697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5082</TotalTime>
  <Words>2468</Words>
  <Application>Microsoft Office PowerPoint</Application>
  <PresentationFormat>Widescreen</PresentationFormat>
  <Paragraphs>184</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lato</vt:lpstr>
      <vt:lpstr>Rockwell</vt:lpstr>
      <vt:lpstr>Wingdings 3</vt:lpstr>
      <vt:lpstr>Ion Boardroom</vt:lpstr>
      <vt:lpstr>Digital entrepreneurship of  Tech-Hub  Swansea  </vt:lpstr>
      <vt:lpstr>TechHub talent club </vt:lpstr>
      <vt:lpstr>Benefits</vt:lpstr>
      <vt:lpstr>Threats</vt:lpstr>
      <vt:lpstr>Internationalising TechHub</vt:lpstr>
      <vt:lpstr>How?</vt:lpstr>
      <vt:lpstr>How?</vt:lpstr>
      <vt:lpstr>Internationalising TechHub</vt:lpstr>
      <vt:lpstr>Conclusion: Identifying the Disruptive Service</vt:lpstr>
      <vt:lpstr>PowerPoint Presentation</vt:lpstr>
      <vt:lpstr>Bibliography</vt:lpstr>
      <vt:lpstr>Any Questions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Omar Mabrouk (1807791)</dc:creator>
  <cp:lastModifiedBy>Omar Roushdi Mabrouk (1807791)</cp:lastModifiedBy>
  <cp:revision>34</cp:revision>
  <dcterms:created xsi:type="dcterms:W3CDTF">2019-03-13T23:15:28Z</dcterms:created>
  <dcterms:modified xsi:type="dcterms:W3CDTF">2023-09-12T22:59:18Z</dcterms:modified>
</cp:coreProperties>
</file>