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85" r:id="rId4"/>
  </p:sldMasterIdLst>
  <p:notesMasterIdLst>
    <p:notesMasterId r:id="rId18"/>
  </p:notes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EFF7"/>
    <a:srgbClr val="D0D1D9"/>
    <a:srgbClr val="F6F9FF"/>
    <a:srgbClr val="191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477" autoAdjust="0"/>
  </p:normalViewPr>
  <p:slideViewPr>
    <p:cSldViewPr snapToGrid="0">
      <p:cViewPr varScale="1">
        <p:scale>
          <a:sx n="70" d="100"/>
          <a:sy n="70" d="100"/>
        </p:scale>
        <p:origin x="107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notesMaster" Target="notesMasters/notesMaster1.xml" /><Relationship Id="rId3" Type="http://schemas.openxmlformats.org/officeDocument/2006/relationships/customXml" Target="../customXml/item3.xml" /><Relationship Id="rId21" Type="http://schemas.openxmlformats.org/officeDocument/2006/relationships/theme" Target="theme/theme1.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viewProps" Target="viewProps.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5" Type="http://schemas.openxmlformats.org/officeDocument/2006/relationships/slide" Target="slides/slide1.xml" /><Relationship Id="rId15" Type="http://schemas.openxmlformats.org/officeDocument/2006/relationships/slide" Target="slides/slide11.xml" /><Relationship Id="rId10" Type="http://schemas.openxmlformats.org/officeDocument/2006/relationships/slide" Target="slides/slide6.xml" /><Relationship Id="rId19" Type="http://schemas.openxmlformats.org/officeDocument/2006/relationships/presProps" Target="presProps.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C3149E-FBFA-4E88-926E-5AA3C8927337}" type="datetimeFigureOut">
              <a:rPr lang="en-US" smtClean="0"/>
              <a:t>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6ABC2D-D7C2-4F57-87E0-0D436FE07012}" type="slidenum">
              <a:rPr lang="en-US" smtClean="0"/>
              <a:t>‹#›</a:t>
            </a:fld>
            <a:endParaRPr lang="en-US"/>
          </a:p>
        </p:txBody>
      </p:sp>
    </p:spTree>
    <p:extLst>
      <p:ext uri="{BB962C8B-B14F-4D97-AF65-F5344CB8AC3E}">
        <p14:creationId xmlns:p14="http://schemas.microsoft.com/office/powerpoint/2010/main" val="3915551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6ABC2D-D7C2-4F57-87E0-0D436FE07012}" type="slidenum">
              <a:rPr lang="en-US" smtClean="0"/>
              <a:t>1</a:t>
            </a:fld>
            <a:endParaRPr lang="en-US"/>
          </a:p>
        </p:txBody>
      </p:sp>
    </p:spTree>
    <p:extLst>
      <p:ext uri="{BB962C8B-B14F-4D97-AF65-F5344CB8AC3E}">
        <p14:creationId xmlns:p14="http://schemas.microsoft.com/office/powerpoint/2010/main" val="379343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FoodieGo</a:t>
            </a:r>
            <a:r>
              <a:rPr lang="en-US" baseline="0" dirty="0"/>
              <a:t> Is a ghost kitchen that operates utilizing online platforms by preparing innovative fusion food for delivery only. The ghost is kitchen operates without any physical restaurants which allows the organization to reduce the cost and provides scalability. This helps the business to increase the demand of the consumer for providing cultural diverse taste fresh and convenient meals to consumers. </a:t>
            </a:r>
            <a:r>
              <a:rPr lang="en-US" dirty="0" err="1"/>
              <a:t>FoodieGo</a:t>
            </a:r>
            <a:r>
              <a:rPr lang="en-US" baseline="0" dirty="0"/>
              <a:t> is an organization which blends with affordability including premium quality and sustainability that makes this organization really ideal for urban market.</a:t>
            </a:r>
            <a:endParaRPr lang="en-US" dirty="0"/>
          </a:p>
        </p:txBody>
      </p:sp>
      <p:sp>
        <p:nvSpPr>
          <p:cNvPr id="4" name="Slide Number Placeholder 3"/>
          <p:cNvSpPr>
            <a:spLocks noGrp="1"/>
          </p:cNvSpPr>
          <p:nvPr>
            <p:ph type="sldNum" sz="quarter" idx="10"/>
          </p:nvPr>
        </p:nvSpPr>
        <p:spPr/>
        <p:txBody>
          <a:bodyPr/>
          <a:lstStyle/>
          <a:p>
            <a:fld id="{C76ABC2D-D7C2-4F57-87E0-0D436FE07012}" type="slidenum">
              <a:rPr lang="en-US" smtClean="0"/>
              <a:t>2</a:t>
            </a:fld>
            <a:endParaRPr lang="en-US"/>
          </a:p>
        </p:txBody>
      </p:sp>
    </p:spTree>
    <p:extLst>
      <p:ext uri="{BB962C8B-B14F-4D97-AF65-F5344CB8AC3E}">
        <p14:creationId xmlns:p14="http://schemas.microsoft.com/office/powerpoint/2010/main" val="3380272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menu of </a:t>
            </a:r>
            <a:r>
              <a:rPr lang="en-US" dirty="0" err="1"/>
              <a:t>FoodieGo</a:t>
            </a:r>
            <a:r>
              <a:rPr lang="en-US" dirty="0"/>
              <a:t> contains various signature fusion dishes, special creations every week, options that are vegan friendly and also combo packages. The organization also provides a meal plan that is based on subscription and also rewards for the repeating customers and creates loyalty. The orders will be taken utilizing their application which is generated by artificial intelligence or delivery partners that will ensure proper accessibility and efficient service for the busy consumers who expects convenience and choice in their meals.</a:t>
            </a:r>
          </a:p>
        </p:txBody>
      </p:sp>
      <p:sp>
        <p:nvSpPr>
          <p:cNvPr id="4" name="Slide Number Placeholder 3"/>
          <p:cNvSpPr>
            <a:spLocks noGrp="1"/>
          </p:cNvSpPr>
          <p:nvPr>
            <p:ph type="sldNum" sz="quarter" idx="10"/>
          </p:nvPr>
        </p:nvSpPr>
        <p:spPr/>
        <p:txBody>
          <a:bodyPr/>
          <a:lstStyle/>
          <a:p>
            <a:fld id="{C76ABC2D-D7C2-4F57-87E0-0D436FE07012}" type="slidenum">
              <a:rPr lang="en-US" smtClean="0"/>
              <a:t>3</a:t>
            </a:fld>
            <a:endParaRPr lang="en-US"/>
          </a:p>
        </p:txBody>
      </p:sp>
    </p:spTree>
    <p:extLst>
      <p:ext uri="{BB962C8B-B14F-4D97-AF65-F5344CB8AC3E}">
        <p14:creationId xmlns:p14="http://schemas.microsoft.com/office/powerpoint/2010/main" val="30665757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main mission of </a:t>
            </a:r>
            <a:r>
              <a:rPr lang="en-US" dirty="0" err="1"/>
              <a:t>FoodieGo</a:t>
            </a:r>
            <a:r>
              <a:rPr lang="en-US" dirty="0"/>
              <a:t> focuses on speed, flavor and sustainability. The long term vision of the organization is to establish the organization</a:t>
            </a:r>
            <a:r>
              <a:rPr lang="en-US" baseline="0" dirty="0"/>
              <a:t> as one of the top fusion brand that is based on delivery in London. By the help of our strong digital engagement, Consistent in the quality of food and ethical operations make us to create a trusted and recognized brand in the food delivery market that is competitive.</a:t>
            </a:r>
            <a:r>
              <a:rPr lang="en-US" dirty="0"/>
              <a:t> </a:t>
            </a:r>
          </a:p>
        </p:txBody>
      </p:sp>
      <p:sp>
        <p:nvSpPr>
          <p:cNvPr id="4" name="Slide Number Placeholder 3"/>
          <p:cNvSpPr>
            <a:spLocks noGrp="1"/>
          </p:cNvSpPr>
          <p:nvPr>
            <p:ph type="sldNum" sz="quarter" idx="10"/>
          </p:nvPr>
        </p:nvSpPr>
        <p:spPr/>
        <p:txBody>
          <a:bodyPr/>
          <a:lstStyle/>
          <a:p>
            <a:fld id="{C76ABC2D-D7C2-4F57-87E0-0D436FE07012}" type="slidenum">
              <a:rPr lang="en-US" smtClean="0"/>
              <a:t>4</a:t>
            </a:fld>
            <a:endParaRPr lang="en-US"/>
          </a:p>
        </p:txBody>
      </p:sp>
    </p:spTree>
    <p:extLst>
      <p:ext uri="{BB962C8B-B14F-4D97-AF65-F5344CB8AC3E}">
        <p14:creationId xmlns:p14="http://schemas.microsoft.com/office/powerpoint/2010/main" val="14203581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Hey Cortana is a organization which will operate as a private limited company and that will allow to protect liability and attract the investors. The structure of the management contains CEO who will oversee all the strategy and methods, and manager for operations who will maintain all the logistics and kitchen, Marketing manager for maintaining the partnerships and branding and finally the finance manager who will help to control all the reporting and budgets of the organization. This is a structure which will allow the organization to support effective accountability and efficiency.</a:t>
            </a:r>
          </a:p>
        </p:txBody>
      </p:sp>
      <p:sp>
        <p:nvSpPr>
          <p:cNvPr id="4" name="Slide Number Placeholder 3"/>
          <p:cNvSpPr>
            <a:spLocks noGrp="1"/>
          </p:cNvSpPr>
          <p:nvPr>
            <p:ph type="sldNum" sz="quarter" idx="10"/>
          </p:nvPr>
        </p:nvSpPr>
        <p:spPr/>
        <p:txBody>
          <a:bodyPr/>
          <a:lstStyle/>
          <a:p>
            <a:fld id="{C76ABC2D-D7C2-4F57-87E0-0D436FE07012}" type="slidenum">
              <a:rPr lang="en-US" smtClean="0"/>
              <a:t>5</a:t>
            </a:fld>
            <a:endParaRPr lang="en-US"/>
          </a:p>
        </p:txBody>
      </p:sp>
    </p:spTree>
    <p:extLst>
      <p:ext uri="{BB962C8B-B14F-4D97-AF65-F5344CB8AC3E}">
        <p14:creationId xmlns:p14="http://schemas.microsoft.com/office/powerpoint/2010/main" val="41501273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various types of government frameworks which will allow to provide some stability for the organization but there are also various types of compliance with the standards of food and safety and licensing which is very important for running the organization.</a:t>
            </a:r>
            <a:r>
              <a:rPr lang="en-US" baseline="0" dirty="0"/>
              <a:t> Economically, the delivery market is in UK worth over £13 billion and also growing continuously. The inflation can be increased which may affect the cost of ingredient but the strategies of the pricing that is value based and supplier negotiation will allow the organization to reduce the risks.</a:t>
            </a:r>
            <a:endParaRPr lang="en-US" dirty="0"/>
          </a:p>
        </p:txBody>
      </p:sp>
      <p:sp>
        <p:nvSpPr>
          <p:cNvPr id="4" name="Slide Number Placeholder 3"/>
          <p:cNvSpPr>
            <a:spLocks noGrp="1"/>
          </p:cNvSpPr>
          <p:nvPr>
            <p:ph type="sldNum" sz="quarter" idx="10"/>
          </p:nvPr>
        </p:nvSpPr>
        <p:spPr/>
        <p:txBody>
          <a:bodyPr/>
          <a:lstStyle/>
          <a:p>
            <a:fld id="{C76ABC2D-D7C2-4F57-87E0-0D436FE07012}" type="slidenum">
              <a:rPr lang="en-US" smtClean="0"/>
              <a:t>6</a:t>
            </a:fld>
            <a:endParaRPr lang="en-US"/>
          </a:p>
        </p:txBody>
      </p:sp>
    </p:spTree>
    <p:extLst>
      <p:ext uri="{BB962C8B-B14F-4D97-AF65-F5344CB8AC3E}">
        <p14:creationId xmlns:p14="http://schemas.microsoft.com/office/powerpoint/2010/main" val="3993949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present time, the consumers always give priority to the diversity that that is cultural and also sustainable choices of food. Technology will help the organization for optimizing their delivery routes, recommendation that will be created based on the preference of the consumer and also help to reach the market properly. The organization also utilizes the packaging that is eco friendly which connects with the ethical expectations of the people. The organization also need to maintain various types of rules and regulations including GDPR and employment legislation while managing the high standards of accountability and safety.</a:t>
            </a:r>
          </a:p>
        </p:txBody>
      </p:sp>
      <p:sp>
        <p:nvSpPr>
          <p:cNvPr id="4" name="Slide Number Placeholder 3"/>
          <p:cNvSpPr>
            <a:spLocks noGrp="1"/>
          </p:cNvSpPr>
          <p:nvPr>
            <p:ph type="sldNum" sz="quarter" idx="10"/>
          </p:nvPr>
        </p:nvSpPr>
        <p:spPr/>
        <p:txBody>
          <a:bodyPr/>
          <a:lstStyle/>
          <a:p>
            <a:fld id="{C76ABC2D-D7C2-4F57-87E0-0D436FE07012}" type="slidenum">
              <a:rPr lang="en-US" smtClean="0"/>
              <a:t>7</a:t>
            </a:fld>
            <a:endParaRPr lang="en-US"/>
          </a:p>
        </p:txBody>
      </p:sp>
    </p:spTree>
    <p:extLst>
      <p:ext uri="{BB962C8B-B14F-4D97-AF65-F5344CB8AC3E}">
        <p14:creationId xmlns:p14="http://schemas.microsoft.com/office/powerpoint/2010/main" val="2099079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primary demography that we selected is the younger professionals and students who provides value to variety, convenience and also the practices that is sustainable. </a:t>
            </a:r>
            <a:r>
              <a:rPr lang="en-US" dirty="0" err="1"/>
              <a:t>FoodieGo</a:t>
            </a:r>
            <a:r>
              <a:rPr lang="en-US" dirty="0"/>
              <a:t> is an association that position themselves as a affordable premium option that provides the meals that are restaurant quality at home. The branding of our organization highlights comfort and global test experiences which is really appealing to the multicultural audience in London.</a:t>
            </a:r>
          </a:p>
        </p:txBody>
      </p:sp>
      <p:sp>
        <p:nvSpPr>
          <p:cNvPr id="4" name="Slide Number Placeholder 3"/>
          <p:cNvSpPr>
            <a:spLocks noGrp="1"/>
          </p:cNvSpPr>
          <p:nvPr>
            <p:ph type="sldNum" sz="quarter" idx="10"/>
          </p:nvPr>
        </p:nvSpPr>
        <p:spPr/>
        <p:txBody>
          <a:bodyPr/>
          <a:lstStyle/>
          <a:p>
            <a:fld id="{C76ABC2D-D7C2-4F57-87E0-0D436FE07012}" type="slidenum">
              <a:rPr lang="en-US" smtClean="0"/>
              <a:t>8</a:t>
            </a:fld>
            <a:endParaRPr lang="en-US"/>
          </a:p>
        </p:txBody>
      </p:sp>
    </p:spTree>
    <p:extLst>
      <p:ext uri="{BB962C8B-B14F-4D97-AF65-F5344CB8AC3E}">
        <p14:creationId xmlns:p14="http://schemas.microsoft.com/office/powerpoint/2010/main" val="2938651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product of our organizations revolves around combination of the dishes which we called fusion containing high quality ingredients. The prices of the product will remain competitive in a category that is premium. The customer can access our kitchen utilizing our own app and partner platforms which will ensure proper demand. The promotion of our organization will use influencer collaboration, digital campaign, SEO and also discount for attracting and retaining the consumers and this will allow us to create a recognition of the brand and also repeat the business.</a:t>
            </a:r>
          </a:p>
        </p:txBody>
      </p:sp>
      <p:sp>
        <p:nvSpPr>
          <p:cNvPr id="4" name="Slide Number Placeholder 3"/>
          <p:cNvSpPr>
            <a:spLocks noGrp="1"/>
          </p:cNvSpPr>
          <p:nvPr>
            <p:ph type="sldNum" sz="quarter" idx="10"/>
          </p:nvPr>
        </p:nvSpPr>
        <p:spPr/>
        <p:txBody>
          <a:bodyPr/>
          <a:lstStyle/>
          <a:p>
            <a:fld id="{C76ABC2D-D7C2-4F57-87E0-0D436FE07012}" type="slidenum">
              <a:rPr lang="en-US" smtClean="0"/>
              <a:t>9</a:t>
            </a:fld>
            <a:endParaRPr lang="en-US"/>
          </a:p>
        </p:txBody>
      </p:sp>
    </p:spTree>
    <p:extLst>
      <p:ext uri="{BB962C8B-B14F-4D97-AF65-F5344CB8AC3E}">
        <p14:creationId xmlns:p14="http://schemas.microsoft.com/office/powerpoint/2010/main" val="2631522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starting the kitchen we need initial investment of £85,000 for launching </a:t>
            </a:r>
            <a:r>
              <a:rPr lang="en-US" dirty="0" err="1"/>
              <a:t>FoodieGo</a:t>
            </a:r>
            <a:r>
              <a:rPr lang="en-US" dirty="0"/>
              <a:t> successfully. We will invest this amount on technology development, equipment for the kitchen, salaries of the employees, marketing strategy and also the operational expenses. Securing this funding will allow to ensure a launch that is smooth and also supports the business utilizing the initial fresh by working towards break even in the first year.</a:t>
            </a:r>
          </a:p>
        </p:txBody>
      </p:sp>
      <p:sp>
        <p:nvSpPr>
          <p:cNvPr id="4" name="Slide Number Placeholder 3"/>
          <p:cNvSpPr>
            <a:spLocks noGrp="1"/>
          </p:cNvSpPr>
          <p:nvPr>
            <p:ph type="sldNum" sz="quarter" idx="10"/>
          </p:nvPr>
        </p:nvSpPr>
        <p:spPr/>
        <p:txBody>
          <a:bodyPr/>
          <a:lstStyle/>
          <a:p>
            <a:fld id="{C76ABC2D-D7C2-4F57-87E0-0D436FE07012}" type="slidenum">
              <a:rPr lang="en-US" smtClean="0"/>
              <a:t>10</a:t>
            </a:fld>
            <a:endParaRPr lang="en-US"/>
          </a:p>
        </p:txBody>
      </p:sp>
    </p:spTree>
    <p:extLst>
      <p:ext uri="{BB962C8B-B14F-4D97-AF65-F5344CB8AC3E}">
        <p14:creationId xmlns:p14="http://schemas.microsoft.com/office/powerpoint/2010/main" val="358615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funding for the organization combines equity and debt for balancing risk and proper stability. This allows the investors for contributing the capital and also proper mentorship for the success of the organization. The founder savings will highlight proper commitment. The startup loans that is backed by government will provide additional support at a lower interest rate. This is a mix which will allow to ensure proper liquidity and also continuity of the operations by retaining the control of ownership.</a:t>
            </a:r>
          </a:p>
        </p:txBody>
      </p:sp>
      <p:sp>
        <p:nvSpPr>
          <p:cNvPr id="4" name="Slide Number Placeholder 3"/>
          <p:cNvSpPr>
            <a:spLocks noGrp="1"/>
          </p:cNvSpPr>
          <p:nvPr>
            <p:ph type="sldNum" sz="quarter" idx="10"/>
          </p:nvPr>
        </p:nvSpPr>
        <p:spPr/>
        <p:txBody>
          <a:bodyPr/>
          <a:lstStyle/>
          <a:p>
            <a:fld id="{C76ABC2D-D7C2-4F57-87E0-0D436FE07012}" type="slidenum">
              <a:rPr lang="en-US" smtClean="0"/>
              <a:t>11</a:t>
            </a:fld>
            <a:endParaRPr lang="en-US"/>
          </a:p>
        </p:txBody>
      </p:sp>
    </p:spTree>
    <p:extLst>
      <p:ext uri="{BB962C8B-B14F-4D97-AF65-F5344CB8AC3E}">
        <p14:creationId xmlns:p14="http://schemas.microsoft.com/office/powerpoint/2010/main" val="4772180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FoodieGo</a:t>
            </a:r>
            <a:r>
              <a:rPr lang="en-US" dirty="0"/>
              <a:t> is an association that highlights an innovative response to the market growing trends in various aspects including convenience, sustainability and also the cuisine that is cultural.</a:t>
            </a:r>
            <a:r>
              <a:rPr lang="en-US" baseline="0" dirty="0"/>
              <a:t> With a digital integration that is strong, efficient operation and also targeted marketing will allow this business to be positioned for success in the food delivery sector of London. The strategy of funding will allow to ensure proper stability and long term development.</a:t>
            </a:r>
            <a:endParaRPr lang="en-US" dirty="0"/>
          </a:p>
        </p:txBody>
      </p:sp>
      <p:sp>
        <p:nvSpPr>
          <p:cNvPr id="4" name="Slide Number Placeholder 3"/>
          <p:cNvSpPr>
            <a:spLocks noGrp="1"/>
          </p:cNvSpPr>
          <p:nvPr>
            <p:ph type="sldNum" sz="quarter" idx="10"/>
          </p:nvPr>
        </p:nvSpPr>
        <p:spPr/>
        <p:txBody>
          <a:bodyPr/>
          <a:lstStyle/>
          <a:p>
            <a:fld id="{C76ABC2D-D7C2-4F57-87E0-0D436FE07012}" type="slidenum">
              <a:rPr lang="en-US" smtClean="0"/>
              <a:t>12</a:t>
            </a:fld>
            <a:endParaRPr lang="en-US"/>
          </a:p>
        </p:txBody>
      </p:sp>
    </p:spTree>
    <p:extLst>
      <p:ext uri="{BB962C8B-B14F-4D97-AF65-F5344CB8AC3E}">
        <p14:creationId xmlns:p14="http://schemas.microsoft.com/office/powerpoint/2010/main" val="2565760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Putigo</a:t>
            </a:r>
            <a:r>
              <a:rPr lang="en-US" dirty="0"/>
              <a:t> is an association that highlights an innovative response to the market growing trends in various aspects including convenience, sustainability and also the cuisine that is cultural.</a:t>
            </a:r>
            <a:r>
              <a:rPr lang="en-US" baseline="0" dirty="0"/>
              <a:t> With a digital integration that is strong, efficient operation and also targeted marketing will allow this business to be positioned for success in the food delivery sector of London. The strategy of funding will allow to ensure proper stability and long term development.</a:t>
            </a:r>
            <a:endParaRPr lang="en-US" dirty="0"/>
          </a:p>
        </p:txBody>
      </p:sp>
      <p:sp>
        <p:nvSpPr>
          <p:cNvPr id="4" name="Slide Number Placeholder 3"/>
          <p:cNvSpPr>
            <a:spLocks noGrp="1"/>
          </p:cNvSpPr>
          <p:nvPr>
            <p:ph type="sldNum" sz="quarter" idx="10"/>
          </p:nvPr>
        </p:nvSpPr>
        <p:spPr/>
        <p:txBody>
          <a:bodyPr/>
          <a:lstStyle/>
          <a:p>
            <a:fld id="{C76ABC2D-D7C2-4F57-87E0-0D436FE07012}" type="slidenum">
              <a:rPr lang="en-US" smtClean="0"/>
              <a:t>13</a:t>
            </a:fld>
            <a:endParaRPr lang="en-US"/>
          </a:p>
        </p:txBody>
      </p:sp>
    </p:spTree>
    <p:extLst>
      <p:ext uri="{BB962C8B-B14F-4D97-AF65-F5344CB8AC3E}">
        <p14:creationId xmlns:p14="http://schemas.microsoft.com/office/powerpoint/2010/main" val="66729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F9512BDE-EEA0-404B-8D45-8AA93D61DABC}"/>
              </a:ext>
            </a:extLst>
          </p:cNvPr>
          <p:cNvSpPr/>
          <p:nvPr userDrawn="1"/>
        </p:nvSpPr>
        <p:spPr>
          <a:xfrm flipH="1">
            <a:off x="-1" y="4450188"/>
            <a:ext cx="12192000" cy="2407811"/>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1" name="Rectangle">
            <a:extLst>
              <a:ext uri="{FF2B5EF4-FFF2-40B4-BE49-F238E27FC236}">
                <a16:creationId xmlns:a16="http://schemas.microsoft.com/office/drawing/2014/main" id="{E1223535-0F2F-6340-80B9-0B5D9364A13F}"/>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2" name="Title 1"/>
          <p:cNvSpPr>
            <a:spLocks noGrp="1"/>
          </p:cNvSpPr>
          <p:nvPr>
            <p:ph type="ctrTitle"/>
          </p:nvPr>
        </p:nvSpPr>
        <p:spPr>
          <a:xfrm>
            <a:off x="1097280" y="758952"/>
            <a:ext cx="10058400" cy="3566160"/>
          </a:xfrm>
          <a:prstGeom prst="rect">
            <a:avLst/>
          </a:prstGeom>
        </p:spPr>
        <p:txBody>
          <a:bodyPr anchor="b">
            <a:normAutofit/>
          </a:bodyPr>
          <a:lstStyle>
            <a:lvl1pPr algn="l">
              <a:lnSpc>
                <a:spcPct val="90000"/>
              </a:lnSpc>
              <a:defRPr sz="8000" cap="all" spc="-50" baseline="0">
                <a:solidFill>
                  <a:schemeClr val="tx1">
                    <a:lumMod val="85000"/>
                    <a:lumOff val="15000"/>
                  </a:schemeClr>
                </a:solidFill>
              </a:defRPr>
            </a:lvl1pPr>
          </a:lstStyle>
          <a:p>
            <a:r>
              <a:rPr lang="en-US" noProof="0"/>
              <a:t>Click to edit Master title style</a:t>
            </a:r>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noProof="0"/>
              <a:t>Click to edit Master subtitle style</a:t>
            </a:r>
          </a:p>
        </p:txBody>
      </p: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noProof="0" smtClean="0"/>
              <a:t>12/7/2025</a:t>
            </a:fld>
            <a:endParaRPr lang="en-US" noProof="0"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noProof="0"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Tree>
    <p:extLst>
      <p:ext uri="{BB962C8B-B14F-4D97-AF65-F5344CB8AC3E}">
        <p14:creationId xmlns:p14="http://schemas.microsoft.com/office/powerpoint/2010/main" val="1723584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Section Header">
    <p:bg>
      <p:bgPr>
        <a:solidFill>
          <a:schemeClr val="bg1"/>
        </a:solidFill>
        <a:effectLst/>
      </p:bgPr>
    </p:bg>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F9512BDE-EEA0-404B-8D45-8AA93D61DABC}"/>
              </a:ext>
            </a:extLst>
          </p:cNvPr>
          <p:cNvSpPr/>
          <p:nvPr userDrawn="1"/>
        </p:nvSpPr>
        <p:spPr>
          <a:xfrm flipH="1">
            <a:off x="4217870" y="0"/>
            <a:ext cx="3599236" cy="6857999"/>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1" name="Rectangle">
            <a:extLst>
              <a:ext uri="{FF2B5EF4-FFF2-40B4-BE49-F238E27FC236}">
                <a16:creationId xmlns:a16="http://schemas.microsoft.com/office/drawing/2014/main" id="{E1223535-0F2F-6340-80B9-0B5D9364A13F}"/>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2" name="Title 1"/>
          <p:cNvSpPr>
            <a:spLocks noGrp="1"/>
          </p:cNvSpPr>
          <p:nvPr>
            <p:ph type="ctrTitle"/>
          </p:nvPr>
        </p:nvSpPr>
        <p:spPr>
          <a:xfrm>
            <a:off x="1097280" y="758952"/>
            <a:ext cx="10058400" cy="3566160"/>
          </a:xfrm>
          <a:prstGeom prst="rect">
            <a:avLst/>
          </a:prstGeom>
        </p:spPr>
        <p:txBody>
          <a:bodyPr anchor="b">
            <a:normAutofit/>
          </a:bodyPr>
          <a:lstStyle>
            <a:lvl1pPr algn="l">
              <a:lnSpc>
                <a:spcPct val="90000"/>
              </a:lnSpc>
              <a:defRPr sz="8000" cap="all" spc="-50" baseline="0">
                <a:solidFill>
                  <a:schemeClr val="tx1">
                    <a:lumMod val="85000"/>
                    <a:lumOff val="15000"/>
                  </a:schemeClr>
                </a:solidFill>
              </a:defRPr>
            </a:lvl1pPr>
          </a:lstStyle>
          <a:p>
            <a:r>
              <a:rPr lang="en-US" noProof="0"/>
              <a:t>Click to edit Master title style</a:t>
            </a:r>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noProof="0"/>
              <a:t>Click to edit Master subtitle style</a:t>
            </a:r>
          </a:p>
        </p:txBody>
      </p: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noProof="0" smtClean="0"/>
              <a:t>12/7/2025</a:t>
            </a:fld>
            <a:endParaRPr lang="en-US" noProof="0"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noProof="0"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Tree>
    <p:extLst>
      <p:ext uri="{BB962C8B-B14F-4D97-AF65-F5344CB8AC3E}">
        <p14:creationId xmlns:p14="http://schemas.microsoft.com/office/powerpoint/2010/main" val="1397075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bg1"/>
        </a:solidFill>
        <a:effectLst/>
      </p:bgPr>
    </p:bg>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202A34A5-A029-A246-82C6-D288185EB396}"/>
              </a:ext>
            </a:extLst>
          </p:cNvPr>
          <p:cNvSpPr/>
          <p:nvPr userDrawn="1"/>
        </p:nvSpPr>
        <p:spPr>
          <a:xfrm flipH="1">
            <a:off x="0" y="0"/>
            <a:ext cx="3351057"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3" name="Rectangle">
            <a:extLst>
              <a:ext uri="{FF2B5EF4-FFF2-40B4-BE49-F238E27FC236}">
                <a16:creationId xmlns:a16="http://schemas.microsoft.com/office/drawing/2014/main" id="{2773E1D8-C87F-EE46-8284-575DCA498E81}"/>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noProof="0" smtClean="0"/>
              <a:t>12/7/2025</a:t>
            </a:fld>
            <a:endParaRPr lang="en-US" noProof="0"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noProof="0"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11" name="Title Placeholder 1">
            <a:extLst>
              <a:ext uri="{FF2B5EF4-FFF2-40B4-BE49-F238E27FC236}">
                <a16:creationId xmlns:a16="http://schemas.microsoft.com/office/drawing/2014/main" id="{C429A40D-770E-C144-A5B5-6A4442C09C24}"/>
              </a:ext>
            </a:extLst>
          </p:cNvPr>
          <p:cNvSpPr>
            <a:spLocks noGrp="1"/>
          </p:cNvSpPr>
          <p:nvPr>
            <p:ph type="title" hasCustomPrompt="1"/>
          </p:nvPr>
        </p:nvSpPr>
        <p:spPr>
          <a:xfrm>
            <a:off x="1097280" y="942871"/>
            <a:ext cx="10058400" cy="587584"/>
          </a:xfrm>
          <a:prstGeom prst="rect">
            <a:avLst/>
          </a:prstGeom>
        </p:spPr>
        <p:txBody>
          <a:bodyPr vert="horz" lIns="91440" tIns="45720" rIns="91440" bIns="45720" rtlCol="0" anchor="ctr">
            <a:normAutofit/>
          </a:bodyPr>
          <a:lstStyle>
            <a:lvl1pPr>
              <a:defRPr cap="all" baseline="0"/>
            </a:lvl1pPr>
          </a:lstStyle>
          <a:p>
            <a:r>
              <a:rPr lang="en-US" noProof="0"/>
              <a:t>CLICK TO EDIT MASTER TITLE STYLE</a:t>
            </a:r>
          </a:p>
        </p:txBody>
      </p:sp>
    </p:spTree>
    <p:extLst>
      <p:ext uri="{BB962C8B-B14F-4D97-AF65-F5344CB8AC3E}">
        <p14:creationId xmlns:p14="http://schemas.microsoft.com/office/powerpoint/2010/main" val="3432407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bg1"/>
        </a:solidFill>
        <a:effectLst/>
      </p:bgPr>
    </p:bg>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64248D99-2B30-464D-B9B7-4E5C3A1F3FB2}"/>
              </a:ext>
            </a:extLst>
          </p:cNvPr>
          <p:cNvSpPr/>
          <p:nvPr userDrawn="1"/>
        </p:nvSpPr>
        <p:spPr>
          <a:xfrm flipH="1">
            <a:off x="0" y="0"/>
            <a:ext cx="6096000"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6" name="Rectangle">
            <a:extLst>
              <a:ext uri="{FF2B5EF4-FFF2-40B4-BE49-F238E27FC236}">
                <a16:creationId xmlns:a16="http://schemas.microsoft.com/office/drawing/2014/main" id="{3FAFF55B-FDE6-394B-A39B-22627D8FB6EA}"/>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4" name="Content Placeholder 3"/>
          <p:cNvSpPr>
            <a:spLocks noGrp="1"/>
          </p:cNvSpPr>
          <p:nvPr>
            <p:ph sz="half" idx="2"/>
          </p:nvPr>
        </p:nvSpPr>
        <p:spPr>
          <a:xfrm>
            <a:off x="1097280" y="2958274"/>
            <a:ext cx="4639736" cy="2910821"/>
          </a:xfrm>
        </p:spPr>
        <p:txBody>
          <a:bodyPr>
            <a:normAutofit/>
          </a:bodyPr>
          <a:lstStyle>
            <a:lvl1pPr>
              <a:defRPr sz="1600">
                <a:solidFill>
                  <a:schemeClr val="tx1"/>
                </a:solidFill>
              </a:defRPr>
            </a:lvl1pPr>
            <a:lvl2pPr>
              <a:defRPr sz="1400">
                <a:solidFill>
                  <a:schemeClr val="tx1"/>
                </a:solidFill>
              </a:defRPr>
            </a:lvl2pPr>
            <a:lvl3pPr>
              <a:defRPr sz="1100">
                <a:solidFill>
                  <a:schemeClr val="tx1"/>
                </a:solidFill>
              </a:defRPr>
            </a:lvl3pPr>
            <a:lvl4pPr>
              <a:defRPr sz="1100">
                <a:solidFill>
                  <a:schemeClr val="tx1"/>
                </a:solidFill>
              </a:defRPr>
            </a:lvl4pPr>
            <a:lvl5pPr>
              <a:defRPr sz="11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6" name="Content Placeholder 5"/>
          <p:cNvSpPr>
            <a:spLocks noGrp="1"/>
          </p:cNvSpPr>
          <p:nvPr>
            <p:ph sz="quarter" idx="4"/>
          </p:nvPr>
        </p:nvSpPr>
        <p:spPr>
          <a:xfrm>
            <a:off x="6515944" y="2958273"/>
            <a:ext cx="4639736" cy="2910821"/>
          </a:xfrm>
        </p:spPr>
        <p:txBody>
          <a:bodyPr>
            <a:normAutofit/>
          </a:bodyPr>
          <a:lstStyle>
            <a:lvl1pPr>
              <a:defRPr sz="1600">
                <a:solidFill>
                  <a:schemeClr val="tx1"/>
                </a:solidFill>
              </a:defRPr>
            </a:lvl1pPr>
            <a:lvl2pPr>
              <a:defRPr sz="1400">
                <a:solidFill>
                  <a:schemeClr val="tx1"/>
                </a:solidFill>
              </a:defRPr>
            </a:lvl2pPr>
            <a:lvl3pPr>
              <a:defRPr sz="1100">
                <a:solidFill>
                  <a:schemeClr val="tx1"/>
                </a:solidFill>
              </a:defRPr>
            </a:lvl3pPr>
            <a:lvl4pPr>
              <a:defRPr sz="1100">
                <a:solidFill>
                  <a:schemeClr val="tx1"/>
                </a:solidFill>
              </a:defRPr>
            </a:lvl4pPr>
            <a:lvl5pPr>
              <a:defRPr sz="11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noProof="0" smtClean="0"/>
              <a:t>12/7/2025</a:t>
            </a:fld>
            <a:endParaRPr lang="en-US" noProof="0"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noProof="0"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17" name="Title Placeholder 1">
            <a:extLst>
              <a:ext uri="{FF2B5EF4-FFF2-40B4-BE49-F238E27FC236}">
                <a16:creationId xmlns:a16="http://schemas.microsoft.com/office/drawing/2014/main" id="{99E345E4-E77C-484E-9FBB-E4EC71F08545}"/>
              </a:ext>
            </a:extLst>
          </p:cNvPr>
          <p:cNvSpPr>
            <a:spLocks noGrp="1"/>
          </p:cNvSpPr>
          <p:nvPr>
            <p:ph type="title" hasCustomPrompt="1"/>
          </p:nvPr>
        </p:nvSpPr>
        <p:spPr>
          <a:xfrm>
            <a:off x="1097280" y="942871"/>
            <a:ext cx="10058400" cy="587584"/>
          </a:xfrm>
          <a:prstGeom prst="rect">
            <a:avLst/>
          </a:prstGeom>
        </p:spPr>
        <p:txBody>
          <a:bodyPr vert="horz" lIns="91440" tIns="45720" rIns="91440" bIns="45720" rtlCol="0" anchor="ctr">
            <a:normAutofit/>
          </a:bodyPr>
          <a:lstStyle>
            <a:lvl1pPr>
              <a:defRPr cap="all" baseline="0"/>
            </a:lvl1pPr>
          </a:lstStyle>
          <a:p>
            <a:r>
              <a:rPr lang="en-US" noProof="0"/>
              <a:t>CLICK TO EDIT MASTER TITLE STYLE</a:t>
            </a:r>
          </a:p>
        </p:txBody>
      </p:sp>
    </p:spTree>
    <p:extLst>
      <p:ext uri="{BB962C8B-B14F-4D97-AF65-F5344CB8AC3E}">
        <p14:creationId xmlns:p14="http://schemas.microsoft.com/office/powerpoint/2010/main" val="2423224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9" name="Rectangle">
            <a:extLst>
              <a:ext uri="{FF2B5EF4-FFF2-40B4-BE49-F238E27FC236}">
                <a16:creationId xmlns:a16="http://schemas.microsoft.com/office/drawing/2014/main" id="{83ACCAC0-2C8A-CE43-8C55-22BB53C73920}"/>
              </a:ext>
            </a:extLst>
          </p:cNvPr>
          <p:cNvSpPr/>
          <p:nvPr userDrawn="1"/>
        </p:nvSpPr>
        <p:spPr>
          <a:xfrm flipH="1">
            <a:off x="0" y="0"/>
            <a:ext cx="3351057"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0" name="Rectangle">
            <a:extLst>
              <a:ext uri="{FF2B5EF4-FFF2-40B4-BE49-F238E27FC236}">
                <a16:creationId xmlns:a16="http://schemas.microsoft.com/office/drawing/2014/main" id="{A400A9BD-AA60-E24D-9FC2-722758C8C933}"/>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noProof="0" smtClean="0"/>
              <a:t>12/7/2025</a:t>
            </a:fld>
            <a:endParaRPr lang="en-US" noProof="0"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noProof="0"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14" name="Title Placeholder 1">
            <a:extLst>
              <a:ext uri="{FF2B5EF4-FFF2-40B4-BE49-F238E27FC236}">
                <a16:creationId xmlns:a16="http://schemas.microsoft.com/office/drawing/2014/main" id="{D4076461-FF7A-8843-B7F9-D041F3FB22FC}"/>
              </a:ext>
            </a:extLst>
          </p:cNvPr>
          <p:cNvSpPr>
            <a:spLocks noGrp="1"/>
          </p:cNvSpPr>
          <p:nvPr>
            <p:ph type="title" hasCustomPrompt="1"/>
          </p:nvPr>
        </p:nvSpPr>
        <p:spPr>
          <a:xfrm>
            <a:off x="1097280" y="942871"/>
            <a:ext cx="10058400" cy="587584"/>
          </a:xfrm>
          <a:prstGeom prst="rect">
            <a:avLst/>
          </a:prstGeom>
        </p:spPr>
        <p:txBody>
          <a:bodyPr vert="horz" lIns="91440" tIns="45720" rIns="91440" bIns="45720" rtlCol="0" anchor="ctr">
            <a:normAutofit/>
          </a:bodyPr>
          <a:lstStyle>
            <a:lvl1pPr>
              <a:defRPr cap="all" baseline="0"/>
            </a:lvl1pPr>
          </a:lstStyle>
          <a:p>
            <a:r>
              <a:rPr lang="en-US" noProof="0"/>
              <a:t>CLICK TO EDIT MASTER TITLE STYLE</a:t>
            </a:r>
          </a:p>
        </p:txBody>
      </p:sp>
    </p:spTree>
    <p:extLst>
      <p:ext uri="{BB962C8B-B14F-4D97-AF65-F5344CB8AC3E}">
        <p14:creationId xmlns:p14="http://schemas.microsoft.com/office/powerpoint/2010/main" val="3020399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
    <p:bg>
      <p:bgPr>
        <a:solidFill>
          <a:schemeClr val="bg1"/>
        </a:solidFill>
        <a:effectLst/>
      </p:bgPr>
    </p:bg>
    <p:spTree>
      <p:nvGrpSpPr>
        <p:cNvPr id="1" name=""/>
        <p:cNvGrpSpPr/>
        <p:nvPr/>
      </p:nvGrpSpPr>
      <p:grpSpPr>
        <a:xfrm>
          <a:off x="0" y="0"/>
          <a:ext cx="0" cy="0"/>
          <a:chOff x="0" y="0"/>
          <a:chExt cx="0" cy="0"/>
        </a:xfrm>
      </p:grpSpPr>
      <p:sp>
        <p:nvSpPr>
          <p:cNvPr id="11" name="Rectangle">
            <a:extLst>
              <a:ext uri="{FF2B5EF4-FFF2-40B4-BE49-F238E27FC236}">
                <a16:creationId xmlns:a16="http://schemas.microsoft.com/office/drawing/2014/main" id="{35FB147F-5DC4-B24C-B8CB-D3DA74290381}"/>
              </a:ext>
            </a:extLst>
          </p:cNvPr>
          <p:cNvSpPr/>
          <p:nvPr userDrawn="1"/>
        </p:nvSpPr>
        <p:spPr>
          <a:xfrm>
            <a:off x="1" y="3429000"/>
            <a:ext cx="12192000" cy="3429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0" name="Rectangle">
            <a:extLst>
              <a:ext uri="{FF2B5EF4-FFF2-40B4-BE49-F238E27FC236}">
                <a16:creationId xmlns:a16="http://schemas.microsoft.com/office/drawing/2014/main" id="{A400A9BD-AA60-E24D-9FC2-722758C8C933}"/>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noProof="0" smtClean="0"/>
              <a:t>12/7/2025</a:t>
            </a:fld>
            <a:endParaRPr lang="en-US" noProof="0"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noProof="0"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19" name="Picture Placeholder 3">
            <a:extLst>
              <a:ext uri="{FF2B5EF4-FFF2-40B4-BE49-F238E27FC236}">
                <a16:creationId xmlns:a16="http://schemas.microsoft.com/office/drawing/2014/main" id="{B9308E97-4F89-394E-856A-5B4EFCB2E73D}"/>
              </a:ext>
            </a:extLst>
          </p:cNvPr>
          <p:cNvSpPr>
            <a:spLocks noGrp="1"/>
          </p:cNvSpPr>
          <p:nvPr>
            <p:ph type="pic" sz="quarter" idx="13"/>
          </p:nvPr>
        </p:nvSpPr>
        <p:spPr>
          <a:xfrm>
            <a:off x="1097279" y="1930861"/>
            <a:ext cx="2919413" cy="2919413"/>
          </a:xfrm>
          <a:solidFill>
            <a:srgbClr val="EDEFF7"/>
          </a:solidFill>
        </p:spPr>
        <p:txBody>
          <a:bodyPr anchor="ctr"/>
          <a:lstStyle>
            <a:lvl1pPr algn="ctr">
              <a:defRPr/>
            </a:lvl1pPr>
          </a:lstStyle>
          <a:p>
            <a:r>
              <a:rPr lang="en-US" noProof="0"/>
              <a:t>Click icon to add picture</a:t>
            </a:r>
            <a:endParaRPr lang="en-US" noProof="0" dirty="0"/>
          </a:p>
        </p:txBody>
      </p:sp>
      <p:sp>
        <p:nvSpPr>
          <p:cNvPr id="20" name="Picture Placeholder 3">
            <a:extLst>
              <a:ext uri="{FF2B5EF4-FFF2-40B4-BE49-F238E27FC236}">
                <a16:creationId xmlns:a16="http://schemas.microsoft.com/office/drawing/2014/main" id="{A50BECA0-8817-964B-AEDB-A45669684C37}"/>
              </a:ext>
            </a:extLst>
          </p:cNvPr>
          <p:cNvSpPr>
            <a:spLocks noGrp="1"/>
          </p:cNvSpPr>
          <p:nvPr>
            <p:ph type="pic" sz="quarter" idx="14"/>
          </p:nvPr>
        </p:nvSpPr>
        <p:spPr>
          <a:xfrm>
            <a:off x="4659186" y="1930861"/>
            <a:ext cx="2919413" cy="2919413"/>
          </a:xfrm>
          <a:solidFill>
            <a:srgbClr val="EDEFF7"/>
          </a:solidFill>
        </p:spPr>
        <p:txBody>
          <a:bodyPr anchor="ctr"/>
          <a:lstStyle>
            <a:lvl1pPr algn="ctr">
              <a:defRPr/>
            </a:lvl1pPr>
          </a:lstStyle>
          <a:p>
            <a:r>
              <a:rPr lang="en-US" noProof="0"/>
              <a:t>Click icon to add picture</a:t>
            </a:r>
            <a:endParaRPr lang="en-US" noProof="0" dirty="0"/>
          </a:p>
        </p:txBody>
      </p:sp>
      <p:sp>
        <p:nvSpPr>
          <p:cNvPr id="21" name="Picture Placeholder 3">
            <a:extLst>
              <a:ext uri="{FF2B5EF4-FFF2-40B4-BE49-F238E27FC236}">
                <a16:creationId xmlns:a16="http://schemas.microsoft.com/office/drawing/2014/main" id="{EF399F4D-B67A-4C4B-BCF3-36FE110603F1}"/>
              </a:ext>
            </a:extLst>
          </p:cNvPr>
          <p:cNvSpPr>
            <a:spLocks noGrp="1"/>
          </p:cNvSpPr>
          <p:nvPr>
            <p:ph type="pic" sz="quarter" idx="15"/>
          </p:nvPr>
        </p:nvSpPr>
        <p:spPr>
          <a:xfrm>
            <a:off x="8221093" y="1930861"/>
            <a:ext cx="2919413" cy="2919413"/>
          </a:xfrm>
          <a:solidFill>
            <a:srgbClr val="EDEFF7"/>
          </a:solidFill>
        </p:spPr>
        <p:txBody>
          <a:bodyPr anchor="ctr"/>
          <a:lstStyle>
            <a:lvl1pPr algn="ctr">
              <a:defRPr/>
            </a:lvl1pPr>
          </a:lstStyle>
          <a:p>
            <a:r>
              <a:rPr lang="en-US" noProof="0"/>
              <a:t>Click icon to add picture</a:t>
            </a:r>
            <a:endParaRPr lang="en-US" noProof="0" dirty="0"/>
          </a:p>
        </p:txBody>
      </p:sp>
      <p:sp>
        <p:nvSpPr>
          <p:cNvPr id="22" name="Text Placeholder 3">
            <a:extLst>
              <a:ext uri="{FF2B5EF4-FFF2-40B4-BE49-F238E27FC236}">
                <a16:creationId xmlns:a16="http://schemas.microsoft.com/office/drawing/2014/main" id="{08305C84-E25F-EC49-8F2B-4C0181FD3ABF}"/>
              </a:ext>
            </a:extLst>
          </p:cNvPr>
          <p:cNvSpPr>
            <a:spLocks noGrp="1"/>
          </p:cNvSpPr>
          <p:nvPr>
            <p:ph type="body" sz="half" idx="2" hasCustomPrompt="1"/>
          </p:nvPr>
        </p:nvSpPr>
        <p:spPr>
          <a:xfrm>
            <a:off x="1097279" y="5257321"/>
            <a:ext cx="2919413" cy="583534"/>
          </a:xfrm>
        </p:spPr>
        <p:txBody>
          <a:bodyPr lIns="91440" rIns="91440" anchor="ctr">
            <a:normAutofit/>
          </a:bodyPr>
          <a:lstStyle>
            <a:lvl1pPr marL="0" indent="0" algn="ctr">
              <a:buNone/>
              <a:defRPr sz="1800" cap="all" baseline="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Name Goes Here</a:t>
            </a:r>
          </a:p>
        </p:txBody>
      </p:sp>
      <p:sp>
        <p:nvSpPr>
          <p:cNvPr id="23" name="Text Placeholder 3">
            <a:extLst>
              <a:ext uri="{FF2B5EF4-FFF2-40B4-BE49-F238E27FC236}">
                <a16:creationId xmlns:a16="http://schemas.microsoft.com/office/drawing/2014/main" id="{A57A1FCE-E6BF-3747-9D43-42DBA6656EC0}"/>
              </a:ext>
            </a:extLst>
          </p:cNvPr>
          <p:cNvSpPr>
            <a:spLocks noGrp="1"/>
          </p:cNvSpPr>
          <p:nvPr>
            <p:ph type="body" sz="half" idx="16" hasCustomPrompt="1"/>
          </p:nvPr>
        </p:nvSpPr>
        <p:spPr>
          <a:xfrm>
            <a:off x="4666773" y="5257321"/>
            <a:ext cx="2919413" cy="583534"/>
          </a:xfrm>
        </p:spPr>
        <p:txBody>
          <a:bodyPr lIns="91440" rIns="91440" anchor="ctr">
            <a:normAutofit/>
          </a:bodyPr>
          <a:lstStyle>
            <a:lvl1pPr marL="0" indent="0" algn="ctr">
              <a:buNone/>
              <a:defRPr sz="1800" cap="all" baseline="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Name Goes Here</a:t>
            </a:r>
          </a:p>
        </p:txBody>
      </p:sp>
      <p:sp>
        <p:nvSpPr>
          <p:cNvPr id="24" name="Text Placeholder 3">
            <a:extLst>
              <a:ext uri="{FF2B5EF4-FFF2-40B4-BE49-F238E27FC236}">
                <a16:creationId xmlns:a16="http://schemas.microsoft.com/office/drawing/2014/main" id="{5B4B74C8-96E7-684F-91B9-8CE56CD10F1E}"/>
              </a:ext>
            </a:extLst>
          </p:cNvPr>
          <p:cNvSpPr>
            <a:spLocks noGrp="1"/>
          </p:cNvSpPr>
          <p:nvPr>
            <p:ph type="body" sz="half" idx="17" hasCustomPrompt="1"/>
          </p:nvPr>
        </p:nvSpPr>
        <p:spPr>
          <a:xfrm>
            <a:off x="8236267" y="5257321"/>
            <a:ext cx="2919413" cy="583534"/>
          </a:xfrm>
        </p:spPr>
        <p:txBody>
          <a:bodyPr lIns="91440" rIns="91440" anchor="ctr">
            <a:normAutofit/>
          </a:bodyPr>
          <a:lstStyle>
            <a:lvl1pPr marL="0" indent="0" algn="ctr">
              <a:buNone/>
              <a:defRPr sz="1800" cap="all" baseline="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Name Goes Here</a:t>
            </a:r>
          </a:p>
        </p:txBody>
      </p:sp>
      <p:sp>
        <p:nvSpPr>
          <p:cNvPr id="25" name="Title Placeholder 1">
            <a:extLst>
              <a:ext uri="{FF2B5EF4-FFF2-40B4-BE49-F238E27FC236}">
                <a16:creationId xmlns:a16="http://schemas.microsoft.com/office/drawing/2014/main" id="{D522564E-B348-544F-A8E5-CFCAFA48B54B}"/>
              </a:ext>
            </a:extLst>
          </p:cNvPr>
          <p:cNvSpPr>
            <a:spLocks noGrp="1"/>
          </p:cNvSpPr>
          <p:nvPr>
            <p:ph type="title" hasCustomPrompt="1"/>
          </p:nvPr>
        </p:nvSpPr>
        <p:spPr>
          <a:xfrm>
            <a:off x="1097280" y="942871"/>
            <a:ext cx="10058400" cy="587584"/>
          </a:xfrm>
          <a:prstGeom prst="rect">
            <a:avLst/>
          </a:prstGeom>
        </p:spPr>
        <p:txBody>
          <a:bodyPr vert="horz" lIns="91440" tIns="45720" rIns="91440" bIns="45720" rtlCol="0" anchor="ctr">
            <a:normAutofit/>
          </a:bodyPr>
          <a:lstStyle>
            <a:lvl1pPr>
              <a:defRPr cap="all" baseline="0"/>
            </a:lvl1pPr>
          </a:lstStyle>
          <a:p>
            <a:r>
              <a:rPr lang="en-US" noProof="0"/>
              <a:t>CLICK TO EDIT MASTER TITLE STYLE</a:t>
            </a:r>
          </a:p>
        </p:txBody>
      </p:sp>
    </p:spTree>
    <p:extLst>
      <p:ext uri="{BB962C8B-B14F-4D97-AF65-F5344CB8AC3E}">
        <p14:creationId xmlns:p14="http://schemas.microsoft.com/office/powerpoint/2010/main" val="1418890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noProof="0" smtClean="0"/>
              <a:t>12/7/2025</a:t>
            </a:fld>
            <a:endParaRPr lang="en-US"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Tree>
    <p:extLst>
      <p:ext uri="{BB962C8B-B14F-4D97-AF65-F5344CB8AC3E}">
        <p14:creationId xmlns:p14="http://schemas.microsoft.com/office/powerpoint/2010/main" val="2472297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Content and Image">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noProof="0" smtClean="0"/>
              <a:t>12/7/2025</a:t>
            </a:fld>
            <a:endParaRPr lang="en-US"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5" name="Rectangle">
            <a:extLst>
              <a:ext uri="{FF2B5EF4-FFF2-40B4-BE49-F238E27FC236}">
                <a16:creationId xmlns:a16="http://schemas.microsoft.com/office/drawing/2014/main" id="{05BFC727-5650-B049-AA2A-2511C08FB35B}"/>
              </a:ext>
            </a:extLst>
          </p:cNvPr>
          <p:cNvSpPr/>
          <p:nvPr userDrawn="1"/>
        </p:nvSpPr>
        <p:spPr>
          <a:xfrm flipH="1">
            <a:off x="0" y="0"/>
            <a:ext cx="1195754"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6" name="Rectangle">
            <a:extLst>
              <a:ext uri="{FF2B5EF4-FFF2-40B4-BE49-F238E27FC236}">
                <a16:creationId xmlns:a16="http://schemas.microsoft.com/office/drawing/2014/main" id="{E700C598-C823-744D-BE16-5114B7625057}"/>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10" name="Picture Placeholder 8">
            <a:extLst>
              <a:ext uri="{FF2B5EF4-FFF2-40B4-BE49-F238E27FC236}">
                <a16:creationId xmlns:a16="http://schemas.microsoft.com/office/drawing/2014/main" id="{21BED569-C9C5-8F4D-A42A-ED4914579D63}"/>
              </a:ext>
            </a:extLst>
          </p:cNvPr>
          <p:cNvSpPr>
            <a:spLocks noGrp="1"/>
          </p:cNvSpPr>
          <p:nvPr>
            <p:ph type="pic" sz="quarter" idx="13"/>
          </p:nvPr>
        </p:nvSpPr>
        <p:spPr>
          <a:xfrm>
            <a:off x="5924550" y="633875"/>
            <a:ext cx="5632450" cy="5591175"/>
          </a:xfrm>
          <a:solidFill>
            <a:schemeClr val="tx2"/>
          </a:solidFill>
        </p:spPr>
        <p:txBody>
          <a:bodyPr anchor="ctr"/>
          <a:lstStyle>
            <a:lvl1pPr algn="ctr">
              <a:defRPr>
                <a:solidFill>
                  <a:schemeClr val="bg1"/>
                </a:solidFill>
              </a:defRPr>
            </a:lvl1pPr>
          </a:lstStyle>
          <a:p>
            <a:r>
              <a:rPr lang="en-US" noProof="0"/>
              <a:t>Click icon to add picture</a:t>
            </a:r>
            <a:endParaRPr lang="en-US" noProof="0" dirty="0"/>
          </a:p>
        </p:txBody>
      </p:sp>
      <p:sp>
        <p:nvSpPr>
          <p:cNvPr id="11" name="Title Placeholder 1">
            <a:extLst>
              <a:ext uri="{FF2B5EF4-FFF2-40B4-BE49-F238E27FC236}">
                <a16:creationId xmlns:a16="http://schemas.microsoft.com/office/drawing/2014/main" id="{ACB6E588-2EB7-9A41-A93A-7757596EF9D6}"/>
              </a:ext>
            </a:extLst>
          </p:cNvPr>
          <p:cNvSpPr>
            <a:spLocks noGrp="1"/>
          </p:cNvSpPr>
          <p:nvPr>
            <p:ph type="title" hasCustomPrompt="1"/>
          </p:nvPr>
        </p:nvSpPr>
        <p:spPr>
          <a:xfrm>
            <a:off x="1195754" y="942870"/>
            <a:ext cx="4157296" cy="1292750"/>
          </a:xfrm>
          <a:prstGeom prst="rect">
            <a:avLst/>
          </a:prstGeom>
        </p:spPr>
        <p:txBody>
          <a:bodyPr vert="horz" lIns="91440" tIns="45720" rIns="91440" bIns="45720" rtlCol="0" anchor="ctr">
            <a:normAutofit/>
          </a:bodyPr>
          <a:lstStyle>
            <a:lvl1pPr>
              <a:defRPr cap="all" baseline="0"/>
            </a:lvl1pPr>
          </a:lstStyle>
          <a:p>
            <a:r>
              <a:rPr lang="en-US" noProof="0"/>
              <a:t>Title goes here</a:t>
            </a:r>
          </a:p>
        </p:txBody>
      </p:sp>
      <p:sp>
        <p:nvSpPr>
          <p:cNvPr id="12" name="Content Placeholder 3">
            <a:extLst>
              <a:ext uri="{FF2B5EF4-FFF2-40B4-BE49-F238E27FC236}">
                <a16:creationId xmlns:a16="http://schemas.microsoft.com/office/drawing/2014/main" id="{A6C0FE70-F6BB-3D40-AD3C-E704CABE499C}"/>
              </a:ext>
            </a:extLst>
          </p:cNvPr>
          <p:cNvSpPr>
            <a:spLocks noGrp="1"/>
          </p:cNvSpPr>
          <p:nvPr>
            <p:ph sz="half" idx="2"/>
          </p:nvPr>
        </p:nvSpPr>
        <p:spPr>
          <a:xfrm>
            <a:off x="1195754" y="2281657"/>
            <a:ext cx="4157296" cy="3633471"/>
          </a:xfrm>
        </p:spPr>
        <p:txBody>
          <a:bodyPr>
            <a:normAutofit/>
          </a:bodyPr>
          <a:lstStyle>
            <a:lvl1pPr marL="0" indent="0">
              <a:buClr>
                <a:schemeClr val="tx1"/>
              </a:buClr>
              <a:buNone/>
              <a:defRPr sz="1600">
                <a:solidFill>
                  <a:schemeClr val="tx1"/>
                </a:solidFill>
              </a:defRPr>
            </a:lvl1pPr>
            <a:lvl2pPr marL="201168" indent="0">
              <a:buClr>
                <a:schemeClr val="tx1"/>
              </a:buClr>
              <a:buFont typeface="Arial" panose="020B0604020202020204" pitchFamily="34" charset="0"/>
              <a:buNone/>
              <a:defRPr sz="1400">
                <a:solidFill>
                  <a:schemeClr val="tx1"/>
                </a:solidFill>
              </a:defRPr>
            </a:lvl2pPr>
            <a:lvl3pPr marL="384048" indent="0">
              <a:buClr>
                <a:schemeClr val="tx1"/>
              </a:buClr>
              <a:buFont typeface="Arial" panose="020B0604020202020204" pitchFamily="34" charset="0"/>
              <a:buNone/>
              <a:defRPr sz="1100">
                <a:solidFill>
                  <a:schemeClr val="tx1"/>
                </a:solidFill>
              </a:defRPr>
            </a:lvl3pPr>
            <a:lvl4pPr marL="566928" indent="0">
              <a:buClr>
                <a:schemeClr val="tx1"/>
              </a:buClr>
              <a:buFont typeface="Arial" panose="020B0604020202020204" pitchFamily="34" charset="0"/>
              <a:buNone/>
              <a:defRPr sz="1100">
                <a:solidFill>
                  <a:schemeClr val="tx1"/>
                </a:solidFill>
              </a:defRPr>
            </a:lvl4pPr>
            <a:lvl5pPr marL="749808" indent="0">
              <a:buClr>
                <a:schemeClr val="tx1"/>
              </a:buClr>
              <a:buFont typeface="Arial" panose="020B0604020202020204" pitchFamily="34" charset="0"/>
              <a:buNone/>
              <a:defRPr sz="11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701714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noProof="0" smtClean="0"/>
              <a:t>12/7/2025</a:t>
            </a:fld>
            <a:endParaRPr lang="en-US"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5" name="Rectangle">
            <a:extLst>
              <a:ext uri="{FF2B5EF4-FFF2-40B4-BE49-F238E27FC236}">
                <a16:creationId xmlns:a16="http://schemas.microsoft.com/office/drawing/2014/main" id="{0AB10FFC-D586-994D-8D3D-F4042255CB72}"/>
              </a:ext>
            </a:extLst>
          </p:cNvPr>
          <p:cNvSpPr/>
          <p:nvPr userDrawn="1"/>
        </p:nvSpPr>
        <p:spPr>
          <a:xfrm flipH="1">
            <a:off x="0" y="0"/>
            <a:ext cx="12192000"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6" name="Rectangle">
            <a:extLst>
              <a:ext uri="{FF2B5EF4-FFF2-40B4-BE49-F238E27FC236}">
                <a16:creationId xmlns:a16="http://schemas.microsoft.com/office/drawing/2014/main" id="{C7B0C08A-E831-D242-B2CE-2DEB004F982F}"/>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cxnSp>
        <p:nvCxnSpPr>
          <p:cNvPr id="7" name="Straight Connector 6">
            <a:extLst>
              <a:ext uri="{FF2B5EF4-FFF2-40B4-BE49-F238E27FC236}">
                <a16:creationId xmlns:a16="http://schemas.microsoft.com/office/drawing/2014/main" id="{105C2191-88F7-4148-96FD-E129F707E038}"/>
              </a:ext>
            </a:extLst>
          </p:cNvPr>
          <p:cNvCxnSpPr/>
          <p:nvPr userDrawn="1"/>
        </p:nvCxnSpPr>
        <p:spPr>
          <a:xfrm>
            <a:off x="6818393" y="999565"/>
            <a:ext cx="0" cy="48588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itle Placeholder 1">
            <a:extLst>
              <a:ext uri="{FF2B5EF4-FFF2-40B4-BE49-F238E27FC236}">
                <a16:creationId xmlns:a16="http://schemas.microsoft.com/office/drawing/2014/main" id="{61FB2196-E251-5A40-86F7-6092CEBFA133}"/>
              </a:ext>
            </a:extLst>
          </p:cNvPr>
          <p:cNvSpPr>
            <a:spLocks noGrp="1"/>
          </p:cNvSpPr>
          <p:nvPr>
            <p:ph type="title" hasCustomPrompt="1"/>
          </p:nvPr>
        </p:nvSpPr>
        <p:spPr>
          <a:xfrm>
            <a:off x="635000" y="3135207"/>
            <a:ext cx="5460992" cy="587584"/>
          </a:xfrm>
          <a:prstGeom prst="rect">
            <a:avLst/>
          </a:prstGeom>
        </p:spPr>
        <p:txBody>
          <a:bodyPr vert="horz" lIns="91440" tIns="45720" rIns="91440" bIns="45720" rtlCol="0" anchor="ctr">
            <a:noAutofit/>
          </a:bodyPr>
          <a:lstStyle>
            <a:lvl1pPr algn="r">
              <a:defRPr sz="4800" cap="all" baseline="0"/>
            </a:lvl1pPr>
          </a:lstStyle>
          <a:p>
            <a:r>
              <a:rPr lang="en-US" noProof="0"/>
              <a:t>Title goes here</a:t>
            </a:r>
          </a:p>
        </p:txBody>
      </p:sp>
      <p:sp>
        <p:nvSpPr>
          <p:cNvPr id="12" name="Content Placeholder 3">
            <a:extLst>
              <a:ext uri="{FF2B5EF4-FFF2-40B4-BE49-F238E27FC236}">
                <a16:creationId xmlns:a16="http://schemas.microsoft.com/office/drawing/2014/main" id="{C2FACD1B-0D9C-A547-98A0-D66C341D3D74}"/>
              </a:ext>
            </a:extLst>
          </p:cNvPr>
          <p:cNvSpPr>
            <a:spLocks noGrp="1"/>
          </p:cNvSpPr>
          <p:nvPr>
            <p:ph sz="half" idx="2" hasCustomPrompt="1"/>
          </p:nvPr>
        </p:nvSpPr>
        <p:spPr>
          <a:xfrm>
            <a:off x="7540794" y="831286"/>
            <a:ext cx="4016206" cy="5195425"/>
          </a:xfrm>
        </p:spPr>
        <p:txBody>
          <a:bodyPr anchor="ctr">
            <a:normAutofit/>
          </a:bodyPr>
          <a:lstStyle>
            <a:lvl1pPr marL="342900" indent="-342900">
              <a:buClr>
                <a:schemeClr val="tx1"/>
              </a:buClr>
              <a:buFont typeface="+mj-lt"/>
              <a:buAutoNum type="arabicPeriod"/>
              <a:defRPr sz="1600">
                <a:solidFill>
                  <a:schemeClr val="tx1"/>
                </a:solidFill>
              </a:defRPr>
            </a:lvl1pPr>
            <a:lvl2pPr marL="544068" indent="-342900">
              <a:buClr>
                <a:schemeClr val="tx1"/>
              </a:buClr>
              <a:buFont typeface="+mj-lt"/>
              <a:buAutoNum type="arabicPeriod"/>
              <a:defRPr sz="1400"/>
            </a:lvl2pPr>
            <a:lvl3pPr marL="612648" indent="-228600">
              <a:buClr>
                <a:schemeClr val="tx1"/>
              </a:buClr>
              <a:buFont typeface="+mj-lt"/>
              <a:buAutoNum type="arabicPeriod"/>
              <a:defRPr sz="1100"/>
            </a:lvl3pPr>
            <a:lvl4pPr marL="795528" indent="-228600">
              <a:buClr>
                <a:schemeClr val="tx1"/>
              </a:buClr>
              <a:buFont typeface="+mj-lt"/>
              <a:buAutoNum type="arabicPeriod"/>
              <a:defRPr sz="1100"/>
            </a:lvl4pPr>
            <a:lvl5pPr marL="978408" indent="-228600">
              <a:buClr>
                <a:schemeClr val="tx1"/>
              </a:buClr>
              <a:buFont typeface="+mj-lt"/>
              <a:buAutoNum type="arabicPeriod"/>
              <a:defRPr sz="1100"/>
            </a:lvl5pPr>
          </a:lstStyle>
          <a:p>
            <a:pPr lvl="0"/>
            <a:r>
              <a:rPr lang="en-US" noProof="0"/>
              <a:t>Quote Goes Here</a:t>
            </a:r>
          </a:p>
        </p:txBody>
      </p:sp>
    </p:spTree>
    <p:extLst>
      <p:ext uri="{BB962C8B-B14F-4D97-AF65-F5344CB8AC3E}">
        <p14:creationId xmlns:p14="http://schemas.microsoft.com/office/powerpoint/2010/main" val="4184935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Agenda">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noProof="0" smtClean="0"/>
              <a:t>12/7/2025</a:t>
            </a:fld>
            <a:endParaRPr lang="en-US"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5" name="Rectangle">
            <a:extLst>
              <a:ext uri="{FF2B5EF4-FFF2-40B4-BE49-F238E27FC236}">
                <a16:creationId xmlns:a16="http://schemas.microsoft.com/office/drawing/2014/main" id="{AA314B25-B4AF-394E-BBDA-7E6BAD315F39}"/>
              </a:ext>
            </a:extLst>
          </p:cNvPr>
          <p:cNvSpPr/>
          <p:nvPr userDrawn="1"/>
        </p:nvSpPr>
        <p:spPr>
          <a:xfrm>
            <a:off x="3351057" y="0"/>
            <a:ext cx="8840943"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6" name="Rectangle">
            <a:extLst>
              <a:ext uri="{FF2B5EF4-FFF2-40B4-BE49-F238E27FC236}">
                <a16:creationId xmlns:a16="http://schemas.microsoft.com/office/drawing/2014/main" id="{737575EF-0D14-6140-A91B-260C9C9DFE41}"/>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10" name="Title Placeholder 1">
            <a:extLst>
              <a:ext uri="{FF2B5EF4-FFF2-40B4-BE49-F238E27FC236}">
                <a16:creationId xmlns:a16="http://schemas.microsoft.com/office/drawing/2014/main" id="{82544261-8049-494B-A93D-BDFF1BB84722}"/>
              </a:ext>
            </a:extLst>
          </p:cNvPr>
          <p:cNvSpPr>
            <a:spLocks noGrp="1"/>
          </p:cNvSpPr>
          <p:nvPr>
            <p:ph type="title" hasCustomPrompt="1"/>
          </p:nvPr>
        </p:nvSpPr>
        <p:spPr>
          <a:xfrm>
            <a:off x="635000" y="3135207"/>
            <a:ext cx="4886854" cy="587584"/>
          </a:xfrm>
          <a:prstGeom prst="rect">
            <a:avLst/>
          </a:prstGeom>
        </p:spPr>
        <p:txBody>
          <a:bodyPr vert="horz" lIns="91440" tIns="45720" rIns="91440" bIns="45720" rtlCol="0" anchor="ctr">
            <a:normAutofit/>
          </a:bodyPr>
          <a:lstStyle>
            <a:lvl1pPr algn="ctr">
              <a:defRPr cap="all" baseline="0"/>
            </a:lvl1pPr>
          </a:lstStyle>
          <a:p>
            <a:r>
              <a:rPr lang="en-US" noProof="0"/>
              <a:t>Title goes here</a:t>
            </a:r>
          </a:p>
        </p:txBody>
      </p:sp>
      <p:sp>
        <p:nvSpPr>
          <p:cNvPr id="12" name="Content Placeholder 3">
            <a:extLst>
              <a:ext uri="{FF2B5EF4-FFF2-40B4-BE49-F238E27FC236}">
                <a16:creationId xmlns:a16="http://schemas.microsoft.com/office/drawing/2014/main" id="{9214786D-83EE-814C-A5E4-D0EC7D29D0C4}"/>
              </a:ext>
            </a:extLst>
          </p:cNvPr>
          <p:cNvSpPr>
            <a:spLocks noGrp="1"/>
          </p:cNvSpPr>
          <p:nvPr>
            <p:ph sz="half" idx="2"/>
          </p:nvPr>
        </p:nvSpPr>
        <p:spPr>
          <a:xfrm>
            <a:off x="5575829" y="633875"/>
            <a:ext cx="5981171" cy="5590250"/>
          </a:xfrm>
        </p:spPr>
        <p:txBody>
          <a:bodyPr anchor="ctr">
            <a:normAutofit/>
          </a:bodyPr>
          <a:lstStyle>
            <a:lvl1pPr marL="342900" indent="-342900">
              <a:buClr>
                <a:schemeClr val="tx1"/>
              </a:buClr>
              <a:buFont typeface="+mj-lt"/>
              <a:buAutoNum type="arabicPeriod"/>
              <a:defRPr sz="1600">
                <a:solidFill>
                  <a:schemeClr val="tx1"/>
                </a:solidFill>
              </a:defRPr>
            </a:lvl1pPr>
            <a:lvl2pPr marL="544068" indent="-342900">
              <a:buClr>
                <a:schemeClr val="tx1"/>
              </a:buClr>
              <a:buFont typeface="+mj-lt"/>
              <a:buAutoNum type="arabicPeriod"/>
              <a:defRPr sz="1400">
                <a:solidFill>
                  <a:schemeClr val="tx1"/>
                </a:solidFill>
              </a:defRPr>
            </a:lvl2pPr>
            <a:lvl3pPr marL="612648" indent="-228600">
              <a:buClr>
                <a:schemeClr val="tx1"/>
              </a:buClr>
              <a:buFont typeface="+mj-lt"/>
              <a:buAutoNum type="arabicPeriod"/>
              <a:defRPr sz="1100">
                <a:solidFill>
                  <a:schemeClr val="tx1"/>
                </a:solidFill>
              </a:defRPr>
            </a:lvl3pPr>
            <a:lvl4pPr marL="795528" indent="-228600">
              <a:buClr>
                <a:schemeClr val="tx1"/>
              </a:buClr>
              <a:buFont typeface="+mj-lt"/>
              <a:buAutoNum type="arabicPeriod"/>
              <a:defRPr sz="1100">
                <a:solidFill>
                  <a:schemeClr val="tx1"/>
                </a:solidFill>
              </a:defRPr>
            </a:lvl4pPr>
            <a:lvl5pPr marL="978408" indent="-228600">
              <a:buClr>
                <a:schemeClr val="tx1"/>
              </a:buClr>
              <a:buFont typeface="+mj-lt"/>
              <a:buAutoNum type="arabicPeriod"/>
              <a:defRPr sz="11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079185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wo Content">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noProof="0" smtClean="0"/>
              <a:t>12/7/2025</a:t>
            </a:fld>
            <a:endParaRPr lang="en-US"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5" name="Rectangle">
            <a:extLst>
              <a:ext uri="{FF2B5EF4-FFF2-40B4-BE49-F238E27FC236}">
                <a16:creationId xmlns:a16="http://schemas.microsoft.com/office/drawing/2014/main" id="{2E148DD3-DD87-154B-80B4-2421965D3C83}"/>
              </a:ext>
            </a:extLst>
          </p:cNvPr>
          <p:cNvSpPr/>
          <p:nvPr userDrawn="1"/>
        </p:nvSpPr>
        <p:spPr>
          <a:xfrm>
            <a:off x="1" y="1714500"/>
            <a:ext cx="12192000" cy="3429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6" name="Rectangle">
            <a:extLst>
              <a:ext uri="{FF2B5EF4-FFF2-40B4-BE49-F238E27FC236}">
                <a16:creationId xmlns:a16="http://schemas.microsoft.com/office/drawing/2014/main" id="{742E4732-0E8F-7B46-BD08-0F2EE0DA8786}"/>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7" name="Title Placeholder 1">
            <a:extLst>
              <a:ext uri="{FF2B5EF4-FFF2-40B4-BE49-F238E27FC236}">
                <a16:creationId xmlns:a16="http://schemas.microsoft.com/office/drawing/2014/main" id="{6E73F81A-7260-5C4F-A7FF-CA2CC731BC33}"/>
              </a:ext>
            </a:extLst>
          </p:cNvPr>
          <p:cNvSpPr>
            <a:spLocks noGrp="1"/>
          </p:cNvSpPr>
          <p:nvPr>
            <p:ph type="title" hasCustomPrompt="1"/>
          </p:nvPr>
        </p:nvSpPr>
        <p:spPr>
          <a:xfrm>
            <a:off x="5443870" y="942871"/>
            <a:ext cx="5711810" cy="587584"/>
          </a:xfrm>
          <a:prstGeom prst="rect">
            <a:avLst/>
          </a:prstGeom>
        </p:spPr>
        <p:txBody>
          <a:bodyPr vert="horz" lIns="91440" tIns="45720" rIns="91440" bIns="45720" rtlCol="0" anchor="ctr">
            <a:normAutofit/>
          </a:bodyPr>
          <a:lstStyle/>
          <a:p>
            <a:r>
              <a:rPr lang="en-US" noProof="0"/>
              <a:t>CLICK TO EDIT MASTER TITLE STYLE</a:t>
            </a:r>
          </a:p>
        </p:txBody>
      </p:sp>
      <p:sp>
        <p:nvSpPr>
          <p:cNvPr id="9" name="Content Placeholder 3">
            <a:extLst>
              <a:ext uri="{FF2B5EF4-FFF2-40B4-BE49-F238E27FC236}">
                <a16:creationId xmlns:a16="http://schemas.microsoft.com/office/drawing/2014/main" id="{4CD13CD4-3E4F-2E41-ACF4-2446257D236F}"/>
              </a:ext>
            </a:extLst>
          </p:cNvPr>
          <p:cNvSpPr>
            <a:spLocks noGrp="1"/>
          </p:cNvSpPr>
          <p:nvPr>
            <p:ph sz="half" idx="2"/>
          </p:nvPr>
        </p:nvSpPr>
        <p:spPr>
          <a:xfrm>
            <a:off x="5443870" y="1973589"/>
            <a:ext cx="5711810" cy="3941540"/>
          </a:xfrm>
        </p:spPr>
        <p:txBody>
          <a:bodyPr>
            <a:normAutofit/>
          </a:bodyPr>
          <a:lstStyle>
            <a:lvl1pPr>
              <a:buClr>
                <a:schemeClr val="tx1"/>
              </a:buClr>
              <a:defRPr sz="1600">
                <a:solidFill>
                  <a:schemeClr val="tx1"/>
                </a:solidFill>
              </a:defRPr>
            </a:lvl1pPr>
            <a:lvl2pPr marL="384048" indent="-182880">
              <a:buClr>
                <a:schemeClr val="tx1"/>
              </a:buClr>
              <a:buFont typeface="Arial" panose="020B0604020202020204" pitchFamily="34" charset="0"/>
              <a:buChar char="•"/>
              <a:defRPr sz="1400">
                <a:solidFill>
                  <a:schemeClr val="tx1"/>
                </a:solidFill>
              </a:defRPr>
            </a:lvl2pPr>
            <a:lvl3pPr marL="566928" indent="-182880">
              <a:buClr>
                <a:schemeClr val="tx1"/>
              </a:buClr>
              <a:buFont typeface="Arial" panose="020B0604020202020204" pitchFamily="34" charset="0"/>
              <a:buChar char="•"/>
              <a:defRPr sz="1100">
                <a:solidFill>
                  <a:schemeClr val="tx1"/>
                </a:solidFill>
              </a:defRPr>
            </a:lvl3pPr>
            <a:lvl4pPr marL="749808" indent="-182880">
              <a:buClr>
                <a:schemeClr val="tx1"/>
              </a:buClr>
              <a:buFont typeface="Arial" panose="020B0604020202020204" pitchFamily="34" charset="0"/>
              <a:buChar char="•"/>
              <a:defRPr sz="1100">
                <a:solidFill>
                  <a:schemeClr val="tx1"/>
                </a:solidFill>
              </a:defRPr>
            </a:lvl4pPr>
            <a:lvl5pPr marL="932688" indent="-182880">
              <a:buClr>
                <a:schemeClr val="tx1"/>
              </a:buClr>
              <a:buFont typeface="Arial" panose="020B0604020202020204" pitchFamily="34" charset="0"/>
              <a:buChar char="•"/>
              <a:defRPr sz="11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Content Placeholder 3">
            <a:extLst>
              <a:ext uri="{FF2B5EF4-FFF2-40B4-BE49-F238E27FC236}">
                <a16:creationId xmlns:a16="http://schemas.microsoft.com/office/drawing/2014/main" id="{D8E69886-8907-DB47-87C2-0621AF156D9F}"/>
              </a:ext>
            </a:extLst>
          </p:cNvPr>
          <p:cNvSpPr>
            <a:spLocks noGrp="1"/>
          </p:cNvSpPr>
          <p:nvPr>
            <p:ph sz="half" idx="14"/>
          </p:nvPr>
        </p:nvSpPr>
        <p:spPr>
          <a:xfrm>
            <a:off x="605170" y="621039"/>
            <a:ext cx="4589130" cy="5603086"/>
          </a:xfrm>
          <a:solidFill>
            <a:srgbClr val="EDEFF7"/>
          </a:solidFill>
        </p:spPr>
        <p:txBody>
          <a:bodyPr>
            <a:normAutofit/>
          </a:bodyPr>
          <a:lstStyle>
            <a:lvl1pPr>
              <a:buClr>
                <a:schemeClr val="tx1"/>
              </a:buClr>
              <a:defRPr sz="1600">
                <a:solidFill>
                  <a:schemeClr val="tx1"/>
                </a:solidFill>
              </a:defRPr>
            </a:lvl1pPr>
            <a:lvl2pPr marL="384048" indent="-182880">
              <a:buClr>
                <a:schemeClr val="tx1"/>
              </a:buClr>
              <a:buFont typeface="Arial" panose="020B0604020202020204" pitchFamily="34" charset="0"/>
              <a:buChar char="•"/>
              <a:defRPr sz="1400">
                <a:solidFill>
                  <a:schemeClr val="tx1"/>
                </a:solidFill>
              </a:defRPr>
            </a:lvl2pPr>
            <a:lvl3pPr marL="566928" indent="-182880">
              <a:buClr>
                <a:schemeClr val="tx1"/>
              </a:buClr>
              <a:buFont typeface="Arial" panose="020B0604020202020204" pitchFamily="34" charset="0"/>
              <a:buChar char="•"/>
              <a:defRPr sz="1100">
                <a:solidFill>
                  <a:schemeClr val="tx1"/>
                </a:solidFill>
              </a:defRPr>
            </a:lvl3pPr>
            <a:lvl4pPr marL="749808" indent="-182880">
              <a:buClr>
                <a:schemeClr val="tx1"/>
              </a:buClr>
              <a:buFont typeface="Arial" panose="020B0604020202020204" pitchFamily="34" charset="0"/>
              <a:buChar char="•"/>
              <a:defRPr sz="1100">
                <a:solidFill>
                  <a:schemeClr val="tx1"/>
                </a:solidFill>
              </a:defRPr>
            </a:lvl4pPr>
            <a:lvl5pPr marL="932688" indent="-182880">
              <a:buClr>
                <a:schemeClr val="tx1"/>
              </a:buClr>
              <a:buFont typeface="Arial" panose="020B0604020202020204" pitchFamily="34" charset="0"/>
              <a:buChar char="•"/>
              <a:defRPr sz="11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626310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9" name="Rectangle">
            <a:extLst>
              <a:ext uri="{FF2B5EF4-FFF2-40B4-BE49-F238E27FC236}">
                <a16:creationId xmlns:a16="http://schemas.microsoft.com/office/drawing/2014/main" id="{9C88DF2D-0421-A94C-82C1-867E1E5E4907}"/>
              </a:ext>
            </a:extLst>
          </p:cNvPr>
          <p:cNvSpPr/>
          <p:nvPr userDrawn="1"/>
        </p:nvSpPr>
        <p:spPr>
          <a:xfrm>
            <a:off x="10993582" y="0"/>
            <a:ext cx="1198418"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0" name="Rectangle">
            <a:extLst>
              <a:ext uri="{FF2B5EF4-FFF2-40B4-BE49-F238E27FC236}">
                <a16:creationId xmlns:a16="http://schemas.microsoft.com/office/drawing/2014/main" id="{334D05A3-7A20-9447-8D39-F2980D85413A}"/>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8" name="Rectangle 7">
            <a:extLst>
              <a:ext uri="{FF2B5EF4-FFF2-40B4-BE49-F238E27FC236}">
                <a16:creationId xmlns:a16="http://schemas.microsoft.com/office/drawing/2014/main" id="{DA134939-39C0-4522-A125-A13DFDA66490}"/>
              </a:ext>
            </a:extLst>
          </p:cNvPr>
          <p:cNvSpPr/>
          <p:nvPr/>
        </p:nvSpPr>
        <p:spPr>
          <a:xfrm>
            <a:off x="634999" y="3927894"/>
            <a:ext cx="10922000" cy="2326856"/>
          </a:xfrm>
          <a:prstGeom prst="rect">
            <a:avLst/>
          </a:prstGeom>
          <a:solidFill>
            <a:srgbClr val="F6F9FF"/>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35001" y="603250"/>
            <a:ext cx="10921998" cy="3294019"/>
          </a:xfrm>
          <a:solidFill>
            <a:schemeClr val="bg1"/>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 name="Title 1"/>
          <p:cNvSpPr>
            <a:spLocks noGrp="1"/>
          </p:cNvSpPr>
          <p:nvPr>
            <p:ph type="title"/>
          </p:nvPr>
        </p:nvSpPr>
        <p:spPr>
          <a:xfrm>
            <a:off x="1097279" y="4298078"/>
            <a:ext cx="10113645" cy="743682"/>
          </a:xfrm>
          <a:prstGeom prst="rect">
            <a:avLst/>
          </a:prstGeom>
        </p:spPr>
        <p:txBody>
          <a:bodyPr tIns="0" bIns="0" anchor="b">
            <a:noAutofit/>
          </a:bodyPr>
          <a:lstStyle>
            <a:lvl1pPr>
              <a:defRPr sz="3600" b="0">
                <a:solidFill>
                  <a:schemeClr val="tx1"/>
                </a:solidFill>
              </a:defRPr>
            </a:lvl1pPr>
          </a:lstStyle>
          <a:p>
            <a:r>
              <a:rPr lang="en-US" noProof="0"/>
              <a:t>Click to edit Master title style</a:t>
            </a:r>
          </a:p>
        </p:txBody>
      </p:sp>
      <p:sp>
        <p:nvSpPr>
          <p:cNvPr id="4" name="Text Placeholder 3"/>
          <p:cNvSpPr>
            <a:spLocks noGrp="1"/>
          </p:cNvSpPr>
          <p:nvPr>
            <p:ph type="body" sz="half" idx="2"/>
          </p:nvPr>
        </p:nvSpPr>
        <p:spPr>
          <a:xfrm>
            <a:off x="1097279" y="5213716"/>
            <a:ext cx="10113264" cy="609600"/>
          </a:xfrm>
        </p:spPr>
        <p:txBody>
          <a:bodyPr lIns="91440" tIns="0" rIns="91440" bIns="0">
            <a:normAutofit/>
          </a:bodyPr>
          <a:lstStyle>
            <a:lvl1pPr marL="0" indent="0">
              <a:spcBef>
                <a:spcPts val="0"/>
              </a:spcBef>
              <a:spcAft>
                <a:spcPts val="600"/>
              </a:spcAft>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noProof="0" smtClean="0"/>
              <a:t>12/7/2025</a:t>
            </a:fld>
            <a:endParaRPr lang="en-US" noProof="0"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noProof="0" dirty="0"/>
          </a:p>
        </p:txBody>
      </p:sp>
      <p:sp>
        <p:nvSpPr>
          <p:cNvPr id="7" name="Slide Number Placeholder 6"/>
          <p:cNvSpPr>
            <a:spLocks noGrp="1"/>
          </p:cNvSpPr>
          <p:nvPr>
            <p:ph type="sldNum" sz="quarter" idx="12"/>
          </p:nvPr>
        </p:nvSpPr>
        <p:spPr/>
        <p:txBody>
          <a:bodyPr/>
          <a:lstStyle/>
          <a:p>
            <a:fld id="{3A98EE3D-8CD1-4C3F-BD1C-C98C9596463C}" type="slidenum">
              <a:rPr lang="en-US" noProof="0" smtClean="0"/>
              <a:t>‹#›</a:t>
            </a:fld>
            <a:endParaRPr lang="en-US" noProof="0" dirty="0"/>
          </a:p>
        </p:txBody>
      </p:sp>
    </p:spTree>
    <p:extLst>
      <p:ext uri="{BB962C8B-B14F-4D97-AF65-F5344CB8AC3E}">
        <p14:creationId xmlns:p14="http://schemas.microsoft.com/office/powerpoint/2010/main" val="4046387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a:extLst>
              <a:ext uri="{FF2B5EF4-FFF2-40B4-BE49-F238E27FC236}">
                <a16:creationId xmlns:a16="http://schemas.microsoft.com/office/drawing/2014/main" id="{1552108B-1F90-0044-A7D4-0956E919F29A}"/>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2" name="Title Placeholder 1"/>
          <p:cNvSpPr>
            <a:spLocks noGrp="1"/>
          </p:cNvSpPr>
          <p:nvPr>
            <p:ph type="title"/>
          </p:nvPr>
        </p:nvSpPr>
        <p:spPr>
          <a:xfrm>
            <a:off x="1097280" y="942871"/>
            <a:ext cx="10058400" cy="587584"/>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noProof="0" smtClean="0"/>
              <a:t>12/7/2025</a:t>
            </a:fld>
            <a:endParaRPr lang="en-US" noProof="0"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noProof="0"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1050">
                <a:solidFill>
                  <a:srgbClr val="FFFFFF"/>
                </a:solidFill>
              </a:defRPr>
            </a:lvl1pPr>
          </a:lstStyle>
          <a:p>
            <a:fld id="{3A98EE3D-8CD1-4C3F-BD1C-C98C9596463C}" type="slidenum">
              <a:rPr lang="en-US" noProof="0" smtClean="0"/>
              <a:t>‹#›</a:t>
            </a:fld>
            <a:endParaRPr lang="en-US" noProof="0" dirty="0"/>
          </a:p>
        </p:txBody>
      </p:sp>
    </p:spTree>
    <p:extLst>
      <p:ext uri="{BB962C8B-B14F-4D97-AF65-F5344CB8AC3E}">
        <p14:creationId xmlns:p14="http://schemas.microsoft.com/office/powerpoint/2010/main" val="1394360962"/>
      </p:ext>
    </p:extLst>
  </p:cSld>
  <p:clrMap bg1="lt1" tx1="dk1" bg2="lt2" tx2="dk2" accent1="accent1" accent2="accent2" accent3="accent3" accent4="accent4" accent5="accent5" accent6="accent6" hlink="hlink" folHlink="folHlink"/>
  <p:sldLayoutIdLst>
    <p:sldLayoutId id="2147483674" r:id="rId1"/>
    <p:sldLayoutId id="2147483693" r:id="rId2"/>
    <p:sldLayoutId id="2147483675" r:id="rId3"/>
    <p:sldLayoutId id="2147483684" r:id="rId4"/>
    <p:sldLayoutId id="2147483678" r:id="rId5"/>
    <p:sldLayoutId id="2147483688" r:id="rId6"/>
    <p:sldLayoutId id="2147483679" r:id="rId7"/>
    <p:sldLayoutId id="2147483692" r:id="rId8"/>
    <p:sldLayoutId id="2147483691" r:id="rId9"/>
    <p:sldLayoutId id="2147483690" r:id="rId10"/>
    <p:sldLayoutId id="2147483689" r:id="rId11"/>
    <p:sldLayoutId id="2147483683" r:id="rId12"/>
  </p:sldLayoutIdLst>
  <p:hf sldNum="0" hdr="0" ftr="0" dt="0"/>
  <p:txStyles>
    <p:titleStyle>
      <a:lvl1pPr algn="l" defTabSz="914400" rtl="0" eaLnBrk="1" latinLnBrk="0" hangingPunct="1">
        <a:lnSpc>
          <a:spcPct val="90000"/>
        </a:lnSpc>
        <a:spcBef>
          <a:spcPct val="0"/>
        </a:spcBef>
        <a:buNone/>
        <a:defRPr sz="2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3.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3.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3.xml" /></Relationships>
</file>

<file path=ppt/slides/_rels/slide5.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5.xml" /><Relationship Id="rId1" Type="http://schemas.openxmlformats.org/officeDocument/2006/relationships/slideLayout" Target="../slideLayouts/slideLayout3.xml" /></Relationships>
</file>

<file path=ppt/slides/_rels/slide6.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6.xml" /><Relationship Id="rId1" Type="http://schemas.openxmlformats.org/officeDocument/2006/relationships/slideLayout" Target="../slideLayouts/slideLayout3.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3.xml" /></Relationships>
</file>

<file path=ppt/slides/_rels/slide8.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8.xml" /><Relationship Id="rId1" Type="http://schemas.openxmlformats.org/officeDocument/2006/relationships/slideLayout" Target="../slideLayouts/slideLayout3.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3.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3.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3.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3.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3.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7AEFB0-51F2-5449-996C-73382891D2F9}"/>
              </a:ext>
            </a:extLst>
          </p:cNvPr>
          <p:cNvSpPr>
            <a:spLocks noGrp="1"/>
          </p:cNvSpPr>
          <p:nvPr>
            <p:ph type="ctrTitle"/>
          </p:nvPr>
        </p:nvSpPr>
        <p:spPr>
          <a:xfrm>
            <a:off x="1097280" y="758952"/>
            <a:ext cx="10058400" cy="1674005"/>
          </a:xfrm>
        </p:spPr>
        <p:txBody>
          <a:bodyPr>
            <a:normAutofit/>
          </a:bodyPr>
          <a:lstStyle/>
          <a:p>
            <a:pPr algn="ctr"/>
            <a:r>
              <a:rPr lang="en-US" sz="4800" dirty="0"/>
              <a:t>Business Startup Plan </a:t>
            </a:r>
            <a:br>
              <a:rPr lang="en-US" sz="4800" dirty="0"/>
            </a:br>
            <a:r>
              <a:rPr lang="en-US" sz="4800" dirty="0"/>
              <a:t>(Foodie Go)</a:t>
            </a:r>
          </a:p>
        </p:txBody>
      </p:sp>
      <p:pic>
        <p:nvPicPr>
          <p:cNvPr id="3" name="Picture 2"/>
          <p:cNvPicPr>
            <a:picLocks noChangeAspect="1"/>
          </p:cNvPicPr>
          <p:nvPr/>
        </p:nvPicPr>
        <p:blipFill>
          <a:blip r:embed="rId3"/>
          <a:stretch>
            <a:fillRect/>
          </a:stretch>
        </p:blipFill>
        <p:spPr>
          <a:xfrm>
            <a:off x="3525792" y="2432957"/>
            <a:ext cx="5201376" cy="3419952"/>
          </a:xfrm>
          <a:prstGeom prst="rect">
            <a:avLst/>
          </a:prstGeom>
        </p:spPr>
      </p:pic>
    </p:spTree>
    <p:extLst>
      <p:ext uri="{BB962C8B-B14F-4D97-AF65-F5344CB8AC3E}">
        <p14:creationId xmlns:p14="http://schemas.microsoft.com/office/powerpoint/2010/main" val="1833365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a:buClrTx/>
              <a:buFont typeface="Courier New" panose="02070309020205020404" pitchFamily="49" charset="0"/>
              <a:buChar char="o"/>
            </a:pPr>
            <a:r>
              <a:rPr lang="en-US" dirty="0"/>
              <a:t>This is a ghost kitchen that is located in London UK.</a:t>
            </a:r>
          </a:p>
          <a:p>
            <a:pPr>
              <a:buClrTx/>
              <a:buFont typeface="Courier New" panose="02070309020205020404" pitchFamily="49" charset="0"/>
              <a:buChar char="o"/>
            </a:pPr>
            <a:r>
              <a:rPr lang="en-US" dirty="0"/>
              <a:t>These restaurant business has no dial in space</a:t>
            </a:r>
          </a:p>
          <a:p>
            <a:pPr>
              <a:buClrTx/>
              <a:buFont typeface="Courier New" panose="02070309020205020404" pitchFamily="49" charset="0"/>
              <a:buChar char="o"/>
            </a:pPr>
            <a:r>
              <a:rPr lang="en-US" dirty="0"/>
              <a:t>This is a model that is online only which helps to minimize the overhead cost</a:t>
            </a:r>
          </a:p>
          <a:p>
            <a:pPr>
              <a:buClrTx/>
              <a:buFont typeface="Courier New" panose="02070309020205020404" pitchFamily="49" charset="0"/>
              <a:buChar char="o"/>
            </a:pPr>
            <a:r>
              <a:rPr lang="en-US" dirty="0"/>
              <a:t>The menu contains niche International Fusion Meals</a:t>
            </a:r>
          </a:p>
          <a:p>
            <a:pPr>
              <a:buClrTx/>
              <a:buFont typeface="Courier New" panose="02070309020205020404" pitchFamily="49" charset="0"/>
              <a:buChar char="o"/>
            </a:pPr>
            <a:r>
              <a:rPr lang="en-US" dirty="0"/>
              <a:t>Creativity + convenience + sustainability</a:t>
            </a:r>
          </a:p>
          <a:p>
            <a:pPr marL="0" indent="0">
              <a:buNone/>
            </a:pPr>
            <a:endParaRPr lang="en-US" dirty="0"/>
          </a:p>
        </p:txBody>
      </p:sp>
      <p:sp>
        <p:nvSpPr>
          <p:cNvPr id="4" name="Title 3"/>
          <p:cNvSpPr>
            <a:spLocks noGrp="1"/>
          </p:cNvSpPr>
          <p:nvPr>
            <p:ph type="title"/>
          </p:nvPr>
        </p:nvSpPr>
        <p:spPr/>
        <p:txBody>
          <a:bodyPr/>
          <a:lstStyle/>
          <a:p>
            <a:r>
              <a:rPr lang="en-US" dirty="0"/>
              <a:t>Overview of Business Idea</a:t>
            </a:r>
          </a:p>
        </p:txBody>
      </p:sp>
    </p:spTree>
    <p:extLst>
      <p:ext uri="{BB962C8B-B14F-4D97-AF65-F5344CB8AC3E}">
        <p14:creationId xmlns:p14="http://schemas.microsoft.com/office/powerpoint/2010/main" val="1784330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a:buClr>
                <a:schemeClr val="tx1"/>
              </a:buClr>
              <a:buFont typeface="Courier New" panose="02070309020205020404" pitchFamily="49" charset="0"/>
              <a:buChar char="o"/>
            </a:pPr>
            <a:r>
              <a:rPr lang="en-US" dirty="0"/>
              <a:t>Fusion Dishes includes Korean-Mexican, Thai-British, Italian-Indian. </a:t>
            </a:r>
          </a:p>
          <a:p>
            <a:pPr>
              <a:buClr>
                <a:schemeClr val="tx1"/>
              </a:buClr>
              <a:buFont typeface="Courier New" panose="02070309020205020404" pitchFamily="49" charset="0"/>
              <a:buChar char="o"/>
            </a:pPr>
            <a:r>
              <a:rPr lang="en-US" dirty="0"/>
              <a:t>Our Ghost Kitchen also contains vegan friendly options.</a:t>
            </a:r>
          </a:p>
          <a:p>
            <a:pPr>
              <a:buClr>
                <a:schemeClr val="tx1"/>
              </a:buClr>
              <a:buFont typeface="Courier New" panose="02070309020205020404" pitchFamily="49" charset="0"/>
              <a:buChar char="o"/>
            </a:pPr>
            <a:r>
              <a:rPr lang="en-US" dirty="0"/>
              <a:t>It includes combo boxes with verities of dish.</a:t>
            </a:r>
          </a:p>
          <a:p>
            <a:pPr>
              <a:buClr>
                <a:schemeClr val="tx1"/>
              </a:buClr>
              <a:buFont typeface="Courier New" panose="02070309020205020404" pitchFamily="49" charset="0"/>
              <a:buChar char="o"/>
            </a:pPr>
            <a:r>
              <a:rPr lang="en-US" dirty="0"/>
              <a:t>The organization will also create a new plans that are based on subscription.</a:t>
            </a:r>
          </a:p>
          <a:p>
            <a:pPr>
              <a:buClr>
                <a:schemeClr val="tx1"/>
              </a:buClr>
              <a:buFont typeface="Courier New" panose="02070309020205020404" pitchFamily="49" charset="0"/>
              <a:buChar char="o"/>
            </a:pPr>
            <a:r>
              <a:rPr lang="en-US" dirty="0"/>
              <a:t>The orders will be placed utilizing application and online platforms.</a:t>
            </a:r>
          </a:p>
        </p:txBody>
      </p:sp>
      <p:sp>
        <p:nvSpPr>
          <p:cNvPr id="4" name="Title 3"/>
          <p:cNvSpPr>
            <a:spLocks noGrp="1"/>
          </p:cNvSpPr>
          <p:nvPr>
            <p:ph type="title"/>
          </p:nvPr>
        </p:nvSpPr>
        <p:spPr/>
        <p:txBody>
          <a:bodyPr/>
          <a:lstStyle/>
          <a:p>
            <a:r>
              <a:rPr lang="en-US" dirty="0"/>
              <a:t>Product and Services</a:t>
            </a:r>
          </a:p>
        </p:txBody>
      </p:sp>
    </p:spTree>
    <p:extLst>
      <p:ext uri="{BB962C8B-B14F-4D97-AF65-F5344CB8AC3E}">
        <p14:creationId xmlns:p14="http://schemas.microsoft.com/office/powerpoint/2010/main" val="1267644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buNone/>
            </a:pPr>
            <a:r>
              <a:rPr lang="en-US" b="1" dirty="0"/>
              <a:t>Mission:</a:t>
            </a:r>
          </a:p>
          <a:p>
            <a:pPr marL="0" indent="0">
              <a:buNone/>
            </a:pPr>
            <a:r>
              <a:rPr lang="en-US" dirty="0"/>
              <a:t>Fast delivery with delicious fusion of international meals sustainably to the doors of the consumer.</a:t>
            </a:r>
          </a:p>
          <a:p>
            <a:pPr marL="0" indent="0">
              <a:buNone/>
            </a:pPr>
            <a:r>
              <a:rPr lang="en-US" b="1" dirty="0"/>
              <a:t>Vision:</a:t>
            </a:r>
          </a:p>
          <a:p>
            <a:pPr marL="0" indent="0">
              <a:buNone/>
            </a:pPr>
            <a:r>
              <a:rPr lang="en-US" dirty="0"/>
              <a:t>Becoming one of the most loved online fusion food brand of London within Next Three years.</a:t>
            </a:r>
          </a:p>
        </p:txBody>
      </p:sp>
      <p:sp>
        <p:nvSpPr>
          <p:cNvPr id="4" name="Title 3"/>
          <p:cNvSpPr>
            <a:spLocks noGrp="1"/>
          </p:cNvSpPr>
          <p:nvPr>
            <p:ph type="title"/>
          </p:nvPr>
        </p:nvSpPr>
        <p:spPr/>
        <p:txBody>
          <a:bodyPr/>
          <a:lstStyle/>
          <a:p>
            <a:r>
              <a:rPr lang="en-US" dirty="0"/>
              <a:t>Mission and Vision</a:t>
            </a:r>
          </a:p>
        </p:txBody>
      </p:sp>
    </p:spTree>
    <p:extLst>
      <p:ext uri="{BB962C8B-B14F-4D97-AF65-F5344CB8AC3E}">
        <p14:creationId xmlns:p14="http://schemas.microsoft.com/office/powerpoint/2010/main" val="3812008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buNone/>
            </a:pPr>
            <a:r>
              <a:rPr lang="en-US" dirty="0"/>
              <a:t>Legal: The organization is listed as Private Limited Company (Ltd)</a:t>
            </a:r>
          </a:p>
          <a:p>
            <a:pPr marL="0" indent="0">
              <a:buNone/>
            </a:pPr>
            <a:r>
              <a:rPr lang="en-US" b="1" dirty="0"/>
              <a:t>The positions will include:</a:t>
            </a:r>
          </a:p>
          <a:p>
            <a:pPr>
              <a:buClrTx/>
              <a:buFont typeface="Courier New" panose="02070309020205020404" pitchFamily="49" charset="0"/>
              <a:buChar char="o"/>
            </a:pPr>
            <a:r>
              <a:rPr lang="en-US" dirty="0"/>
              <a:t>CEO or Founder</a:t>
            </a:r>
          </a:p>
          <a:p>
            <a:pPr>
              <a:buClrTx/>
              <a:buFont typeface="Courier New" panose="02070309020205020404" pitchFamily="49" charset="0"/>
              <a:buChar char="o"/>
            </a:pPr>
            <a:r>
              <a:rPr lang="en-US" dirty="0"/>
              <a:t>Operations Manager</a:t>
            </a:r>
          </a:p>
          <a:p>
            <a:pPr>
              <a:buClrTx/>
              <a:buFont typeface="Courier New" panose="02070309020205020404" pitchFamily="49" charset="0"/>
              <a:buChar char="o"/>
            </a:pPr>
            <a:r>
              <a:rPr lang="en-US" dirty="0"/>
              <a:t>Marketing Manager</a:t>
            </a:r>
          </a:p>
          <a:p>
            <a:pPr>
              <a:buClrTx/>
              <a:buFont typeface="Courier New" panose="02070309020205020404" pitchFamily="49" charset="0"/>
              <a:buChar char="o"/>
            </a:pPr>
            <a:r>
              <a:rPr lang="en-US" dirty="0"/>
              <a:t>Finals Manager</a:t>
            </a:r>
          </a:p>
          <a:p>
            <a:pPr marL="0" indent="0">
              <a:buNone/>
            </a:pPr>
            <a:r>
              <a:rPr lang="en-US" dirty="0"/>
              <a:t>The organization will utilize the structure that is lean and accountable (</a:t>
            </a:r>
            <a:r>
              <a:rPr lang="en-US" dirty="0" err="1"/>
              <a:t>Rivetti</a:t>
            </a:r>
            <a:r>
              <a:rPr lang="en-US" dirty="0"/>
              <a:t>, 2023).</a:t>
            </a:r>
          </a:p>
        </p:txBody>
      </p:sp>
      <p:sp>
        <p:nvSpPr>
          <p:cNvPr id="4" name="Title 3"/>
          <p:cNvSpPr>
            <a:spLocks noGrp="1"/>
          </p:cNvSpPr>
          <p:nvPr>
            <p:ph type="title"/>
          </p:nvPr>
        </p:nvSpPr>
        <p:spPr/>
        <p:txBody>
          <a:bodyPr/>
          <a:lstStyle/>
          <a:p>
            <a:r>
              <a:rPr lang="en-US" dirty="0"/>
              <a:t>Management Structure and Legal Format</a:t>
            </a:r>
          </a:p>
        </p:txBody>
      </p:sp>
      <p:pic>
        <p:nvPicPr>
          <p:cNvPr id="3" name="Picture 2">
            <a:extLst>
              <a:ext uri="{FF2B5EF4-FFF2-40B4-BE49-F238E27FC236}">
                <a16:creationId xmlns:a16="http://schemas.microsoft.com/office/drawing/2014/main" id="{100B89AC-D7EC-F9A9-62AD-A01DB8CF8D21}"/>
              </a:ext>
            </a:extLst>
          </p:cNvPr>
          <p:cNvPicPr>
            <a:picLocks noChangeAspect="1"/>
          </p:cNvPicPr>
          <p:nvPr/>
        </p:nvPicPr>
        <p:blipFill>
          <a:blip r:embed="rId3"/>
          <a:stretch>
            <a:fillRect/>
          </a:stretch>
        </p:blipFill>
        <p:spPr>
          <a:xfrm>
            <a:off x="7554686" y="2671304"/>
            <a:ext cx="2433184" cy="2320013"/>
          </a:xfrm>
          <a:prstGeom prst="rect">
            <a:avLst/>
          </a:prstGeom>
        </p:spPr>
      </p:pic>
    </p:spTree>
    <p:extLst>
      <p:ext uri="{BB962C8B-B14F-4D97-AF65-F5344CB8AC3E}">
        <p14:creationId xmlns:p14="http://schemas.microsoft.com/office/powerpoint/2010/main" val="30132890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buNone/>
            </a:pPr>
            <a:r>
              <a:rPr lang="en-US" b="1" dirty="0"/>
              <a:t>Political Factor : </a:t>
            </a:r>
            <a:r>
              <a:rPr lang="en-US" dirty="0"/>
              <a:t>The regulations of food hygiene licensing the organization and stability based on post-</a:t>
            </a:r>
            <a:r>
              <a:rPr lang="en-US" dirty="0" err="1"/>
              <a:t>Brexit</a:t>
            </a:r>
            <a:r>
              <a:rPr lang="en-US" dirty="0"/>
              <a:t> situation.</a:t>
            </a:r>
            <a:endParaRPr lang="en-US" b="1" dirty="0"/>
          </a:p>
          <a:p>
            <a:pPr marL="0" indent="0">
              <a:buNone/>
            </a:pPr>
            <a:r>
              <a:rPr lang="en-US" b="1" dirty="0"/>
              <a:t>Economic Factor : </a:t>
            </a:r>
            <a:r>
              <a:rPr lang="en-US" dirty="0"/>
              <a:t>The takeaway market in UK worth £13 billion impact of continuous inflation, increasing demand for the convenient premium food.</a:t>
            </a:r>
            <a:endParaRPr lang="en-US" b="1" dirty="0"/>
          </a:p>
        </p:txBody>
      </p:sp>
      <p:sp>
        <p:nvSpPr>
          <p:cNvPr id="4" name="Title 3"/>
          <p:cNvSpPr>
            <a:spLocks noGrp="1"/>
          </p:cNvSpPr>
          <p:nvPr>
            <p:ph type="title"/>
          </p:nvPr>
        </p:nvSpPr>
        <p:spPr/>
        <p:txBody>
          <a:bodyPr/>
          <a:lstStyle/>
          <a:p>
            <a:r>
              <a:rPr lang="en-US" dirty="0"/>
              <a:t>PESTLE Analysis (Political and Economic)</a:t>
            </a:r>
          </a:p>
        </p:txBody>
      </p:sp>
      <p:pic>
        <p:nvPicPr>
          <p:cNvPr id="3" name="Picture 2">
            <a:extLst>
              <a:ext uri="{FF2B5EF4-FFF2-40B4-BE49-F238E27FC236}">
                <a16:creationId xmlns:a16="http://schemas.microsoft.com/office/drawing/2014/main" id="{F5E81965-057D-4447-85F9-1FD22319D0F7}"/>
              </a:ext>
            </a:extLst>
          </p:cNvPr>
          <p:cNvPicPr>
            <a:picLocks noChangeAspect="1"/>
          </p:cNvPicPr>
          <p:nvPr/>
        </p:nvPicPr>
        <p:blipFill>
          <a:blip r:embed="rId3"/>
          <a:stretch>
            <a:fillRect/>
          </a:stretch>
        </p:blipFill>
        <p:spPr>
          <a:xfrm>
            <a:off x="3864429" y="3719414"/>
            <a:ext cx="5453514" cy="2426453"/>
          </a:xfrm>
          <a:prstGeom prst="rect">
            <a:avLst/>
          </a:prstGeom>
        </p:spPr>
      </p:pic>
    </p:spTree>
    <p:extLst>
      <p:ext uri="{BB962C8B-B14F-4D97-AF65-F5344CB8AC3E}">
        <p14:creationId xmlns:p14="http://schemas.microsoft.com/office/powerpoint/2010/main" val="3534586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pPr marL="0" indent="0">
              <a:buNone/>
            </a:pPr>
            <a:r>
              <a:rPr lang="en-US" b="1" dirty="0"/>
              <a:t>Social Factor: </a:t>
            </a:r>
            <a:r>
              <a:rPr lang="en-US" dirty="0"/>
              <a:t>People in present demand for the food options that are healthier and also they prefer diverse food options.</a:t>
            </a:r>
            <a:endParaRPr lang="en-US" b="1" dirty="0"/>
          </a:p>
          <a:p>
            <a:pPr marL="0" indent="0">
              <a:buNone/>
            </a:pPr>
            <a:r>
              <a:rPr lang="en-US" b="1" dirty="0"/>
              <a:t>Technological Factor: </a:t>
            </a:r>
            <a:r>
              <a:rPr lang="en-US" dirty="0"/>
              <a:t>The organization will utilize mobile applications for online ordering, artificial intelligence routing for creating convenient routes to reach the consumer and digital marketing for attracting the consumers.</a:t>
            </a:r>
            <a:endParaRPr lang="en-US" b="1" dirty="0"/>
          </a:p>
          <a:p>
            <a:pPr marL="0" indent="0">
              <a:buNone/>
            </a:pPr>
            <a:r>
              <a:rPr lang="en-US" b="1" dirty="0"/>
              <a:t>Environmental Factor: </a:t>
            </a:r>
            <a:r>
              <a:rPr lang="en-US" dirty="0"/>
              <a:t>The organization will utilize local sourcing products and eco packaging that is environment friendly.</a:t>
            </a:r>
            <a:endParaRPr lang="en-US" b="1" dirty="0"/>
          </a:p>
          <a:p>
            <a:pPr marL="0" indent="0">
              <a:buNone/>
            </a:pPr>
            <a:r>
              <a:rPr lang="en-US" b="1" dirty="0"/>
              <a:t>Legal Factor: </a:t>
            </a:r>
            <a:r>
              <a:rPr lang="en-US" dirty="0"/>
              <a:t>Complying with the laws of health and safety, GDPR and employment law (Christodoulou and </a:t>
            </a:r>
            <a:r>
              <a:rPr lang="en-US" dirty="0" err="1"/>
              <a:t>Cullinane</a:t>
            </a:r>
            <a:r>
              <a:rPr lang="en-US" dirty="0"/>
              <a:t>, 2019).</a:t>
            </a:r>
            <a:endParaRPr lang="en-US" b="1" dirty="0"/>
          </a:p>
        </p:txBody>
      </p:sp>
      <p:sp>
        <p:nvSpPr>
          <p:cNvPr id="4" name="Title 3"/>
          <p:cNvSpPr>
            <a:spLocks noGrp="1"/>
          </p:cNvSpPr>
          <p:nvPr>
            <p:ph type="title"/>
          </p:nvPr>
        </p:nvSpPr>
        <p:spPr/>
        <p:txBody>
          <a:bodyPr>
            <a:normAutofit fontScale="90000"/>
          </a:bodyPr>
          <a:lstStyle/>
          <a:p>
            <a:r>
              <a:rPr lang="en-US" dirty="0"/>
              <a:t>PESTLE Analysis (Social, Technological, Environmental and Legal)</a:t>
            </a:r>
          </a:p>
        </p:txBody>
      </p:sp>
    </p:spTree>
    <p:extLst>
      <p:ext uri="{BB962C8B-B14F-4D97-AF65-F5344CB8AC3E}">
        <p14:creationId xmlns:p14="http://schemas.microsoft.com/office/powerpoint/2010/main" val="2480897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buNone/>
            </a:pPr>
            <a:r>
              <a:rPr lang="en-US" b="1" dirty="0"/>
              <a:t>Target: </a:t>
            </a:r>
            <a:r>
              <a:rPr lang="en-US" dirty="0"/>
              <a:t>Gen-Z and Millennials aged 18-35</a:t>
            </a:r>
          </a:p>
          <a:p>
            <a:pPr marL="0" indent="0">
              <a:buNone/>
            </a:pPr>
            <a:r>
              <a:rPr lang="en-US" b="1" dirty="0"/>
              <a:t>Positioning: </a:t>
            </a:r>
            <a:r>
              <a:rPr lang="en-US" dirty="0"/>
              <a:t>Premium fusion foods that are affordable.</a:t>
            </a:r>
            <a:endParaRPr lang="en-US" b="1" dirty="0"/>
          </a:p>
          <a:p>
            <a:pPr marL="0" indent="0">
              <a:buNone/>
            </a:pPr>
            <a:r>
              <a:rPr lang="en-US" b="1" dirty="0"/>
              <a:t>Brand Image: </a:t>
            </a:r>
            <a:r>
              <a:rPr lang="en-US" dirty="0"/>
              <a:t>Providing global reservoirs with the local comfort</a:t>
            </a:r>
            <a:endParaRPr lang="en-US" b="1" dirty="0"/>
          </a:p>
        </p:txBody>
      </p:sp>
      <p:sp>
        <p:nvSpPr>
          <p:cNvPr id="4" name="Title 3"/>
          <p:cNvSpPr>
            <a:spLocks noGrp="1"/>
          </p:cNvSpPr>
          <p:nvPr>
            <p:ph type="title"/>
          </p:nvPr>
        </p:nvSpPr>
        <p:spPr/>
        <p:txBody>
          <a:bodyPr/>
          <a:lstStyle/>
          <a:p>
            <a:r>
              <a:rPr lang="en-US" dirty="0"/>
              <a:t>Marketing Methods</a:t>
            </a:r>
          </a:p>
        </p:txBody>
      </p:sp>
      <p:pic>
        <p:nvPicPr>
          <p:cNvPr id="3" name="Picture 2">
            <a:extLst>
              <a:ext uri="{FF2B5EF4-FFF2-40B4-BE49-F238E27FC236}">
                <a16:creationId xmlns:a16="http://schemas.microsoft.com/office/drawing/2014/main" id="{950E125D-A3E2-6BA6-4565-56AFB2FD9296}"/>
              </a:ext>
            </a:extLst>
          </p:cNvPr>
          <p:cNvPicPr>
            <a:picLocks noChangeAspect="1"/>
          </p:cNvPicPr>
          <p:nvPr/>
        </p:nvPicPr>
        <p:blipFill>
          <a:blip r:embed="rId3"/>
          <a:stretch>
            <a:fillRect/>
          </a:stretch>
        </p:blipFill>
        <p:spPr>
          <a:xfrm>
            <a:off x="4647559" y="3592285"/>
            <a:ext cx="2585551" cy="2490333"/>
          </a:xfrm>
          <a:prstGeom prst="rect">
            <a:avLst/>
          </a:prstGeom>
        </p:spPr>
      </p:pic>
    </p:spTree>
    <p:extLst>
      <p:ext uri="{BB962C8B-B14F-4D97-AF65-F5344CB8AC3E}">
        <p14:creationId xmlns:p14="http://schemas.microsoft.com/office/powerpoint/2010/main" val="1067437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buNone/>
            </a:pPr>
            <a:r>
              <a:rPr lang="en-US" b="1" dirty="0"/>
              <a:t>Product: </a:t>
            </a:r>
            <a:r>
              <a:rPr lang="en-US" dirty="0"/>
              <a:t>Innovative, fresh and healthier fusion meal.</a:t>
            </a:r>
          </a:p>
          <a:p>
            <a:pPr marL="0" indent="0">
              <a:buNone/>
            </a:pPr>
            <a:r>
              <a:rPr lang="en-US" b="1" dirty="0"/>
              <a:t>Price: </a:t>
            </a:r>
            <a:r>
              <a:rPr lang="en-US" dirty="0"/>
              <a:t>£8-£12 which is a value pricing, Subscription Based Pay including £40 per month.</a:t>
            </a:r>
            <a:endParaRPr lang="en-US" b="1" dirty="0"/>
          </a:p>
          <a:p>
            <a:pPr marL="0" indent="0">
              <a:buNone/>
            </a:pPr>
            <a:r>
              <a:rPr lang="en-US" b="1" dirty="0"/>
              <a:t>Place: </a:t>
            </a:r>
            <a:r>
              <a:rPr lang="en-US" dirty="0"/>
              <a:t>The kitchen will be run from various websites, applications and delivery platforms.</a:t>
            </a:r>
            <a:endParaRPr lang="en-US" b="1" dirty="0"/>
          </a:p>
          <a:p>
            <a:pPr marL="0" indent="0">
              <a:buNone/>
            </a:pPr>
            <a:r>
              <a:rPr lang="en-US" b="1" dirty="0"/>
              <a:t>Promotion: </a:t>
            </a:r>
            <a:r>
              <a:rPr lang="en-US" dirty="0"/>
              <a:t>The promotions will be utilized by the help of social media, Internet influencer, google advertising and loyalty rewards (Karim, et al., 2021).</a:t>
            </a:r>
            <a:endParaRPr lang="en-US" b="1" dirty="0"/>
          </a:p>
        </p:txBody>
      </p:sp>
      <p:sp>
        <p:nvSpPr>
          <p:cNvPr id="4" name="Title 3"/>
          <p:cNvSpPr>
            <a:spLocks noGrp="1"/>
          </p:cNvSpPr>
          <p:nvPr>
            <p:ph type="title"/>
          </p:nvPr>
        </p:nvSpPr>
        <p:spPr/>
        <p:txBody>
          <a:bodyPr/>
          <a:lstStyle/>
          <a:p>
            <a:r>
              <a:rPr lang="en-US" dirty="0"/>
              <a:t>Marketing Mix (4ps)</a:t>
            </a:r>
          </a:p>
        </p:txBody>
      </p:sp>
    </p:spTree>
    <p:extLst>
      <p:ext uri="{BB962C8B-B14F-4D97-AF65-F5344CB8AC3E}">
        <p14:creationId xmlns:p14="http://schemas.microsoft.com/office/powerpoint/2010/main" val="19052922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buNone/>
            </a:pPr>
            <a:r>
              <a:rPr lang="en-US" dirty="0"/>
              <a:t>The total Fund needed is £85,000 and the funds will be utilized for:</a:t>
            </a:r>
          </a:p>
          <a:p>
            <a:pPr>
              <a:buClrTx/>
              <a:buFont typeface="Courier New" panose="02070309020205020404" pitchFamily="49" charset="0"/>
              <a:buChar char="o"/>
            </a:pPr>
            <a:r>
              <a:rPr lang="en-US" dirty="0"/>
              <a:t>Set up for kitchen and buying essential equipment's</a:t>
            </a:r>
          </a:p>
          <a:p>
            <a:pPr>
              <a:buClrTx/>
              <a:buFont typeface="Courier New" panose="02070309020205020404" pitchFamily="49" charset="0"/>
              <a:buChar char="o"/>
            </a:pPr>
            <a:r>
              <a:rPr lang="en-US" dirty="0"/>
              <a:t>Development of application and website for the online kitchen</a:t>
            </a:r>
          </a:p>
          <a:p>
            <a:pPr>
              <a:buClrTx/>
              <a:buFont typeface="Courier New" panose="02070309020205020404" pitchFamily="49" charset="0"/>
              <a:buChar char="o"/>
            </a:pPr>
            <a:r>
              <a:rPr lang="en-US" dirty="0"/>
              <a:t>Initial inventory for the operations</a:t>
            </a:r>
          </a:p>
          <a:p>
            <a:pPr>
              <a:buClrTx/>
              <a:buFont typeface="Courier New" panose="02070309020205020404" pitchFamily="49" charset="0"/>
              <a:buChar char="o"/>
            </a:pPr>
            <a:r>
              <a:rPr lang="en-US" dirty="0"/>
              <a:t>Marketing of the products and the kitchen</a:t>
            </a:r>
          </a:p>
          <a:p>
            <a:pPr>
              <a:buClrTx/>
              <a:buFont typeface="Courier New" panose="02070309020205020404" pitchFamily="49" charset="0"/>
              <a:buChar char="o"/>
            </a:pPr>
            <a:r>
              <a:rPr lang="en-US" dirty="0"/>
              <a:t>Cost of utilities and wages</a:t>
            </a:r>
          </a:p>
          <a:p>
            <a:pPr marL="0" indent="0">
              <a:buNone/>
            </a:pPr>
            <a:endParaRPr lang="en-US" dirty="0"/>
          </a:p>
        </p:txBody>
      </p:sp>
      <p:sp>
        <p:nvSpPr>
          <p:cNvPr id="4" name="Title 3"/>
          <p:cNvSpPr>
            <a:spLocks noGrp="1"/>
          </p:cNvSpPr>
          <p:nvPr>
            <p:ph type="title"/>
          </p:nvPr>
        </p:nvSpPr>
        <p:spPr/>
        <p:txBody>
          <a:bodyPr/>
          <a:lstStyle/>
          <a:p>
            <a:r>
              <a:rPr lang="en-US" dirty="0"/>
              <a:t>Required Funding</a:t>
            </a:r>
          </a:p>
        </p:txBody>
      </p:sp>
    </p:spTree>
    <p:extLst>
      <p:ext uri="{BB962C8B-B14F-4D97-AF65-F5344CB8AC3E}">
        <p14:creationId xmlns:p14="http://schemas.microsoft.com/office/powerpoint/2010/main" val="2168058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buNone/>
            </a:pPr>
            <a:r>
              <a:rPr lang="en-US" dirty="0"/>
              <a:t>The Sources of  Funding are given below:</a:t>
            </a:r>
          </a:p>
          <a:p>
            <a:pPr>
              <a:buClrTx/>
              <a:buFont typeface="Courier New" panose="02070309020205020404" pitchFamily="49" charset="0"/>
              <a:buChar char="o"/>
            </a:pPr>
            <a:r>
              <a:rPr lang="en-US" dirty="0"/>
              <a:t>Equity investment worth £50,000</a:t>
            </a:r>
          </a:p>
          <a:p>
            <a:pPr>
              <a:buClrTx/>
              <a:buFont typeface="Courier New" panose="02070309020205020404" pitchFamily="49" charset="0"/>
              <a:buChar char="o"/>
            </a:pPr>
            <a:r>
              <a:rPr lang="en-US" dirty="0"/>
              <a:t>The savings of the founder which is worth £15,000</a:t>
            </a:r>
          </a:p>
          <a:p>
            <a:pPr>
              <a:buClrTx/>
              <a:buFont typeface="Courier New" panose="02070309020205020404" pitchFamily="49" charset="0"/>
              <a:buChar char="o"/>
            </a:pPr>
            <a:r>
              <a:rPr lang="en-US" dirty="0"/>
              <a:t>The loan for the startup which is £20,000</a:t>
            </a:r>
          </a:p>
        </p:txBody>
      </p:sp>
      <p:sp>
        <p:nvSpPr>
          <p:cNvPr id="4" name="Title 3"/>
          <p:cNvSpPr>
            <a:spLocks noGrp="1"/>
          </p:cNvSpPr>
          <p:nvPr>
            <p:ph type="title"/>
          </p:nvPr>
        </p:nvSpPr>
        <p:spPr/>
        <p:txBody>
          <a:bodyPr/>
          <a:lstStyle/>
          <a:p>
            <a:r>
              <a:rPr lang="en-US" dirty="0"/>
              <a:t>Sources of Funding</a:t>
            </a:r>
          </a:p>
        </p:txBody>
      </p:sp>
    </p:spTree>
    <p:extLst>
      <p:ext uri="{BB962C8B-B14F-4D97-AF65-F5344CB8AC3E}">
        <p14:creationId xmlns:p14="http://schemas.microsoft.com/office/powerpoint/2010/main" val="3469658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buNone/>
            </a:pPr>
            <a:r>
              <a:rPr lang="en-US" dirty="0"/>
              <a:t>This is a Ghost Kitchen which provides fusion food for meeting the demand for a diverse, sustainable convenience food. The organization contains a strong digital and delivery model. The marketing plan for he ghost kitchen is proper and the funding plan is created with proper analyzation. </a:t>
            </a:r>
          </a:p>
        </p:txBody>
      </p:sp>
      <p:sp>
        <p:nvSpPr>
          <p:cNvPr id="4" name="Title 3"/>
          <p:cNvSpPr>
            <a:spLocks noGrp="1"/>
          </p:cNvSpPr>
          <p:nvPr>
            <p:ph type="title"/>
          </p:nvPr>
        </p:nvSpPr>
        <p:spPr/>
        <p:txBody>
          <a:bodyPr/>
          <a:lstStyle/>
          <a:p>
            <a:r>
              <a:rPr lang="en-US" dirty="0"/>
              <a:t>Conclusion</a:t>
            </a:r>
          </a:p>
        </p:txBody>
      </p:sp>
    </p:spTree>
    <p:extLst>
      <p:ext uri="{BB962C8B-B14F-4D97-AF65-F5344CB8AC3E}">
        <p14:creationId xmlns:p14="http://schemas.microsoft.com/office/powerpoint/2010/main" val="3383075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buNone/>
            </a:pPr>
            <a:r>
              <a:rPr lang="en-US" dirty="0"/>
              <a:t>Karim, R., </a:t>
            </a:r>
            <a:r>
              <a:rPr lang="en-US" dirty="0" err="1"/>
              <a:t>Latip</a:t>
            </a:r>
            <a:r>
              <a:rPr lang="en-US" dirty="0"/>
              <a:t>, N.A., </a:t>
            </a:r>
            <a:r>
              <a:rPr lang="en-US" dirty="0" err="1"/>
              <a:t>Marzuki</a:t>
            </a:r>
            <a:r>
              <a:rPr lang="en-US" dirty="0"/>
              <a:t>, A., </a:t>
            </a:r>
            <a:r>
              <a:rPr lang="en-US" dirty="0" err="1"/>
              <a:t>Haider</a:t>
            </a:r>
            <a:r>
              <a:rPr lang="en-US" dirty="0"/>
              <a:t>, S., </a:t>
            </a:r>
            <a:r>
              <a:rPr lang="en-US" dirty="0" err="1"/>
              <a:t>Nelofar</a:t>
            </a:r>
            <a:r>
              <a:rPr lang="en-US" dirty="0"/>
              <a:t>, M. and Muhammad, F., 2021. The impact of 4ps marketing mix in tourism development in the mountain areas: A case study. </a:t>
            </a:r>
            <a:r>
              <a:rPr lang="en-US" i="1" dirty="0"/>
              <a:t>International Journal of Economics and Business Administration</a:t>
            </a:r>
            <a:r>
              <a:rPr lang="en-US" dirty="0"/>
              <a:t>, </a:t>
            </a:r>
            <a:r>
              <a:rPr lang="en-US" i="1" dirty="0"/>
              <a:t>9</a:t>
            </a:r>
            <a:r>
              <a:rPr lang="en-US" dirty="0"/>
              <a:t>(2), pp.231-245.</a:t>
            </a:r>
          </a:p>
          <a:p>
            <a:pPr marL="0" indent="0">
              <a:buNone/>
            </a:pPr>
            <a:r>
              <a:rPr lang="en-US" dirty="0"/>
              <a:t>Christodoulou, A. and </a:t>
            </a:r>
            <a:r>
              <a:rPr lang="en-US" dirty="0" err="1"/>
              <a:t>Cullinane</a:t>
            </a:r>
            <a:r>
              <a:rPr lang="en-US" dirty="0"/>
              <a:t>, K., 2019. Identifying the main opportunities and challenges from the implementation of a port energy management system: A SWOT/PESTLE analysis. </a:t>
            </a:r>
            <a:r>
              <a:rPr lang="en-US" i="1" dirty="0"/>
              <a:t>Sustainability</a:t>
            </a:r>
            <a:r>
              <a:rPr lang="en-US" dirty="0"/>
              <a:t>, </a:t>
            </a:r>
            <a:r>
              <a:rPr lang="en-US" i="1" dirty="0"/>
              <a:t>11</a:t>
            </a:r>
            <a:r>
              <a:rPr lang="en-US" dirty="0"/>
              <a:t>(21), p.6046.</a:t>
            </a:r>
          </a:p>
          <a:p>
            <a:pPr marL="0" indent="0">
              <a:buNone/>
            </a:pPr>
            <a:r>
              <a:rPr lang="en-US" dirty="0" err="1"/>
              <a:t>Rivetti</a:t>
            </a:r>
            <a:r>
              <a:rPr lang="en-US" dirty="0"/>
              <a:t>, V., 2023. Business Plan: </a:t>
            </a:r>
            <a:r>
              <a:rPr lang="en-US" dirty="0" err="1"/>
              <a:t>eVegan</a:t>
            </a:r>
            <a:r>
              <a:rPr lang="en-US"/>
              <a:t> Ghost Kitchen in Finland Capital Region.</a:t>
            </a:r>
            <a:endParaRPr lang="en-US" dirty="0"/>
          </a:p>
        </p:txBody>
      </p:sp>
      <p:sp>
        <p:nvSpPr>
          <p:cNvPr id="4" name="Title 3"/>
          <p:cNvSpPr>
            <a:spLocks noGrp="1"/>
          </p:cNvSpPr>
          <p:nvPr>
            <p:ph type="title"/>
          </p:nvPr>
        </p:nvSpPr>
        <p:spPr/>
        <p:txBody>
          <a:bodyPr/>
          <a:lstStyle/>
          <a:p>
            <a:r>
              <a:rPr lang="en-US" dirty="0"/>
              <a:t>References </a:t>
            </a:r>
          </a:p>
        </p:txBody>
      </p:sp>
    </p:spTree>
    <p:extLst>
      <p:ext uri="{BB962C8B-B14F-4D97-AF65-F5344CB8AC3E}">
        <p14:creationId xmlns:p14="http://schemas.microsoft.com/office/powerpoint/2010/main" val="3586749689"/>
      </p:ext>
    </p:extLst>
  </p:cSld>
  <p:clrMapOvr>
    <a:masterClrMapping/>
  </p:clrMapOvr>
</p:sld>
</file>

<file path=ppt/theme/theme1.xml><?xml version="1.0" encoding="utf-8"?>
<a:theme xmlns:a="http://schemas.openxmlformats.org/drawingml/2006/main" name="RetrospectVTI">
  <a:themeElements>
    <a:clrScheme name="MONO">
      <a:dk1>
        <a:srgbClr val="000000"/>
      </a:dk1>
      <a:lt1>
        <a:srgbClr val="ECEEF7"/>
      </a:lt1>
      <a:dk2>
        <a:srgbClr val="000000"/>
      </a:dk2>
      <a:lt2>
        <a:srgbClr val="F5F8FF"/>
      </a:lt2>
      <a:accent1>
        <a:srgbClr val="ECEEF7"/>
      </a:accent1>
      <a:accent2>
        <a:srgbClr val="F5F8FF"/>
      </a:accent2>
      <a:accent3>
        <a:srgbClr val="A1A2A9"/>
      </a:accent3>
      <a:accent4>
        <a:srgbClr val="141514"/>
      </a:accent4>
      <a:accent5>
        <a:srgbClr val="000000"/>
      </a:accent5>
      <a:accent6>
        <a:srgbClr val="96969C"/>
      </a:accent6>
      <a:hlink>
        <a:srgbClr val="5F6063"/>
      </a:hlink>
      <a:folHlink>
        <a:srgbClr val="919191"/>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Minimalist_Light_Sales Pitch_02_Win32_AS_v3" id="{A204E388-A84B-4CC6-98FC-54ED9900B3CD}" vid="{1AF041A9-EA2C-4539-9272-70AF2168FE9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E0A43D08-F4F9-4D95-9CB2-7DE374416074}">
  <ds:schemaRefs>
    <ds:schemaRef ds:uri="http://schemas.microsoft.com/office/2006/metadata/contentType"/>
    <ds:schemaRef ds:uri="http://schemas.microsoft.com/office/2006/metadata/properties/metaAttributes"/>
    <ds:schemaRef ds:uri="http://www.w3.org/2000/xmlns/"/>
    <ds:schemaRef ds:uri="http://www.w3.org/2001/XMLSchema"/>
    <ds:schemaRef ds:uri="71af3243-3dd4-4a8d-8c0d-dd76da1f02a5"/>
    <ds:schemaRef ds:uri="16c05727-aa75-4e4a-9b5f-8a80a1165891"/>
  </ds:schemaRefs>
</ds:datastoreItem>
</file>

<file path=customXml/itemProps2.xml><?xml version="1.0" encoding="utf-8"?>
<ds:datastoreItem xmlns:ds="http://schemas.openxmlformats.org/officeDocument/2006/customXml" ds:itemID="{5029FA76-0C86-4BF1-99F1-A3115FBFFAB0}">
  <ds:schemaRefs>
    <ds:schemaRef ds:uri="http://schemas.microsoft.com/sharepoint/v3/contenttype/forms"/>
  </ds:schemaRefs>
</ds:datastoreItem>
</file>

<file path=customXml/itemProps3.xml><?xml version="1.0" encoding="utf-8"?>
<ds:datastoreItem xmlns:ds="http://schemas.openxmlformats.org/officeDocument/2006/customXml" ds:itemID="{44FAF7B5-E40C-46BE-9C83-DA251FCAE61E}">
  <ds:schemaRefs>
    <ds:schemaRef ds:uri="http://schemas.microsoft.com/office/2006/metadata/properties"/>
    <ds:schemaRef ds:uri="http://www.w3.org/2000/xmlns/"/>
    <ds:schemaRef ds:uri="71af3243-3dd4-4a8d-8c0d-dd76da1f02a5"/>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emplate>Minimalist sales pitch</Template>
  <TotalTime>0</TotalTime>
  <Words>1756</Words>
  <Application>Microsoft Office PowerPoint</Application>
  <PresentationFormat>Widescreen</PresentationFormat>
  <Paragraphs>86</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RetrospectVTI</vt:lpstr>
      <vt:lpstr>Business Startup Plan  (Foodie Go)</vt:lpstr>
      <vt:lpstr>Overview of Business Idea</vt:lpstr>
      <vt:lpstr>Product and Services</vt:lpstr>
      <vt:lpstr>Mission and Vision</vt:lpstr>
      <vt:lpstr>Management Structure and Legal Format</vt:lpstr>
      <vt:lpstr>PESTLE Analysis (Political and Economic)</vt:lpstr>
      <vt:lpstr>PESTLE Analysis (Social, Technological, Environmental and Legal)</vt:lpstr>
      <vt:lpstr>Marketing Methods</vt:lpstr>
      <vt:lpstr>Marketing Mix (4ps)</vt:lpstr>
      <vt:lpstr>Required Funding</vt:lpstr>
      <vt:lpstr>Sources of Funding</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Startup Plan  (Foodie Go)</dc:title>
  <dc:creator/>
  <cp:lastModifiedBy>Md Masud Rana</cp:lastModifiedBy>
  <cp:revision>2</cp:revision>
  <dcterms:created xsi:type="dcterms:W3CDTF">2025-12-07T18:30:18Z</dcterms:created>
  <dcterms:modified xsi:type="dcterms:W3CDTF">2025-12-07T21:45:40Z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