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61" r:id="rId2"/>
    <p:sldId id="257" r:id="rId3"/>
    <p:sldId id="265" r:id="rId4"/>
    <p:sldId id="266" r:id="rId5"/>
    <p:sldId id="267" r:id="rId6"/>
    <p:sldId id="259" r:id="rId7"/>
    <p:sldId id="263" r:id="rId8"/>
    <p:sldId id="264" r:id="rId9"/>
    <p:sldId id="262"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3B5EB66-5235-4E60-9764-AC663C2357F0}">
          <p14:sldIdLst>
            <p14:sldId id="261"/>
            <p14:sldId id="257"/>
            <p14:sldId id="265"/>
            <p14:sldId id="266"/>
            <p14:sldId id="267"/>
            <p14:sldId id="259"/>
            <p14:sldId id="263"/>
            <p14:sldId id="264"/>
            <p14:sldId id="262"/>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6ACDD-741C-47A6-952E-105104D80694}" v="2" dt="2022-12-12T11:39:28.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7" d="100"/>
          <a:sy n="97" d="100"/>
        </p:scale>
        <p:origin x="68"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5" name="Footer Placeholder 4"/>
          <p:cNvSpPr>
            <a:spLocks noGrp="1"/>
          </p:cNvSpPr>
          <p:nvPr>
            <p:ph type="ftr" sz="quarter" idx="11"/>
          </p:nvPr>
        </p:nvSpPr>
        <p:spPr>
          <a:xfrm>
            <a:off x="2416500" y="329307"/>
            <a:ext cx="4973915" cy="309201"/>
          </a:xfrm>
        </p:spPr>
        <p:txBody>
          <a:bodyPr/>
          <a:lstStyle/>
          <a:p>
            <a:endParaRPr lang="en-GB" dirty="0"/>
          </a:p>
        </p:txBody>
      </p:sp>
      <p:sp>
        <p:nvSpPr>
          <p:cNvPr id="6" name="Slide Number Placeholder 5"/>
          <p:cNvSpPr>
            <a:spLocks noGrp="1"/>
          </p:cNvSpPr>
          <p:nvPr>
            <p:ph type="sldNum" sz="quarter" idx="12"/>
          </p:nvPr>
        </p:nvSpPr>
        <p:spPr>
          <a:xfrm>
            <a:off x="1437664" y="798973"/>
            <a:ext cx="811019" cy="503578"/>
          </a:xfrm>
        </p:spPr>
        <p:txBody>
          <a:bodyPr/>
          <a:lstStyle/>
          <a:p>
            <a:fld id="{B029412C-A950-4FEA-8934-3DE23815A09E}" type="slidenum">
              <a:rPr lang="en-GB" smtClean="0"/>
              <a:t>‹#›</a:t>
            </a:fld>
            <a:endParaRPr lang="en-GB"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4519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1452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1510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0592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6606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209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8564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73775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811222D-1497-48C5-AB7E-D38FF1BE8D50}" type="datetimeFigureOut">
              <a:rPr lang="en-GB" smtClean="0"/>
              <a:t>12/12/2022</a:t>
            </a:fld>
            <a:endParaRPr lang="en-GB" dirty="0"/>
          </a:p>
        </p:txBody>
      </p:sp>
      <p:sp>
        <p:nvSpPr>
          <p:cNvPr id="6" name="Footer Placeholder 5"/>
          <p:cNvSpPr>
            <a:spLocks noGrp="1"/>
          </p:cNvSpPr>
          <p:nvPr>
            <p:ph type="ftr" sz="quarter" idx="11"/>
          </p:nvPr>
        </p:nvSpPr>
        <p:spPr>
          <a:xfrm>
            <a:off x="1447382" y="318640"/>
            <a:ext cx="5541004" cy="320931"/>
          </a:xfrm>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3173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1383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407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811222D-1497-48C5-AB7E-D38FF1BE8D50}" type="datetimeFigureOut">
              <a:rPr lang="en-GB" smtClean="0"/>
              <a:t>12/12/2022</a:t>
            </a:fld>
            <a:endParaRPr lang="en-GB"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029412C-A950-4FEA-8934-3DE23815A09E}" type="slidenum">
              <a:rPr lang="en-GB" smtClean="0"/>
              <a:t>‹#›</a:t>
            </a:fld>
            <a:endParaRPr lang="en-GB"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068128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pubmed.ncbi.nlm.nih.gov/3698649/" TargetMode="External"/><Relationship Id="rId3" Type="http://schemas.openxmlformats.org/officeDocument/2006/relationships/hyperlink" Target="https://pubmed.ncbi.nlm.nih.gov/19954900/" TargetMode="External"/><Relationship Id="rId7" Type="http://schemas.openxmlformats.org/officeDocument/2006/relationships/hyperlink" Target="https://doi.org/10.1007/bf00053262" TargetMode="External"/><Relationship Id="rId2" Type="http://schemas.openxmlformats.org/officeDocument/2006/relationships/hyperlink" Target="https://doi.org/10.1016/j.maturitas.2009.10.016" TargetMode="External"/><Relationship Id="rId1" Type="http://schemas.openxmlformats.org/officeDocument/2006/relationships/slideLayout" Target="../slideLayouts/slideLayout2.xml"/><Relationship Id="rId6" Type="http://schemas.openxmlformats.org/officeDocument/2006/relationships/hyperlink" Target="https://doi.org/10.1177/104973299129122045" TargetMode="External"/><Relationship Id="rId5" Type="http://schemas.openxmlformats.org/officeDocument/2006/relationships/hyperlink" Target="https://doi.org/10.1111/1467-9566.00258" TargetMode="External"/><Relationship Id="rId4" Type="http://schemas.openxmlformats.org/officeDocument/2006/relationships/hyperlink" Target="https://doi.org/10.1177/0011392108099166"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pubmed.ncbi.nlm.nih.gov/27013288/" TargetMode="External"/><Relationship Id="rId3" Type="http://schemas.openxmlformats.org/officeDocument/2006/relationships/hyperlink" Target="http://www.ncbi.nlm.nih.gov/pmc/articles/pmc3898902/" TargetMode="External"/><Relationship Id="rId7" Type="http://schemas.openxmlformats.org/officeDocument/2006/relationships/hyperlink" Target="http://www.ncbi.nlm.nih.gov/pmc/articles/pmc4808247/" TargetMode="External"/><Relationship Id="rId2" Type="http://schemas.openxmlformats.org/officeDocument/2006/relationships/hyperlink" Target="https://pubmed.ncbi.nlm.nih.gov/24888566/" TargetMode="External"/><Relationship Id="rId1" Type="http://schemas.openxmlformats.org/officeDocument/2006/relationships/slideLayout" Target="../slideLayouts/slideLayout2.xml"/><Relationship Id="rId6" Type="http://schemas.openxmlformats.org/officeDocument/2006/relationships/hyperlink" Target="https://pubmed.ncbi.nlm.nih.gov/26316248/" TargetMode="External"/><Relationship Id="rId5" Type="http://schemas.openxmlformats.org/officeDocument/2006/relationships/hyperlink" Target="http://www.ncbi.nlm.nih.gov/pmc/articles/pmc5994393/" TargetMode="External"/><Relationship Id="rId4" Type="http://schemas.openxmlformats.org/officeDocument/2006/relationships/hyperlink" Target="https://pubmed.ncbi.nlm.nih.gov/24286787/" TargetMode="External"/><Relationship Id="rId9" Type="http://schemas.openxmlformats.org/officeDocument/2006/relationships/hyperlink" Target="https://pubmed.ncbi.nlm.nih.gov/30358730/"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pubmed.ncbi.nlm.nih.gov/27132570/" TargetMode="External"/><Relationship Id="rId13" Type="http://schemas.openxmlformats.org/officeDocument/2006/relationships/hyperlink" Target="https://pubmed.ncbi.nlm.nih.gov/25621768/" TargetMode="External"/><Relationship Id="rId3" Type="http://schemas.openxmlformats.org/officeDocument/2006/relationships/hyperlink" Target="https://pubmed.ncbi.nlm.nih.gov/27013288/" TargetMode="External"/><Relationship Id="rId7" Type="http://schemas.openxmlformats.org/officeDocument/2006/relationships/hyperlink" Target="http://www.ncbi.nlm.nih.gov/pmc/articles/pmc5086302/" TargetMode="External"/><Relationship Id="rId12" Type="http://schemas.openxmlformats.org/officeDocument/2006/relationships/hyperlink" Target="http://www.ncbi.nlm.nih.gov/pmc/articles/pmc4326025/" TargetMode="External"/><Relationship Id="rId2" Type="http://schemas.openxmlformats.org/officeDocument/2006/relationships/hyperlink" Target="http://www.ncbi.nlm.nih.gov/pmc/articles/pmc4808247/" TargetMode="External"/><Relationship Id="rId1" Type="http://schemas.openxmlformats.org/officeDocument/2006/relationships/slideLayout" Target="../slideLayouts/slideLayout2.xml"/><Relationship Id="rId6" Type="http://schemas.openxmlformats.org/officeDocument/2006/relationships/hyperlink" Target="https://pubmed.ncbi.nlm.nih.gov/28141665/" TargetMode="External"/><Relationship Id="rId11" Type="http://schemas.openxmlformats.org/officeDocument/2006/relationships/hyperlink" Target="https://pubmed.ncbi.nlm.nih.gov/23684086/" TargetMode="External"/><Relationship Id="rId5" Type="http://schemas.openxmlformats.org/officeDocument/2006/relationships/hyperlink" Target="http://www.ncbi.nlm.nih.gov/pmc/articles/pmc5443696/" TargetMode="External"/><Relationship Id="rId10" Type="http://schemas.openxmlformats.org/officeDocument/2006/relationships/hyperlink" Target="https://pubmed.ncbi.nlm.nih.gov/29916947/" TargetMode="External"/><Relationship Id="rId4" Type="http://schemas.openxmlformats.org/officeDocument/2006/relationships/hyperlink" Target="https://pubmed.ncbi.nlm.nih.gov/30358730/" TargetMode="External"/><Relationship Id="rId9" Type="http://schemas.openxmlformats.org/officeDocument/2006/relationships/hyperlink" Target="http://www.ncbi.nlm.nih.gov/pmc/articles/pmc6136974/" TargetMode="External"/><Relationship Id="rId14" Type="http://schemas.openxmlformats.org/officeDocument/2006/relationships/hyperlink" Target="https://pubmed.ncbi.nlm.nih.gov/290775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546461" y="1802487"/>
            <a:ext cx="10788152" cy="4328598"/>
          </a:xfrm>
        </p:spPr>
        <p:txBody>
          <a:bodyPr>
            <a:normAutofit/>
          </a:bodyPr>
          <a:lstStyle/>
          <a:p>
            <a:pPr algn="l"/>
            <a:r>
              <a:rPr lang="en-GB" sz="2800" dirty="0">
                <a:latin typeface="Arial" panose="020B0604020202020204" pitchFamily="34" charset="0"/>
                <a:cs typeface="Arial" panose="020B0604020202020204" pitchFamily="34" charset="0"/>
              </a:rPr>
              <a:t>Student Name: Maritza Estefania Ramirez Rivera   </a:t>
            </a:r>
          </a:p>
          <a:p>
            <a:pPr algn="l"/>
            <a:r>
              <a:rPr lang="en-GB" sz="2800" dirty="0">
                <a:latin typeface="Arial" panose="020B0604020202020204" pitchFamily="34" charset="0"/>
                <a:cs typeface="Arial" panose="020B0604020202020204" pitchFamily="34" charset="0"/>
              </a:rPr>
              <a:t>Student </a:t>
            </a:r>
            <a:r>
              <a:rPr lang="en-GB" sz="2800">
                <a:latin typeface="Arial" panose="020B0604020202020204" pitchFamily="34" charset="0"/>
                <a:cs typeface="Arial" panose="020B0604020202020204" pitchFamily="34" charset="0"/>
              </a:rPr>
              <a:t>Number :20220951</a:t>
            </a:r>
            <a:endParaRPr lang="en-GB" sz="2800" dirty="0">
              <a:latin typeface="Arial" panose="020B0604020202020204" pitchFamily="34" charset="0"/>
              <a:cs typeface="Arial" panose="020B0604020202020204" pitchFamily="34" charset="0"/>
            </a:endParaRPr>
          </a:p>
          <a:p>
            <a:pPr algn="l"/>
            <a:r>
              <a:rPr lang="en-GB" sz="2800" dirty="0">
                <a:latin typeface="Arial" panose="020B0604020202020204" pitchFamily="34" charset="0"/>
                <a:cs typeface="Arial" panose="020B0604020202020204" pitchFamily="34" charset="0"/>
              </a:rPr>
              <a:t>Module Name : Introduction Research</a:t>
            </a:r>
          </a:p>
          <a:p>
            <a:pPr algn="l"/>
            <a:r>
              <a:rPr lang="en-GB" sz="2800" dirty="0">
                <a:latin typeface="Arial" panose="020B0604020202020204" pitchFamily="34" charset="0"/>
                <a:cs typeface="Arial" panose="020B0604020202020204" pitchFamily="34" charset="0"/>
              </a:rPr>
              <a:t>Module code : BMHP5005</a:t>
            </a:r>
          </a:p>
          <a:p>
            <a:pPr algn="l"/>
            <a:r>
              <a:rPr lang="en-GB" sz="2800" dirty="0">
                <a:latin typeface="Arial" panose="020B0604020202020204" pitchFamily="34" charset="0"/>
                <a:cs typeface="Arial" panose="020B0604020202020204" pitchFamily="34" charset="0"/>
              </a:rPr>
              <a:t>TITLE NAME :Experience of the women menopausal </a:t>
            </a:r>
            <a:r>
              <a:rPr lang="en-GB" sz="2800" dirty="0" err="1">
                <a:latin typeface="Arial" panose="020B0604020202020204" pitchFamily="34" charset="0"/>
                <a:cs typeface="Arial" panose="020B0604020202020204" pitchFamily="34" charset="0"/>
              </a:rPr>
              <a:t>uk</a:t>
            </a:r>
            <a:endParaRPr lang="en-GB" sz="2800" dirty="0">
              <a:latin typeface="Arial" panose="020B0604020202020204" pitchFamily="34" charset="0"/>
              <a:cs typeface="Arial" panose="020B0604020202020204" pitchFamily="34" charset="0"/>
            </a:endParaRPr>
          </a:p>
          <a:p>
            <a:pPr algn="l"/>
            <a:r>
              <a:rPr lang="en-GB" sz="2800" dirty="0">
                <a:latin typeface="Arial" panose="020B0604020202020204" pitchFamily="34" charset="0"/>
                <a:cs typeface="Arial" panose="020B0604020202020204" pitchFamily="34" charset="0"/>
              </a:rPr>
              <a:t>Lecture name:  Rachel Cohen  </a:t>
            </a:r>
          </a:p>
        </p:txBody>
      </p:sp>
      <p:pic>
        <p:nvPicPr>
          <p:cNvPr id="2050" name="Picture 2" descr="See the source image">
            <a:extLst>
              <a:ext uri="{FF2B5EF4-FFF2-40B4-BE49-F238E27FC236}">
                <a16:creationId xmlns:a16="http://schemas.microsoft.com/office/drawing/2014/main" id="{ADF0B62D-7395-541B-C851-130B910485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784" y="518541"/>
            <a:ext cx="8501825" cy="1152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latin typeface="Arial Black" panose="020B0A04020102020204" pitchFamily="34" charset="0"/>
              </a:rPr>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269715" y="1825626"/>
            <a:ext cx="11084085" cy="4227856"/>
          </a:xfrm>
        </p:spPr>
        <p:txBody>
          <a:bodyPr>
            <a:normAutofit/>
          </a:bodyPr>
          <a:lstStyle/>
          <a:p>
            <a:pPr>
              <a:lnSpc>
                <a:spcPct val="100000"/>
              </a:lnSpc>
              <a:spcBef>
                <a:spcPts val="0"/>
              </a:spcBef>
            </a:pPr>
            <a:r>
              <a:rPr lang="en-GB" sz="2000" dirty="0">
                <a:latin typeface="Arial" panose="020B0604020202020204" pitchFamily="34" charset="0"/>
                <a:cs typeface="Arial" panose="020B0604020202020204" pitchFamily="34" charset="0"/>
              </a:rPr>
              <a:t>The menopausal symptoms that women in the UK experience are discussed in this literature study. How various medicines and treatments impact their everyday lives. Menopause is examined as a typical biological condition that  impact every woman's social environment. Menopause is a struggle; it is a distressing term that expresses foreseeable trends.</a:t>
            </a:r>
          </a:p>
          <a:p>
            <a:pPr marL="0" indent="0">
              <a:lnSpc>
                <a:spcPct val="100000"/>
              </a:lnSpc>
              <a:spcBef>
                <a:spcPts val="0"/>
              </a:spcBef>
              <a:buNone/>
            </a:pPr>
            <a:endParaRPr lang="en-US" sz="2000" dirty="0">
              <a:latin typeface="Arial" panose="020B0604020202020204" pitchFamily="34" charset="0"/>
              <a:cs typeface="Arial" panose="020B0604020202020204" pitchFamily="34" charset="0"/>
            </a:endParaRPr>
          </a:p>
          <a:p>
            <a:pPr>
              <a:lnSpc>
                <a:spcPct val="100000"/>
              </a:lnSpc>
              <a:spcBef>
                <a:spcPts val="0"/>
              </a:spcBef>
            </a:pPr>
            <a:r>
              <a:rPr lang="en-US" dirty="0"/>
              <a:t>Aim:  </a:t>
            </a:r>
            <a:r>
              <a:rPr lang="en-GB" sz="2000" dirty="0">
                <a:latin typeface="Arial" panose="020B0604020202020204" pitchFamily="34" charset="0"/>
                <a:cs typeface="Arial" panose="020B0604020202020204" pitchFamily="34" charset="0"/>
              </a:rPr>
              <a:t>The effects on menopausal women, therapies, societal repercussions, and sexual function in their personal lives, This study examines memos two participants experience of the CBT treatments.</a:t>
            </a:r>
          </a:p>
          <a:p>
            <a:pPr>
              <a:lnSpc>
                <a:spcPct val="100000"/>
              </a:lnSpc>
              <a:spcBef>
                <a:spcPts val="0"/>
              </a:spcBef>
            </a:pPr>
            <a:endParaRPr lang="en-GB" dirty="0"/>
          </a:p>
          <a:p>
            <a:pPr>
              <a:lnSpc>
                <a:spcPct val="100000"/>
              </a:lnSpc>
              <a:spcBef>
                <a:spcPts val="0"/>
              </a:spcBef>
            </a:pPr>
            <a:r>
              <a:rPr lang="en-US" dirty="0"/>
              <a:t>Objectives: </a:t>
            </a:r>
            <a:r>
              <a:rPr lang="en-GB" sz="2000" dirty="0">
                <a:latin typeface="Arial" panose="020B0604020202020204" pitchFamily="34" charset="0"/>
                <a:cs typeface="Arial" panose="020B0604020202020204" pitchFamily="34" charset="0"/>
              </a:rPr>
              <a:t>I looked at the commonalities between the three pieces. I did some research on this information and found it at https://pubmed.ncbi.nlm.nih.gov. My intention with this subject is to spread information broadly in order to support future  service users, my family and friends.</a:t>
            </a:r>
          </a:p>
          <a:p>
            <a:pPr marL="0" indent="0">
              <a:lnSpc>
                <a:spcPct val="100000"/>
              </a:lnSpc>
              <a:spcBef>
                <a:spcPts val="0"/>
              </a:spcBef>
              <a:buNone/>
            </a:pP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A0CF4-AEA0-45AB-C6D3-AEA363B6E3DA}"/>
              </a:ext>
            </a:extLst>
          </p:cNvPr>
          <p:cNvSpPr>
            <a:spLocks noGrp="1"/>
          </p:cNvSpPr>
          <p:nvPr>
            <p:ph type="title"/>
          </p:nvPr>
        </p:nvSpPr>
        <p:spPr/>
        <p:txBody>
          <a:bodyPr/>
          <a:lstStyle/>
          <a:p>
            <a:r>
              <a:rPr lang="en-GB" dirty="0">
                <a:latin typeface="Arial Black" panose="020B0A04020102020204" pitchFamily="34" charset="0"/>
              </a:rPr>
              <a:t>Methods:</a:t>
            </a:r>
          </a:p>
        </p:txBody>
      </p:sp>
      <p:sp>
        <p:nvSpPr>
          <p:cNvPr id="3" name="Content Placeholder 2">
            <a:extLst>
              <a:ext uri="{FF2B5EF4-FFF2-40B4-BE49-F238E27FC236}">
                <a16:creationId xmlns:a16="http://schemas.microsoft.com/office/drawing/2014/main" id="{3B10C595-DF2D-3F94-4C3B-8EACE2E83EF9}"/>
              </a:ext>
            </a:extLst>
          </p:cNvPr>
          <p:cNvSpPr>
            <a:spLocks noGrp="1"/>
          </p:cNvSpPr>
          <p:nvPr>
            <p:ph sz="half" idx="1"/>
          </p:nvPr>
        </p:nvSpPr>
        <p:spPr/>
        <p:txBody>
          <a:bodyPr>
            <a:normAutofit fontScale="77500" lnSpcReduction="20000"/>
          </a:bodyPr>
          <a:lstStyle/>
          <a:p>
            <a:r>
              <a:rPr lang="en-GB" dirty="0">
                <a:latin typeface="Arial Black" panose="020B0A04020102020204" pitchFamily="34" charset="0"/>
                <a:cs typeface="Arial" panose="020B0604020202020204" pitchFamily="34" charset="0"/>
              </a:rPr>
              <a:t>Type of Research:</a:t>
            </a:r>
          </a:p>
          <a:p>
            <a:pPr marL="0" indent="0">
              <a:buNone/>
            </a:pPr>
            <a:r>
              <a:rPr lang="en-GB" sz="2400" dirty="0">
                <a:latin typeface="Arial" panose="020B0604020202020204" pitchFamily="34" charset="0"/>
                <a:cs typeface="Arial" panose="020B0604020202020204" pitchFamily="34" charset="0"/>
              </a:rPr>
              <a:t>Interviews &amp; Questionary</a:t>
            </a:r>
          </a:p>
          <a:p>
            <a:r>
              <a:rPr lang="en-GB" dirty="0">
                <a:latin typeface="Arial Black" panose="020B0A04020102020204" pitchFamily="34" charset="0"/>
                <a:cs typeface="Arial" panose="020B0604020202020204" pitchFamily="34" charset="0"/>
              </a:rPr>
              <a:t>Analysis</a:t>
            </a:r>
            <a:r>
              <a:rPr lang="en-GB"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Qualitative Research &amp; Thematic Analysis</a:t>
            </a:r>
          </a:p>
          <a:p>
            <a:r>
              <a:rPr lang="en-GB" dirty="0">
                <a:latin typeface="Arial Black" panose="020B0A04020102020204" pitchFamily="34" charset="0"/>
                <a:cs typeface="Arial" panose="020B0604020202020204" pitchFamily="34" charset="0"/>
              </a:rPr>
              <a:t>Key Words</a:t>
            </a:r>
            <a:r>
              <a:rPr lang="en-GB" dirty="0">
                <a:latin typeface="Arial" panose="020B0604020202020204" pitchFamily="34" charset="0"/>
                <a:cs typeface="Arial" panose="020B0604020202020204" pitchFamily="34" charset="0"/>
              </a:rPr>
              <a:t>:</a:t>
            </a:r>
          </a:p>
          <a:p>
            <a:pPr marL="0" indent="0">
              <a:buNone/>
            </a:pPr>
            <a:r>
              <a:rPr lang="en-GB" sz="2400" dirty="0">
                <a:latin typeface="Arial" panose="020B0604020202020204" pitchFamily="34" charset="0"/>
                <a:cs typeface="Arial" panose="020B0604020202020204" pitchFamily="34" charset="0"/>
              </a:rPr>
              <a:t>Impact Experiences of the Women Menopausal UK.</a:t>
            </a:r>
          </a:p>
          <a:p>
            <a:pPr marL="0" indent="0">
              <a:buNone/>
            </a:pPr>
            <a:r>
              <a:rPr lang="en-GB" sz="2400" dirty="0">
                <a:latin typeface="Arial" panose="020B0604020202020204" pitchFamily="34" charset="0"/>
                <a:cs typeface="Arial" panose="020B0604020202020204" pitchFamily="34" charset="0"/>
              </a:rPr>
              <a:t>Transformation Women Health</a:t>
            </a:r>
          </a:p>
          <a:p>
            <a:pPr marL="0" indent="0">
              <a:buNone/>
            </a:pPr>
            <a:endParaRPr lang="en-GB" sz="20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1267E5AA-172A-23DD-62DF-DEE0585927BD}"/>
              </a:ext>
            </a:extLst>
          </p:cNvPr>
          <p:cNvSpPr>
            <a:spLocks noGrp="1"/>
          </p:cNvSpPr>
          <p:nvPr>
            <p:ph sz="half" idx="2"/>
          </p:nvPr>
        </p:nvSpPr>
        <p:spPr>
          <a:xfrm>
            <a:off x="6095999" y="1624869"/>
            <a:ext cx="5423901" cy="4507690"/>
          </a:xfrm>
        </p:spPr>
        <p:txBody>
          <a:bodyPr>
            <a:normAutofit fontScale="77500" lnSpcReduction="20000"/>
          </a:bodyPr>
          <a:lstStyle/>
          <a:p>
            <a:r>
              <a:rPr lang="en-GB" dirty="0">
                <a:latin typeface="Arial Black" panose="020B0A04020102020204" pitchFamily="34" charset="0"/>
              </a:rPr>
              <a:t>Data Bases:</a:t>
            </a:r>
          </a:p>
          <a:p>
            <a:pPr marL="0" indent="0">
              <a:buNone/>
            </a:pPr>
            <a:r>
              <a:rPr lang="en-GB" sz="2400" dirty="0" err="1">
                <a:latin typeface="Arial" panose="020B0604020202020204" pitchFamily="34" charset="0"/>
                <a:cs typeface="Arial" panose="020B0604020202020204" pitchFamily="34" charset="0"/>
              </a:rPr>
              <a:t>Med.Med.go</a:t>
            </a:r>
            <a:r>
              <a:rPr lang="en-GB" sz="2400" dirty="0">
                <a:latin typeface="Arial" panose="020B0604020202020204" pitchFamily="34" charset="0"/>
                <a:cs typeface="Arial" panose="020B0604020202020204" pitchFamily="34" charset="0"/>
              </a:rPr>
              <a:t> &amp; Mesh Terms</a:t>
            </a:r>
          </a:p>
          <a:p>
            <a:r>
              <a:rPr lang="en-GB" dirty="0">
                <a:latin typeface="Arial Black" panose="020B0A04020102020204" pitchFamily="34" charset="0"/>
                <a:cs typeface="Arial" panose="020B0604020202020204" pitchFamily="34" charset="0"/>
              </a:rPr>
              <a:t>Inclusion Criteria</a:t>
            </a:r>
          </a:p>
          <a:p>
            <a:pPr marL="0" indent="0">
              <a:buNone/>
            </a:pPr>
            <a:r>
              <a:rPr lang="en-GB" sz="2400" dirty="0">
                <a:latin typeface="Arial" panose="020B0604020202020204" pitchFamily="34" charset="0"/>
                <a:cs typeface="Arial" panose="020B0604020202020204" pitchFamily="34" charset="0"/>
              </a:rPr>
              <a:t>Young Women &amp;  Older Women</a:t>
            </a:r>
          </a:p>
          <a:p>
            <a:r>
              <a:rPr lang="en-GB" dirty="0">
                <a:latin typeface="Arial Black" panose="020B0A04020102020204" pitchFamily="34" charset="0"/>
                <a:cs typeface="Arial" panose="020B0604020202020204" pitchFamily="34" charset="0"/>
              </a:rPr>
              <a:t>Exclusion Criteria</a:t>
            </a:r>
          </a:p>
          <a:p>
            <a:pPr marL="0" indent="0">
              <a:buNone/>
            </a:pPr>
            <a:r>
              <a:rPr lang="en-GB" sz="2400" dirty="0">
                <a:latin typeface="Arial" panose="020B0604020202020204" pitchFamily="34" charset="0"/>
                <a:cs typeface="Arial" panose="020B0604020202020204" pitchFamily="34" charset="0"/>
              </a:rPr>
              <a:t>Pregnancy Woman</a:t>
            </a:r>
          </a:p>
          <a:p>
            <a:pPr marL="0" indent="0">
              <a:buNone/>
            </a:pPr>
            <a:r>
              <a:rPr lang="en-GB" sz="2400" dirty="0">
                <a:latin typeface="Arial" panose="020B0604020202020204" pitchFamily="34" charset="0"/>
                <a:cs typeface="Arial" panose="020B0604020202020204" pitchFamily="34" charset="0"/>
              </a:rPr>
              <a:t>Teenager Pregnancies</a:t>
            </a:r>
          </a:p>
          <a:p>
            <a:pPr marL="0" indent="0">
              <a:buNone/>
            </a:pPr>
            <a:endParaRPr lang="en-GB" sz="2400" dirty="0">
              <a:latin typeface="Arial Black" panose="020B0A040201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buNone/>
            </a:pPr>
            <a:endParaRPr lang="en-GB" dirty="0">
              <a:latin typeface="Arial Black" panose="020B0A04020102020204" pitchFamily="34" charset="0"/>
            </a:endParaRPr>
          </a:p>
        </p:txBody>
      </p:sp>
      <p:sp>
        <p:nvSpPr>
          <p:cNvPr id="5" name="AutoShape 2" descr="pubmed logo">
            <a:extLst>
              <a:ext uri="{FF2B5EF4-FFF2-40B4-BE49-F238E27FC236}">
                <a16:creationId xmlns:a16="http://schemas.microsoft.com/office/drawing/2014/main" id="{6469637B-3597-0E6D-CCFF-9EDFF4FA8392}"/>
              </a:ext>
            </a:extLst>
          </p:cNvPr>
          <p:cNvSpPr>
            <a:spLocks noChangeAspect="1" noChangeArrowheads="1"/>
          </p:cNvSpPr>
          <p:nvPr/>
        </p:nvSpPr>
        <p:spPr bwMode="auto">
          <a:xfrm>
            <a:off x="5867400" y="3232196"/>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pubmed logo">
            <a:extLst>
              <a:ext uri="{FF2B5EF4-FFF2-40B4-BE49-F238E27FC236}">
                <a16:creationId xmlns:a16="http://schemas.microsoft.com/office/drawing/2014/main" id="{F7E79EA7-A38C-6504-460F-DA17BE7A1E45}"/>
              </a:ext>
            </a:extLst>
          </p:cNvPr>
          <p:cNvSpPr>
            <a:spLocks noChangeAspect="1" noChangeArrowheads="1"/>
          </p:cNvSpPr>
          <p:nvPr/>
        </p:nvSpPr>
        <p:spPr bwMode="auto">
          <a:xfrm>
            <a:off x="5943599" y="3276600"/>
            <a:ext cx="319053"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510729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B719-126F-1BFE-D313-61F2A65D070C}"/>
              </a:ext>
            </a:extLst>
          </p:cNvPr>
          <p:cNvSpPr>
            <a:spLocks noGrp="1"/>
          </p:cNvSpPr>
          <p:nvPr>
            <p:ph type="title"/>
          </p:nvPr>
        </p:nvSpPr>
        <p:spPr>
          <a:xfrm>
            <a:off x="3548508" y="299343"/>
            <a:ext cx="4089035" cy="917666"/>
          </a:xfrm>
        </p:spPr>
        <p:txBody>
          <a:bodyPr>
            <a:normAutofit/>
          </a:bodyPr>
          <a:lstStyle/>
          <a:p>
            <a:r>
              <a:rPr lang="en-GB" sz="2800" dirty="0">
                <a:latin typeface="Arial Black" panose="020B0A04020102020204" pitchFamily="34" charset="0"/>
              </a:rPr>
              <a:t>Literature Review</a:t>
            </a:r>
          </a:p>
        </p:txBody>
      </p:sp>
      <p:sp>
        <p:nvSpPr>
          <p:cNvPr id="3" name="Content Placeholder 2">
            <a:extLst>
              <a:ext uri="{FF2B5EF4-FFF2-40B4-BE49-F238E27FC236}">
                <a16:creationId xmlns:a16="http://schemas.microsoft.com/office/drawing/2014/main" id="{F9A2FACA-D0AB-B889-5DB9-5003BD1911D9}"/>
              </a:ext>
            </a:extLst>
          </p:cNvPr>
          <p:cNvSpPr>
            <a:spLocks noGrp="1"/>
          </p:cNvSpPr>
          <p:nvPr>
            <p:ph sz="half" idx="1"/>
          </p:nvPr>
        </p:nvSpPr>
        <p:spPr>
          <a:xfrm>
            <a:off x="1085482" y="1811440"/>
            <a:ext cx="4554302" cy="4351338"/>
          </a:xfrm>
        </p:spPr>
        <p:txBody>
          <a:bodyPr>
            <a:normAutofit fontScale="70000" lnSpcReduction="20000"/>
          </a:bodyPr>
          <a:lstStyle/>
          <a:p>
            <a:r>
              <a:rPr lang="en-GB" sz="2600" dirty="0">
                <a:latin typeface="Arial" panose="020B0604020202020204" pitchFamily="34" charset="0"/>
                <a:cs typeface="Arial" panose="020B0604020202020204" pitchFamily="34" charset="0"/>
              </a:rPr>
              <a:t>Autor(s)titles, and year of publication:</a:t>
            </a:r>
          </a:p>
          <a:p>
            <a:pPr marL="457200" indent="-457200">
              <a:buFont typeface="+mj-lt"/>
              <a:buAutoNum type="arabicPeriod"/>
            </a:pPr>
            <a:r>
              <a:rPr lang="en-GB" sz="1700" b="0" i="0" dirty="0" err="1">
                <a:solidFill>
                  <a:srgbClr val="212121"/>
                </a:solidFill>
                <a:effectLst/>
                <a:latin typeface="Arial" panose="020B0604020202020204" pitchFamily="34" charset="0"/>
                <a:cs typeface="Arial" panose="020B0604020202020204" pitchFamily="34" charset="0"/>
              </a:rPr>
              <a:t>Balabanovic</a:t>
            </a:r>
            <a:r>
              <a:rPr lang="en-GB" sz="1700" b="0" i="0" dirty="0">
                <a:solidFill>
                  <a:srgbClr val="212121"/>
                </a:solidFill>
                <a:effectLst/>
                <a:latin typeface="Arial" panose="020B0604020202020204" pitchFamily="34" charset="0"/>
                <a:cs typeface="Arial" panose="020B0604020202020204" pitchFamily="34" charset="0"/>
              </a:rPr>
              <a:t> J, Ayers B, Hunter MS. Cognitive behaviour therapy for menopausal hot flushes and night sweats: a qualitative analysis of women's experiences of group and self-help CBT. </a:t>
            </a:r>
            <a:r>
              <a:rPr lang="en-GB" sz="1700" b="0" i="0" dirty="0" err="1">
                <a:solidFill>
                  <a:srgbClr val="212121"/>
                </a:solidFill>
                <a:effectLst/>
                <a:latin typeface="Arial" panose="020B0604020202020204" pitchFamily="34" charset="0"/>
                <a:cs typeface="Arial" panose="020B0604020202020204" pitchFamily="34" charset="0"/>
              </a:rPr>
              <a:t>Behav</a:t>
            </a:r>
            <a:r>
              <a:rPr lang="en-GB" sz="1700" b="0" i="0" dirty="0">
                <a:solidFill>
                  <a:srgbClr val="212121"/>
                </a:solidFill>
                <a:effectLst/>
                <a:latin typeface="Arial" panose="020B0604020202020204" pitchFamily="34" charset="0"/>
                <a:cs typeface="Arial" panose="020B0604020202020204" pitchFamily="34" charset="0"/>
              </a:rPr>
              <a:t> </a:t>
            </a:r>
            <a:r>
              <a:rPr lang="en-GB" sz="1700" b="0" i="0" dirty="0" err="1">
                <a:solidFill>
                  <a:srgbClr val="212121"/>
                </a:solidFill>
                <a:effectLst/>
                <a:latin typeface="Arial" panose="020B0604020202020204" pitchFamily="34" charset="0"/>
                <a:cs typeface="Arial" panose="020B0604020202020204" pitchFamily="34" charset="0"/>
              </a:rPr>
              <a:t>Cogn</a:t>
            </a:r>
            <a:r>
              <a:rPr lang="en-GB" sz="1700" b="0" i="0" dirty="0">
                <a:solidFill>
                  <a:srgbClr val="212121"/>
                </a:solidFill>
                <a:effectLst/>
                <a:latin typeface="Arial" panose="020B0604020202020204" pitchFamily="34" charset="0"/>
                <a:cs typeface="Arial" panose="020B0604020202020204" pitchFamily="34" charset="0"/>
              </a:rPr>
              <a:t> </a:t>
            </a:r>
            <a:r>
              <a:rPr lang="en-GB" sz="1700" b="0" i="0" dirty="0" err="1">
                <a:solidFill>
                  <a:srgbClr val="212121"/>
                </a:solidFill>
                <a:effectLst/>
                <a:latin typeface="Arial" panose="020B0604020202020204" pitchFamily="34" charset="0"/>
                <a:cs typeface="Arial" panose="020B0604020202020204" pitchFamily="34" charset="0"/>
              </a:rPr>
              <a:t>Psychother</a:t>
            </a:r>
            <a:r>
              <a:rPr lang="en-GB" sz="1700" b="0" i="0" dirty="0">
                <a:solidFill>
                  <a:srgbClr val="212121"/>
                </a:solidFill>
                <a:effectLst/>
                <a:latin typeface="Arial" panose="020B0604020202020204" pitchFamily="34" charset="0"/>
                <a:cs typeface="Arial" panose="020B0604020202020204" pitchFamily="34" charset="0"/>
              </a:rPr>
              <a:t>. 2013 Jul;41(4):441-57. </a:t>
            </a:r>
            <a:r>
              <a:rPr lang="en-GB" sz="1700" b="0" i="0" dirty="0" err="1">
                <a:solidFill>
                  <a:srgbClr val="212121"/>
                </a:solidFill>
                <a:effectLst/>
                <a:latin typeface="Arial" panose="020B0604020202020204" pitchFamily="34" charset="0"/>
                <a:cs typeface="Arial" panose="020B0604020202020204" pitchFamily="34" charset="0"/>
              </a:rPr>
              <a:t>doi</a:t>
            </a:r>
            <a:r>
              <a:rPr lang="en-GB" sz="1700" b="0" i="0" dirty="0">
                <a:solidFill>
                  <a:srgbClr val="212121"/>
                </a:solidFill>
                <a:effectLst/>
                <a:latin typeface="Arial" panose="020B0604020202020204" pitchFamily="34" charset="0"/>
                <a:cs typeface="Arial" panose="020B0604020202020204" pitchFamily="34" charset="0"/>
              </a:rPr>
              <a:t>: 10.1017/S1352465812000677. </a:t>
            </a:r>
            <a:r>
              <a:rPr lang="en-GB" sz="1700" b="0" i="0" dirty="0" err="1">
                <a:solidFill>
                  <a:srgbClr val="212121"/>
                </a:solidFill>
                <a:effectLst/>
                <a:latin typeface="Arial" panose="020B0604020202020204" pitchFamily="34" charset="0"/>
                <a:cs typeface="Arial" panose="020B0604020202020204" pitchFamily="34" charset="0"/>
              </a:rPr>
              <a:t>Epub</a:t>
            </a:r>
            <a:r>
              <a:rPr lang="en-GB" sz="1700" b="0" i="0" dirty="0">
                <a:solidFill>
                  <a:srgbClr val="212121"/>
                </a:solidFill>
                <a:effectLst/>
                <a:latin typeface="Arial" panose="020B0604020202020204" pitchFamily="34" charset="0"/>
                <a:cs typeface="Arial" panose="020B0604020202020204" pitchFamily="34" charset="0"/>
              </a:rPr>
              <a:t> 2012 Sep 4. PMID: 22947108.</a:t>
            </a:r>
            <a:endParaRPr lang="en-GB" sz="1700" dirty="0">
              <a:latin typeface="Arial" panose="020B0604020202020204" pitchFamily="34" charset="0"/>
              <a:cs typeface="Arial" panose="020B0604020202020204" pitchFamily="34" charset="0"/>
            </a:endParaRPr>
          </a:p>
          <a:p>
            <a:pPr marL="342900" indent="-342900">
              <a:buFont typeface="+mj-lt"/>
              <a:buAutoNum type="arabicPeriod"/>
            </a:pPr>
            <a:r>
              <a:rPr lang="en-GB" sz="1700" b="0" i="0" dirty="0">
                <a:solidFill>
                  <a:srgbClr val="212121"/>
                </a:solidFill>
                <a:effectLst/>
                <a:latin typeface="Arial" panose="020B0604020202020204" pitchFamily="34" charset="0"/>
                <a:cs typeface="Arial" panose="020B0604020202020204" pitchFamily="34" charset="0"/>
              </a:rPr>
              <a:t>Harder H, </a:t>
            </a:r>
            <a:r>
              <a:rPr lang="en-GB" sz="1700" b="0" i="0" dirty="0" err="1">
                <a:solidFill>
                  <a:srgbClr val="212121"/>
                </a:solidFill>
                <a:effectLst/>
                <a:latin typeface="Arial" panose="020B0604020202020204" pitchFamily="34" charset="0"/>
                <a:cs typeface="Arial" panose="020B0604020202020204" pitchFamily="34" charset="0"/>
              </a:rPr>
              <a:t>Starkings</a:t>
            </a:r>
            <a:r>
              <a:rPr lang="en-GB" sz="1700" b="0" i="0" dirty="0">
                <a:solidFill>
                  <a:srgbClr val="212121"/>
                </a:solidFill>
                <a:effectLst/>
                <a:latin typeface="Arial" panose="020B0604020202020204" pitchFamily="34" charset="0"/>
                <a:cs typeface="Arial" panose="020B0604020202020204" pitchFamily="34" charset="0"/>
              </a:rPr>
              <a:t> RML, Fallowfield LJ, Menon U, Jacobs IJ, Jenkins VA; UKCTOCS trialists. Sexual functioning in 4,418 postmenopausal women participating in UKCTOCS: a qualitative free-text analysis. Menopause. 2019 Oct;26(10):1100-1009. </a:t>
            </a:r>
            <a:r>
              <a:rPr lang="en-GB" sz="1700" b="0" i="0" dirty="0" err="1">
                <a:solidFill>
                  <a:srgbClr val="212121"/>
                </a:solidFill>
                <a:effectLst/>
                <a:latin typeface="Arial" panose="020B0604020202020204" pitchFamily="34" charset="0"/>
                <a:cs typeface="Arial" panose="020B0604020202020204" pitchFamily="34" charset="0"/>
              </a:rPr>
              <a:t>doi</a:t>
            </a:r>
            <a:r>
              <a:rPr lang="en-GB" sz="1700" b="0" i="0" dirty="0">
                <a:solidFill>
                  <a:srgbClr val="212121"/>
                </a:solidFill>
                <a:effectLst/>
                <a:latin typeface="Arial" panose="020B0604020202020204" pitchFamily="34" charset="0"/>
                <a:cs typeface="Arial" panose="020B0604020202020204" pitchFamily="34" charset="0"/>
              </a:rPr>
              <a:t>: 10.1097/GME.0000000000001377. PMID: 31290761; PMCID: PMC6791508.</a:t>
            </a:r>
          </a:p>
          <a:p>
            <a:pPr marL="342900" indent="-342900">
              <a:buFont typeface="+mj-lt"/>
              <a:buAutoNum type="arabicPeriod"/>
            </a:pPr>
            <a:r>
              <a:rPr lang="en-GB" sz="1700" b="0" i="0" dirty="0">
                <a:solidFill>
                  <a:srgbClr val="212121"/>
                </a:solidFill>
                <a:effectLst/>
                <a:latin typeface="Arial" panose="020B0604020202020204" pitchFamily="34" charset="0"/>
                <a:cs typeface="Arial" panose="020B0604020202020204" pitchFamily="34" charset="0"/>
              </a:rPr>
              <a:t>de </a:t>
            </a:r>
            <a:r>
              <a:rPr lang="en-GB" sz="1700" b="0" i="0" dirty="0" err="1">
                <a:solidFill>
                  <a:srgbClr val="212121"/>
                </a:solidFill>
                <a:effectLst/>
                <a:latin typeface="Arial" panose="020B0604020202020204" pitchFamily="34" charset="0"/>
                <a:cs typeface="Arial" panose="020B0604020202020204" pitchFamily="34" charset="0"/>
              </a:rPr>
              <a:t>Salis</a:t>
            </a:r>
            <a:r>
              <a:rPr lang="en-GB" sz="1700" b="0" i="0" dirty="0">
                <a:solidFill>
                  <a:srgbClr val="212121"/>
                </a:solidFill>
                <a:effectLst/>
                <a:latin typeface="Arial" panose="020B0604020202020204" pitchFamily="34" charset="0"/>
                <a:cs typeface="Arial" panose="020B0604020202020204" pitchFamily="34" charset="0"/>
              </a:rPr>
              <a:t> I, Owen-Smith A, Donovan JL, Lawlor DA. Experiencing menopause in the UK: The interrelated narratives of normality, distress, and transformation. J Women Aging. 2018 Nov-Dec;30(6):520-540. </a:t>
            </a:r>
            <a:r>
              <a:rPr lang="en-GB" sz="1700" b="0" i="0" dirty="0" err="1">
                <a:solidFill>
                  <a:srgbClr val="212121"/>
                </a:solidFill>
                <a:effectLst/>
                <a:latin typeface="Arial" panose="020B0604020202020204" pitchFamily="34" charset="0"/>
                <a:cs typeface="Arial" panose="020B0604020202020204" pitchFamily="34" charset="0"/>
              </a:rPr>
              <a:t>doi</a:t>
            </a:r>
            <a:r>
              <a:rPr lang="en-GB" sz="1700" b="0" i="0" dirty="0">
                <a:solidFill>
                  <a:srgbClr val="212121"/>
                </a:solidFill>
                <a:effectLst/>
                <a:latin typeface="Arial" panose="020B0604020202020204" pitchFamily="34" charset="0"/>
                <a:cs typeface="Arial" panose="020B0604020202020204" pitchFamily="34" charset="0"/>
              </a:rPr>
              <a:t>: 10.1080/08952841.2018.1396783. </a:t>
            </a:r>
            <a:r>
              <a:rPr lang="en-GB" sz="1700" b="0" i="0" dirty="0" err="1">
                <a:solidFill>
                  <a:srgbClr val="212121"/>
                </a:solidFill>
                <a:effectLst/>
                <a:latin typeface="Arial" panose="020B0604020202020204" pitchFamily="34" charset="0"/>
                <a:cs typeface="Arial" panose="020B0604020202020204" pitchFamily="34" charset="0"/>
              </a:rPr>
              <a:t>Epub</a:t>
            </a:r>
            <a:r>
              <a:rPr lang="en-GB" sz="1700" b="0" i="0" dirty="0">
                <a:solidFill>
                  <a:srgbClr val="212121"/>
                </a:solidFill>
                <a:effectLst/>
                <a:latin typeface="Arial" panose="020B0604020202020204" pitchFamily="34" charset="0"/>
                <a:cs typeface="Arial" panose="020B0604020202020204" pitchFamily="34" charset="0"/>
              </a:rPr>
              <a:t> 2017 Nov 2. PMID: 29095126; PMCID</a:t>
            </a:r>
            <a:r>
              <a:rPr lang="en-GB" sz="1500" b="0" i="0" dirty="0">
                <a:solidFill>
                  <a:srgbClr val="212121"/>
                </a:solidFill>
                <a:effectLst/>
                <a:latin typeface="Arial" panose="020B0604020202020204" pitchFamily="34" charset="0"/>
                <a:cs typeface="Arial" panose="020B0604020202020204" pitchFamily="34" charset="0"/>
              </a:rPr>
              <a:t>: PMC6191885.</a:t>
            </a:r>
            <a:endParaRPr lang="en-GB" sz="15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51519A7-264C-3704-28BD-5E4C6FAC4DCD}"/>
              </a:ext>
            </a:extLst>
          </p:cNvPr>
          <p:cNvSpPr>
            <a:spLocks noGrp="1"/>
          </p:cNvSpPr>
          <p:nvPr>
            <p:ph sz="half" idx="2"/>
          </p:nvPr>
        </p:nvSpPr>
        <p:spPr>
          <a:xfrm>
            <a:off x="5828562" y="1877661"/>
            <a:ext cx="4306530" cy="4285117"/>
          </a:xfrm>
        </p:spPr>
        <p:txBody>
          <a:bodyPr>
            <a:normAutofit fontScale="70000" lnSpcReduction="20000"/>
          </a:bodyPr>
          <a:lstStyle/>
          <a:p>
            <a:pPr marL="0" indent="0">
              <a:buNone/>
            </a:pPr>
            <a:r>
              <a:rPr lang="en-GB" sz="2400" dirty="0">
                <a:latin typeface="Arial" panose="020B0604020202020204" pitchFamily="34" charset="0"/>
                <a:cs typeface="Arial" panose="020B0604020202020204" pitchFamily="34" charset="0"/>
              </a:rPr>
              <a:t>Aim of study:</a:t>
            </a:r>
            <a:endParaRPr lang="en-GB" sz="1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According this three articles is qualitative Research &amp; Thematic Analysis</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Methods, samples  size &amp; Characteristics:</a:t>
            </a:r>
          </a:p>
          <a:p>
            <a:r>
              <a:rPr lang="en-GB" dirty="0">
                <a:latin typeface="Arial" panose="020B0604020202020204" pitchFamily="34" charset="0"/>
                <a:cs typeface="Arial" panose="020B0604020202020204" pitchFamily="34" charset="0"/>
              </a:rPr>
              <a:t>This study investigates the effects of CBT therapies on </a:t>
            </a:r>
            <a:r>
              <a:rPr lang="en-GB" dirty="0" err="1">
                <a:latin typeface="Arial" panose="020B0604020202020204" pitchFamily="34" charset="0"/>
                <a:cs typeface="Arial" panose="020B0604020202020204" pitchFamily="34" charset="0"/>
              </a:rPr>
              <a:t>Menos</a:t>
            </a:r>
            <a:r>
              <a:rPr lang="en-GB" dirty="0">
                <a:latin typeface="Arial" panose="020B0604020202020204" pitchFamily="34" charset="0"/>
                <a:cs typeface="Arial" panose="020B0604020202020204" pitchFamily="34" charset="0"/>
              </a:rPr>
              <a:t> 2 individuals. They have explored the viewpoint of postmenopausal women on sexual function. Menopause among 48 mothers in the United Kingdom using in-depth, quantitative interviews. The interviews were theme-based and analysed, and after that, they were explored using theories from social sciences interviews.</a:t>
            </a:r>
          </a:p>
        </p:txBody>
      </p:sp>
    </p:spTree>
    <p:extLst>
      <p:ext uri="{BB962C8B-B14F-4D97-AF65-F5344CB8AC3E}">
        <p14:creationId xmlns:p14="http://schemas.microsoft.com/office/powerpoint/2010/main" val="1922989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11775-ED29-0D61-F589-E35D67A884E7}"/>
              </a:ext>
            </a:extLst>
          </p:cNvPr>
          <p:cNvSpPr>
            <a:spLocks noGrp="1"/>
          </p:cNvSpPr>
          <p:nvPr>
            <p:ph type="title"/>
          </p:nvPr>
        </p:nvSpPr>
        <p:spPr>
          <a:xfrm>
            <a:off x="838200" y="365125"/>
            <a:ext cx="3999271" cy="820645"/>
          </a:xfrm>
        </p:spPr>
        <p:txBody>
          <a:bodyPr>
            <a:normAutofit/>
          </a:bodyPr>
          <a:lstStyle/>
          <a:p>
            <a:r>
              <a:rPr lang="en-GB" sz="2400" b="1" dirty="0">
                <a:latin typeface="Arial" panose="020B0604020202020204" pitchFamily="34" charset="0"/>
                <a:cs typeface="Arial" panose="020B0604020202020204" pitchFamily="34" charset="0"/>
              </a:rPr>
              <a:t>Summary of  main finding</a:t>
            </a:r>
          </a:p>
        </p:txBody>
      </p:sp>
      <p:sp>
        <p:nvSpPr>
          <p:cNvPr id="3" name="Content Placeholder 2">
            <a:extLst>
              <a:ext uri="{FF2B5EF4-FFF2-40B4-BE49-F238E27FC236}">
                <a16:creationId xmlns:a16="http://schemas.microsoft.com/office/drawing/2014/main" id="{AB475D6A-CCDC-888E-2972-5267F5E24FF8}"/>
              </a:ext>
            </a:extLst>
          </p:cNvPr>
          <p:cNvSpPr>
            <a:spLocks noGrp="1"/>
          </p:cNvSpPr>
          <p:nvPr>
            <p:ph idx="1"/>
          </p:nvPr>
        </p:nvSpPr>
        <p:spPr/>
        <p:txBody>
          <a:bodyPr>
            <a:normAutofit fontScale="85000" lnSpcReduction="20000"/>
          </a:bodyPr>
          <a:lstStyle/>
          <a:p>
            <a:r>
              <a:rPr lang="en-GB" sz="2400" dirty="0">
                <a:latin typeface="Arial" panose="020B0604020202020204" pitchFamily="34" charset="0"/>
                <a:cs typeface="Arial" panose="020B0604020202020204" pitchFamily="34" charset="0"/>
              </a:rPr>
              <a:t>Three interconnected stories about menopause emerged</a:t>
            </a:r>
          </a:p>
          <a:p>
            <a:r>
              <a:rPr lang="en-GB" sz="2400" dirty="0">
                <a:latin typeface="Arial" panose="020B0604020202020204" pitchFamily="34" charset="0"/>
                <a:cs typeface="Arial" panose="020B0604020202020204" pitchFamily="34" charset="0"/>
              </a:rPr>
              <a:t>menopause is a biological process that is apart from personal and societal transformations</a:t>
            </a:r>
          </a:p>
          <a:p>
            <a:r>
              <a:rPr lang="en-GB" sz="2400" dirty="0">
                <a:latin typeface="Arial" panose="020B0604020202020204" pitchFamily="34" charset="0"/>
                <a:cs typeface="Arial" panose="020B0604020202020204" pitchFamily="34" charset="0"/>
              </a:rPr>
              <a:t>menopause is a struggle.</a:t>
            </a:r>
          </a:p>
          <a:p>
            <a:r>
              <a:rPr lang="en-GB" sz="2400" dirty="0">
                <a:latin typeface="Arial" panose="020B0604020202020204" pitchFamily="34" charset="0"/>
                <a:cs typeface="Arial" panose="020B0604020202020204" pitchFamily="34" charset="0"/>
              </a:rPr>
              <a:t>menopause is a transformational and freeing process that results from psychological and relational changes</a:t>
            </a:r>
          </a:p>
          <a:p>
            <a:r>
              <a:rPr lang="en-GB" sz="2400" dirty="0">
                <a:latin typeface="Arial" panose="020B0604020202020204" pitchFamily="34" charset="0"/>
                <a:cs typeface="Arial" panose="020B0604020202020204" pitchFamily="34" charset="0"/>
              </a:rPr>
              <a:t>Some women underwent a metamorphosis that was a predicted "rite of passage," But not all of them. Menopause results from a complicated interaction between a person's situation, a physical change, and a socio cultural .</a:t>
            </a:r>
          </a:p>
        </p:txBody>
      </p:sp>
    </p:spTree>
    <p:extLst>
      <p:ext uri="{BB962C8B-B14F-4D97-AF65-F5344CB8AC3E}">
        <p14:creationId xmlns:p14="http://schemas.microsoft.com/office/powerpoint/2010/main" val="3992119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844476" y="1600199"/>
            <a:ext cx="3539266" cy="4297680"/>
          </a:xfrm>
        </p:spPr>
        <p:txBody>
          <a:bodyPr anchor="ctr">
            <a:normAutofit/>
          </a:bodyPr>
          <a:lstStyle/>
          <a:p>
            <a:r>
              <a:rPr lang="en-GB" b="1" dirty="0"/>
              <a:t>Results: </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924851" y="48861"/>
            <a:ext cx="6843683" cy="6491542"/>
          </a:xfrm>
        </p:spPr>
        <p:txBody>
          <a:bodyPr anchor="ctr">
            <a:noAutofit/>
          </a:bodyPr>
          <a:lstStyle/>
          <a:p>
            <a:pPr>
              <a:lnSpc>
                <a:spcPct val="110000"/>
              </a:lnSpc>
              <a:spcBef>
                <a:spcPts val="0"/>
              </a:spcBef>
              <a:spcAft>
                <a:spcPts val="600"/>
              </a:spcAft>
            </a:pPr>
            <a:r>
              <a:rPr lang="en-GB" sz="1400" dirty="0">
                <a:latin typeface="Arial" panose="020B0604020202020204" pitchFamily="34" charset="0"/>
                <a:cs typeface="Arial" panose="020B0604020202020204" pitchFamily="34" charset="0"/>
              </a:rPr>
              <a:t>The quantitative findings of the main MENOS2 RCT are congruent with the results of this investigation. The improvements in mood and health-related quality of life, which were more noticeable for Group CBT participants, may have also been caused by these variables, giving information on both possibilities.</a:t>
            </a:r>
          </a:p>
          <a:p>
            <a:pPr>
              <a:lnSpc>
                <a:spcPct val="110000"/>
              </a:lnSpc>
              <a:spcBef>
                <a:spcPts val="0"/>
              </a:spcBef>
              <a:spcAft>
                <a:spcPts val="600"/>
              </a:spcAft>
            </a:pPr>
            <a:endParaRPr lang="en-GB" sz="1400" dirty="0">
              <a:latin typeface="Arial" panose="020B0604020202020204" pitchFamily="34" charset="0"/>
              <a:cs typeface="Arial" panose="020B0604020202020204" pitchFamily="34" charset="0"/>
            </a:endParaRPr>
          </a:p>
          <a:p>
            <a:pPr>
              <a:lnSpc>
                <a:spcPct val="110000"/>
              </a:lnSpc>
              <a:spcBef>
                <a:spcPts val="0"/>
              </a:spcBef>
              <a:spcAft>
                <a:spcPts val="600"/>
              </a:spcAft>
            </a:pPr>
            <a:r>
              <a:rPr lang="en-GB" sz="1400" dirty="0">
                <a:latin typeface="Arial" panose="020B0604020202020204" pitchFamily="34" charset="0"/>
                <a:cs typeface="Arial" panose="020B0604020202020204" pitchFamily="34" charset="0"/>
              </a:rPr>
              <a:t>Regaining a sense of control (felt on several levels and frequently aided by timed breathing) and acceptance were the main reasons stated by the ladies. In addition, women showed that they might respond to hot flushes differently without perceiving them. The fact that some patients saw longer-lasting benefits from therapy may indicate skill acquisition. In other cases, a course of medication had positive results that extended beyond symptomatic relief from menopause.</a:t>
            </a:r>
          </a:p>
          <a:p>
            <a:pPr marL="0" indent="0">
              <a:lnSpc>
                <a:spcPct val="110000"/>
              </a:lnSpc>
              <a:spcBef>
                <a:spcPts val="0"/>
              </a:spcBef>
              <a:spcAft>
                <a:spcPts val="600"/>
              </a:spcAft>
              <a:buNone/>
            </a:pPr>
            <a:endParaRPr lang="en-GB" sz="1400" dirty="0">
              <a:latin typeface="Arial" panose="020B0604020202020204" pitchFamily="34" charset="0"/>
              <a:cs typeface="Arial" panose="020B0604020202020204" pitchFamily="34" charset="0"/>
            </a:endParaRPr>
          </a:p>
          <a:p>
            <a:pPr>
              <a:lnSpc>
                <a:spcPct val="110000"/>
              </a:lnSpc>
              <a:spcBef>
                <a:spcPts val="0"/>
              </a:spcBef>
              <a:spcAft>
                <a:spcPts val="600"/>
              </a:spcAft>
            </a:pPr>
            <a:r>
              <a:rPr lang="en-GB" sz="1400" dirty="0">
                <a:latin typeface="Arial" panose="020B0604020202020204" pitchFamily="34" charset="0"/>
                <a:cs typeface="Arial" panose="020B0604020202020204" pitchFamily="34" charset="0"/>
              </a:rPr>
              <a:t>Twenty-four thousand three hundred five women completed the baseline FSAQ, of whom 4,525 (19%) supplied free-text data, of which 4,418 were analysed. The median age was 64, 65% of people had a partner, and 22.5% engaged in sexual activity. The availability of partners, sexual and reproductive health, mental health, and interpersonal connections were four related topics. Lack of a partner, mainly due to widowhood, was the leading cause of lack of sexual activity (n = 1000). Women shared how their physical health (18%), menopause-related symptoms (12.5%), their partner's medical condition (27%) or sexual dysfunction (13.5%), and prescription medicine (7%) influenced sexual activity. Relationship issues (10.5%) or logistical issues (6%), the impact of diminished libido in oneself or a partner (7%), and the sense of ageing (9%) were all highlighted. Several (3%) only mentioned the good</a:t>
            </a:r>
          </a:p>
        </p:txBody>
      </p:sp>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844476" y="1600199"/>
            <a:ext cx="3539266" cy="4297680"/>
          </a:xfrm>
        </p:spPr>
        <p:txBody>
          <a:bodyPr anchor="ctr">
            <a:normAutofit/>
          </a:bodyPr>
          <a:lstStyle/>
          <a:p>
            <a:r>
              <a:rPr lang="en-GB" b="1" dirty="0"/>
              <a:t>Discussion</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4924851" y="642174"/>
            <a:ext cx="7213634" cy="6072733"/>
          </a:xfrm>
        </p:spPr>
        <p:txBody>
          <a:bodyPr anchor="ctr">
            <a:normAutofit/>
          </a:bodyPr>
          <a:lstStyle/>
          <a:p>
            <a:pPr>
              <a:lnSpc>
                <a:spcPct val="110000"/>
              </a:lnSpc>
            </a:pPr>
            <a:r>
              <a:rPr lang="en-GB" sz="1600" dirty="0">
                <a:latin typeface="Arial" panose="020B0604020202020204" pitchFamily="34" charset="0"/>
                <a:cs typeface="Arial" panose="020B0604020202020204" pitchFamily="34" charset="0"/>
              </a:rPr>
              <a:t>The three different articles are connected with experience Menopause is an essential physical and biological process which can affect the state of hormonal and natural mental health of every women at this stage of their lives. Understand that depending on each woman. It can be variable conditions and circumstances which can affect our emotional and  level of life.</a:t>
            </a:r>
          </a:p>
          <a:p>
            <a:pPr>
              <a:lnSpc>
                <a:spcPct val="110000"/>
              </a:lnSpc>
            </a:pP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Menopause is a normal, biological process apart from self, identity, and social changes; menopause is a battle prompting and expressing grief, a period of identity loss and social upheaval; and menopause as a moment of freedom and transformation arose from these mothers testimonies. Each tale provided a distinct perspective on the influence on identity and the connection between cultural images, societal transformation, and physiological experience. Menopause is significant because of this connection between the social and biological factors in the women lives.</a:t>
            </a:r>
          </a:p>
          <a:p>
            <a:pPr>
              <a:lnSpc>
                <a:spcPct val="110000"/>
              </a:lnSpc>
            </a:pP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However, nowadays advanced science, we have much information about different therapies and treatments. For example, support groups in social health care can find more information at our GP and medical centre.</a:t>
            </a:r>
          </a:p>
          <a:p>
            <a:pPr>
              <a:lnSpc>
                <a:spcPct val="110000"/>
              </a:lnSpc>
            </a:pPr>
            <a:endParaRPr lang="en-GB" sz="1100" dirty="0"/>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137145" y="105256"/>
            <a:ext cx="9917709" cy="565744"/>
          </a:xfrm>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374970" y="763096"/>
            <a:ext cx="10679885" cy="4756197"/>
          </a:xfrm>
        </p:spPr>
        <p:txBody>
          <a:bodyPr>
            <a:normAutofit fontScale="25000" lnSpcReduction="20000"/>
          </a:bodyPr>
          <a:lstStyle/>
          <a:p>
            <a:pPr marL="0" indent="0">
              <a:buNone/>
            </a:pPr>
            <a:endParaRPr lang="en-GB" sz="2000" dirty="0">
              <a:latin typeface="Arial" panose="020B0604020202020204" pitchFamily="34" charset="0"/>
              <a:cs typeface="Arial" panose="020B0604020202020204" pitchFamily="34" charset="0"/>
            </a:endParaRPr>
          </a:p>
          <a:p>
            <a:pPr>
              <a:lnSpc>
                <a:spcPct val="170000"/>
              </a:lnSpc>
            </a:pPr>
            <a:r>
              <a:rPr lang="en-GB" sz="8000" dirty="0">
                <a:latin typeface="Arial" panose="020B0604020202020204" pitchFamily="34" charset="0"/>
                <a:cs typeface="Arial" panose="020B0604020202020204" pitchFamily="34" charset="0"/>
              </a:rPr>
              <a:t>Women found both CBT methods helpful in lessening the impact of HF/NS, which is consistent with the qualitative findings of the main study. The results also offer valuable data on how women responded to various treatment facets, delivery methods, and potential change processes. In this qualitative investigation, the perspectives of postmenopausal women on their sexual functioning were investigated. For sexual engagement to continue and to be satisfying, an intimate partner and excellent physical health are essential. To increase understanding of sexuality and sexual issues at a later age, healthcare practitioners require further sexual education. Recognised the normality, suffering, and transition menopausal themes that emerged from women's testimonies. Some women went through a "rite of passage," although this process was neither necessary nor conclusive. These findings disproved linear explanations of menopausal.</a:t>
            </a:r>
          </a:p>
          <a:p>
            <a:pPr marL="0" indent="0">
              <a:buNone/>
            </a:pPr>
            <a:endParaRPr lang="en-GB" dirty="0"/>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p:txBody>
          <a:bodyPr>
            <a:normAutofit fontScale="85000" lnSpcReduction="20000"/>
          </a:bodyPr>
          <a:lstStyle/>
          <a:p>
            <a:pPr algn="l">
              <a:buFont typeface="+mj-lt"/>
              <a:buAutoNum type="arabicPeriod"/>
            </a:pP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Ayers B., Forshaw M., &amp; Hunter M. S. (2010). The impact of attitudes towards the menopause on women’s symptom experience: A systematic review. </a:t>
            </a:r>
            <a:r>
              <a:rPr lang="en-GB" b="0" i="0" dirty="0" err="1">
                <a:solidFill>
                  <a:srgbClr val="212121"/>
                </a:solidFill>
                <a:effectLst/>
                <a:latin typeface="BlinkMacSystemFont"/>
              </a:rPr>
              <a:t>Maturitas</a:t>
            </a:r>
            <a:r>
              <a:rPr lang="en-GB" b="0" i="0" dirty="0">
                <a:solidFill>
                  <a:srgbClr val="212121"/>
                </a:solidFill>
                <a:effectLst/>
                <a:latin typeface="BlinkMacSystemFont"/>
              </a:rPr>
              <a:t>, 65(1), 28–36. doi:10.1016/j.maturitas.2009.10.016 - </a:t>
            </a:r>
            <a:r>
              <a:rPr lang="en-GB" b="0" i="0" u="none" strike="noStrike" dirty="0">
                <a:solidFill>
                  <a:srgbClr val="0071BC"/>
                </a:solidFill>
                <a:effectLst/>
                <a:latin typeface="BlinkMacSystemFont"/>
                <a:hlinkClick r:id="rId2"/>
              </a:rPr>
              <a:t>DOI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3"/>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Ballard K. D., </a:t>
            </a:r>
            <a:r>
              <a:rPr lang="en-GB" b="0" i="0" dirty="0" err="1">
                <a:solidFill>
                  <a:srgbClr val="212121"/>
                </a:solidFill>
                <a:effectLst/>
                <a:latin typeface="BlinkMacSystemFont"/>
              </a:rPr>
              <a:t>Elston</a:t>
            </a:r>
            <a:r>
              <a:rPr lang="en-GB" b="0" i="0" dirty="0">
                <a:solidFill>
                  <a:srgbClr val="212121"/>
                </a:solidFill>
                <a:effectLst/>
                <a:latin typeface="BlinkMacSystemFont"/>
              </a:rPr>
              <a:t> M. A., &amp; Gabe J. (2009). Private and public ageing in the UK the transition through the menopause. Current Sociology, 57(2), 269–290. doi:10.1177/0011392108099166 - </a:t>
            </a:r>
            <a:r>
              <a:rPr lang="en-GB" b="0" i="0" u="none" strike="noStrike" dirty="0">
                <a:solidFill>
                  <a:srgbClr val="0071BC"/>
                </a:solidFill>
                <a:effectLst/>
                <a:latin typeface="BlinkMacSystemFont"/>
                <a:hlinkClick r:id="rId4"/>
              </a:rPr>
              <a:t>DOI</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Ballard K. D., </a:t>
            </a:r>
            <a:r>
              <a:rPr lang="en-GB" b="0" i="0" dirty="0" err="1">
                <a:solidFill>
                  <a:srgbClr val="212121"/>
                </a:solidFill>
                <a:effectLst/>
                <a:latin typeface="BlinkMacSystemFont"/>
              </a:rPr>
              <a:t>Kuh</a:t>
            </a:r>
            <a:r>
              <a:rPr lang="en-GB" b="0" i="0" dirty="0">
                <a:solidFill>
                  <a:srgbClr val="212121"/>
                </a:solidFill>
                <a:effectLst/>
                <a:latin typeface="BlinkMacSystemFont"/>
              </a:rPr>
              <a:t> D. J., &amp; Wadsworth M. E. J. (2001). The role of the menopause in women’s experiences of the “change of life.” Sociology of Health &amp; Illness, 23(4), 397–424. doi:10.1111/1467-9566.00258 - </a:t>
            </a:r>
            <a:r>
              <a:rPr lang="en-GB" b="0" i="0" u="none" strike="noStrike" dirty="0">
                <a:solidFill>
                  <a:srgbClr val="0071BC"/>
                </a:solidFill>
                <a:effectLst/>
                <a:latin typeface="BlinkMacSystemFont"/>
                <a:hlinkClick r:id="rId5"/>
              </a:rPr>
              <a:t>DOI</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Banister E. M. (1999). Women’s midlife experience of their changing bodies. Qualitative Health Research, 9(4), 520–537. doi:10.1177/104973299129122045 - </a:t>
            </a:r>
            <a:r>
              <a:rPr lang="en-GB" b="0" i="0" u="none" strike="noStrike" dirty="0">
                <a:solidFill>
                  <a:srgbClr val="0071BC"/>
                </a:solidFill>
                <a:effectLst/>
                <a:latin typeface="BlinkMacSystemFont"/>
                <a:hlinkClick r:id="rId6"/>
              </a:rPr>
              <a:t>DOI</a:t>
            </a: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Beyene</a:t>
            </a:r>
            <a:r>
              <a:rPr lang="en-GB" b="0" i="0" dirty="0">
                <a:solidFill>
                  <a:srgbClr val="212121"/>
                </a:solidFill>
                <a:effectLst/>
                <a:latin typeface="BlinkMacSystemFont"/>
              </a:rPr>
              <a:t> Y. (1986). Cultural significance and physiological manifestations of menopause. A biocultural analysis. Culture, Medicine and Psychiatry, 10(1), 47–71. doi:10.1007/BF00053262 - </a:t>
            </a:r>
            <a:r>
              <a:rPr lang="en-GB" b="0" i="0" u="none" strike="noStrike" dirty="0">
                <a:solidFill>
                  <a:srgbClr val="0071BC"/>
                </a:solidFill>
                <a:effectLst/>
                <a:latin typeface="BlinkMacSystemFont"/>
                <a:hlinkClick r:id="rId7"/>
              </a:rPr>
              <a:t>DOI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8"/>
              </a:rPr>
              <a:t>PubMed</a:t>
            </a:r>
            <a:endParaRPr lang="en-GB" b="0" i="0" dirty="0">
              <a:solidFill>
                <a:srgbClr val="212121"/>
              </a:solidFill>
              <a:effectLst/>
              <a:latin typeface="BlinkMacSystemFont"/>
            </a:endParaRPr>
          </a:p>
          <a:p>
            <a:pPr marL="514350" indent="-514350">
              <a:buFont typeface="+mj-lt"/>
              <a:buAutoNum type="arabicPeriod"/>
            </a:pPr>
            <a:endParaRPr lang="en-GB" dirty="0"/>
          </a:p>
        </p:txBody>
      </p:sp>
    </p:spTree>
    <p:extLst>
      <p:ext uri="{BB962C8B-B14F-4D97-AF65-F5344CB8AC3E}">
        <p14:creationId xmlns:p14="http://schemas.microsoft.com/office/powerpoint/2010/main" val="2004148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69A703-0C82-17DA-E868-3E21A8784E87}"/>
              </a:ext>
            </a:extLst>
          </p:cNvPr>
          <p:cNvSpPr>
            <a:spLocks noGrp="1"/>
          </p:cNvSpPr>
          <p:nvPr>
            <p:ph idx="1"/>
          </p:nvPr>
        </p:nvSpPr>
        <p:spPr/>
        <p:txBody>
          <a:bodyPr>
            <a:normAutofit fontScale="85000" lnSpcReduction="10000"/>
          </a:bodyPr>
          <a:lstStyle/>
          <a:p>
            <a:pPr algn="l">
              <a:buFont typeface="+mj-lt"/>
              <a:buAutoNum type="arabicPeriod"/>
            </a:pP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Lonnèe</a:t>
            </a:r>
            <a:r>
              <a:rPr lang="en-GB" b="0" i="0" dirty="0">
                <a:solidFill>
                  <a:srgbClr val="212121"/>
                </a:solidFill>
                <a:effectLst/>
                <a:latin typeface="BlinkMacSystemFont"/>
              </a:rPr>
              <a:t>-Hoffmann RAM, </a:t>
            </a:r>
            <a:r>
              <a:rPr lang="en-GB" b="0" i="0" dirty="0" err="1">
                <a:solidFill>
                  <a:srgbClr val="212121"/>
                </a:solidFill>
                <a:effectLst/>
                <a:latin typeface="BlinkMacSystemFont"/>
              </a:rPr>
              <a:t>Dennerstein</a:t>
            </a:r>
            <a:r>
              <a:rPr lang="en-GB" b="0" i="0" dirty="0">
                <a:solidFill>
                  <a:srgbClr val="212121"/>
                </a:solidFill>
                <a:effectLst/>
                <a:latin typeface="BlinkMacSystemFont"/>
              </a:rPr>
              <a:t> L, </a:t>
            </a:r>
            <a:r>
              <a:rPr lang="en-GB" b="0" i="0" dirty="0" err="1">
                <a:solidFill>
                  <a:srgbClr val="212121"/>
                </a:solidFill>
                <a:effectLst/>
                <a:latin typeface="BlinkMacSystemFont"/>
              </a:rPr>
              <a:t>Lehert</a:t>
            </a:r>
            <a:r>
              <a:rPr lang="en-GB" b="0" i="0" dirty="0">
                <a:solidFill>
                  <a:srgbClr val="212121"/>
                </a:solidFill>
                <a:effectLst/>
                <a:latin typeface="BlinkMacSystemFont"/>
              </a:rPr>
              <a:t> P, </a:t>
            </a:r>
            <a:r>
              <a:rPr lang="en-GB" b="0" i="0" dirty="0" err="1">
                <a:solidFill>
                  <a:srgbClr val="212121"/>
                </a:solidFill>
                <a:effectLst/>
                <a:latin typeface="BlinkMacSystemFont"/>
              </a:rPr>
              <a:t>Szoeke</a:t>
            </a:r>
            <a:r>
              <a:rPr lang="en-GB" b="0" i="0" dirty="0">
                <a:solidFill>
                  <a:srgbClr val="212121"/>
                </a:solidFill>
                <a:effectLst/>
                <a:latin typeface="BlinkMacSystemFont"/>
              </a:rPr>
              <a:t> C. Sexual function in the late </a:t>
            </a:r>
            <a:r>
              <a:rPr lang="en-GB" b="0" i="0" dirty="0" err="1">
                <a:solidFill>
                  <a:srgbClr val="212121"/>
                </a:solidFill>
                <a:effectLst/>
                <a:latin typeface="BlinkMacSystemFont"/>
              </a:rPr>
              <a:t>postmenopause</a:t>
            </a:r>
            <a:r>
              <a:rPr lang="en-GB" b="0" i="0" dirty="0">
                <a:solidFill>
                  <a:srgbClr val="212121"/>
                </a:solidFill>
                <a:effectLst/>
                <a:latin typeface="BlinkMacSystemFont"/>
              </a:rPr>
              <a:t>: a decade of follow-up in a population-based cohort of Australian women. J Sex Med 2014; 11:2029–2038. - </a:t>
            </a:r>
            <a:r>
              <a:rPr lang="en-GB" b="0" i="0" u="none" strike="noStrike" dirty="0">
                <a:solidFill>
                  <a:srgbClr val="0071BC"/>
                </a:solidFill>
                <a:effectLst/>
                <a:latin typeface="BlinkMacSystemFont"/>
                <a:hlinkClick r:id="rId2"/>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Mitchell KR, Mercer CH, </a:t>
            </a:r>
            <a:r>
              <a:rPr lang="en-GB" b="0" i="0" dirty="0" err="1">
                <a:solidFill>
                  <a:srgbClr val="212121"/>
                </a:solidFill>
                <a:effectLst/>
                <a:latin typeface="BlinkMacSystemFont"/>
              </a:rPr>
              <a:t>Ploubidis</a:t>
            </a:r>
            <a:r>
              <a:rPr lang="en-GB" b="0" i="0" dirty="0">
                <a:solidFill>
                  <a:srgbClr val="212121"/>
                </a:solidFill>
                <a:effectLst/>
                <a:latin typeface="BlinkMacSystemFont"/>
              </a:rPr>
              <a:t> GB, et al. Sexual function in Britain: findings from the third National Survey of Sexual Attitudes and Lifestyles (Natsal-3). Lancet 2013; 382:1817–1829. - </a:t>
            </a:r>
            <a:r>
              <a:rPr lang="en-GB" b="0" i="0" u="none" strike="noStrike" dirty="0">
                <a:solidFill>
                  <a:srgbClr val="0071BC"/>
                </a:solidFill>
                <a:effectLst/>
                <a:latin typeface="BlinkMacSystemFont"/>
                <a:hlinkClick r:id="rId3"/>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4"/>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Thornton K, Chervenak J, Neal-Perry G. Menopause and sexuality. Endocrinol </a:t>
            </a:r>
            <a:r>
              <a:rPr lang="en-GB" b="0" i="0" dirty="0" err="1">
                <a:solidFill>
                  <a:srgbClr val="212121"/>
                </a:solidFill>
                <a:effectLst/>
                <a:latin typeface="BlinkMacSystemFont"/>
              </a:rPr>
              <a:t>Metab</a:t>
            </a:r>
            <a:r>
              <a:rPr lang="en-GB" b="0" i="0" dirty="0">
                <a:solidFill>
                  <a:srgbClr val="212121"/>
                </a:solidFill>
                <a:effectLst/>
                <a:latin typeface="BlinkMacSystemFont"/>
              </a:rPr>
              <a:t> Clin North Am 2015; 44:649–661. - </a:t>
            </a:r>
            <a:r>
              <a:rPr lang="en-GB" b="0" i="0" u="none" strike="noStrike" dirty="0">
                <a:solidFill>
                  <a:srgbClr val="0071BC"/>
                </a:solidFill>
                <a:effectLst/>
                <a:latin typeface="BlinkMacSystemFont"/>
                <a:hlinkClick r:id="rId5"/>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6"/>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Thomas HN, Thurston RC. A biopsychosocial approach to women's sexual function and dysfunction at midlife: a narrative review. </a:t>
            </a:r>
            <a:r>
              <a:rPr lang="en-GB" b="0" i="0" dirty="0" err="1">
                <a:solidFill>
                  <a:srgbClr val="212121"/>
                </a:solidFill>
                <a:effectLst/>
                <a:latin typeface="BlinkMacSystemFont"/>
              </a:rPr>
              <a:t>Maturitas</a:t>
            </a:r>
            <a:r>
              <a:rPr lang="en-GB" b="0" i="0" dirty="0">
                <a:solidFill>
                  <a:srgbClr val="212121"/>
                </a:solidFill>
                <a:effectLst/>
                <a:latin typeface="BlinkMacSystemFont"/>
              </a:rPr>
              <a:t> 2016; 87:49–60. - </a:t>
            </a:r>
            <a:r>
              <a:rPr lang="en-GB" b="0" i="0" u="none" strike="noStrike" dirty="0">
                <a:solidFill>
                  <a:srgbClr val="0071BC"/>
                </a:solidFill>
                <a:effectLst/>
                <a:latin typeface="BlinkMacSystemFont"/>
                <a:hlinkClick r:id="rId7"/>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8"/>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Gartoulla</a:t>
            </a:r>
            <a:r>
              <a:rPr lang="en-GB" b="0" i="0" dirty="0">
                <a:solidFill>
                  <a:srgbClr val="212121"/>
                </a:solidFill>
                <a:effectLst/>
                <a:latin typeface="BlinkMacSystemFont"/>
              </a:rPr>
              <a:t> P, Worsley R, Bell RJ, Davis SR. Moderate to severe vasomotor and sexual symptoms remain problematic for women aged 60 to 65 years. Menopause 2018; 25:1331–1338. - </a:t>
            </a:r>
            <a:r>
              <a:rPr lang="en-GB" b="0" i="0" u="none" strike="noStrike" dirty="0">
                <a:solidFill>
                  <a:srgbClr val="0071BC"/>
                </a:solidFill>
                <a:effectLst/>
                <a:latin typeface="BlinkMacSystemFont"/>
                <a:hlinkClick r:id="rId9"/>
              </a:rPr>
              <a:t>PubMed</a:t>
            </a:r>
            <a:endParaRPr lang="en-GB" b="0" i="0" dirty="0">
              <a:solidFill>
                <a:srgbClr val="212121"/>
              </a:solidFill>
              <a:effectLst/>
              <a:latin typeface="BlinkMacSystemFont"/>
            </a:endParaRPr>
          </a:p>
          <a:p>
            <a:pPr marL="514350" indent="-514350">
              <a:buFont typeface="+mj-lt"/>
              <a:buAutoNum type="arabicPeriod"/>
            </a:pPr>
            <a:endParaRPr lang="en-GB" dirty="0"/>
          </a:p>
        </p:txBody>
      </p:sp>
    </p:spTree>
    <p:extLst>
      <p:ext uri="{BB962C8B-B14F-4D97-AF65-F5344CB8AC3E}">
        <p14:creationId xmlns:p14="http://schemas.microsoft.com/office/powerpoint/2010/main" val="3812465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1A35AE-AA0C-D5EA-C7EF-D9760772E3F4}"/>
              </a:ext>
            </a:extLst>
          </p:cNvPr>
          <p:cNvSpPr>
            <a:spLocks noGrp="1"/>
          </p:cNvSpPr>
          <p:nvPr>
            <p:ph idx="1"/>
          </p:nvPr>
        </p:nvSpPr>
        <p:spPr>
          <a:xfrm>
            <a:off x="838200" y="572373"/>
            <a:ext cx="10515600" cy="5604590"/>
          </a:xfrm>
        </p:spPr>
        <p:txBody>
          <a:bodyPr>
            <a:normAutofit fontScale="92500" lnSpcReduction="20000"/>
          </a:bodyPr>
          <a:lstStyle/>
          <a:p>
            <a:pPr algn="l">
              <a:buFont typeface="+mj-lt"/>
              <a:buAutoNum type="arabicPeriod"/>
            </a:pP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Thomas HN, Thurston RC. A biopsychosocial approach to women's sexual function and dysfunction at midlife: a narrative review. </a:t>
            </a:r>
            <a:r>
              <a:rPr lang="en-GB" b="0" i="0" dirty="0" err="1">
                <a:solidFill>
                  <a:srgbClr val="212121"/>
                </a:solidFill>
                <a:effectLst/>
                <a:latin typeface="BlinkMacSystemFont"/>
              </a:rPr>
              <a:t>Maturitas</a:t>
            </a:r>
            <a:r>
              <a:rPr lang="en-GB" b="0" i="0" dirty="0">
                <a:solidFill>
                  <a:srgbClr val="212121"/>
                </a:solidFill>
                <a:effectLst/>
                <a:latin typeface="BlinkMacSystemFont"/>
              </a:rPr>
              <a:t> 2016; 87:49–60. - </a:t>
            </a:r>
            <a:r>
              <a:rPr lang="en-GB" b="0" i="0" u="none" strike="noStrike" dirty="0">
                <a:solidFill>
                  <a:srgbClr val="0071BC"/>
                </a:solidFill>
                <a:effectLst/>
                <a:latin typeface="BlinkMacSystemFont"/>
                <a:hlinkClick r:id="rId2"/>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3"/>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Gartoulla</a:t>
            </a:r>
            <a:r>
              <a:rPr lang="en-GB" b="0" i="0" dirty="0">
                <a:solidFill>
                  <a:srgbClr val="212121"/>
                </a:solidFill>
                <a:effectLst/>
                <a:latin typeface="BlinkMacSystemFont"/>
              </a:rPr>
              <a:t> P, Worsley R, Bell RJ, Davis SR. Moderate to severe vasomotor and sexual symptoms remain problematic for women aged 60 to 65 years. Menopause 2018; 25:1331–1338. - </a:t>
            </a:r>
            <a:r>
              <a:rPr lang="en-GB" b="0" i="0" u="none" strike="noStrike" dirty="0">
                <a:solidFill>
                  <a:srgbClr val="0071BC"/>
                </a:solidFill>
                <a:effectLst/>
                <a:latin typeface="BlinkMacSystemFont"/>
                <a:hlinkClick r:id="rId4"/>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Kling JM, Manson JE, Naughton MJ, et al. Association of sleep disturbance and sexual function in postmenopausal women. Menopause 2017; 24:604–612. - </a:t>
            </a:r>
            <a:r>
              <a:rPr lang="en-GB" b="0" i="0" u="none" strike="noStrike" dirty="0">
                <a:solidFill>
                  <a:srgbClr val="0071BC"/>
                </a:solidFill>
                <a:effectLst/>
                <a:latin typeface="BlinkMacSystemFont"/>
                <a:hlinkClick r:id="rId5"/>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6"/>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Trompeter</a:t>
            </a:r>
            <a:r>
              <a:rPr lang="en-GB" b="0" i="0" dirty="0">
                <a:solidFill>
                  <a:srgbClr val="212121"/>
                </a:solidFill>
                <a:effectLst/>
                <a:latin typeface="BlinkMacSystemFont"/>
              </a:rPr>
              <a:t> SE, Bettencourt R, Barrett-Connor E. Metabolic syndrome and sexual function in postmenopausal Women. Am J Med 2016; 129:1270–1277. - </a:t>
            </a:r>
            <a:r>
              <a:rPr lang="en-GB" b="0" i="0" u="none" strike="noStrike" dirty="0">
                <a:solidFill>
                  <a:srgbClr val="0071BC"/>
                </a:solidFill>
                <a:effectLst/>
                <a:latin typeface="BlinkMacSystemFont"/>
                <a:hlinkClick r:id="rId7"/>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8"/>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Waetjen</a:t>
            </a:r>
            <a:r>
              <a:rPr lang="en-GB" b="0" i="0" dirty="0">
                <a:solidFill>
                  <a:srgbClr val="212121"/>
                </a:solidFill>
                <a:effectLst/>
                <a:latin typeface="BlinkMacSystemFont"/>
              </a:rPr>
              <a:t> LE, Crawford SL, Chang PY, et al. Factors associated with developing vaginal dryness symptoms in women transitioning through menopause: a longitudinal study. Menopause 2018; 25:1094–1104. - </a:t>
            </a:r>
            <a:r>
              <a:rPr lang="en-GB" b="0" i="0" u="none" strike="noStrike" dirty="0">
                <a:solidFill>
                  <a:srgbClr val="0071BC"/>
                </a:solidFill>
                <a:effectLst/>
                <a:latin typeface="BlinkMacSystemFont"/>
                <a:hlinkClick r:id="rId9"/>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10"/>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Ornat</a:t>
            </a:r>
            <a:r>
              <a:rPr lang="en-GB" b="0" i="0" dirty="0">
                <a:solidFill>
                  <a:srgbClr val="212121"/>
                </a:solidFill>
                <a:effectLst/>
                <a:latin typeface="BlinkMacSystemFont"/>
              </a:rPr>
              <a:t> L, Martínez-Dearth R, Muñoz A, et al. Sexual function, satisfaction with life and menopausal symptoms in middle-aged women. </a:t>
            </a:r>
            <a:r>
              <a:rPr lang="en-GB" b="0" i="0" dirty="0" err="1">
                <a:solidFill>
                  <a:srgbClr val="212121"/>
                </a:solidFill>
                <a:effectLst/>
                <a:latin typeface="BlinkMacSystemFont"/>
              </a:rPr>
              <a:t>Maturitas</a:t>
            </a:r>
            <a:r>
              <a:rPr lang="en-GB" b="0" i="0" dirty="0">
                <a:solidFill>
                  <a:srgbClr val="212121"/>
                </a:solidFill>
                <a:effectLst/>
                <a:latin typeface="BlinkMacSystemFont"/>
              </a:rPr>
              <a:t> 2013; 75:261–269. - </a:t>
            </a:r>
            <a:r>
              <a:rPr lang="en-GB" b="0" i="0" u="none" strike="noStrike" dirty="0">
                <a:solidFill>
                  <a:srgbClr val="0071BC"/>
                </a:solidFill>
                <a:effectLst/>
                <a:latin typeface="BlinkMacSystemFont"/>
                <a:hlinkClick r:id="rId11"/>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a:solidFill>
                  <a:srgbClr val="212121"/>
                </a:solidFill>
                <a:effectLst/>
                <a:latin typeface="BlinkMacSystemFont"/>
              </a:rPr>
              <a:t>Prairie BA, Wisniewski SR, Luther J, et al. Symptoms of depressed mood, disturbed sleep, and sexual problems in midlife women: cross-sectional data from the Study of Women's Health Across the Nation. J Women's Health 2015; 24:119–126. - </a:t>
            </a:r>
            <a:r>
              <a:rPr lang="en-GB" b="0" i="0" u="none" strike="noStrike" dirty="0">
                <a:solidFill>
                  <a:srgbClr val="0071BC"/>
                </a:solidFill>
                <a:effectLst/>
                <a:latin typeface="BlinkMacSystemFont"/>
                <a:hlinkClick r:id="rId12"/>
              </a:rPr>
              <a:t>PMC </a:t>
            </a:r>
            <a:r>
              <a:rPr lang="en-GB" b="0" i="0" dirty="0">
                <a:solidFill>
                  <a:srgbClr val="212121"/>
                </a:solidFill>
                <a:effectLst/>
                <a:latin typeface="BlinkMacSystemFont"/>
              </a:rPr>
              <a:t>- </a:t>
            </a:r>
            <a:r>
              <a:rPr lang="en-GB" b="0" i="0" u="none" strike="noStrike" dirty="0">
                <a:solidFill>
                  <a:srgbClr val="0071BC"/>
                </a:solidFill>
                <a:effectLst/>
                <a:latin typeface="BlinkMacSystemFont"/>
                <a:hlinkClick r:id="rId13"/>
              </a:rPr>
              <a:t>PubMed</a:t>
            </a:r>
            <a:endParaRPr lang="en-GB" b="0" i="0" dirty="0">
              <a:solidFill>
                <a:srgbClr val="212121"/>
              </a:solidFill>
              <a:effectLst/>
              <a:latin typeface="BlinkMacSystemFont"/>
            </a:endParaRPr>
          </a:p>
          <a:p>
            <a:pPr marL="742950" lvl="1" indent="-285750" algn="l">
              <a:buFont typeface="+mj-lt"/>
              <a:buAutoNum type="arabicPeriod"/>
            </a:pPr>
            <a:r>
              <a:rPr lang="en-GB" b="0" i="0" dirty="0" err="1">
                <a:solidFill>
                  <a:srgbClr val="212121"/>
                </a:solidFill>
                <a:effectLst/>
                <a:latin typeface="BlinkMacSystemFont"/>
              </a:rPr>
              <a:t>Nazarpour</a:t>
            </a:r>
            <a:r>
              <a:rPr lang="en-GB" b="0" i="0" dirty="0">
                <a:solidFill>
                  <a:srgbClr val="212121"/>
                </a:solidFill>
                <a:effectLst/>
                <a:latin typeface="BlinkMacSystemFont"/>
              </a:rPr>
              <a:t> S, </a:t>
            </a:r>
            <a:r>
              <a:rPr lang="en-GB" b="0" i="0" dirty="0" err="1">
                <a:solidFill>
                  <a:srgbClr val="212121"/>
                </a:solidFill>
                <a:effectLst/>
                <a:latin typeface="BlinkMacSystemFont"/>
              </a:rPr>
              <a:t>Simbar</a:t>
            </a:r>
            <a:r>
              <a:rPr lang="en-GB" b="0" i="0" dirty="0">
                <a:solidFill>
                  <a:srgbClr val="212121"/>
                </a:solidFill>
                <a:effectLst/>
                <a:latin typeface="BlinkMacSystemFont"/>
              </a:rPr>
              <a:t> M, Tehrani FR, </a:t>
            </a:r>
            <a:r>
              <a:rPr lang="en-GB" b="0" i="0" dirty="0" err="1">
                <a:solidFill>
                  <a:srgbClr val="212121"/>
                </a:solidFill>
                <a:effectLst/>
                <a:latin typeface="BlinkMacSystemFont"/>
              </a:rPr>
              <a:t>Majd</a:t>
            </a:r>
            <a:r>
              <a:rPr lang="en-GB" b="0" i="0" dirty="0">
                <a:solidFill>
                  <a:srgbClr val="212121"/>
                </a:solidFill>
                <a:effectLst/>
                <a:latin typeface="BlinkMacSystemFont"/>
              </a:rPr>
              <a:t> HA. Quality of life and sexual function in postmenopausal women. J Women Aging 2018; 30:299–309. - </a:t>
            </a:r>
            <a:r>
              <a:rPr lang="en-GB" b="0" i="0" u="none" strike="noStrike" dirty="0">
                <a:solidFill>
                  <a:srgbClr val="0071BC"/>
                </a:solidFill>
                <a:effectLst/>
                <a:latin typeface="BlinkMacSystemFont"/>
                <a:hlinkClick r:id="rId14"/>
              </a:rPr>
              <a:t>PubMed</a:t>
            </a:r>
            <a:endParaRPr lang="en-GB" b="0" i="0" dirty="0">
              <a:solidFill>
                <a:srgbClr val="212121"/>
              </a:solidFill>
              <a:effectLst/>
              <a:latin typeface="BlinkMacSystemFont"/>
            </a:endParaRPr>
          </a:p>
          <a:p>
            <a:pPr marL="514350" indent="-514350">
              <a:buFont typeface="+mj-lt"/>
              <a:buAutoNum type="arabicPeriod"/>
            </a:pPr>
            <a:endParaRPr lang="en-GB" dirty="0"/>
          </a:p>
        </p:txBody>
      </p:sp>
    </p:spTree>
    <p:extLst>
      <p:ext uri="{BB962C8B-B14F-4D97-AF65-F5344CB8AC3E}">
        <p14:creationId xmlns:p14="http://schemas.microsoft.com/office/powerpoint/2010/main" val="124942930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1901</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Black</vt:lpstr>
      <vt:lpstr>BlinkMacSystemFont</vt:lpstr>
      <vt:lpstr>Gill Sans MT</vt:lpstr>
      <vt:lpstr>Gallery</vt:lpstr>
      <vt:lpstr>PowerPoint Presentation</vt:lpstr>
      <vt:lpstr>Introduction</vt:lpstr>
      <vt:lpstr>Methods:</vt:lpstr>
      <vt:lpstr>Literature Review</vt:lpstr>
      <vt:lpstr>Summary of  main finding</vt:lpstr>
      <vt:lpstr>Results: </vt:lpstr>
      <vt:lpstr>Discussion</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Maritza Estefania Ramirez Rivera (2022095)</cp:lastModifiedBy>
  <cp:revision>15</cp:revision>
  <dcterms:created xsi:type="dcterms:W3CDTF">2020-04-30T09:56:57Z</dcterms:created>
  <dcterms:modified xsi:type="dcterms:W3CDTF">2022-12-12T15:40:49Z</dcterms:modified>
</cp:coreProperties>
</file>