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7" r:id="rId2"/>
    <p:sldId id="258" r:id="rId3"/>
    <p:sldId id="259" r:id="rId4"/>
    <p:sldId id="260" r:id="rId5"/>
    <p:sldId id="261" r:id="rId6"/>
    <p:sldId id="262" r:id="rId7"/>
    <p:sldId id="296" r:id="rId8"/>
    <p:sldId id="263" r:id="rId9"/>
    <p:sldId id="264" r:id="rId10"/>
    <p:sldId id="265" r:id="rId11"/>
    <p:sldId id="266" r:id="rId12"/>
    <p:sldId id="267" r:id="rId13"/>
    <p:sldId id="297" r:id="rId14"/>
    <p:sldId id="268" r:id="rId15"/>
    <p:sldId id="269" r:id="rId16"/>
    <p:sldId id="270" r:id="rId17"/>
    <p:sldId id="271" r:id="rId18"/>
    <p:sldId id="275" r:id="rId19"/>
    <p:sldId id="299"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353" autoAdjust="0"/>
  </p:normalViewPr>
  <p:slideViewPr>
    <p:cSldViewPr snapToGrid="0">
      <p:cViewPr varScale="1">
        <p:scale>
          <a:sx n="81" d="100"/>
          <a:sy n="81" d="100"/>
        </p:scale>
        <p:origin x="75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86012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solidFill>
              </a:rPr>
              <a:t>Best performed by teams.  This doesn’t mean individuals cannot solve problems, but it lends itself to teams because…</a:t>
            </a:r>
          </a:p>
          <a:p>
            <a:r>
              <a:rPr lang="en-GB" b="1" dirty="0">
                <a:solidFill>
                  <a:schemeClr val="tx1"/>
                </a:solidFill>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organisation that is not improving is standing still – if you stand still, others can overtake you…..and you are, in fact, going backwards!</a:t>
            </a:r>
          </a:p>
        </p:txBody>
      </p:sp>
      <p:sp>
        <p:nvSpPr>
          <p:cNvPr id="4" name="Slide Number Placeholder 3"/>
          <p:cNvSpPr>
            <a:spLocks noGrp="1"/>
          </p:cNvSpPr>
          <p:nvPr>
            <p:ph type="sldNum" sz="quarter" idx="10"/>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674524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b="1" dirty="0"/>
              <a:t>In Groups </a:t>
            </a:r>
            <a:r>
              <a:rPr lang="en-GB" dirty="0"/>
              <a:t>–</a:t>
            </a:r>
          </a:p>
          <a:p>
            <a:pPr>
              <a:defRPr/>
            </a:pPr>
            <a:endParaRPr lang="en-GB" dirty="0"/>
          </a:p>
          <a:p>
            <a:pPr marL="241539" indent="-241539">
              <a:buFont typeface="+mj-lt"/>
              <a:buAutoNum type="arabicPeriod"/>
              <a:defRPr/>
            </a:pPr>
            <a:r>
              <a:rPr lang="en-GB" dirty="0"/>
              <a:t> Work together to give examples of each category  from the workplace – (each group present back to class)</a:t>
            </a:r>
          </a:p>
          <a:p>
            <a:pPr marL="241539" indent="-241539">
              <a:buFont typeface="+mj-lt"/>
              <a:buAutoNum type="arabicPeriod"/>
              <a:defRPr/>
            </a:pPr>
            <a:r>
              <a:rPr lang="en-GB" dirty="0"/>
              <a:t>Give an example of a strategic problem facing a government or economy </a:t>
            </a:r>
          </a:p>
        </p:txBody>
      </p:sp>
      <p:sp>
        <p:nvSpPr>
          <p:cNvPr id="4" name="Slide Number Placeholder 3"/>
          <p:cNvSpPr>
            <a:spLocks noGrp="1"/>
          </p:cNvSpPr>
          <p:nvPr>
            <p:ph type="sldNum" sz="quarter" idx="5"/>
          </p:nvPr>
        </p:nvSpPr>
        <p:spPr/>
        <p:txBody>
          <a:bodyPr/>
          <a:lstStyle/>
          <a:p>
            <a:pPr>
              <a:defRPr/>
            </a:pPr>
            <a:fld id="{F5F8AC68-14AB-4B73-ADCA-BD55B9745C27}" type="slidenum">
              <a:rPr lang="en-GB" smtClean="0"/>
              <a:pPr>
                <a:defRPr/>
              </a:pPr>
              <a:t>20</a:t>
            </a:fld>
            <a:endParaRPr lang="en-GB"/>
          </a:p>
        </p:txBody>
      </p:sp>
    </p:spTree>
    <p:extLst>
      <p:ext uri="{BB962C8B-B14F-4D97-AF65-F5344CB8AC3E}">
        <p14:creationId xmlns:p14="http://schemas.microsoft.com/office/powerpoint/2010/main" val="37772633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05/05/2020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05/05/2020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05/05/2020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509954" y="1368370"/>
            <a:ext cx="10814538" cy="4536504"/>
          </a:xfrm>
        </p:spPr>
        <p:txBody>
          <a:bodyPr>
            <a:normAutofit/>
          </a:bodyPr>
          <a:lstStyle/>
          <a:p>
            <a:pPr eaLnBrk="1" hangingPunct="1">
              <a:defRPr/>
            </a:pPr>
            <a:br>
              <a:rPr lang="en-GB" altLang="en-US" sz="4000" i="1" dirty="0"/>
            </a:br>
            <a:r>
              <a:rPr lang="en-GB" altLang="en-US" sz="4000" b="1" dirty="0">
                <a:effectLst>
                  <a:outerShdw blurRad="38100" dist="38100" dir="2700000" algn="tl">
                    <a:srgbClr val="000000">
                      <a:alpha val="43137"/>
                    </a:srgbClr>
                  </a:outerShdw>
                </a:effectLst>
              </a:rPr>
              <a:t>CertHE Skills for the Workplace</a:t>
            </a:r>
            <a:br>
              <a:rPr lang="en-GB" altLang="en-US" sz="4000" dirty="0"/>
            </a:br>
            <a:br>
              <a:rPr lang="en-GB" altLang="en-US" sz="4000" dirty="0"/>
            </a:br>
            <a:r>
              <a:rPr lang="en-GB" altLang="en-US" sz="4000" dirty="0"/>
              <a:t>Module: BMSK 4004 </a:t>
            </a:r>
            <a:br>
              <a:rPr lang="en-GB" altLang="en-US" sz="4000" dirty="0"/>
            </a:br>
            <a:r>
              <a:rPr lang="en-GB" sz="4000" b="1" dirty="0"/>
              <a:t>Problem Solving and Decision Making</a:t>
            </a:r>
            <a:br>
              <a:rPr lang="en-GB" sz="4000" b="1" dirty="0"/>
            </a:br>
            <a:br>
              <a:rPr lang="en-GB" altLang="en-US" sz="2000" dirty="0"/>
            </a:br>
            <a:r>
              <a:rPr lang="en-GB" altLang="en-US" sz="2800" dirty="0"/>
              <a:t>Online Session 1</a:t>
            </a:r>
          </a:p>
        </p:txBody>
      </p:sp>
    </p:spTree>
    <p:extLst>
      <p:ext uri="{BB962C8B-B14F-4D97-AF65-F5344CB8AC3E}">
        <p14:creationId xmlns:p14="http://schemas.microsoft.com/office/powerpoint/2010/main" val="2518625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609600" y="1670179"/>
            <a:ext cx="10972800" cy="3847053"/>
          </a:xfrm>
        </p:spPr>
        <p:txBody>
          <a:bodyPr/>
          <a:lstStyle/>
          <a:p>
            <a:r>
              <a:rPr lang="en-GB" altLang="en-US" dirty="0">
                <a:latin typeface="Arial" charset="0"/>
                <a:cs typeface="Arial" charset="0"/>
              </a:rPr>
              <a:t>Introduction to Problem Solving</a:t>
            </a:r>
          </a:p>
          <a:p>
            <a:endParaRPr lang="en-GB" altLang="en-US" sz="900" dirty="0">
              <a:latin typeface="Arial" charset="0"/>
              <a:cs typeface="Arial" charset="0"/>
            </a:endParaRPr>
          </a:p>
          <a:p>
            <a:r>
              <a:rPr lang="en-GB" altLang="en-US" dirty="0">
                <a:latin typeface="Arial" charset="0"/>
                <a:cs typeface="Arial" charset="0"/>
              </a:rPr>
              <a:t>Scope &amp; Impact</a:t>
            </a:r>
          </a:p>
          <a:p>
            <a:endParaRPr lang="en-GB" altLang="en-US" sz="900" dirty="0">
              <a:latin typeface="Arial" charset="0"/>
              <a:cs typeface="Arial" charset="0"/>
            </a:endParaRPr>
          </a:p>
          <a:p>
            <a:r>
              <a:rPr lang="en-GB" altLang="en-US" dirty="0">
                <a:latin typeface="Arial" charset="0"/>
                <a:cs typeface="Arial" charset="0"/>
              </a:rPr>
              <a:t>Problem Categories</a:t>
            </a:r>
          </a:p>
          <a:p>
            <a:pPr marL="0" indent="0">
              <a:buFont typeface="Arial" charset="0"/>
              <a:buNone/>
            </a:pPr>
            <a:endParaRPr lang="en-GB" altLang="en-US" sz="900" dirty="0">
              <a:latin typeface="Arial" charset="0"/>
              <a:cs typeface="Arial" charset="0"/>
            </a:endParaRPr>
          </a:p>
          <a:p>
            <a:pPr marL="0" indent="0">
              <a:buNone/>
            </a:pPr>
            <a:endParaRPr lang="en-GB" dirty="0"/>
          </a:p>
        </p:txBody>
      </p:sp>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827088" y="250825"/>
            <a:ext cx="7870825" cy="114300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Tree>
    <p:extLst>
      <p:ext uri="{BB962C8B-B14F-4D97-AF65-F5344CB8AC3E}">
        <p14:creationId xmlns:p14="http://schemas.microsoft.com/office/powerpoint/2010/main" val="3039284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7620" y="1054469"/>
            <a:ext cx="11275280" cy="3965940"/>
          </a:xfrm>
        </p:spPr>
        <p:txBody>
          <a:bodyPr>
            <a:normAutofit/>
          </a:bodyPr>
          <a:lstStyle/>
          <a:p>
            <a:pPr marL="0" indent="0">
              <a:buNone/>
            </a:pPr>
            <a:endParaRPr lang="en-GB" altLang="en-US" sz="1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468313" y="265113"/>
            <a:ext cx="8229600" cy="1143000"/>
          </a:xfrm>
        </p:spPr>
        <p:txBody>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570707" y="1399749"/>
            <a:ext cx="112315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800" b="1" dirty="0">
                <a:latin typeface="Corbel" pitchFamily="34" charset="0"/>
              </a:rPr>
              <a:t>AIM: </a:t>
            </a:r>
            <a:r>
              <a:rPr lang="en-GB" altLang="en-US" sz="2800" i="1" dirty="0">
                <a:latin typeface="Corbel" pitchFamily="34" charset="0"/>
              </a:rPr>
              <a:t>To enable learners to make effective decisions to solve complex problems in the workplace</a:t>
            </a:r>
            <a:r>
              <a:rPr lang="en-GB" altLang="en-US" sz="2800" dirty="0">
                <a:latin typeface="Garamond" pitchFamily="18" charset="0"/>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118534" y="2593790"/>
            <a:ext cx="11683674" cy="36195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19062" indent="0">
              <a:buFont typeface="Arial" charset="0"/>
              <a:buNone/>
              <a:defRPr/>
            </a:pPr>
            <a:r>
              <a:rPr lang="en-GB" sz="2800" b="1" dirty="0">
                <a:latin typeface="Arial" panose="020B0604020202020204" pitchFamily="34" charset="0"/>
                <a:cs typeface="Arial" panose="020B0604020202020204" pitchFamily="34" charset="0"/>
              </a:rPr>
              <a:t>Objectives</a:t>
            </a:r>
            <a:r>
              <a:rPr lang="en-GB" sz="2800" dirty="0">
                <a:latin typeface="Arial" panose="020B0604020202020204" pitchFamily="34" charset="0"/>
                <a:cs typeface="Arial" panose="020B0604020202020204" pitchFamily="34" charset="0"/>
              </a:rPr>
              <a:t> - At the end of this module the learner will:</a:t>
            </a:r>
          </a:p>
          <a:p>
            <a:pPr marL="119062" indent="0">
              <a:buFont typeface="Arial" charset="0"/>
              <a:buNone/>
              <a:defRPr/>
            </a:pPr>
            <a:endParaRPr lang="en-GB" sz="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Be able to analyse a complex problem in the context of the workplace</a:t>
            </a:r>
          </a:p>
          <a:p>
            <a:pPr>
              <a:defRPr/>
            </a:pPr>
            <a:r>
              <a:rPr lang="en-GB" sz="2800" dirty="0">
                <a:latin typeface="Arial" panose="020B0604020202020204" pitchFamily="34" charset="0"/>
                <a:cs typeface="Arial" panose="020B0604020202020204" pitchFamily="34" charset="0"/>
              </a:rPr>
              <a:t>Be able to apply decision making techniques when assessing possible solutions</a:t>
            </a:r>
          </a:p>
          <a:p>
            <a:pPr>
              <a:defRPr/>
            </a:pPr>
            <a:r>
              <a:rPr lang="en-GB" sz="2800" dirty="0">
                <a:latin typeface="Arial" panose="020B0604020202020204" pitchFamily="34" charset="0"/>
                <a:cs typeface="Arial" panose="020B0604020202020204" pitchFamily="34" charset="0"/>
              </a:rPr>
              <a:t>Be able to plan how you will implement the solution</a:t>
            </a:r>
          </a:p>
          <a:p>
            <a:pPr marL="0" indent="0">
              <a:buFont typeface="Arial" charset="0"/>
              <a:buNone/>
              <a:defRP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19808" y="1169377"/>
            <a:ext cx="11362592" cy="3939077"/>
          </a:xfrm>
        </p:spPr>
        <p:txBody>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457200" y="274638"/>
            <a:ext cx="8229600" cy="1143000"/>
          </a:xfrm>
        </p:spPr>
        <p:txBody>
          <a:bodyPr>
            <a:norm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7580" y="1169377"/>
            <a:ext cx="5040312"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550374" y="1727200"/>
            <a:ext cx="11345618" cy="3708399"/>
          </a:xfrm>
        </p:spPr>
        <p:txBody>
          <a:bodyPr/>
          <a:lstStyle/>
          <a:p>
            <a:pPr>
              <a:lnSpc>
                <a:spcPct val="90000"/>
              </a:lnSpc>
              <a:buNone/>
            </a:pPr>
            <a:r>
              <a:rPr lang="en-GB" altLang="en-US" sz="2800" b="1" dirty="0">
                <a:latin typeface="Arial" charset="0"/>
                <a:cs typeface="Arial" charset="0"/>
              </a:rPr>
              <a:t>Definition</a:t>
            </a:r>
            <a:r>
              <a:rPr lang="en-GB" altLang="en-US" sz="2800" dirty="0">
                <a:latin typeface="Arial" charset="0"/>
                <a:cs typeface="Arial" charset="0"/>
              </a:rPr>
              <a:t>?</a:t>
            </a:r>
          </a:p>
          <a:p>
            <a:pPr>
              <a:lnSpc>
                <a:spcPct val="90000"/>
              </a:lnSpc>
              <a:buNone/>
            </a:pPr>
            <a:endParaRPr lang="en-GB" altLang="en-US" sz="800" b="1" dirty="0">
              <a:latin typeface="Arial" charset="0"/>
              <a:cs typeface="Arial" charset="0"/>
            </a:endParaRPr>
          </a:p>
          <a:p>
            <a:pPr>
              <a:lnSpc>
                <a:spcPct val="90000"/>
              </a:lnSpc>
              <a:buNone/>
            </a:pPr>
            <a:r>
              <a:rPr lang="en-GB" altLang="en-US" sz="2800" dirty="0">
                <a:latin typeface="Arial" charset="0"/>
                <a:cs typeface="Arial" charset="0"/>
              </a:rPr>
              <a:t>A problem can be defined as a circumstance where there is a gap between the situation as you perceive it and what you believe the situation should be</a:t>
            </a:r>
          </a:p>
          <a:p>
            <a:pPr>
              <a:lnSpc>
                <a:spcPct val="90000"/>
              </a:lnSpc>
              <a:buNone/>
            </a:pPr>
            <a:r>
              <a:rPr lang="en-GB" altLang="en-US" sz="2800" b="1" dirty="0">
                <a:latin typeface="Arial" charset="0"/>
                <a:cs typeface="Arial" charset="0"/>
              </a:rPr>
              <a:t>or</a:t>
            </a:r>
          </a:p>
          <a:p>
            <a:pPr>
              <a:lnSpc>
                <a:spcPct val="90000"/>
              </a:lnSpc>
              <a:buNone/>
            </a:pPr>
            <a:endParaRPr lang="en-GB" altLang="en-US" sz="800" b="1" dirty="0">
              <a:latin typeface="Arial" charset="0"/>
              <a:cs typeface="Arial" charset="0"/>
            </a:endParaRPr>
          </a:p>
          <a:p>
            <a:pPr>
              <a:lnSpc>
                <a:spcPct val="90000"/>
              </a:lnSpc>
              <a:buNone/>
            </a:pPr>
            <a:r>
              <a:rPr lang="en-GB" altLang="en-US" sz="2800" dirty="0">
                <a:latin typeface="Arial" charset="0"/>
                <a:cs typeface="Arial" charset="0"/>
              </a:rPr>
              <a:t>A perceived gap between the existing state and a desired state or a deviation from the norm, standard or status quo. </a:t>
            </a: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323850" y="260351"/>
            <a:ext cx="8324850" cy="146685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 Problem Solving</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192212" y="904998"/>
            <a:ext cx="10308125" cy="4423140"/>
          </a:xfrm>
        </p:spPr>
        <p:txBody>
          <a:bodyPr>
            <a:normAutofit/>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6</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457200" y="274638"/>
            <a:ext cx="8229600" cy="1143000"/>
          </a:xfrm>
        </p:spPr>
        <p:txBody>
          <a:bodyPr/>
          <a:lstStyle/>
          <a:p>
            <a:pPr eaLnBrk="1" fontAlgn="auto" hangingPunct="1">
              <a:spcAft>
                <a:spcPts val="0"/>
              </a:spcAft>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457201" y="2060575"/>
            <a:ext cx="11396132" cy="200342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r>
              <a:rPr lang="en-GB" altLang="en-US">
                <a:latin typeface="Arial" charset="0"/>
                <a:cs typeface="Arial" charset="0"/>
              </a:rPr>
              <a:t>Decision Making is the act of choosing between two or more courses of action.</a:t>
            </a:r>
            <a:endParaRPr lang="en-GB" altLang="en-US" dirty="0">
              <a:latin typeface="Arial" charset="0"/>
              <a:cs typeface="Arial" charset="0"/>
            </a:endParaRP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075" y="2902762"/>
            <a:ext cx="2735262" cy="2571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B27F0-6677-45AE-8C18-1B13B2094039}"/>
              </a:ext>
            </a:extLst>
          </p:cNvPr>
          <p:cNvSpPr>
            <a:spLocks noGrp="1"/>
          </p:cNvSpPr>
          <p:nvPr>
            <p:ph type="title"/>
          </p:nvPr>
        </p:nvSpPr>
        <p:spPr/>
        <p:txBody>
          <a:bodyPr>
            <a:normAutofit/>
          </a:bodyPr>
          <a:lstStyle/>
          <a:p>
            <a:r>
              <a:rPr lang="en-GB" sz="3600" b="1" dirty="0"/>
              <a:t>Problem Solving…</a:t>
            </a:r>
          </a:p>
        </p:txBody>
      </p:sp>
      <p:sp>
        <p:nvSpPr>
          <p:cNvPr id="3" name="Content Placeholder 2">
            <a:extLst>
              <a:ext uri="{FF2B5EF4-FFF2-40B4-BE49-F238E27FC236}">
                <a16:creationId xmlns:a16="http://schemas.microsoft.com/office/drawing/2014/main" id="{6DD411BD-61E7-45AC-9F33-1BF71CEDC71A}"/>
              </a:ext>
            </a:extLst>
          </p:cNvPr>
          <p:cNvSpPr>
            <a:spLocks noGrp="1"/>
          </p:cNvSpPr>
          <p:nvPr>
            <p:ph idx="1"/>
          </p:nvPr>
        </p:nvSpPr>
        <p:spPr/>
        <p:txBody>
          <a:bodyPr>
            <a:normAutofit/>
          </a:bodyPr>
          <a:lstStyle/>
          <a:p>
            <a:pPr marL="0" indent="0">
              <a:buNone/>
            </a:pPr>
            <a:r>
              <a:rPr lang="en-GB" dirty="0"/>
              <a:t>……..is a task best performed by teams and reliant on effective communication.</a:t>
            </a:r>
          </a:p>
          <a:p>
            <a:pPr marL="0" indent="0">
              <a:buNone/>
            </a:pPr>
            <a:endParaRPr lang="en-GB" dirty="0"/>
          </a:p>
          <a:p>
            <a:pPr marL="0" indent="0">
              <a:buNone/>
            </a:pPr>
            <a:endParaRPr lang="en-GB" dirty="0"/>
          </a:p>
          <a:p>
            <a:pPr marL="0" indent="0">
              <a:buNone/>
            </a:pPr>
            <a:r>
              <a:rPr lang="en-GB" dirty="0"/>
              <a:t>Is this true? False? Why?</a:t>
            </a:r>
          </a:p>
          <a:p>
            <a:pPr marL="0" indent="0">
              <a:buNone/>
            </a:pPr>
            <a:endParaRPr lang="en-GB" dirty="0"/>
          </a:p>
        </p:txBody>
      </p:sp>
    </p:spTree>
    <p:extLst>
      <p:ext uri="{BB962C8B-B14F-4D97-AF65-F5344CB8AC3E}">
        <p14:creationId xmlns:p14="http://schemas.microsoft.com/office/powerpoint/2010/main" val="1900392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57200" y="1422400"/>
            <a:ext cx="11125200" cy="3853109"/>
          </a:xfrm>
        </p:spPr>
        <p:txBody>
          <a:bodyPr>
            <a:normAutofit/>
          </a:bodyPr>
          <a:lstStyle/>
          <a:p>
            <a:pPr>
              <a:buFontTx/>
              <a:buNone/>
            </a:pPr>
            <a:r>
              <a:rPr lang="en-GB" altLang="en-US" sz="2400" b="1" dirty="0">
                <a:latin typeface="Arial" charset="0"/>
                <a:cs typeface="Arial" charset="0"/>
              </a:rPr>
              <a:t>Knowledge</a:t>
            </a:r>
            <a:r>
              <a:rPr lang="en-GB" altLang="en-US" sz="2400" dirty="0">
                <a:latin typeface="Arial" charset="0"/>
                <a:cs typeface="Arial" charset="0"/>
              </a:rPr>
              <a:t> </a:t>
            </a:r>
          </a:p>
          <a:p>
            <a:pPr>
              <a:buFontTx/>
              <a:buNone/>
            </a:pPr>
            <a:r>
              <a:rPr lang="en-GB" altLang="en-US" sz="2400" dirty="0">
                <a:latin typeface="Arial" charset="0"/>
                <a:cs typeface="Arial" charset="0"/>
              </a:rPr>
              <a:t>	of People, tasks and organisational influences (policy/ objectives/procedure)</a:t>
            </a:r>
          </a:p>
          <a:p>
            <a:pPr>
              <a:buFontTx/>
              <a:buNone/>
            </a:pPr>
            <a:endParaRPr lang="en-GB" altLang="en-US" sz="2400" dirty="0">
              <a:latin typeface="Arial" charset="0"/>
              <a:cs typeface="Arial" charset="0"/>
            </a:endParaRPr>
          </a:p>
          <a:p>
            <a:pPr>
              <a:buFontTx/>
              <a:buNone/>
            </a:pPr>
            <a:r>
              <a:rPr lang="en-GB" altLang="en-US" sz="2400" b="1" dirty="0">
                <a:latin typeface="Arial" charset="0"/>
                <a:cs typeface="Arial" charset="0"/>
              </a:rPr>
              <a:t>Skills</a:t>
            </a:r>
            <a:r>
              <a:rPr lang="en-GB" altLang="en-US" sz="2400" dirty="0">
                <a:latin typeface="Arial" charset="0"/>
                <a:cs typeface="Arial" charset="0"/>
              </a:rPr>
              <a:t> </a:t>
            </a:r>
          </a:p>
          <a:p>
            <a:pPr>
              <a:buFontTx/>
              <a:buNone/>
            </a:pPr>
            <a:r>
              <a:rPr lang="en-GB" altLang="en-US" sz="2400" dirty="0">
                <a:latin typeface="Arial" charset="0"/>
                <a:cs typeface="Arial" charset="0"/>
              </a:rPr>
              <a:t>	in identifying, analysing and finding solutions to problems</a:t>
            </a:r>
          </a:p>
          <a:p>
            <a:pPr>
              <a:buFontTx/>
              <a:buNone/>
            </a:pPr>
            <a:endParaRPr lang="en-GB" altLang="en-US" sz="2400" dirty="0">
              <a:latin typeface="Arial" charset="0"/>
              <a:cs typeface="Arial" charset="0"/>
            </a:endParaRPr>
          </a:p>
          <a:p>
            <a:pPr>
              <a:buFontTx/>
              <a:buNone/>
            </a:pPr>
            <a:r>
              <a:rPr lang="en-GB" altLang="en-US" sz="2400" b="1" dirty="0">
                <a:latin typeface="Arial" charset="0"/>
                <a:cs typeface="Arial" charset="0"/>
              </a:rPr>
              <a:t>Judgement</a:t>
            </a:r>
            <a:r>
              <a:rPr lang="en-GB" altLang="en-US" sz="2400" dirty="0">
                <a:latin typeface="Arial" charset="0"/>
                <a:cs typeface="Arial" charset="0"/>
              </a:rPr>
              <a:t> </a:t>
            </a:r>
          </a:p>
          <a:p>
            <a:pPr>
              <a:buFontTx/>
              <a:buNone/>
            </a:pPr>
            <a:r>
              <a:rPr lang="en-GB" altLang="en-US" sz="2400" dirty="0">
                <a:latin typeface="Arial" charset="0"/>
                <a:cs typeface="Arial" charset="0"/>
              </a:rPr>
              <a:t>	to assist in decision-making throughout the problem-solving process.</a:t>
            </a:r>
          </a:p>
          <a:p>
            <a:pPr marL="0" indent="0">
              <a:buNone/>
            </a:pPr>
            <a:endParaRPr lang="en-GB" altLang="en-US" sz="24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7">
            <a:extLst>
              <a:ext uri="{FF2B5EF4-FFF2-40B4-BE49-F238E27FC236}">
                <a16:creationId xmlns:a16="http://schemas.microsoft.com/office/drawing/2014/main" id="{2964549B-9A31-4E33-ACEA-A58D974AB32B}"/>
              </a:ext>
            </a:extLst>
          </p:cNvPr>
          <p:cNvSpPr txBox="1">
            <a:spLocks noChangeArrowheads="1"/>
          </p:cNvSpPr>
          <p:nvPr/>
        </p:nvSpPr>
        <p:spPr bwMode="auto">
          <a:xfrm>
            <a:off x="118576" y="316936"/>
            <a:ext cx="8324850"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Problem Solving</a:t>
            </a:r>
          </a:p>
        </p:txBody>
      </p:sp>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6" end="6"/>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664674" y="1265483"/>
            <a:ext cx="11055471" cy="4238625"/>
          </a:xfrm>
        </p:spPr>
        <p:txBody>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468313" y="188913"/>
            <a:ext cx="8229600" cy="1143000"/>
          </a:xfrm>
        </p:spPr>
        <p:txBody>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468313" y="1462654"/>
            <a:ext cx="11251832" cy="3637919"/>
          </a:xfrm>
          <a:prstGeom prst="rect">
            <a:avLst/>
          </a:prstGeom>
        </p:spPr>
        <p:txBody>
          <a:bodyPr wrap="square">
            <a:spAutoFit/>
          </a:bodyPr>
          <a:lstStyle/>
          <a:p>
            <a:pPr>
              <a:lnSpc>
                <a:spcPct val="90000"/>
              </a:lnSpc>
              <a:buFontTx/>
              <a:buNone/>
            </a:pPr>
            <a:r>
              <a:rPr lang="en-GB" altLang="en-US" sz="3200" dirty="0">
                <a:latin typeface="Arial" charset="0"/>
                <a:cs typeface="Arial" charset="0"/>
              </a:rPr>
              <a:t>The first stage in the problem-solving process is recognising a problem exists</a:t>
            </a:r>
          </a:p>
          <a:p>
            <a:pPr>
              <a:lnSpc>
                <a:spcPct val="90000"/>
              </a:lnSpc>
            </a:pPr>
            <a:endParaRPr lang="en-GB" altLang="en-US" sz="3200" dirty="0">
              <a:latin typeface="Arial" charset="0"/>
              <a:cs typeface="Arial" charset="0"/>
            </a:endParaRPr>
          </a:p>
          <a:p>
            <a:pPr marL="457200" indent="-457200">
              <a:lnSpc>
                <a:spcPct val="90000"/>
              </a:lnSpc>
              <a:buFont typeface="Arial" panose="020B0604020202020204" pitchFamily="34" charset="0"/>
              <a:buChar char="•"/>
            </a:pPr>
            <a:r>
              <a:rPr lang="en-GB" altLang="en-US" sz="3200" dirty="0">
                <a:latin typeface="Arial" charset="0"/>
                <a:cs typeface="Arial" charset="0"/>
              </a:rPr>
              <a:t>	Many day-to-day problems can easily be resolved by taking decisive action</a:t>
            </a:r>
          </a:p>
          <a:p>
            <a:pPr marL="457200" indent="-457200">
              <a:lnSpc>
                <a:spcPct val="90000"/>
              </a:lnSpc>
              <a:buFont typeface="Arial" panose="020B0604020202020204" pitchFamily="34" charset="0"/>
              <a:buChar char="•"/>
            </a:pPr>
            <a:endParaRPr lang="en-GB" altLang="en-US" sz="3200" dirty="0">
              <a:latin typeface="Arial" charset="0"/>
              <a:cs typeface="Arial" charset="0"/>
            </a:endParaRPr>
          </a:p>
          <a:p>
            <a:pPr marL="457200" indent="-457200">
              <a:lnSpc>
                <a:spcPct val="90000"/>
              </a:lnSpc>
              <a:buFont typeface="Arial" panose="020B0604020202020204" pitchFamily="34" charset="0"/>
              <a:buChar char="•"/>
            </a:pPr>
            <a:r>
              <a:rPr lang="en-GB" altLang="en-US" sz="3200" dirty="0">
                <a:latin typeface="Arial" charset="0"/>
                <a:cs typeface="Arial" charset="0"/>
              </a:rPr>
              <a:t>	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13238" y="1298032"/>
            <a:ext cx="10975731" cy="3805238"/>
          </a:xfrm>
        </p:spPr>
        <p:txBody>
          <a:bodyPr>
            <a:normAutofit/>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10</a:t>
            </a:fld>
            <a:endParaRPr lang="en-GB" dirty="0">
              <a:solidFill>
                <a:prstClr val="black">
                  <a:tint val="75000"/>
                </a:prstClr>
              </a:solidFill>
              <a:latin typeface="Calibri"/>
            </a:endParaRPr>
          </a:p>
        </p:txBody>
      </p:sp>
      <p:pic>
        <p:nvPicPr>
          <p:cNvPr id="5120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457200" y="274638"/>
            <a:ext cx="8229600" cy="1143000"/>
          </a:xfrm>
        </p:spPr>
        <p:txBody>
          <a:bodyPr>
            <a:noAutofit/>
          </a:bodyPr>
          <a:lstStyle/>
          <a:p>
            <a:pPr fontAlgn="auto">
              <a:spcAft>
                <a:spcPts val="0"/>
              </a:spcAft>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413238" y="1863492"/>
            <a:ext cx="11423162" cy="3539430"/>
          </a:xfrm>
          <a:prstGeom prst="rect">
            <a:avLst/>
          </a:prstGeom>
        </p:spPr>
        <p:txBody>
          <a:bodyPr wrap="square">
            <a:spAutoFit/>
          </a:bodyPr>
          <a:lstStyle/>
          <a:p>
            <a:pPr marL="457200" indent="-457200">
              <a:buFont typeface="Arial" panose="020B0604020202020204" pitchFamily="34" charset="0"/>
              <a:buChar char="•"/>
            </a:pPr>
            <a:r>
              <a:rPr lang="en-GB" altLang="en-US" sz="3200" dirty="0">
                <a:latin typeface="Arial" charset="0"/>
                <a:cs typeface="Arial" charset="0"/>
              </a:rPr>
              <a:t>Continuously monitoring performance</a:t>
            </a:r>
          </a:p>
          <a:p>
            <a:pPr marL="457200" indent="-457200">
              <a:buFont typeface="Arial" panose="020B0604020202020204" pitchFamily="34" charset="0"/>
              <a:buChar char="•"/>
            </a:pPr>
            <a:endParaRPr lang="en-GB" altLang="en-US" sz="3200" dirty="0">
              <a:latin typeface="Arial" charset="0"/>
              <a:cs typeface="Arial" charset="0"/>
            </a:endParaRPr>
          </a:p>
          <a:p>
            <a:pPr marL="457200" indent="-457200">
              <a:buFont typeface="Arial" panose="020B0604020202020204" pitchFamily="34" charset="0"/>
              <a:buChar char="•"/>
            </a:pPr>
            <a:r>
              <a:rPr lang="en-GB" altLang="en-US" sz="3200" dirty="0">
                <a:latin typeface="Arial" charset="0"/>
                <a:cs typeface="Arial" charset="0"/>
              </a:rPr>
              <a:t>Listening to subordinates</a:t>
            </a:r>
          </a:p>
          <a:p>
            <a:pPr marL="457200" indent="-457200">
              <a:buFont typeface="Arial" panose="020B0604020202020204" pitchFamily="34" charset="0"/>
              <a:buChar char="•"/>
            </a:pPr>
            <a:endParaRPr lang="en-GB" altLang="en-US" sz="3200" dirty="0">
              <a:latin typeface="Arial" charset="0"/>
              <a:cs typeface="Arial" charset="0"/>
            </a:endParaRPr>
          </a:p>
          <a:p>
            <a:pPr marL="457200" indent="-457200">
              <a:buFont typeface="Arial" panose="020B0604020202020204" pitchFamily="34" charset="0"/>
              <a:buChar char="•"/>
            </a:pPr>
            <a:r>
              <a:rPr lang="en-GB" altLang="en-US" sz="3200" dirty="0">
                <a:latin typeface="Arial" charset="0"/>
                <a:cs typeface="Arial" charset="0"/>
              </a:rPr>
              <a:t>Observing subordinates’ behaviour</a:t>
            </a:r>
          </a:p>
          <a:p>
            <a:pPr marL="457200" indent="-457200">
              <a:buFont typeface="Arial" panose="020B0604020202020204" pitchFamily="34" charset="0"/>
              <a:buChar char="•"/>
            </a:pPr>
            <a:endParaRPr lang="en-GB" altLang="en-US" sz="3200" dirty="0">
              <a:latin typeface="Arial" charset="0"/>
              <a:cs typeface="Arial" charset="0"/>
            </a:endParaRPr>
          </a:p>
          <a:p>
            <a:pPr marL="457200" indent="-457200">
              <a:buFont typeface="Arial" panose="020B0604020202020204" pitchFamily="34" charset="0"/>
              <a:buChar char="•"/>
            </a:pPr>
            <a:r>
              <a:rPr lang="en-GB" altLang="en-US" sz="3200" dirty="0">
                <a:latin typeface="Arial" charset="0"/>
                <a:cs typeface="Arial" charset="0"/>
              </a:rPr>
              <a:t>Establishing the cause of the problem</a:t>
            </a:r>
            <a:endParaRPr lang="en-GB" sz="3200" dirty="0"/>
          </a:p>
        </p:txBody>
      </p:sp>
    </p:spTree>
    <p:extLst>
      <p:ext uri="{BB962C8B-B14F-4D97-AF65-F5344CB8AC3E}">
        <p14:creationId xmlns:p14="http://schemas.microsoft.com/office/powerpoint/2010/main" val="4043851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next?</a:t>
            </a:r>
            <a:endParaRPr lang="en-GB" dirty="0"/>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p:txBody>
          <a:bodyPr/>
          <a:lstStyle/>
          <a:p>
            <a:r>
              <a:rPr lang="en-GB" altLang="en-US" dirty="0">
                <a:latin typeface="Arial" charset="0"/>
                <a:cs typeface="Arial" charset="0"/>
              </a:rPr>
              <a:t>Decide to do nothing</a:t>
            </a:r>
          </a:p>
          <a:p>
            <a:endParaRPr lang="en-GB" altLang="en-US" sz="800" dirty="0">
              <a:latin typeface="Arial" charset="0"/>
              <a:cs typeface="Arial" charset="0"/>
            </a:endParaRPr>
          </a:p>
          <a:p>
            <a:r>
              <a:rPr lang="en-GB" altLang="en-US" dirty="0">
                <a:latin typeface="Arial" charset="0"/>
                <a:cs typeface="Arial" charset="0"/>
              </a:rPr>
              <a:t>Keep the problem under surveillance and review it (later date)</a:t>
            </a:r>
          </a:p>
          <a:p>
            <a:endParaRPr lang="en-GB" altLang="en-US" sz="800" dirty="0">
              <a:latin typeface="Arial" charset="0"/>
              <a:cs typeface="Arial" charset="0"/>
            </a:endParaRPr>
          </a:p>
          <a:p>
            <a:r>
              <a:rPr lang="en-GB" altLang="en-US" dirty="0">
                <a:latin typeface="Arial" charset="0"/>
                <a:cs typeface="Arial" charset="0"/>
              </a:rPr>
              <a:t>Contain the problem</a:t>
            </a:r>
          </a:p>
          <a:p>
            <a:endParaRPr lang="en-GB" altLang="en-US" sz="800" dirty="0">
              <a:latin typeface="Arial" charset="0"/>
              <a:cs typeface="Arial" charset="0"/>
            </a:endParaRPr>
          </a:p>
          <a:p>
            <a:r>
              <a:rPr lang="en-GB" altLang="en-US" dirty="0">
                <a:latin typeface="Arial" charset="0"/>
                <a:cs typeface="Arial" charset="0"/>
              </a:rPr>
              <a:t>Find a solution</a:t>
            </a:r>
            <a:endParaRPr lang="en-GB" dirty="0"/>
          </a:p>
        </p:txBody>
      </p:sp>
    </p:spTree>
    <p:extLst>
      <p:ext uri="{BB962C8B-B14F-4D97-AF65-F5344CB8AC3E}">
        <p14:creationId xmlns:p14="http://schemas.microsoft.com/office/powerpoint/2010/main" val="839838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Initial Analysis</a:t>
            </a:r>
            <a:endParaRPr lang="en-GB" dirty="0"/>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p:txBody>
          <a:bodyPr/>
          <a:lstStyle/>
          <a:p>
            <a:r>
              <a:rPr lang="en-GB" altLang="en-US" dirty="0">
                <a:latin typeface="Arial" charset="0"/>
                <a:cs typeface="Arial" charset="0"/>
              </a:rPr>
              <a:t>Gather information</a:t>
            </a:r>
          </a:p>
          <a:p>
            <a:endParaRPr lang="en-GB" altLang="en-US" sz="1400" dirty="0">
              <a:latin typeface="Arial" charset="0"/>
              <a:cs typeface="Arial" charset="0"/>
            </a:endParaRPr>
          </a:p>
          <a:p>
            <a:r>
              <a:rPr lang="en-GB" altLang="en-US" dirty="0">
                <a:latin typeface="Arial" charset="0"/>
                <a:cs typeface="Arial" charset="0"/>
              </a:rPr>
              <a:t>Define the scope</a:t>
            </a:r>
          </a:p>
          <a:p>
            <a:endParaRPr lang="en-GB" altLang="en-US" sz="1400" dirty="0">
              <a:latin typeface="Arial" charset="0"/>
              <a:cs typeface="Arial" charset="0"/>
            </a:endParaRPr>
          </a:p>
          <a:p>
            <a:r>
              <a:rPr lang="en-GB" altLang="en-US" dirty="0">
                <a:latin typeface="Arial" charset="0"/>
                <a:cs typeface="Arial" charset="0"/>
              </a:rPr>
              <a:t>Define the Impact</a:t>
            </a:r>
          </a:p>
          <a:p>
            <a:endParaRPr lang="en-GB" altLang="en-US" sz="1400" dirty="0">
              <a:latin typeface="Arial" charset="0"/>
              <a:cs typeface="Arial" charset="0"/>
            </a:endParaRPr>
          </a:p>
          <a:p>
            <a:r>
              <a:rPr lang="en-GB" altLang="en-US" dirty="0">
                <a:latin typeface="Arial" charset="0"/>
                <a:cs typeface="Arial" charset="0"/>
              </a:rPr>
              <a:t>Determine consequences</a:t>
            </a:r>
          </a:p>
          <a:p>
            <a:endParaRPr lang="en-GB" dirty="0"/>
          </a:p>
        </p:txBody>
      </p:sp>
    </p:spTree>
    <p:extLst>
      <p:ext uri="{BB962C8B-B14F-4D97-AF65-F5344CB8AC3E}">
        <p14:creationId xmlns:p14="http://schemas.microsoft.com/office/powerpoint/2010/main" val="1531383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092E-06DF-4495-A99E-ECFA29CBE278}"/>
              </a:ext>
            </a:extLst>
          </p:cNvPr>
          <p:cNvSpPr>
            <a:spLocks noGrp="1"/>
          </p:cNvSpPr>
          <p:nvPr>
            <p:ph type="title"/>
          </p:nvPr>
        </p:nvSpPr>
        <p:spPr/>
        <p:txBody>
          <a:bodyPr>
            <a:normAutofit fontScale="90000"/>
          </a:bodyPr>
          <a:lstStyle/>
          <a:p>
            <a:r>
              <a:rPr lang="en-GB" dirty="0"/>
              <a:t>Problem Solving – Continuous Improvement</a:t>
            </a:r>
          </a:p>
        </p:txBody>
      </p:sp>
      <p:sp>
        <p:nvSpPr>
          <p:cNvPr id="3" name="Content Placeholder 2">
            <a:extLst>
              <a:ext uri="{FF2B5EF4-FFF2-40B4-BE49-F238E27FC236}">
                <a16:creationId xmlns:a16="http://schemas.microsoft.com/office/drawing/2014/main" id="{966C0039-E7E4-4234-BB5B-A049703DCDCB}"/>
              </a:ext>
            </a:extLst>
          </p:cNvPr>
          <p:cNvSpPr>
            <a:spLocks noGrp="1"/>
          </p:cNvSpPr>
          <p:nvPr>
            <p:ph idx="1"/>
          </p:nvPr>
        </p:nvSpPr>
        <p:spPr/>
        <p:txBody>
          <a:bodyPr/>
          <a:lstStyle/>
          <a:p>
            <a:r>
              <a:rPr lang="en-GB" dirty="0"/>
              <a:t>Problem Solving is a key component of Continuous Systematic Improvement </a:t>
            </a:r>
          </a:p>
          <a:p>
            <a:r>
              <a:rPr lang="en-GB" dirty="0"/>
              <a:t>Continuous Systematic Improvement is central to an organisation’s ability to be competitive and successful</a:t>
            </a:r>
          </a:p>
          <a:p>
            <a:r>
              <a:rPr lang="en-GB" dirty="0"/>
              <a:t>Why is this?  </a:t>
            </a:r>
          </a:p>
          <a:p>
            <a:pPr marL="0" indent="0" algn="ctr">
              <a:buNone/>
            </a:pPr>
            <a:r>
              <a:rPr lang="en-GB" sz="3200" b="1" i="1" dirty="0"/>
              <a:t>Discussion</a:t>
            </a:r>
          </a:p>
          <a:p>
            <a:endParaRPr lang="en-GB" dirty="0"/>
          </a:p>
        </p:txBody>
      </p:sp>
    </p:spTree>
    <p:extLst>
      <p:ext uri="{BB962C8B-B14F-4D97-AF65-F5344CB8AC3E}">
        <p14:creationId xmlns:p14="http://schemas.microsoft.com/office/powerpoint/2010/main" val="1213926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BD138-D9BF-45FF-A102-A8A7151BD10F}"/>
              </a:ext>
            </a:extLst>
          </p:cNvPr>
          <p:cNvSpPr>
            <a:spLocks noGrp="1"/>
          </p:cNvSpPr>
          <p:nvPr>
            <p:ph type="title"/>
          </p:nvPr>
        </p:nvSpPr>
        <p:spPr>
          <a:xfrm>
            <a:off x="609600" y="274638"/>
            <a:ext cx="10972800" cy="1503362"/>
          </a:xfrm>
        </p:spPr>
        <p:txBody>
          <a:bodyPr>
            <a:noAutofit/>
          </a:bodyPr>
          <a:lstStyle/>
          <a:p>
            <a:r>
              <a:rPr lang="en-GB" alt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problem solving</a:t>
            </a:r>
            <a:r>
              <a:rPr lang="en-GB" altLang="en-US" sz="3200" dirty="0">
                <a:latin typeface="Arial" panose="020B0604020202020204" pitchFamily="34" charset="0"/>
                <a:cs typeface="Arial" panose="020B0604020202020204" pitchFamily="34" charset="0"/>
              </a:rPr>
              <a:t>      </a:t>
            </a:r>
            <a:br>
              <a:rPr lang="en-GB" altLang="en-US" sz="3200"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81307A60-9337-4190-8D9C-0AF81B7EB048}"/>
              </a:ext>
            </a:extLst>
          </p:cNvPr>
          <p:cNvSpPr>
            <a:spLocks noGrp="1"/>
          </p:cNvSpPr>
          <p:nvPr>
            <p:ph idx="1"/>
          </p:nvPr>
        </p:nvSpPr>
        <p:spPr>
          <a:xfrm>
            <a:off x="609600" y="2269067"/>
            <a:ext cx="10972800" cy="3248166"/>
          </a:xfrm>
        </p:spPr>
        <p:txBody>
          <a:bodyPr/>
          <a:lstStyle/>
          <a:p>
            <a:pPr>
              <a:buFontTx/>
              <a:buNone/>
            </a:pPr>
            <a:r>
              <a:rPr lang="en-GB" altLang="en-US" dirty="0">
                <a:latin typeface="Arial" charset="0"/>
                <a:cs typeface="Arial" charset="0"/>
              </a:rPr>
              <a:t>What are the:</a:t>
            </a:r>
          </a:p>
          <a:p>
            <a:pPr>
              <a:buFontTx/>
              <a:buNone/>
            </a:pPr>
            <a:endParaRPr lang="en-GB" altLang="en-US" b="1" dirty="0">
              <a:latin typeface="Arial" charset="0"/>
              <a:cs typeface="Arial" charset="0"/>
            </a:endParaRPr>
          </a:p>
          <a:p>
            <a:pPr>
              <a:buFontTx/>
              <a:buNone/>
            </a:pPr>
            <a:r>
              <a:rPr lang="en-GB" altLang="en-US" b="1" dirty="0">
                <a:latin typeface="Arial" charset="0"/>
                <a:cs typeface="Arial" charset="0"/>
              </a:rPr>
              <a:t>BENEFITS</a:t>
            </a:r>
            <a:r>
              <a:rPr lang="en-GB" altLang="en-US" dirty="0">
                <a:latin typeface="Arial" charset="0"/>
                <a:cs typeface="Arial" charset="0"/>
              </a:rPr>
              <a:t>: to the Organisation</a:t>
            </a:r>
            <a:r>
              <a:rPr lang="en-GB" altLang="en-US" b="1" dirty="0">
                <a:latin typeface="Arial" charset="0"/>
                <a:cs typeface="Arial" charset="0"/>
              </a:rPr>
              <a:t>?</a:t>
            </a:r>
          </a:p>
          <a:p>
            <a:pPr>
              <a:buFontTx/>
              <a:buNone/>
            </a:pPr>
            <a:endParaRPr lang="en-GB" altLang="en-US" sz="800" b="1" dirty="0">
              <a:latin typeface="Arial" charset="0"/>
              <a:cs typeface="Arial" charset="0"/>
            </a:endParaRPr>
          </a:p>
          <a:p>
            <a:pPr>
              <a:buFont typeface="Arial" charset="0"/>
              <a:buNone/>
            </a:pPr>
            <a:r>
              <a:rPr lang="en-GB" altLang="en-US" b="1" dirty="0">
                <a:latin typeface="Arial" charset="0"/>
                <a:cs typeface="Arial" charset="0"/>
              </a:rPr>
              <a:t>BENEFITS</a:t>
            </a:r>
            <a:r>
              <a:rPr lang="en-GB" altLang="en-US" dirty="0">
                <a:latin typeface="Arial" charset="0"/>
                <a:cs typeface="Arial" charset="0"/>
              </a:rPr>
              <a:t>: to the Team</a:t>
            </a:r>
            <a:r>
              <a:rPr lang="en-GB" altLang="en-US" b="1" dirty="0">
                <a:latin typeface="Arial" charset="0"/>
                <a:cs typeface="Arial" charset="0"/>
              </a:rPr>
              <a:t>?</a:t>
            </a:r>
          </a:p>
          <a:p>
            <a:pPr>
              <a:buFontTx/>
              <a:buNone/>
            </a:pPr>
            <a:endParaRPr lang="en-GB" altLang="en-US" sz="800" b="1" dirty="0">
              <a:latin typeface="Arial" charset="0"/>
              <a:cs typeface="Arial" charset="0"/>
            </a:endParaRPr>
          </a:p>
          <a:p>
            <a:pPr>
              <a:buFont typeface="Arial" charset="0"/>
              <a:buNone/>
            </a:pPr>
            <a:r>
              <a:rPr lang="en-GB" altLang="en-US" b="1" dirty="0">
                <a:latin typeface="Arial" charset="0"/>
                <a:cs typeface="Arial" charset="0"/>
              </a:rPr>
              <a:t>BENEFITS</a:t>
            </a:r>
            <a:r>
              <a:rPr lang="en-GB" altLang="en-US" dirty="0">
                <a:latin typeface="Arial" charset="0"/>
                <a:cs typeface="Arial" charset="0"/>
              </a:rPr>
              <a:t>: to the Individual</a:t>
            </a:r>
            <a:r>
              <a:rPr lang="en-GB" altLang="en-US" b="1" dirty="0">
                <a:latin typeface="Arial" charset="0"/>
                <a:cs typeface="Arial" charset="0"/>
              </a:rPr>
              <a:t>?</a:t>
            </a:r>
          </a:p>
          <a:p>
            <a:endParaRPr lang="en-GB" dirty="0"/>
          </a:p>
        </p:txBody>
      </p:sp>
    </p:spTree>
    <p:extLst>
      <p:ext uri="{BB962C8B-B14F-4D97-AF65-F5344CB8AC3E}">
        <p14:creationId xmlns:p14="http://schemas.microsoft.com/office/powerpoint/2010/main" val="329692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8855-DCA2-4719-9781-6D0D776F6073}"/>
              </a:ext>
            </a:extLst>
          </p:cNvPr>
          <p:cNvSpPr>
            <a:spLocks noGrp="1"/>
          </p:cNvSpPr>
          <p:nvPr>
            <p:ph type="title"/>
          </p:nvPr>
        </p:nvSpPr>
        <p:spPr/>
        <p:txBody>
          <a:bodyPr/>
          <a:lstStyle/>
          <a:p>
            <a:r>
              <a:rPr lang="en-GB" altLang="en-US" b="1" dirty="0"/>
              <a:t>Creative Problem Solving</a:t>
            </a:r>
            <a:endParaRPr lang="en-GB" dirty="0"/>
          </a:p>
        </p:txBody>
      </p:sp>
      <p:sp>
        <p:nvSpPr>
          <p:cNvPr id="3" name="Content Placeholder 2">
            <a:extLst>
              <a:ext uri="{FF2B5EF4-FFF2-40B4-BE49-F238E27FC236}">
                <a16:creationId xmlns:a16="http://schemas.microsoft.com/office/drawing/2014/main" id="{6C5DA648-C3A3-4633-A4EE-2F79BAAA0C3A}"/>
              </a:ext>
            </a:extLst>
          </p:cNvPr>
          <p:cNvSpPr>
            <a:spLocks noGrp="1"/>
          </p:cNvSpPr>
          <p:nvPr>
            <p:ph idx="1"/>
          </p:nvPr>
        </p:nvSpPr>
        <p:spPr/>
        <p:txBody>
          <a:bodyPr>
            <a:normAutofit fontScale="92500" lnSpcReduction="10000"/>
          </a:bodyPr>
          <a:lstStyle/>
          <a:p>
            <a:pPr>
              <a:buFontTx/>
              <a:buNone/>
            </a:pPr>
            <a:r>
              <a:rPr lang="en-GB" altLang="en-US" b="1" dirty="0">
                <a:latin typeface="Arial" charset="0"/>
                <a:cs typeface="Arial" charset="0"/>
              </a:rPr>
              <a:t>BENEFITS</a:t>
            </a:r>
            <a:r>
              <a:rPr lang="en-GB" altLang="en-US" dirty="0">
                <a:latin typeface="Arial" charset="0"/>
                <a:cs typeface="Arial" charset="0"/>
              </a:rPr>
              <a:t>: to the Organisation</a:t>
            </a:r>
            <a:r>
              <a:rPr lang="en-GB" altLang="en-US" b="1" dirty="0">
                <a:latin typeface="Arial" charset="0"/>
                <a:cs typeface="Arial" charset="0"/>
              </a:rPr>
              <a:t>?</a:t>
            </a:r>
          </a:p>
          <a:p>
            <a:pPr>
              <a:buFontTx/>
              <a:buNone/>
            </a:pPr>
            <a:endParaRPr lang="en-GB" altLang="en-US" dirty="0">
              <a:latin typeface="Arial" charset="0"/>
              <a:cs typeface="Arial" charset="0"/>
            </a:endParaRPr>
          </a:p>
          <a:p>
            <a:pPr lvl="1">
              <a:buFont typeface="Arial" panose="020B0604020202020204" pitchFamily="34" charset="0"/>
              <a:buChar char="•"/>
            </a:pPr>
            <a:r>
              <a:rPr lang="en-GB" altLang="en-US" dirty="0">
                <a:latin typeface="Arial" charset="0"/>
                <a:cs typeface="Arial" charset="0"/>
              </a:rPr>
              <a:t>Improvement in products and services</a:t>
            </a:r>
          </a:p>
          <a:p>
            <a:pPr lvl="1">
              <a:buFont typeface="Arial" panose="020B0604020202020204" pitchFamily="34" charset="0"/>
              <a:buChar char="•"/>
            </a:pPr>
            <a:endParaRPr lang="en-GB" altLang="en-US" sz="800" dirty="0">
              <a:latin typeface="Arial" charset="0"/>
              <a:cs typeface="Arial" charset="0"/>
            </a:endParaRPr>
          </a:p>
          <a:p>
            <a:pPr lvl="1">
              <a:buFont typeface="Arial" panose="020B0604020202020204" pitchFamily="34" charset="0"/>
              <a:buChar char="•"/>
            </a:pPr>
            <a:r>
              <a:rPr lang="en-GB" altLang="en-US" dirty="0">
                <a:latin typeface="Arial" charset="0"/>
                <a:cs typeface="Arial" charset="0"/>
              </a:rPr>
              <a:t>Reduction in costs</a:t>
            </a:r>
          </a:p>
          <a:p>
            <a:pPr lvl="1">
              <a:buFont typeface="Arial" panose="020B0604020202020204" pitchFamily="34" charset="0"/>
              <a:buChar char="•"/>
            </a:pPr>
            <a:endParaRPr lang="en-GB" altLang="en-US" sz="800" dirty="0">
              <a:latin typeface="Arial" charset="0"/>
              <a:cs typeface="Arial" charset="0"/>
            </a:endParaRPr>
          </a:p>
          <a:p>
            <a:pPr lvl="1">
              <a:buFont typeface="Arial" panose="020B0604020202020204" pitchFamily="34" charset="0"/>
              <a:buChar char="•"/>
            </a:pPr>
            <a:r>
              <a:rPr lang="en-GB" altLang="en-US" dirty="0">
                <a:latin typeface="Arial" charset="0"/>
                <a:cs typeface="Arial" charset="0"/>
              </a:rPr>
              <a:t>Improvement in quality</a:t>
            </a:r>
          </a:p>
          <a:p>
            <a:pPr lvl="1">
              <a:buFont typeface="Arial" panose="020B0604020202020204" pitchFamily="34" charset="0"/>
              <a:buChar char="•"/>
            </a:pPr>
            <a:endParaRPr lang="en-GB" altLang="en-US" sz="800" dirty="0">
              <a:latin typeface="Arial" charset="0"/>
              <a:cs typeface="Arial" charset="0"/>
            </a:endParaRPr>
          </a:p>
          <a:p>
            <a:pPr lvl="1">
              <a:buFont typeface="Arial" panose="020B0604020202020204" pitchFamily="34" charset="0"/>
              <a:buChar char="•"/>
            </a:pPr>
            <a:r>
              <a:rPr lang="en-GB" altLang="en-US" dirty="0">
                <a:latin typeface="Arial" charset="0"/>
                <a:cs typeface="Arial" charset="0"/>
              </a:rPr>
              <a:t>Improved employee performance</a:t>
            </a:r>
          </a:p>
          <a:p>
            <a:pPr lvl="1">
              <a:buFont typeface="Arial" panose="020B0604020202020204" pitchFamily="34" charset="0"/>
              <a:buChar char="•"/>
            </a:pPr>
            <a:endParaRPr lang="en-GB" altLang="en-US" sz="800" dirty="0">
              <a:latin typeface="Arial" charset="0"/>
              <a:cs typeface="Arial" charset="0"/>
            </a:endParaRPr>
          </a:p>
          <a:p>
            <a:pPr lvl="1">
              <a:buFont typeface="Arial" panose="020B0604020202020204" pitchFamily="34" charset="0"/>
              <a:buChar char="•"/>
            </a:pPr>
            <a:r>
              <a:rPr lang="en-GB" altLang="en-US" dirty="0">
                <a:latin typeface="Arial" charset="0"/>
                <a:cs typeface="Arial" charset="0"/>
              </a:rPr>
              <a:t>Increased market share</a:t>
            </a:r>
          </a:p>
          <a:p>
            <a:endParaRPr lang="en-GB" dirty="0"/>
          </a:p>
        </p:txBody>
      </p:sp>
    </p:spTree>
    <p:extLst>
      <p:ext uri="{BB962C8B-B14F-4D97-AF65-F5344CB8AC3E}">
        <p14:creationId xmlns:p14="http://schemas.microsoft.com/office/powerpoint/2010/main" val="3773185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BBCC-82CD-4BB8-9E47-C77916C2D27E}"/>
              </a:ext>
            </a:extLst>
          </p:cNvPr>
          <p:cNvSpPr>
            <a:spLocks noGrp="1"/>
          </p:cNvSpPr>
          <p:nvPr>
            <p:ph type="title"/>
          </p:nvPr>
        </p:nvSpPr>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problem solving</a:t>
            </a:r>
            <a:endParaRPr lang="en-GB" dirty="0"/>
          </a:p>
        </p:txBody>
      </p:sp>
      <p:sp>
        <p:nvSpPr>
          <p:cNvPr id="3" name="Content Placeholder 2">
            <a:extLst>
              <a:ext uri="{FF2B5EF4-FFF2-40B4-BE49-F238E27FC236}">
                <a16:creationId xmlns:a16="http://schemas.microsoft.com/office/drawing/2014/main" id="{E4B6B23C-7709-48B1-947A-7CF5DC0C1031}"/>
              </a:ext>
            </a:extLst>
          </p:cNvPr>
          <p:cNvSpPr>
            <a:spLocks noGrp="1"/>
          </p:cNvSpPr>
          <p:nvPr>
            <p:ph idx="1"/>
          </p:nvPr>
        </p:nvSpPr>
        <p:spPr/>
        <p:txBody>
          <a:bodyPr>
            <a:normAutofit fontScale="85000" lnSpcReduction="10000"/>
          </a:bodyPr>
          <a:lstStyle/>
          <a:p>
            <a:pPr>
              <a:buFontTx/>
              <a:buNone/>
            </a:pPr>
            <a:r>
              <a:rPr lang="en-GB" altLang="en-US" b="1" dirty="0">
                <a:latin typeface="Arial" charset="0"/>
                <a:cs typeface="Arial" charset="0"/>
              </a:rPr>
              <a:t>BENEFITS</a:t>
            </a:r>
            <a:r>
              <a:rPr lang="en-GB" altLang="en-US" dirty="0">
                <a:latin typeface="Arial" charset="0"/>
                <a:cs typeface="Arial" charset="0"/>
              </a:rPr>
              <a:t>: to the Team</a:t>
            </a:r>
            <a:r>
              <a:rPr lang="en-GB" altLang="en-US" b="1" dirty="0">
                <a:latin typeface="Arial" charset="0"/>
                <a:cs typeface="Arial" charset="0"/>
              </a:rPr>
              <a:t>?</a:t>
            </a:r>
          </a:p>
          <a:p>
            <a:pPr>
              <a:buFontTx/>
              <a:buNone/>
            </a:pPr>
            <a:endParaRPr lang="en-GB" altLang="en-US" sz="1800" dirty="0">
              <a:latin typeface="Arial" charset="0"/>
              <a:cs typeface="Arial" charset="0"/>
            </a:endParaRPr>
          </a:p>
          <a:p>
            <a:r>
              <a:rPr lang="en-GB" altLang="en-US" sz="3600" dirty="0">
                <a:latin typeface="Arial" charset="0"/>
                <a:cs typeface="Arial" charset="0"/>
              </a:rPr>
              <a:t>Sharing problems and solutions</a:t>
            </a:r>
            <a:endParaRPr lang="en-GB" altLang="en-US" sz="1600" dirty="0">
              <a:latin typeface="Arial" charset="0"/>
              <a:cs typeface="Arial" charset="0"/>
            </a:endParaRPr>
          </a:p>
          <a:p>
            <a:r>
              <a:rPr lang="en-GB" altLang="en-US" sz="3600" dirty="0">
                <a:latin typeface="Arial" charset="0"/>
                <a:cs typeface="Arial" charset="0"/>
              </a:rPr>
              <a:t>Improved communication</a:t>
            </a:r>
          </a:p>
          <a:p>
            <a:r>
              <a:rPr lang="en-GB" sz="3600" dirty="0">
                <a:latin typeface="Arial" charset="0"/>
                <a:cs typeface="Arial" charset="0"/>
              </a:rPr>
              <a:t>Shared skills, knowledge and experience</a:t>
            </a:r>
          </a:p>
          <a:p>
            <a:r>
              <a:rPr lang="en-GB" sz="3600" dirty="0">
                <a:latin typeface="Arial" charset="0"/>
                <a:cs typeface="Arial" charset="0"/>
              </a:rPr>
              <a:t>Improved teamwork</a:t>
            </a:r>
          </a:p>
          <a:p>
            <a:r>
              <a:rPr lang="en-GB" sz="3600" dirty="0">
                <a:latin typeface="Arial" charset="0"/>
                <a:cs typeface="Arial" charset="0"/>
              </a:rPr>
              <a:t>Morale boosting</a:t>
            </a:r>
          </a:p>
          <a:p>
            <a:r>
              <a:rPr lang="en-GB" sz="3600" dirty="0">
                <a:latin typeface="Arial" charset="0"/>
                <a:cs typeface="Arial" charset="0"/>
              </a:rPr>
              <a:t>Success breeds success and team &amp; individual confidence</a:t>
            </a:r>
          </a:p>
        </p:txBody>
      </p:sp>
    </p:spTree>
    <p:extLst>
      <p:ext uri="{BB962C8B-B14F-4D97-AF65-F5344CB8AC3E}">
        <p14:creationId xmlns:p14="http://schemas.microsoft.com/office/powerpoint/2010/main" val="28408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07EEC-83F5-4516-AD47-8F73758A226C}"/>
              </a:ext>
            </a:extLst>
          </p:cNvPr>
          <p:cNvSpPr>
            <a:spLocks noGrp="1"/>
          </p:cNvSpPr>
          <p:nvPr>
            <p:ph type="title"/>
          </p:nvPr>
        </p:nvSpPr>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problem solving</a:t>
            </a:r>
            <a:endParaRPr lang="en-GB" dirty="0"/>
          </a:p>
        </p:txBody>
      </p:sp>
      <p:sp>
        <p:nvSpPr>
          <p:cNvPr id="3" name="Content Placeholder 2">
            <a:extLst>
              <a:ext uri="{FF2B5EF4-FFF2-40B4-BE49-F238E27FC236}">
                <a16:creationId xmlns:a16="http://schemas.microsoft.com/office/drawing/2014/main" id="{1DDC83E2-A3C8-44AA-80E8-3B7981A899B8}"/>
              </a:ext>
            </a:extLst>
          </p:cNvPr>
          <p:cNvSpPr>
            <a:spLocks noGrp="1"/>
          </p:cNvSpPr>
          <p:nvPr>
            <p:ph idx="1"/>
          </p:nvPr>
        </p:nvSpPr>
        <p:spPr/>
        <p:txBody>
          <a:bodyPr/>
          <a:lstStyle/>
          <a:p>
            <a:pPr>
              <a:buFontTx/>
              <a:buNone/>
            </a:pPr>
            <a:r>
              <a:rPr lang="en-GB" altLang="en-US" b="1" dirty="0">
                <a:latin typeface="Arial" charset="0"/>
                <a:cs typeface="Arial" charset="0"/>
              </a:rPr>
              <a:t>BENEFITS</a:t>
            </a:r>
            <a:r>
              <a:rPr lang="en-GB" altLang="en-US" dirty="0">
                <a:latin typeface="Arial" charset="0"/>
                <a:cs typeface="Arial" charset="0"/>
              </a:rPr>
              <a:t>: to the Individual</a:t>
            </a:r>
            <a:r>
              <a:rPr lang="en-GB" altLang="en-US" b="1" dirty="0">
                <a:latin typeface="Arial" charset="0"/>
                <a:cs typeface="Arial" charset="0"/>
              </a:rPr>
              <a:t>?</a:t>
            </a:r>
          </a:p>
          <a:p>
            <a:pPr>
              <a:buFontTx/>
              <a:buNone/>
            </a:pPr>
            <a:endParaRPr lang="en-GB" altLang="en-US" sz="14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Increased personal effectiveness</a:t>
            </a:r>
          </a:p>
          <a:p>
            <a:pPr lvl="1">
              <a:buFont typeface="Arial" panose="020B0604020202020204" pitchFamily="34" charset="0"/>
              <a:buChar char="•"/>
            </a:pPr>
            <a:endParaRPr lang="en-GB" altLang="en-US" sz="8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Increased involvement</a:t>
            </a:r>
          </a:p>
          <a:p>
            <a:pPr lvl="1">
              <a:buFont typeface="Arial" panose="020B0604020202020204" pitchFamily="34" charset="0"/>
              <a:buChar char="•"/>
            </a:pPr>
            <a:endParaRPr lang="en-GB" altLang="en-US" sz="8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Greater confidence</a:t>
            </a:r>
          </a:p>
          <a:p>
            <a:pPr lvl="1">
              <a:buFont typeface="Arial" panose="020B0604020202020204" pitchFamily="34" charset="0"/>
              <a:buChar char="•"/>
            </a:pPr>
            <a:endParaRPr lang="en-GB" altLang="en-US" sz="8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Greater understanding of corporate goals</a:t>
            </a:r>
          </a:p>
          <a:p>
            <a:endParaRPr lang="en-GB" dirty="0"/>
          </a:p>
        </p:txBody>
      </p:sp>
    </p:spTree>
    <p:extLst>
      <p:ext uri="{BB962C8B-B14F-4D97-AF65-F5344CB8AC3E}">
        <p14:creationId xmlns:p14="http://schemas.microsoft.com/office/powerpoint/2010/main" val="1729232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types</a:t>
            </a:r>
          </a:p>
        </p:txBody>
      </p:sp>
      <p:sp>
        <p:nvSpPr>
          <p:cNvPr id="3" name="Content Placeholder 2"/>
          <p:cNvSpPr>
            <a:spLocks noGrp="1"/>
          </p:cNvSpPr>
          <p:nvPr>
            <p:ph idx="1"/>
          </p:nvPr>
        </p:nvSpPr>
        <p:spPr>
          <a:xfrm>
            <a:off x="220133" y="1600201"/>
            <a:ext cx="11819467" cy="4525963"/>
          </a:xfrm>
        </p:spPr>
        <p:txBody>
          <a:bodyPr/>
          <a:lstStyle/>
          <a:p>
            <a:pPr>
              <a:defRPr/>
            </a:pPr>
            <a:r>
              <a:rPr lang="en-GB" dirty="0">
                <a:latin typeface="Arial" panose="020B0604020202020204" pitchFamily="34" charset="0"/>
                <a:cs typeface="Arial" panose="020B0604020202020204" pitchFamily="34" charset="0"/>
              </a:rPr>
              <a:t>Deviation problems</a:t>
            </a:r>
          </a:p>
          <a:p>
            <a:pPr>
              <a:defRPr/>
            </a:pPr>
            <a:endParaRPr lang="en-GB" sz="800"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Potential problems</a:t>
            </a:r>
          </a:p>
          <a:p>
            <a:pPr>
              <a:defRPr/>
            </a:pPr>
            <a:endParaRPr lang="en-GB" sz="800"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Improvement problems</a:t>
            </a:r>
          </a:p>
          <a:p>
            <a:pPr marL="0" indent="0">
              <a:buNone/>
              <a:defRPr/>
            </a:pPr>
            <a:endParaRPr lang="en-GB" dirty="0">
              <a:latin typeface="Arial" panose="020B0604020202020204" pitchFamily="34" charset="0"/>
              <a:cs typeface="Arial" panose="020B0604020202020204" pitchFamily="34" charset="0"/>
            </a:endParaRPr>
          </a:p>
          <a:p>
            <a:pPr marL="119062" indent="0">
              <a:buNone/>
              <a:defRPr/>
            </a:pPr>
            <a:r>
              <a:rPr lang="en-GB" sz="2800" b="1" dirty="0">
                <a:latin typeface="Arial" panose="020B0604020202020204" pitchFamily="34" charset="0"/>
                <a:cs typeface="Arial" panose="020B0604020202020204" pitchFamily="34" charset="0"/>
              </a:rPr>
              <a:t>Using these problem types and your experience, think of a work based example of each</a:t>
            </a:r>
            <a:endParaRPr lang="en-GB" sz="2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8B147940-4107-4C58-AF04-C5F2B6FD75EF}" type="slidenum">
              <a:rPr lang="en-GB" smtClean="0"/>
              <a:pPr>
                <a:defRPr/>
              </a:pPr>
              <a:t>18</a:t>
            </a:fld>
            <a:endParaRPr lang="en-GB"/>
          </a:p>
        </p:txBody>
      </p:sp>
      <p:pic>
        <p:nvPicPr>
          <p:cNvPr id="2150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66935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Continuous Improvement</a:t>
            </a:r>
          </a:p>
        </p:txBody>
      </p:sp>
      <p:sp>
        <p:nvSpPr>
          <p:cNvPr id="4" name="Slide Number Placeholder 3"/>
          <p:cNvSpPr>
            <a:spLocks noGrp="1"/>
          </p:cNvSpPr>
          <p:nvPr>
            <p:ph type="sldNum" sz="quarter" idx="12"/>
          </p:nvPr>
        </p:nvSpPr>
        <p:spPr/>
        <p:txBody>
          <a:bodyPr/>
          <a:lstStyle/>
          <a:p>
            <a:pPr>
              <a:defRPr/>
            </a:pPr>
            <a:fld id="{8B147940-4107-4C58-AF04-C5F2B6FD75EF}" type="slidenum">
              <a:rPr lang="en-GB" smtClean="0"/>
              <a:pPr>
                <a:defRPr/>
              </a:pPr>
              <a:t>19</a:t>
            </a:fld>
            <a:endParaRPr lang="en-GB"/>
          </a:p>
        </p:txBody>
      </p:sp>
      <p:pic>
        <p:nvPicPr>
          <p:cNvPr id="2150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6">
            <a:extLst>
              <a:ext uri="{FF2B5EF4-FFF2-40B4-BE49-F238E27FC236}">
                <a16:creationId xmlns:a16="http://schemas.microsoft.com/office/drawing/2014/main" id="{95D2F55A-4B65-4A63-AA8B-994278CB0C30}"/>
              </a:ext>
            </a:extLst>
          </p:cNvPr>
          <p:cNvSpPr>
            <a:spLocks noGrp="1"/>
          </p:cNvSpPr>
          <p:nvPr>
            <p:ph idx="1"/>
          </p:nvPr>
        </p:nvSpPr>
        <p:spPr>
          <a:xfrm>
            <a:off x="0" y="1600200"/>
            <a:ext cx="12192000" cy="4063481"/>
          </a:xfrm>
        </p:spPr>
        <p:txBody>
          <a:bodyPr>
            <a:normAutofit/>
          </a:bodyPr>
          <a:lstStyle/>
          <a:p>
            <a:pPr marL="0" indent="0">
              <a:buNone/>
            </a:pPr>
            <a:r>
              <a:rPr lang="en-GB" sz="3000" b="1" dirty="0"/>
              <a:t>Innovation        +       Incremental        +       Problem Solving</a:t>
            </a:r>
            <a:endParaRPr lang="en-GB" sz="3000" dirty="0"/>
          </a:p>
          <a:p>
            <a:pPr marL="0" indent="0">
              <a:buNone/>
            </a:pPr>
            <a:endParaRPr lang="en-GB" sz="2400" dirty="0"/>
          </a:p>
          <a:p>
            <a:pPr marL="0" indent="0">
              <a:buNone/>
            </a:pPr>
            <a:r>
              <a:rPr lang="en-GB" sz="2300" b="1" dirty="0"/>
              <a:t>Big positive changes           Lots of small changes             Small / big positive change</a:t>
            </a:r>
            <a:endParaRPr lang="en-GB" sz="2300" dirty="0"/>
          </a:p>
          <a:p>
            <a:pPr marL="0" indent="0">
              <a:buNone/>
            </a:pPr>
            <a:r>
              <a:rPr lang="en-GB" sz="2300" b="1" dirty="0"/>
              <a:t>Important / Not urgent      Important / Not urgent         Important / Urgent   </a:t>
            </a:r>
            <a:endParaRPr lang="en-GB" sz="2300" dirty="0"/>
          </a:p>
          <a:p>
            <a:pPr marL="0" indent="0">
              <a:buNone/>
            </a:pPr>
            <a:r>
              <a:rPr lang="en-GB" sz="2300" b="1" dirty="0"/>
              <a:t>Proactive                              </a:t>
            </a:r>
            <a:r>
              <a:rPr lang="en-GB" sz="2300" b="1" dirty="0" err="1"/>
              <a:t>Proactive</a:t>
            </a:r>
            <a:r>
              <a:rPr lang="en-GB" sz="2300" b="1" dirty="0"/>
              <a:t>                                 Reactive </a:t>
            </a:r>
          </a:p>
          <a:p>
            <a:pPr marL="0" indent="0">
              <a:buNone/>
            </a:pPr>
            <a:endParaRPr lang="en-GB" sz="2300" b="1" dirty="0"/>
          </a:p>
          <a:p>
            <a:pPr marL="0" indent="0">
              <a:buNone/>
            </a:pPr>
            <a:endParaRPr lang="en-GB" sz="2300" b="1" dirty="0"/>
          </a:p>
          <a:p>
            <a:pPr marL="0" indent="0">
              <a:buNone/>
            </a:pPr>
            <a:r>
              <a:rPr lang="en-GB" sz="2300" b="1" dirty="0"/>
              <a:t>Kaizen – change for the better</a:t>
            </a:r>
          </a:p>
          <a:p>
            <a:pPr marL="0" indent="0">
              <a:buNone/>
            </a:pPr>
            <a:r>
              <a:rPr lang="en-GB" sz="2200" dirty="0" err="1"/>
              <a:t>Imai,M</a:t>
            </a:r>
            <a:r>
              <a:rPr lang="en-GB" sz="2200" dirty="0"/>
              <a:t>., (1986) </a:t>
            </a:r>
            <a:r>
              <a:rPr lang="en-GB" sz="2200" i="1" dirty="0"/>
              <a:t>Kaizen: The Key to Japan’s Competitive Success</a:t>
            </a:r>
          </a:p>
        </p:txBody>
      </p:sp>
    </p:spTree>
    <p:extLst>
      <p:ext uri="{BB962C8B-B14F-4D97-AF65-F5344CB8AC3E}">
        <p14:creationId xmlns:p14="http://schemas.microsoft.com/office/powerpoint/2010/main" val="3592029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a:xfrm>
            <a:off x="1992313" y="476250"/>
            <a:ext cx="6870700" cy="503238"/>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Categories</a:t>
            </a:r>
          </a:p>
        </p:txBody>
      </p:sp>
      <p:sp>
        <p:nvSpPr>
          <p:cNvPr id="27651" name="Rectangle 3"/>
          <p:cNvSpPr>
            <a:spLocks noGrp="1" noChangeArrowheads="1"/>
          </p:cNvSpPr>
          <p:nvPr>
            <p:ph idx="1"/>
          </p:nvPr>
        </p:nvSpPr>
        <p:spPr>
          <a:xfrm>
            <a:off x="186267" y="1125538"/>
            <a:ext cx="11633200" cy="5041900"/>
          </a:xfrm>
        </p:spPr>
        <p:txBody>
          <a:bodyPr/>
          <a:lstStyle/>
          <a:p>
            <a:pPr marL="119062" indent="0">
              <a:lnSpc>
                <a:spcPct val="90000"/>
              </a:lnSpc>
              <a:buNone/>
              <a:defRPr/>
            </a:pPr>
            <a:endParaRPr lang="en-GB" altLang="en-US" sz="2800" u="sng" dirty="0">
              <a:latin typeface="Arial" panose="020B0604020202020204" pitchFamily="34" charset="0"/>
              <a:cs typeface="Arial" panose="020B0604020202020204" pitchFamily="34" charset="0"/>
            </a:endParaRPr>
          </a:p>
          <a:p>
            <a:pPr marL="119062" indent="0">
              <a:lnSpc>
                <a:spcPct val="90000"/>
              </a:lnSpc>
              <a:buNone/>
              <a:defRPr/>
            </a:pPr>
            <a:r>
              <a:rPr lang="en-GB" altLang="en-US" sz="2800" b="1" dirty="0">
                <a:latin typeface="Arial" panose="020B0604020202020204" pitchFamily="34" charset="0"/>
                <a:cs typeface="Arial" panose="020B0604020202020204" pitchFamily="34" charset="0"/>
              </a:rPr>
              <a:t>Strategic problems  </a:t>
            </a:r>
            <a:r>
              <a:rPr lang="en-GB" altLang="en-US" sz="2800" dirty="0">
                <a:latin typeface="Arial" panose="020B0604020202020204" pitchFamily="34" charset="0"/>
                <a:cs typeface="Arial" panose="020B0604020202020204" pitchFamily="34" charset="0"/>
              </a:rPr>
              <a:t>- are longer term, wide ranging problems that have significant consequences for the organisation as a whole</a:t>
            </a:r>
          </a:p>
          <a:p>
            <a:pPr marL="0" indent="0">
              <a:lnSpc>
                <a:spcPct val="90000"/>
              </a:lnSpc>
              <a:buNone/>
              <a:defRPr/>
            </a:pPr>
            <a:endParaRPr lang="en-GB" altLang="en-US" sz="1200" u="sng" dirty="0">
              <a:latin typeface="Arial" panose="020B0604020202020204" pitchFamily="34" charset="0"/>
              <a:cs typeface="Arial" panose="020B0604020202020204" pitchFamily="34" charset="0"/>
            </a:endParaRPr>
          </a:p>
          <a:p>
            <a:pPr marL="119062" indent="0">
              <a:lnSpc>
                <a:spcPct val="90000"/>
              </a:lnSpc>
              <a:buNone/>
              <a:defRPr/>
            </a:pPr>
            <a:r>
              <a:rPr lang="en-GB" altLang="en-US" sz="2800" b="1" dirty="0">
                <a:latin typeface="Arial" panose="020B0604020202020204" pitchFamily="34" charset="0"/>
                <a:cs typeface="Arial" panose="020B0604020202020204" pitchFamily="34" charset="0"/>
              </a:rPr>
              <a:t>Operational problems  </a:t>
            </a:r>
            <a:r>
              <a:rPr lang="en-GB" altLang="en-US" sz="2800" dirty="0">
                <a:latin typeface="Arial" panose="020B0604020202020204" pitchFamily="34" charset="0"/>
                <a:cs typeface="Arial" panose="020B0604020202020204" pitchFamily="34" charset="0"/>
              </a:rPr>
              <a:t>- are usually medium to short term and involve the management of resources to achieve particular objectives</a:t>
            </a:r>
          </a:p>
          <a:p>
            <a:pPr marL="119062" indent="0">
              <a:lnSpc>
                <a:spcPct val="90000"/>
              </a:lnSpc>
              <a:buNone/>
              <a:defRPr/>
            </a:pPr>
            <a:endParaRPr lang="en-GB" altLang="en-US" sz="1200" u="sng" dirty="0">
              <a:latin typeface="Arial" panose="020B0604020202020204" pitchFamily="34" charset="0"/>
              <a:cs typeface="Arial" panose="020B0604020202020204" pitchFamily="34" charset="0"/>
            </a:endParaRPr>
          </a:p>
          <a:p>
            <a:pPr marL="119062" indent="0">
              <a:lnSpc>
                <a:spcPct val="90000"/>
              </a:lnSpc>
              <a:buNone/>
              <a:defRPr/>
            </a:pPr>
            <a:r>
              <a:rPr lang="en-GB" altLang="en-US" sz="2800" b="1" dirty="0">
                <a:latin typeface="Arial" panose="020B0604020202020204" pitchFamily="34" charset="0"/>
                <a:cs typeface="Arial" panose="020B0604020202020204" pitchFamily="34" charset="0"/>
              </a:rPr>
              <a:t>Administrative problems  </a:t>
            </a:r>
            <a:r>
              <a:rPr lang="en-GB" altLang="en-US" sz="2800" dirty="0">
                <a:latin typeface="Arial" panose="020B0604020202020204" pitchFamily="34" charset="0"/>
                <a:cs typeface="Arial" panose="020B0604020202020204" pitchFamily="34" charset="0"/>
              </a:rPr>
              <a:t>- are usually short term or have a right or wrong answer according to the policies and procedures of the organisation.</a:t>
            </a:r>
          </a:p>
        </p:txBody>
      </p:sp>
      <p:sp>
        <p:nvSpPr>
          <p:cNvPr id="2253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fontAlgn="base">
              <a:spcBef>
                <a:spcPct val="0"/>
              </a:spcBef>
              <a:spcAft>
                <a:spcPct val="0"/>
              </a:spcAft>
            </a:pPr>
            <a:fld id="{CB8C57AE-53A7-4CA1-9C93-E7C6F52E92B6}" type="slidenum">
              <a:rPr lang="en-GB" altLang="en-US" sz="1200">
                <a:latin typeface="Arial" charset="0"/>
                <a:cs typeface="Arial" charset="0"/>
              </a:rPr>
              <a:pPr fontAlgn="base">
                <a:spcBef>
                  <a:spcPct val="0"/>
                </a:spcBef>
                <a:spcAft>
                  <a:spcPct val="0"/>
                </a:spcAft>
              </a:pPr>
              <a:t>20</a:t>
            </a:fld>
            <a:endParaRPr lang="en-GB" altLang="en-US" sz="1200">
              <a:latin typeface="Arial" charset="0"/>
              <a:cs typeface="Arial" charset="0"/>
            </a:endParaRPr>
          </a:p>
        </p:txBody>
      </p:sp>
      <p:pic>
        <p:nvPicPr>
          <p:cNvPr id="2253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8171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175</TotalTime>
  <Words>799</Words>
  <Application>Microsoft Office PowerPoint</Application>
  <PresentationFormat>Widescreen</PresentationFormat>
  <Paragraphs>168</Paragraphs>
  <Slides>20</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Corbel</vt:lpstr>
      <vt:lpstr>Garamond</vt:lpstr>
      <vt:lpstr>Myriad Pro</vt:lpstr>
      <vt:lpstr>20140311PresentationUWTSDTemplate</vt:lpstr>
      <vt:lpstr> CertHE Skills for the Workplace  Module: BMSK 4004  Problem Solving and Decision Making  Online Session 1</vt:lpstr>
      <vt:lpstr>Today’s Session</vt:lpstr>
      <vt:lpstr>Aims &amp; Objectives</vt:lpstr>
      <vt:lpstr>Problem solving &amp; decision making</vt:lpstr>
      <vt:lpstr>PowerPoint Presentation</vt:lpstr>
      <vt:lpstr>Definition of decision making?</vt:lpstr>
      <vt:lpstr>Problem Solving…</vt:lpstr>
      <vt:lpstr>PowerPoint Presentation</vt:lpstr>
      <vt:lpstr>Diagnosing Problems</vt:lpstr>
      <vt:lpstr>Problems can be diagnosed through</vt:lpstr>
      <vt:lpstr>What next?</vt:lpstr>
      <vt:lpstr>Initial Analysis</vt:lpstr>
      <vt:lpstr>Problem Solving – Continuous Improvement</vt:lpstr>
      <vt:lpstr>Creative problem solving       </vt:lpstr>
      <vt:lpstr>Creative Problem Solving</vt:lpstr>
      <vt:lpstr>Creative problem solving</vt:lpstr>
      <vt:lpstr>Creative problem solving</vt:lpstr>
      <vt:lpstr>Problem types</vt:lpstr>
      <vt:lpstr>Continuous Improvement</vt:lpstr>
      <vt:lpstr>Problem Categories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Michaela Schriek</cp:lastModifiedBy>
  <cp:revision>17</cp:revision>
  <dcterms:created xsi:type="dcterms:W3CDTF">2017-12-11T18:00:04Z</dcterms:created>
  <dcterms:modified xsi:type="dcterms:W3CDTF">2020-05-05T09:48:11Z</dcterms:modified>
</cp:coreProperties>
</file>