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96" d="100"/>
          <a:sy n="96" d="100"/>
        </p:scale>
        <p:origin x="508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DFAC70-5AE9-4FFE-A749-22C30C487A7B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0CD11A0-2FDC-4727-BECD-50CA91F8809E}">
      <dgm:prSet/>
      <dgm:spPr/>
      <dgm:t>
        <a:bodyPr/>
        <a:lstStyle/>
        <a:p>
          <a:r>
            <a:rPr lang="en-US" b="0" i="0" baseline="0"/>
            <a:t>EcoNest UK Ltd delivers plant-based concentrated cleaning products to UK households through a monthly subscription </a:t>
          </a:r>
          <a:endParaRPr lang="en-US"/>
        </a:p>
      </dgm:t>
    </dgm:pt>
    <dgm:pt modelId="{1B85AAEF-8440-406B-9449-DF5336B968BB}" type="parTrans" cxnId="{4C350FFA-658B-45D2-869C-F59AA1D99EBC}">
      <dgm:prSet/>
      <dgm:spPr/>
      <dgm:t>
        <a:bodyPr/>
        <a:lstStyle/>
        <a:p>
          <a:endParaRPr lang="en-US"/>
        </a:p>
      </dgm:t>
    </dgm:pt>
    <dgm:pt modelId="{E040C8B9-168C-4E42-B801-979C4C776852}" type="sibTrans" cxnId="{4C350FFA-658B-45D2-869C-F59AA1D99EBC}">
      <dgm:prSet/>
      <dgm:spPr/>
      <dgm:t>
        <a:bodyPr/>
        <a:lstStyle/>
        <a:p>
          <a:endParaRPr lang="en-US"/>
        </a:p>
      </dgm:t>
    </dgm:pt>
    <dgm:pt modelId="{E36BAB43-B198-4E41-BFFC-D5E6A07E45CE}">
      <dgm:prSet/>
      <dgm:spPr/>
      <dgm:t>
        <a:bodyPr/>
        <a:lstStyle/>
        <a:p>
          <a:r>
            <a:rPr lang="en-US" b="0" i="0" baseline="0"/>
            <a:t>Three tiers are offered: Starter GBP 12.99, Family GBP 22.99, and Premium GBP 34.99 per month </a:t>
          </a:r>
          <a:endParaRPr lang="en-US"/>
        </a:p>
      </dgm:t>
    </dgm:pt>
    <dgm:pt modelId="{325EBFB8-0E58-485C-9590-FDEEFD8A6FB3}" type="parTrans" cxnId="{CB705E17-E888-42DE-BD13-F54DE3EC1B72}">
      <dgm:prSet/>
      <dgm:spPr/>
      <dgm:t>
        <a:bodyPr/>
        <a:lstStyle/>
        <a:p>
          <a:endParaRPr lang="en-US"/>
        </a:p>
      </dgm:t>
    </dgm:pt>
    <dgm:pt modelId="{E11D1A55-DB14-437C-B5F3-266C0D412324}" type="sibTrans" cxnId="{CB705E17-E888-42DE-BD13-F54DE3EC1B72}">
      <dgm:prSet/>
      <dgm:spPr/>
      <dgm:t>
        <a:bodyPr/>
        <a:lstStyle/>
        <a:p>
          <a:endParaRPr lang="en-US"/>
        </a:p>
      </dgm:t>
    </dgm:pt>
    <dgm:pt modelId="{7FF7F9D5-25D6-4FDE-8921-E58883661A98}">
      <dgm:prSet/>
      <dgm:spPr/>
      <dgm:t>
        <a:bodyPr/>
        <a:lstStyle/>
        <a:p>
          <a:r>
            <a:rPr lang="en-US" b="0" i="0" baseline="0"/>
            <a:t>The global eco-friendly cleaning products market will reach USD 71 billion by 2032 (Zion Market Research, 2024) </a:t>
          </a:r>
          <a:endParaRPr lang="en-US"/>
        </a:p>
      </dgm:t>
    </dgm:pt>
    <dgm:pt modelId="{10FE7484-A4E8-41F9-943A-A592BFCB7A9F}" type="parTrans" cxnId="{1856E86F-C832-450C-8A85-7EDEF5FA37EF}">
      <dgm:prSet/>
      <dgm:spPr/>
      <dgm:t>
        <a:bodyPr/>
        <a:lstStyle/>
        <a:p>
          <a:endParaRPr lang="en-US"/>
        </a:p>
      </dgm:t>
    </dgm:pt>
    <dgm:pt modelId="{194D809A-8330-4FD2-A0BA-E75DDB096911}" type="sibTrans" cxnId="{1856E86F-C832-450C-8A85-7EDEF5FA37EF}">
      <dgm:prSet/>
      <dgm:spPr/>
      <dgm:t>
        <a:bodyPr/>
        <a:lstStyle/>
        <a:p>
          <a:endParaRPr lang="en-US"/>
        </a:p>
      </dgm:t>
    </dgm:pt>
    <dgm:pt modelId="{418D6DA3-FCB1-4C03-800B-0DCB7414BDA0}">
      <dgm:prSet/>
      <dgm:spPr/>
      <dgm:t>
        <a:bodyPr/>
        <a:lstStyle/>
        <a:p>
          <a:r>
            <a:rPr lang="en-US" b="0" i="0" baseline="0"/>
            <a:t>All products are certified vegan, biodegradable within 28 days, and free from synthetic chemicals </a:t>
          </a:r>
          <a:endParaRPr lang="en-US"/>
        </a:p>
      </dgm:t>
    </dgm:pt>
    <dgm:pt modelId="{3EF22064-063E-4078-ACD1-BDFAB62C4934}" type="parTrans" cxnId="{1716D5BF-95EB-4A54-BB90-01316AC0FAB3}">
      <dgm:prSet/>
      <dgm:spPr/>
      <dgm:t>
        <a:bodyPr/>
        <a:lstStyle/>
        <a:p>
          <a:endParaRPr lang="en-US"/>
        </a:p>
      </dgm:t>
    </dgm:pt>
    <dgm:pt modelId="{57721696-9FBE-4949-88FC-9B771FC53970}" type="sibTrans" cxnId="{1716D5BF-95EB-4A54-BB90-01316AC0FAB3}">
      <dgm:prSet/>
      <dgm:spPr/>
      <dgm:t>
        <a:bodyPr/>
        <a:lstStyle/>
        <a:p>
          <a:endParaRPr lang="en-US"/>
        </a:p>
      </dgm:t>
    </dgm:pt>
    <dgm:pt modelId="{B4E4325C-D475-42B1-9223-F270A9D2796E}">
      <dgm:prSet/>
      <dgm:spPr/>
      <dgm:t>
        <a:bodyPr/>
        <a:lstStyle/>
        <a:p>
          <a:r>
            <a:rPr lang="en-US" b="0" i="0" baseline="0"/>
            <a:t>Reusable glass bottles are provided at sign-up; subsequent deliveries contain dissolvable refill tablets only </a:t>
          </a:r>
          <a:endParaRPr lang="en-US"/>
        </a:p>
      </dgm:t>
    </dgm:pt>
    <dgm:pt modelId="{1DB972F6-0F23-4B42-BB45-4F29CC9F4674}" type="parTrans" cxnId="{284CA737-03F8-43B0-8C24-04DA6F502D32}">
      <dgm:prSet/>
      <dgm:spPr/>
      <dgm:t>
        <a:bodyPr/>
        <a:lstStyle/>
        <a:p>
          <a:endParaRPr lang="en-US"/>
        </a:p>
      </dgm:t>
    </dgm:pt>
    <dgm:pt modelId="{846290E6-15FF-4FD8-B0AE-F74DAF538E26}" type="sibTrans" cxnId="{284CA737-03F8-43B0-8C24-04DA6F502D32}">
      <dgm:prSet/>
      <dgm:spPr/>
      <dgm:t>
        <a:bodyPr/>
        <a:lstStyle/>
        <a:p>
          <a:endParaRPr lang="en-US"/>
        </a:p>
      </dgm:t>
    </dgm:pt>
    <dgm:pt modelId="{E989962D-98DE-4FB2-AC37-59608D925915}" type="pres">
      <dgm:prSet presAssocID="{BCDFAC70-5AE9-4FFE-A749-22C30C487A7B}" presName="diagram" presStyleCnt="0">
        <dgm:presLayoutVars>
          <dgm:dir/>
          <dgm:resizeHandles val="exact"/>
        </dgm:presLayoutVars>
      </dgm:prSet>
      <dgm:spPr/>
    </dgm:pt>
    <dgm:pt modelId="{7F0F3D41-E244-42A5-81B3-3CA65919F8C0}" type="pres">
      <dgm:prSet presAssocID="{C0CD11A0-2FDC-4727-BECD-50CA91F8809E}" presName="node" presStyleLbl="node1" presStyleIdx="0" presStyleCnt="5">
        <dgm:presLayoutVars>
          <dgm:bulletEnabled val="1"/>
        </dgm:presLayoutVars>
      </dgm:prSet>
      <dgm:spPr/>
    </dgm:pt>
    <dgm:pt modelId="{C59FC9D6-2D78-4220-B83A-B5FABA11E409}" type="pres">
      <dgm:prSet presAssocID="{E040C8B9-168C-4E42-B801-979C4C776852}" presName="sibTrans" presStyleCnt="0"/>
      <dgm:spPr/>
    </dgm:pt>
    <dgm:pt modelId="{63463A65-4036-48F1-824D-1CD4D9B544BF}" type="pres">
      <dgm:prSet presAssocID="{E36BAB43-B198-4E41-BFFC-D5E6A07E45CE}" presName="node" presStyleLbl="node1" presStyleIdx="1" presStyleCnt="5">
        <dgm:presLayoutVars>
          <dgm:bulletEnabled val="1"/>
        </dgm:presLayoutVars>
      </dgm:prSet>
      <dgm:spPr/>
    </dgm:pt>
    <dgm:pt modelId="{6E78ED61-6A9A-47F3-B6BD-71D3FDFC36B0}" type="pres">
      <dgm:prSet presAssocID="{E11D1A55-DB14-437C-B5F3-266C0D412324}" presName="sibTrans" presStyleCnt="0"/>
      <dgm:spPr/>
    </dgm:pt>
    <dgm:pt modelId="{A8DD6504-368D-4FE7-861B-501F86B7EFB9}" type="pres">
      <dgm:prSet presAssocID="{7FF7F9D5-25D6-4FDE-8921-E58883661A98}" presName="node" presStyleLbl="node1" presStyleIdx="2" presStyleCnt="5">
        <dgm:presLayoutVars>
          <dgm:bulletEnabled val="1"/>
        </dgm:presLayoutVars>
      </dgm:prSet>
      <dgm:spPr/>
    </dgm:pt>
    <dgm:pt modelId="{0E624F13-D4B2-4D02-BAD4-DBEA7074CF2E}" type="pres">
      <dgm:prSet presAssocID="{194D809A-8330-4FD2-A0BA-E75DDB096911}" presName="sibTrans" presStyleCnt="0"/>
      <dgm:spPr/>
    </dgm:pt>
    <dgm:pt modelId="{51CBB83A-AE27-48A2-B874-968E71BF1B5D}" type="pres">
      <dgm:prSet presAssocID="{418D6DA3-FCB1-4C03-800B-0DCB7414BDA0}" presName="node" presStyleLbl="node1" presStyleIdx="3" presStyleCnt="5">
        <dgm:presLayoutVars>
          <dgm:bulletEnabled val="1"/>
        </dgm:presLayoutVars>
      </dgm:prSet>
      <dgm:spPr/>
    </dgm:pt>
    <dgm:pt modelId="{F0AB5B95-91BF-4DB9-BBAD-EF14D5E14BDE}" type="pres">
      <dgm:prSet presAssocID="{57721696-9FBE-4949-88FC-9B771FC53970}" presName="sibTrans" presStyleCnt="0"/>
      <dgm:spPr/>
    </dgm:pt>
    <dgm:pt modelId="{D9BED24F-2C0C-496C-836A-100EC2B67523}" type="pres">
      <dgm:prSet presAssocID="{B4E4325C-D475-42B1-9223-F270A9D2796E}" presName="node" presStyleLbl="node1" presStyleIdx="4" presStyleCnt="5">
        <dgm:presLayoutVars>
          <dgm:bulletEnabled val="1"/>
        </dgm:presLayoutVars>
      </dgm:prSet>
      <dgm:spPr/>
    </dgm:pt>
  </dgm:ptLst>
  <dgm:cxnLst>
    <dgm:cxn modelId="{CB705E17-E888-42DE-BD13-F54DE3EC1B72}" srcId="{BCDFAC70-5AE9-4FFE-A749-22C30C487A7B}" destId="{E36BAB43-B198-4E41-BFFC-D5E6A07E45CE}" srcOrd="1" destOrd="0" parTransId="{325EBFB8-0E58-485C-9590-FDEEFD8A6FB3}" sibTransId="{E11D1A55-DB14-437C-B5F3-266C0D412324}"/>
    <dgm:cxn modelId="{284CA737-03F8-43B0-8C24-04DA6F502D32}" srcId="{BCDFAC70-5AE9-4FFE-A749-22C30C487A7B}" destId="{B4E4325C-D475-42B1-9223-F270A9D2796E}" srcOrd="4" destOrd="0" parTransId="{1DB972F6-0F23-4B42-BB45-4F29CC9F4674}" sibTransId="{846290E6-15FF-4FD8-B0AE-F74DAF538E26}"/>
    <dgm:cxn modelId="{7847434D-124F-4CA3-9937-7A5C9BF8B178}" type="presOf" srcId="{BCDFAC70-5AE9-4FFE-A749-22C30C487A7B}" destId="{E989962D-98DE-4FB2-AC37-59608D925915}" srcOrd="0" destOrd="0" presId="urn:microsoft.com/office/officeart/2005/8/layout/default"/>
    <dgm:cxn modelId="{1856E86F-C832-450C-8A85-7EDEF5FA37EF}" srcId="{BCDFAC70-5AE9-4FFE-A749-22C30C487A7B}" destId="{7FF7F9D5-25D6-4FDE-8921-E58883661A98}" srcOrd="2" destOrd="0" parTransId="{10FE7484-A4E8-41F9-943A-A592BFCB7A9F}" sibTransId="{194D809A-8330-4FD2-A0BA-E75DDB096911}"/>
    <dgm:cxn modelId="{3CE74054-7609-4620-9953-8F9A270F00BA}" type="presOf" srcId="{418D6DA3-FCB1-4C03-800B-0DCB7414BDA0}" destId="{51CBB83A-AE27-48A2-B874-968E71BF1B5D}" srcOrd="0" destOrd="0" presId="urn:microsoft.com/office/officeart/2005/8/layout/default"/>
    <dgm:cxn modelId="{4825F78E-F6D6-4CED-88F5-5464E73E83E9}" type="presOf" srcId="{C0CD11A0-2FDC-4727-BECD-50CA91F8809E}" destId="{7F0F3D41-E244-42A5-81B3-3CA65919F8C0}" srcOrd="0" destOrd="0" presId="urn:microsoft.com/office/officeart/2005/8/layout/default"/>
    <dgm:cxn modelId="{A072F7AF-33E3-4F59-A11E-954B2B8EC111}" type="presOf" srcId="{7FF7F9D5-25D6-4FDE-8921-E58883661A98}" destId="{A8DD6504-368D-4FE7-861B-501F86B7EFB9}" srcOrd="0" destOrd="0" presId="urn:microsoft.com/office/officeart/2005/8/layout/default"/>
    <dgm:cxn modelId="{3BD84DB6-1984-4112-BDAE-4D63063D364C}" type="presOf" srcId="{B4E4325C-D475-42B1-9223-F270A9D2796E}" destId="{D9BED24F-2C0C-496C-836A-100EC2B67523}" srcOrd="0" destOrd="0" presId="urn:microsoft.com/office/officeart/2005/8/layout/default"/>
    <dgm:cxn modelId="{E8577AB6-0541-43A3-AF9C-975C0BE9A14E}" type="presOf" srcId="{E36BAB43-B198-4E41-BFFC-D5E6A07E45CE}" destId="{63463A65-4036-48F1-824D-1CD4D9B544BF}" srcOrd="0" destOrd="0" presId="urn:microsoft.com/office/officeart/2005/8/layout/default"/>
    <dgm:cxn modelId="{1716D5BF-95EB-4A54-BB90-01316AC0FAB3}" srcId="{BCDFAC70-5AE9-4FFE-A749-22C30C487A7B}" destId="{418D6DA3-FCB1-4C03-800B-0DCB7414BDA0}" srcOrd="3" destOrd="0" parTransId="{3EF22064-063E-4078-ACD1-BDFAB62C4934}" sibTransId="{57721696-9FBE-4949-88FC-9B771FC53970}"/>
    <dgm:cxn modelId="{4C350FFA-658B-45D2-869C-F59AA1D99EBC}" srcId="{BCDFAC70-5AE9-4FFE-A749-22C30C487A7B}" destId="{C0CD11A0-2FDC-4727-BECD-50CA91F8809E}" srcOrd="0" destOrd="0" parTransId="{1B85AAEF-8440-406B-9449-DF5336B968BB}" sibTransId="{E040C8B9-168C-4E42-B801-979C4C776852}"/>
    <dgm:cxn modelId="{A56A8189-C358-47DD-AC82-033D4868EA81}" type="presParOf" srcId="{E989962D-98DE-4FB2-AC37-59608D925915}" destId="{7F0F3D41-E244-42A5-81B3-3CA65919F8C0}" srcOrd="0" destOrd="0" presId="urn:microsoft.com/office/officeart/2005/8/layout/default"/>
    <dgm:cxn modelId="{7DE0EAE9-14FC-4F0E-A142-B2612AEC88E3}" type="presParOf" srcId="{E989962D-98DE-4FB2-AC37-59608D925915}" destId="{C59FC9D6-2D78-4220-B83A-B5FABA11E409}" srcOrd="1" destOrd="0" presId="urn:microsoft.com/office/officeart/2005/8/layout/default"/>
    <dgm:cxn modelId="{F693690F-7608-435D-8258-8D588D583D3C}" type="presParOf" srcId="{E989962D-98DE-4FB2-AC37-59608D925915}" destId="{63463A65-4036-48F1-824D-1CD4D9B544BF}" srcOrd="2" destOrd="0" presId="urn:microsoft.com/office/officeart/2005/8/layout/default"/>
    <dgm:cxn modelId="{ADCBEC16-C4CB-4C0B-9F76-EE81419ED6DE}" type="presParOf" srcId="{E989962D-98DE-4FB2-AC37-59608D925915}" destId="{6E78ED61-6A9A-47F3-B6BD-71D3FDFC36B0}" srcOrd="3" destOrd="0" presId="urn:microsoft.com/office/officeart/2005/8/layout/default"/>
    <dgm:cxn modelId="{2D5661D7-08FE-47EF-B31A-21448CD1DD41}" type="presParOf" srcId="{E989962D-98DE-4FB2-AC37-59608D925915}" destId="{A8DD6504-368D-4FE7-861B-501F86B7EFB9}" srcOrd="4" destOrd="0" presId="urn:microsoft.com/office/officeart/2005/8/layout/default"/>
    <dgm:cxn modelId="{A95E8364-FA00-499D-862E-2417F8AAC0DB}" type="presParOf" srcId="{E989962D-98DE-4FB2-AC37-59608D925915}" destId="{0E624F13-D4B2-4D02-BAD4-DBEA7074CF2E}" srcOrd="5" destOrd="0" presId="urn:microsoft.com/office/officeart/2005/8/layout/default"/>
    <dgm:cxn modelId="{9B73DAD4-F504-45B6-A2F3-AE324B0C1DD0}" type="presParOf" srcId="{E989962D-98DE-4FB2-AC37-59608D925915}" destId="{51CBB83A-AE27-48A2-B874-968E71BF1B5D}" srcOrd="6" destOrd="0" presId="urn:microsoft.com/office/officeart/2005/8/layout/default"/>
    <dgm:cxn modelId="{B92DA71D-DB6E-41F6-A6EF-868DF29A35F1}" type="presParOf" srcId="{E989962D-98DE-4FB2-AC37-59608D925915}" destId="{F0AB5B95-91BF-4DB9-BBAD-EF14D5E14BDE}" srcOrd="7" destOrd="0" presId="urn:microsoft.com/office/officeart/2005/8/layout/default"/>
    <dgm:cxn modelId="{1B7B2F54-D093-4D09-B276-DCE600BF6281}" type="presParOf" srcId="{E989962D-98DE-4FB2-AC37-59608D925915}" destId="{D9BED24F-2C0C-496C-836A-100EC2B6752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6A236C-E4D1-4D60-B09D-AB6350B483A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A24E082-0CE1-46B9-B2A5-148B6FF95F25}">
      <dgm:prSet/>
      <dgm:spPr/>
      <dgm:t>
        <a:bodyPr/>
        <a:lstStyle/>
        <a:p>
          <a:r>
            <a:rPr lang="en-US" b="0" i="0" baseline="0"/>
            <a:t>The zero-waste refill model eliminates single-use plastic after the initial sign-up delivery </a:t>
          </a:r>
          <a:endParaRPr lang="en-US"/>
        </a:p>
      </dgm:t>
    </dgm:pt>
    <dgm:pt modelId="{E01F13BE-AD12-4A08-B1DA-3AA3D86ECB46}" type="parTrans" cxnId="{30F88F3D-DB5D-4BB5-8866-22E47A4EC9AB}">
      <dgm:prSet/>
      <dgm:spPr/>
      <dgm:t>
        <a:bodyPr/>
        <a:lstStyle/>
        <a:p>
          <a:endParaRPr lang="en-US"/>
        </a:p>
      </dgm:t>
    </dgm:pt>
    <dgm:pt modelId="{B6A3E881-7294-4EDD-9188-E2A01E0994B3}" type="sibTrans" cxnId="{30F88F3D-DB5D-4BB5-8866-22E47A4EC9AB}">
      <dgm:prSet/>
      <dgm:spPr/>
      <dgm:t>
        <a:bodyPr/>
        <a:lstStyle/>
        <a:p>
          <a:endParaRPr lang="en-US"/>
        </a:p>
      </dgm:t>
    </dgm:pt>
    <dgm:pt modelId="{940200B2-BD51-4DA7-9B3F-FA67527EC5AE}">
      <dgm:prSet/>
      <dgm:spPr/>
      <dgm:t>
        <a:bodyPr/>
        <a:lstStyle/>
        <a:p>
          <a:r>
            <a:rPr lang="en-US" b="0" i="0" baseline="0"/>
            <a:t>A personalisation engine matches each monthly box to household size, allergies, and cleaning frequency </a:t>
          </a:r>
          <a:endParaRPr lang="en-US"/>
        </a:p>
      </dgm:t>
    </dgm:pt>
    <dgm:pt modelId="{A44500E0-E718-4BDA-9B4B-AE66E9591D62}" type="parTrans" cxnId="{1599F4D4-EE6D-4069-8E4E-756359819E2B}">
      <dgm:prSet/>
      <dgm:spPr/>
      <dgm:t>
        <a:bodyPr/>
        <a:lstStyle/>
        <a:p>
          <a:endParaRPr lang="en-US"/>
        </a:p>
      </dgm:t>
    </dgm:pt>
    <dgm:pt modelId="{A31460C0-362A-471F-98FB-9F7B35319434}" type="sibTrans" cxnId="{1599F4D4-EE6D-4069-8E4E-756359819E2B}">
      <dgm:prSet/>
      <dgm:spPr/>
      <dgm:t>
        <a:bodyPr/>
        <a:lstStyle/>
        <a:p>
          <a:endParaRPr lang="en-US"/>
        </a:p>
      </dgm:t>
    </dgm:pt>
    <dgm:pt modelId="{20F85F82-A52B-4A4D-AB34-B4DB86543215}">
      <dgm:prSet/>
      <dgm:spPr/>
      <dgm:t>
        <a:bodyPr/>
        <a:lstStyle/>
        <a:p>
          <a:r>
            <a:rPr lang="en-US" b="0" i="0" baseline="0"/>
            <a:t>Full ingredient transparency on the website addresses greenwashing scepticism among UK buyers </a:t>
          </a:r>
          <a:endParaRPr lang="en-US"/>
        </a:p>
      </dgm:t>
    </dgm:pt>
    <dgm:pt modelId="{8ACD1F7F-9EC2-40E6-9034-59A31C281209}" type="parTrans" cxnId="{815F8CB1-05FC-4C7B-B831-036C750941E2}">
      <dgm:prSet/>
      <dgm:spPr/>
      <dgm:t>
        <a:bodyPr/>
        <a:lstStyle/>
        <a:p>
          <a:endParaRPr lang="en-US"/>
        </a:p>
      </dgm:t>
    </dgm:pt>
    <dgm:pt modelId="{CCD54EC9-F4A8-44CE-A78D-4A2F67A53242}" type="sibTrans" cxnId="{815F8CB1-05FC-4C7B-B831-036C750941E2}">
      <dgm:prSet/>
      <dgm:spPr/>
      <dgm:t>
        <a:bodyPr/>
        <a:lstStyle/>
        <a:p>
          <a:endParaRPr lang="en-US"/>
        </a:p>
      </dgm:t>
    </dgm:pt>
    <dgm:pt modelId="{B72DD2A9-3B14-4342-8BF8-027BF7201D13}">
      <dgm:prSet/>
      <dgm:spPr/>
      <dgm:t>
        <a:bodyPr/>
        <a:lstStyle/>
        <a:p>
          <a:r>
            <a:rPr lang="en-US" b="0" i="0" baseline="0"/>
            <a:t>68 per cent of UK consumers cite high prices as a barrier to eco-product adoption (Mintel, 2025) </a:t>
          </a:r>
          <a:endParaRPr lang="en-US"/>
        </a:p>
      </dgm:t>
    </dgm:pt>
    <dgm:pt modelId="{B757CD43-BFE6-488D-9199-E49E288D6F18}" type="parTrans" cxnId="{664F96E7-4F0F-4C41-9A5D-7CBE5E8AFCDD}">
      <dgm:prSet/>
      <dgm:spPr/>
      <dgm:t>
        <a:bodyPr/>
        <a:lstStyle/>
        <a:p>
          <a:endParaRPr lang="en-US"/>
        </a:p>
      </dgm:t>
    </dgm:pt>
    <dgm:pt modelId="{11067FEC-9A42-474F-8AE1-BB7E4D9F256A}" type="sibTrans" cxnId="{664F96E7-4F0F-4C41-9A5D-7CBE5E8AFCDD}">
      <dgm:prSet/>
      <dgm:spPr/>
      <dgm:t>
        <a:bodyPr/>
        <a:lstStyle/>
        <a:p>
          <a:endParaRPr lang="en-US"/>
        </a:p>
      </dgm:t>
    </dgm:pt>
    <dgm:pt modelId="{95317E4B-476B-42FB-A8D3-16FB1A0148EB}">
      <dgm:prSet/>
      <dgm:spPr/>
      <dgm:t>
        <a:bodyPr/>
        <a:lstStyle/>
        <a:p>
          <a:r>
            <a:rPr lang="en-US" b="0" i="0" baseline="0"/>
            <a:t>EcoNest separates itself from Smol, Ecover, and Method on waste, personalisation, and transparency </a:t>
          </a:r>
          <a:endParaRPr lang="en-US"/>
        </a:p>
      </dgm:t>
    </dgm:pt>
    <dgm:pt modelId="{16B646EF-E848-487E-823D-B3778B8AD593}" type="parTrans" cxnId="{D2D9A8DF-A187-48D5-BF2B-5D60097917FF}">
      <dgm:prSet/>
      <dgm:spPr/>
      <dgm:t>
        <a:bodyPr/>
        <a:lstStyle/>
        <a:p>
          <a:endParaRPr lang="en-US"/>
        </a:p>
      </dgm:t>
    </dgm:pt>
    <dgm:pt modelId="{94CA33D2-4B9A-4AF1-B3D5-4551EE7F8797}" type="sibTrans" cxnId="{D2D9A8DF-A187-48D5-BF2B-5D60097917FF}">
      <dgm:prSet/>
      <dgm:spPr/>
      <dgm:t>
        <a:bodyPr/>
        <a:lstStyle/>
        <a:p>
          <a:endParaRPr lang="en-US"/>
        </a:p>
      </dgm:t>
    </dgm:pt>
    <dgm:pt modelId="{39C82190-810F-409F-9E6A-59A628E7F829}" type="pres">
      <dgm:prSet presAssocID="{2D6A236C-E4D1-4D60-B09D-AB6350B483AD}" presName="linear" presStyleCnt="0">
        <dgm:presLayoutVars>
          <dgm:animLvl val="lvl"/>
          <dgm:resizeHandles val="exact"/>
        </dgm:presLayoutVars>
      </dgm:prSet>
      <dgm:spPr/>
    </dgm:pt>
    <dgm:pt modelId="{8868E256-92EC-481E-93EC-6077C4A0B43A}" type="pres">
      <dgm:prSet presAssocID="{4A24E082-0CE1-46B9-B2A5-148B6FF95F2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86B2BD4-1A00-4F89-A679-36AF7D6F9B67}" type="pres">
      <dgm:prSet presAssocID="{B6A3E881-7294-4EDD-9188-E2A01E0994B3}" presName="spacer" presStyleCnt="0"/>
      <dgm:spPr/>
    </dgm:pt>
    <dgm:pt modelId="{B7719C36-5A02-451E-B3E4-D33A0210605A}" type="pres">
      <dgm:prSet presAssocID="{940200B2-BD51-4DA7-9B3F-FA67527EC5A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0491085-29E8-4A8C-BE13-2DE8F31DE5DB}" type="pres">
      <dgm:prSet presAssocID="{A31460C0-362A-471F-98FB-9F7B35319434}" presName="spacer" presStyleCnt="0"/>
      <dgm:spPr/>
    </dgm:pt>
    <dgm:pt modelId="{D3F30821-D0E9-4D1A-B839-EF496571A68D}" type="pres">
      <dgm:prSet presAssocID="{20F85F82-A52B-4A4D-AB34-B4DB8654321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8132178-4A61-4DEE-9278-C296D07B4C85}" type="pres">
      <dgm:prSet presAssocID="{CCD54EC9-F4A8-44CE-A78D-4A2F67A53242}" presName="spacer" presStyleCnt="0"/>
      <dgm:spPr/>
    </dgm:pt>
    <dgm:pt modelId="{CBB4501B-C72E-46BA-898A-47DE63AB517C}" type="pres">
      <dgm:prSet presAssocID="{B72DD2A9-3B14-4342-8BF8-027BF7201D1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3524413-78F2-4899-AB12-D69BE8D35E11}" type="pres">
      <dgm:prSet presAssocID="{11067FEC-9A42-474F-8AE1-BB7E4D9F256A}" presName="spacer" presStyleCnt="0"/>
      <dgm:spPr/>
    </dgm:pt>
    <dgm:pt modelId="{4F3F058A-2A6B-4A2C-8521-82DB5EA4E9FB}" type="pres">
      <dgm:prSet presAssocID="{95317E4B-476B-42FB-A8D3-16FB1A0148E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6D97C0F-6DBE-43EE-B9CF-A1D52F88A762}" type="presOf" srcId="{95317E4B-476B-42FB-A8D3-16FB1A0148EB}" destId="{4F3F058A-2A6B-4A2C-8521-82DB5EA4E9FB}" srcOrd="0" destOrd="0" presId="urn:microsoft.com/office/officeart/2005/8/layout/vList2"/>
    <dgm:cxn modelId="{30F88F3D-DB5D-4BB5-8866-22E47A4EC9AB}" srcId="{2D6A236C-E4D1-4D60-B09D-AB6350B483AD}" destId="{4A24E082-0CE1-46B9-B2A5-148B6FF95F25}" srcOrd="0" destOrd="0" parTransId="{E01F13BE-AD12-4A08-B1DA-3AA3D86ECB46}" sibTransId="{B6A3E881-7294-4EDD-9188-E2A01E0994B3}"/>
    <dgm:cxn modelId="{FAC1E063-4207-495A-BFF5-EAE7CB97DE2B}" type="presOf" srcId="{4A24E082-0CE1-46B9-B2A5-148B6FF95F25}" destId="{8868E256-92EC-481E-93EC-6077C4A0B43A}" srcOrd="0" destOrd="0" presId="urn:microsoft.com/office/officeart/2005/8/layout/vList2"/>
    <dgm:cxn modelId="{054E107C-FC63-4923-8DC9-CEA785AF091E}" type="presOf" srcId="{B72DD2A9-3B14-4342-8BF8-027BF7201D13}" destId="{CBB4501B-C72E-46BA-898A-47DE63AB517C}" srcOrd="0" destOrd="0" presId="urn:microsoft.com/office/officeart/2005/8/layout/vList2"/>
    <dgm:cxn modelId="{73659FA5-63DA-4948-BC49-18BF35EE3811}" type="presOf" srcId="{20F85F82-A52B-4A4D-AB34-B4DB86543215}" destId="{D3F30821-D0E9-4D1A-B839-EF496571A68D}" srcOrd="0" destOrd="0" presId="urn:microsoft.com/office/officeart/2005/8/layout/vList2"/>
    <dgm:cxn modelId="{815F8CB1-05FC-4C7B-B831-036C750941E2}" srcId="{2D6A236C-E4D1-4D60-B09D-AB6350B483AD}" destId="{20F85F82-A52B-4A4D-AB34-B4DB86543215}" srcOrd="2" destOrd="0" parTransId="{8ACD1F7F-9EC2-40E6-9034-59A31C281209}" sibTransId="{CCD54EC9-F4A8-44CE-A78D-4A2F67A53242}"/>
    <dgm:cxn modelId="{1599F4D4-EE6D-4069-8E4E-756359819E2B}" srcId="{2D6A236C-E4D1-4D60-B09D-AB6350B483AD}" destId="{940200B2-BD51-4DA7-9B3F-FA67527EC5AE}" srcOrd="1" destOrd="0" parTransId="{A44500E0-E718-4BDA-9B4B-AE66E9591D62}" sibTransId="{A31460C0-362A-471F-98FB-9F7B35319434}"/>
    <dgm:cxn modelId="{520E32DD-D9DE-4C89-AF63-B5BE2147701B}" type="presOf" srcId="{940200B2-BD51-4DA7-9B3F-FA67527EC5AE}" destId="{B7719C36-5A02-451E-B3E4-D33A0210605A}" srcOrd="0" destOrd="0" presId="urn:microsoft.com/office/officeart/2005/8/layout/vList2"/>
    <dgm:cxn modelId="{D2D9A8DF-A187-48D5-BF2B-5D60097917FF}" srcId="{2D6A236C-E4D1-4D60-B09D-AB6350B483AD}" destId="{95317E4B-476B-42FB-A8D3-16FB1A0148EB}" srcOrd="4" destOrd="0" parTransId="{16B646EF-E848-487E-823D-B3778B8AD593}" sibTransId="{94CA33D2-4B9A-4AF1-B3D5-4551EE7F8797}"/>
    <dgm:cxn modelId="{2FDCBFE5-C758-4DD4-84EC-30C808D695F3}" type="presOf" srcId="{2D6A236C-E4D1-4D60-B09D-AB6350B483AD}" destId="{39C82190-810F-409F-9E6A-59A628E7F829}" srcOrd="0" destOrd="0" presId="urn:microsoft.com/office/officeart/2005/8/layout/vList2"/>
    <dgm:cxn modelId="{664F96E7-4F0F-4C41-9A5D-7CBE5E8AFCDD}" srcId="{2D6A236C-E4D1-4D60-B09D-AB6350B483AD}" destId="{B72DD2A9-3B14-4342-8BF8-027BF7201D13}" srcOrd="3" destOrd="0" parTransId="{B757CD43-BFE6-488D-9199-E49E288D6F18}" sibTransId="{11067FEC-9A42-474F-8AE1-BB7E4D9F256A}"/>
    <dgm:cxn modelId="{2E61662D-1B49-4E49-A31D-54205DC7F3AB}" type="presParOf" srcId="{39C82190-810F-409F-9E6A-59A628E7F829}" destId="{8868E256-92EC-481E-93EC-6077C4A0B43A}" srcOrd="0" destOrd="0" presId="urn:microsoft.com/office/officeart/2005/8/layout/vList2"/>
    <dgm:cxn modelId="{16E80B5F-2CCA-4DEF-8EAA-AD09EABB452E}" type="presParOf" srcId="{39C82190-810F-409F-9E6A-59A628E7F829}" destId="{C86B2BD4-1A00-4F89-A679-36AF7D6F9B67}" srcOrd="1" destOrd="0" presId="urn:microsoft.com/office/officeart/2005/8/layout/vList2"/>
    <dgm:cxn modelId="{F8654239-42CF-4DF0-9C95-5F90E169DA79}" type="presParOf" srcId="{39C82190-810F-409F-9E6A-59A628E7F829}" destId="{B7719C36-5A02-451E-B3E4-D33A0210605A}" srcOrd="2" destOrd="0" presId="urn:microsoft.com/office/officeart/2005/8/layout/vList2"/>
    <dgm:cxn modelId="{38BA9793-0775-4C49-9A23-96E44960BD7F}" type="presParOf" srcId="{39C82190-810F-409F-9E6A-59A628E7F829}" destId="{D0491085-29E8-4A8C-BE13-2DE8F31DE5DB}" srcOrd="3" destOrd="0" presId="urn:microsoft.com/office/officeart/2005/8/layout/vList2"/>
    <dgm:cxn modelId="{43868C9E-8FB2-432E-B3A6-53550194B2C2}" type="presParOf" srcId="{39C82190-810F-409F-9E6A-59A628E7F829}" destId="{D3F30821-D0E9-4D1A-B839-EF496571A68D}" srcOrd="4" destOrd="0" presId="urn:microsoft.com/office/officeart/2005/8/layout/vList2"/>
    <dgm:cxn modelId="{C91EDA3E-C994-4C2C-874E-CF8AF133D44B}" type="presParOf" srcId="{39C82190-810F-409F-9E6A-59A628E7F829}" destId="{68132178-4A61-4DEE-9278-C296D07B4C85}" srcOrd="5" destOrd="0" presId="urn:microsoft.com/office/officeart/2005/8/layout/vList2"/>
    <dgm:cxn modelId="{E1CC7E98-DEF0-43BD-8912-8134AFB1BAE9}" type="presParOf" srcId="{39C82190-810F-409F-9E6A-59A628E7F829}" destId="{CBB4501B-C72E-46BA-898A-47DE63AB517C}" srcOrd="6" destOrd="0" presId="urn:microsoft.com/office/officeart/2005/8/layout/vList2"/>
    <dgm:cxn modelId="{66FBA2D5-72A5-443A-8406-90970ECF6A9D}" type="presParOf" srcId="{39C82190-810F-409F-9E6A-59A628E7F829}" destId="{33524413-78F2-4899-AB12-D69BE8D35E11}" srcOrd="7" destOrd="0" presId="urn:microsoft.com/office/officeart/2005/8/layout/vList2"/>
    <dgm:cxn modelId="{8447EA94-28E0-4DD3-BD46-DF1A7FB4D3EB}" type="presParOf" srcId="{39C82190-810F-409F-9E6A-59A628E7F829}" destId="{4F3F058A-2A6B-4A2C-8521-82DB5EA4E9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CCDBFB7-A18E-476D-B6EF-8F231F44552B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F97B4F9-0039-4C0A-8EAF-957F7B786C92}">
      <dgm:prSet/>
      <dgm:spPr/>
      <dgm:t>
        <a:bodyPr/>
        <a:lstStyle/>
        <a:p>
          <a:r>
            <a:rPr lang="en-US" b="0" i="0" baseline="0"/>
            <a:t>Primary segment: environmentally conscious urban households aged 28 to 50 with incomes above GBP 35,000 </a:t>
          </a:r>
          <a:endParaRPr lang="en-US"/>
        </a:p>
      </dgm:t>
    </dgm:pt>
    <dgm:pt modelId="{665BCFE1-9CB9-4BE3-BEFF-D43C5AAB05C1}" type="parTrans" cxnId="{B443D246-3A65-42A9-8294-8F9B8580F11C}">
      <dgm:prSet/>
      <dgm:spPr/>
      <dgm:t>
        <a:bodyPr/>
        <a:lstStyle/>
        <a:p>
          <a:endParaRPr lang="en-US"/>
        </a:p>
      </dgm:t>
    </dgm:pt>
    <dgm:pt modelId="{D39828FB-DEFB-42B5-A4D9-257A4CE34A28}" type="sibTrans" cxnId="{B443D246-3A65-42A9-8294-8F9B8580F11C}">
      <dgm:prSet/>
      <dgm:spPr/>
      <dgm:t>
        <a:bodyPr/>
        <a:lstStyle/>
        <a:p>
          <a:endParaRPr lang="en-US"/>
        </a:p>
      </dgm:t>
    </dgm:pt>
    <dgm:pt modelId="{CC4F6BB1-DDCD-4F5B-B5B4-3318437993A0}">
      <dgm:prSet/>
      <dgm:spPr/>
      <dgm:t>
        <a:bodyPr/>
        <a:lstStyle/>
        <a:p>
          <a:r>
            <a:rPr lang="en-US" b="0" i="0" baseline="0"/>
            <a:t>Women aged 25 to 44 are the primary eco-cleaning purchasing decision-maker in 19 out of 29 studies (Bhardwaj et al., 2024) </a:t>
          </a:r>
          <a:endParaRPr lang="en-US"/>
        </a:p>
      </dgm:t>
    </dgm:pt>
    <dgm:pt modelId="{D0D2217E-65FD-4009-BAEC-9D4A14423442}" type="parTrans" cxnId="{2043366D-6358-4881-B764-82BFEE16E8C1}">
      <dgm:prSet/>
      <dgm:spPr/>
      <dgm:t>
        <a:bodyPr/>
        <a:lstStyle/>
        <a:p>
          <a:endParaRPr lang="en-US"/>
        </a:p>
      </dgm:t>
    </dgm:pt>
    <dgm:pt modelId="{B58211EC-5FA3-443B-8EF2-D3687B82679E}" type="sibTrans" cxnId="{2043366D-6358-4881-B764-82BFEE16E8C1}">
      <dgm:prSet/>
      <dgm:spPr/>
      <dgm:t>
        <a:bodyPr/>
        <a:lstStyle/>
        <a:p>
          <a:endParaRPr lang="en-US"/>
        </a:p>
      </dgm:t>
    </dgm:pt>
    <dgm:pt modelId="{AC7B1293-7652-4FFE-ADF9-B706185481E4}">
      <dgm:prSet/>
      <dgm:spPr/>
      <dgm:t>
        <a:bodyPr/>
        <a:lstStyle/>
        <a:p>
          <a:r>
            <a:rPr lang="en-US" b="0" i="0" baseline="0"/>
            <a:t>Secondary segment: cafes, offices, and coworking spaces aligning procurement with sustainability commitments </a:t>
          </a:r>
          <a:endParaRPr lang="en-US"/>
        </a:p>
      </dgm:t>
    </dgm:pt>
    <dgm:pt modelId="{A916D8D2-5F10-438B-BF15-7928AF587EC2}" type="parTrans" cxnId="{AB93400D-1854-4E1C-B36E-538BB4FA8CF0}">
      <dgm:prSet/>
      <dgm:spPr/>
      <dgm:t>
        <a:bodyPr/>
        <a:lstStyle/>
        <a:p>
          <a:endParaRPr lang="en-US"/>
        </a:p>
      </dgm:t>
    </dgm:pt>
    <dgm:pt modelId="{27EBED78-9E49-4E48-87BD-AD1F732D9588}" type="sibTrans" cxnId="{AB93400D-1854-4E1C-B36E-538BB4FA8CF0}">
      <dgm:prSet/>
      <dgm:spPr/>
      <dgm:t>
        <a:bodyPr/>
        <a:lstStyle/>
        <a:p>
          <a:endParaRPr lang="en-US"/>
        </a:p>
      </dgm:t>
    </dgm:pt>
    <dgm:pt modelId="{4972AEDD-8518-45E5-8C50-1CAEEE4C55A6}">
      <dgm:prSet/>
      <dgm:spPr/>
      <dgm:t>
        <a:bodyPr/>
        <a:lstStyle/>
        <a:p>
          <a:r>
            <a:rPr lang="en-US" b="0" i="0" baseline="0"/>
            <a:t>B2B customers carry higher order values, predictable demand, and structurally lower churn than consumers (Finice Cleaning, 2025) </a:t>
          </a:r>
          <a:endParaRPr lang="en-US"/>
        </a:p>
      </dgm:t>
    </dgm:pt>
    <dgm:pt modelId="{3CB3CAD0-288A-410B-921E-F6B9E4139190}" type="parTrans" cxnId="{9F28216D-B392-428A-9433-F520ACE9163E}">
      <dgm:prSet/>
      <dgm:spPr/>
      <dgm:t>
        <a:bodyPr/>
        <a:lstStyle/>
        <a:p>
          <a:endParaRPr lang="en-US"/>
        </a:p>
      </dgm:t>
    </dgm:pt>
    <dgm:pt modelId="{51AB9E91-9431-42DB-90D4-0F7F396C9F89}" type="sibTrans" cxnId="{9F28216D-B392-428A-9433-F520ACE9163E}">
      <dgm:prSet/>
      <dgm:spPr/>
      <dgm:t>
        <a:bodyPr/>
        <a:lstStyle/>
        <a:p>
          <a:endParaRPr lang="en-US"/>
        </a:p>
      </dgm:t>
    </dgm:pt>
    <dgm:pt modelId="{A4498E82-EA0A-40B0-83AE-1EB1046CD338}">
      <dgm:prSet/>
      <dgm:spPr/>
      <dgm:t>
        <a:bodyPr/>
        <a:lstStyle/>
        <a:p>
          <a:r>
            <a:rPr lang="en-US" b="0" i="0" baseline="0"/>
            <a:t>Niche targeting and personalisation are the primary competitive advantages for new subscription box entrants </a:t>
          </a:r>
          <a:endParaRPr lang="en-US"/>
        </a:p>
      </dgm:t>
    </dgm:pt>
    <dgm:pt modelId="{6834C550-9478-4500-8320-F9C227494DCD}" type="parTrans" cxnId="{AEC9E3EA-FB6D-4A91-A5B7-C15DEF7B9BAD}">
      <dgm:prSet/>
      <dgm:spPr/>
      <dgm:t>
        <a:bodyPr/>
        <a:lstStyle/>
        <a:p>
          <a:endParaRPr lang="en-US"/>
        </a:p>
      </dgm:t>
    </dgm:pt>
    <dgm:pt modelId="{91CBF87B-E589-480B-8EAB-7AADB2E2B07F}" type="sibTrans" cxnId="{AEC9E3EA-FB6D-4A91-A5B7-C15DEF7B9BAD}">
      <dgm:prSet/>
      <dgm:spPr/>
      <dgm:t>
        <a:bodyPr/>
        <a:lstStyle/>
        <a:p>
          <a:endParaRPr lang="en-US"/>
        </a:p>
      </dgm:t>
    </dgm:pt>
    <dgm:pt modelId="{E3D06583-B934-412A-8C38-72A49EE72164}" type="pres">
      <dgm:prSet presAssocID="{9CCDBFB7-A18E-476D-B6EF-8F231F44552B}" presName="outerComposite" presStyleCnt="0">
        <dgm:presLayoutVars>
          <dgm:chMax val="5"/>
          <dgm:dir/>
          <dgm:resizeHandles val="exact"/>
        </dgm:presLayoutVars>
      </dgm:prSet>
      <dgm:spPr/>
    </dgm:pt>
    <dgm:pt modelId="{5BDD1BE4-FB0B-4559-BE80-2866EC523299}" type="pres">
      <dgm:prSet presAssocID="{9CCDBFB7-A18E-476D-B6EF-8F231F44552B}" presName="dummyMaxCanvas" presStyleCnt="0">
        <dgm:presLayoutVars/>
      </dgm:prSet>
      <dgm:spPr/>
    </dgm:pt>
    <dgm:pt modelId="{AE2A53B1-B770-4101-AD74-A945BCE11916}" type="pres">
      <dgm:prSet presAssocID="{9CCDBFB7-A18E-476D-B6EF-8F231F44552B}" presName="FiveNodes_1" presStyleLbl="node1" presStyleIdx="0" presStyleCnt="5">
        <dgm:presLayoutVars>
          <dgm:bulletEnabled val="1"/>
        </dgm:presLayoutVars>
      </dgm:prSet>
      <dgm:spPr/>
    </dgm:pt>
    <dgm:pt modelId="{BBEEBB64-8411-4324-B081-8375A314BC55}" type="pres">
      <dgm:prSet presAssocID="{9CCDBFB7-A18E-476D-B6EF-8F231F44552B}" presName="FiveNodes_2" presStyleLbl="node1" presStyleIdx="1" presStyleCnt="5">
        <dgm:presLayoutVars>
          <dgm:bulletEnabled val="1"/>
        </dgm:presLayoutVars>
      </dgm:prSet>
      <dgm:spPr/>
    </dgm:pt>
    <dgm:pt modelId="{78ECE9BB-DF2E-49E9-8EC4-EAB4E69BEF0B}" type="pres">
      <dgm:prSet presAssocID="{9CCDBFB7-A18E-476D-B6EF-8F231F44552B}" presName="FiveNodes_3" presStyleLbl="node1" presStyleIdx="2" presStyleCnt="5">
        <dgm:presLayoutVars>
          <dgm:bulletEnabled val="1"/>
        </dgm:presLayoutVars>
      </dgm:prSet>
      <dgm:spPr/>
    </dgm:pt>
    <dgm:pt modelId="{35BF07D5-75A8-44CD-8C51-DE273F0A9F04}" type="pres">
      <dgm:prSet presAssocID="{9CCDBFB7-A18E-476D-B6EF-8F231F44552B}" presName="FiveNodes_4" presStyleLbl="node1" presStyleIdx="3" presStyleCnt="5">
        <dgm:presLayoutVars>
          <dgm:bulletEnabled val="1"/>
        </dgm:presLayoutVars>
      </dgm:prSet>
      <dgm:spPr/>
    </dgm:pt>
    <dgm:pt modelId="{20907845-8926-426C-BEB8-65273A70DB97}" type="pres">
      <dgm:prSet presAssocID="{9CCDBFB7-A18E-476D-B6EF-8F231F44552B}" presName="FiveNodes_5" presStyleLbl="node1" presStyleIdx="4" presStyleCnt="5">
        <dgm:presLayoutVars>
          <dgm:bulletEnabled val="1"/>
        </dgm:presLayoutVars>
      </dgm:prSet>
      <dgm:spPr/>
    </dgm:pt>
    <dgm:pt modelId="{573806DF-4957-4E68-9A75-EB6248BD1674}" type="pres">
      <dgm:prSet presAssocID="{9CCDBFB7-A18E-476D-B6EF-8F231F44552B}" presName="FiveConn_1-2" presStyleLbl="fgAccFollowNode1" presStyleIdx="0" presStyleCnt="4">
        <dgm:presLayoutVars>
          <dgm:bulletEnabled val="1"/>
        </dgm:presLayoutVars>
      </dgm:prSet>
      <dgm:spPr/>
    </dgm:pt>
    <dgm:pt modelId="{DD48395E-C5AA-4C37-8B7C-AF9073803365}" type="pres">
      <dgm:prSet presAssocID="{9CCDBFB7-A18E-476D-B6EF-8F231F44552B}" presName="FiveConn_2-3" presStyleLbl="fgAccFollowNode1" presStyleIdx="1" presStyleCnt="4">
        <dgm:presLayoutVars>
          <dgm:bulletEnabled val="1"/>
        </dgm:presLayoutVars>
      </dgm:prSet>
      <dgm:spPr/>
    </dgm:pt>
    <dgm:pt modelId="{08EEF548-A1FF-49AC-A05D-E4B5A96004DB}" type="pres">
      <dgm:prSet presAssocID="{9CCDBFB7-A18E-476D-B6EF-8F231F44552B}" presName="FiveConn_3-4" presStyleLbl="fgAccFollowNode1" presStyleIdx="2" presStyleCnt="4">
        <dgm:presLayoutVars>
          <dgm:bulletEnabled val="1"/>
        </dgm:presLayoutVars>
      </dgm:prSet>
      <dgm:spPr/>
    </dgm:pt>
    <dgm:pt modelId="{EC98C7D8-62BF-491D-8DA9-65A44567CDEF}" type="pres">
      <dgm:prSet presAssocID="{9CCDBFB7-A18E-476D-B6EF-8F231F44552B}" presName="FiveConn_4-5" presStyleLbl="fgAccFollowNode1" presStyleIdx="3" presStyleCnt="4">
        <dgm:presLayoutVars>
          <dgm:bulletEnabled val="1"/>
        </dgm:presLayoutVars>
      </dgm:prSet>
      <dgm:spPr/>
    </dgm:pt>
    <dgm:pt modelId="{8590BAC5-6DCF-41A1-9B6C-CF9F4D3E2DC0}" type="pres">
      <dgm:prSet presAssocID="{9CCDBFB7-A18E-476D-B6EF-8F231F44552B}" presName="FiveNodes_1_text" presStyleLbl="node1" presStyleIdx="4" presStyleCnt="5">
        <dgm:presLayoutVars>
          <dgm:bulletEnabled val="1"/>
        </dgm:presLayoutVars>
      </dgm:prSet>
      <dgm:spPr/>
    </dgm:pt>
    <dgm:pt modelId="{738C91F8-AE23-4842-B4FA-D5DC454F9E99}" type="pres">
      <dgm:prSet presAssocID="{9CCDBFB7-A18E-476D-B6EF-8F231F44552B}" presName="FiveNodes_2_text" presStyleLbl="node1" presStyleIdx="4" presStyleCnt="5">
        <dgm:presLayoutVars>
          <dgm:bulletEnabled val="1"/>
        </dgm:presLayoutVars>
      </dgm:prSet>
      <dgm:spPr/>
    </dgm:pt>
    <dgm:pt modelId="{5AD7BC7D-5B7C-4CFD-AE56-542A70344D9D}" type="pres">
      <dgm:prSet presAssocID="{9CCDBFB7-A18E-476D-B6EF-8F231F44552B}" presName="FiveNodes_3_text" presStyleLbl="node1" presStyleIdx="4" presStyleCnt="5">
        <dgm:presLayoutVars>
          <dgm:bulletEnabled val="1"/>
        </dgm:presLayoutVars>
      </dgm:prSet>
      <dgm:spPr/>
    </dgm:pt>
    <dgm:pt modelId="{D8338C8F-17C6-4D18-A2D0-8F9F92E655FF}" type="pres">
      <dgm:prSet presAssocID="{9CCDBFB7-A18E-476D-B6EF-8F231F44552B}" presName="FiveNodes_4_text" presStyleLbl="node1" presStyleIdx="4" presStyleCnt="5">
        <dgm:presLayoutVars>
          <dgm:bulletEnabled val="1"/>
        </dgm:presLayoutVars>
      </dgm:prSet>
      <dgm:spPr/>
    </dgm:pt>
    <dgm:pt modelId="{F81AB9E6-1CCB-4888-ADAE-7F1142520245}" type="pres">
      <dgm:prSet presAssocID="{9CCDBFB7-A18E-476D-B6EF-8F231F44552B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B93400D-1854-4E1C-B36E-538BB4FA8CF0}" srcId="{9CCDBFB7-A18E-476D-B6EF-8F231F44552B}" destId="{AC7B1293-7652-4FFE-ADF9-B706185481E4}" srcOrd="2" destOrd="0" parTransId="{A916D8D2-5F10-438B-BF15-7928AF587EC2}" sibTransId="{27EBED78-9E49-4E48-87BD-AD1F732D9588}"/>
    <dgm:cxn modelId="{B3AD6B0D-B4F8-4E34-98C7-FCC22D7EFAA8}" type="presOf" srcId="{B58211EC-5FA3-443B-8EF2-D3687B82679E}" destId="{DD48395E-C5AA-4C37-8B7C-AF9073803365}" srcOrd="0" destOrd="0" presId="urn:microsoft.com/office/officeart/2005/8/layout/vProcess5"/>
    <dgm:cxn modelId="{D6264E1E-C007-40CD-A276-4A11A1A5A27F}" type="presOf" srcId="{D39828FB-DEFB-42B5-A4D9-257A4CE34A28}" destId="{573806DF-4957-4E68-9A75-EB6248BD1674}" srcOrd="0" destOrd="0" presId="urn:microsoft.com/office/officeart/2005/8/layout/vProcess5"/>
    <dgm:cxn modelId="{5B80B92B-BBF9-4A0C-BD30-EF1D7873EEF8}" type="presOf" srcId="{BF97B4F9-0039-4C0A-8EAF-957F7B786C92}" destId="{AE2A53B1-B770-4101-AD74-A945BCE11916}" srcOrd="0" destOrd="0" presId="urn:microsoft.com/office/officeart/2005/8/layout/vProcess5"/>
    <dgm:cxn modelId="{D6F88634-04B7-4C00-A2CD-9A5B2D23D188}" type="presOf" srcId="{4972AEDD-8518-45E5-8C50-1CAEEE4C55A6}" destId="{D8338C8F-17C6-4D18-A2D0-8F9F92E655FF}" srcOrd="1" destOrd="0" presId="urn:microsoft.com/office/officeart/2005/8/layout/vProcess5"/>
    <dgm:cxn modelId="{25E88F66-521C-4354-B696-65A68A36D3AC}" type="presOf" srcId="{AC7B1293-7652-4FFE-ADF9-B706185481E4}" destId="{78ECE9BB-DF2E-49E9-8EC4-EAB4E69BEF0B}" srcOrd="0" destOrd="0" presId="urn:microsoft.com/office/officeart/2005/8/layout/vProcess5"/>
    <dgm:cxn modelId="{B443D246-3A65-42A9-8294-8F9B8580F11C}" srcId="{9CCDBFB7-A18E-476D-B6EF-8F231F44552B}" destId="{BF97B4F9-0039-4C0A-8EAF-957F7B786C92}" srcOrd="0" destOrd="0" parTransId="{665BCFE1-9CB9-4BE3-BEFF-D43C5AAB05C1}" sibTransId="{D39828FB-DEFB-42B5-A4D9-257A4CE34A28}"/>
    <dgm:cxn modelId="{0884E44B-D500-4022-84E2-0D4B0BE63AB2}" type="presOf" srcId="{CC4F6BB1-DDCD-4F5B-B5B4-3318437993A0}" destId="{BBEEBB64-8411-4324-B081-8375A314BC55}" srcOrd="0" destOrd="0" presId="urn:microsoft.com/office/officeart/2005/8/layout/vProcess5"/>
    <dgm:cxn modelId="{9F28216D-B392-428A-9433-F520ACE9163E}" srcId="{9CCDBFB7-A18E-476D-B6EF-8F231F44552B}" destId="{4972AEDD-8518-45E5-8C50-1CAEEE4C55A6}" srcOrd="3" destOrd="0" parTransId="{3CB3CAD0-288A-410B-921E-F6B9E4139190}" sibTransId="{51AB9E91-9431-42DB-90D4-0F7F396C9F89}"/>
    <dgm:cxn modelId="{2043366D-6358-4881-B764-82BFEE16E8C1}" srcId="{9CCDBFB7-A18E-476D-B6EF-8F231F44552B}" destId="{CC4F6BB1-DDCD-4F5B-B5B4-3318437993A0}" srcOrd="1" destOrd="0" parTransId="{D0D2217E-65FD-4009-BAEC-9D4A14423442}" sibTransId="{B58211EC-5FA3-443B-8EF2-D3687B82679E}"/>
    <dgm:cxn modelId="{B97DE484-52E8-4E00-B8FB-45412DCE6870}" type="presOf" srcId="{AC7B1293-7652-4FFE-ADF9-B706185481E4}" destId="{5AD7BC7D-5B7C-4CFD-AE56-542A70344D9D}" srcOrd="1" destOrd="0" presId="urn:microsoft.com/office/officeart/2005/8/layout/vProcess5"/>
    <dgm:cxn modelId="{7F66E398-825E-42B8-8D76-FA0F4F657926}" type="presOf" srcId="{A4498E82-EA0A-40B0-83AE-1EB1046CD338}" destId="{20907845-8926-426C-BEB8-65273A70DB97}" srcOrd="0" destOrd="0" presId="urn:microsoft.com/office/officeart/2005/8/layout/vProcess5"/>
    <dgm:cxn modelId="{0275629E-DFF0-403E-B112-3DF64096A8F0}" type="presOf" srcId="{BF97B4F9-0039-4C0A-8EAF-957F7B786C92}" destId="{8590BAC5-6DCF-41A1-9B6C-CF9F4D3E2DC0}" srcOrd="1" destOrd="0" presId="urn:microsoft.com/office/officeart/2005/8/layout/vProcess5"/>
    <dgm:cxn modelId="{D53745A9-75B9-4295-99B7-8742B8843D92}" type="presOf" srcId="{A4498E82-EA0A-40B0-83AE-1EB1046CD338}" destId="{F81AB9E6-1CCB-4888-ADAE-7F1142520245}" srcOrd="1" destOrd="0" presId="urn:microsoft.com/office/officeart/2005/8/layout/vProcess5"/>
    <dgm:cxn modelId="{2B4453B4-BC87-44AB-B991-523A14527A48}" type="presOf" srcId="{9CCDBFB7-A18E-476D-B6EF-8F231F44552B}" destId="{E3D06583-B934-412A-8C38-72A49EE72164}" srcOrd="0" destOrd="0" presId="urn:microsoft.com/office/officeart/2005/8/layout/vProcess5"/>
    <dgm:cxn modelId="{476725B7-DE5E-40DD-923F-7C5616376304}" type="presOf" srcId="{51AB9E91-9431-42DB-90D4-0F7F396C9F89}" destId="{EC98C7D8-62BF-491D-8DA9-65A44567CDEF}" srcOrd="0" destOrd="0" presId="urn:microsoft.com/office/officeart/2005/8/layout/vProcess5"/>
    <dgm:cxn modelId="{3BD00CCF-E449-47FB-B444-75184624344C}" type="presOf" srcId="{CC4F6BB1-DDCD-4F5B-B5B4-3318437993A0}" destId="{738C91F8-AE23-4842-B4FA-D5DC454F9E99}" srcOrd="1" destOrd="0" presId="urn:microsoft.com/office/officeart/2005/8/layout/vProcess5"/>
    <dgm:cxn modelId="{66BE54D5-445D-4BEC-A0DC-79510022100C}" type="presOf" srcId="{27EBED78-9E49-4E48-87BD-AD1F732D9588}" destId="{08EEF548-A1FF-49AC-A05D-E4B5A96004DB}" srcOrd="0" destOrd="0" presId="urn:microsoft.com/office/officeart/2005/8/layout/vProcess5"/>
    <dgm:cxn modelId="{417AADDE-A12F-415D-8ECC-06C5B934CAF2}" type="presOf" srcId="{4972AEDD-8518-45E5-8C50-1CAEEE4C55A6}" destId="{35BF07D5-75A8-44CD-8C51-DE273F0A9F04}" srcOrd="0" destOrd="0" presId="urn:microsoft.com/office/officeart/2005/8/layout/vProcess5"/>
    <dgm:cxn modelId="{AEC9E3EA-FB6D-4A91-A5B7-C15DEF7B9BAD}" srcId="{9CCDBFB7-A18E-476D-B6EF-8F231F44552B}" destId="{A4498E82-EA0A-40B0-83AE-1EB1046CD338}" srcOrd="4" destOrd="0" parTransId="{6834C550-9478-4500-8320-F9C227494DCD}" sibTransId="{91CBF87B-E589-480B-8EAB-7AADB2E2B07F}"/>
    <dgm:cxn modelId="{42C190AD-BF07-43ED-BC6F-37B5C39AB6B1}" type="presParOf" srcId="{E3D06583-B934-412A-8C38-72A49EE72164}" destId="{5BDD1BE4-FB0B-4559-BE80-2866EC523299}" srcOrd="0" destOrd="0" presId="urn:microsoft.com/office/officeart/2005/8/layout/vProcess5"/>
    <dgm:cxn modelId="{42F8D492-4B4C-46DA-B170-A0DA996403CD}" type="presParOf" srcId="{E3D06583-B934-412A-8C38-72A49EE72164}" destId="{AE2A53B1-B770-4101-AD74-A945BCE11916}" srcOrd="1" destOrd="0" presId="urn:microsoft.com/office/officeart/2005/8/layout/vProcess5"/>
    <dgm:cxn modelId="{4BB7AA27-15F8-4FF8-B77F-0F6D403EA213}" type="presParOf" srcId="{E3D06583-B934-412A-8C38-72A49EE72164}" destId="{BBEEBB64-8411-4324-B081-8375A314BC55}" srcOrd="2" destOrd="0" presId="urn:microsoft.com/office/officeart/2005/8/layout/vProcess5"/>
    <dgm:cxn modelId="{6D6384F0-A205-4709-AAF7-78B1B9E7EB8C}" type="presParOf" srcId="{E3D06583-B934-412A-8C38-72A49EE72164}" destId="{78ECE9BB-DF2E-49E9-8EC4-EAB4E69BEF0B}" srcOrd="3" destOrd="0" presId="urn:microsoft.com/office/officeart/2005/8/layout/vProcess5"/>
    <dgm:cxn modelId="{ED7474FB-41AB-4A82-A25B-6BC1E6E9B18D}" type="presParOf" srcId="{E3D06583-B934-412A-8C38-72A49EE72164}" destId="{35BF07D5-75A8-44CD-8C51-DE273F0A9F04}" srcOrd="4" destOrd="0" presId="urn:microsoft.com/office/officeart/2005/8/layout/vProcess5"/>
    <dgm:cxn modelId="{45E0E35D-BF56-4B3A-8839-57E497297625}" type="presParOf" srcId="{E3D06583-B934-412A-8C38-72A49EE72164}" destId="{20907845-8926-426C-BEB8-65273A70DB97}" srcOrd="5" destOrd="0" presId="urn:microsoft.com/office/officeart/2005/8/layout/vProcess5"/>
    <dgm:cxn modelId="{907DB39C-B9B9-44E4-B97E-8F892C8F857E}" type="presParOf" srcId="{E3D06583-B934-412A-8C38-72A49EE72164}" destId="{573806DF-4957-4E68-9A75-EB6248BD1674}" srcOrd="6" destOrd="0" presId="urn:microsoft.com/office/officeart/2005/8/layout/vProcess5"/>
    <dgm:cxn modelId="{8C56C127-B8BD-48AD-97AE-8E6B75E222ED}" type="presParOf" srcId="{E3D06583-B934-412A-8C38-72A49EE72164}" destId="{DD48395E-C5AA-4C37-8B7C-AF9073803365}" srcOrd="7" destOrd="0" presId="urn:microsoft.com/office/officeart/2005/8/layout/vProcess5"/>
    <dgm:cxn modelId="{AE637540-83AB-4D6B-AFEC-36469F9BFC05}" type="presParOf" srcId="{E3D06583-B934-412A-8C38-72A49EE72164}" destId="{08EEF548-A1FF-49AC-A05D-E4B5A96004DB}" srcOrd="8" destOrd="0" presId="urn:microsoft.com/office/officeart/2005/8/layout/vProcess5"/>
    <dgm:cxn modelId="{E46D4AB5-F4F3-4A47-A320-413D513932F1}" type="presParOf" srcId="{E3D06583-B934-412A-8C38-72A49EE72164}" destId="{EC98C7D8-62BF-491D-8DA9-65A44567CDEF}" srcOrd="9" destOrd="0" presId="urn:microsoft.com/office/officeart/2005/8/layout/vProcess5"/>
    <dgm:cxn modelId="{AF8B6E23-28F9-423A-99A9-D8291C86D45E}" type="presParOf" srcId="{E3D06583-B934-412A-8C38-72A49EE72164}" destId="{8590BAC5-6DCF-41A1-9B6C-CF9F4D3E2DC0}" srcOrd="10" destOrd="0" presId="urn:microsoft.com/office/officeart/2005/8/layout/vProcess5"/>
    <dgm:cxn modelId="{A05A27B4-A120-41FC-B569-0161A489E1D0}" type="presParOf" srcId="{E3D06583-B934-412A-8C38-72A49EE72164}" destId="{738C91F8-AE23-4842-B4FA-D5DC454F9E99}" srcOrd="11" destOrd="0" presId="urn:microsoft.com/office/officeart/2005/8/layout/vProcess5"/>
    <dgm:cxn modelId="{92764196-32FE-4CF3-A62F-8F3FB8DDA9D3}" type="presParOf" srcId="{E3D06583-B934-412A-8C38-72A49EE72164}" destId="{5AD7BC7D-5B7C-4CFD-AE56-542A70344D9D}" srcOrd="12" destOrd="0" presId="urn:microsoft.com/office/officeart/2005/8/layout/vProcess5"/>
    <dgm:cxn modelId="{DC621CD2-3DA8-4D23-8C38-C65AD2613BD8}" type="presParOf" srcId="{E3D06583-B934-412A-8C38-72A49EE72164}" destId="{D8338C8F-17C6-4D18-A2D0-8F9F92E655FF}" srcOrd="13" destOrd="0" presId="urn:microsoft.com/office/officeart/2005/8/layout/vProcess5"/>
    <dgm:cxn modelId="{9601AF6E-DC47-4873-A5DD-04F07EAE5A83}" type="presParOf" srcId="{E3D06583-B934-412A-8C38-72A49EE72164}" destId="{F81AB9E6-1CCB-4888-ADAE-7F114252024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0F3D41-E244-42A5-81B3-3CA65919F8C0}">
      <dsp:nvSpPr>
        <dsp:cNvPr id="0" name=""/>
        <dsp:cNvSpPr/>
      </dsp:nvSpPr>
      <dsp:spPr>
        <a:xfrm>
          <a:off x="377190" y="3160"/>
          <a:ext cx="2907506" cy="17445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EcoNest UK Ltd delivers plant-based concentrated cleaning products to UK households through a monthly subscription </a:t>
          </a:r>
          <a:endParaRPr lang="en-US" sz="2000" kern="1200"/>
        </a:p>
      </dsp:txBody>
      <dsp:txXfrm>
        <a:off x="377190" y="3160"/>
        <a:ext cx="2907506" cy="1744503"/>
      </dsp:txXfrm>
    </dsp:sp>
    <dsp:sp modelId="{63463A65-4036-48F1-824D-1CD4D9B544BF}">
      <dsp:nvSpPr>
        <dsp:cNvPr id="0" name=""/>
        <dsp:cNvSpPr/>
      </dsp:nvSpPr>
      <dsp:spPr>
        <a:xfrm>
          <a:off x="3575446" y="3160"/>
          <a:ext cx="2907506" cy="174450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Three tiers are offered: Starter GBP 12.99, Family GBP 22.99, and Premium GBP 34.99 per month </a:t>
          </a:r>
          <a:endParaRPr lang="en-US" sz="2000" kern="1200"/>
        </a:p>
      </dsp:txBody>
      <dsp:txXfrm>
        <a:off x="3575446" y="3160"/>
        <a:ext cx="2907506" cy="1744503"/>
      </dsp:txXfrm>
    </dsp:sp>
    <dsp:sp modelId="{A8DD6504-368D-4FE7-861B-501F86B7EFB9}">
      <dsp:nvSpPr>
        <dsp:cNvPr id="0" name=""/>
        <dsp:cNvSpPr/>
      </dsp:nvSpPr>
      <dsp:spPr>
        <a:xfrm>
          <a:off x="6773703" y="3160"/>
          <a:ext cx="2907506" cy="174450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The global eco-friendly cleaning products market will reach USD 71 billion by 2032 (Zion Market Research, 2024) </a:t>
          </a:r>
          <a:endParaRPr lang="en-US" sz="2000" kern="1200"/>
        </a:p>
      </dsp:txBody>
      <dsp:txXfrm>
        <a:off x="6773703" y="3160"/>
        <a:ext cx="2907506" cy="1744503"/>
      </dsp:txXfrm>
    </dsp:sp>
    <dsp:sp modelId="{51CBB83A-AE27-48A2-B874-968E71BF1B5D}">
      <dsp:nvSpPr>
        <dsp:cNvPr id="0" name=""/>
        <dsp:cNvSpPr/>
      </dsp:nvSpPr>
      <dsp:spPr>
        <a:xfrm>
          <a:off x="1976318" y="2038415"/>
          <a:ext cx="2907506" cy="1744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All products are certified vegan, biodegradable within 28 days, and free from synthetic chemicals </a:t>
          </a:r>
          <a:endParaRPr lang="en-US" sz="2000" kern="1200"/>
        </a:p>
      </dsp:txBody>
      <dsp:txXfrm>
        <a:off x="1976318" y="2038415"/>
        <a:ext cx="2907506" cy="1744503"/>
      </dsp:txXfrm>
    </dsp:sp>
    <dsp:sp modelId="{D9BED24F-2C0C-496C-836A-100EC2B67523}">
      <dsp:nvSpPr>
        <dsp:cNvPr id="0" name=""/>
        <dsp:cNvSpPr/>
      </dsp:nvSpPr>
      <dsp:spPr>
        <a:xfrm>
          <a:off x="5174575" y="2038415"/>
          <a:ext cx="2907506" cy="174450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Reusable glass bottles are provided at sign-up; subsequent deliveries contain dissolvable refill tablets only </a:t>
          </a:r>
          <a:endParaRPr lang="en-US" sz="2000" kern="1200"/>
        </a:p>
      </dsp:txBody>
      <dsp:txXfrm>
        <a:off x="5174575" y="2038415"/>
        <a:ext cx="2907506" cy="17445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8E256-92EC-481E-93EC-6077C4A0B43A}">
      <dsp:nvSpPr>
        <dsp:cNvPr id="0" name=""/>
        <dsp:cNvSpPr/>
      </dsp:nvSpPr>
      <dsp:spPr>
        <a:xfrm>
          <a:off x="0" y="405125"/>
          <a:ext cx="6797675" cy="9149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The zero-waste refill model eliminates single-use plastic after the initial sign-up delivery </a:t>
          </a:r>
          <a:endParaRPr lang="en-US" sz="2300" kern="1200"/>
        </a:p>
      </dsp:txBody>
      <dsp:txXfrm>
        <a:off x="44664" y="449789"/>
        <a:ext cx="6708347" cy="825612"/>
      </dsp:txXfrm>
    </dsp:sp>
    <dsp:sp modelId="{B7719C36-5A02-451E-B3E4-D33A0210605A}">
      <dsp:nvSpPr>
        <dsp:cNvPr id="0" name=""/>
        <dsp:cNvSpPr/>
      </dsp:nvSpPr>
      <dsp:spPr>
        <a:xfrm>
          <a:off x="0" y="1386305"/>
          <a:ext cx="6797675" cy="914940"/>
        </a:xfrm>
        <a:prstGeom prst="roundRect">
          <a:avLst/>
        </a:prstGeom>
        <a:solidFill>
          <a:schemeClr val="accent2">
            <a:hueOff val="9759"/>
            <a:satOff val="-6719"/>
            <a:lumOff val="-171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A personalisation engine matches each monthly box to household size, allergies, and cleaning frequency </a:t>
          </a:r>
          <a:endParaRPr lang="en-US" sz="2300" kern="1200"/>
        </a:p>
      </dsp:txBody>
      <dsp:txXfrm>
        <a:off x="44664" y="1430969"/>
        <a:ext cx="6708347" cy="825612"/>
      </dsp:txXfrm>
    </dsp:sp>
    <dsp:sp modelId="{D3F30821-D0E9-4D1A-B839-EF496571A68D}">
      <dsp:nvSpPr>
        <dsp:cNvPr id="0" name=""/>
        <dsp:cNvSpPr/>
      </dsp:nvSpPr>
      <dsp:spPr>
        <a:xfrm>
          <a:off x="0" y="2367485"/>
          <a:ext cx="6797675" cy="914940"/>
        </a:xfrm>
        <a:prstGeom prst="roundRect">
          <a:avLst/>
        </a:prstGeom>
        <a:solidFill>
          <a:schemeClr val="accent2">
            <a:hueOff val="19519"/>
            <a:satOff val="-13438"/>
            <a:lumOff val="-343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Full ingredient transparency on the website addresses greenwashing scepticism among UK buyers </a:t>
          </a:r>
          <a:endParaRPr lang="en-US" sz="2300" kern="1200"/>
        </a:p>
      </dsp:txBody>
      <dsp:txXfrm>
        <a:off x="44664" y="2412149"/>
        <a:ext cx="6708347" cy="825612"/>
      </dsp:txXfrm>
    </dsp:sp>
    <dsp:sp modelId="{CBB4501B-C72E-46BA-898A-47DE63AB517C}">
      <dsp:nvSpPr>
        <dsp:cNvPr id="0" name=""/>
        <dsp:cNvSpPr/>
      </dsp:nvSpPr>
      <dsp:spPr>
        <a:xfrm>
          <a:off x="0" y="3348666"/>
          <a:ext cx="6797675" cy="914940"/>
        </a:xfrm>
        <a:prstGeom prst="roundRect">
          <a:avLst/>
        </a:prstGeom>
        <a:solidFill>
          <a:schemeClr val="accent2">
            <a:hueOff val="29278"/>
            <a:satOff val="-20157"/>
            <a:lumOff val="-514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68 per cent of UK consumers cite high prices as a barrier to eco-product adoption (Mintel, 2025) </a:t>
          </a:r>
          <a:endParaRPr lang="en-US" sz="2300" kern="1200"/>
        </a:p>
      </dsp:txBody>
      <dsp:txXfrm>
        <a:off x="44664" y="3393330"/>
        <a:ext cx="6708347" cy="825612"/>
      </dsp:txXfrm>
    </dsp:sp>
    <dsp:sp modelId="{4F3F058A-2A6B-4A2C-8521-82DB5EA4E9FB}">
      <dsp:nvSpPr>
        <dsp:cNvPr id="0" name=""/>
        <dsp:cNvSpPr/>
      </dsp:nvSpPr>
      <dsp:spPr>
        <a:xfrm>
          <a:off x="0" y="4329846"/>
          <a:ext cx="6797675" cy="914940"/>
        </a:xfrm>
        <a:prstGeom prst="roundRect">
          <a:avLst/>
        </a:prstGeom>
        <a:solidFill>
          <a:schemeClr val="accent2">
            <a:hueOff val="39038"/>
            <a:satOff val="-26876"/>
            <a:lumOff val="-686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 baseline="0"/>
            <a:t>EcoNest separates itself from Smol, Ecover, and Method on waste, personalisation, and transparency </a:t>
          </a:r>
          <a:endParaRPr lang="en-US" sz="2300" kern="1200"/>
        </a:p>
      </dsp:txBody>
      <dsp:txXfrm>
        <a:off x="44664" y="4374510"/>
        <a:ext cx="6708347" cy="8256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2A53B1-B770-4101-AD74-A945BCE11916}">
      <dsp:nvSpPr>
        <dsp:cNvPr id="0" name=""/>
        <dsp:cNvSpPr/>
      </dsp:nvSpPr>
      <dsp:spPr>
        <a:xfrm>
          <a:off x="0" y="0"/>
          <a:ext cx="7744967" cy="6814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Primary segment: environmentally conscious urban households aged 28 to 50 with incomes above GBP 35,000 </a:t>
          </a:r>
          <a:endParaRPr lang="en-US" sz="1800" kern="1200"/>
        </a:p>
      </dsp:txBody>
      <dsp:txXfrm>
        <a:off x="19960" y="19960"/>
        <a:ext cx="6929848" cy="641574"/>
      </dsp:txXfrm>
    </dsp:sp>
    <dsp:sp modelId="{BBEEBB64-8411-4324-B081-8375A314BC55}">
      <dsp:nvSpPr>
        <dsp:cNvPr id="0" name=""/>
        <dsp:cNvSpPr/>
      </dsp:nvSpPr>
      <dsp:spPr>
        <a:xfrm>
          <a:off x="578358" y="776146"/>
          <a:ext cx="7744967" cy="68149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Women aged 25 to 44 are the primary eco-cleaning purchasing decision-maker in 19 out of 29 studies (Bhardwaj et al., 2024) </a:t>
          </a:r>
          <a:endParaRPr lang="en-US" sz="1800" kern="1200"/>
        </a:p>
      </dsp:txBody>
      <dsp:txXfrm>
        <a:off x="598318" y="796106"/>
        <a:ext cx="6683718" cy="641574"/>
      </dsp:txXfrm>
    </dsp:sp>
    <dsp:sp modelId="{78ECE9BB-DF2E-49E9-8EC4-EAB4E69BEF0B}">
      <dsp:nvSpPr>
        <dsp:cNvPr id="0" name=""/>
        <dsp:cNvSpPr/>
      </dsp:nvSpPr>
      <dsp:spPr>
        <a:xfrm>
          <a:off x="1156716" y="1552292"/>
          <a:ext cx="7744967" cy="68149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Secondary segment: cafes, offices, and coworking spaces aligning procurement with sustainability commitments </a:t>
          </a:r>
          <a:endParaRPr lang="en-US" sz="1800" kern="1200"/>
        </a:p>
      </dsp:txBody>
      <dsp:txXfrm>
        <a:off x="1176676" y="1572252"/>
        <a:ext cx="6683718" cy="641574"/>
      </dsp:txXfrm>
    </dsp:sp>
    <dsp:sp modelId="{35BF07D5-75A8-44CD-8C51-DE273F0A9F04}">
      <dsp:nvSpPr>
        <dsp:cNvPr id="0" name=""/>
        <dsp:cNvSpPr/>
      </dsp:nvSpPr>
      <dsp:spPr>
        <a:xfrm>
          <a:off x="1735073" y="2328439"/>
          <a:ext cx="7744967" cy="68149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B2B customers carry higher order values, predictable demand, and structurally lower churn than consumers (Finice Cleaning, 2025) </a:t>
          </a:r>
          <a:endParaRPr lang="en-US" sz="1800" kern="1200"/>
        </a:p>
      </dsp:txBody>
      <dsp:txXfrm>
        <a:off x="1755033" y="2348399"/>
        <a:ext cx="6683718" cy="641574"/>
      </dsp:txXfrm>
    </dsp:sp>
    <dsp:sp modelId="{20907845-8926-426C-BEB8-65273A70DB97}">
      <dsp:nvSpPr>
        <dsp:cNvPr id="0" name=""/>
        <dsp:cNvSpPr/>
      </dsp:nvSpPr>
      <dsp:spPr>
        <a:xfrm>
          <a:off x="2313432" y="3104585"/>
          <a:ext cx="7744967" cy="68149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kern="1200" baseline="0"/>
            <a:t>Niche targeting and personalisation are the primary competitive advantages for new subscription box entrants </a:t>
          </a:r>
          <a:endParaRPr lang="en-US" sz="1800" kern="1200"/>
        </a:p>
      </dsp:txBody>
      <dsp:txXfrm>
        <a:off x="2333392" y="3124545"/>
        <a:ext cx="6683718" cy="641574"/>
      </dsp:txXfrm>
    </dsp:sp>
    <dsp:sp modelId="{573806DF-4957-4E68-9A75-EB6248BD1674}">
      <dsp:nvSpPr>
        <dsp:cNvPr id="0" name=""/>
        <dsp:cNvSpPr/>
      </dsp:nvSpPr>
      <dsp:spPr>
        <a:xfrm>
          <a:off x="7301996" y="497869"/>
          <a:ext cx="442971" cy="4429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401664" y="497869"/>
        <a:ext cx="243635" cy="333336"/>
      </dsp:txXfrm>
    </dsp:sp>
    <dsp:sp modelId="{DD48395E-C5AA-4C37-8B7C-AF9073803365}">
      <dsp:nvSpPr>
        <dsp:cNvPr id="0" name=""/>
        <dsp:cNvSpPr/>
      </dsp:nvSpPr>
      <dsp:spPr>
        <a:xfrm>
          <a:off x="7880354" y="1274015"/>
          <a:ext cx="442971" cy="44297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980022" y="1274015"/>
        <a:ext cx="243635" cy="333336"/>
      </dsp:txXfrm>
    </dsp:sp>
    <dsp:sp modelId="{08EEF548-A1FF-49AC-A05D-E4B5A96004DB}">
      <dsp:nvSpPr>
        <dsp:cNvPr id="0" name=""/>
        <dsp:cNvSpPr/>
      </dsp:nvSpPr>
      <dsp:spPr>
        <a:xfrm>
          <a:off x="8458712" y="2038804"/>
          <a:ext cx="442971" cy="44297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558380" y="2038804"/>
        <a:ext cx="243635" cy="333336"/>
      </dsp:txXfrm>
    </dsp:sp>
    <dsp:sp modelId="{EC98C7D8-62BF-491D-8DA9-65A44567CDEF}">
      <dsp:nvSpPr>
        <dsp:cNvPr id="0" name=""/>
        <dsp:cNvSpPr/>
      </dsp:nvSpPr>
      <dsp:spPr>
        <a:xfrm>
          <a:off x="9037070" y="2822522"/>
          <a:ext cx="442971" cy="44297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136738" y="2822522"/>
        <a:ext cx="243635" cy="3333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14FA5-9A76-482D-8285-60D1BA104D10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8A0E-8380-4989-83E6-EA9258842BA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344351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14FA5-9A76-482D-8285-60D1BA104D10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8A0E-8380-4989-83E6-EA9258842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934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14FA5-9A76-482D-8285-60D1BA104D10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8A0E-8380-4989-83E6-EA9258842BA2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6042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14FA5-9A76-482D-8285-60D1BA104D10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8A0E-8380-4989-83E6-EA9258842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511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14FA5-9A76-482D-8285-60D1BA104D10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8A0E-8380-4989-83E6-EA9258842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31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14FA5-9A76-482D-8285-60D1BA104D10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8A0E-8380-4989-83E6-EA9258842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503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14FA5-9A76-482D-8285-60D1BA104D10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8A0E-8380-4989-83E6-EA9258842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436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7E014FA5-9A76-482D-8285-60D1BA104D10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CE08A0E-8380-4989-83E6-EA9258842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496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14FA5-9A76-482D-8285-60D1BA104D10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8A0E-8380-4989-83E6-EA9258842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719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14FA5-9A76-482D-8285-60D1BA104D10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8A0E-8380-4989-83E6-EA9258842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82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014FA5-9A76-482D-8285-60D1BA104D10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08A0E-8380-4989-83E6-EA9258842B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373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7E014FA5-9A76-482D-8285-60D1BA104D10}" type="datetimeFigureOut">
              <a:rPr lang="en-GB" smtClean="0"/>
              <a:t>14/04/2026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3CE08A0E-8380-4989-83E6-EA9258842BA2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9834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 /><Relationship Id="rId2" Type="http://schemas.openxmlformats.org/officeDocument/2006/relationships/diagramData" Target="../diagrams/data3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3.xml" /><Relationship Id="rId5" Type="http://schemas.openxmlformats.org/officeDocument/2006/relationships/diagramColors" Target="../diagrams/colors3.xml" /><Relationship Id="rId4" Type="http://schemas.openxmlformats.org/officeDocument/2006/relationships/diagramQuickStyle" Target="../diagrams/quickStyle3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chnavio.com/report/household-cleaning-products-market-industry-analysis" TargetMode="External" /><Relationship Id="rId3" Type="http://schemas.openxmlformats.org/officeDocument/2006/relationships/hyperlink" Target="https://www.frontiersin.org/journals/sustainability/articles/10.3389/frsus.2024.1428764/full" TargetMode="External" /><Relationship Id="rId7" Type="http://schemas.openxmlformats.org/officeDocument/2006/relationships/hyperlink" Target="https://straitsresearch.com/report/natural-household-cleaners-market/united-kingdom" TargetMode="External" /><Relationship Id="rId2" Type="http://schemas.openxmlformats.org/officeDocument/2006/relationships/hyperlink" Target="https://banc.digital/blog/search-data-the-rise-in-interest-for-eco-friendly-products-and-services/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store.mintel.com/report/uk-sustainability-in-household-care-market-report" TargetMode="External" /><Relationship Id="rId5" Type="http://schemas.openxmlformats.org/officeDocument/2006/relationships/hyperlink" Target="https://www.gminsights.com/industry-analysis/subscription-box-market" TargetMode="External" /><Relationship Id="rId10" Type="http://schemas.openxmlformats.org/officeDocument/2006/relationships/hyperlink" Target="https://www.zionmarketresearch.com/report/eco-friendly-cleaning-products-market" TargetMode="External" /><Relationship Id="rId4" Type="http://schemas.openxmlformats.org/officeDocument/2006/relationships/hyperlink" Target="https://finicecleaning.com/key-drivers-behind-the-growth-of-the-household-cleaning-products-market/" TargetMode="External" /><Relationship Id="rId9" Type="http://schemas.openxmlformats.org/officeDocument/2006/relationships/hyperlink" Target="https://webofjournals.com/index.php/3/article/download/999/968/19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0AA6468-80AC-4DDF-9CFB-C7A9507E2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ACBB48-6F06-65AD-B5D3-D764CBE010C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40080"/>
            <a:ext cx="3659246" cy="2926080"/>
          </a:xfrm>
        </p:spPr>
        <p:txBody>
          <a:bodyPr>
            <a:normAutofit/>
          </a:bodyPr>
          <a:lstStyle/>
          <a:p>
            <a:pPr algn="ctr"/>
            <a:r>
              <a:rPr lang="en-GB" sz="3400" dirty="0">
                <a:solidFill>
                  <a:srgbClr val="FFFFFF"/>
                </a:solidFill>
              </a:rPr>
              <a:t>LCBB5013 Entrepreneurship</a:t>
            </a:r>
            <a:br>
              <a:rPr lang="en-GB" sz="3400" dirty="0">
                <a:solidFill>
                  <a:srgbClr val="FFFFFF"/>
                </a:solidFill>
              </a:rPr>
            </a:br>
            <a:r>
              <a:rPr lang="en-GB" sz="3400" dirty="0">
                <a:solidFill>
                  <a:srgbClr val="FFFFFF"/>
                </a:solidFill>
              </a:rPr>
              <a:t>TASK 2 </a:t>
            </a:r>
            <a:br>
              <a:rPr lang="en-GB" sz="3400" dirty="0">
                <a:solidFill>
                  <a:srgbClr val="FFFFFF"/>
                </a:solidFill>
              </a:rPr>
            </a:br>
            <a:r>
              <a:rPr lang="en-US" sz="3400" dirty="0" err="1">
                <a:solidFill>
                  <a:srgbClr val="FFFFFF"/>
                </a:solidFill>
              </a:rPr>
              <a:t>EcoNest</a:t>
            </a:r>
            <a:r>
              <a:rPr lang="en-US" sz="3400" dirty="0">
                <a:solidFill>
                  <a:srgbClr val="FFFFFF"/>
                </a:solidFill>
              </a:rPr>
              <a:t> UK Ltd</a:t>
            </a:r>
            <a:br>
              <a:rPr lang="en-US" sz="3400" dirty="0">
                <a:solidFill>
                  <a:srgbClr val="FFFFFF"/>
                </a:solidFill>
              </a:rPr>
            </a:br>
            <a:r>
              <a:rPr lang="en-US" sz="3400" dirty="0">
                <a:solidFill>
                  <a:srgbClr val="FFFFFF"/>
                </a:solidFill>
              </a:rPr>
              <a:t> Business Plan Presentation</a:t>
            </a:r>
            <a:endParaRPr lang="en-GB" sz="34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FFA287-8DBB-FA98-C06C-51D35863B0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578087"/>
            <a:ext cx="3659246" cy="1554480"/>
          </a:xfrm>
        </p:spPr>
        <p:txBody>
          <a:bodyPr>
            <a:normAutofit/>
          </a:bodyPr>
          <a:lstStyle/>
          <a:p>
            <a:r>
              <a:rPr lang="en-GB" sz="1500" dirty="0">
                <a:solidFill>
                  <a:srgbClr val="FFFFFF"/>
                </a:solidFill>
              </a:rPr>
              <a:t>Student Name: </a:t>
            </a:r>
          </a:p>
          <a:p>
            <a:r>
              <a:rPr lang="en-GB" sz="1500" dirty="0" err="1">
                <a:solidFill>
                  <a:srgbClr val="FFFFFF"/>
                </a:solidFill>
              </a:rPr>
              <a:t>Alexandru</a:t>
            </a:r>
            <a:r>
              <a:rPr lang="en-GB" sz="1500" dirty="0">
                <a:solidFill>
                  <a:srgbClr val="FFFFFF"/>
                </a:solidFill>
              </a:rPr>
              <a:t>-Eugen </a:t>
            </a:r>
            <a:r>
              <a:rPr lang="en-GB" sz="1500" dirty="0" err="1">
                <a:solidFill>
                  <a:srgbClr val="FFFFFF"/>
                </a:solidFill>
              </a:rPr>
              <a:t>Iacob</a:t>
            </a:r>
            <a:r>
              <a:rPr lang="en-GB" sz="1500" dirty="0">
                <a:solidFill>
                  <a:srgbClr val="FFFFFF"/>
                </a:solidFill>
              </a:rPr>
              <a:t> </a:t>
            </a:r>
          </a:p>
          <a:p>
            <a:r>
              <a:rPr lang="en-GB" sz="1500" dirty="0">
                <a:solidFill>
                  <a:srgbClr val="FFFFFF"/>
                </a:solidFill>
              </a:rPr>
              <a:t>Student ID:</a:t>
            </a:r>
          </a:p>
          <a:p>
            <a:r>
              <a:rPr lang="en-GB" sz="1500" dirty="0">
                <a:solidFill>
                  <a:srgbClr val="FFFFFF"/>
                </a:solidFill>
              </a:rPr>
              <a:t>2327519</a:t>
            </a:r>
          </a:p>
        </p:txBody>
      </p:sp>
      <p:pic>
        <p:nvPicPr>
          <p:cNvPr id="5" name="Picture 4" descr="The image depicts a green leaf with three people holding hands inside a circular logo, symbolizing the UK-based company ECONEST, which focuses on eco-friendly home and planetary cleaning services.&#10;&#10;AI-generated content may be incorrect.">
            <a:extLst>
              <a:ext uri="{FF2B5EF4-FFF2-40B4-BE49-F238E27FC236}">
                <a16:creationId xmlns:a16="http://schemas.microsoft.com/office/drawing/2014/main" id="{9FD15485-4B80-A229-71E0-DADF412799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41" r="3189" b="2"/>
          <a:stretch>
            <a:fillRect/>
          </a:stretch>
        </p:blipFill>
        <p:spPr>
          <a:xfrm>
            <a:off x="4639733" y="10"/>
            <a:ext cx="7552266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4AB900CC-5074-4746-A1A4-AF640455B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5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25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32D3FD4-6F71-43DF-93B9-87279519C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ED428-C3DE-C68B-C865-9348DD518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31AA945-40F1-2431-C18D-6B97DAEA05C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7279" y="2236304"/>
            <a:ext cx="5977938" cy="365266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EcoNest UK Ltd is a subscription-based eco-friendly cleaning products business operating online in the UK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The UK natural household cleaners market was valued at USD 678.72 million in 2024 (Straits Research, 2024)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Online searches for eco-friendly cleaning products increased by 810 per cent between 2014 and 2024 (Banc Media, 2024)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The business delivers plant-based products to households through a direct-to-consumer subscription model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This presentation covers the business idea, market analysis, marketing strategy, and financial plan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F207B4-66C3-4A76-8D54-C2871CF80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 descr="Plastic containers in bright colors">
            <a:extLst>
              <a:ext uri="{FF2B5EF4-FFF2-40B4-BE49-F238E27FC236}">
                <a16:creationId xmlns:a16="http://schemas.microsoft.com/office/drawing/2014/main" id="{E5478B88-B3B2-F0E4-61C5-9A5941DEE1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88" r="28933" b="-1"/>
          <a:stretch>
            <a:fillRect/>
          </a:stretch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84013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F29B1A-59A8-6B9D-DB52-642A660D1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Business Idea and Products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F5D4F62B-5289-7E83-1ECD-9FDEF0D45E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35765659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32774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B5993E2-C02B-4335-ABA5-D8EC46555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0B801A2-5622-4BE8-9AD2-C337A2CD0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59929-A248-D5F0-7FEB-2DBEF0DE6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5"/>
            <a:ext cx="3084844" cy="5772840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Unique Selling Point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AF614F-5BC3-4086-99F5-B87C5847A0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7" name="Rectangle 1">
            <a:extLst>
              <a:ext uri="{FF2B5EF4-FFF2-40B4-BE49-F238E27FC236}">
                <a16:creationId xmlns:a16="http://schemas.microsoft.com/office/drawing/2014/main" id="{9344634E-0730-DEA6-5845-8E3C7E97F9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269013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1720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1E4B6E-04DB-260B-3880-8BE408DFC1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1" y="634946"/>
            <a:ext cx="6368142" cy="1450757"/>
          </a:xfrm>
        </p:spPr>
        <p:txBody>
          <a:bodyPr>
            <a:normAutofit/>
          </a:bodyPr>
          <a:lstStyle/>
          <a:p>
            <a:r>
              <a:rPr lang="en-GB" dirty="0"/>
              <a:t>Business Objectives</a:t>
            </a:r>
            <a:br>
              <a:rPr lang="en-GB" dirty="0"/>
            </a:b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9A3EC04-A168-9D3F-68AA-D4333C7A43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67" r="41926"/>
          <a:stretch>
            <a:fillRect/>
          </a:stretch>
        </p:blipFill>
        <p:spPr>
          <a:xfrm>
            <a:off x="20" y="-12128"/>
            <a:ext cx="4654276" cy="687012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617" y="2085703"/>
            <a:ext cx="617068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3D602402-3F29-2B35-9F24-2501F81CAF1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1" y="2198914"/>
            <a:ext cx="6368142" cy="36701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Year 1 targets 500 active subscribers and GBP 180,000 in recurring revenue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Churn is targeted below 8 per cent per month through personalisation and post-purchase communication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AI-driven personalisation is a primary driver of subscriber retention in subscription businesses (Global Market Insights, 2025)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Years two to three target 3,000 subscribers and a B2B channel for offices and cafes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Long-term objectives include B Corporation certification and net-zero delivery by year five </a:t>
            </a:r>
          </a:p>
        </p:txBody>
      </p:sp>
    </p:spTree>
    <p:extLst>
      <p:ext uri="{BB962C8B-B14F-4D97-AF65-F5344CB8AC3E}">
        <p14:creationId xmlns:p14="http://schemas.microsoft.com/office/powerpoint/2010/main" val="814976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32D3FD4-6F71-43DF-93B9-87279519C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7BFD96-11E6-E9AE-2380-5BF6DBDC7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PESTEL Analysis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7FE36D6-F905-E4AC-6B43-9028018747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7279" y="2236304"/>
            <a:ext cx="5977938" cy="365266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Political: the UK Environmental Improvement Plan 2023 and Innovate UK funding streams support sustainability-led SMEs entering the eco-cleaning market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Economic: 68 per cent of UK consumers cite high prices as the primary barrier to eco-product adoption (Mintel, 2025)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Social: searches for sustainable brands rose by 1,469 per cent between 2014 and 2024, confirming durable behavioural change (Banc Media, 2024)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Technological: Shopify, Recharge, and AI personalisation tools provide low-cost infrastructure for a scalable D2C subscription business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Environmental: the UK Plastics Packaging Tax creates ongoing cost pressure on plastic-reliant competitors, directly benefiting the EcoNest refill model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3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Legal: UK GDPR, Consumer Contracts Regulations 2013, and the UK Detergents Regulation all apply from the date of first customer sign-up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300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F207B4-66C3-4A76-8D54-C2871CF80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 descr="Magnifying glass showing decling performance">
            <a:extLst>
              <a:ext uri="{FF2B5EF4-FFF2-40B4-BE49-F238E27FC236}">
                <a16:creationId xmlns:a16="http://schemas.microsoft.com/office/drawing/2014/main" id="{665E5770-5A4B-B220-A8CA-225AC69194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150" r="34270" b="-1"/>
          <a:stretch>
            <a:fillRect/>
          </a:stretch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565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32D3FD4-6F71-43DF-93B9-87279519C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4C5097-4511-8370-4FD0-A664C5736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SWOT Analysis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557C39E-4C59-1CAC-98E2-35AB02118BC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7279" y="2236304"/>
            <a:ext cx="5977938" cy="365266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Strengths: zero-waste model, personalisation algorithm, ingredient transparency, and competitive D2C pricing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Weaknesses: no brand recognition at launch, high customer acquisition cost, and narrow Year 1 product range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Opportunities: UK eco-cleaning market growing at 12 per cent CAGR through 2033 (Straits Research, 2024)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Threats: subscription fatigue, price sensitivity, and Smol which held over 500,000 UK subscribers by 2023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Sustainable cleaning already accounts for over 15 per cent of total UK household cleaning market share (Technavio, 2024)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F207B4-66C3-4A76-8D54-C2871CF80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 descr="Graph">
            <a:extLst>
              <a:ext uri="{FF2B5EF4-FFF2-40B4-BE49-F238E27FC236}">
                <a16:creationId xmlns:a16="http://schemas.microsoft.com/office/drawing/2014/main" id="{A2AC8224-C37B-964A-C3FE-E5E509A550A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497" r="34763"/>
          <a:stretch>
            <a:fillRect/>
          </a:stretch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8759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61720-5BFD-A636-6EDC-60F9C6B7F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Target Market and Segmentation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762EC4D-385C-D910-9AC6-CC9643B628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1225250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2198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32D3FD4-6F71-43DF-93B9-87279519C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B0A882-9DFA-CCF1-146E-5C5389D68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Marketing Strategy and 4Ps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BE56518-9AFA-FE55-DB3D-4EEA2DD849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7279" y="2236304"/>
            <a:ext cx="5977938" cy="365266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Product: three subscription tiers with plant-based concentrates, glass bottles, and recycled cardboard packaging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Price: from GBP 12.99 per month with a 15 per cent annual prepay discount and first-box 50 per cent offer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Place: exclusively D2C through Shopify and Recharge with East Midlands third-party logistics fulfilment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Promotion: micro-influencers on Instagram and TikTok, SEO content, email automation, and a referral programme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Subscription models provide stable recurring income and enable long-term data-led personalisation (Web of Journals, 2024)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F207B4-66C3-4A76-8D54-C2871CF80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 descr="A box full of polystyrene peanuts">
            <a:extLst>
              <a:ext uri="{FF2B5EF4-FFF2-40B4-BE49-F238E27FC236}">
                <a16:creationId xmlns:a16="http://schemas.microsoft.com/office/drawing/2014/main" id="{FC003AA6-B9F3-2A14-8626-B0D93FCEDA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397" r="28189" b="-1"/>
          <a:stretch>
            <a:fillRect/>
          </a:stretch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3314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32D3FD4-6F71-43DF-93B9-87279519C6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754787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11EE13-FA25-F25C-27DF-74BD6B444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516835"/>
            <a:ext cx="5977937" cy="1666501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Legal Structure and Financial Plan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24BFF0B-F090-80E9-D35C-7B1C3011018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7279" y="2236304"/>
            <a:ext cx="5977938" cy="365266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EcoNest UK Ltd is registered as a private limited company providing limited liability and investor credibility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Sole trader was rejected because unlimited personal liability is incompatible with subscription-scale obligations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Total start-up funding required is GBP 29,700 covering inventory, website, marketing, legal fees, and packaging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Primary funding is a UK Government Start Up Loan of up to GBP 25,000 at six per cent fixed interest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FFFFFF"/>
                </a:solidFill>
                <a:effectLst/>
                <a:latin typeface="Arial" panose="020B0604020202020204" pitchFamily="34" charset="0"/>
              </a:rPr>
              <a:t>Angel investment from sustainability networks provides capital and sector mentorship as a secondary option (Finice Cleaning, 2025)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F207B4-66C3-4A76-8D54-C2871CF80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47894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 descr="Desk with productivity items">
            <a:extLst>
              <a:ext uri="{FF2B5EF4-FFF2-40B4-BE49-F238E27FC236}">
                <a16:creationId xmlns:a16="http://schemas.microsoft.com/office/drawing/2014/main" id="{F0CC99F2-7A3A-2E5F-4A29-4A9A41F3C9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335" r="20085" b="-1"/>
          <a:stretch>
            <a:fillRect/>
          </a:stretch>
        </p:blipFill>
        <p:spPr>
          <a:xfrm>
            <a:off x="7611902" y="10"/>
            <a:ext cx="458009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4062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1973C2-EB8B-452A-A698-4A252FD3A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0162E77-11AD-44A7-84EC-40C59EEFBD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C7386-F93A-2064-D969-B54BCE022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1" y="634946"/>
            <a:ext cx="6368142" cy="1450757"/>
          </a:xfrm>
        </p:spPr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pic>
        <p:nvPicPr>
          <p:cNvPr id="6" name="Picture 5" descr="Digital numbers art">
            <a:extLst>
              <a:ext uri="{FF2B5EF4-FFF2-40B4-BE49-F238E27FC236}">
                <a16:creationId xmlns:a16="http://schemas.microsoft.com/office/drawing/2014/main" id="{334B03B5-FF99-ADDB-6150-4F04E94F03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950" r="43830" b="1"/>
          <a:stretch>
            <a:fillRect/>
          </a:stretch>
        </p:blipFill>
        <p:spPr>
          <a:xfrm>
            <a:off x="20" y="-12128"/>
            <a:ext cx="4654276" cy="6870127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AB158E9-1B40-4CD6-95F0-95CA11DF7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87617" y="2085703"/>
            <a:ext cx="6170686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DF9144A8-FD57-F4AA-8956-B4736482623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81601" y="2198914"/>
            <a:ext cx="6368142" cy="367018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17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EcoNest UK Ltd enters a growing UK market where regulation, social trends, and digital tools support the model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 zero-waste refill model, personalisation engine, and ingredient transparency form a defensible USP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PESTEL and SWOT confirm favourable conditions with brand recognition and acquisition cost as Year 1 risks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Start-up capital of GBP 29,700 is accessible through a UK Government Start Up Loan and founder equity (Straits Research, 2024) 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EcoNest UK Ltd offers a financially viable, environmentally aligned, and clearly differentiated business proposition </a:t>
            </a:r>
          </a:p>
        </p:txBody>
      </p:sp>
    </p:spTree>
    <p:extLst>
      <p:ext uri="{BB962C8B-B14F-4D97-AF65-F5344CB8AC3E}">
        <p14:creationId xmlns:p14="http://schemas.microsoft.com/office/powerpoint/2010/main" val="40963184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437D3F-F550-29D1-B9E2-E28A0D27F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605896"/>
            <a:ext cx="3084844" cy="5646208"/>
          </a:xfrm>
        </p:spPr>
        <p:txBody>
          <a:bodyPr anchor="ctr"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54B3F04-9EAC-45C0-B3CE-0387EEA10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7CCEA-CD70-889F-7CDE-9077BAF110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2016" y="605896"/>
            <a:ext cx="6413663" cy="5646208"/>
          </a:xfrm>
        </p:spPr>
        <p:txBody>
          <a:bodyPr anchor="ctr">
            <a:normAutofit/>
          </a:bodyPr>
          <a:lstStyle/>
          <a:p>
            <a:r>
              <a:rPr lang="en-US" sz="1100"/>
              <a:t>Banc Media (2024) Eco-Friendly Products and Services: Rising Demand. Available at: </a:t>
            </a:r>
            <a:r>
              <a:rPr lang="en-US" sz="1100">
                <a:hlinkClick r:id="rId2"/>
              </a:rPr>
              <a:t>https://banc.digital/blog/search-data-the-rise-in-interest-for-eco-friendly-products-and-services/</a:t>
            </a:r>
            <a:r>
              <a:rPr lang="en-US" sz="1100"/>
              <a:t> [Accessed 2 April 2026].</a:t>
            </a:r>
          </a:p>
          <a:p>
            <a:r>
              <a:rPr lang="en-US" sz="1100"/>
              <a:t>Bhardwaj, S., Mishra, P. and Srivastava, M. (2024) Determinants of green consumption, Frontiers in Sustainability, 5, article 1428764. Available at: </a:t>
            </a:r>
            <a:r>
              <a:rPr lang="en-US" sz="1100">
                <a:hlinkClick r:id="rId3"/>
              </a:rPr>
              <a:t>https://www.frontiersin.org/journals/sustainability/articles/10.3389/frsus.2024.1428764/full</a:t>
            </a:r>
            <a:r>
              <a:rPr lang="en-US" sz="1100"/>
              <a:t> [Accessed 2 April 2026].</a:t>
            </a:r>
          </a:p>
          <a:p>
            <a:r>
              <a:rPr lang="en-US" sz="1100" err="1"/>
              <a:t>Finice</a:t>
            </a:r>
            <a:r>
              <a:rPr lang="en-US" sz="1100"/>
              <a:t> Cleaning (2025) Key Drivers Behind the Growth of the Household Cleaning Products Market. Available at: </a:t>
            </a:r>
            <a:r>
              <a:rPr lang="en-US" sz="1100">
                <a:hlinkClick r:id="rId4"/>
              </a:rPr>
              <a:t>https://finicecleaning.com/key-drivers-behind-the-growth-of-the-household-cleaning-products-market/</a:t>
            </a:r>
            <a:r>
              <a:rPr lang="en-US" sz="1100"/>
              <a:t> [Accessed 5 April 2026].</a:t>
            </a:r>
          </a:p>
          <a:p>
            <a:r>
              <a:rPr lang="en-US" sz="1100"/>
              <a:t>Global Market Insights (2025) Subscription Box Market Analysis and Forecast. Available at: </a:t>
            </a:r>
            <a:r>
              <a:rPr lang="en-US" sz="1100">
                <a:hlinkClick r:id="rId5"/>
              </a:rPr>
              <a:t>https://www.gminsights.com/industry-analysis/subscription-box-market</a:t>
            </a:r>
            <a:r>
              <a:rPr lang="en-US" sz="1100"/>
              <a:t> [Accessed 3 April 2026].</a:t>
            </a:r>
          </a:p>
          <a:p>
            <a:r>
              <a:rPr lang="en-US" sz="1100"/>
              <a:t>Mintel (2025) UK Sustainability in Household Care Report 2025. Available at: </a:t>
            </a:r>
            <a:r>
              <a:rPr lang="en-US" sz="1100">
                <a:hlinkClick r:id="rId6"/>
              </a:rPr>
              <a:t>https://store.mintel.com/report/uk-sustainability-in-household-care-market-report</a:t>
            </a:r>
            <a:r>
              <a:rPr lang="en-US" sz="1100"/>
              <a:t> [Accessed 3 April 2026].</a:t>
            </a:r>
          </a:p>
          <a:p>
            <a:r>
              <a:rPr lang="en-US" sz="1100"/>
              <a:t>Straits Research (2024) United Kingdom Natural Household Cleaners Market Size and Forecast to 2033. Available at: </a:t>
            </a:r>
            <a:r>
              <a:rPr lang="en-US" sz="1100">
                <a:hlinkClick r:id="rId7"/>
              </a:rPr>
              <a:t>https://straitsresearch.com/report/natural-household-cleaners-market/united-kingdom</a:t>
            </a:r>
            <a:r>
              <a:rPr lang="en-US" sz="1100"/>
              <a:t> [Accessed 1 April 2026].</a:t>
            </a:r>
          </a:p>
          <a:p>
            <a:r>
              <a:rPr lang="en-US" sz="1100"/>
              <a:t>Technavio (2024) Household Cleaning Products Market Size and Growth 2024-2029. Available at: </a:t>
            </a:r>
            <a:r>
              <a:rPr lang="en-US" sz="1100">
                <a:hlinkClick r:id="rId8"/>
              </a:rPr>
              <a:t>https://www.technavio.com/report/household-cleaning-products-market-industry-analysis</a:t>
            </a:r>
            <a:r>
              <a:rPr lang="en-US" sz="1100"/>
              <a:t> [Accessed 4 April 2026].</a:t>
            </a:r>
          </a:p>
          <a:p>
            <a:r>
              <a:rPr lang="en-US" sz="1100"/>
              <a:t>Web of Journals (2024) The Subscription Economy, Web of Journals, 1(1). Available at: </a:t>
            </a:r>
            <a:r>
              <a:rPr lang="en-US" sz="1100">
                <a:hlinkClick r:id="rId9"/>
              </a:rPr>
              <a:t>https://webofjournals.com/index.php/3/article/download/999/968/1940</a:t>
            </a:r>
            <a:r>
              <a:rPr lang="en-US" sz="1100"/>
              <a:t> [Accessed 4 April 2026].</a:t>
            </a:r>
          </a:p>
          <a:p>
            <a:r>
              <a:rPr lang="en-US" sz="1100"/>
              <a:t>Zion Market Research (2024) Eco-Friendly Cleaning Products Market Size, Share and Growth to 2032. Available at: </a:t>
            </a:r>
            <a:r>
              <a:rPr lang="en-US" sz="1100">
                <a:hlinkClick r:id="rId10"/>
              </a:rPr>
              <a:t>https://www.zionmarketresearch.com/report/eco-friendly-cleaning-products-market</a:t>
            </a:r>
            <a:r>
              <a:rPr lang="en-US" sz="1100"/>
              <a:t> [Accessed 1 April 2026].</a:t>
            </a:r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132919790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0</TotalTime>
  <Words>1290</Words>
  <Application>Microsoft Office PowerPoint</Application>
  <PresentationFormat>Widescreen</PresentationFormat>
  <Paragraphs>81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Retrospect</vt:lpstr>
      <vt:lpstr>LCBB5013 Entrepreneurship TASK 2  EcoNest UK Ltd  Business Plan Presentation</vt:lpstr>
      <vt:lpstr>Introduction</vt:lpstr>
      <vt:lpstr>Business Idea and Products</vt:lpstr>
      <vt:lpstr>Unique Selling Point</vt:lpstr>
      <vt:lpstr>Business Objectives </vt:lpstr>
      <vt:lpstr>PESTEL Analysis</vt:lpstr>
      <vt:lpstr>SWOT Analysis</vt:lpstr>
      <vt:lpstr>Target Market and Segmentation</vt:lpstr>
      <vt:lpstr>Marketing Strategy and 4Ps</vt:lpstr>
      <vt:lpstr>Legal Structure and Financial Plan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LCBB5013 Entrepreneurship TASK 2  EcoNest UK Ltd  Business Plan Presentation</dc:title>
  <dc:creator>student student</dc:creator>
  <cp:lastModifiedBy>Alexandru-Eugen Iacob (2327519)</cp:lastModifiedBy>
  <cp:revision>2</cp:revision>
  <dcterms:created xsi:type="dcterms:W3CDTF">2026-04-09T22:36:07Z</dcterms:created>
  <dcterms:modified xsi:type="dcterms:W3CDTF">2026-04-14T11:25:33Z</dcterms:modified>
</cp:coreProperties>
</file>