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5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6.xml" ContentType="application/vnd.openxmlformats-officedocument.presentationml.tags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25"/>
  </p:notesMasterIdLst>
  <p:sldIdLst>
    <p:sldId id="292" r:id="rId9"/>
    <p:sldId id="294" r:id="rId10"/>
    <p:sldId id="295" r:id="rId11"/>
    <p:sldId id="400" r:id="rId12"/>
    <p:sldId id="406" r:id="rId13"/>
    <p:sldId id="272" r:id="rId14"/>
    <p:sldId id="409" r:id="rId15"/>
    <p:sldId id="410" r:id="rId16"/>
    <p:sldId id="417" r:id="rId17"/>
    <p:sldId id="265" r:id="rId18"/>
    <p:sldId id="411" r:id="rId19"/>
    <p:sldId id="270" r:id="rId20"/>
    <p:sldId id="418" r:id="rId21"/>
    <p:sldId id="273" r:id="rId22"/>
    <p:sldId id="414" r:id="rId23"/>
    <p:sldId id="41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D69795-5E19-424C-AE05-E8A68A01ADF2}" v="11" dt="2026-01-27T09:05:55.2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6" d="100"/>
          <a:sy n="96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01-27T09:13:37.257" v="292" actId="20577"/>
      <pc:docMkLst>
        <pc:docMk/>
      </pc:docMkLst>
      <pc:sldChg chg="addSp delSp modSp add mod">
        <pc:chgData name="Munyaradzi Nicholas Murira" userId="6ab3fae5-94bd-47ef-9f25-6c1f645127cf" providerId="ADAL" clId="{BBAD60DF-75FC-47FB-864F-62F5392E6509}" dt="2026-01-27T08:19:25.692" v="207" actId="1076"/>
        <pc:sldMkLst>
          <pc:docMk/>
          <pc:sldMk cId="0" sldId="265"/>
        </pc:sldMkLst>
        <pc:spChg chg="del mod">
          <ac:chgData name="Munyaradzi Nicholas Murira" userId="6ab3fae5-94bd-47ef-9f25-6c1f645127cf" providerId="ADAL" clId="{BBAD60DF-75FC-47FB-864F-62F5392E6509}" dt="2026-01-27T08:19:12.456" v="202" actId="478"/>
          <ac:spMkLst>
            <pc:docMk/>
            <pc:sldMk cId="0" sldId="265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1-27T08:19:19.530" v="205" actId="1076"/>
          <ac:spMkLst>
            <pc:docMk/>
            <pc:sldMk cId="0" sldId="265"/>
            <ac:spMk id="3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1-27T08:19:21.817" v="206" actId="1076"/>
          <ac:spMkLst>
            <pc:docMk/>
            <pc:sldMk cId="0" sldId="265"/>
            <ac:spMk id="4" creationId="{83C01A5E-697D-FD0F-36D8-E606316CF476}"/>
          </ac:spMkLst>
        </pc:spChg>
        <pc:spChg chg="add del mod">
          <ac:chgData name="Munyaradzi Nicholas Murira" userId="6ab3fae5-94bd-47ef-9f25-6c1f645127cf" providerId="ADAL" clId="{BBAD60DF-75FC-47FB-864F-62F5392E6509}" dt="2026-01-27T08:19:16.379" v="204" actId="478"/>
          <ac:spMkLst>
            <pc:docMk/>
            <pc:sldMk cId="0" sldId="265"/>
            <ac:spMk id="6" creationId="{5480CD37-0109-D727-BC26-33E1366B8DAD}"/>
          </ac:spMkLst>
        </pc:spChg>
        <pc:spChg chg="mod">
          <ac:chgData name="Munyaradzi Nicholas Murira" userId="6ab3fae5-94bd-47ef-9f25-6c1f645127cf" providerId="ADAL" clId="{BBAD60DF-75FC-47FB-864F-62F5392E6509}" dt="2026-01-27T08:18:45.086" v="197"/>
          <ac:spMkLst>
            <pc:docMk/>
            <pc:sldMk cId="0" sldId="265"/>
            <ac:spMk id="25" creationId="{00000000-0000-0000-0000-000000000000}"/>
          </ac:spMkLst>
        </pc:spChg>
        <pc:graphicFrameChg chg="mod modGraphic">
          <ac:chgData name="Munyaradzi Nicholas Murira" userId="6ab3fae5-94bd-47ef-9f25-6c1f645127cf" providerId="ADAL" clId="{BBAD60DF-75FC-47FB-864F-62F5392E6509}" dt="2026-01-27T08:19:25.692" v="207" actId="1076"/>
          <ac:graphicFrameMkLst>
            <pc:docMk/>
            <pc:sldMk cId="0" sldId="265"/>
            <ac:graphicFrameMk id="11" creationId="{00000000-0000-0000-0000-000000000000}"/>
          </ac:graphicFrameMkLst>
        </pc:graphicFrameChg>
      </pc:sldChg>
      <pc:sldChg chg="modSp add mod">
        <pc:chgData name="Munyaradzi Nicholas Murira" userId="6ab3fae5-94bd-47ef-9f25-6c1f645127cf" providerId="ADAL" clId="{BBAD60DF-75FC-47FB-864F-62F5392E6509}" dt="2026-01-27T08:30:51.930" v="240" actId="6549"/>
        <pc:sldMkLst>
          <pc:docMk/>
          <pc:sldMk cId="0" sldId="270"/>
        </pc:sldMkLst>
        <pc:spChg chg="mod">
          <ac:chgData name="Munyaradzi Nicholas Murira" userId="6ab3fae5-94bd-47ef-9f25-6c1f645127cf" providerId="ADAL" clId="{BBAD60DF-75FC-47FB-864F-62F5392E6509}" dt="2026-01-27T08:30:51.930" v="240" actId="6549"/>
          <ac:spMkLst>
            <pc:docMk/>
            <pc:sldMk cId="0" sldId="270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1-27T08:30:43.847" v="239"/>
          <ac:spMkLst>
            <pc:docMk/>
            <pc:sldMk cId="0" sldId="270"/>
            <ac:spMk id="25" creationId="{00000000-0000-0000-0000-000000000000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7T08:02:29.734" v="131" actId="6549"/>
        <pc:sldMkLst>
          <pc:docMk/>
          <pc:sldMk cId="0" sldId="272"/>
        </pc:sldMkLst>
        <pc:spChg chg="mod">
          <ac:chgData name="Munyaradzi Nicholas Murira" userId="6ab3fae5-94bd-47ef-9f25-6c1f645127cf" providerId="ADAL" clId="{BBAD60DF-75FC-47FB-864F-62F5392E6509}" dt="2026-01-27T08:02:29.734" v="131" actId="6549"/>
          <ac:spMkLst>
            <pc:docMk/>
            <pc:sldMk cId="0" sldId="272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1-27T08:02:21.780" v="130"/>
          <ac:spMkLst>
            <pc:docMk/>
            <pc:sldMk cId="0" sldId="272"/>
            <ac:spMk id="25" creationId="{00000000-0000-0000-0000-000000000000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7T08:33:04.726" v="244" actId="27636"/>
        <pc:sldMkLst>
          <pc:docMk/>
          <pc:sldMk cId="0" sldId="273"/>
        </pc:sldMkLst>
        <pc:spChg chg="mod">
          <ac:chgData name="Munyaradzi Nicholas Murira" userId="6ab3fae5-94bd-47ef-9f25-6c1f645127cf" providerId="ADAL" clId="{BBAD60DF-75FC-47FB-864F-62F5392E6509}" dt="2026-01-27T08:33:04.726" v="244" actId="27636"/>
          <ac:spMkLst>
            <pc:docMk/>
            <pc:sldMk cId="0" sldId="273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1-27T08:33:04.622" v="243"/>
          <ac:spMkLst>
            <pc:docMk/>
            <pc:sldMk cId="0" sldId="273"/>
            <ac:spMk id="25" creationId="{00000000-0000-0000-0000-000000000000}"/>
          </ac:spMkLst>
        </pc:spChg>
      </pc:sldChg>
      <pc:sldChg chg="modSp del mod">
        <pc:chgData name="Munyaradzi Nicholas Murira" userId="6ab3fae5-94bd-47ef-9f25-6c1f645127cf" providerId="ADAL" clId="{BBAD60DF-75FC-47FB-864F-62F5392E6509}" dt="2026-01-27T08:05:05.497" v="132" actId="47"/>
        <pc:sldMkLst>
          <pc:docMk/>
          <pc:sldMk cId="3414122720" sldId="276"/>
        </pc:sldMkLst>
        <pc:spChg chg="mod">
          <ac:chgData name="Munyaradzi Nicholas Murira" userId="6ab3fae5-94bd-47ef-9f25-6c1f645127cf" providerId="ADAL" clId="{BBAD60DF-75FC-47FB-864F-62F5392E6509}" dt="2026-01-27T07:56:03.966" v="128" actId="20577"/>
          <ac:spMkLst>
            <pc:docMk/>
            <pc:sldMk cId="3414122720" sldId="276"/>
            <ac:spMk id="3" creationId="{00000000-0000-0000-0000-000000000000}"/>
          </ac:spMkLst>
        </pc:spChg>
      </pc:sldChg>
      <pc:sldChg chg="modSp mod">
        <pc:chgData name="Munyaradzi Nicholas Murira" userId="6ab3fae5-94bd-47ef-9f25-6c1f645127cf" providerId="ADAL" clId="{BBAD60DF-75FC-47FB-864F-62F5392E6509}" dt="2026-01-27T09:13:37.257" v="292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BBAD60DF-75FC-47FB-864F-62F5392E6509}" dt="2026-01-27T09:12:53.879" v="282" actId="5793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1-27T09:13:37.257" v="292" actId="20577"/>
          <ac:spMkLst>
            <pc:docMk/>
            <pc:sldMk cId="3229398234" sldId="295"/>
            <ac:spMk id="4" creationId="{00000000-0000-0000-0000-000000000000}"/>
          </ac:spMkLst>
        </pc:spChg>
      </pc:sldChg>
      <pc:sldChg chg="del">
        <pc:chgData name="Munyaradzi Nicholas Murira" userId="6ab3fae5-94bd-47ef-9f25-6c1f645127cf" providerId="ADAL" clId="{BBAD60DF-75FC-47FB-864F-62F5392E6509}" dt="2026-01-27T09:06:00.808" v="252" actId="47"/>
        <pc:sldMkLst>
          <pc:docMk/>
          <pc:sldMk cId="840170834" sldId="405"/>
        </pc:sldMkLst>
      </pc:sldChg>
      <pc:sldChg chg="modSp mod">
        <pc:chgData name="Munyaradzi Nicholas Murira" userId="6ab3fae5-94bd-47ef-9f25-6c1f645127cf" providerId="ADAL" clId="{BBAD60DF-75FC-47FB-864F-62F5392E6509}" dt="2026-01-27T07:57:53.890" v="129" actId="255"/>
        <pc:sldMkLst>
          <pc:docMk/>
          <pc:sldMk cId="2252977517" sldId="409"/>
        </pc:sldMkLst>
        <pc:spChg chg="mod">
          <ac:chgData name="Munyaradzi Nicholas Murira" userId="6ab3fae5-94bd-47ef-9f25-6c1f645127cf" providerId="ADAL" clId="{BBAD60DF-75FC-47FB-864F-62F5392E6509}" dt="2026-01-27T07:57:53.890" v="129" actId="255"/>
          <ac:spMkLst>
            <pc:docMk/>
            <pc:sldMk cId="2252977517" sldId="409"/>
            <ac:spMk id="3" creationId="{C02AA8F8-1E43-384B-8982-C0BB94049B5C}"/>
          </ac:spMkLst>
        </pc:spChg>
      </pc:sldChg>
      <pc:sldChg chg="modSp mod">
        <pc:chgData name="Munyaradzi Nicholas Murira" userId="6ab3fae5-94bd-47ef-9f25-6c1f645127cf" providerId="ADAL" clId="{BBAD60DF-75FC-47FB-864F-62F5392E6509}" dt="2026-01-27T08:23:48.693" v="236" actId="20577"/>
        <pc:sldMkLst>
          <pc:docMk/>
          <pc:sldMk cId="2713402979" sldId="411"/>
        </pc:sldMkLst>
        <pc:spChg chg="mod">
          <ac:chgData name="Munyaradzi Nicholas Murira" userId="6ab3fae5-94bd-47ef-9f25-6c1f645127cf" providerId="ADAL" clId="{BBAD60DF-75FC-47FB-864F-62F5392E6509}" dt="2026-01-27T08:23:48.693" v="236" actId="20577"/>
          <ac:spMkLst>
            <pc:docMk/>
            <pc:sldMk cId="2713402979" sldId="411"/>
            <ac:spMk id="3" creationId="{C02AA8F8-1E43-384B-8982-C0BB94049B5C}"/>
          </ac:spMkLst>
        </pc:spChg>
      </pc:sldChg>
      <pc:sldChg chg="del">
        <pc:chgData name="Munyaradzi Nicholas Murira" userId="6ab3fae5-94bd-47ef-9f25-6c1f645127cf" providerId="ADAL" clId="{BBAD60DF-75FC-47FB-864F-62F5392E6509}" dt="2026-01-27T08:34:21.182" v="245" actId="47"/>
        <pc:sldMkLst>
          <pc:docMk/>
          <pc:sldMk cId="1845707248" sldId="413"/>
        </pc:sldMkLst>
      </pc:sldChg>
      <pc:sldChg chg="addSp">
        <pc:chgData name="Munyaradzi Nicholas Murira" userId="6ab3fae5-94bd-47ef-9f25-6c1f645127cf" providerId="ADAL" clId="{BBAD60DF-75FC-47FB-864F-62F5392E6509}" dt="2026-01-27T09:05:42.151" v="250"/>
        <pc:sldMkLst>
          <pc:docMk/>
          <pc:sldMk cId="3108448214" sldId="414"/>
        </pc:sldMkLst>
        <pc:picChg chg="add">
          <ac:chgData name="Munyaradzi Nicholas Murira" userId="6ab3fae5-94bd-47ef-9f25-6c1f645127cf" providerId="ADAL" clId="{BBAD60DF-75FC-47FB-864F-62F5392E6509}" dt="2026-01-27T09:05:42.151" v="250"/>
          <ac:picMkLst>
            <pc:docMk/>
            <pc:sldMk cId="3108448214" sldId="414"/>
            <ac:picMk id="4" creationId="{2C14CBC3-CD5F-24E5-4921-B34EDC6512A7}"/>
          </ac:picMkLst>
        </pc:picChg>
      </pc:sldChg>
      <pc:sldChg chg="del">
        <pc:chgData name="Munyaradzi Nicholas Murira" userId="6ab3fae5-94bd-47ef-9f25-6c1f645127cf" providerId="ADAL" clId="{BBAD60DF-75FC-47FB-864F-62F5392E6509}" dt="2026-01-27T08:34:44.872" v="246" actId="47"/>
        <pc:sldMkLst>
          <pc:docMk/>
          <pc:sldMk cId="2450348569" sldId="415"/>
        </pc:sldMkLst>
      </pc:sldChg>
      <pc:sldChg chg="del">
        <pc:chgData name="Munyaradzi Nicholas Murira" userId="6ab3fae5-94bd-47ef-9f25-6c1f645127cf" providerId="ADAL" clId="{BBAD60DF-75FC-47FB-864F-62F5392E6509}" dt="2026-01-27T08:34:50.631" v="247" actId="47"/>
        <pc:sldMkLst>
          <pc:docMk/>
          <pc:sldMk cId="4263879668" sldId="416"/>
        </pc:sldMkLst>
      </pc:sldChg>
      <pc:sldChg chg="modSp add mod">
        <pc:chgData name="Munyaradzi Nicholas Murira" userId="6ab3fae5-94bd-47ef-9f25-6c1f645127cf" providerId="ADAL" clId="{BBAD60DF-75FC-47FB-864F-62F5392E6509}" dt="2026-01-27T08:15:46.017" v="196" actId="27636"/>
        <pc:sldMkLst>
          <pc:docMk/>
          <pc:sldMk cId="1021571263" sldId="417"/>
        </pc:sldMkLst>
        <pc:spChg chg="mod">
          <ac:chgData name="Munyaradzi Nicholas Murira" userId="6ab3fae5-94bd-47ef-9f25-6c1f645127cf" providerId="ADAL" clId="{BBAD60DF-75FC-47FB-864F-62F5392E6509}" dt="2026-01-27T08:15:46.017" v="196" actId="27636"/>
          <ac:spMkLst>
            <pc:docMk/>
            <pc:sldMk cId="1021571263" sldId="417"/>
            <ac:spMk id="2" creationId="{D64225DC-5BBE-BF6F-10E9-AD5692D1223D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1-27T08:32:21.634" v="242" actId="27636"/>
        <pc:sldMkLst>
          <pc:docMk/>
          <pc:sldMk cId="0" sldId="418"/>
        </pc:sldMkLst>
        <pc:spChg chg="mod">
          <ac:chgData name="Munyaradzi Nicholas Murira" userId="6ab3fae5-94bd-47ef-9f25-6c1f645127cf" providerId="ADAL" clId="{BBAD60DF-75FC-47FB-864F-62F5392E6509}" dt="2026-01-27T08:32:21.634" v="242" actId="27636"/>
          <ac:spMkLst>
            <pc:docMk/>
            <pc:sldMk cId="0" sldId="418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1-27T08:32:21.573" v="241"/>
          <ac:spMkLst>
            <pc:docMk/>
            <pc:sldMk cId="0" sldId="418"/>
            <ac:spMk id="25" creationId="{00000000-0000-0000-0000-000000000000}"/>
          </ac:spMkLst>
        </pc:spChg>
      </pc:sldChg>
      <pc:sldChg chg="new del">
        <pc:chgData name="Munyaradzi Nicholas Murira" userId="6ab3fae5-94bd-47ef-9f25-6c1f645127cf" providerId="ADAL" clId="{BBAD60DF-75FC-47FB-864F-62F5392E6509}" dt="2026-01-27T08:30:39.449" v="238" actId="680"/>
        <pc:sldMkLst>
          <pc:docMk/>
          <pc:sldMk cId="2838652683" sldId="418"/>
        </pc:sldMkLst>
      </pc:sldChg>
      <pc:sldChg chg="add del">
        <pc:chgData name="Munyaradzi Nicholas Murira" userId="6ab3fae5-94bd-47ef-9f25-6c1f645127cf" providerId="ADAL" clId="{BBAD60DF-75FC-47FB-864F-62F5392E6509}" dt="2026-01-27T09:05:36.523" v="249"/>
        <pc:sldMkLst>
          <pc:docMk/>
          <pc:sldMk cId="401499887" sldId="419"/>
        </pc:sldMkLst>
      </pc:sldChg>
      <pc:sldChg chg="modSp add mod">
        <pc:chgData name="Munyaradzi Nicholas Murira" userId="6ab3fae5-94bd-47ef-9f25-6c1f645127cf" providerId="ADAL" clId="{BBAD60DF-75FC-47FB-864F-62F5392E6509}" dt="2026-01-27T09:06:21.556" v="278" actId="20577"/>
        <pc:sldMkLst>
          <pc:docMk/>
          <pc:sldMk cId="2640283777" sldId="419"/>
        </pc:sldMkLst>
        <pc:spChg chg="mod">
          <ac:chgData name="Munyaradzi Nicholas Murira" userId="6ab3fae5-94bd-47ef-9f25-6c1f645127cf" providerId="ADAL" clId="{BBAD60DF-75FC-47FB-864F-62F5392E6509}" dt="2026-01-27T09:06:21.556" v="278" actId="20577"/>
          <ac:spMkLst>
            <pc:docMk/>
            <pc:sldMk cId="2640283777" sldId="419"/>
            <ac:spMk id="2" creationId="{EDD4C10A-E4A0-4C54-98D4-C13432B17C16}"/>
          </ac:spMkLst>
        </pc:spChg>
      </pc:sldChg>
      <pc:sldMasterChg chg="delSldLayout">
        <pc:chgData name="Munyaradzi Nicholas Murira" userId="6ab3fae5-94bd-47ef-9f25-6c1f645127cf" providerId="ADAL" clId="{BBAD60DF-75FC-47FB-864F-62F5392E6509}" dt="2026-01-27T08:05:05.497" v="132" actId="47"/>
        <pc:sldMasterMkLst>
          <pc:docMk/>
          <pc:sldMasterMk cId="4118905666" sldId="2147483678"/>
        </pc:sldMasterMkLst>
        <pc:sldLayoutChg chg="del">
          <pc:chgData name="Munyaradzi Nicholas Murira" userId="6ab3fae5-94bd-47ef-9f25-6c1f645127cf" providerId="ADAL" clId="{BBAD60DF-75FC-47FB-864F-62F5392E6509}" dt="2026-01-27T08:05:05.497" v="132" actId="47"/>
          <pc:sldLayoutMkLst>
            <pc:docMk/>
            <pc:sldMasterMk cId="4118905666" sldId="2147483678"/>
            <pc:sldLayoutMk cId="2412281315" sldId="21474836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549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8328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1: Communications in a Connected World
1.2: Data Transmission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the American Standard Code for Information Interchange (ASCII), each character is represented by eight bits. For example:</a:t>
            </a:r>
          </a:p>
          <a:p>
            <a:pPr algn="just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Capital letter: A = 01000001</a:t>
            </a:r>
          </a:p>
          <a:p>
            <a:pPr algn="just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Number: 9 = 00111001</a:t>
            </a:r>
          </a:p>
          <a:p>
            <a:pPr algn="just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Special character: # = 00100011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123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4239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0D23BF-469C-4831-5B37-8A39419580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4D9104-E734-6EED-81DE-53C5CEA3EE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9BBB1A-5CB8-7E19-2D14-0761D3DC84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1: Communications in a Connected World
1.2: Data Transmission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5C6B18-FB6E-4359-03BB-ACB08675016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584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2: Network Components, Types, and Connections
2.1: Clients and Servers
2.1.2: Client and Server Roles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3410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2: Network Components, Types, and Connections
2.2: Network Components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2: Network Components, Types, and Connections
2.2: Network Components
2.2.2: Network Infrastructure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2: Network Components, Types, and Connections
2.2: Network Components
2.2.3: End Devices</a:t>
            </a:r>
          </a:p>
          <a:p>
            <a:r>
              <a:rPr lang="en-US"/>
              <a:t>2.2.4: Check Your Understanding - Network Components 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809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LOCK">
    <p:bg>
      <p:bgPr>
        <a:solidFill>
          <a:srgbClr val="0039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609600" y="2743200"/>
            <a:ext cx="10972800" cy="12192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6133" dirty="0">
                <a:solidFill>
                  <a:srgbClr val="B1E8FA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6133" dirty="0">
                <a:solidFill>
                  <a:srgbClr val="B1E8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6133" dirty="0"/>
          </a:p>
        </p:txBody>
      </p:sp>
      <p:sp>
        <p:nvSpPr>
          <p:cNvPr id="3" name="Text 0"/>
          <p:cNvSpPr/>
          <p:nvPr/>
        </p:nvSpPr>
        <p:spPr>
          <a:xfrm>
            <a:off x="1219200" y="6172200"/>
            <a:ext cx="10363200" cy="304800"/>
          </a:xfrm>
          <a:prstGeom prst="rect">
            <a:avLst/>
          </a:prstGeom>
          <a:noFill/>
          <a:ln/>
        </p:spPr>
        <p:txBody>
          <a:bodyPr wrap="square" rtlCol="0" anchor="t">
            <a:normAutofit/>
          </a:bodyPr>
          <a:lstStyle/>
          <a:p>
            <a:pPr algn="r"/>
            <a:r>
              <a:rPr lang="en-US" sz="800" dirty="0">
                <a:solidFill>
                  <a:srgbClr val="D9D9D9"/>
                </a:solidFill>
              </a:rPr>
              <a:t>© 2020  Cisco and/or its affiliates. All rights reserved.   Cisco Confidential</a:t>
            </a:r>
            <a:endParaRPr lang="en-US" sz="800" dirty="0"/>
          </a:p>
        </p:txBody>
      </p:sp>
      <p:pic>
        <p:nvPicPr>
          <p:cNvPr id="4" name="Image 0" descr="C:/Users/ahungerf/git/netacad-vudu/src/pptx/assets/Cisco_logo_sm.png"/>
          <p:cNvPicPr>
            <a:picLocks noChangeAspect="1"/>
          </p:cNvPicPr>
          <p:nvPr/>
        </p:nvPicPr>
        <p:blipFill>
          <a:blip r:embed="rId2"/>
          <a:srcRect t="-16667" b="-16667"/>
          <a:stretch/>
        </p:blipFill>
        <p:spPr>
          <a:xfrm>
            <a:off x="609600" y="6172200"/>
            <a:ext cx="487680" cy="48768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82400" y="61722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>
              <a:defRPr sz="800">
                <a:solidFill>
                  <a:srgbClr val="D9D9D9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006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HU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12192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9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933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933"/>
          </a:p>
        </p:txBody>
      </p:sp>
      <p:sp>
        <p:nvSpPr>
          <p:cNvPr id="3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1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133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133"/>
          </a:p>
        </p:txBody>
      </p:sp>
      <p:sp>
        <p:nvSpPr>
          <p:cNvPr id="4" name="Text 0"/>
          <p:cNvSpPr/>
          <p:nvPr/>
        </p:nvSpPr>
        <p:spPr>
          <a:xfrm>
            <a:off x="1219200" y="6172200"/>
            <a:ext cx="10363200" cy="304800"/>
          </a:xfrm>
          <a:prstGeom prst="rect">
            <a:avLst/>
          </a:prstGeom>
          <a:noFill/>
          <a:ln/>
        </p:spPr>
        <p:txBody>
          <a:bodyPr wrap="square" rtlCol="0" anchor="t">
            <a:normAutofit/>
          </a:bodyPr>
          <a:lstStyle/>
          <a:p>
            <a:pPr algn="r"/>
            <a:r>
              <a:rPr lang="en-US" sz="800">
                <a:solidFill>
                  <a:srgbClr val="D9D9D9"/>
                </a:solidFill>
              </a:rPr>
              <a:t>© 2020  Cisco and/or its affiliates. All rights reserved.   Cisco Confidential</a:t>
            </a:r>
            <a:endParaRPr lang="en-US" sz="800"/>
          </a:p>
        </p:txBody>
      </p:sp>
      <p:pic>
        <p:nvPicPr>
          <p:cNvPr id="5" name="Image 0" descr="C:/Users/ahungerf/git/netacad-vudu/src/pptx/assets/Cisco_logo_s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172200"/>
            <a:ext cx="487680" cy="24384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82400" y="61722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>
              <a:defRPr sz="800">
                <a:solidFill>
                  <a:srgbClr val="D9D9D9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845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6" r:id="rId3"/>
    <p:sldLayoutId id="214748368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Networks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Network and Cybersecurity </a:t>
            </a:r>
          </a:p>
          <a:p>
            <a:r>
              <a:rPr lang="en-GB" b="1" i="1" dirty="0"/>
              <a:t>Essentials </a:t>
            </a:r>
            <a:r>
              <a:rPr lang="en-GB" i="1" dirty="0"/>
              <a:t>(ACCA4024)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This session, you will understand the concept of network, its entities (data, devices), metrics (bandwidth, throughput), roles (server, client/host) and components.  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>
                <a:solidFill>
                  <a:srgbClr val="FF0000"/>
                </a:solidFill>
              </a:rPr>
              <a:t>Tutorial </a:t>
            </a:r>
            <a:r>
              <a:rPr lang="en-US" i="1" dirty="0">
                <a:solidFill>
                  <a:srgbClr val="FF0000"/>
                </a:solidFill>
              </a:rPr>
              <a:t>session: Sign up to Introduction to Packet Tracer Course, Download the latest packet tracer file (Lab has PT file already), Simultaneously, complete the 10 hours independent learning and get your certificate/ digital badge. 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rgbClr val="FF0000"/>
                </a:solidFill>
              </a:rPr>
              <a:t>NB: Proof of completion will be submitted as part of Cybersecurity coursework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91921" y="1370252"/>
            <a:ext cx="567099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Network Types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Data Transmission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Bandwidth and Throughput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Clients and Servers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Network Components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Local Network Connections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US" b="1" dirty="0">
              <a:solidFill>
                <a:schemeClr val="bg1"/>
              </a:solidFill>
            </a:endParaRPr>
          </a:p>
          <a:p>
            <a:pPr fontAlgn="t"/>
            <a:r>
              <a:rPr lang="en-US" b="1" dirty="0">
                <a:solidFill>
                  <a:schemeClr val="bg1"/>
                </a:solidFill>
              </a:rPr>
              <a:t>This week’s Tutorial and </a:t>
            </a:r>
            <a:r>
              <a:rPr lang="en-GB" b="1" dirty="0">
                <a:solidFill>
                  <a:schemeClr val="bg1"/>
                </a:solidFill>
              </a:rPr>
              <a:t>Independent learning</a:t>
            </a:r>
          </a:p>
          <a:p>
            <a:pPr marL="742950" lvl="1" indent="-285750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accent6">
                    <a:lumMod val="75000"/>
                  </a:schemeClr>
                </a:solidFill>
              </a:rPr>
              <a:t>https://www.netacad.com/courses/packet-tracer/introduction-packet-tracer</a:t>
            </a:r>
            <a:endParaRPr lang="en-US" sz="2800" i="1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Network Types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6" y="866454"/>
            <a:ext cx="11468009" cy="4455952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Everything is Online – “Internet”</a:t>
            </a: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2060"/>
                </a:solidFill>
              </a:rPr>
              <a:t>The internet is a worldwide collection of </a:t>
            </a:r>
            <a:r>
              <a:rPr lang="en-US" sz="2000" b="1" dirty="0">
                <a:solidFill>
                  <a:srgbClr val="002060"/>
                </a:solidFill>
              </a:rPr>
              <a:t>interconnected networks</a:t>
            </a:r>
            <a:r>
              <a:rPr lang="en-US" sz="2000" dirty="0">
                <a:solidFill>
                  <a:srgbClr val="002060"/>
                </a:solidFill>
              </a:rPr>
              <a:t>, cooperating with each other to exchange information using common standards.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+mn-cs"/>
              </a:rPr>
              <a:t>Local Networks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GB" dirty="0">
              <a:solidFill>
                <a:srgbClr val="002060"/>
              </a:solidFill>
            </a:endParaRP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endParaRPr lang="en-US" sz="2000" dirty="0">
              <a:solidFill>
                <a:srgbClr val="00206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FDCF18-2205-49E5-B425-A662C07C6C86}"/>
              </a:ext>
            </a:extLst>
          </p:cNvPr>
          <p:cNvSpPr txBox="1"/>
          <p:nvPr/>
        </p:nvSpPr>
        <p:spPr>
          <a:xfrm>
            <a:off x="810689" y="4423762"/>
            <a:ext cx="21687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Small home networks connect a few computers to each other and to the internet.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DD30A8-2F57-406C-9C2D-59D4B123AE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058" y="2302410"/>
            <a:ext cx="2092424" cy="20783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04CF48C-4881-4665-B6F5-C4AB7BBFF2D8}"/>
              </a:ext>
            </a:extLst>
          </p:cNvPr>
          <p:cNvSpPr txBox="1"/>
          <p:nvPr/>
        </p:nvSpPr>
        <p:spPr>
          <a:xfrm>
            <a:off x="3097736" y="4473602"/>
            <a:ext cx="30474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SOHO network allows computers in a home office or a remote office to connect to a corporate network, or access centralized, shared resources.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F29B573-2FEE-4ACD-90D3-681E5E3E03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6366" y="2302410"/>
            <a:ext cx="2830186" cy="20783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FFDCF18-2205-49E5-B425-A662C07C6C86}"/>
              </a:ext>
            </a:extLst>
          </p:cNvPr>
          <p:cNvSpPr txBox="1"/>
          <p:nvPr/>
        </p:nvSpPr>
        <p:spPr>
          <a:xfrm>
            <a:off x="6196999" y="4473601"/>
            <a:ext cx="21220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Medium to large networks, such as those used by corporations and schools, can have many locations with hundreds or thousands of interconnected hosts.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A99760-6949-49B0-969F-107173DC1B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9458" y="2302410"/>
            <a:ext cx="2014929" cy="208135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04CF48C-4881-4665-B6F5-C4AB7BBFF2D8}"/>
              </a:ext>
            </a:extLst>
          </p:cNvPr>
          <p:cNvSpPr txBox="1"/>
          <p:nvPr/>
        </p:nvSpPr>
        <p:spPr>
          <a:xfrm>
            <a:off x="8491532" y="4516094"/>
            <a:ext cx="3206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internet is a network of networks that connects hundreds of millions of computers world-wide.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DD5E01D-2ACE-40A4-8015-D656051726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44123" y="2302410"/>
            <a:ext cx="3159843" cy="207834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3503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Networks and its Entities 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6" y="866454"/>
            <a:ext cx="11468009" cy="4455952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Mobile devices and Smart devices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Connected home devices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57944C-56F6-449E-9890-CD800D6D8FE5}"/>
              </a:ext>
            </a:extLst>
          </p:cNvPr>
          <p:cNvSpPr txBox="1"/>
          <p:nvPr/>
        </p:nvSpPr>
        <p:spPr>
          <a:xfrm>
            <a:off x="261464" y="4368298"/>
            <a:ext cx="581937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Smart phones combine the functions of many different products together, such as a telephone, camera, GPS receiver, media player, and touch screen computer.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3206885-FD45-49F4-8D3E-C06C712728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183" y="1797848"/>
            <a:ext cx="1194751" cy="224790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FAC7CB3-A5F6-4DC7-BC64-BD8E148E33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715" y="3025000"/>
            <a:ext cx="826775" cy="112785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8BB6926-86F9-410A-BB41-98C61175F0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7556" y="1797848"/>
            <a:ext cx="1055948" cy="113406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204535C-85D1-4990-9013-93BAD3E75A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8472" y="162615"/>
            <a:ext cx="1557530" cy="100146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2F4E62D-6820-40E2-8A21-5678F1B45D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8473" y="1265570"/>
            <a:ext cx="1547902" cy="77964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81BF50A-ACFA-4712-BF59-C7413459B497}"/>
              </a:ext>
            </a:extLst>
          </p:cNvPr>
          <p:cNvSpPr txBox="1"/>
          <p:nvPr/>
        </p:nvSpPr>
        <p:spPr>
          <a:xfrm>
            <a:off x="7890463" y="231613"/>
            <a:ext cx="38839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With a connected security system, many items in a home, such as lighting and climate controls, can be monitored and configured remotely using a mobile device.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928D95C-98C9-434A-A123-05E5C8BDE982}"/>
              </a:ext>
            </a:extLst>
          </p:cNvPr>
          <p:cNvSpPr txBox="1"/>
          <p:nvPr/>
        </p:nvSpPr>
        <p:spPr>
          <a:xfrm>
            <a:off x="7890463" y="1269854"/>
            <a:ext cx="39226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Household appliances such as refrigerators, ovens, and dishwashers can be connected to the internet.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C03E58D-EE9B-4263-948A-5479E5100C82}"/>
              </a:ext>
            </a:extLst>
          </p:cNvPr>
          <p:cNvSpPr txBox="1"/>
          <p:nvPr/>
        </p:nvSpPr>
        <p:spPr>
          <a:xfrm>
            <a:off x="7893827" y="2176786"/>
            <a:ext cx="3938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Many modern cars, known as Smart Cars, can connect to the internet to access maps, audio and video content, or information about a destination.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F5D3D66-7029-4116-AE1E-1F4745CE4D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58472" y="2233510"/>
            <a:ext cx="1557530" cy="104412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8617F2F-C05D-4418-98CC-E4B196AD8257}"/>
              </a:ext>
            </a:extLst>
          </p:cNvPr>
          <p:cNvSpPr txBox="1"/>
          <p:nvPr/>
        </p:nvSpPr>
        <p:spPr>
          <a:xfrm>
            <a:off x="7913210" y="3564602"/>
            <a:ext cx="39387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Radio frequency identification (RFIDs) tags can be placed in or on objects to track them or monitor sensors for many conditions.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7DAABEE8-DB9B-4496-B4B5-CDFF5F6ED14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58472" y="3435475"/>
            <a:ext cx="1557530" cy="102259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9A85FD3-3E85-465B-A2A8-A517E570C06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8016" y="1593712"/>
            <a:ext cx="2303274" cy="143128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83226F1-EF7A-47F7-86BA-589C9AFDB7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8472" y="4534686"/>
            <a:ext cx="1580085" cy="107752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8617F2F-C05D-4418-98CC-E4B196AD8257}"/>
              </a:ext>
            </a:extLst>
          </p:cNvPr>
          <p:cNvSpPr txBox="1"/>
          <p:nvPr/>
        </p:nvSpPr>
        <p:spPr>
          <a:xfrm>
            <a:off x="7893827" y="4596394"/>
            <a:ext cx="39193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Medical devices such as pacemakers, insulin pumps, and hospital monitors provide users or medical professionals with direct feedback or alerts when vital signs are at specific levels.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311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609600" y="2743200"/>
            <a:ext cx="10972800" cy="1219200"/>
          </a:xfrm>
          <a:prstGeom prst="rect">
            <a:avLst/>
          </a:prstGeom>
          <a:noFill/>
          <a:ln/>
        </p:spPr>
        <p:txBody>
          <a:bodyPr wrap="square" rtlCol="0"/>
          <a:lstStyle/>
          <a:p>
            <a:r>
              <a:rPr lang="en-US" dirty="0"/>
              <a:t>Data Transmission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r>
              <a:rPr lang="en-US" sz="3200" dirty="0"/>
              <a:t>Data Transmission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6" y="866454"/>
            <a:ext cx="5716311" cy="4455952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2"/>
                </a:solidFill>
              </a:rPr>
              <a:t>The data you look/talk about, is different from how a computer looks/works with.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Computers and networks only work with binary digits, zeros and ones?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bit can only have one of two possible values, 0 or 1.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term bit is an abbreviation of “binary digit” and represents the smallest piece of data.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Humans interpret words and pictures, computers interpret only patterns of bits.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group of eight bits, such as the representations of letters and numbers, is known as a byte.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81BF50A-ACFA-4712-BF59-C7413459B497}"/>
              </a:ext>
            </a:extLst>
          </p:cNvPr>
          <p:cNvSpPr txBox="1"/>
          <p:nvPr/>
        </p:nvSpPr>
        <p:spPr>
          <a:xfrm>
            <a:off x="7940602" y="587379"/>
            <a:ext cx="38839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Electrical signals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 Transmission is achieved by representing data as electrical pulses on copper wire.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C03E58D-EE9B-4263-948A-5479E5100C82}"/>
              </a:ext>
            </a:extLst>
          </p:cNvPr>
          <p:cNvSpPr txBox="1"/>
          <p:nvPr/>
        </p:nvSpPr>
        <p:spPr>
          <a:xfrm>
            <a:off x="7940602" y="2355766"/>
            <a:ext cx="39387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Optical signals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 Transmission is achieved by converting the electrical signals into light pulses.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8617F2F-C05D-4418-98CC-E4B196AD8257}"/>
              </a:ext>
            </a:extLst>
          </p:cNvPr>
          <p:cNvSpPr txBox="1"/>
          <p:nvPr/>
        </p:nvSpPr>
        <p:spPr>
          <a:xfrm>
            <a:off x="7940602" y="4227061"/>
            <a:ext cx="39387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Wireless signals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 Transmission is achieved by using infrared, microwave, or radio waves through the air.</a:t>
            </a: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4"/>
          <a:srcRect r="75468"/>
          <a:stretch/>
        </p:blipFill>
        <p:spPr>
          <a:xfrm>
            <a:off x="6938979" y="283763"/>
            <a:ext cx="608828" cy="1569885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4"/>
          <a:srcRect l="40752" r="38954"/>
          <a:stretch/>
        </p:blipFill>
        <p:spPr>
          <a:xfrm>
            <a:off x="6992488" y="1968254"/>
            <a:ext cx="501810" cy="1564159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4"/>
          <a:srcRect l="80637" r="2651"/>
          <a:stretch/>
        </p:blipFill>
        <p:spPr>
          <a:xfrm>
            <a:off x="7032740" y="3799078"/>
            <a:ext cx="421306" cy="159463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5297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Bandwidth and Throughput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7" y="866454"/>
            <a:ext cx="11622064" cy="4455952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Bandwidth is the capacity of a medium to carry data. Digital bandwidth measures the amount of data that can flow from one place to another in a given amount of time. Bandwidth is typically measured in the number of bits that (theoretically) can be sent across the media in a second.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 bandwidth, throughput is the measure of the transfer of bits across the media over a given period of time. 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1271004"/>
              </p:ext>
            </p:extLst>
          </p:nvPr>
        </p:nvGraphicFramePr>
        <p:xfrm>
          <a:off x="771115" y="2826028"/>
          <a:ext cx="7011225" cy="2590800"/>
        </p:xfrm>
        <a:graphic>
          <a:graphicData uri="http://schemas.openxmlformats.org/drawingml/2006/table">
            <a:tbl>
              <a:tblPr/>
              <a:tblGrid>
                <a:gridCol w="23370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41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300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</a:rPr>
                        <a:t>Unit of Bandwidth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</a:rPr>
                        <a:t>Abbreviation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</a:rPr>
                        <a:t>Equivalence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Bits per second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1 bps = fundamental unit of bandwidth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Kilobyte: Thousands of bits per second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kbps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1 kbps = 1,000 bps = 10</a:t>
                      </a:r>
                      <a:r>
                        <a:rPr lang="en-US" sz="1400" baseline="30000" dirty="0">
                          <a:solidFill>
                            <a:srgbClr val="58585B"/>
                          </a:solidFill>
                        </a:rPr>
                        <a:t>3</a:t>
                      </a:r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Megabyte: Millions of bits per second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Mbps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1 Mbps = 1,000,000 bps = 10</a:t>
                      </a:r>
                      <a:r>
                        <a:rPr lang="en-US" sz="1400" baseline="30000" dirty="0">
                          <a:solidFill>
                            <a:srgbClr val="58585B"/>
                          </a:solidFill>
                        </a:rPr>
                        <a:t>6</a:t>
                      </a:r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Gigabyte: Billions of bits per second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Gbps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1 Gbps = 1,000,000,000 bps = 10</a:t>
                      </a:r>
                      <a:r>
                        <a:rPr lang="en-US" sz="1400" baseline="30000" dirty="0">
                          <a:solidFill>
                            <a:srgbClr val="58585B"/>
                          </a:solidFill>
                        </a:rPr>
                        <a:t>9</a:t>
                      </a:r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Terabyte: Trillions of bits per second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Tbps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1 Tbps = 1,000,000,000,000 bps = 10</a:t>
                      </a:r>
                      <a:r>
                        <a:rPr lang="en-US" sz="1400" baseline="30000" dirty="0">
                          <a:solidFill>
                            <a:srgbClr val="58585B"/>
                          </a:solidFill>
                        </a:rPr>
                        <a:t>12</a:t>
                      </a:r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7876761" y="2168745"/>
            <a:ext cx="410983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due to a number of factors, throughput does not usually match the specified bandwidth. Many factors influence throughput including:</a:t>
            </a:r>
          </a:p>
          <a:p>
            <a:pPr algn="just"/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amount of data being sent and received over the connection</a:t>
            </a:r>
          </a:p>
          <a:p>
            <a:pPr algn="just"/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types of data being transmitted</a:t>
            </a:r>
          </a:p>
          <a:p>
            <a:pPr algn="just"/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latency created by the number of network devices encountered between source and destination</a:t>
            </a:r>
          </a:p>
          <a:p>
            <a:pPr algn="just"/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Latency refers to the amount of time, including delays, for data to travel from one given point to another.</a:t>
            </a:r>
          </a:p>
        </p:txBody>
      </p:sp>
      <p:sp>
        <p:nvSpPr>
          <p:cNvPr id="4" name="Rectangle 3"/>
          <p:cNvSpPr/>
          <p:nvPr/>
        </p:nvSpPr>
        <p:spPr>
          <a:xfrm>
            <a:off x="4924839" y="125701"/>
            <a:ext cx="70965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b="1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Bandwidth (Like No. of Lanes in a Highway) and Throughput (No. of Vehicles, Type of commuters, Traffic Congestions </a:t>
            </a:r>
            <a:r>
              <a:rPr lang="en-US" sz="1600" b="1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1600" b="1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375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8BD571-02C8-01E0-AC30-5FBD72865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64225DC-5BBE-BF6F-10E9-AD5692D1223D}"/>
              </a:ext>
            </a:extLst>
          </p:cNvPr>
          <p:cNvSpPr>
            <a:spLocks noGrp="1"/>
          </p:cNvSpPr>
          <p:nvPr>
            <p:ph type="body" idx="100" hasCustomPrompt="1"/>
          </p:nvPr>
        </p:nvSpPr>
        <p:spPr>
          <a:xfrm>
            <a:off x="609600" y="2743200"/>
            <a:ext cx="10972800" cy="1219200"/>
          </a:xfrm>
          <a:prstGeom prst="rect">
            <a:avLst/>
          </a:prstGeom>
          <a:noFill/>
          <a:ln/>
        </p:spPr>
        <p:txBody>
          <a:bodyPr wrap="square" rtlCol="0">
            <a:normAutofit/>
          </a:bodyPr>
          <a:lstStyle/>
          <a:p>
            <a:r>
              <a:rPr lang="en-US" sz="4000" dirty="0"/>
              <a:t>Network Components, Types and Connections</a:t>
            </a:r>
          </a:p>
        </p:txBody>
      </p:sp>
      <p:sp>
        <p:nvSpPr>
          <p:cNvPr id="25" name="Slide Number Placeholder 0">
            <a:extLst>
              <a:ext uri="{FF2B5EF4-FFF2-40B4-BE49-F238E27FC236}">
                <a16:creationId xmlns:a16="http://schemas.microsoft.com/office/drawing/2014/main" id="{4929B9E4-E5FF-F172-72AF-D81FCAD76DB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571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0"/>
            <a:ext cx="12192000" cy="514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Client and Server Roles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C01A5E-697D-FD0F-36D8-E606316CF476}"/>
              </a:ext>
            </a:extLst>
          </p:cNvPr>
          <p:cNvSpPr txBox="1"/>
          <p:nvPr/>
        </p:nvSpPr>
        <p:spPr>
          <a:xfrm>
            <a:off x="456920" y="514813"/>
            <a:ext cx="10742824" cy="1452541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 dirty="0">
                <a:latin typeface="Arial"/>
                <a:cs typeface="Arial"/>
              </a:rPr>
              <a:t>All computers connected to a network that participate directly in network communication are classified as hosts. 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Arial"/>
              </a:rPr>
              <a:t>In modern networks, computer hosts can act as a client, a server, or both. 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Arial"/>
              </a:rPr>
              <a:t>The software installed on the computer determines which role the computer plays.</a:t>
            </a:r>
            <a:endParaRPr lang="en-US" sz="2400" dirty="0"/>
          </a:p>
        </p:txBody>
      </p:sp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0405711"/>
              </p:ext>
            </p:extLst>
          </p:nvPr>
        </p:nvGraphicFramePr>
        <p:xfrm>
          <a:off x="456920" y="2122830"/>
          <a:ext cx="9869837" cy="33832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0028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66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566">
                <a:tc>
                  <a:txBody>
                    <a:bodyPr/>
                    <a:lstStyle/>
                    <a:p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Type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0065">
                <a:tc>
                  <a:txBody>
                    <a:bodyPr/>
                    <a:lstStyle/>
                    <a:p>
                      <a:pPr algn="l"/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1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email server runs email server software. </a:t>
                      </a:r>
                    </a:p>
                    <a:p>
                      <a:pPr lvl="0">
                        <a:buNone/>
                      </a:pPr>
                      <a:r>
                        <a:rPr lang="en-US" sz="1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Clients use mail client software, such as Microsoft Outlook, to access email on the server.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0065">
                <a:tc>
                  <a:txBody>
                    <a:bodyPr/>
                    <a:lstStyle/>
                    <a:p>
                      <a:pPr algn="l"/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web server runs web server software. </a:t>
                      </a:r>
                    </a:p>
                    <a:p>
                      <a:pPr lvl="0">
                        <a:buNone/>
                      </a:pPr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Clients use browser software, such as Windows Internet Explorer, to access web pages on the server.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80065">
                <a:tc>
                  <a:txBody>
                    <a:bodyPr/>
                    <a:lstStyle/>
                    <a:p>
                      <a:pPr algn="l"/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File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1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file server stores corporate and user files in a central location.</a:t>
                      </a:r>
                    </a:p>
                    <a:p>
                      <a:pPr lvl="0">
                        <a:buNone/>
                      </a:pPr>
                      <a:r>
                        <a:rPr lang="en-US" sz="1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client devices access these files with client software such as the Windows File Explorer.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448" y="121683"/>
            <a:ext cx="4931229" cy="1398184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Peer-to-Peer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8682" y="1318685"/>
            <a:ext cx="5035192" cy="2512850"/>
          </a:xfrm>
        </p:spPr>
        <p:txBody>
          <a:bodyPr/>
          <a:lstStyle/>
          <a:p>
            <a:pPr marL="0" indent="0" algn="just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Clients are computer hosts that have software installed that enables the hosts to request and display the information obtained from the server. </a:t>
            </a:r>
          </a:p>
          <a:p>
            <a:pPr marL="0" indent="0" algn="just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Servers are hosts that have software installed which enable them to provide information, like email or web pages, to other hosts on the network.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6038" y="201647"/>
            <a:ext cx="4287836" cy="1058536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60682" y="1432659"/>
            <a:ext cx="676192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small businesses and homes, many computers function as the servers and clients on the network. This type of network is called a peer-to-peer (P2P) network. 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simplest P2P network consists of two directly connected computers using either a wired or wireless connection.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60682" y="3185135"/>
            <a:ext cx="386963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Advantages of P2P: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Easy to set up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Less complex than other networks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Lower cost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 be used for simple tasks such as transferring files and sharing printers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3982989" y="2908136"/>
            <a:ext cx="3317303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Disadvantages of P2P: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central administration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Not as secure as other networks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Not scalable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 devices may act as both clients and server which can slow their performance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C1B8BFE-0DA0-46A7-A2FF-D34676E615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86092" y="3351870"/>
            <a:ext cx="2708413" cy="234951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13402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609600" y="2743200"/>
            <a:ext cx="10972800" cy="1219200"/>
          </a:xfrm>
          <a:prstGeom prst="rect">
            <a:avLst/>
          </a:prstGeom>
          <a:noFill/>
          <a:ln/>
        </p:spPr>
        <p:txBody>
          <a:bodyPr wrap="square" rtlCol="0"/>
          <a:lstStyle/>
          <a:p>
            <a:r>
              <a:rPr lang="en-US" dirty="0"/>
              <a:t>Network Components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r>
              <a:rPr lang="en-US"/>
              <a:t>Network Components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405465"/>
            <a:ext cx="12192000" cy="56331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Infrastructure</a:t>
            </a:r>
          </a:p>
        </p:txBody>
      </p:sp>
      <p:sp>
        <p:nvSpPr>
          <p:cNvPr id="7" name="Text 2">
            <a:extLst>
              <a:ext uri="{FF2B5EF4-FFF2-40B4-BE49-F238E27FC236}">
                <a16:creationId xmlns:a16="http://schemas.microsoft.com/office/drawing/2014/main" id="{522E0318-556B-AA63-AF3A-C29FAB60F226}"/>
              </a:ext>
            </a:extLst>
          </p:cNvPr>
          <p:cNvSpPr/>
          <p:nvPr/>
        </p:nvSpPr>
        <p:spPr>
          <a:xfrm>
            <a:off x="311369" y="1686837"/>
            <a:ext cx="4961136" cy="3240067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The network infrastructure contains three categories of hardware components.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End Devices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Intermediary Devices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Network Media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endParaRPr lang="en-US" sz="1867">
              <a:latin typeface="Arial"/>
              <a:ea typeface="+mn-lt"/>
              <a:cs typeface="+mn-lt"/>
            </a:endParaRP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The following icons are used in network topologies to identify a networking component.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C5C960-D914-46D8-A21B-7735B7C79A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3285" y="1219199"/>
            <a:ext cx="6552740" cy="4670021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r>
              <a:rPr lang="en-US"/>
              <a:t>Network Components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552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End Devices</a:t>
            </a:r>
          </a:p>
        </p:txBody>
      </p:sp>
      <p:sp>
        <p:nvSpPr>
          <p:cNvPr id="7" name="Text 2">
            <a:extLst>
              <a:ext uri="{FF2B5EF4-FFF2-40B4-BE49-F238E27FC236}">
                <a16:creationId xmlns:a16="http://schemas.microsoft.com/office/drawing/2014/main" id="{E15F135E-7CDE-D6FA-45B6-1B0CC57373C8}"/>
              </a:ext>
            </a:extLst>
          </p:cNvPr>
          <p:cNvSpPr/>
          <p:nvPr/>
        </p:nvSpPr>
        <p:spPr>
          <a:xfrm>
            <a:off x="294667" y="1219200"/>
            <a:ext cx="11287732" cy="4512001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The network devices that people are most familiar with are called end devices, or hosts. 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Computers (workstations, laptops, file servers, web servers)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Network printers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Telephones and teleconferencing equipment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Security cameras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Mobile devices (such as smart phones, tablets, PDAs, and wireless debit/credit card readers and barcode scanners)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endParaRPr lang="en-US" sz="1867">
              <a:latin typeface="Arial"/>
              <a:ea typeface="+mn-lt"/>
              <a:cs typeface="+mn-lt"/>
            </a:endParaRP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An end device (or host) is either the source or destination of a message transmitted over the network.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To uniquely identify hosts, addresses are used. 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When a host initiates communication, it uses the address of the destination host to specify where the message should be sent.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LAN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120510" y="597013"/>
            <a:ext cx="7285799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physically connect to a network, an end-user device must have a network interface card (NIC) and some configuration of the operating system so that the device can participate in the network. 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are three parts to the IP configuration which must be correct for the device to send and receive information on the network: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IP address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This identifies the host on the network.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Subnet mask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This is used to identify the network on which the host is connected.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Default gateway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This identifies the networking device that the host uses to access the internet or another remote network.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695F0C-45DE-41D1-B484-20E1F7748E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6480" y="913459"/>
            <a:ext cx="4588359" cy="323687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E794C51-9B20-43C6-A9BB-76CC7272DDB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3944" b="7235"/>
          <a:stretch/>
        </p:blipFill>
        <p:spPr>
          <a:xfrm>
            <a:off x="7083286" y="3357563"/>
            <a:ext cx="2783427" cy="22574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794C51-9B20-43C6-A9BB-76CC7272DDB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993" t="29995" r="23382" b="61408"/>
          <a:stretch/>
        </p:blipFill>
        <p:spPr>
          <a:xfrm>
            <a:off x="8958263" y="3357563"/>
            <a:ext cx="1071562" cy="25241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6FCB63-E7D8-4CAD-93A8-E1FEA02DC99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7634"/>
          <a:stretch/>
        </p:blipFill>
        <p:spPr>
          <a:xfrm>
            <a:off x="5048979" y="3429001"/>
            <a:ext cx="2102262" cy="218598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663114" y="174795"/>
            <a:ext cx="237172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IP address that is entered is referred to as a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static address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must be unique on the network.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0844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END  </a:t>
            </a:r>
            <a:r>
              <a:rPr lang="en-GB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Thank You?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28377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elements/1.1/"/>
    <ds:schemaRef ds:uri="http://schemas.microsoft.com/office/2006/metadata/properties"/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d2ec016d-25cf-4c07-aa6b-c53e267faa6f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1606</Words>
  <Application>Microsoft Office PowerPoint</Application>
  <PresentationFormat>Widescreen</PresentationFormat>
  <Paragraphs>173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Calibri Light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Network Types</vt:lpstr>
      <vt:lpstr>Networks and its Entities </vt:lpstr>
      <vt:lpstr>PowerPoint Presentation</vt:lpstr>
      <vt:lpstr>Data Transmission </vt:lpstr>
      <vt:lpstr>Bandwidth and Throughput</vt:lpstr>
      <vt:lpstr>PowerPoint Presentation</vt:lpstr>
      <vt:lpstr>PowerPoint Presentation</vt:lpstr>
      <vt:lpstr>Peer-to-Peer</vt:lpstr>
      <vt:lpstr>PowerPoint Presentation</vt:lpstr>
      <vt:lpstr>PowerPoint Presentation</vt:lpstr>
      <vt:lpstr>PowerPoint Presentation</vt:lpstr>
      <vt:lpstr>LAN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64</cp:revision>
  <dcterms:created xsi:type="dcterms:W3CDTF">2021-03-05T06:07:01Z</dcterms:created>
  <dcterms:modified xsi:type="dcterms:W3CDTF">2026-01-27T09:13:45Z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