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7" r:id="rId2"/>
    <p:sldId id="256" r:id="rId3"/>
    <p:sldId id="274" r:id="rId4"/>
    <p:sldId id="261" r:id="rId5"/>
    <p:sldId id="262" r:id="rId6"/>
    <p:sldId id="263" r:id="rId7"/>
    <p:sldId id="279" r:id="rId8"/>
    <p:sldId id="280" r:id="rId9"/>
    <p:sldId id="264" r:id="rId10"/>
    <p:sldId id="265" r:id="rId11"/>
    <p:sldId id="266" r:id="rId12"/>
    <p:sldId id="267" r:id="rId13"/>
    <p:sldId id="268" r:id="rId14"/>
    <p:sldId id="269" r:id="rId15"/>
    <p:sldId id="270" r:id="rId16"/>
    <p:sldId id="271" r:id="rId17"/>
    <p:sldId id="272" r:id="rId18"/>
    <p:sldId id="273" r:id="rId19"/>
    <p:sldId id="275" r:id="rId20"/>
    <p:sldId id="276" r:id="rId21"/>
    <p:sldId id="277" r:id="rId22"/>
    <p:sldId id="278" r:id="rId23"/>
    <p:sldId id="282" r:id="rId24"/>
    <p:sldId id="283" r:id="rId25"/>
    <p:sldId id="28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52" autoAdjust="0"/>
  </p:normalViewPr>
  <p:slideViewPr>
    <p:cSldViewPr snapToGrid="0">
      <p:cViewPr varScale="1">
        <p:scale>
          <a:sx n="109" d="100"/>
          <a:sy n="109" d="100"/>
        </p:scale>
        <p:origin x="672"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67A073-5BBE-4779-B6B9-500C60065465}" type="doc">
      <dgm:prSet loTypeId="urn:microsoft.com/office/officeart/2005/8/layout/radial1" loCatId="relationship" qsTypeId="urn:microsoft.com/office/officeart/2005/8/quickstyle/3d1" qsCatId="3D" csTypeId="urn:microsoft.com/office/officeart/2005/8/colors/accent1_2" csCatId="accent1" phldr="1"/>
      <dgm:spPr/>
      <dgm:t>
        <a:bodyPr/>
        <a:lstStyle/>
        <a:p>
          <a:endParaRPr lang="en-IN"/>
        </a:p>
      </dgm:t>
    </dgm:pt>
    <dgm:pt modelId="{89B80AEA-E0C8-4550-87C2-5ED8FD044203}">
      <dgm:prSet phldrT="[Text]"/>
      <dgm:spPr>
        <a:xfrm>
          <a:off x="4609560" y="168843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r>
            <a:rPr lang="en-IN" dirty="0">
              <a:solidFill>
                <a:sysClr val="window" lastClr="FFFFFF"/>
              </a:solidFill>
              <a:latin typeface="Calibri" panose="020F0502020204030204"/>
              <a:ea typeface="+mn-ea"/>
              <a:cs typeface="+mn-cs"/>
            </a:rPr>
            <a:t>SWATCH</a:t>
          </a:r>
        </a:p>
      </dgm:t>
    </dgm:pt>
    <dgm:pt modelId="{A4A923E9-93AE-4247-930A-AF6618F52D42}" type="parTrans" cxnId="{DB2451A1-5837-4011-915D-85E200049BC9}">
      <dgm:prSet/>
      <dgm:spPr/>
      <dgm:t>
        <a:bodyPr/>
        <a:lstStyle/>
        <a:p>
          <a:endParaRPr lang="en-IN"/>
        </a:p>
      </dgm:t>
    </dgm:pt>
    <dgm:pt modelId="{C7B009DE-DE94-4E63-AC34-4301A33E9AD8}" type="sibTrans" cxnId="{DB2451A1-5837-4011-915D-85E200049BC9}">
      <dgm:prSet/>
      <dgm:spPr/>
      <dgm:t>
        <a:bodyPr/>
        <a:lstStyle/>
        <a:p>
          <a:endParaRPr lang="en-IN"/>
        </a:p>
      </dgm:t>
    </dgm:pt>
    <dgm:pt modelId="{59C111EA-D271-4F89-897B-568F25D7D469}">
      <dgm:prSet phldrT="[Text]"/>
      <dgm:spPr>
        <a:xfrm>
          <a:off x="4609560" y="236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r>
            <a:rPr lang="en-IN" dirty="0">
              <a:solidFill>
                <a:sysClr val="window" lastClr="FFFFFF"/>
              </a:solidFill>
              <a:latin typeface="Calibri" panose="020F0502020204030204"/>
              <a:ea typeface="+mn-ea"/>
              <a:cs typeface="+mn-cs"/>
            </a:rPr>
            <a:t>DURABILITY	</a:t>
          </a:r>
        </a:p>
      </dgm:t>
    </dgm:pt>
    <dgm:pt modelId="{5E38E8B0-5CB9-4A68-A4CC-3DC2885E2D20}" type="parTrans" cxnId="{9D1FF5C3-1E94-4B1D-B8C3-C1B2A17F7E3C}">
      <dgm:prSet/>
      <dgm:spPr>
        <a:xfrm rot="16200000">
          <a:off x="5063004" y="1482543"/>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D27351E3-F8F2-489E-B1C4-90842D3D912C}" type="sibTrans" cxnId="{9D1FF5C3-1E94-4B1D-B8C3-C1B2A17F7E3C}">
      <dgm:prSet/>
      <dgm:spPr/>
      <dgm:t>
        <a:bodyPr/>
        <a:lstStyle/>
        <a:p>
          <a:endParaRPr lang="en-IN"/>
        </a:p>
      </dgm:t>
    </dgm:pt>
    <dgm:pt modelId="{DA4894B8-2709-42EB-A601-D78386B9DF59}">
      <dgm:prSet phldrT="[Text]"/>
      <dgm:spPr>
        <a:xfrm>
          <a:off x="6213108" y="1167410"/>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r>
            <a:rPr lang="en-IN" dirty="0">
              <a:solidFill>
                <a:sysClr val="window" lastClr="FFFFFF"/>
              </a:solidFill>
              <a:latin typeface="Calibri" panose="020F0502020204030204"/>
              <a:ea typeface="+mn-ea"/>
              <a:cs typeface="+mn-cs"/>
            </a:rPr>
            <a:t>QUALITY</a:t>
          </a:r>
        </a:p>
      </dgm:t>
    </dgm:pt>
    <dgm:pt modelId="{25C1DAA2-102B-442B-931C-14B7610D9625}" type="parTrans" cxnId="{AFD31CB3-85E0-438E-8CD7-A42BA3821CFA}">
      <dgm:prSet/>
      <dgm:spPr>
        <a:xfrm rot="20520000">
          <a:off x="5864778" y="2065066"/>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0FDC8796-1EF3-4A95-8712-7955AC53F9CA}" type="sibTrans" cxnId="{AFD31CB3-85E0-438E-8CD7-A42BA3821CFA}">
      <dgm:prSet/>
      <dgm:spPr/>
      <dgm:t>
        <a:bodyPr/>
        <a:lstStyle/>
        <a:p>
          <a:endParaRPr lang="en-IN"/>
        </a:p>
      </dgm:t>
    </dgm:pt>
    <dgm:pt modelId="{33BDDEC5-2E28-4A8A-A0CD-E92BC445DB15}">
      <dgm:prSet phldrT="[Text]"/>
      <dgm:spPr>
        <a:xfrm>
          <a:off x="5600607" y="305249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r>
            <a:rPr lang="en-IN" dirty="0">
              <a:solidFill>
                <a:sysClr val="window" lastClr="FFFFFF"/>
              </a:solidFill>
              <a:latin typeface="Calibri" panose="020F0502020204030204"/>
              <a:ea typeface="+mn-ea"/>
              <a:cs typeface="+mn-cs"/>
            </a:rPr>
            <a:t>AFFORDABLE</a:t>
          </a:r>
        </a:p>
      </dgm:t>
    </dgm:pt>
    <dgm:pt modelId="{76F3496F-13EE-44F9-8F0B-0110FA9402F5}" type="parTrans" cxnId="{088391CB-9AB8-47A6-A7BA-6BB0E5D0E30F}">
      <dgm:prSet/>
      <dgm:spPr>
        <a:xfrm rot="3240000">
          <a:off x="5558527" y="3007607"/>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7B80B7E2-5627-4981-A890-57192204B8CA}" type="sibTrans" cxnId="{088391CB-9AB8-47A6-A7BA-6BB0E5D0E30F}">
      <dgm:prSet/>
      <dgm:spPr/>
      <dgm:t>
        <a:bodyPr/>
        <a:lstStyle/>
        <a:p>
          <a:endParaRPr lang="en-IN"/>
        </a:p>
      </dgm:t>
    </dgm:pt>
    <dgm:pt modelId="{652CDB8C-DF1C-4C60-9689-EDE782F1185E}">
      <dgm:prSet phldrT="[Text]"/>
      <dgm:spPr>
        <a:xfrm>
          <a:off x="3618513" y="305249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r>
            <a:rPr lang="en-IN" dirty="0">
              <a:solidFill>
                <a:sysClr val="window" lastClr="FFFFFF"/>
              </a:solidFill>
              <a:latin typeface="Calibri" panose="020F0502020204030204"/>
              <a:ea typeface="+mn-ea"/>
              <a:cs typeface="+mn-cs"/>
            </a:rPr>
            <a:t>YOUNG AND TRENDY</a:t>
          </a:r>
        </a:p>
      </dgm:t>
    </dgm:pt>
    <dgm:pt modelId="{476ABC5C-EB0C-4D2A-8FA4-1CB164C37FED}" type="parTrans" cxnId="{4D82A825-743A-4D69-A1B9-39F8A2C6FF3B}">
      <dgm:prSet/>
      <dgm:spPr>
        <a:xfrm rot="7560000">
          <a:off x="4567480" y="3007607"/>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39127622-7951-48A8-8D3D-E13269148301}" type="sibTrans" cxnId="{4D82A825-743A-4D69-A1B9-39F8A2C6FF3B}">
      <dgm:prSet/>
      <dgm:spPr/>
      <dgm:t>
        <a:bodyPr/>
        <a:lstStyle/>
        <a:p>
          <a:endParaRPr lang="en-IN"/>
        </a:p>
      </dgm:t>
    </dgm:pt>
    <dgm:pt modelId="{B57C6A18-0541-4543-B6D3-6234F8AFCC22}">
      <dgm:prSet phldrT="[Text]"/>
      <dgm:spPr>
        <a:xfrm>
          <a:off x="3006012" y="1167410"/>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r>
            <a:rPr lang="en-IN" dirty="0">
              <a:solidFill>
                <a:sysClr val="window" lastClr="FFFFFF"/>
              </a:solidFill>
              <a:latin typeface="Calibri" panose="020F0502020204030204"/>
              <a:ea typeface="+mn-ea"/>
              <a:cs typeface="+mn-cs"/>
            </a:rPr>
            <a:t>SWISS MADE</a:t>
          </a:r>
        </a:p>
      </dgm:t>
    </dgm:pt>
    <dgm:pt modelId="{169D9D4E-43BE-457E-8588-EB923652EEF5}" type="parTrans" cxnId="{30C30C70-0ED6-498F-A3E6-0D16E942043E}">
      <dgm:prSet/>
      <dgm:spPr>
        <a:xfrm rot="11880000">
          <a:off x="4261230" y="2065066"/>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8CC5AA56-817B-49C6-8C88-9DF75078102D}" type="sibTrans" cxnId="{30C30C70-0ED6-498F-A3E6-0D16E942043E}">
      <dgm:prSet/>
      <dgm:spPr/>
      <dgm:t>
        <a:bodyPr/>
        <a:lstStyle/>
        <a:p>
          <a:endParaRPr lang="en-US"/>
        </a:p>
      </dgm:t>
    </dgm:pt>
    <dgm:pt modelId="{3351B8B5-86E8-4C44-A54B-DC1824A60B9F}">
      <dgm:prSet phldrT="[Text]"/>
      <dgm:spPr/>
      <dgm:t>
        <a:bodyPr/>
        <a:lstStyle/>
        <a:p>
          <a:endParaRPr lang="en-IN" dirty="0"/>
        </a:p>
      </dgm:t>
    </dgm:pt>
    <dgm:pt modelId="{EA15AEE6-1D48-44B7-B6F4-EAD530E42485}" type="parTrans" cxnId="{19CC1ACD-3448-4D47-865E-547FECBF0DF2}">
      <dgm:prSet/>
      <dgm:spPr/>
      <dgm:t>
        <a:bodyPr/>
        <a:lstStyle/>
        <a:p>
          <a:endParaRPr lang="en-IN"/>
        </a:p>
      </dgm:t>
    </dgm:pt>
    <dgm:pt modelId="{B27C4ECB-1C70-4E14-A9D4-53EEF17259F3}" type="sibTrans" cxnId="{19CC1ACD-3448-4D47-865E-547FECBF0DF2}">
      <dgm:prSet/>
      <dgm:spPr/>
      <dgm:t>
        <a:bodyPr/>
        <a:lstStyle/>
        <a:p>
          <a:endParaRPr lang="en-US"/>
        </a:p>
      </dgm:t>
    </dgm:pt>
    <dgm:pt modelId="{D4EF1305-E3AA-4DF3-A186-25A23782C28E}" type="pres">
      <dgm:prSet presAssocID="{0D67A073-5BBE-4779-B6B9-500C60065465}" presName="cycle" presStyleCnt="0">
        <dgm:presLayoutVars>
          <dgm:chMax val="1"/>
          <dgm:dir/>
          <dgm:animLvl val="ctr"/>
          <dgm:resizeHandles val="exact"/>
        </dgm:presLayoutVars>
      </dgm:prSet>
      <dgm:spPr/>
      <dgm:t>
        <a:bodyPr/>
        <a:lstStyle/>
        <a:p>
          <a:endParaRPr lang="en-US"/>
        </a:p>
      </dgm:t>
    </dgm:pt>
    <dgm:pt modelId="{FE9575B6-09FC-4379-BA9C-CEE976F5309B}" type="pres">
      <dgm:prSet presAssocID="{89B80AEA-E0C8-4550-87C2-5ED8FD044203}" presName="centerShape" presStyleLbl="node0" presStyleIdx="0" presStyleCnt="1"/>
      <dgm:spPr/>
      <dgm:t>
        <a:bodyPr/>
        <a:lstStyle/>
        <a:p>
          <a:endParaRPr lang="en-US"/>
        </a:p>
      </dgm:t>
    </dgm:pt>
    <dgm:pt modelId="{2FAF4E9A-5E98-4CD6-85C1-E4E5E7FC13CF}" type="pres">
      <dgm:prSet presAssocID="{5E38E8B0-5CB9-4A68-A4CC-3DC2885E2D20}" presName="Name9" presStyleLbl="parChTrans1D2" presStyleIdx="0" presStyleCnt="5"/>
      <dgm:spPr/>
      <dgm:t>
        <a:bodyPr/>
        <a:lstStyle/>
        <a:p>
          <a:endParaRPr lang="en-US"/>
        </a:p>
      </dgm:t>
    </dgm:pt>
    <dgm:pt modelId="{FC61EC53-23E7-4B67-B939-AEA851E1AEEA}" type="pres">
      <dgm:prSet presAssocID="{5E38E8B0-5CB9-4A68-A4CC-3DC2885E2D20}" presName="connTx" presStyleLbl="parChTrans1D2" presStyleIdx="0" presStyleCnt="5"/>
      <dgm:spPr/>
      <dgm:t>
        <a:bodyPr/>
        <a:lstStyle/>
        <a:p>
          <a:endParaRPr lang="en-US"/>
        </a:p>
      </dgm:t>
    </dgm:pt>
    <dgm:pt modelId="{F0E46EFC-382D-4919-A7AB-DF0DD3D47552}" type="pres">
      <dgm:prSet presAssocID="{59C111EA-D271-4F89-897B-568F25D7D469}" presName="node" presStyleLbl="node1" presStyleIdx="0" presStyleCnt="5">
        <dgm:presLayoutVars>
          <dgm:bulletEnabled val="1"/>
        </dgm:presLayoutVars>
      </dgm:prSet>
      <dgm:spPr/>
      <dgm:t>
        <a:bodyPr/>
        <a:lstStyle/>
        <a:p>
          <a:endParaRPr lang="en-US"/>
        </a:p>
      </dgm:t>
    </dgm:pt>
    <dgm:pt modelId="{6B81FAEF-3188-4184-979D-076820B2D207}" type="pres">
      <dgm:prSet presAssocID="{25C1DAA2-102B-442B-931C-14B7610D9625}" presName="Name9" presStyleLbl="parChTrans1D2" presStyleIdx="1" presStyleCnt="5"/>
      <dgm:spPr/>
      <dgm:t>
        <a:bodyPr/>
        <a:lstStyle/>
        <a:p>
          <a:endParaRPr lang="en-US"/>
        </a:p>
      </dgm:t>
    </dgm:pt>
    <dgm:pt modelId="{9D603FD5-D766-4B38-8CD1-4D3D93555EEA}" type="pres">
      <dgm:prSet presAssocID="{25C1DAA2-102B-442B-931C-14B7610D9625}" presName="connTx" presStyleLbl="parChTrans1D2" presStyleIdx="1" presStyleCnt="5"/>
      <dgm:spPr/>
      <dgm:t>
        <a:bodyPr/>
        <a:lstStyle/>
        <a:p>
          <a:endParaRPr lang="en-US"/>
        </a:p>
      </dgm:t>
    </dgm:pt>
    <dgm:pt modelId="{1B65F5FD-4BA6-49D2-B481-9B9B65DA72AF}" type="pres">
      <dgm:prSet presAssocID="{DA4894B8-2709-42EB-A601-D78386B9DF59}" presName="node" presStyleLbl="node1" presStyleIdx="1" presStyleCnt="5">
        <dgm:presLayoutVars>
          <dgm:bulletEnabled val="1"/>
        </dgm:presLayoutVars>
      </dgm:prSet>
      <dgm:spPr/>
      <dgm:t>
        <a:bodyPr/>
        <a:lstStyle/>
        <a:p>
          <a:endParaRPr lang="en-US"/>
        </a:p>
      </dgm:t>
    </dgm:pt>
    <dgm:pt modelId="{1EEA467B-58FB-468B-BA87-47060B1B3383}" type="pres">
      <dgm:prSet presAssocID="{76F3496F-13EE-44F9-8F0B-0110FA9402F5}" presName="Name9" presStyleLbl="parChTrans1D2" presStyleIdx="2" presStyleCnt="5"/>
      <dgm:spPr/>
      <dgm:t>
        <a:bodyPr/>
        <a:lstStyle/>
        <a:p>
          <a:endParaRPr lang="en-US"/>
        </a:p>
      </dgm:t>
    </dgm:pt>
    <dgm:pt modelId="{3B0F0C72-A90D-4857-AD08-5881D2812927}" type="pres">
      <dgm:prSet presAssocID="{76F3496F-13EE-44F9-8F0B-0110FA9402F5}" presName="connTx" presStyleLbl="parChTrans1D2" presStyleIdx="2" presStyleCnt="5"/>
      <dgm:spPr/>
      <dgm:t>
        <a:bodyPr/>
        <a:lstStyle/>
        <a:p>
          <a:endParaRPr lang="en-US"/>
        </a:p>
      </dgm:t>
    </dgm:pt>
    <dgm:pt modelId="{8E0E9FEE-85D2-4A56-91DB-B7819F1DE59F}" type="pres">
      <dgm:prSet presAssocID="{33BDDEC5-2E28-4A8A-A0CD-E92BC445DB15}" presName="node" presStyleLbl="node1" presStyleIdx="2" presStyleCnt="5">
        <dgm:presLayoutVars>
          <dgm:bulletEnabled val="1"/>
        </dgm:presLayoutVars>
      </dgm:prSet>
      <dgm:spPr/>
      <dgm:t>
        <a:bodyPr/>
        <a:lstStyle/>
        <a:p>
          <a:endParaRPr lang="en-US"/>
        </a:p>
      </dgm:t>
    </dgm:pt>
    <dgm:pt modelId="{93EF095D-20E0-41CB-9184-28A89F11CAF2}" type="pres">
      <dgm:prSet presAssocID="{476ABC5C-EB0C-4D2A-8FA4-1CB164C37FED}" presName="Name9" presStyleLbl="parChTrans1D2" presStyleIdx="3" presStyleCnt="5"/>
      <dgm:spPr/>
      <dgm:t>
        <a:bodyPr/>
        <a:lstStyle/>
        <a:p>
          <a:endParaRPr lang="en-US"/>
        </a:p>
      </dgm:t>
    </dgm:pt>
    <dgm:pt modelId="{3ED8CECB-0AE4-4899-B4C3-5B316C3A4FEE}" type="pres">
      <dgm:prSet presAssocID="{476ABC5C-EB0C-4D2A-8FA4-1CB164C37FED}" presName="connTx" presStyleLbl="parChTrans1D2" presStyleIdx="3" presStyleCnt="5"/>
      <dgm:spPr/>
      <dgm:t>
        <a:bodyPr/>
        <a:lstStyle/>
        <a:p>
          <a:endParaRPr lang="en-US"/>
        </a:p>
      </dgm:t>
    </dgm:pt>
    <dgm:pt modelId="{750B8737-7FB9-470F-A8F7-9A46F2C9A529}" type="pres">
      <dgm:prSet presAssocID="{652CDB8C-DF1C-4C60-9689-EDE782F1185E}" presName="node" presStyleLbl="node1" presStyleIdx="3" presStyleCnt="5">
        <dgm:presLayoutVars>
          <dgm:bulletEnabled val="1"/>
        </dgm:presLayoutVars>
      </dgm:prSet>
      <dgm:spPr/>
      <dgm:t>
        <a:bodyPr/>
        <a:lstStyle/>
        <a:p>
          <a:endParaRPr lang="en-US"/>
        </a:p>
      </dgm:t>
    </dgm:pt>
    <dgm:pt modelId="{6738D2AF-23CD-4426-845C-81B242717E78}" type="pres">
      <dgm:prSet presAssocID="{169D9D4E-43BE-457E-8588-EB923652EEF5}" presName="Name9" presStyleLbl="parChTrans1D2" presStyleIdx="4" presStyleCnt="5"/>
      <dgm:spPr/>
      <dgm:t>
        <a:bodyPr/>
        <a:lstStyle/>
        <a:p>
          <a:endParaRPr lang="en-US"/>
        </a:p>
      </dgm:t>
    </dgm:pt>
    <dgm:pt modelId="{6C3C177D-870E-41FE-B5FC-43C01A50D6D5}" type="pres">
      <dgm:prSet presAssocID="{169D9D4E-43BE-457E-8588-EB923652EEF5}" presName="connTx" presStyleLbl="parChTrans1D2" presStyleIdx="4" presStyleCnt="5"/>
      <dgm:spPr/>
      <dgm:t>
        <a:bodyPr/>
        <a:lstStyle/>
        <a:p>
          <a:endParaRPr lang="en-US"/>
        </a:p>
      </dgm:t>
    </dgm:pt>
    <dgm:pt modelId="{83A1EF61-8FA5-41D1-A9F4-B452CAB7F4A7}" type="pres">
      <dgm:prSet presAssocID="{B57C6A18-0541-4543-B6D3-6234F8AFCC22}" presName="node" presStyleLbl="node1" presStyleIdx="4" presStyleCnt="5">
        <dgm:presLayoutVars>
          <dgm:bulletEnabled val="1"/>
        </dgm:presLayoutVars>
      </dgm:prSet>
      <dgm:spPr/>
      <dgm:t>
        <a:bodyPr/>
        <a:lstStyle/>
        <a:p>
          <a:endParaRPr lang="en-US"/>
        </a:p>
      </dgm:t>
    </dgm:pt>
  </dgm:ptLst>
  <dgm:cxnLst>
    <dgm:cxn modelId="{4ED6E2B0-D5AE-4C24-BFDA-563B69714A4F}" type="presOf" srcId="{652CDB8C-DF1C-4C60-9689-EDE782F1185E}" destId="{750B8737-7FB9-470F-A8F7-9A46F2C9A529}" srcOrd="0" destOrd="0" presId="urn:microsoft.com/office/officeart/2005/8/layout/radial1"/>
    <dgm:cxn modelId="{30C30C70-0ED6-498F-A3E6-0D16E942043E}" srcId="{89B80AEA-E0C8-4550-87C2-5ED8FD044203}" destId="{B57C6A18-0541-4543-B6D3-6234F8AFCC22}" srcOrd="4" destOrd="0" parTransId="{169D9D4E-43BE-457E-8588-EB923652EEF5}" sibTransId="{8CC5AA56-817B-49C6-8C88-9DF75078102D}"/>
    <dgm:cxn modelId="{477CA1FC-499E-452B-A940-07CDCB77B0E2}" type="presOf" srcId="{169D9D4E-43BE-457E-8588-EB923652EEF5}" destId="{6738D2AF-23CD-4426-845C-81B242717E78}" srcOrd="0" destOrd="0" presId="urn:microsoft.com/office/officeart/2005/8/layout/radial1"/>
    <dgm:cxn modelId="{0F389D2C-AE43-44B3-8A3D-8DD4E7298BF3}" type="presOf" srcId="{25C1DAA2-102B-442B-931C-14B7610D9625}" destId="{6B81FAEF-3188-4184-979D-076820B2D207}" srcOrd="0" destOrd="0" presId="urn:microsoft.com/office/officeart/2005/8/layout/radial1"/>
    <dgm:cxn modelId="{AFD31CB3-85E0-438E-8CD7-A42BA3821CFA}" srcId="{89B80AEA-E0C8-4550-87C2-5ED8FD044203}" destId="{DA4894B8-2709-42EB-A601-D78386B9DF59}" srcOrd="1" destOrd="0" parTransId="{25C1DAA2-102B-442B-931C-14B7610D9625}" sibTransId="{0FDC8796-1EF3-4A95-8712-7955AC53F9CA}"/>
    <dgm:cxn modelId="{52AAA0EA-DA92-4C3C-A72A-3D420B99B2BB}" type="presOf" srcId="{B57C6A18-0541-4543-B6D3-6234F8AFCC22}" destId="{83A1EF61-8FA5-41D1-A9F4-B452CAB7F4A7}" srcOrd="0" destOrd="0" presId="urn:microsoft.com/office/officeart/2005/8/layout/radial1"/>
    <dgm:cxn modelId="{73EE8C2B-ED6B-4345-AACB-3D7B94A565E3}" type="presOf" srcId="{5E38E8B0-5CB9-4A68-A4CC-3DC2885E2D20}" destId="{FC61EC53-23E7-4B67-B939-AEA851E1AEEA}" srcOrd="1" destOrd="0" presId="urn:microsoft.com/office/officeart/2005/8/layout/radial1"/>
    <dgm:cxn modelId="{9080F048-2A2A-4C35-A51F-CCE481AA6EF1}" type="presOf" srcId="{76F3496F-13EE-44F9-8F0B-0110FA9402F5}" destId="{3B0F0C72-A90D-4857-AD08-5881D2812927}" srcOrd="1" destOrd="0" presId="urn:microsoft.com/office/officeart/2005/8/layout/radial1"/>
    <dgm:cxn modelId="{366BBF97-90B8-40D6-BDB9-9AF392908393}" type="presOf" srcId="{59C111EA-D271-4F89-897B-568F25D7D469}" destId="{F0E46EFC-382D-4919-A7AB-DF0DD3D47552}" srcOrd="0" destOrd="0" presId="urn:microsoft.com/office/officeart/2005/8/layout/radial1"/>
    <dgm:cxn modelId="{231F648D-3CAF-4F96-A0CA-E8A295F7EB22}" type="presOf" srcId="{76F3496F-13EE-44F9-8F0B-0110FA9402F5}" destId="{1EEA467B-58FB-468B-BA87-47060B1B3383}" srcOrd="0" destOrd="0" presId="urn:microsoft.com/office/officeart/2005/8/layout/radial1"/>
    <dgm:cxn modelId="{E8DDCCDD-9D34-4B9F-906C-565FB9161636}" type="presOf" srcId="{DA4894B8-2709-42EB-A601-D78386B9DF59}" destId="{1B65F5FD-4BA6-49D2-B481-9B9B65DA72AF}" srcOrd="0" destOrd="0" presId="urn:microsoft.com/office/officeart/2005/8/layout/radial1"/>
    <dgm:cxn modelId="{9429C52C-1E40-4D60-AC03-C12BDDA91072}" type="presOf" srcId="{25C1DAA2-102B-442B-931C-14B7610D9625}" destId="{9D603FD5-D766-4B38-8CD1-4D3D93555EEA}" srcOrd="1" destOrd="0" presId="urn:microsoft.com/office/officeart/2005/8/layout/radial1"/>
    <dgm:cxn modelId="{30C5DB67-EE62-42C4-AF1E-D78C2FA75113}" type="presOf" srcId="{0D67A073-5BBE-4779-B6B9-500C60065465}" destId="{D4EF1305-E3AA-4DF3-A186-25A23782C28E}" srcOrd="0" destOrd="0" presId="urn:microsoft.com/office/officeart/2005/8/layout/radial1"/>
    <dgm:cxn modelId="{61C85D2E-BB35-4E84-983A-353D902F9E2D}" type="presOf" srcId="{169D9D4E-43BE-457E-8588-EB923652EEF5}" destId="{6C3C177D-870E-41FE-B5FC-43C01A50D6D5}" srcOrd="1" destOrd="0" presId="urn:microsoft.com/office/officeart/2005/8/layout/radial1"/>
    <dgm:cxn modelId="{4D82A825-743A-4D69-A1B9-39F8A2C6FF3B}" srcId="{89B80AEA-E0C8-4550-87C2-5ED8FD044203}" destId="{652CDB8C-DF1C-4C60-9689-EDE782F1185E}" srcOrd="3" destOrd="0" parTransId="{476ABC5C-EB0C-4D2A-8FA4-1CB164C37FED}" sibTransId="{39127622-7951-48A8-8D3D-E13269148301}"/>
    <dgm:cxn modelId="{E408436B-32EF-4A10-ABD8-7889E793DC64}" type="presOf" srcId="{476ABC5C-EB0C-4D2A-8FA4-1CB164C37FED}" destId="{93EF095D-20E0-41CB-9184-28A89F11CAF2}" srcOrd="0" destOrd="0" presId="urn:microsoft.com/office/officeart/2005/8/layout/radial1"/>
    <dgm:cxn modelId="{19CC1ACD-3448-4D47-865E-547FECBF0DF2}" srcId="{0D67A073-5BBE-4779-B6B9-500C60065465}" destId="{3351B8B5-86E8-4C44-A54B-DC1824A60B9F}" srcOrd="1" destOrd="0" parTransId="{EA15AEE6-1D48-44B7-B6F4-EAD530E42485}" sibTransId="{B27C4ECB-1C70-4E14-A9D4-53EEF17259F3}"/>
    <dgm:cxn modelId="{BB91395B-915F-4FE8-86F8-6244215376A7}" type="presOf" srcId="{33BDDEC5-2E28-4A8A-A0CD-E92BC445DB15}" destId="{8E0E9FEE-85D2-4A56-91DB-B7819F1DE59F}" srcOrd="0" destOrd="0" presId="urn:microsoft.com/office/officeart/2005/8/layout/radial1"/>
    <dgm:cxn modelId="{9D1FF5C3-1E94-4B1D-B8C3-C1B2A17F7E3C}" srcId="{89B80AEA-E0C8-4550-87C2-5ED8FD044203}" destId="{59C111EA-D271-4F89-897B-568F25D7D469}" srcOrd="0" destOrd="0" parTransId="{5E38E8B0-5CB9-4A68-A4CC-3DC2885E2D20}" sibTransId="{D27351E3-F8F2-489E-B1C4-90842D3D912C}"/>
    <dgm:cxn modelId="{278ED392-F647-4ACE-8D7B-715EEBE3B961}" type="presOf" srcId="{89B80AEA-E0C8-4550-87C2-5ED8FD044203}" destId="{FE9575B6-09FC-4379-BA9C-CEE976F5309B}" srcOrd="0" destOrd="0" presId="urn:microsoft.com/office/officeart/2005/8/layout/radial1"/>
    <dgm:cxn modelId="{DB2451A1-5837-4011-915D-85E200049BC9}" srcId="{0D67A073-5BBE-4779-B6B9-500C60065465}" destId="{89B80AEA-E0C8-4550-87C2-5ED8FD044203}" srcOrd="0" destOrd="0" parTransId="{A4A923E9-93AE-4247-930A-AF6618F52D42}" sibTransId="{C7B009DE-DE94-4E63-AC34-4301A33E9AD8}"/>
    <dgm:cxn modelId="{088391CB-9AB8-47A6-A7BA-6BB0E5D0E30F}" srcId="{89B80AEA-E0C8-4550-87C2-5ED8FD044203}" destId="{33BDDEC5-2E28-4A8A-A0CD-E92BC445DB15}" srcOrd="2" destOrd="0" parTransId="{76F3496F-13EE-44F9-8F0B-0110FA9402F5}" sibTransId="{7B80B7E2-5627-4981-A890-57192204B8CA}"/>
    <dgm:cxn modelId="{A02EFA86-68A9-46C5-A04C-9FC7B77A98BC}" type="presOf" srcId="{5E38E8B0-5CB9-4A68-A4CC-3DC2885E2D20}" destId="{2FAF4E9A-5E98-4CD6-85C1-E4E5E7FC13CF}" srcOrd="0" destOrd="0" presId="urn:microsoft.com/office/officeart/2005/8/layout/radial1"/>
    <dgm:cxn modelId="{EE52B5AE-4813-40F6-9651-9315D71EB0A2}" type="presOf" srcId="{476ABC5C-EB0C-4D2A-8FA4-1CB164C37FED}" destId="{3ED8CECB-0AE4-4899-B4C3-5B316C3A4FEE}" srcOrd="1" destOrd="0" presId="urn:microsoft.com/office/officeart/2005/8/layout/radial1"/>
    <dgm:cxn modelId="{52F2B508-E781-4FD7-8E82-983F0659BC88}" type="presParOf" srcId="{D4EF1305-E3AA-4DF3-A186-25A23782C28E}" destId="{FE9575B6-09FC-4379-BA9C-CEE976F5309B}" srcOrd="0" destOrd="0" presId="urn:microsoft.com/office/officeart/2005/8/layout/radial1"/>
    <dgm:cxn modelId="{E12D4ACA-A038-4297-BB1C-93460E7F60E3}" type="presParOf" srcId="{D4EF1305-E3AA-4DF3-A186-25A23782C28E}" destId="{2FAF4E9A-5E98-4CD6-85C1-E4E5E7FC13CF}" srcOrd="1" destOrd="0" presId="urn:microsoft.com/office/officeart/2005/8/layout/radial1"/>
    <dgm:cxn modelId="{423628F4-EBF8-44F9-A025-ACBCFA294DBB}" type="presParOf" srcId="{2FAF4E9A-5E98-4CD6-85C1-E4E5E7FC13CF}" destId="{FC61EC53-23E7-4B67-B939-AEA851E1AEEA}" srcOrd="0" destOrd="0" presId="urn:microsoft.com/office/officeart/2005/8/layout/radial1"/>
    <dgm:cxn modelId="{063BC2D6-2A29-419D-B1C3-73FF8870879C}" type="presParOf" srcId="{D4EF1305-E3AA-4DF3-A186-25A23782C28E}" destId="{F0E46EFC-382D-4919-A7AB-DF0DD3D47552}" srcOrd="2" destOrd="0" presId="urn:microsoft.com/office/officeart/2005/8/layout/radial1"/>
    <dgm:cxn modelId="{256D311C-6AF5-4F3A-BE23-EFFC65736487}" type="presParOf" srcId="{D4EF1305-E3AA-4DF3-A186-25A23782C28E}" destId="{6B81FAEF-3188-4184-979D-076820B2D207}" srcOrd="3" destOrd="0" presId="urn:microsoft.com/office/officeart/2005/8/layout/radial1"/>
    <dgm:cxn modelId="{D68C00C8-C1BD-4C6F-9282-496AF81B7E5E}" type="presParOf" srcId="{6B81FAEF-3188-4184-979D-076820B2D207}" destId="{9D603FD5-D766-4B38-8CD1-4D3D93555EEA}" srcOrd="0" destOrd="0" presId="urn:microsoft.com/office/officeart/2005/8/layout/radial1"/>
    <dgm:cxn modelId="{B11230E3-EDB8-4F7D-88EA-522B488B23DC}" type="presParOf" srcId="{D4EF1305-E3AA-4DF3-A186-25A23782C28E}" destId="{1B65F5FD-4BA6-49D2-B481-9B9B65DA72AF}" srcOrd="4" destOrd="0" presId="urn:microsoft.com/office/officeart/2005/8/layout/radial1"/>
    <dgm:cxn modelId="{713A1E49-D7C4-4F09-8E7B-9F6BAD4D3666}" type="presParOf" srcId="{D4EF1305-E3AA-4DF3-A186-25A23782C28E}" destId="{1EEA467B-58FB-468B-BA87-47060B1B3383}" srcOrd="5" destOrd="0" presId="urn:microsoft.com/office/officeart/2005/8/layout/radial1"/>
    <dgm:cxn modelId="{278A5285-1CC3-494D-9CFC-B504E28911E6}" type="presParOf" srcId="{1EEA467B-58FB-468B-BA87-47060B1B3383}" destId="{3B0F0C72-A90D-4857-AD08-5881D2812927}" srcOrd="0" destOrd="0" presId="urn:microsoft.com/office/officeart/2005/8/layout/radial1"/>
    <dgm:cxn modelId="{AB5629E9-884C-4B63-9461-5E8B54ED044C}" type="presParOf" srcId="{D4EF1305-E3AA-4DF3-A186-25A23782C28E}" destId="{8E0E9FEE-85D2-4A56-91DB-B7819F1DE59F}" srcOrd="6" destOrd="0" presId="urn:microsoft.com/office/officeart/2005/8/layout/radial1"/>
    <dgm:cxn modelId="{4A13115B-A796-45DF-BE39-93D98F370FE4}" type="presParOf" srcId="{D4EF1305-E3AA-4DF3-A186-25A23782C28E}" destId="{93EF095D-20E0-41CB-9184-28A89F11CAF2}" srcOrd="7" destOrd="0" presId="urn:microsoft.com/office/officeart/2005/8/layout/radial1"/>
    <dgm:cxn modelId="{266E0508-D1AF-4638-89B3-10C5F4484E23}" type="presParOf" srcId="{93EF095D-20E0-41CB-9184-28A89F11CAF2}" destId="{3ED8CECB-0AE4-4899-B4C3-5B316C3A4FEE}" srcOrd="0" destOrd="0" presId="urn:microsoft.com/office/officeart/2005/8/layout/radial1"/>
    <dgm:cxn modelId="{9BCA4C8A-FBC2-4E3A-A8B5-56788E894320}" type="presParOf" srcId="{D4EF1305-E3AA-4DF3-A186-25A23782C28E}" destId="{750B8737-7FB9-470F-A8F7-9A46F2C9A529}" srcOrd="8" destOrd="0" presId="urn:microsoft.com/office/officeart/2005/8/layout/radial1"/>
    <dgm:cxn modelId="{4FE7AE78-554F-49C0-81C3-87A4827B096B}" type="presParOf" srcId="{D4EF1305-E3AA-4DF3-A186-25A23782C28E}" destId="{6738D2AF-23CD-4426-845C-81B242717E78}" srcOrd="9" destOrd="0" presId="urn:microsoft.com/office/officeart/2005/8/layout/radial1"/>
    <dgm:cxn modelId="{8004E9CD-A85C-4091-B3CA-AB1470C3937E}" type="presParOf" srcId="{6738D2AF-23CD-4426-845C-81B242717E78}" destId="{6C3C177D-870E-41FE-B5FC-43C01A50D6D5}" srcOrd="0" destOrd="0" presId="urn:microsoft.com/office/officeart/2005/8/layout/radial1"/>
    <dgm:cxn modelId="{D2423775-2E19-4006-BDE2-3193C0DDB43D}" type="presParOf" srcId="{D4EF1305-E3AA-4DF3-A186-25A23782C28E}" destId="{83A1EF61-8FA5-41D1-A9F4-B452CAB7F4A7}"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2B4448-5B1E-4DE7-99BD-D916FC340BB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IN"/>
        </a:p>
      </dgm:t>
    </dgm:pt>
    <dgm:pt modelId="{D84EE7E1-2065-4F40-BF97-DE93F63DA9EF}">
      <dgm:prSet phldrT="[Text]"/>
      <dgm:spPr>
        <a:xfrm rot="16200000">
          <a:off x="-124013" y="1676022"/>
          <a:ext cx="4209973" cy="858265"/>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IN" dirty="0">
              <a:solidFill>
                <a:sysClr val="window" lastClr="FFFFFF"/>
              </a:solidFill>
              <a:latin typeface="Calibri" panose="020F0502020204030204"/>
              <a:ea typeface="+mn-ea"/>
              <a:cs typeface="+mn-cs"/>
            </a:rPr>
            <a:t>SWATCH</a:t>
          </a:r>
        </a:p>
      </dgm:t>
    </dgm:pt>
    <dgm:pt modelId="{83006989-08CD-423D-9C1B-342F181EF3E7}" type="parTrans" cxnId="{9B7CF741-4DB5-425D-872E-6FEECDBDD556}">
      <dgm:prSet/>
      <dgm:spPr/>
      <dgm:t>
        <a:bodyPr/>
        <a:lstStyle/>
        <a:p>
          <a:endParaRPr lang="en-IN"/>
        </a:p>
      </dgm:t>
    </dgm:pt>
    <dgm:pt modelId="{37C140B9-55C8-493C-A9A5-399B8FA9C417}" type="sibTrans" cxnId="{9B7CF741-4DB5-425D-872E-6FEECDBDD556}">
      <dgm:prSet/>
      <dgm:spPr/>
      <dgm:t>
        <a:bodyPr/>
        <a:lstStyle/>
        <a:p>
          <a:endParaRPr lang="en-IN"/>
        </a:p>
      </dgm:t>
    </dgm:pt>
    <dgm:pt modelId="{596444A7-24BF-4403-894F-D7B812859172}">
      <dgm:prSet phldrT="[Text]"/>
      <dgm:spPr>
        <a:xfrm>
          <a:off x="2734076" y="988624"/>
          <a:ext cx="2297994" cy="491731"/>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IN" dirty="0">
              <a:solidFill>
                <a:sysClr val="window" lastClr="FFFFFF"/>
              </a:solidFill>
              <a:latin typeface="Calibri" panose="020F0502020204030204"/>
              <a:ea typeface="+mn-ea"/>
              <a:cs typeface="+mn-cs"/>
            </a:rPr>
            <a:t>STRENGTH</a:t>
          </a:r>
        </a:p>
        <a:p>
          <a:r>
            <a:rPr lang="en-IN" dirty="0">
              <a:solidFill>
                <a:sysClr val="window" lastClr="FFFFFF"/>
              </a:solidFill>
              <a:latin typeface="Calibri" panose="020F0502020204030204"/>
              <a:ea typeface="+mn-ea"/>
              <a:cs typeface="+mn-cs"/>
            </a:rPr>
            <a:t>COLORFUL</a:t>
          </a:r>
        </a:p>
      </dgm:t>
    </dgm:pt>
    <dgm:pt modelId="{BFC584AD-F261-4B42-B4B6-65D8B41FB62E}" type="parTrans" cxnId="{3664BA6B-56E7-4DD4-AE00-A42EEFBC5875}">
      <dgm:prSet/>
      <dgm:spPr>
        <a:xfrm>
          <a:off x="2410106" y="1234490"/>
          <a:ext cx="323970" cy="870664"/>
        </a:xfrm>
        <a:custGeom>
          <a:avLst/>
          <a:gdLst/>
          <a:ahLst/>
          <a:cxnLst/>
          <a:rect l="0" t="0" r="0" b="0"/>
          <a:pathLst>
            <a:path>
              <a:moveTo>
                <a:pt x="0" y="870664"/>
              </a:moveTo>
              <a:lnTo>
                <a:pt x="161985" y="870664"/>
              </a:lnTo>
              <a:lnTo>
                <a:pt x="161985" y="0"/>
              </a:lnTo>
              <a:lnTo>
                <a:pt x="323970" y="0"/>
              </a:lnTo>
            </a:path>
          </a:pathLst>
        </a:custGeom>
        <a:noFill/>
        <a:ln w="12700" cap="flat" cmpd="sng" algn="ctr">
          <a:solidFill>
            <a:srgbClr val="4472C4">
              <a:shade val="60000"/>
              <a:hueOff val="0"/>
              <a:satOff val="0"/>
              <a:lumOff val="0"/>
              <a:alphaOff val="0"/>
            </a:srgbClr>
          </a:solidFill>
          <a:prstDash val="solid"/>
          <a:miter lim="800000"/>
        </a:ln>
        <a:effectLst/>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3E12B9DF-13B1-4A52-935F-56DDCF61588E}" type="sibTrans" cxnId="{3664BA6B-56E7-4DD4-AE00-A42EEFBC5875}">
      <dgm:prSet/>
      <dgm:spPr/>
      <dgm:t>
        <a:bodyPr/>
        <a:lstStyle/>
        <a:p>
          <a:endParaRPr lang="en-IN"/>
        </a:p>
      </dgm:t>
    </dgm:pt>
    <dgm:pt modelId="{CFC234C6-B071-4F9D-889E-1929A8CB9902}">
      <dgm:prSet phldrT="[Text]"/>
      <dgm:spPr>
        <a:xfrm>
          <a:off x="2734076" y="1680337"/>
          <a:ext cx="2242790" cy="541270"/>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IN" dirty="0">
              <a:solidFill>
                <a:sysClr val="window" lastClr="FFFFFF"/>
              </a:solidFill>
              <a:latin typeface="Calibri" panose="020F0502020204030204"/>
              <a:ea typeface="+mn-ea"/>
              <a:cs typeface="+mn-cs"/>
            </a:rPr>
            <a:t>FAVOURABILITY</a:t>
          </a:r>
        </a:p>
        <a:p>
          <a:r>
            <a:rPr lang="en-IN" dirty="0">
              <a:solidFill>
                <a:sysClr val="window" lastClr="FFFFFF"/>
              </a:solidFill>
              <a:latin typeface="Calibri" panose="020F0502020204030204"/>
              <a:ea typeface="+mn-ea"/>
              <a:cs typeface="+mn-cs"/>
            </a:rPr>
            <a:t>LOW PRICE</a:t>
          </a:r>
        </a:p>
        <a:p>
          <a:endParaRPr lang="en-IN" dirty="0">
            <a:solidFill>
              <a:sysClr val="window" lastClr="FFFFFF"/>
            </a:solidFill>
            <a:latin typeface="Calibri" panose="020F0502020204030204"/>
            <a:ea typeface="+mn-ea"/>
            <a:cs typeface="+mn-cs"/>
          </a:endParaRPr>
        </a:p>
      </dgm:t>
    </dgm:pt>
    <dgm:pt modelId="{85FD7E68-F181-46E4-971E-544940C4A74A}" type="parTrans" cxnId="{74D4BF37-87AD-4DF8-A716-175AF9D45D24}">
      <dgm:prSet/>
      <dgm:spPr>
        <a:xfrm>
          <a:off x="2410106" y="1950973"/>
          <a:ext cx="323970" cy="154182"/>
        </a:xfrm>
        <a:custGeom>
          <a:avLst/>
          <a:gdLst/>
          <a:ahLst/>
          <a:cxnLst/>
          <a:rect l="0" t="0" r="0" b="0"/>
          <a:pathLst>
            <a:path>
              <a:moveTo>
                <a:pt x="0" y="154182"/>
              </a:moveTo>
              <a:lnTo>
                <a:pt x="161985" y="154182"/>
              </a:lnTo>
              <a:lnTo>
                <a:pt x="161985" y="0"/>
              </a:lnTo>
              <a:lnTo>
                <a:pt x="323970" y="0"/>
              </a:lnTo>
            </a:path>
          </a:pathLst>
        </a:custGeom>
        <a:noFill/>
        <a:ln w="12700" cap="flat" cmpd="sng" algn="ctr">
          <a:solidFill>
            <a:srgbClr val="4472C4">
              <a:shade val="60000"/>
              <a:hueOff val="0"/>
              <a:satOff val="0"/>
              <a:lumOff val="0"/>
              <a:alphaOff val="0"/>
            </a:srgbClr>
          </a:solidFill>
          <a:prstDash val="solid"/>
          <a:miter lim="800000"/>
        </a:ln>
        <a:effectLst/>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1DC1BD8B-B073-492F-82F6-5F51A78B8D59}" type="sibTrans" cxnId="{74D4BF37-87AD-4DF8-A716-175AF9D45D24}">
      <dgm:prSet/>
      <dgm:spPr/>
      <dgm:t>
        <a:bodyPr/>
        <a:lstStyle/>
        <a:p>
          <a:endParaRPr lang="en-IN"/>
        </a:p>
      </dgm:t>
    </dgm:pt>
    <dgm:pt modelId="{7D9D19B0-B922-4615-9891-AFA84AF7ECCB}">
      <dgm:prSet phldrT="[Text]"/>
      <dgm:spPr>
        <a:xfrm>
          <a:off x="2734076" y="2421590"/>
          <a:ext cx="2289126" cy="799926"/>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IN" dirty="0">
              <a:solidFill>
                <a:sysClr val="window" lastClr="FFFFFF"/>
              </a:solidFill>
              <a:latin typeface="Calibri" panose="020F0502020204030204"/>
              <a:ea typeface="+mn-ea"/>
              <a:cs typeface="+mn-cs"/>
            </a:rPr>
            <a:t>UNIQUENESS</a:t>
          </a:r>
        </a:p>
        <a:p>
          <a:r>
            <a:rPr lang="en-IN" dirty="0">
              <a:solidFill>
                <a:sysClr val="window" lastClr="FFFFFF"/>
              </a:solidFill>
              <a:latin typeface="Calibri" panose="020F0502020204030204"/>
              <a:ea typeface="+mn-ea"/>
              <a:cs typeface="+mn-cs"/>
            </a:rPr>
            <a:t>EXTRAORDINARY DESIGN</a:t>
          </a:r>
        </a:p>
      </dgm:t>
    </dgm:pt>
    <dgm:pt modelId="{294AB5D6-C086-4F3A-A6A4-230BD9480EFC}" type="parTrans" cxnId="{7A76C3B8-01D3-477E-9B4C-E48C1585DD89}">
      <dgm:prSet/>
      <dgm:spPr>
        <a:xfrm>
          <a:off x="2410106" y="2105155"/>
          <a:ext cx="323970" cy="716398"/>
        </a:xfrm>
        <a:custGeom>
          <a:avLst/>
          <a:gdLst/>
          <a:ahLst/>
          <a:cxnLst/>
          <a:rect l="0" t="0" r="0" b="0"/>
          <a:pathLst>
            <a:path>
              <a:moveTo>
                <a:pt x="0" y="0"/>
              </a:moveTo>
              <a:lnTo>
                <a:pt x="161985" y="0"/>
              </a:lnTo>
              <a:lnTo>
                <a:pt x="161985" y="716398"/>
              </a:lnTo>
              <a:lnTo>
                <a:pt x="323970" y="716398"/>
              </a:lnTo>
            </a:path>
          </a:pathLst>
        </a:custGeom>
        <a:noFill/>
        <a:ln w="12700" cap="flat" cmpd="sng" algn="ctr">
          <a:solidFill>
            <a:srgbClr val="4472C4">
              <a:shade val="60000"/>
              <a:hueOff val="0"/>
              <a:satOff val="0"/>
              <a:lumOff val="0"/>
              <a:alphaOff val="0"/>
            </a:srgbClr>
          </a:solidFill>
          <a:prstDash val="solid"/>
          <a:miter lim="800000"/>
        </a:ln>
        <a:effectLst/>
      </dgm:spPr>
      <dgm:t>
        <a:bodyPr/>
        <a:lstStyle/>
        <a:p>
          <a:endParaRPr lang="en-IN">
            <a:solidFill>
              <a:sysClr val="windowText" lastClr="000000">
                <a:hueOff val="0"/>
                <a:satOff val="0"/>
                <a:lumOff val="0"/>
                <a:alphaOff val="0"/>
              </a:sysClr>
            </a:solidFill>
            <a:latin typeface="Calibri" panose="020F0502020204030204"/>
            <a:ea typeface="+mn-ea"/>
            <a:cs typeface="+mn-cs"/>
          </a:endParaRPr>
        </a:p>
      </dgm:t>
    </dgm:pt>
    <dgm:pt modelId="{8C4E2B06-F737-4E75-A47C-B99611ED9DA6}" type="sibTrans" cxnId="{7A76C3B8-01D3-477E-9B4C-E48C1585DD89}">
      <dgm:prSet/>
      <dgm:spPr/>
      <dgm:t>
        <a:bodyPr/>
        <a:lstStyle/>
        <a:p>
          <a:endParaRPr lang="en-IN"/>
        </a:p>
      </dgm:t>
    </dgm:pt>
    <dgm:pt modelId="{37DCE8DE-A6C7-49EF-9C4E-99250A8A3C63}" type="pres">
      <dgm:prSet presAssocID="{222B4448-5B1E-4DE7-99BD-D916FC340BB8}" presName="Name0" presStyleCnt="0">
        <dgm:presLayoutVars>
          <dgm:chPref val="1"/>
          <dgm:dir/>
          <dgm:animOne val="branch"/>
          <dgm:animLvl val="lvl"/>
          <dgm:resizeHandles val="exact"/>
        </dgm:presLayoutVars>
      </dgm:prSet>
      <dgm:spPr/>
      <dgm:t>
        <a:bodyPr/>
        <a:lstStyle/>
        <a:p>
          <a:endParaRPr lang="en-US"/>
        </a:p>
      </dgm:t>
    </dgm:pt>
    <dgm:pt modelId="{FBB97501-3A4F-4746-9258-341DE4C425FA}" type="pres">
      <dgm:prSet presAssocID="{D84EE7E1-2065-4F40-BF97-DE93F63DA9EF}" presName="root1" presStyleCnt="0"/>
      <dgm:spPr/>
    </dgm:pt>
    <dgm:pt modelId="{728D683C-1898-451F-AF33-0123C56B84C9}" type="pres">
      <dgm:prSet presAssocID="{D84EE7E1-2065-4F40-BF97-DE93F63DA9EF}" presName="LevelOneTextNode" presStyleLbl="node0" presStyleIdx="0" presStyleCnt="1" custScaleX="107293" custScaleY="99996" custLinFactNeighborX="25100" custLinFactNeighborY="10562">
        <dgm:presLayoutVars>
          <dgm:chPref val="3"/>
        </dgm:presLayoutVars>
      </dgm:prSet>
      <dgm:spPr/>
      <dgm:t>
        <a:bodyPr/>
        <a:lstStyle/>
        <a:p>
          <a:endParaRPr lang="en-US"/>
        </a:p>
      </dgm:t>
    </dgm:pt>
    <dgm:pt modelId="{A5F9C631-8FA8-4FBF-AF37-F11BA4F94DF5}" type="pres">
      <dgm:prSet presAssocID="{D84EE7E1-2065-4F40-BF97-DE93F63DA9EF}" presName="level2hierChild" presStyleCnt="0"/>
      <dgm:spPr/>
    </dgm:pt>
    <dgm:pt modelId="{272EDA72-106F-4C73-9C01-749D9480BEE8}" type="pres">
      <dgm:prSet presAssocID="{BFC584AD-F261-4B42-B4B6-65D8B41FB62E}" presName="conn2-1" presStyleLbl="parChTrans1D2" presStyleIdx="0" presStyleCnt="3"/>
      <dgm:spPr/>
      <dgm:t>
        <a:bodyPr/>
        <a:lstStyle/>
        <a:p>
          <a:endParaRPr lang="en-US"/>
        </a:p>
      </dgm:t>
    </dgm:pt>
    <dgm:pt modelId="{918AED6F-E1BB-4541-B03F-951FB2CE8B6F}" type="pres">
      <dgm:prSet presAssocID="{BFC584AD-F261-4B42-B4B6-65D8B41FB62E}" presName="connTx" presStyleLbl="parChTrans1D2" presStyleIdx="0" presStyleCnt="3"/>
      <dgm:spPr/>
      <dgm:t>
        <a:bodyPr/>
        <a:lstStyle/>
        <a:p>
          <a:endParaRPr lang="en-US"/>
        </a:p>
      </dgm:t>
    </dgm:pt>
    <dgm:pt modelId="{9B260840-8192-4989-833D-9843A3C6BAEA}" type="pres">
      <dgm:prSet presAssocID="{596444A7-24BF-4403-894F-D7B812859172}" presName="root2" presStyleCnt="0"/>
      <dgm:spPr/>
    </dgm:pt>
    <dgm:pt modelId="{69808AD4-1DD9-426B-AE8D-BF97F1EB9396}" type="pres">
      <dgm:prSet presAssocID="{596444A7-24BF-4403-894F-D7B812859172}" presName="LevelTwoTextNode" presStyleLbl="node2" presStyleIdx="0" presStyleCnt="3" custAng="0" custScaleX="87584" custScaleY="61472">
        <dgm:presLayoutVars>
          <dgm:chPref val="3"/>
        </dgm:presLayoutVars>
      </dgm:prSet>
      <dgm:spPr/>
      <dgm:t>
        <a:bodyPr/>
        <a:lstStyle/>
        <a:p>
          <a:endParaRPr lang="en-US"/>
        </a:p>
      </dgm:t>
    </dgm:pt>
    <dgm:pt modelId="{AC46BE4F-2B56-4010-89F9-A9CAF3F8B63C}" type="pres">
      <dgm:prSet presAssocID="{596444A7-24BF-4403-894F-D7B812859172}" presName="level3hierChild" presStyleCnt="0"/>
      <dgm:spPr/>
    </dgm:pt>
    <dgm:pt modelId="{6C8221D2-2131-4C4B-A39C-A352B9795B0D}" type="pres">
      <dgm:prSet presAssocID="{85FD7E68-F181-46E4-971E-544940C4A74A}" presName="conn2-1" presStyleLbl="parChTrans1D2" presStyleIdx="1" presStyleCnt="3"/>
      <dgm:spPr/>
      <dgm:t>
        <a:bodyPr/>
        <a:lstStyle/>
        <a:p>
          <a:endParaRPr lang="en-US"/>
        </a:p>
      </dgm:t>
    </dgm:pt>
    <dgm:pt modelId="{E67BED45-B20D-4221-8A5A-9CFB29913D45}" type="pres">
      <dgm:prSet presAssocID="{85FD7E68-F181-46E4-971E-544940C4A74A}" presName="connTx" presStyleLbl="parChTrans1D2" presStyleIdx="1" presStyleCnt="3"/>
      <dgm:spPr/>
      <dgm:t>
        <a:bodyPr/>
        <a:lstStyle/>
        <a:p>
          <a:endParaRPr lang="en-US"/>
        </a:p>
      </dgm:t>
    </dgm:pt>
    <dgm:pt modelId="{E04A660F-291B-4540-94DB-457DD26CF897}" type="pres">
      <dgm:prSet presAssocID="{CFC234C6-B071-4F9D-889E-1929A8CB9902}" presName="root2" presStyleCnt="0"/>
      <dgm:spPr/>
    </dgm:pt>
    <dgm:pt modelId="{CF31C25A-EDEC-4017-A7EE-3F8365194F4B}" type="pres">
      <dgm:prSet presAssocID="{CFC234C6-B071-4F9D-889E-1929A8CB9902}" presName="LevelTwoTextNode" presStyleLbl="node2" presStyleIdx="1" presStyleCnt="3" custScaleX="85480" custScaleY="67665">
        <dgm:presLayoutVars>
          <dgm:chPref val="3"/>
        </dgm:presLayoutVars>
      </dgm:prSet>
      <dgm:spPr/>
      <dgm:t>
        <a:bodyPr/>
        <a:lstStyle/>
        <a:p>
          <a:endParaRPr lang="en-US"/>
        </a:p>
      </dgm:t>
    </dgm:pt>
    <dgm:pt modelId="{D3F1A1DF-51A2-474E-9AA5-3924DB2823DF}" type="pres">
      <dgm:prSet presAssocID="{CFC234C6-B071-4F9D-889E-1929A8CB9902}" presName="level3hierChild" presStyleCnt="0"/>
      <dgm:spPr/>
    </dgm:pt>
    <dgm:pt modelId="{C39637E3-0CC2-4DA6-92C4-29A33CF60076}" type="pres">
      <dgm:prSet presAssocID="{294AB5D6-C086-4F3A-A6A4-230BD9480EFC}" presName="conn2-1" presStyleLbl="parChTrans1D2" presStyleIdx="2" presStyleCnt="3"/>
      <dgm:spPr/>
      <dgm:t>
        <a:bodyPr/>
        <a:lstStyle/>
        <a:p>
          <a:endParaRPr lang="en-US"/>
        </a:p>
      </dgm:t>
    </dgm:pt>
    <dgm:pt modelId="{FD20C8B8-D386-41F6-B25B-B8260471B438}" type="pres">
      <dgm:prSet presAssocID="{294AB5D6-C086-4F3A-A6A4-230BD9480EFC}" presName="connTx" presStyleLbl="parChTrans1D2" presStyleIdx="2" presStyleCnt="3"/>
      <dgm:spPr/>
      <dgm:t>
        <a:bodyPr/>
        <a:lstStyle/>
        <a:p>
          <a:endParaRPr lang="en-US"/>
        </a:p>
      </dgm:t>
    </dgm:pt>
    <dgm:pt modelId="{E08D7FD0-5D2C-492A-8E94-0A0D39987DB7}" type="pres">
      <dgm:prSet presAssocID="{7D9D19B0-B922-4615-9891-AFA84AF7ECCB}" presName="root2" presStyleCnt="0"/>
      <dgm:spPr/>
    </dgm:pt>
    <dgm:pt modelId="{FE9FBD5E-F54A-4F1B-BF71-E71C49A35DE4}" type="pres">
      <dgm:prSet presAssocID="{7D9D19B0-B922-4615-9891-AFA84AF7ECCB}" presName="LevelTwoTextNode" presStyleLbl="node2" presStyleIdx="2" presStyleCnt="3" custScaleX="87246">
        <dgm:presLayoutVars>
          <dgm:chPref val="3"/>
        </dgm:presLayoutVars>
      </dgm:prSet>
      <dgm:spPr/>
      <dgm:t>
        <a:bodyPr/>
        <a:lstStyle/>
        <a:p>
          <a:endParaRPr lang="en-US"/>
        </a:p>
      </dgm:t>
    </dgm:pt>
    <dgm:pt modelId="{92574CD9-7C29-41BE-9730-6E869FF2B8BD}" type="pres">
      <dgm:prSet presAssocID="{7D9D19B0-B922-4615-9891-AFA84AF7ECCB}" presName="level3hierChild" presStyleCnt="0"/>
      <dgm:spPr/>
    </dgm:pt>
  </dgm:ptLst>
  <dgm:cxnLst>
    <dgm:cxn modelId="{6195C9C5-AB38-4EEA-9858-F7BF592C68C2}" type="presOf" srcId="{294AB5D6-C086-4F3A-A6A4-230BD9480EFC}" destId="{FD20C8B8-D386-41F6-B25B-B8260471B438}" srcOrd="1" destOrd="0" presId="urn:microsoft.com/office/officeart/2008/layout/HorizontalMultiLevelHierarchy"/>
    <dgm:cxn modelId="{3664BA6B-56E7-4DD4-AE00-A42EEFBC5875}" srcId="{D84EE7E1-2065-4F40-BF97-DE93F63DA9EF}" destId="{596444A7-24BF-4403-894F-D7B812859172}" srcOrd="0" destOrd="0" parTransId="{BFC584AD-F261-4B42-B4B6-65D8B41FB62E}" sibTransId="{3E12B9DF-13B1-4A52-935F-56DDCF61588E}"/>
    <dgm:cxn modelId="{3A9A8725-EF91-4E92-9C6B-25E6E134C497}" type="presOf" srcId="{294AB5D6-C086-4F3A-A6A4-230BD9480EFC}" destId="{C39637E3-0CC2-4DA6-92C4-29A33CF60076}" srcOrd="0" destOrd="0" presId="urn:microsoft.com/office/officeart/2008/layout/HorizontalMultiLevelHierarchy"/>
    <dgm:cxn modelId="{93D160C3-A211-47CD-9E49-9581FF5242FA}" type="presOf" srcId="{85FD7E68-F181-46E4-971E-544940C4A74A}" destId="{6C8221D2-2131-4C4B-A39C-A352B9795B0D}" srcOrd="0" destOrd="0" presId="urn:microsoft.com/office/officeart/2008/layout/HorizontalMultiLevelHierarchy"/>
    <dgm:cxn modelId="{A406F166-DAC9-441B-9F03-8E16B1D673C1}" type="presOf" srcId="{596444A7-24BF-4403-894F-D7B812859172}" destId="{69808AD4-1DD9-426B-AE8D-BF97F1EB9396}" srcOrd="0" destOrd="0" presId="urn:microsoft.com/office/officeart/2008/layout/HorizontalMultiLevelHierarchy"/>
    <dgm:cxn modelId="{82DEFF74-1733-4D95-8A62-41B75C4C4D63}" type="presOf" srcId="{85FD7E68-F181-46E4-971E-544940C4A74A}" destId="{E67BED45-B20D-4221-8A5A-9CFB29913D45}" srcOrd="1" destOrd="0" presId="urn:microsoft.com/office/officeart/2008/layout/HorizontalMultiLevelHierarchy"/>
    <dgm:cxn modelId="{FC124754-F546-4080-85F5-3B2897E3EF8D}" type="presOf" srcId="{222B4448-5B1E-4DE7-99BD-D916FC340BB8}" destId="{37DCE8DE-A6C7-49EF-9C4E-99250A8A3C63}" srcOrd="0" destOrd="0" presId="urn:microsoft.com/office/officeart/2008/layout/HorizontalMultiLevelHierarchy"/>
    <dgm:cxn modelId="{D09C06FF-530C-4ACE-B870-2EF72F0762C8}" type="presOf" srcId="{CFC234C6-B071-4F9D-889E-1929A8CB9902}" destId="{CF31C25A-EDEC-4017-A7EE-3F8365194F4B}" srcOrd="0" destOrd="0" presId="urn:microsoft.com/office/officeart/2008/layout/HorizontalMultiLevelHierarchy"/>
    <dgm:cxn modelId="{8DDCE985-8907-4190-AAFB-58C64338BF95}" type="presOf" srcId="{BFC584AD-F261-4B42-B4B6-65D8B41FB62E}" destId="{918AED6F-E1BB-4541-B03F-951FB2CE8B6F}" srcOrd="1" destOrd="0" presId="urn:microsoft.com/office/officeart/2008/layout/HorizontalMultiLevelHierarchy"/>
    <dgm:cxn modelId="{90F44C5B-EF5B-4594-9828-6DC24746E68A}" type="presOf" srcId="{D84EE7E1-2065-4F40-BF97-DE93F63DA9EF}" destId="{728D683C-1898-451F-AF33-0123C56B84C9}" srcOrd="0" destOrd="0" presId="urn:microsoft.com/office/officeart/2008/layout/HorizontalMultiLevelHierarchy"/>
    <dgm:cxn modelId="{7A76C3B8-01D3-477E-9B4C-E48C1585DD89}" srcId="{D84EE7E1-2065-4F40-BF97-DE93F63DA9EF}" destId="{7D9D19B0-B922-4615-9891-AFA84AF7ECCB}" srcOrd="2" destOrd="0" parTransId="{294AB5D6-C086-4F3A-A6A4-230BD9480EFC}" sibTransId="{8C4E2B06-F737-4E75-A47C-B99611ED9DA6}"/>
    <dgm:cxn modelId="{74D4BF37-87AD-4DF8-A716-175AF9D45D24}" srcId="{D84EE7E1-2065-4F40-BF97-DE93F63DA9EF}" destId="{CFC234C6-B071-4F9D-889E-1929A8CB9902}" srcOrd="1" destOrd="0" parTransId="{85FD7E68-F181-46E4-971E-544940C4A74A}" sibTransId="{1DC1BD8B-B073-492F-82F6-5F51A78B8D59}"/>
    <dgm:cxn modelId="{7893336F-7B13-4111-B67A-16A82E4574C1}" type="presOf" srcId="{BFC584AD-F261-4B42-B4B6-65D8B41FB62E}" destId="{272EDA72-106F-4C73-9C01-749D9480BEE8}" srcOrd="0" destOrd="0" presId="urn:microsoft.com/office/officeart/2008/layout/HorizontalMultiLevelHierarchy"/>
    <dgm:cxn modelId="{9B7CF741-4DB5-425D-872E-6FEECDBDD556}" srcId="{222B4448-5B1E-4DE7-99BD-D916FC340BB8}" destId="{D84EE7E1-2065-4F40-BF97-DE93F63DA9EF}" srcOrd="0" destOrd="0" parTransId="{83006989-08CD-423D-9C1B-342F181EF3E7}" sibTransId="{37C140B9-55C8-493C-A9A5-399B8FA9C417}"/>
    <dgm:cxn modelId="{2021E28B-7A21-4B36-9F66-532365D3E27D}" type="presOf" srcId="{7D9D19B0-B922-4615-9891-AFA84AF7ECCB}" destId="{FE9FBD5E-F54A-4F1B-BF71-E71C49A35DE4}" srcOrd="0" destOrd="0" presId="urn:microsoft.com/office/officeart/2008/layout/HorizontalMultiLevelHierarchy"/>
    <dgm:cxn modelId="{1F7A26D9-9F50-48C5-AF20-8F3FD33FB765}" type="presParOf" srcId="{37DCE8DE-A6C7-49EF-9C4E-99250A8A3C63}" destId="{FBB97501-3A4F-4746-9258-341DE4C425FA}" srcOrd="0" destOrd="0" presId="urn:microsoft.com/office/officeart/2008/layout/HorizontalMultiLevelHierarchy"/>
    <dgm:cxn modelId="{7499458C-7A32-4E50-B87B-FB7C6316DFBC}" type="presParOf" srcId="{FBB97501-3A4F-4746-9258-341DE4C425FA}" destId="{728D683C-1898-451F-AF33-0123C56B84C9}" srcOrd="0" destOrd="0" presId="urn:microsoft.com/office/officeart/2008/layout/HorizontalMultiLevelHierarchy"/>
    <dgm:cxn modelId="{5E1C3A09-0548-4003-B8C2-7EF7752A147B}" type="presParOf" srcId="{FBB97501-3A4F-4746-9258-341DE4C425FA}" destId="{A5F9C631-8FA8-4FBF-AF37-F11BA4F94DF5}" srcOrd="1" destOrd="0" presId="urn:microsoft.com/office/officeart/2008/layout/HorizontalMultiLevelHierarchy"/>
    <dgm:cxn modelId="{73A61E00-56D1-4FE7-81BB-B93FB6118559}" type="presParOf" srcId="{A5F9C631-8FA8-4FBF-AF37-F11BA4F94DF5}" destId="{272EDA72-106F-4C73-9C01-749D9480BEE8}" srcOrd="0" destOrd="0" presId="urn:microsoft.com/office/officeart/2008/layout/HorizontalMultiLevelHierarchy"/>
    <dgm:cxn modelId="{E5F3C8D7-1E5C-4C5C-823A-762E18EA0AD1}" type="presParOf" srcId="{272EDA72-106F-4C73-9C01-749D9480BEE8}" destId="{918AED6F-E1BB-4541-B03F-951FB2CE8B6F}" srcOrd="0" destOrd="0" presId="urn:microsoft.com/office/officeart/2008/layout/HorizontalMultiLevelHierarchy"/>
    <dgm:cxn modelId="{75C5E7AE-EE2B-43C6-AF87-0A22D1CDDE37}" type="presParOf" srcId="{A5F9C631-8FA8-4FBF-AF37-F11BA4F94DF5}" destId="{9B260840-8192-4989-833D-9843A3C6BAEA}" srcOrd="1" destOrd="0" presId="urn:microsoft.com/office/officeart/2008/layout/HorizontalMultiLevelHierarchy"/>
    <dgm:cxn modelId="{F86C69B0-0E84-4548-8E14-958A5306D3F0}" type="presParOf" srcId="{9B260840-8192-4989-833D-9843A3C6BAEA}" destId="{69808AD4-1DD9-426B-AE8D-BF97F1EB9396}" srcOrd="0" destOrd="0" presId="urn:microsoft.com/office/officeart/2008/layout/HorizontalMultiLevelHierarchy"/>
    <dgm:cxn modelId="{052F13FD-0ECD-4887-84F9-5546A7BB5AAE}" type="presParOf" srcId="{9B260840-8192-4989-833D-9843A3C6BAEA}" destId="{AC46BE4F-2B56-4010-89F9-A9CAF3F8B63C}" srcOrd="1" destOrd="0" presId="urn:microsoft.com/office/officeart/2008/layout/HorizontalMultiLevelHierarchy"/>
    <dgm:cxn modelId="{181CD5E6-3C08-47A0-83AC-B871B882AA09}" type="presParOf" srcId="{A5F9C631-8FA8-4FBF-AF37-F11BA4F94DF5}" destId="{6C8221D2-2131-4C4B-A39C-A352B9795B0D}" srcOrd="2" destOrd="0" presId="urn:microsoft.com/office/officeart/2008/layout/HorizontalMultiLevelHierarchy"/>
    <dgm:cxn modelId="{90318EA8-1C0C-4E56-87F1-1E47AAA9ABA6}" type="presParOf" srcId="{6C8221D2-2131-4C4B-A39C-A352B9795B0D}" destId="{E67BED45-B20D-4221-8A5A-9CFB29913D45}" srcOrd="0" destOrd="0" presId="urn:microsoft.com/office/officeart/2008/layout/HorizontalMultiLevelHierarchy"/>
    <dgm:cxn modelId="{24965DBB-DE49-4135-8CD6-2D08CB7643B6}" type="presParOf" srcId="{A5F9C631-8FA8-4FBF-AF37-F11BA4F94DF5}" destId="{E04A660F-291B-4540-94DB-457DD26CF897}" srcOrd="3" destOrd="0" presId="urn:microsoft.com/office/officeart/2008/layout/HorizontalMultiLevelHierarchy"/>
    <dgm:cxn modelId="{EBD28DBA-4538-4DB3-8697-296D6C2FB29F}" type="presParOf" srcId="{E04A660F-291B-4540-94DB-457DD26CF897}" destId="{CF31C25A-EDEC-4017-A7EE-3F8365194F4B}" srcOrd="0" destOrd="0" presId="urn:microsoft.com/office/officeart/2008/layout/HorizontalMultiLevelHierarchy"/>
    <dgm:cxn modelId="{74CE7712-75CF-4AD6-B791-CD9846D20601}" type="presParOf" srcId="{E04A660F-291B-4540-94DB-457DD26CF897}" destId="{D3F1A1DF-51A2-474E-9AA5-3924DB2823DF}" srcOrd="1" destOrd="0" presId="urn:microsoft.com/office/officeart/2008/layout/HorizontalMultiLevelHierarchy"/>
    <dgm:cxn modelId="{E90F8677-06F2-427C-94FF-0A1E1AC719F2}" type="presParOf" srcId="{A5F9C631-8FA8-4FBF-AF37-F11BA4F94DF5}" destId="{C39637E3-0CC2-4DA6-92C4-29A33CF60076}" srcOrd="4" destOrd="0" presId="urn:microsoft.com/office/officeart/2008/layout/HorizontalMultiLevelHierarchy"/>
    <dgm:cxn modelId="{702B1CDD-BB46-4D7C-9C95-07786E5C84F3}" type="presParOf" srcId="{C39637E3-0CC2-4DA6-92C4-29A33CF60076}" destId="{FD20C8B8-D386-41F6-B25B-B8260471B438}" srcOrd="0" destOrd="0" presId="urn:microsoft.com/office/officeart/2008/layout/HorizontalMultiLevelHierarchy"/>
    <dgm:cxn modelId="{7154DBDF-1369-4FCA-AC1A-0873CF6DC98F}" type="presParOf" srcId="{A5F9C631-8FA8-4FBF-AF37-F11BA4F94DF5}" destId="{E08D7FD0-5D2C-492A-8E94-0A0D39987DB7}" srcOrd="5" destOrd="0" presId="urn:microsoft.com/office/officeart/2008/layout/HorizontalMultiLevelHierarchy"/>
    <dgm:cxn modelId="{9BD16A1E-5C09-4827-A70D-BD2C5A1162E1}" type="presParOf" srcId="{E08D7FD0-5D2C-492A-8E94-0A0D39987DB7}" destId="{FE9FBD5E-F54A-4F1B-BF71-E71C49A35DE4}" srcOrd="0" destOrd="0" presId="urn:microsoft.com/office/officeart/2008/layout/HorizontalMultiLevelHierarchy"/>
    <dgm:cxn modelId="{02AD6008-F2B3-4053-B374-FC30800E6E39}" type="presParOf" srcId="{E08D7FD0-5D2C-492A-8E94-0A0D39987DB7}" destId="{92574CD9-7C29-41BE-9730-6E869FF2B8BD}"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575B6-09FC-4379-BA9C-CEE976F5309B}">
      <dsp:nvSpPr>
        <dsp:cNvPr id="0" name=""/>
        <dsp:cNvSpPr/>
      </dsp:nvSpPr>
      <dsp:spPr>
        <a:xfrm>
          <a:off x="4609560" y="168843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IN" sz="2000" kern="1200" dirty="0">
              <a:solidFill>
                <a:sysClr val="window" lastClr="FFFFFF"/>
              </a:solidFill>
              <a:latin typeface="Calibri" panose="020F0502020204030204"/>
              <a:ea typeface="+mn-ea"/>
              <a:cs typeface="+mn-cs"/>
            </a:rPr>
            <a:t>SWATCH</a:t>
          </a:r>
        </a:p>
      </dsp:txBody>
      <dsp:txXfrm>
        <a:off x="4799425" y="1878299"/>
        <a:ext cx="916749" cy="916749"/>
      </dsp:txXfrm>
    </dsp:sp>
    <dsp:sp modelId="{2FAF4E9A-5E98-4CD6-85C1-E4E5E7FC13CF}">
      <dsp:nvSpPr>
        <dsp:cNvPr id="0" name=""/>
        <dsp:cNvSpPr/>
      </dsp:nvSpPr>
      <dsp:spPr>
        <a:xfrm rot="16200000">
          <a:off x="5063004" y="1482543"/>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a:off x="5248060" y="1503378"/>
        <a:ext cx="0" cy="0"/>
      </dsp:txXfrm>
    </dsp:sp>
    <dsp:sp modelId="{F0E46EFC-382D-4919-A7AB-DF0DD3D47552}">
      <dsp:nvSpPr>
        <dsp:cNvPr id="0" name=""/>
        <dsp:cNvSpPr/>
      </dsp:nvSpPr>
      <dsp:spPr>
        <a:xfrm>
          <a:off x="4609560" y="236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IN" sz="1300" kern="1200" dirty="0">
              <a:solidFill>
                <a:sysClr val="window" lastClr="FFFFFF"/>
              </a:solidFill>
              <a:latin typeface="Calibri" panose="020F0502020204030204"/>
              <a:ea typeface="+mn-ea"/>
              <a:cs typeface="+mn-cs"/>
            </a:rPr>
            <a:t>DURABILITY	</a:t>
          </a:r>
        </a:p>
      </dsp:txBody>
      <dsp:txXfrm>
        <a:off x="4799425" y="192229"/>
        <a:ext cx="916749" cy="916749"/>
      </dsp:txXfrm>
    </dsp:sp>
    <dsp:sp modelId="{6B81FAEF-3188-4184-979D-076820B2D207}">
      <dsp:nvSpPr>
        <dsp:cNvPr id="0" name=""/>
        <dsp:cNvSpPr/>
      </dsp:nvSpPr>
      <dsp:spPr>
        <a:xfrm rot="20520000">
          <a:off x="5864778" y="2065066"/>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a:off x="6047301" y="2069908"/>
        <a:ext cx="0" cy="0"/>
      </dsp:txXfrm>
    </dsp:sp>
    <dsp:sp modelId="{1B65F5FD-4BA6-49D2-B481-9B9B65DA72AF}">
      <dsp:nvSpPr>
        <dsp:cNvPr id="0" name=""/>
        <dsp:cNvSpPr/>
      </dsp:nvSpPr>
      <dsp:spPr>
        <a:xfrm>
          <a:off x="6213108" y="1167410"/>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IN" sz="1300" kern="1200" dirty="0">
              <a:solidFill>
                <a:sysClr val="window" lastClr="FFFFFF"/>
              </a:solidFill>
              <a:latin typeface="Calibri" panose="020F0502020204030204"/>
              <a:ea typeface="+mn-ea"/>
              <a:cs typeface="+mn-cs"/>
            </a:rPr>
            <a:t>QUALITY</a:t>
          </a:r>
        </a:p>
      </dsp:txBody>
      <dsp:txXfrm>
        <a:off x="6402973" y="1357275"/>
        <a:ext cx="916749" cy="916749"/>
      </dsp:txXfrm>
    </dsp:sp>
    <dsp:sp modelId="{1EEA467B-58FB-468B-BA87-47060B1B3383}">
      <dsp:nvSpPr>
        <dsp:cNvPr id="0" name=""/>
        <dsp:cNvSpPr/>
      </dsp:nvSpPr>
      <dsp:spPr>
        <a:xfrm rot="3240000">
          <a:off x="5558527" y="3007607"/>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a:off x="5755477" y="3005099"/>
        <a:ext cx="0" cy="0"/>
      </dsp:txXfrm>
    </dsp:sp>
    <dsp:sp modelId="{8E0E9FEE-85D2-4A56-91DB-B7819F1DE59F}">
      <dsp:nvSpPr>
        <dsp:cNvPr id="0" name=""/>
        <dsp:cNvSpPr/>
      </dsp:nvSpPr>
      <dsp:spPr>
        <a:xfrm>
          <a:off x="5600607" y="305249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IN" sz="1300" kern="1200" dirty="0">
              <a:solidFill>
                <a:sysClr val="window" lastClr="FFFFFF"/>
              </a:solidFill>
              <a:latin typeface="Calibri" panose="020F0502020204030204"/>
              <a:ea typeface="+mn-ea"/>
              <a:cs typeface="+mn-cs"/>
            </a:rPr>
            <a:t>AFFORDABLE</a:t>
          </a:r>
        </a:p>
      </dsp:txBody>
      <dsp:txXfrm>
        <a:off x="5790472" y="3242359"/>
        <a:ext cx="916749" cy="916749"/>
      </dsp:txXfrm>
    </dsp:sp>
    <dsp:sp modelId="{93EF095D-20E0-41CB-9184-28A89F11CAF2}">
      <dsp:nvSpPr>
        <dsp:cNvPr id="0" name=""/>
        <dsp:cNvSpPr/>
      </dsp:nvSpPr>
      <dsp:spPr>
        <a:xfrm rot="7560000">
          <a:off x="4567480" y="3007607"/>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rot="10800000">
        <a:off x="4775880" y="3016549"/>
        <a:ext cx="0" cy="0"/>
      </dsp:txXfrm>
    </dsp:sp>
    <dsp:sp modelId="{750B8737-7FB9-470F-A8F7-9A46F2C9A529}">
      <dsp:nvSpPr>
        <dsp:cNvPr id="0" name=""/>
        <dsp:cNvSpPr/>
      </dsp:nvSpPr>
      <dsp:spPr>
        <a:xfrm>
          <a:off x="3618513" y="3052494"/>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IN" sz="1300" kern="1200" dirty="0">
              <a:solidFill>
                <a:sysClr val="window" lastClr="FFFFFF"/>
              </a:solidFill>
              <a:latin typeface="Calibri" panose="020F0502020204030204"/>
              <a:ea typeface="+mn-ea"/>
              <a:cs typeface="+mn-cs"/>
            </a:rPr>
            <a:t>YOUNG AND TRENDY</a:t>
          </a:r>
        </a:p>
      </dsp:txBody>
      <dsp:txXfrm>
        <a:off x="3808378" y="3242359"/>
        <a:ext cx="916749" cy="916749"/>
      </dsp:txXfrm>
    </dsp:sp>
    <dsp:sp modelId="{6738D2AF-23CD-4426-845C-81B242717E78}">
      <dsp:nvSpPr>
        <dsp:cNvPr id="0" name=""/>
        <dsp:cNvSpPr/>
      </dsp:nvSpPr>
      <dsp:spPr>
        <a:xfrm rot="11880000">
          <a:off x="4261230" y="2065066"/>
          <a:ext cx="389591" cy="22192"/>
        </a:xfrm>
        <a:custGeom>
          <a:avLst/>
          <a:gdLst/>
          <a:ahLst/>
          <a:cxnLst/>
          <a:rect l="0" t="0" r="0" b="0"/>
          <a:pathLst>
            <a:path>
              <a:moveTo>
                <a:pt x="0" y="11096"/>
              </a:moveTo>
              <a:lnTo>
                <a:pt x="389591" y="11096"/>
              </a:lnTo>
            </a:path>
          </a:pathLst>
        </a:custGeom>
        <a:noFill/>
        <a:ln w="12700" cap="flat" cmpd="sng" algn="ctr">
          <a:solidFill>
            <a:srgbClr val="4472C4">
              <a:shade val="60000"/>
              <a:hueOff val="0"/>
              <a:satOff val="0"/>
              <a:lumOff val="0"/>
              <a:alphaOff val="0"/>
            </a:srgb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rot="10800000">
        <a:off x="4462279" y="2088434"/>
        <a:ext cx="0" cy="0"/>
      </dsp:txXfrm>
    </dsp:sp>
    <dsp:sp modelId="{83A1EF61-8FA5-41D1-A9F4-B452CAB7F4A7}">
      <dsp:nvSpPr>
        <dsp:cNvPr id="0" name=""/>
        <dsp:cNvSpPr/>
      </dsp:nvSpPr>
      <dsp:spPr>
        <a:xfrm>
          <a:off x="3006012" y="1167410"/>
          <a:ext cx="1296479" cy="1296479"/>
        </a:xfrm>
        <a:prstGeom prst="ellipse">
          <a:avLst/>
        </a:prstGeom>
        <a:gradFill rotWithShape="0">
          <a:gsLst>
            <a:gs pos="0">
              <a:srgbClr val="4472C4">
                <a:hueOff val="0"/>
                <a:satOff val="0"/>
                <a:lumOff val="0"/>
                <a:alphaOff val="0"/>
                <a:satMod val="103000"/>
                <a:lumMod val="102000"/>
                <a:tint val="94000"/>
              </a:srgbClr>
            </a:gs>
            <a:gs pos="50000">
              <a:srgbClr val="4472C4">
                <a:hueOff val="0"/>
                <a:satOff val="0"/>
                <a:lumOff val="0"/>
                <a:alphaOff val="0"/>
                <a:satMod val="110000"/>
                <a:lumMod val="100000"/>
                <a:shade val="100000"/>
              </a:srgbClr>
            </a:gs>
            <a:gs pos="100000">
              <a:srgbClr val="4472C4">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IN" sz="1300" kern="1200" dirty="0">
              <a:solidFill>
                <a:sysClr val="window" lastClr="FFFFFF"/>
              </a:solidFill>
              <a:latin typeface="Calibri" panose="020F0502020204030204"/>
              <a:ea typeface="+mn-ea"/>
              <a:cs typeface="+mn-cs"/>
            </a:rPr>
            <a:t>SWISS MADE</a:t>
          </a:r>
        </a:p>
      </dsp:txBody>
      <dsp:txXfrm>
        <a:off x="3195877" y="1357275"/>
        <a:ext cx="916749" cy="9167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637E3-0CC2-4DA6-92C4-29A33CF60076}">
      <dsp:nvSpPr>
        <dsp:cNvPr id="0" name=""/>
        <dsp:cNvSpPr/>
      </dsp:nvSpPr>
      <dsp:spPr>
        <a:xfrm>
          <a:off x="3758302" y="2105155"/>
          <a:ext cx="323970" cy="716398"/>
        </a:xfrm>
        <a:custGeom>
          <a:avLst/>
          <a:gdLst/>
          <a:ahLst/>
          <a:cxnLst/>
          <a:rect l="0" t="0" r="0" b="0"/>
          <a:pathLst>
            <a:path>
              <a:moveTo>
                <a:pt x="0" y="0"/>
              </a:moveTo>
              <a:lnTo>
                <a:pt x="161985" y="0"/>
              </a:lnTo>
              <a:lnTo>
                <a:pt x="161985" y="716398"/>
              </a:lnTo>
              <a:lnTo>
                <a:pt x="323970" y="716398"/>
              </a:lnTo>
            </a:path>
          </a:pathLst>
        </a:custGeom>
        <a:noFill/>
        <a:ln w="12700" cap="flat" cmpd="sng" algn="ctr">
          <a:solidFill>
            <a:srgbClr val="4472C4">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a:off x="3900631" y="2443698"/>
        <a:ext cx="0" cy="0"/>
      </dsp:txXfrm>
    </dsp:sp>
    <dsp:sp modelId="{6C8221D2-2131-4C4B-A39C-A352B9795B0D}">
      <dsp:nvSpPr>
        <dsp:cNvPr id="0" name=""/>
        <dsp:cNvSpPr/>
      </dsp:nvSpPr>
      <dsp:spPr>
        <a:xfrm>
          <a:off x="3758302" y="1950973"/>
          <a:ext cx="323970" cy="154182"/>
        </a:xfrm>
        <a:custGeom>
          <a:avLst/>
          <a:gdLst/>
          <a:ahLst/>
          <a:cxnLst/>
          <a:rect l="0" t="0" r="0" b="0"/>
          <a:pathLst>
            <a:path>
              <a:moveTo>
                <a:pt x="0" y="154182"/>
              </a:moveTo>
              <a:lnTo>
                <a:pt x="161985" y="154182"/>
              </a:lnTo>
              <a:lnTo>
                <a:pt x="161985" y="0"/>
              </a:lnTo>
              <a:lnTo>
                <a:pt x="323970" y="0"/>
              </a:lnTo>
            </a:path>
          </a:pathLst>
        </a:custGeom>
        <a:noFill/>
        <a:ln w="12700" cap="flat" cmpd="sng" algn="ctr">
          <a:solidFill>
            <a:srgbClr val="4472C4">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a:off x="3911318" y="2019094"/>
        <a:ext cx="0" cy="0"/>
      </dsp:txXfrm>
    </dsp:sp>
    <dsp:sp modelId="{272EDA72-106F-4C73-9C01-749D9480BEE8}">
      <dsp:nvSpPr>
        <dsp:cNvPr id="0" name=""/>
        <dsp:cNvSpPr/>
      </dsp:nvSpPr>
      <dsp:spPr>
        <a:xfrm>
          <a:off x="3758302" y="1234490"/>
          <a:ext cx="323970" cy="870664"/>
        </a:xfrm>
        <a:custGeom>
          <a:avLst/>
          <a:gdLst/>
          <a:ahLst/>
          <a:cxnLst/>
          <a:rect l="0" t="0" r="0" b="0"/>
          <a:pathLst>
            <a:path>
              <a:moveTo>
                <a:pt x="0" y="870664"/>
              </a:moveTo>
              <a:lnTo>
                <a:pt x="161985" y="870664"/>
              </a:lnTo>
              <a:lnTo>
                <a:pt x="161985" y="0"/>
              </a:lnTo>
              <a:lnTo>
                <a:pt x="323970" y="0"/>
              </a:lnTo>
            </a:path>
          </a:pathLst>
        </a:custGeom>
        <a:noFill/>
        <a:ln w="12700" cap="flat" cmpd="sng" algn="ctr">
          <a:solidFill>
            <a:srgbClr val="4472C4">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solidFill>
              <a:sysClr val="windowText" lastClr="000000">
                <a:hueOff val="0"/>
                <a:satOff val="0"/>
                <a:lumOff val="0"/>
                <a:alphaOff val="0"/>
              </a:sysClr>
            </a:solidFill>
            <a:latin typeface="Calibri" panose="020F0502020204030204"/>
            <a:ea typeface="+mn-ea"/>
            <a:cs typeface="+mn-cs"/>
          </a:endParaRPr>
        </a:p>
      </dsp:txBody>
      <dsp:txXfrm>
        <a:off x="3897063" y="1646598"/>
        <a:ext cx="0" cy="0"/>
      </dsp:txXfrm>
    </dsp:sp>
    <dsp:sp modelId="{728D683C-1898-451F-AF33-0123C56B84C9}">
      <dsp:nvSpPr>
        <dsp:cNvPr id="0" name=""/>
        <dsp:cNvSpPr/>
      </dsp:nvSpPr>
      <dsp:spPr>
        <a:xfrm rot="16200000">
          <a:off x="1224183" y="1676022"/>
          <a:ext cx="4209973" cy="858265"/>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925" tIns="34925" rIns="34925" bIns="34925" numCol="1" spcCol="1270" anchor="ctr" anchorCtr="0">
          <a:noAutofit/>
        </a:bodyPr>
        <a:lstStyle/>
        <a:p>
          <a:pPr lvl="0" algn="ctr" defTabSz="2444750">
            <a:lnSpc>
              <a:spcPct val="90000"/>
            </a:lnSpc>
            <a:spcBef>
              <a:spcPct val="0"/>
            </a:spcBef>
            <a:spcAft>
              <a:spcPct val="35000"/>
            </a:spcAft>
          </a:pPr>
          <a:r>
            <a:rPr lang="en-IN" sz="5500" kern="1200" dirty="0">
              <a:solidFill>
                <a:sysClr val="window" lastClr="FFFFFF"/>
              </a:solidFill>
              <a:latin typeface="Calibri" panose="020F0502020204030204"/>
              <a:ea typeface="+mn-ea"/>
              <a:cs typeface="+mn-cs"/>
            </a:rPr>
            <a:t>SWATCH</a:t>
          </a:r>
        </a:p>
      </dsp:txBody>
      <dsp:txXfrm>
        <a:off x="1224183" y="1676022"/>
        <a:ext cx="4209973" cy="858265"/>
      </dsp:txXfrm>
    </dsp:sp>
    <dsp:sp modelId="{69808AD4-1DD9-426B-AE8D-BF97F1EB9396}">
      <dsp:nvSpPr>
        <dsp:cNvPr id="0" name=""/>
        <dsp:cNvSpPr/>
      </dsp:nvSpPr>
      <dsp:spPr>
        <a:xfrm>
          <a:off x="4082273" y="988624"/>
          <a:ext cx="2297994" cy="491731"/>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solidFill>
                <a:sysClr val="window" lastClr="FFFFFF"/>
              </a:solidFill>
              <a:latin typeface="Calibri" panose="020F0502020204030204"/>
              <a:ea typeface="+mn-ea"/>
              <a:cs typeface="+mn-cs"/>
            </a:rPr>
            <a:t>STRENGTH</a:t>
          </a:r>
        </a:p>
        <a:p>
          <a:pPr lvl="0" algn="ctr" defTabSz="444500">
            <a:lnSpc>
              <a:spcPct val="90000"/>
            </a:lnSpc>
            <a:spcBef>
              <a:spcPct val="0"/>
            </a:spcBef>
            <a:spcAft>
              <a:spcPct val="35000"/>
            </a:spcAft>
          </a:pPr>
          <a:r>
            <a:rPr lang="en-IN" sz="1000" kern="1200" dirty="0">
              <a:solidFill>
                <a:sysClr val="window" lastClr="FFFFFF"/>
              </a:solidFill>
              <a:latin typeface="Calibri" panose="020F0502020204030204"/>
              <a:ea typeface="+mn-ea"/>
              <a:cs typeface="+mn-cs"/>
            </a:rPr>
            <a:t>COLORFUL</a:t>
          </a:r>
        </a:p>
      </dsp:txBody>
      <dsp:txXfrm>
        <a:off x="4082273" y="988624"/>
        <a:ext cx="2297994" cy="491731"/>
      </dsp:txXfrm>
    </dsp:sp>
    <dsp:sp modelId="{CF31C25A-EDEC-4017-A7EE-3F8365194F4B}">
      <dsp:nvSpPr>
        <dsp:cNvPr id="0" name=""/>
        <dsp:cNvSpPr/>
      </dsp:nvSpPr>
      <dsp:spPr>
        <a:xfrm>
          <a:off x="4082273" y="1680337"/>
          <a:ext cx="2242790" cy="541270"/>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solidFill>
                <a:sysClr val="window" lastClr="FFFFFF"/>
              </a:solidFill>
              <a:latin typeface="Calibri" panose="020F0502020204030204"/>
              <a:ea typeface="+mn-ea"/>
              <a:cs typeface="+mn-cs"/>
            </a:rPr>
            <a:t>FAVOURABILITY</a:t>
          </a:r>
        </a:p>
        <a:p>
          <a:pPr lvl="0" algn="ctr" defTabSz="444500">
            <a:lnSpc>
              <a:spcPct val="90000"/>
            </a:lnSpc>
            <a:spcBef>
              <a:spcPct val="0"/>
            </a:spcBef>
            <a:spcAft>
              <a:spcPct val="35000"/>
            </a:spcAft>
          </a:pPr>
          <a:r>
            <a:rPr lang="en-IN" sz="1000" kern="1200" dirty="0">
              <a:solidFill>
                <a:sysClr val="window" lastClr="FFFFFF"/>
              </a:solidFill>
              <a:latin typeface="Calibri" panose="020F0502020204030204"/>
              <a:ea typeface="+mn-ea"/>
              <a:cs typeface="+mn-cs"/>
            </a:rPr>
            <a:t>LOW PRICE</a:t>
          </a:r>
        </a:p>
        <a:p>
          <a:pPr lvl="0" algn="ctr" defTabSz="444500">
            <a:lnSpc>
              <a:spcPct val="90000"/>
            </a:lnSpc>
            <a:spcBef>
              <a:spcPct val="0"/>
            </a:spcBef>
            <a:spcAft>
              <a:spcPct val="35000"/>
            </a:spcAft>
          </a:pPr>
          <a:endParaRPr lang="en-IN" sz="1000" kern="1200" dirty="0">
            <a:solidFill>
              <a:sysClr val="window" lastClr="FFFFFF"/>
            </a:solidFill>
            <a:latin typeface="Calibri" panose="020F0502020204030204"/>
            <a:ea typeface="+mn-ea"/>
            <a:cs typeface="+mn-cs"/>
          </a:endParaRPr>
        </a:p>
      </dsp:txBody>
      <dsp:txXfrm>
        <a:off x="4082273" y="1680337"/>
        <a:ext cx="2242790" cy="541270"/>
      </dsp:txXfrm>
    </dsp:sp>
    <dsp:sp modelId="{FE9FBD5E-F54A-4F1B-BF71-E71C49A35DE4}">
      <dsp:nvSpPr>
        <dsp:cNvPr id="0" name=""/>
        <dsp:cNvSpPr/>
      </dsp:nvSpPr>
      <dsp:spPr>
        <a:xfrm>
          <a:off x="4082273" y="2421590"/>
          <a:ext cx="2289126" cy="799926"/>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IN" sz="1000" kern="1200" dirty="0">
              <a:solidFill>
                <a:sysClr val="window" lastClr="FFFFFF"/>
              </a:solidFill>
              <a:latin typeface="Calibri" panose="020F0502020204030204"/>
              <a:ea typeface="+mn-ea"/>
              <a:cs typeface="+mn-cs"/>
            </a:rPr>
            <a:t>UNIQUENESS</a:t>
          </a:r>
        </a:p>
        <a:p>
          <a:pPr lvl="0" algn="ctr" defTabSz="444500">
            <a:lnSpc>
              <a:spcPct val="90000"/>
            </a:lnSpc>
            <a:spcBef>
              <a:spcPct val="0"/>
            </a:spcBef>
            <a:spcAft>
              <a:spcPct val="35000"/>
            </a:spcAft>
          </a:pPr>
          <a:r>
            <a:rPr lang="en-IN" sz="1000" kern="1200" dirty="0">
              <a:solidFill>
                <a:sysClr val="window" lastClr="FFFFFF"/>
              </a:solidFill>
              <a:latin typeface="Calibri" panose="020F0502020204030204"/>
              <a:ea typeface="+mn-ea"/>
              <a:cs typeface="+mn-cs"/>
            </a:rPr>
            <a:t>EXTRAORDINARY DESIGN</a:t>
          </a:r>
        </a:p>
      </dsp:txBody>
      <dsp:txXfrm>
        <a:off x="4082273" y="2421590"/>
        <a:ext cx="2289126" cy="799926"/>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E7EA9-B666-41C9-AA12-530C79BEE2A1}" type="datetimeFigureOut">
              <a:rPr lang="en-GB" smtClean="0"/>
              <a:t>31/08/2018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B2E55-1BF0-4F97-B7C1-17FAB200026D}" type="slidenum">
              <a:rPr lang="en-GB" smtClean="0"/>
              <a:t>‹#›</a:t>
            </a:fld>
            <a:endParaRPr lang="en-GB"/>
          </a:p>
        </p:txBody>
      </p:sp>
    </p:spTree>
    <p:extLst>
      <p:ext uri="{BB962C8B-B14F-4D97-AF65-F5344CB8AC3E}">
        <p14:creationId xmlns:p14="http://schemas.microsoft.com/office/powerpoint/2010/main" val="769139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B2E55-1BF0-4F97-B7C1-17FAB200026D}" type="slidenum">
              <a:rPr lang="en-GB" smtClean="0"/>
              <a:t>2</a:t>
            </a:fld>
            <a:endParaRPr lang="en-GB"/>
          </a:p>
        </p:txBody>
      </p:sp>
    </p:spTree>
    <p:extLst>
      <p:ext uri="{BB962C8B-B14F-4D97-AF65-F5344CB8AC3E}">
        <p14:creationId xmlns:p14="http://schemas.microsoft.com/office/powerpoint/2010/main" val="11090487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8/31/2018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entisum.com/blog/the-more-touch-points-the-more-complex-your-customer-satisfaction-management-will-be" TargetMode="External"/><Relationship Id="rId2" Type="http://schemas.openxmlformats.org/officeDocument/2006/relationships/hyperlink" Target="https://www.mckinsey.com/business-functions/marketing-and-sales/our-insights/from-touchpoints-to-journeys-seeing-the-world-as-customers-do" TargetMode="External"/><Relationship Id="rId1" Type="http://schemas.openxmlformats.org/officeDocument/2006/relationships/slideLayout" Target="../slideLayouts/slideLayout2.xml"/><Relationship Id="rId4" Type="http://schemas.openxmlformats.org/officeDocument/2006/relationships/hyperlink" Target="https://www.heflo.com/blog/customer-service/end-to-end-customer-experience/"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shop.swatch.com/en_gb/?gclid=EAIaIQobChMIn53jhrqQ3QIVTZPtCh0faQnQEAAYASAAEgJpM_D_BwE&amp;gclsrc=aw.ds" TargetMode="External"/><Relationship Id="rId2" Type="http://schemas.openxmlformats.org/officeDocument/2006/relationships/hyperlink" Target="https://www.capgemini.com/consulting-gb/2016/03/the-swatch-approach-three-simple-ways-a-smart-watch-could-change-retail/" TargetMode="External"/><Relationship Id="rId1" Type="http://schemas.openxmlformats.org/officeDocument/2006/relationships/slideLayout" Target="../slideLayouts/slideLayout2.xml"/><Relationship Id="rId6" Type="http://schemas.openxmlformats.org/officeDocument/2006/relationships/hyperlink" Target="https://www.dialog-direct.com/solutions/end-to-end-integrated-marketing/" TargetMode="External"/><Relationship Id="rId5" Type="http://schemas.openxmlformats.org/officeDocument/2006/relationships/hyperlink" Target="https://www.heflo.com/blog/customer-service/end-to-end-customer-experience/" TargetMode="External"/><Relationship Id="rId4" Type="http://schemas.openxmlformats.org/officeDocument/2006/relationships/hyperlink" Target="https://www.swatch.com/en_gb/"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www2.deloitte.com/content/dam/Deloitte/ch/Documents/consumerbusines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FDEFFF-D613-4AAE-A04F-B7B48EF08304}"/>
              </a:ext>
            </a:extLst>
          </p:cNvPr>
          <p:cNvPicPr>
            <a:picLocks noChangeAspect="1"/>
          </p:cNvPicPr>
          <p:nvPr/>
        </p:nvPicPr>
        <p:blipFill>
          <a:blip r:embed="rId2"/>
          <a:stretch>
            <a:fillRect/>
          </a:stretch>
        </p:blipFill>
        <p:spPr>
          <a:xfrm>
            <a:off x="2146042" y="1054748"/>
            <a:ext cx="5421085" cy="2966746"/>
          </a:xfrm>
          <a:prstGeom prst="rect">
            <a:avLst/>
          </a:prstGeom>
        </p:spPr>
      </p:pic>
      <p:sp>
        <p:nvSpPr>
          <p:cNvPr id="2" name="Title 1">
            <a:extLst>
              <a:ext uri="{FF2B5EF4-FFF2-40B4-BE49-F238E27FC236}">
                <a16:creationId xmlns:a16="http://schemas.microsoft.com/office/drawing/2014/main" id="{A7558AA2-2605-4C01-A121-AA1978DFC9CE}"/>
              </a:ext>
            </a:extLst>
          </p:cNvPr>
          <p:cNvSpPr>
            <a:spLocks noGrp="1"/>
          </p:cNvSpPr>
          <p:nvPr>
            <p:ph type="ctrTitle"/>
          </p:nvPr>
        </p:nvSpPr>
        <p:spPr>
          <a:xfrm>
            <a:off x="690466" y="1212980"/>
            <a:ext cx="10114383" cy="3993502"/>
          </a:xfrm>
        </p:spPr>
        <p:txBody>
          <a:bodyPr/>
          <a:lstStyle/>
          <a:p>
            <a:pPr algn="l"/>
            <a:r>
              <a:rPr lang="en-GB" dirty="0"/>
              <a:t>SWATCH WATCH BRAND</a:t>
            </a:r>
          </a:p>
        </p:txBody>
      </p:sp>
      <p:pic>
        <p:nvPicPr>
          <p:cNvPr id="5" name="Picture 4">
            <a:extLst>
              <a:ext uri="{FF2B5EF4-FFF2-40B4-BE49-F238E27FC236}">
                <a16:creationId xmlns:a16="http://schemas.microsoft.com/office/drawing/2014/main" id="{299281BF-0703-4E74-9652-66FBA7E591D1}"/>
              </a:ext>
            </a:extLst>
          </p:cNvPr>
          <p:cNvPicPr>
            <a:picLocks noChangeAspect="1"/>
          </p:cNvPicPr>
          <p:nvPr/>
        </p:nvPicPr>
        <p:blipFill>
          <a:blip r:embed="rId3"/>
          <a:stretch>
            <a:fillRect/>
          </a:stretch>
        </p:blipFill>
        <p:spPr>
          <a:xfrm>
            <a:off x="4238625" y="5645020"/>
            <a:ext cx="1857375" cy="314325"/>
          </a:xfrm>
          <a:prstGeom prst="rect">
            <a:avLst/>
          </a:prstGeom>
        </p:spPr>
      </p:pic>
      <p:sp>
        <p:nvSpPr>
          <p:cNvPr id="3" name="Subtitle 2">
            <a:extLst>
              <a:ext uri="{FF2B5EF4-FFF2-40B4-BE49-F238E27FC236}">
                <a16:creationId xmlns:a16="http://schemas.microsoft.com/office/drawing/2014/main" id="{DE494715-29A1-419D-BAF9-1FAB623F78C8}"/>
              </a:ext>
            </a:extLst>
          </p:cNvPr>
          <p:cNvSpPr>
            <a:spLocks noGrp="1"/>
          </p:cNvSpPr>
          <p:nvPr>
            <p:ph type="subTitle" idx="1"/>
          </p:nvPr>
        </p:nvSpPr>
        <p:spPr>
          <a:xfrm>
            <a:off x="531845" y="5402424"/>
            <a:ext cx="6624735" cy="858417"/>
          </a:xfrm>
        </p:spPr>
        <p:txBody>
          <a:bodyPr/>
          <a:lstStyle/>
          <a:p>
            <a:pPr marL="285750" indent="-285750" algn="l">
              <a:buFont typeface="Arial" panose="020B0604020202020204" pitchFamily="34" charset="0"/>
              <a:buChar char="•"/>
            </a:pPr>
            <a:r>
              <a:rPr lang="en-GB" dirty="0"/>
              <a:t>SWITZERLAND</a:t>
            </a:r>
          </a:p>
        </p:txBody>
      </p:sp>
    </p:spTree>
    <p:extLst>
      <p:ext uri="{BB962C8B-B14F-4D97-AF65-F5344CB8AC3E}">
        <p14:creationId xmlns:p14="http://schemas.microsoft.com/office/powerpoint/2010/main" val="1522772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8F25-D116-4EA3-BE5E-2F089A57F724}"/>
              </a:ext>
            </a:extLst>
          </p:cNvPr>
          <p:cNvSpPr>
            <a:spLocks noGrp="1"/>
          </p:cNvSpPr>
          <p:nvPr>
            <p:ph type="ctrTitle"/>
          </p:nvPr>
        </p:nvSpPr>
        <p:spPr>
          <a:xfrm>
            <a:off x="-383272" y="999093"/>
            <a:ext cx="8566393" cy="1017036"/>
          </a:xfrm>
        </p:spPr>
        <p:txBody>
          <a:bodyPr>
            <a:normAutofit fontScale="90000"/>
          </a:bodyPr>
          <a:lstStyle/>
          <a:p>
            <a:pPr algn="ct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r>
              <a:rPr lang="en-GB" sz="1600" dirty="0"/>
              <a:t/>
            </a:r>
            <a:br>
              <a:rPr lang="en-GB" sz="1600" dirty="0"/>
            </a:br>
            <a:endParaRPr lang="en-GB" sz="2700" dirty="0">
              <a:latin typeface="Times New Roman" panose="02020603050405020304" pitchFamily="18" charset="0"/>
              <a:cs typeface="Times New Roman" panose="02020603050405020304" pitchFamily="18" charset="0"/>
            </a:endParaRPr>
          </a:p>
        </p:txBody>
      </p:sp>
      <p:sp>
        <p:nvSpPr>
          <p:cNvPr id="4" name="Subtitle 3"/>
          <p:cNvSpPr>
            <a:spLocks noGrp="1"/>
          </p:cNvSpPr>
          <p:nvPr>
            <p:ph type="subTitle" idx="1"/>
          </p:nvPr>
        </p:nvSpPr>
        <p:spPr>
          <a:xfrm>
            <a:off x="1079212" y="255208"/>
            <a:ext cx="2982834" cy="638378"/>
          </a:xfrm>
        </p:spPr>
        <p:txBody>
          <a:bodyPr>
            <a:noAutofit/>
          </a:bodyPr>
          <a:lstStyle/>
          <a:p>
            <a:r>
              <a:rPr lang="en-GB" sz="2400" b="1" u="sng" cap="none"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INTRODUCTION</a:t>
            </a:r>
            <a:endParaRPr lang="en-GB" sz="2400" dirty="0"/>
          </a:p>
        </p:txBody>
      </p:sp>
      <p:sp>
        <p:nvSpPr>
          <p:cNvPr id="5" name="Rectangle 4"/>
          <p:cNvSpPr/>
          <p:nvPr/>
        </p:nvSpPr>
        <p:spPr>
          <a:xfrm>
            <a:off x="369278" y="1753796"/>
            <a:ext cx="11060723" cy="4059060"/>
          </a:xfrm>
          <a:prstGeom prst="rect">
            <a:avLst/>
          </a:prstGeom>
        </p:spPr>
        <p:txBody>
          <a:bodyPr wrap="square">
            <a:spAutoFit/>
          </a:bodyPr>
          <a:lstStyle/>
          <a:p>
            <a:pPr algn="just">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The Swatch watch brand, subsidiary of the Swatch group, was firstly produced in Switzerland by the group and is one of the largest in the world (Market line, 2013). </a:t>
            </a:r>
          </a:p>
          <a:p>
            <a:pPr algn="just">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In the late 1970’s, the Swiss watch was a make of craftsmanship that was a work handed down from one generation to the next. It was created at the time of crisis with Quartz due to the Japanese costless Quartz watches, that flooded the Swiss watch industry</a:t>
            </a:r>
            <a:r>
              <a:rPr lang="en-GB">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07000"/>
              </a:lnSpc>
              <a:spcAft>
                <a:spcPts val="800"/>
              </a:spcAft>
            </a:pPr>
            <a:r>
              <a:rPr lang="en-GB">
                <a:latin typeface="Times New Roman" panose="02020603050405020304" pitchFamily="18" charset="0"/>
                <a:ea typeface="Calibri" panose="020F0502020204030204" pitchFamily="34" charset="0"/>
                <a:cs typeface="Times New Roman" panose="02020603050405020304" pitchFamily="18" charset="0"/>
              </a:rPr>
              <a:t>Nicolas </a:t>
            </a:r>
            <a:r>
              <a:rPr lang="en-GB" dirty="0">
                <a:latin typeface="Times New Roman" panose="02020603050405020304" pitchFamily="18" charset="0"/>
                <a:ea typeface="Calibri" panose="020F0502020204030204" pitchFamily="34" charset="0"/>
                <a:cs typeface="Times New Roman" panose="02020603050405020304" pitchFamily="18" charset="0"/>
              </a:rPr>
              <a:t>Hayek then recruited to rescue SSIH and ASUAG, biggest groups. </a:t>
            </a:r>
          </a:p>
          <a:p>
            <a:pPr algn="just">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He merged them together and founded the SWATCH brand in 1983 to save them. A cheaper product which means “second Watch” that is attractive ,emotional and a big brand, joy of life, and high quality in Switzerland which lead to their success. It is worn by children as well as both men and women. It was hardest for others to copy because the Swatch watch brand is different by it colours, the plastic and the look.  </a:t>
            </a:r>
          </a:p>
          <a:p>
            <a:pPr algn="just">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present it has 18 brands under which Omega and </a:t>
            </a:r>
            <a:r>
              <a:rPr lang="en-GB" dirty="0" err="1">
                <a:latin typeface="Times New Roman" panose="02020603050405020304" pitchFamily="18" charset="0"/>
                <a:ea typeface="Calibri" panose="020F0502020204030204" pitchFamily="34" charset="0"/>
                <a:cs typeface="Times New Roman" panose="02020603050405020304" pitchFamily="18" charset="0"/>
              </a:rPr>
              <a:t>Tissot</a:t>
            </a:r>
            <a:r>
              <a:rPr lang="en-GB" dirty="0">
                <a:latin typeface="Times New Roman" panose="02020603050405020304" pitchFamily="18" charset="0"/>
                <a:ea typeface="Calibri" panose="020F0502020204030204" pitchFamily="34" charset="0"/>
                <a:cs typeface="Times New Roman" panose="02020603050405020304" pitchFamily="18" charset="0"/>
              </a:rPr>
              <a:t> are also part of this company which they produce and sell independently. Since then the group has introduced smartwatch in 1999 and 2004 onwards through innovation.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5999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u="sng" cap="none" dirty="0">
                <a:ln>
                  <a:noFill/>
                </a:ln>
                <a:latin typeface="Times New Roman" panose="02020603050405020304" pitchFamily="18" charset="0"/>
                <a:cs typeface="Times New Roman" panose="02020603050405020304" pitchFamily="18" charset="0"/>
              </a:rPr>
              <a:t>Competitors</a:t>
            </a:r>
            <a:endParaRPr lang="en-GB" sz="2800"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1" y="1696915"/>
            <a:ext cx="10131425" cy="4783016"/>
          </a:xfrm>
        </p:spPr>
        <p:txBody>
          <a:bodyPr>
            <a:normAutofit/>
          </a:bodyPr>
          <a:lstStyle/>
          <a:p>
            <a:pPr lvl="0" defTabSz="914400">
              <a:lnSpc>
                <a:spcPct val="90000"/>
              </a:lnSpc>
              <a:spcBef>
                <a:spcPts val="1000"/>
              </a:spcBef>
              <a:spcAft>
                <a:spcPts val="0"/>
              </a:spcAft>
              <a:buClrTx/>
              <a:buSzTx/>
              <a:buFont typeface="Arial" panose="020B0604020202020204" pitchFamily="34" charset="0"/>
              <a:buChar char="•"/>
            </a:pPr>
            <a:r>
              <a:rPr lang="en-GB" dirty="0" smtClean="0">
                <a:latin typeface="Times New Roman" panose="02020603050405020304" pitchFamily="18" charset="0"/>
                <a:cs typeface="Times New Roman" panose="02020603050405020304" pitchFamily="18" charset="0"/>
              </a:rPr>
              <a:t>  Competition in the industry which Swatch belongs to is based on product development, product innovations, new technical features or manufacturing capabilities that swatch organisations possess (ST Anwar,2012).</a:t>
            </a:r>
          </a:p>
          <a:p>
            <a:pPr lvl="0" defTabSz="914400">
              <a:lnSpc>
                <a:spcPct val="90000"/>
              </a:lnSpc>
              <a:spcBef>
                <a:spcPts val="1000"/>
              </a:spcBef>
              <a:spcAft>
                <a:spcPts val="0"/>
              </a:spcAft>
              <a:buClrTx/>
              <a:buSzTx/>
              <a:buFont typeface="Arial" panose="020B0604020202020204" pitchFamily="34" charset="0"/>
              <a:buChar char="•"/>
            </a:pPr>
            <a:r>
              <a:rPr lang="en-GB" dirty="0" smtClean="0">
                <a:latin typeface="Times New Roman" panose="02020603050405020304" pitchFamily="18" charset="0"/>
                <a:cs typeface="Times New Roman" panose="02020603050405020304" pitchFamily="18" charset="0"/>
              </a:rPr>
              <a:t>Direct Competitors: </a:t>
            </a:r>
            <a:r>
              <a:rPr lang="en-GB" dirty="0">
                <a:latin typeface="Times New Roman" panose="02020603050405020304" pitchFamily="18" charset="0"/>
                <a:cs typeface="Times New Roman" panose="02020603050405020304" pitchFamily="18" charset="0"/>
              </a:rPr>
              <a:t>Diesel, Citizen ,</a:t>
            </a:r>
            <a:r>
              <a:rPr lang="en-GB" dirty="0" smtClean="0">
                <a:latin typeface="Times New Roman" panose="02020603050405020304" pitchFamily="18" charset="0"/>
                <a:cs typeface="Times New Roman" panose="02020603050405020304" pitchFamily="18" charset="0"/>
              </a:rPr>
              <a:t> Timex, Nixon and Casio.</a:t>
            </a:r>
          </a:p>
          <a:p>
            <a:pPr lvl="0" defTabSz="914400">
              <a:lnSpc>
                <a:spcPct val="90000"/>
              </a:lnSpc>
              <a:spcBef>
                <a:spcPts val="1000"/>
              </a:spcBef>
              <a:spcAft>
                <a:spcPts val="0"/>
              </a:spcAft>
              <a:buClrTx/>
              <a:buSzTx/>
              <a:buFont typeface="Arial" panose="020B0604020202020204" pitchFamily="34" charset="0"/>
              <a:buChar char="•"/>
            </a:pPr>
            <a:r>
              <a:rPr lang="en-GB" dirty="0" smtClean="0">
                <a:latin typeface="Times New Roman" panose="02020603050405020304" pitchFamily="18" charset="0"/>
                <a:cs typeface="Times New Roman" panose="02020603050405020304" pitchFamily="18" charset="0"/>
              </a:rPr>
              <a:t>New Entrants: It would be a little bit difficult for new entrants to threat the existence of swatch because of strong brand recognition and customer’s loyalty of this company.</a:t>
            </a:r>
            <a:endParaRPr lang="en-GB"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1142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95653"/>
            <a:ext cx="10131425" cy="3332285"/>
          </a:xfrm>
        </p:spPr>
        <p:txBody>
          <a:bodyPr>
            <a:normAutofit/>
          </a:bodyPr>
          <a:lstStyle/>
          <a:p>
            <a:pPr marL="18288" lvl="0" defTabSz="914400">
              <a:spcBef>
                <a:spcPct val="20000"/>
              </a:spcBef>
            </a:pPr>
            <a:r>
              <a:rPr lang="en-GB" sz="3100" b="1" u="sng" cap="none" dirty="0">
                <a:ln>
                  <a:noFill/>
                </a:ln>
                <a:latin typeface="Times New Roman" panose="02020603050405020304" pitchFamily="18" charset="0"/>
                <a:ea typeface="+mn-ea"/>
                <a:cs typeface="Times New Roman" panose="02020603050405020304" pitchFamily="18" charset="0"/>
              </a:rPr>
              <a:t>Touchpoints  concepts and definitions</a:t>
            </a:r>
            <a:r>
              <a:rPr lang="en-GB" sz="3100" b="1" cap="none" dirty="0">
                <a:ln>
                  <a:noFill/>
                </a:ln>
                <a:latin typeface="Times New Roman" panose="02020603050405020304" pitchFamily="18" charset="0"/>
                <a:ea typeface="+mn-ea"/>
                <a:cs typeface="Times New Roman" panose="02020603050405020304" pitchFamily="18" charset="0"/>
              </a:rPr>
              <a:t>.</a:t>
            </a:r>
            <a:br>
              <a:rPr lang="en-GB" sz="3100" b="1" cap="none" dirty="0">
                <a:ln>
                  <a:noFill/>
                </a:ln>
                <a:latin typeface="Times New Roman" panose="02020603050405020304" pitchFamily="18" charset="0"/>
                <a:ea typeface="+mn-ea"/>
                <a:cs typeface="Times New Roman" panose="02020603050405020304" pitchFamily="18" charset="0"/>
              </a:rPr>
            </a:br>
            <a:r>
              <a:rPr lang="en-GB" sz="2000" cap="none" dirty="0">
                <a:ln>
                  <a:noFill/>
                </a:ln>
                <a:solidFill>
                  <a:prstClr val="black"/>
                </a:solidFill>
                <a:latin typeface="Times New Roman" panose="02020603050405020304" pitchFamily="18" charset="0"/>
                <a:ea typeface="+mn-ea"/>
                <a:cs typeface="Times New Roman" panose="02020603050405020304" pitchFamily="18" charset="0"/>
              </a:rPr>
              <a:t/>
            </a:r>
            <a:br>
              <a:rPr lang="en-GB" sz="2000" cap="none" dirty="0">
                <a:ln>
                  <a:noFill/>
                </a:ln>
                <a:solidFill>
                  <a:prstClr val="black"/>
                </a:solidFill>
                <a:latin typeface="Times New Roman" panose="02020603050405020304" pitchFamily="18" charset="0"/>
                <a:ea typeface="+mn-ea"/>
                <a:cs typeface="Times New Roman" panose="02020603050405020304" pitchFamily="18" charset="0"/>
              </a:rPr>
            </a:br>
            <a:r>
              <a:rPr lang="en-GB" sz="2000" cap="none" dirty="0">
                <a:ln>
                  <a:noFill/>
                </a:ln>
                <a:latin typeface="Times New Roman" panose="02020603050405020304" pitchFamily="18" charset="0"/>
                <a:ea typeface="+mn-ea"/>
                <a:cs typeface="Times New Roman" panose="02020603050405020304" pitchFamily="18" charset="0"/>
              </a:rPr>
              <a:t>Touchpoints are all the points of contacts between a particular business and their customers. Kotler et al (2009) define touchpoints as the way through each customers come to know the brand. Nowadays there is a wide range of ways through each customers can contact with a company starting from face to face interactions, websites, email, phone calls, call centres, fax, social media etc. Marketers should pay attention to managing touchpoints as much as they pay attention to advertising or when deciding the prices (Kotler et al, 2009).</a:t>
            </a:r>
            <a:br>
              <a:rPr lang="en-GB" sz="2000" cap="none" dirty="0">
                <a:ln>
                  <a:noFill/>
                </a:ln>
                <a:latin typeface="Times New Roman" panose="02020603050405020304" pitchFamily="18" charset="0"/>
                <a:ea typeface="+mn-ea"/>
                <a:cs typeface="Times New Roman" panose="02020603050405020304" pitchFamily="18" charset="0"/>
              </a:rPr>
            </a:br>
            <a:r>
              <a:rPr lang="en-GB" sz="2000" cap="none" dirty="0">
                <a:ln>
                  <a:noFill/>
                </a:ln>
                <a:solidFill>
                  <a:prstClr val="black"/>
                </a:solidFill>
                <a:latin typeface="Times New Roman" panose="02020603050405020304" pitchFamily="18" charset="0"/>
                <a:ea typeface="+mn-ea"/>
                <a:cs typeface="Times New Roman" panose="02020603050405020304" pitchFamily="18" charset="0"/>
              </a:rPr>
              <a:t/>
            </a:r>
            <a:br>
              <a:rPr lang="en-GB" sz="2000" cap="none" dirty="0">
                <a:ln>
                  <a:noFill/>
                </a:ln>
                <a:solidFill>
                  <a:prstClr val="black"/>
                </a:solidFill>
                <a:latin typeface="Times New Roman" panose="02020603050405020304" pitchFamily="18" charset="0"/>
                <a:ea typeface="+mn-ea"/>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2606691" y="3360375"/>
            <a:ext cx="6626926" cy="3225064"/>
          </a:xfrm>
          <a:prstGeom prst="rect">
            <a:avLst/>
          </a:prstGeom>
        </p:spPr>
      </p:pic>
    </p:spTree>
    <p:extLst>
      <p:ext uri="{BB962C8B-B14F-4D97-AF65-F5344CB8AC3E}">
        <p14:creationId xmlns:p14="http://schemas.microsoft.com/office/powerpoint/2010/main" val="1554061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18288" lvl="0" defTabSz="914400">
              <a:spcBef>
                <a:spcPct val="20000"/>
              </a:spcBef>
            </a:pPr>
            <a:r>
              <a:rPr lang="en-GB" sz="2800" b="1" u="sng" cap="none" dirty="0">
                <a:ln>
                  <a:noFill/>
                </a:ln>
                <a:latin typeface="Times New Roman" panose="02020603050405020304" pitchFamily="18" charset="0"/>
                <a:ea typeface="+mn-ea"/>
                <a:cs typeface="Times New Roman" panose="02020603050405020304" pitchFamily="18" charset="0"/>
              </a:rPr>
              <a:t>End to End Journey</a:t>
            </a:r>
            <a:r>
              <a:rPr lang="en-GB" sz="3200" b="1" u="sng" cap="none" dirty="0">
                <a:ln>
                  <a:noFill/>
                </a:ln>
                <a:solidFill>
                  <a:prstClr val="black"/>
                </a:solidFill>
                <a:latin typeface="Times New Roman" panose="02020603050405020304" pitchFamily="18" charset="0"/>
                <a:ea typeface="+mn-ea"/>
                <a:cs typeface="Times New Roman" panose="02020603050405020304" pitchFamily="18" charset="0"/>
              </a:rPr>
              <a:t/>
            </a:r>
            <a:br>
              <a:rPr lang="en-GB" sz="3200" b="1" u="sng" cap="none" dirty="0">
                <a:ln>
                  <a:noFill/>
                </a:ln>
                <a:solidFill>
                  <a:prstClr val="black"/>
                </a:solidFill>
                <a:latin typeface="Times New Roman" panose="02020603050405020304" pitchFamily="18" charset="0"/>
                <a:ea typeface="+mn-ea"/>
                <a:cs typeface="Times New Roman" panose="02020603050405020304" pitchFamily="18" charset="0"/>
              </a:rPr>
            </a:br>
            <a:endParaRPr lang="en-GB" u="sng" dirty="0"/>
          </a:p>
        </p:txBody>
      </p:sp>
      <p:sp>
        <p:nvSpPr>
          <p:cNvPr id="3" name="Content Placeholder 2"/>
          <p:cNvSpPr>
            <a:spLocks noGrp="1"/>
          </p:cNvSpPr>
          <p:nvPr>
            <p:ph idx="1"/>
          </p:nvPr>
        </p:nvSpPr>
        <p:spPr>
          <a:xfrm>
            <a:off x="685801" y="4440115"/>
            <a:ext cx="10131425" cy="2118947"/>
          </a:xfrm>
        </p:spPr>
        <p:txBody>
          <a:bodyPr>
            <a:normAutofit/>
          </a:bodyPr>
          <a:lstStyle/>
          <a:p>
            <a:r>
              <a:rPr lang="en-GB" dirty="0">
                <a:latin typeface="Times New Roman" panose="02020603050405020304" pitchFamily="18" charset="0"/>
                <a:ea typeface="+mj-ea"/>
                <a:cs typeface="Times New Roman" panose="02020603050405020304" pitchFamily="18" charset="0"/>
              </a:rPr>
              <a:t>Touchpoints include only one moment of interaction with the business. Meanwhile End to end journey includes many touchpoints before, during and after the purchasing one particular product or service. Mc Kinsey and company suggests that through touchpoints marketers can shape customers opinion about their business.</a:t>
            </a:r>
            <a:endParaRPr lang="en-GB" dirty="0"/>
          </a:p>
        </p:txBody>
      </p:sp>
      <p:pic>
        <p:nvPicPr>
          <p:cNvPr id="4" name="Picture 3"/>
          <p:cNvPicPr>
            <a:picLocks noChangeAspect="1"/>
          </p:cNvPicPr>
          <p:nvPr/>
        </p:nvPicPr>
        <p:blipFill>
          <a:blip r:embed="rId2"/>
          <a:stretch>
            <a:fillRect/>
          </a:stretch>
        </p:blipFill>
        <p:spPr>
          <a:xfrm>
            <a:off x="3407241" y="1421063"/>
            <a:ext cx="4322439" cy="2908044"/>
          </a:xfrm>
          <a:prstGeom prst="rect">
            <a:avLst/>
          </a:prstGeom>
        </p:spPr>
      </p:pic>
    </p:spTree>
    <p:extLst>
      <p:ext uri="{BB962C8B-B14F-4D97-AF65-F5344CB8AC3E}">
        <p14:creationId xmlns:p14="http://schemas.microsoft.com/office/powerpoint/2010/main" val="33932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78069"/>
            <a:ext cx="10131425" cy="5688623"/>
          </a:xfrm>
        </p:spPr>
        <p:txBody>
          <a:bodyPr>
            <a:normAutofit/>
          </a:bodyPr>
          <a:lstStyle/>
          <a:p>
            <a:pPr lvl="0" defTabSz="914400">
              <a:spcBef>
                <a:spcPts val="0"/>
              </a:spcBef>
            </a:pPr>
            <a:r>
              <a:rPr lang="en-GB" sz="3100" b="1" u="sng" cap="none" dirty="0">
                <a:ln>
                  <a:noFill/>
                </a:ln>
                <a:latin typeface="Times New Roman" panose="02020603050405020304" pitchFamily="18" charset="0"/>
                <a:ea typeface="+mn-ea"/>
                <a:cs typeface="Times New Roman" panose="02020603050405020304" pitchFamily="18" charset="0"/>
              </a:rPr>
              <a:t>More touchpoints, more complexity</a:t>
            </a:r>
            <a:r>
              <a:rPr lang="en-GB" sz="3100" b="1" cap="none" dirty="0">
                <a:ln>
                  <a:noFill/>
                </a:ln>
                <a:latin typeface="Times New Roman" panose="02020603050405020304" pitchFamily="18" charset="0"/>
                <a:ea typeface="+mn-ea"/>
                <a:cs typeface="Times New Roman" panose="02020603050405020304" pitchFamily="18" charset="0"/>
              </a:rPr>
              <a:t/>
            </a:r>
            <a:br>
              <a:rPr lang="en-GB" sz="3100" b="1" cap="none" dirty="0">
                <a:ln>
                  <a:noFill/>
                </a:ln>
                <a:latin typeface="Times New Roman" panose="02020603050405020304" pitchFamily="18" charset="0"/>
                <a:ea typeface="+mn-ea"/>
                <a:cs typeface="Times New Roman" panose="02020603050405020304" pitchFamily="18" charset="0"/>
              </a:rPr>
            </a:br>
            <a:r>
              <a:rPr lang="en-GB" sz="3100" b="1" cap="none" dirty="0">
                <a:ln>
                  <a:noFill/>
                </a:ln>
                <a:latin typeface="Times New Roman" panose="02020603050405020304" pitchFamily="18" charset="0"/>
                <a:ea typeface="+mn-ea"/>
                <a:cs typeface="Times New Roman" panose="02020603050405020304" pitchFamily="18" charset="0"/>
              </a:rPr>
              <a:t/>
            </a:r>
            <a:br>
              <a:rPr lang="en-GB" sz="3100" b="1" cap="none" dirty="0">
                <a:ln>
                  <a:noFill/>
                </a:ln>
                <a:latin typeface="Times New Roman" panose="02020603050405020304" pitchFamily="18" charset="0"/>
                <a:ea typeface="+mn-ea"/>
                <a:cs typeface="Times New Roman" panose="02020603050405020304" pitchFamily="18" charset="0"/>
              </a:rPr>
            </a:br>
            <a:r>
              <a:rPr lang="en-GB" sz="3200" b="1" cap="none" dirty="0">
                <a:ln>
                  <a:noFill/>
                </a:ln>
                <a:solidFill>
                  <a:prstClr val="black"/>
                </a:solidFill>
                <a:latin typeface="Times New Roman" panose="02020603050405020304" pitchFamily="18" charset="0"/>
                <a:ea typeface="+mn-ea"/>
                <a:cs typeface="Times New Roman" panose="02020603050405020304" pitchFamily="18" charset="0"/>
              </a:rPr>
              <a:t/>
            </a:r>
            <a:br>
              <a:rPr lang="en-GB" sz="3200" b="1" cap="none" dirty="0">
                <a:ln>
                  <a:noFill/>
                </a:ln>
                <a:solidFill>
                  <a:prstClr val="black"/>
                </a:solidFill>
                <a:latin typeface="Times New Roman" panose="02020603050405020304" pitchFamily="18" charset="0"/>
                <a:ea typeface="+mn-ea"/>
                <a:cs typeface="Times New Roman" panose="02020603050405020304" pitchFamily="18" charset="0"/>
              </a:rPr>
            </a:br>
            <a:r>
              <a:rPr lang="en-GB" sz="1800" cap="none" dirty="0">
                <a:ln>
                  <a:noFill/>
                </a:ln>
                <a:latin typeface="Times New Roman" panose="02020603050405020304" pitchFamily="18" charset="0"/>
                <a:ea typeface="+mn-ea"/>
                <a:cs typeface="Times New Roman" panose="02020603050405020304" pitchFamily="18" charset="0"/>
              </a:rPr>
              <a:t>As founded in an article about touchpoints made by </a:t>
            </a:r>
            <a:r>
              <a:rPr lang="en-GB" sz="1800" cap="none" dirty="0" err="1">
                <a:ln>
                  <a:noFill/>
                </a:ln>
                <a:latin typeface="Times New Roman" panose="02020603050405020304" pitchFamily="18" charset="0"/>
                <a:ea typeface="+mn-ea"/>
                <a:cs typeface="Times New Roman" panose="02020603050405020304" pitchFamily="18" charset="0"/>
              </a:rPr>
              <a:t>Sharad</a:t>
            </a:r>
            <a:r>
              <a:rPr lang="en-GB" sz="1800" cap="none" dirty="0">
                <a:ln>
                  <a:noFill/>
                </a:ln>
                <a:latin typeface="Times New Roman" panose="02020603050405020304" pitchFamily="18" charset="0"/>
                <a:ea typeface="+mn-ea"/>
                <a:cs typeface="Times New Roman" panose="02020603050405020304" pitchFamily="18" charset="0"/>
              </a:rPr>
              <a:t> </a:t>
            </a:r>
            <a:r>
              <a:rPr lang="en-GB" sz="1800" cap="none" dirty="0" err="1">
                <a:ln>
                  <a:noFill/>
                </a:ln>
                <a:latin typeface="Times New Roman" panose="02020603050405020304" pitchFamily="18" charset="0"/>
                <a:ea typeface="+mn-ea"/>
                <a:cs typeface="Times New Roman" panose="02020603050405020304" pitchFamily="18" charset="0"/>
              </a:rPr>
              <a:t>Khandelwal</a:t>
            </a:r>
            <a:r>
              <a:rPr lang="en-GB" sz="1800" cap="none" dirty="0">
                <a:ln>
                  <a:noFill/>
                </a:ln>
                <a:latin typeface="Times New Roman" panose="02020603050405020304" pitchFamily="18" charset="0"/>
                <a:ea typeface="+mn-ea"/>
                <a:cs typeface="Times New Roman" panose="02020603050405020304" pitchFamily="18" charset="0"/>
              </a:rPr>
              <a:t>  more touchpoints will lead to more complexity in managing customer satisfaction. The multi-channel business environment makes it very difficult to manage every touchpoint with customers , thus , the company may fail to manage properly the whole journey of their customer experience. This leads to a low customer satisfaction. One example could be based on Silo Mentality. The </a:t>
            </a:r>
            <a:r>
              <a:rPr lang="en-GB" sz="1800" cap="none" dirty="0" err="1">
                <a:ln>
                  <a:noFill/>
                </a:ln>
                <a:latin typeface="Times New Roman" panose="02020603050405020304" pitchFamily="18" charset="0"/>
                <a:ea typeface="+mn-ea"/>
                <a:cs typeface="Times New Roman" panose="02020603050405020304" pitchFamily="18" charset="0"/>
              </a:rPr>
              <a:t>siloed</a:t>
            </a:r>
            <a:r>
              <a:rPr lang="en-GB" sz="1800" cap="none" dirty="0">
                <a:ln>
                  <a:noFill/>
                </a:ln>
                <a:latin typeface="Times New Roman" panose="02020603050405020304" pitchFamily="18" charset="0"/>
                <a:ea typeface="+mn-ea"/>
                <a:cs typeface="Times New Roman" panose="02020603050405020304" pitchFamily="18" charset="0"/>
              </a:rPr>
              <a:t> nature of feedback collected by customers would deprive managers to measure customer satisfaction. Therefore managers would be not able to improve the customers experience</a:t>
            </a:r>
            <a:r>
              <a:rPr lang="en-GB" sz="1800" b="1" cap="none" dirty="0">
                <a:ln>
                  <a:noFill/>
                </a:ln>
                <a:latin typeface="Times New Roman" panose="02020603050405020304" pitchFamily="18" charset="0"/>
                <a:ea typeface="+mn-ea"/>
                <a:cs typeface="Times New Roman" panose="02020603050405020304" pitchFamily="18" charset="0"/>
              </a:rPr>
              <a:t>.</a:t>
            </a:r>
            <a:br>
              <a:rPr lang="en-GB" sz="1800" b="1" cap="none" dirty="0">
                <a:ln>
                  <a:noFill/>
                </a:ln>
                <a:latin typeface="Times New Roman" panose="02020603050405020304" pitchFamily="18" charset="0"/>
                <a:ea typeface="+mn-ea"/>
                <a:cs typeface="Times New Roman" panose="02020603050405020304" pitchFamily="18" charset="0"/>
              </a:rPr>
            </a:br>
            <a:endParaRPr lang="en-GB" sz="1800" dirty="0"/>
          </a:p>
        </p:txBody>
      </p:sp>
    </p:spTree>
    <p:extLst>
      <p:ext uri="{BB962C8B-B14F-4D97-AF65-F5344CB8AC3E}">
        <p14:creationId xmlns:p14="http://schemas.microsoft.com/office/powerpoint/2010/main" val="4078960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u="sng"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APPLICATION OF TOUCH POINTS AND CUSTOMER END TO END JOURNEY FOR SWATH WATCH BRAND </a:t>
            </a:r>
            <a:endParaRPr lang="en-GB" dirty="0"/>
          </a:p>
        </p:txBody>
      </p:sp>
      <p:sp>
        <p:nvSpPr>
          <p:cNvPr id="3" name="Content Placeholder 2"/>
          <p:cNvSpPr>
            <a:spLocks noGrp="1"/>
          </p:cNvSpPr>
          <p:nvPr>
            <p:ph idx="1"/>
          </p:nvPr>
        </p:nvSpPr>
        <p:spPr/>
        <p:txBody>
          <a:bodyPr>
            <a:normAutofit/>
          </a:bodyPr>
          <a:lstStyle/>
          <a:p>
            <a:pPr algn="just">
              <a:lnSpc>
                <a:spcPct val="107000"/>
              </a:lnSpc>
              <a:spcAft>
                <a:spcPts val="800"/>
              </a:spcAft>
            </a:pPr>
            <a:r>
              <a:rPr lang="en-GB" sz="1900" dirty="0">
                <a:latin typeface="Times New Roman" panose="02020603050405020304" pitchFamily="18" charset="0"/>
                <a:ea typeface="Calibri" panose="020F0502020204030204" pitchFamily="34" charset="0"/>
                <a:cs typeface="Times New Roman" panose="02020603050405020304" pitchFamily="18" charset="0"/>
              </a:rPr>
              <a:t>In order to create strong brand relations and maintain end-to-end sales it build mono-brand stores.</a:t>
            </a:r>
          </a:p>
          <a:p>
            <a:pPr algn="just">
              <a:lnSpc>
                <a:spcPct val="107000"/>
              </a:lnSpc>
              <a:spcAft>
                <a:spcPts val="800"/>
              </a:spcAft>
            </a:pPr>
            <a:r>
              <a:rPr lang="en-GB" sz="1900" dirty="0">
                <a:latin typeface="Times New Roman" panose="02020603050405020304" pitchFamily="18" charset="0"/>
                <a:ea typeface="Calibri" panose="020F0502020204030204" pitchFamily="34" charset="0"/>
                <a:cs typeface="Times New Roman" panose="02020603050405020304" pitchFamily="18" charset="0"/>
              </a:rPr>
              <a:t>There are many touchpoints and various channels that the swatch customers has to pass through prior to purchase.</a:t>
            </a:r>
          </a:p>
          <a:p>
            <a:pPr algn="just">
              <a:lnSpc>
                <a:spcPct val="107000"/>
              </a:lnSpc>
              <a:spcAft>
                <a:spcPts val="800"/>
              </a:spcAft>
            </a:pPr>
            <a:r>
              <a:rPr lang="en-GB" sz="1900" dirty="0">
                <a:latin typeface="Times New Roman" panose="02020603050405020304" pitchFamily="18" charset="0"/>
                <a:ea typeface="Calibri" panose="020F0502020204030204" pitchFamily="34" charset="0"/>
                <a:cs typeface="Times New Roman" panose="02020603050405020304" pitchFamily="18" charset="0"/>
              </a:rPr>
              <a:t> The Swatch brand image is created by touchpoints and various channels (Flaherty, 2016 in accordance with Havas Lux Hub, 2015). </a:t>
            </a:r>
          </a:p>
          <a:p>
            <a:pPr algn="just">
              <a:lnSpc>
                <a:spcPct val="107000"/>
              </a:lnSpc>
              <a:spcAft>
                <a:spcPts val="800"/>
              </a:spcAft>
            </a:pPr>
            <a:r>
              <a:rPr lang="en-GB" sz="1900" dirty="0">
                <a:latin typeface="Times New Roman" panose="02020603050405020304" pitchFamily="18" charset="0"/>
                <a:ea typeface="Calibri" panose="020F0502020204030204" pitchFamily="34" charset="0"/>
                <a:cs typeface="Times New Roman" panose="02020603050405020304" pitchFamily="18" charset="0"/>
              </a:rPr>
              <a:t>The company can control direct channels that include its website and commercial adverts, meanwhile , indirect touchpoints cannot be controlled by Swatch like word of mouth, online websites, face-to-face, online blogs social media (</a:t>
            </a:r>
            <a:r>
              <a:rPr lang="en-GB" sz="1900" dirty="0" err="1">
                <a:latin typeface="Times New Roman" panose="02020603050405020304" pitchFamily="18" charset="0"/>
                <a:ea typeface="Calibri" panose="020F0502020204030204" pitchFamily="34" charset="0"/>
                <a:cs typeface="Times New Roman" panose="02020603050405020304" pitchFamily="18" charset="0"/>
              </a:rPr>
              <a:t>Abtan</a:t>
            </a:r>
            <a:r>
              <a:rPr lang="en-GB" sz="1900" dirty="0">
                <a:latin typeface="Times New Roman" panose="02020603050405020304" pitchFamily="18" charset="0"/>
                <a:ea typeface="Calibri" panose="020F0502020204030204" pitchFamily="34" charset="0"/>
                <a:cs typeface="Times New Roman" panose="02020603050405020304" pitchFamily="18" charset="0"/>
              </a:rPr>
              <a:t> et al., 2016, p. 3).  </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4225393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25" y="205154"/>
            <a:ext cx="10131425" cy="1456267"/>
          </a:xfrm>
        </p:spPr>
        <p:txBody>
          <a:bodyPr/>
          <a:lstStyle/>
          <a:p>
            <a:r>
              <a:rPr lang="en-GB" sz="2000" b="1" u="sng"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APPLICATION OF TOUCH POINTS AND CUSTOMER END TO END JOURNEY FOR SWATH WATCH BRAND </a:t>
            </a:r>
            <a:endParaRPr lang="en-GB" dirty="0"/>
          </a:p>
        </p:txBody>
      </p:sp>
      <p:sp>
        <p:nvSpPr>
          <p:cNvPr id="3" name="Content Placeholder 2"/>
          <p:cNvSpPr>
            <a:spLocks noGrp="1"/>
          </p:cNvSpPr>
          <p:nvPr>
            <p:ph idx="1"/>
          </p:nvPr>
        </p:nvSpPr>
        <p:spPr>
          <a:xfrm>
            <a:off x="589085" y="1538654"/>
            <a:ext cx="10131425" cy="5108331"/>
          </a:xfrm>
        </p:spPr>
        <p:txBody>
          <a:bodyPr>
            <a:normAutofit fontScale="70000" lnSpcReduction="20000"/>
          </a:bodyPr>
          <a:lstStyle/>
          <a:p>
            <a:pPr algn="just">
              <a:lnSpc>
                <a:spcPct val="107000"/>
              </a:lnSpc>
              <a:spcAft>
                <a:spcPts val="800"/>
              </a:spcAft>
            </a:pPr>
            <a:r>
              <a:rPr lang="en-GB" sz="2600" dirty="0">
                <a:latin typeface="Times New Roman" panose="02020603050405020304" pitchFamily="18" charset="0"/>
                <a:ea typeface="Calibri" panose="020F0502020204030204" pitchFamily="34" charset="0"/>
                <a:cs typeface="Times New Roman" panose="02020603050405020304" pitchFamily="18" charset="0"/>
              </a:rPr>
              <a:t>The growth of the company highly depends on existing consumers and new one’s (</a:t>
            </a:r>
            <a:r>
              <a:rPr lang="en-GB" sz="2600" dirty="0" err="1">
                <a:latin typeface="Times New Roman" panose="02020603050405020304" pitchFamily="18" charset="0"/>
                <a:ea typeface="Calibri" panose="020F0502020204030204" pitchFamily="34" charset="0"/>
                <a:cs typeface="Times New Roman" panose="02020603050405020304" pitchFamily="18" charset="0"/>
              </a:rPr>
              <a:t>Kapferer</a:t>
            </a:r>
            <a:r>
              <a:rPr lang="en-GB" sz="2600" dirty="0">
                <a:latin typeface="Times New Roman" panose="02020603050405020304" pitchFamily="18" charset="0"/>
                <a:ea typeface="Calibri" panose="020F0502020204030204" pitchFamily="34" charset="0"/>
                <a:cs typeface="Times New Roman" panose="02020603050405020304" pitchFamily="18" charset="0"/>
              </a:rPr>
              <a:t>, 2012, p. 195).  A CRM is a software which help companies to store all the records of their customers, recording all the interactions made with the company, thus, it help company to manage customer relationships and improve their overall experience, consequently, retaining them (Turban &amp; </a:t>
            </a:r>
            <a:r>
              <a:rPr lang="en-GB" sz="2600" dirty="0" err="1">
                <a:latin typeface="Times New Roman" panose="02020603050405020304" pitchFamily="18" charset="0"/>
                <a:ea typeface="Calibri" panose="020F0502020204030204" pitchFamily="34" charset="0"/>
                <a:cs typeface="Times New Roman" panose="02020603050405020304" pitchFamily="18" charset="0"/>
              </a:rPr>
              <a:t>Volonino</a:t>
            </a:r>
            <a:r>
              <a:rPr lang="en-GB" sz="2600" dirty="0">
                <a:latin typeface="Times New Roman" panose="02020603050405020304" pitchFamily="18" charset="0"/>
                <a:ea typeface="Calibri" panose="020F0502020204030204" pitchFamily="34" charset="0"/>
                <a:cs typeface="Times New Roman" panose="02020603050405020304" pitchFamily="18" charset="0"/>
              </a:rPr>
              <a:t>, 2010, p. 383). That is critical for Swatch and one of their main strategic key resources.  </a:t>
            </a:r>
            <a:endParaRPr lang="en-GB" sz="2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600" dirty="0">
                <a:latin typeface="Times New Roman" panose="02020603050405020304" pitchFamily="18" charset="0"/>
                <a:ea typeface="Calibri" panose="020F0502020204030204" pitchFamily="34" charset="0"/>
                <a:cs typeface="Times New Roman" panose="02020603050405020304" pitchFamily="18" charset="0"/>
              </a:rPr>
              <a:t>There are several sport events that are sponsored by Swatch brand since beginning such as FIVB Beach volleyball, snowboarding, surfing athletics and free </a:t>
            </a:r>
            <a:r>
              <a:rPr lang="en-GB" sz="2600" dirty="0" err="1">
                <a:latin typeface="Times New Roman" panose="02020603050405020304" pitchFamily="18" charset="0"/>
                <a:ea typeface="Calibri" panose="020F0502020204030204" pitchFamily="34" charset="0"/>
                <a:cs typeface="Times New Roman" panose="02020603050405020304" pitchFamily="18" charset="0"/>
              </a:rPr>
              <a:t>skying</a:t>
            </a:r>
            <a:r>
              <a:rPr lang="en-GB" sz="2600" dirty="0">
                <a:latin typeface="Times New Roman" panose="02020603050405020304" pitchFamily="18" charset="0"/>
                <a:ea typeface="Calibri" panose="020F0502020204030204" pitchFamily="34" charset="0"/>
                <a:cs typeface="Times New Roman" panose="02020603050405020304" pitchFamily="18" charset="0"/>
              </a:rPr>
              <a:t> etc.</a:t>
            </a:r>
          </a:p>
          <a:p>
            <a:pPr algn="just">
              <a:lnSpc>
                <a:spcPct val="107000"/>
              </a:lnSpc>
              <a:spcAft>
                <a:spcPts val="800"/>
              </a:spcAft>
            </a:pPr>
            <a:r>
              <a:rPr lang="en-GB" sz="2600" dirty="0">
                <a:latin typeface="Times New Roman" panose="02020603050405020304" pitchFamily="18" charset="0"/>
                <a:ea typeface="Calibri" panose="020F0502020204030204" pitchFamily="34" charset="0"/>
                <a:cs typeface="Times New Roman" panose="02020603050405020304" pitchFamily="18" charset="0"/>
              </a:rPr>
              <a:t>Before digital, exclusive packaging, designs in stores and direct customers interactions are some of the tools through which Swatch brand delivered the experience (Okonkwo, 2010, p. 112).</a:t>
            </a:r>
          </a:p>
          <a:p>
            <a:pPr algn="just">
              <a:lnSpc>
                <a:spcPct val="107000"/>
              </a:lnSpc>
              <a:spcAft>
                <a:spcPts val="800"/>
              </a:spcAft>
            </a:pPr>
            <a:r>
              <a:rPr lang="en-GB" sz="2600" dirty="0">
                <a:latin typeface="Times New Roman" panose="02020603050405020304" pitchFamily="18" charset="0"/>
                <a:ea typeface="Calibri" panose="020F0502020204030204" pitchFamily="34" charset="0"/>
                <a:cs typeface="Times New Roman" panose="02020603050405020304" pitchFamily="18" charset="0"/>
              </a:rPr>
              <a:t>Swatch Watch brand management is the ‘experience’, what customer feels and live at each touchpoint (</a:t>
            </a:r>
            <a:r>
              <a:rPr lang="en-GB" sz="2600" dirty="0" err="1">
                <a:latin typeface="Times New Roman" panose="02020603050405020304" pitchFamily="18" charset="0"/>
                <a:ea typeface="Calibri" panose="020F0502020204030204" pitchFamily="34" charset="0"/>
                <a:cs typeface="Times New Roman" panose="02020603050405020304" pitchFamily="18" charset="0"/>
              </a:rPr>
              <a:t>Kapferer</a:t>
            </a:r>
            <a:r>
              <a:rPr lang="en-GB" sz="2600" dirty="0">
                <a:latin typeface="Times New Roman" panose="02020603050405020304" pitchFamily="18" charset="0"/>
                <a:ea typeface="Calibri" panose="020F0502020204030204" pitchFamily="34" charset="0"/>
                <a:cs typeface="Times New Roman" panose="02020603050405020304" pitchFamily="18" charset="0"/>
              </a:rPr>
              <a:t> &amp; </a:t>
            </a:r>
            <a:r>
              <a:rPr lang="en-GB" sz="2600" dirty="0" err="1">
                <a:latin typeface="Times New Roman" panose="02020603050405020304" pitchFamily="18" charset="0"/>
                <a:ea typeface="Calibri" panose="020F0502020204030204" pitchFamily="34" charset="0"/>
                <a:cs typeface="Times New Roman" panose="02020603050405020304" pitchFamily="18" charset="0"/>
              </a:rPr>
              <a:t>Bastien</a:t>
            </a:r>
            <a:r>
              <a:rPr lang="en-GB" sz="2600" dirty="0">
                <a:latin typeface="Times New Roman" panose="02020603050405020304" pitchFamily="18" charset="0"/>
                <a:ea typeface="Calibri" panose="020F0502020204030204" pitchFamily="34" charset="0"/>
                <a:cs typeface="Times New Roman" panose="02020603050405020304" pitchFamily="18" charset="0"/>
              </a:rPr>
              <a:t>, 2012, pp. 233–234). The major strategy of the swatch watch brand is to build and provide an outstanding experience to their customers.</a:t>
            </a:r>
          </a:p>
          <a:p>
            <a:pPr algn="just">
              <a:lnSpc>
                <a:spcPct val="107000"/>
              </a:lnSpc>
              <a:spcAft>
                <a:spcPts val="800"/>
              </a:spcAft>
            </a:pPr>
            <a:r>
              <a:rPr lang="en-GB" sz="2600" dirty="0">
                <a:latin typeface="Times New Roman" panose="02020603050405020304" pitchFamily="18" charset="0"/>
                <a:ea typeface="Calibri" panose="020F0502020204030204" pitchFamily="34" charset="0"/>
                <a:cs typeface="Times New Roman" panose="02020603050405020304" pitchFamily="18" charset="0"/>
              </a:rPr>
              <a:t>Originally, stores such as Argos where brands have total control over the experience of the customers.</a:t>
            </a:r>
            <a:endParaRPr lang="en-GB" sz="2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600" dirty="0">
                <a:latin typeface="Times New Roman" panose="02020603050405020304" pitchFamily="18" charset="0"/>
                <a:ea typeface="Calibri" panose="020F0502020204030204" pitchFamily="34" charset="0"/>
                <a:cs typeface="Times New Roman" panose="02020603050405020304" pitchFamily="18" charset="0"/>
              </a:rPr>
              <a:t>End-to-end journey of the customer can be divided into five different phases such as purchase, loyalty, awareness, after sales and delivery and evaluation </a:t>
            </a:r>
            <a:r>
              <a:rPr lang="en-GB" sz="2600" dirty="0" err="1">
                <a:latin typeface="Times New Roman" panose="02020603050405020304" pitchFamily="18" charset="0"/>
                <a:ea typeface="Calibri" panose="020F0502020204030204" pitchFamily="34" charset="0"/>
                <a:cs typeface="Times New Roman" panose="02020603050405020304" pitchFamily="18" charset="0"/>
              </a:rPr>
              <a:t>repectively</a:t>
            </a:r>
            <a:r>
              <a:rPr lang="en-GB" sz="2600" dirty="0">
                <a:latin typeface="Times New Roman" panose="02020603050405020304" pitchFamily="18" charset="0"/>
                <a:ea typeface="Calibri" panose="020F0502020204030204" pitchFamily="34" charset="0"/>
                <a:cs typeface="Times New Roman" panose="02020603050405020304" pitchFamily="18" charset="0"/>
              </a:rPr>
              <a:t> (</a:t>
            </a:r>
            <a:r>
              <a:rPr lang="en-GB" sz="2600" dirty="0" err="1">
                <a:latin typeface="Times New Roman" panose="02020603050405020304" pitchFamily="18" charset="0"/>
                <a:ea typeface="Calibri" panose="020F0502020204030204" pitchFamily="34" charset="0"/>
                <a:cs typeface="Times New Roman" panose="02020603050405020304" pitchFamily="18" charset="0"/>
              </a:rPr>
              <a:t>Osterwalder</a:t>
            </a:r>
            <a:r>
              <a:rPr lang="en-GB" sz="2600" dirty="0">
                <a:latin typeface="Times New Roman" panose="02020603050405020304" pitchFamily="18" charset="0"/>
                <a:ea typeface="Calibri" panose="020F0502020204030204" pitchFamily="34" charset="0"/>
                <a:cs typeface="Times New Roman" panose="02020603050405020304" pitchFamily="18" charset="0"/>
              </a:rPr>
              <a:t> &amp; </a:t>
            </a:r>
            <a:r>
              <a:rPr lang="en-GB" sz="2600" dirty="0" err="1">
                <a:latin typeface="Times New Roman" panose="02020603050405020304" pitchFamily="18" charset="0"/>
                <a:ea typeface="Calibri" panose="020F0502020204030204" pitchFamily="34" charset="0"/>
                <a:cs typeface="Times New Roman" panose="02020603050405020304" pitchFamily="18" charset="0"/>
              </a:rPr>
              <a:t>Pigneur</a:t>
            </a:r>
            <a:r>
              <a:rPr lang="en-GB" sz="2600" dirty="0">
                <a:latin typeface="Times New Roman" panose="02020603050405020304" pitchFamily="18" charset="0"/>
                <a:ea typeface="Calibri" panose="020F0502020204030204" pitchFamily="34" charset="0"/>
                <a:cs typeface="Times New Roman" panose="02020603050405020304" pitchFamily="18" charset="0"/>
              </a:rPr>
              <a:t>, 2010, p. 27). </a:t>
            </a:r>
            <a:endParaRPr lang="en-GB" sz="2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44241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cap="none" dirty="0">
                <a:ln>
                  <a:noFill/>
                </a:ln>
                <a:latin typeface="Times New Roman" panose="02020603050405020304" pitchFamily="18" charset="0"/>
                <a:cs typeface="Times New Roman" panose="02020603050405020304" pitchFamily="18" charset="0"/>
              </a:rPr>
              <a:t>Swatch Consumer Market Segment</a:t>
            </a:r>
            <a:endParaRPr lang="en-GB"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55000" lnSpcReduction="20000"/>
          </a:bodyPr>
          <a:lstStyle/>
          <a:p>
            <a:pPr marL="228600" lvl="0" indent="-228600" defTabSz="914400">
              <a:lnSpc>
                <a:spcPct val="90000"/>
              </a:lnSpc>
              <a:spcBef>
                <a:spcPts val="1000"/>
              </a:spcBef>
              <a:spcAft>
                <a:spcPts val="0"/>
              </a:spcAft>
              <a:buClrTx/>
              <a:buSzTx/>
              <a:buFont typeface="Arial" panose="020B0604020202020204" pitchFamily="34" charset="0"/>
              <a:buChar char="•"/>
            </a:pPr>
            <a:r>
              <a:rPr lang="en-IN" sz="3300" dirty="0">
                <a:latin typeface="Times New Roman" panose="02020603050405020304" pitchFamily="18" charset="0"/>
                <a:cs typeface="Times New Roman" panose="02020603050405020304" pitchFamily="18" charset="0"/>
              </a:rPr>
              <a:t>Geographically</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 International Brand</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Products are available all around the world.</a:t>
            </a:r>
          </a:p>
          <a:p>
            <a:pPr marL="228600" lvl="0" indent="-228600" defTabSz="914400">
              <a:lnSpc>
                <a:spcPct val="90000"/>
              </a:lnSpc>
              <a:spcBef>
                <a:spcPts val="1000"/>
              </a:spcBef>
              <a:spcAft>
                <a:spcPts val="0"/>
              </a:spcAft>
              <a:buClrTx/>
              <a:buSzTx/>
              <a:buFont typeface="Arial" panose="020B0604020202020204" pitchFamily="34" charset="0"/>
              <a:buChar char="•"/>
            </a:pPr>
            <a:r>
              <a:rPr lang="en-IN" sz="3300" dirty="0">
                <a:latin typeface="Times New Roman" panose="02020603050405020304" pitchFamily="18" charset="0"/>
                <a:cs typeface="Times New Roman" panose="02020603050405020304" pitchFamily="18" charset="0"/>
              </a:rPr>
              <a:t>Demographics</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Mostly for young.</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“young in Heart”.</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Product range doesn’t </a:t>
            </a:r>
            <a:r>
              <a:rPr lang="en-IN" sz="3300" dirty="0" smtClean="0">
                <a:latin typeface="Times New Roman" panose="02020603050405020304" pitchFamily="18" charset="0"/>
                <a:cs typeface="Times New Roman" panose="02020603050405020304" pitchFamily="18" charset="0"/>
              </a:rPr>
              <a:t>exclude middle aged </a:t>
            </a:r>
            <a:r>
              <a:rPr lang="en-IN" sz="3300" smtClean="0">
                <a:latin typeface="Times New Roman" panose="02020603050405020304" pitchFamily="18" charset="0"/>
                <a:cs typeface="Times New Roman" panose="02020603050405020304" pitchFamily="18" charset="0"/>
              </a:rPr>
              <a:t>and seniors.</a:t>
            </a:r>
            <a:endParaRPr lang="en-IN" sz="3300"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Arial" panose="020B0604020202020204" pitchFamily="34" charset="0"/>
              <a:buChar char="•"/>
            </a:pPr>
            <a:r>
              <a:rPr lang="en-IN" sz="3300" dirty="0" err="1">
                <a:latin typeface="Times New Roman" panose="02020603050405020304" pitchFamily="18" charset="0"/>
                <a:cs typeface="Times New Roman" panose="02020603050405020304" pitchFamily="18" charset="0"/>
              </a:rPr>
              <a:t>Psychographically</a:t>
            </a:r>
            <a:endParaRPr lang="en-IN" sz="3300" dirty="0">
              <a:latin typeface="Times New Roman" panose="02020603050405020304" pitchFamily="18" charset="0"/>
              <a:cs typeface="Times New Roman" panose="02020603050405020304" pitchFamily="18" charset="0"/>
            </a:endParaRP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For adventurous people.</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Quality, durability and simplicity.</a:t>
            </a:r>
          </a:p>
          <a:p>
            <a:pPr marL="228600" lvl="0" indent="-228600" defTabSz="914400">
              <a:lnSpc>
                <a:spcPct val="90000"/>
              </a:lnSpc>
              <a:spcBef>
                <a:spcPts val="1000"/>
              </a:spcBef>
              <a:spcAft>
                <a:spcPts val="0"/>
              </a:spcAft>
              <a:buClrTx/>
              <a:buSzTx/>
              <a:buFont typeface="Arial" panose="020B0604020202020204" pitchFamily="34" charset="0"/>
              <a:buChar char="•"/>
            </a:pPr>
            <a:r>
              <a:rPr lang="en-IN" sz="3300" dirty="0">
                <a:latin typeface="Times New Roman" panose="02020603050405020304" pitchFamily="18" charset="0"/>
                <a:cs typeface="Times New Roman" panose="02020603050405020304" pitchFamily="18" charset="0"/>
              </a:rPr>
              <a:t>Behavioural</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Price sensitivity</a:t>
            </a:r>
          </a:p>
          <a:p>
            <a:pPr marL="685800" lvl="1" indent="-228600" defTabSz="914400">
              <a:lnSpc>
                <a:spcPct val="90000"/>
              </a:lnSpc>
              <a:spcBef>
                <a:spcPts val="500"/>
              </a:spcBef>
              <a:spcAft>
                <a:spcPts val="0"/>
              </a:spcAft>
              <a:buClrTx/>
              <a:buSzTx/>
              <a:buFont typeface="Wingdings" panose="05000000000000000000" pitchFamily="2" charset="2"/>
              <a:buChar char="Ø"/>
            </a:pPr>
            <a:r>
              <a:rPr lang="en-IN" sz="3300" dirty="0">
                <a:latin typeface="Times New Roman" panose="02020603050405020304" pitchFamily="18" charset="0"/>
                <a:cs typeface="Times New Roman" panose="02020603050405020304" pitchFamily="18" charset="0"/>
              </a:rPr>
              <a:t>Customer loyalty</a:t>
            </a:r>
          </a:p>
          <a:p>
            <a:endParaRPr lang="en-GB" dirty="0"/>
          </a:p>
        </p:txBody>
      </p:sp>
    </p:spTree>
    <p:extLst>
      <p:ext uri="{BB962C8B-B14F-4D97-AF65-F5344CB8AC3E}">
        <p14:creationId xmlns:p14="http://schemas.microsoft.com/office/powerpoint/2010/main" val="57075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1"/>
            <a:ext cx="10131425" cy="1104900"/>
          </a:xfrm>
        </p:spPr>
        <p:txBody>
          <a:bodyPr>
            <a:normAutofit/>
          </a:bodyPr>
          <a:lstStyle/>
          <a:p>
            <a:r>
              <a:rPr lang="en-GB" sz="2800" smtClean="0">
                <a:latin typeface="Times New Roman" panose="02020603050405020304" pitchFamily="18" charset="0"/>
                <a:cs typeface="Times New Roman" panose="02020603050405020304" pitchFamily="18" charset="0"/>
              </a:rPr>
              <a:t>Swatch strengths</a:t>
            </a:r>
            <a:endParaRPr lang="en-GB" sz="28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8750729C-3683-4506-9556-279FE5DB27CB}"/>
              </a:ext>
            </a:extLst>
          </p:cNvPr>
          <p:cNvGraphicFramePr>
            <a:graphicFrameLocks/>
          </p:cNvGraphicFramePr>
          <p:nvPr>
            <p:extLst>
              <p:ext uri="{D42A27DB-BD31-4B8C-83A1-F6EECF244321}">
                <p14:modId xmlns:p14="http://schemas.microsoft.com/office/powerpoint/2010/main" val="27138837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4831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230923"/>
            <a:ext cx="10131425" cy="1051810"/>
          </a:xfrm>
        </p:spPr>
        <p:txBody>
          <a:bodyPr>
            <a:normAutofit fontScale="90000"/>
          </a:bodyPr>
          <a:lstStyle/>
          <a:p>
            <a:pPr marL="228600" lvl="0" indent="-228600" defTabSz="914400">
              <a:lnSpc>
                <a:spcPct val="90000"/>
              </a:lnSpc>
              <a:spcBef>
                <a:spcPts val="1000"/>
              </a:spcBef>
              <a:buFont typeface="Arial" panose="020B0604020202020204" pitchFamily="34" charset="0"/>
              <a:buChar char="•"/>
            </a:pPr>
            <a:r>
              <a:rPr lang="en-IN" sz="3100" cap="none" dirty="0">
                <a:ln>
                  <a:noFill/>
                </a:ln>
                <a:latin typeface="Times New Roman" panose="02020603050405020304" pitchFamily="18" charset="0"/>
                <a:cs typeface="Times New Roman" panose="02020603050405020304" pitchFamily="18" charset="0"/>
              </a:rPr>
              <a:t>Brand Association</a:t>
            </a:r>
            <a:r>
              <a:rPr lang="en-GB" sz="4400" cap="none" dirty="0">
                <a:ln>
                  <a:noFill/>
                </a:ln>
                <a:solidFill>
                  <a:prstClr val="black"/>
                </a:solidFill>
              </a:rPr>
              <a:t/>
            </a:r>
            <a:br>
              <a:rPr lang="en-GB" sz="4400" cap="none" dirty="0">
                <a:ln>
                  <a:noFill/>
                </a:ln>
                <a:solidFill>
                  <a:prstClr val="black"/>
                </a:solidFill>
              </a:rPr>
            </a:br>
            <a:r>
              <a:rPr lang="en-GB" sz="4400" cap="none" dirty="0">
                <a:ln>
                  <a:noFill/>
                </a:ln>
                <a:solidFill>
                  <a:prstClr val="black"/>
                </a:solidFill>
              </a:rPr>
              <a:t/>
            </a:r>
            <a:br>
              <a:rPr lang="en-GB" sz="4400" cap="none" dirty="0">
                <a:ln>
                  <a:noFill/>
                </a:ln>
                <a:solidFill>
                  <a:prstClr val="black"/>
                </a:solidFill>
              </a:rPr>
            </a:br>
            <a:r>
              <a:rPr lang="en-IN" sz="3100" cap="none" dirty="0">
                <a:ln>
                  <a:noFill/>
                </a:ln>
                <a:latin typeface="Times New Roman" panose="02020603050405020304" pitchFamily="18" charset="0"/>
                <a:ea typeface="+mn-ea"/>
                <a:cs typeface="Times New Roman" panose="02020603050405020304" pitchFamily="18" charset="0"/>
              </a:rPr>
              <a:t>As per Lane Keller Model 2008</a:t>
            </a:r>
            <a:br>
              <a:rPr lang="en-IN" sz="3100" cap="none" dirty="0">
                <a:ln>
                  <a:noFill/>
                </a:ln>
                <a:latin typeface="Times New Roman" panose="02020603050405020304" pitchFamily="18" charset="0"/>
                <a:ea typeface="+mn-ea"/>
                <a:cs typeface="Times New Roman" panose="02020603050405020304" pitchFamily="18" charset="0"/>
              </a:rPr>
            </a:br>
            <a:endParaRPr lang="en-GB" sz="31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695BBBE7-91D4-4E65-B5CA-772D8E8F9976}"/>
              </a:ext>
            </a:extLst>
          </p:cNvPr>
          <p:cNvGraphicFramePr/>
          <p:nvPr>
            <p:extLst>
              <p:ext uri="{D42A27DB-BD31-4B8C-83A1-F6EECF244321}">
                <p14:modId xmlns:p14="http://schemas.microsoft.com/office/powerpoint/2010/main" val="1173720237"/>
              </p:ext>
            </p:extLst>
          </p:nvPr>
        </p:nvGraphicFramePr>
        <p:xfrm>
          <a:off x="838199" y="2282733"/>
          <a:ext cx="9079523" cy="4210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8841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cap="none" dirty="0">
                <a:ln>
                  <a:noFill/>
                </a:ln>
                <a:latin typeface="Times New Roman" panose="02020603050405020304" pitchFamily="18" charset="0"/>
                <a:cs typeface="Times New Roman" panose="02020603050405020304" pitchFamily="18" charset="0"/>
              </a:rPr>
              <a:t>Brand Equity</a:t>
            </a:r>
            <a:endParaRPr lang="en-GB"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1" y="2142067"/>
            <a:ext cx="10131425" cy="4249941"/>
          </a:xfrm>
        </p:spPr>
        <p:txBody>
          <a:bodyPr>
            <a:normAutofit/>
          </a:bodyPr>
          <a:lstStyle/>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Great brand awareness.</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Customers have good knowledge of the brand.</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High brand loyalty.</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Perceived quality mostly equals to the quality they get.</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Social approval from the society.</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 brand refers to fun and excitement.</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To conclude a perfect swatch costumer would be youthful, joyful, adventurous, trendy and price savvy.</a:t>
            </a:r>
          </a:p>
          <a:p>
            <a:pPr marL="228600" lvl="0" indent="-228600" defTabSz="914400">
              <a:lnSpc>
                <a:spcPct val="90000"/>
              </a:lnSpc>
              <a:spcBef>
                <a:spcPts val="1000"/>
              </a:spcBef>
              <a:spcAft>
                <a:spcPts val="0"/>
              </a:spcAft>
              <a:buClrTx/>
              <a:buSzTx/>
              <a:buFont typeface="Arial" panose="020B0604020202020204" pitchFamily="34" charset="0"/>
              <a:buChar char="•"/>
            </a:pPr>
            <a:endParaRPr lang="en-IN" sz="2800" dirty="0">
              <a:solidFill>
                <a:prstClr val="black"/>
              </a:solidFill>
            </a:endParaRPr>
          </a:p>
          <a:p>
            <a:endParaRPr lang="en-GB" dirty="0"/>
          </a:p>
        </p:txBody>
      </p:sp>
    </p:spTree>
    <p:extLst>
      <p:ext uri="{BB962C8B-B14F-4D97-AF65-F5344CB8AC3E}">
        <p14:creationId xmlns:p14="http://schemas.microsoft.com/office/powerpoint/2010/main" val="2382208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cap="none" dirty="0">
                <a:ln>
                  <a:noFill/>
                </a:ln>
                <a:latin typeface="Times New Roman" panose="02020603050405020304" pitchFamily="18" charset="0"/>
                <a:cs typeface="Times New Roman" panose="02020603050405020304" pitchFamily="18" charset="0"/>
              </a:rPr>
              <a:t>GAP Analysis of Swatch Brand</a:t>
            </a:r>
            <a:endParaRPr lang="en-GB" sz="2800"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2"/>
          <a:stretch>
            <a:fillRect/>
          </a:stretch>
        </p:blipFill>
        <p:spPr>
          <a:xfrm>
            <a:off x="2079406" y="1881554"/>
            <a:ext cx="7344214" cy="4536829"/>
          </a:xfrm>
          <a:prstGeom prst="rect">
            <a:avLst/>
          </a:prstGeom>
        </p:spPr>
      </p:pic>
    </p:spTree>
    <p:extLst>
      <p:ext uri="{BB962C8B-B14F-4D97-AF65-F5344CB8AC3E}">
        <p14:creationId xmlns:p14="http://schemas.microsoft.com/office/powerpoint/2010/main" val="1292954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008" y="644770"/>
            <a:ext cx="10131425" cy="1456267"/>
          </a:xfrm>
        </p:spPr>
        <p:txBody>
          <a:bodyPr>
            <a:normAutofit/>
          </a:bodyPr>
          <a:lstStyle/>
          <a:p>
            <a:r>
              <a:rPr lang="en-GB" sz="4000" cap="none" dirty="0">
                <a:ln>
                  <a:noFill/>
                </a:ln>
                <a:latin typeface="Times New Roman" panose="02020603050405020304" pitchFamily="18" charset="0"/>
                <a:cs typeface="Times New Roman" panose="02020603050405020304" pitchFamily="18" charset="0"/>
              </a:rPr>
              <a:t>GAP Analysis</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26478" y="474785"/>
            <a:ext cx="10131425" cy="6550269"/>
          </a:xfrm>
        </p:spPr>
        <p:txBody>
          <a:bodyPr>
            <a:normAutofit/>
          </a:bodyPr>
          <a:lstStyle/>
          <a:p>
            <a:pPr marL="228600" lvl="0" indent="-228600" defTabSz="914400">
              <a:lnSpc>
                <a:spcPct val="90000"/>
              </a:lnSpc>
              <a:spcBef>
                <a:spcPts val="1000"/>
              </a:spcBef>
              <a:spcAft>
                <a:spcPts val="0"/>
              </a:spcAft>
              <a:buClrTx/>
              <a:buSzTx/>
              <a:buFont typeface="Arial" panose="020B0604020202020204" pitchFamily="34" charset="0"/>
              <a:buChar char="•"/>
            </a:pPr>
            <a:r>
              <a:rPr lang="en-GB" sz="1900" dirty="0">
                <a:latin typeface="Times New Roman" panose="02020603050405020304" pitchFamily="18" charset="0"/>
                <a:cs typeface="Times New Roman" panose="02020603050405020304" pitchFamily="18" charset="0"/>
              </a:rPr>
              <a:t>GAP is a business technique used to determined action to be taken in order to progress positively  from certain stage to advance stage whereby correction being made from current position  to achieve desired future goals.</a:t>
            </a:r>
          </a:p>
          <a:p>
            <a:pPr marL="228600" lvl="0" indent="-228600" defTabSz="914400">
              <a:lnSpc>
                <a:spcPct val="90000"/>
              </a:lnSpc>
              <a:spcBef>
                <a:spcPts val="1000"/>
              </a:spcBef>
              <a:spcAft>
                <a:spcPts val="0"/>
              </a:spcAft>
              <a:buClrTx/>
              <a:buSzTx/>
              <a:buFont typeface="Arial" panose="020B0604020202020204" pitchFamily="34" charset="0"/>
              <a:buChar char="•"/>
            </a:pPr>
            <a:r>
              <a:rPr lang="en-GB" sz="1900" dirty="0">
                <a:latin typeface="Times New Roman" panose="02020603050405020304" pitchFamily="18" charset="0"/>
                <a:cs typeface="Times New Roman" panose="02020603050405020304" pitchFamily="18" charset="0"/>
              </a:rPr>
              <a:t>Gap 1: inadequate market research, lack of communication and focus, ignorance of customer complaint</a:t>
            </a:r>
          </a:p>
          <a:p>
            <a:pPr marL="228600" lvl="0" indent="-228600" defTabSz="914400">
              <a:lnSpc>
                <a:spcPct val="90000"/>
              </a:lnSpc>
              <a:spcBef>
                <a:spcPts val="1000"/>
              </a:spcBef>
              <a:spcAft>
                <a:spcPts val="0"/>
              </a:spcAft>
              <a:buClrTx/>
              <a:buSzTx/>
              <a:buFont typeface="Arial" panose="020B0604020202020204" pitchFamily="34" charset="0"/>
              <a:buChar char="•"/>
            </a:pPr>
            <a:r>
              <a:rPr lang="en-GB" sz="1900" dirty="0">
                <a:latin typeface="Times New Roman" panose="02020603050405020304" pitchFamily="18" charset="0"/>
                <a:cs typeface="Times New Roman" panose="02020603050405020304" pitchFamily="18" charset="0"/>
              </a:rPr>
              <a:t>GAP 2: Lack of customer’s expectation</a:t>
            </a:r>
          </a:p>
          <a:p>
            <a:pPr marL="228600" lvl="0" indent="-228600" defTabSz="914400">
              <a:lnSpc>
                <a:spcPct val="90000"/>
              </a:lnSpc>
              <a:spcBef>
                <a:spcPts val="1000"/>
              </a:spcBef>
              <a:spcAft>
                <a:spcPts val="0"/>
              </a:spcAft>
              <a:buClrTx/>
              <a:buSzTx/>
              <a:buFont typeface="Arial" panose="020B0604020202020204" pitchFamily="34" charset="0"/>
              <a:buChar char="•"/>
            </a:pPr>
            <a:r>
              <a:rPr lang="en-GB" sz="1900" dirty="0">
                <a:latin typeface="Times New Roman" panose="02020603050405020304" pitchFamily="18" charset="0"/>
                <a:cs typeface="Times New Roman" panose="02020603050405020304" pitchFamily="18" charset="0"/>
              </a:rPr>
              <a:t>GAP 3:Poor service delivery standard</a:t>
            </a:r>
          </a:p>
          <a:p>
            <a:pPr marL="228600" lvl="0" indent="-228600" defTabSz="914400">
              <a:lnSpc>
                <a:spcPct val="90000"/>
              </a:lnSpc>
              <a:spcBef>
                <a:spcPts val="1000"/>
              </a:spcBef>
              <a:spcAft>
                <a:spcPts val="0"/>
              </a:spcAft>
              <a:buClrTx/>
              <a:buSzTx/>
              <a:buFont typeface="Arial" panose="020B0604020202020204" pitchFamily="34" charset="0"/>
              <a:buChar char="•"/>
            </a:pPr>
            <a:r>
              <a:rPr lang="en-GB" sz="1900" dirty="0">
                <a:latin typeface="Times New Roman" panose="02020603050405020304" pitchFamily="18" charset="0"/>
                <a:cs typeface="Times New Roman" panose="02020603050405020304" pitchFamily="18" charset="0"/>
              </a:rPr>
              <a:t>GAP 4: Poor performance against promised expected.</a:t>
            </a:r>
            <a:endParaRPr lang="en-US" sz="19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2011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cap="none" dirty="0">
                <a:ln>
                  <a:noFill/>
                </a:ln>
                <a:latin typeface="Times New Roman" panose="02020603050405020304" pitchFamily="18" charset="0"/>
                <a:cs typeface="Times New Roman" panose="02020603050405020304" pitchFamily="18" charset="0"/>
              </a:rPr>
              <a:t>Swatch Brand Marketing Strategy</a:t>
            </a:r>
            <a:endParaRPr lang="en-GB"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228600" lvl="0" indent="-228600" defTabSz="914400">
              <a:lnSpc>
                <a:spcPct val="90000"/>
              </a:lnSpc>
              <a:spcBef>
                <a:spcPts val="1000"/>
              </a:spcBef>
              <a:spcAft>
                <a:spcPts val="0"/>
              </a:spcAft>
              <a:buClrTx/>
              <a:buSzTx/>
              <a:buFont typeface="Wingdings" panose="05000000000000000000" pitchFamily="2" charset="2"/>
              <a:buChar char="v"/>
            </a:pPr>
            <a:r>
              <a:rPr lang="en-US" sz="2400" dirty="0">
                <a:solidFill>
                  <a:prstClr val="black"/>
                </a:solidFill>
              </a:rPr>
              <a:t> </a:t>
            </a:r>
            <a:r>
              <a:rPr lang="en-US" dirty="0">
                <a:latin typeface="Times New Roman" panose="02020603050405020304" pitchFamily="18" charset="0"/>
                <a:cs typeface="Times New Roman" panose="02020603050405020304" pitchFamily="18" charset="0"/>
              </a:rPr>
              <a:t>The Marketing Mix Strategy of Swatch</a:t>
            </a:r>
          </a:p>
          <a:p>
            <a:pPr marL="685800" lvl="1" indent="-228600" defTabSz="914400">
              <a:lnSpc>
                <a:spcPct val="90000"/>
              </a:lnSpc>
              <a:spcBef>
                <a:spcPts val="500"/>
              </a:spcBef>
              <a:spcAft>
                <a:spcPts val="0"/>
              </a:spcAft>
              <a:buClrTx/>
              <a:buSzTx/>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Pricing </a:t>
            </a:r>
          </a:p>
          <a:p>
            <a:pPr marL="685800" lvl="1" indent="-228600" defTabSz="914400">
              <a:lnSpc>
                <a:spcPct val="90000"/>
              </a:lnSpc>
              <a:spcBef>
                <a:spcPts val="500"/>
              </a:spcBef>
              <a:spcAft>
                <a:spcPts val="0"/>
              </a:spcAft>
              <a:buClrTx/>
              <a:buSzTx/>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Place Mix</a:t>
            </a:r>
          </a:p>
          <a:p>
            <a:pPr marL="685800" lvl="1" indent="-228600" defTabSz="914400">
              <a:lnSpc>
                <a:spcPct val="90000"/>
              </a:lnSpc>
              <a:spcBef>
                <a:spcPts val="500"/>
              </a:spcBef>
              <a:spcAft>
                <a:spcPts val="0"/>
              </a:spcAft>
              <a:buClrTx/>
              <a:buSzTx/>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Product Strategy</a:t>
            </a:r>
          </a:p>
          <a:p>
            <a:pPr marL="685800" lvl="1" indent="-228600" defTabSz="914400">
              <a:lnSpc>
                <a:spcPct val="90000"/>
              </a:lnSpc>
              <a:spcBef>
                <a:spcPts val="500"/>
              </a:spcBef>
              <a:spcAft>
                <a:spcPts val="0"/>
              </a:spcAft>
              <a:buClrTx/>
              <a:buSzTx/>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Promotions Mix</a:t>
            </a:r>
          </a:p>
          <a:p>
            <a:pPr marL="228600" lvl="0" indent="-228600" defTabSz="914400">
              <a:lnSpc>
                <a:spcPct val="90000"/>
              </a:lnSpc>
              <a:spcBef>
                <a:spcPts val="1000"/>
              </a:spcBef>
              <a:spcAft>
                <a:spcPts val="0"/>
              </a:spcAft>
              <a:buClrTx/>
              <a:buSzTx/>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The Brand Strategy of Swatch: </a:t>
            </a:r>
          </a:p>
          <a:p>
            <a:pPr marL="685800" lvl="1" indent="-228600" defTabSz="914400">
              <a:lnSpc>
                <a:spcPct val="90000"/>
              </a:lnSpc>
              <a:spcBef>
                <a:spcPts val="500"/>
              </a:spcBef>
              <a:spcAft>
                <a:spcPts val="0"/>
              </a:spcAft>
              <a:buClrTx/>
              <a:buSzTx/>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Brand Image &amp; Brand Equity</a:t>
            </a:r>
          </a:p>
          <a:p>
            <a:pPr marL="685800" lvl="1" indent="-228600" defTabSz="914400">
              <a:lnSpc>
                <a:spcPct val="90000"/>
              </a:lnSpc>
              <a:spcBef>
                <a:spcPts val="500"/>
              </a:spcBef>
              <a:spcAft>
                <a:spcPts val="0"/>
              </a:spcAft>
              <a:buClrTx/>
              <a:buSzTx/>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  Segmentation, Targeting and Positioning</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6952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84992"/>
            <a:ext cx="10131425" cy="1456267"/>
          </a:xfrm>
        </p:spPr>
        <p:txBody>
          <a:bodyPr/>
          <a:lstStyle/>
          <a:p>
            <a:r>
              <a:rPr lang="en-US" sz="2800" cap="none" dirty="0">
                <a:ln>
                  <a:noFill/>
                </a:ln>
                <a:latin typeface="Times New Roman" panose="02020603050405020304" pitchFamily="18" charset="0"/>
                <a:cs typeface="Times New Roman" panose="02020603050405020304" pitchFamily="18" charset="0"/>
              </a:rPr>
              <a:t>The Marketing Mix Strategy of Swatch</a:t>
            </a:r>
            <a:r>
              <a:rPr lang="en-US" sz="4000" cap="none" dirty="0">
                <a:ln>
                  <a:noFill/>
                </a:ln>
                <a:solidFill>
                  <a:prstClr val="black"/>
                </a:solidFill>
              </a:rPr>
              <a:t/>
            </a:r>
            <a:br>
              <a:rPr lang="en-US" sz="4000" cap="none" dirty="0">
                <a:ln>
                  <a:noFill/>
                </a:ln>
                <a:solidFill>
                  <a:prstClr val="black"/>
                </a:solidFill>
              </a:rPr>
            </a:br>
            <a:endParaRPr lang="en-GB" dirty="0"/>
          </a:p>
        </p:txBody>
      </p:sp>
      <p:sp>
        <p:nvSpPr>
          <p:cNvPr id="3" name="Content Placeholder 2"/>
          <p:cNvSpPr>
            <a:spLocks noGrp="1"/>
          </p:cNvSpPr>
          <p:nvPr>
            <p:ph idx="1"/>
          </p:nvPr>
        </p:nvSpPr>
        <p:spPr>
          <a:xfrm>
            <a:off x="571501" y="1969476"/>
            <a:ext cx="10131425" cy="4264269"/>
          </a:xfrm>
        </p:spPr>
        <p:txBody>
          <a:bodyPr>
            <a:noAutofit/>
          </a:bodyPr>
          <a:lstStyle/>
          <a:p>
            <a:pPr marL="685800" lvl="1" indent="-228600" defTabSz="914400">
              <a:lnSpc>
                <a:spcPct val="90000"/>
              </a:lnSpc>
              <a:spcBef>
                <a:spcPts val="500"/>
              </a:spcBef>
              <a:spcAft>
                <a:spcPts val="0"/>
              </a:spcAft>
              <a:buClrTx/>
              <a:buSzTx/>
              <a:buFont typeface="Wingdings" panose="05000000000000000000" pitchFamily="2" charset="2"/>
              <a:buChar char="v"/>
            </a:pPr>
            <a:r>
              <a:rPr lang="en-US" sz="1800" b="1" dirty="0">
                <a:latin typeface="Times New Roman" panose="02020603050405020304" pitchFamily="18" charset="0"/>
                <a:cs typeface="Times New Roman" panose="02020603050405020304" pitchFamily="18" charset="0"/>
              </a:rPr>
              <a:t>Pricing</a:t>
            </a:r>
            <a:r>
              <a:rPr lang="en-US" sz="1800" dirty="0">
                <a:latin typeface="Times New Roman" panose="02020603050405020304" pitchFamily="18" charset="0"/>
                <a:cs typeface="Times New Roman" panose="02020603050405020304" pitchFamily="18" charset="0"/>
              </a:rPr>
              <a:t>: Going rate and premium pricing strategy is being used</a:t>
            </a:r>
          </a:p>
          <a:p>
            <a:pPr marL="457200" lvl="1" indent="0" defTabSz="914400">
              <a:lnSpc>
                <a:spcPct val="90000"/>
              </a:lnSpc>
              <a:spcBef>
                <a:spcPts val="500"/>
              </a:spcBef>
              <a:spcAft>
                <a:spcPts val="0"/>
              </a:spcAft>
              <a:buClrTx/>
              <a:buSzTx/>
              <a:buNone/>
            </a:pPr>
            <a:endParaRPr lang="en-US" sz="1800" b="1" dirty="0">
              <a:latin typeface="Times New Roman" panose="02020603050405020304" pitchFamily="18" charset="0"/>
              <a:cs typeface="Times New Roman" panose="02020603050405020304" pitchFamily="18" charset="0"/>
            </a:endParaRPr>
          </a:p>
          <a:p>
            <a:pPr marL="685800" lvl="1" indent="-228600" defTabSz="914400">
              <a:lnSpc>
                <a:spcPct val="90000"/>
              </a:lnSpc>
              <a:spcBef>
                <a:spcPts val="500"/>
              </a:spcBef>
              <a:spcAft>
                <a:spcPts val="0"/>
              </a:spcAft>
              <a:buClrTx/>
              <a:buSzTx/>
              <a:buFont typeface="Wingdings" panose="05000000000000000000" pitchFamily="2" charset="2"/>
              <a:buChar char="v"/>
            </a:pPr>
            <a:r>
              <a:rPr lang="en-US" sz="1800" b="1" dirty="0">
                <a:latin typeface="Times New Roman" panose="02020603050405020304" pitchFamily="18" charset="0"/>
                <a:cs typeface="Times New Roman" panose="02020603050405020304" pitchFamily="18" charset="0"/>
              </a:rPr>
              <a:t>        Place Mix</a:t>
            </a:r>
            <a:r>
              <a:rPr lang="en-US" sz="1800" dirty="0">
                <a:latin typeface="Times New Roman" panose="02020603050405020304" pitchFamily="18" charset="0"/>
                <a:cs typeface="Times New Roman" panose="02020603050405020304" pitchFamily="18" charset="0"/>
              </a:rPr>
              <a:t>: 65 outlets are used to distribute the products in physical stores as well has have made provisions for an online store improving the customer convenience where fast and free delivery options are provided. </a:t>
            </a:r>
          </a:p>
          <a:p>
            <a:pPr marL="685800" lvl="1" indent="-228600" defTabSz="914400">
              <a:lnSpc>
                <a:spcPct val="90000"/>
              </a:lnSpc>
              <a:spcBef>
                <a:spcPts val="500"/>
              </a:spcBef>
              <a:spcAft>
                <a:spcPts val="0"/>
              </a:spcAft>
              <a:buClrTx/>
              <a:buSzTx/>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a:p>
            <a:pPr marL="685800" lvl="1" indent="-228600" defTabSz="914400">
              <a:lnSpc>
                <a:spcPct val="90000"/>
              </a:lnSpc>
              <a:spcBef>
                <a:spcPts val="500"/>
              </a:spcBef>
              <a:spcAft>
                <a:spcPts val="0"/>
              </a:spcAft>
              <a:buClrTx/>
              <a:buSzTx/>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        </a:t>
            </a:r>
            <a:r>
              <a:rPr lang="en-US" sz="1800" b="1" dirty="0">
                <a:latin typeface="Times New Roman" panose="02020603050405020304" pitchFamily="18" charset="0"/>
                <a:cs typeface="Times New Roman" panose="02020603050405020304" pitchFamily="18" charset="0"/>
              </a:rPr>
              <a:t>Product Strategy: </a:t>
            </a:r>
            <a:r>
              <a:rPr lang="en-US" sz="1800" dirty="0">
                <a:latin typeface="Times New Roman" panose="02020603050405020304" pitchFamily="18" charset="0"/>
                <a:cs typeface="Times New Roman" panose="02020603050405020304" pitchFamily="18" charset="0"/>
              </a:rPr>
              <a:t>Premium Product, High quality manufacturing capabilities, Unique and distinctive material, distinctive design, attractive colors and high quality finish. </a:t>
            </a:r>
          </a:p>
          <a:p>
            <a:pPr marL="685800" lvl="1" indent="-228600" defTabSz="914400">
              <a:lnSpc>
                <a:spcPct val="90000"/>
              </a:lnSpc>
              <a:spcBef>
                <a:spcPts val="500"/>
              </a:spcBef>
              <a:spcAft>
                <a:spcPts val="0"/>
              </a:spcAft>
              <a:buClrTx/>
              <a:buSzTx/>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a:p>
            <a:pPr marL="685800" lvl="1" indent="-228600" defTabSz="914400">
              <a:lnSpc>
                <a:spcPct val="90000"/>
              </a:lnSpc>
              <a:spcBef>
                <a:spcPts val="500"/>
              </a:spcBef>
              <a:spcAft>
                <a:spcPts val="0"/>
              </a:spcAft>
              <a:buClrTx/>
              <a:buSzTx/>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       </a:t>
            </a:r>
            <a:r>
              <a:rPr lang="en-US" sz="1800" b="1" dirty="0">
                <a:latin typeface="Times New Roman" panose="02020603050405020304" pitchFamily="18" charset="0"/>
                <a:cs typeface="Times New Roman" panose="02020603050405020304" pitchFamily="18" charset="0"/>
              </a:rPr>
              <a:t>Promotions Mix</a:t>
            </a:r>
            <a:r>
              <a:rPr lang="en-US" sz="1800" dirty="0">
                <a:latin typeface="Times New Roman" panose="02020603050405020304" pitchFamily="18" charset="0"/>
                <a:cs typeface="Times New Roman" panose="02020603050405020304" pitchFamily="18" charset="0"/>
              </a:rPr>
              <a:t>: More concerns on traditional marketing channels could be seen where digital marketing channels are used rarely. However, the organization maintains a website which is well managed and updated continuously that caters the online order and deliveries within the United Kingdom. The social media presence  and the other digital strategies used could be improved in the future for an enhanced communications strategy within the SWATCH.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061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cap="none" dirty="0">
                <a:ln>
                  <a:noFill/>
                </a:ln>
                <a:latin typeface="Times New Roman" panose="02020603050405020304" pitchFamily="18" charset="0"/>
                <a:cs typeface="Times New Roman" panose="02020603050405020304" pitchFamily="18" charset="0"/>
              </a:rPr>
              <a:t>The </a:t>
            </a:r>
            <a:r>
              <a:rPr lang="en-US" sz="2800" cap="none" dirty="0">
                <a:ln>
                  <a:noFill/>
                </a:ln>
                <a:latin typeface="Times New Roman" panose="02020603050405020304" pitchFamily="18" charset="0"/>
                <a:cs typeface="Times New Roman" panose="02020603050405020304" pitchFamily="18" charset="0"/>
              </a:rPr>
              <a:t>Brand</a:t>
            </a:r>
            <a:r>
              <a:rPr lang="en-US" sz="4000" cap="none" dirty="0">
                <a:ln>
                  <a:noFill/>
                </a:ln>
                <a:latin typeface="Times New Roman" panose="02020603050405020304" pitchFamily="18" charset="0"/>
                <a:cs typeface="Times New Roman" panose="02020603050405020304" pitchFamily="18" charset="0"/>
              </a:rPr>
              <a:t> Strategy of Swatch: </a:t>
            </a:r>
            <a:r>
              <a:rPr lang="en-US" sz="4400" cap="none" dirty="0">
                <a:ln>
                  <a:noFill/>
                </a:ln>
                <a:solidFill>
                  <a:prstClr val="black"/>
                </a:solidFill>
              </a:rPr>
              <a:t/>
            </a:r>
            <a:br>
              <a:rPr lang="en-US" sz="4400" cap="none" dirty="0">
                <a:ln>
                  <a:noFill/>
                </a:ln>
                <a:solidFill>
                  <a:prstClr val="black"/>
                </a:solidFill>
              </a:rPr>
            </a:br>
            <a:endParaRPr lang="en-GB" dirty="0"/>
          </a:p>
        </p:txBody>
      </p:sp>
      <p:sp>
        <p:nvSpPr>
          <p:cNvPr id="3" name="Content Placeholder 2"/>
          <p:cNvSpPr>
            <a:spLocks noGrp="1"/>
          </p:cNvSpPr>
          <p:nvPr>
            <p:ph idx="1"/>
          </p:nvPr>
        </p:nvSpPr>
        <p:spPr>
          <a:xfrm>
            <a:off x="685801" y="2142067"/>
            <a:ext cx="10131425" cy="4100471"/>
          </a:xfrm>
        </p:spPr>
        <p:txBody>
          <a:bodyPr>
            <a:normAutofit/>
          </a:bodyPr>
          <a:lstStyle/>
          <a:p>
            <a:pPr marL="228600" lvl="0" indent="-228600" defTabSz="914400">
              <a:lnSpc>
                <a:spcPct val="90000"/>
              </a:lnSpc>
              <a:spcBef>
                <a:spcPts val="1000"/>
              </a:spcBef>
              <a:spcAft>
                <a:spcPts val="0"/>
              </a:spcAft>
              <a:buClrTx/>
              <a:buSzTx/>
              <a:buFont typeface="Wingdings" panose="05000000000000000000" pitchFamily="2" charset="2"/>
              <a:buChar char="v"/>
            </a:pPr>
            <a:r>
              <a:rPr lang="en-US" sz="1900" dirty="0">
                <a:latin typeface="Times New Roman" panose="02020603050405020304" pitchFamily="18" charset="0"/>
                <a:cs typeface="Times New Roman" panose="02020603050405020304" pitchFamily="18" charset="0"/>
              </a:rPr>
              <a:t>Superior Brand Image &amp; Brand Equity is communicated through marketing and promotions strategies followed by the marketing agents across countries and operating segments based on the industry and market conditions. </a:t>
            </a:r>
          </a:p>
          <a:p>
            <a:pPr marL="228600" lvl="0" indent="-228600" defTabSz="914400">
              <a:lnSpc>
                <a:spcPct val="90000"/>
              </a:lnSpc>
              <a:spcBef>
                <a:spcPts val="10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Wingdings" panose="05000000000000000000" pitchFamily="2" charset="2"/>
              <a:buChar char="v"/>
            </a:pPr>
            <a:r>
              <a:rPr lang="en-US" sz="1900" dirty="0">
                <a:latin typeface="Times New Roman" panose="02020603050405020304" pitchFamily="18" charset="0"/>
                <a:cs typeface="Times New Roman" panose="02020603050405020304" pitchFamily="18" charset="0"/>
              </a:rPr>
              <a:t>  Being a superior or luxury product the brand image and perceptions plays a major role within the marketing strategy. </a:t>
            </a:r>
          </a:p>
          <a:p>
            <a:pPr marL="228600" lvl="0" indent="-228600" defTabSz="914400">
              <a:lnSpc>
                <a:spcPct val="90000"/>
              </a:lnSpc>
              <a:spcBef>
                <a:spcPts val="10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Wingdings" panose="05000000000000000000" pitchFamily="2" charset="2"/>
              <a:buChar char="v"/>
            </a:pPr>
            <a:r>
              <a:rPr lang="en-US" sz="1900" dirty="0">
                <a:latin typeface="Times New Roman" panose="02020603050405020304" pitchFamily="18" charset="0"/>
                <a:cs typeface="Times New Roman" panose="02020603050405020304" pitchFamily="18" charset="0"/>
              </a:rPr>
              <a:t>  The use of a localized strategy in marketing is a question for SWATCH where it could tarnish the Overall Brand Reputation by not having a consistent strategy across all global channels which needs consideration</a:t>
            </a:r>
            <a:r>
              <a:rPr lang="en-US" sz="2600"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429888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cap="none" dirty="0">
                <a:ln>
                  <a:noFill/>
                </a:ln>
                <a:latin typeface="Times New Roman" panose="02020603050405020304" pitchFamily="18" charset="0"/>
                <a:cs typeface="Times New Roman" panose="02020603050405020304" pitchFamily="18" charset="0"/>
              </a:rPr>
              <a:t>Segmentation, Targeting and Positioning</a:t>
            </a:r>
            <a:br>
              <a:rPr lang="en-US" sz="2800" cap="none" dirty="0">
                <a:ln>
                  <a:noFill/>
                </a:ln>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1" y="2142067"/>
            <a:ext cx="10131425" cy="4135641"/>
          </a:xfrm>
        </p:spPr>
        <p:txBody>
          <a:bodyPr>
            <a:normAutofit/>
          </a:bodyPr>
          <a:lstStyle/>
          <a:p>
            <a:pPr marL="628650" lvl="1" indent="-171450" defTabSz="914400">
              <a:lnSpc>
                <a:spcPct val="90000"/>
              </a:lnSpc>
              <a:spcBef>
                <a:spcPts val="500"/>
              </a:spcBef>
              <a:spcAft>
                <a:spcPts val="0"/>
              </a:spcAft>
              <a:buClrTx/>
              <a:buSzTx/>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Target segments are affected by increasing cost of living, decreased disposable income levels </a:t>
            </a:r>
            <a:r>
              <a:rPr lang="en-US" sz="1900" dirty="0" smtClean="0">
                <a:latin typeface="Times New Roman" panose="02020603050405020304" pitchFamily="18" charset="0"/>
                <a:cs typeface="Times New Roman" panose="02020603050405020304" pitchFamily="18" charset="0"/>
              </a:rPr>
              <a:t> (Kotler</a:t>
            </a:r>
            <a:r>
              <a:rPr lang="en-US" sz="1900" dirty="0">
                <a:latin typeface="Times New Roman" panose="02020603050405020304" pitchFamily="18" charset="0"/>
                <a:cs typeface="Times New Roman" panose="02020603050405020304" pitchFamily="18" charset="0"/>
              </a:rPr>
              <a:t>, 2012)</a:t>
            </a:r>
          </a:p>
          <a:p>
            <a:pPr marL="628650" lvl="1" indent="-171450" defTabSz="914400">
              <a:lnSpc>
                <a:spcPct val="90000"/>
              </a:lnSpc>
              <a:spcBef>
                <a:spcPts val="5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800100" lvl="1" indent="-342900" defTabSz="914400">
              <a:lnSpc>
                <a:spcPct val="90000"/>
              </a:lnSpc>
              <a:spcBef>
                <a:spcPts val="500"/>
              </a:spcBef>
              <a:spcAft>
                <a:spcPts val="0"/>
              </a:spcAft>
              <a:buClrTx/>
              <a:buSzTx/>
              <a:buFont typeface="Arial" panose="020B0604020202020204" pitchFamily="34" charset="0"/>
              <a:buChar char="•"/>
            </a:pPr>
            <a:r>
              <a:rPr lang="en-US" sz="1900" b="1" dirty="0">
                <a:latin typeface="Times New Roman" panose="02020603050405020304" pitchFamily="18" charset="0"/>
                <a:cs typeface="Times New Roman" panose="02020603050405020304" pitchFamily="18" charset="0"/>
              </a:rPr>
              <a:t>Segment</a:t>
            </a:r>
            <a:r>
              <a:rPr lang="en-US" sz="1900" dirty="0">
                <a:latin typeface="Times New Roman" panose="02020603050405020304" pitchFamily="18" charset="0"/>
                <a:cs typeface="Times New Roman" panose="02020603050405020304" pitchFamily="18" charset="0"/>
              </a:rPr>
              <a:t>: High Quality watch buyers, middle and high income earners, premium product buyers</a:t>
            </a:r>
          </a:p>
          <a:p>
            <a:pPr marL="800100" lvl="1" indent="-342900" defTabSz="914400">
              <a:lnSpc>
                <a:spcPct val="90000"/>
              </a:lnSpc>
              <a:spcBef>
                <a:spcPts val="5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800100" lvl="1" indent="-342900" defTabSz="914400">
              <a:lnSpc>
                <a:spcPct val="90000"/>
              </a:lnSpc>
              <a:spcBef>
                <a:spcPts val="500"/>
              </a:spcBef>
              <a:spcAft>
                <a:spcPts val="0"/>
              </a:spcAft>
              <a:buClrTx/>
              <a:buSzTx/>
              <a:buFont typeface="Arial" panose="020B0604020202020204" pitchFamily="34" charset="0"/>
              <a:buChar char="•"/>
            </a:pPr>
            <a:r>
              <a:rPr lang="en-US" sz="1900" b="1" dirty="0">
                <a:latin typeface="Times New Roman" panose="02020603050405020304" pitchFamily="18" charset="0"/>
                <a:cs typeface="Times New Roman" panose="02020603050405020304" pitchFamily="18" charset="0"/>
              </a:rPr>
              <a:t>Target Group</a:t>
            </a:r>
            <a:r>
              <a:rPr lang="en-US" sz="1900" dirty="0">
                <a:latin typeface="Times New Roman" panose="02020603050405020304" pitchFamily="18" charset="0"/>
                <a:cs typeface="Times New Roman" panose="02020603050405020304" pitchFamily="18" charset="0"/>
              </a:rPr>
              <a:t>: Upper and Higher Income Group, Youth and Energetic Population </a:t>
            </a:r>
          </a:p>
          <a:p>
            <a:pPr marL="800100" lvl="1" indent="-342900" defTabSz="914400">
              <a:lnSpc>
                <a:spcPct val="90000"/>
              </a:lnSpc>
              <a:spcBef>
                <a:spcPts val="5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800100" lvl="1" indent="-342900" defTabSz="914400">
              <a:lnSpc>
                <a:spcPct val="90000"/>
              </a:lnSpc>
              <a:spcBef>
                <a:spcPts val="500"/>
              </a:spcBef>
              <a:spcAft>
                <a:spcPts val="0"/>
              </a:spcAft>
              <a:buClrTx/>
              <a:buSzTx/>
              <a:buFont typeface="Arial" panose="020B0604020202020204" pitchFamily="34" charset="0"/>
              <a:buChar char="•"/>
            </a:pPr>
            <a:r>
              <a:rPr lang="en-US" sz="1900" b="1" dirty="0">
                <a:latin typeface="Times New Roman" panose="02020603050405020304" pitchFamily="18" charset="0"/>
                <a:cs typeface="Times New Roman" panose="02020603050405020304" pitchFamily="18" charset="0"/>
              </a:rPr>
              <a:t>Positioning Strategy</a:t>
            </a:r>
            <a:r>
              <a:rPr lang="en-US" sz="1900" dirty="0">
                <a:latin typeface="Times New Roman" panose="02020603050405020304" pitchFamily="18" charset="0"/>
                <a:cs typeface="Times New Roman" panose="02020603050405020304" pitchFamily="18" charset="0"/>
              </a:rPr>
              <a:t>: A Premium Product centered around the cores of Art, Sports and Fashion</a:t>
            </a:r>
          </a:p>
          <a:p>
            <a:endParaRPr lang="en-GB" dirty="0"/>
          </a:p>
        </p:txBody>
      </p:sp>
    </p:spTree>
    <p:extLst>
      <p:ext uri="{BB962C8B-B14F-4D97-AF65-F5344CB8AC3E}">
        <p14:creationId xmlns:p14="http://schemas.microsoft.com/office/powerpoint/2010/main" val="361956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31530"/>
            <a:ext cx="10131425" cy="1456267"/>
          </a:xfrm>
        </p:spPr>
        <p:txBody>
          <a:bodyPr>
            <a:normAutofit/>
          </a:bodyPr>
          <a:lstStyle/>
          <a:p>
            <a:r>
              <a:rPr lang="en-US" sz="2800" cap="none" dirty="0">
                <a:ln>
                  <a:noFill/>
                </a:ln>
                <a:latin typeface="Times New Roman" panose="02020603050405020304" pitchFamily="18" charset="0"/>
                <a:cs typeface="Times New Roman" panose="02020603050405020304" pitchFamily="18" charset="0"/>
              </a:rPr>
              <a:t>CONCLUSION AND RECOMMENDATION</a:t>
            </a:r>
            <a:endParaRPr lang="en-GB"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1" y="1099039"/>
            <a:ext cx="10131425" cy="5134708"/>
          </a:xfrm>
        </p:spPr>
        <p:txBody>
          <a:bodyPr>
            <a:noAutofit/>
          </a:bodyPr>
          <a:lstStyle/>
          <a:p>
            <a:pPr marL="228600" lvl="0" indent="-228600" defTabSz="914400">
              <a:lnSpc>
                <a:spcPct val="90000"/>
              </a:lnSpc>
              <a:spcBef>
                <a:spcPts val="1000"/>
              </a:spcBef>
              <a:spcAft>
                <a:spcPts val="0"/>
              </a:spcAft>
              <a:buClrTx/>
              <a:buSzTx/>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Strategies for Growth and Development</a:t>
            </a:r>
          </a:p>
          <a:p>
            <a:pPr marL="228600" lvl="0" indent="-228600" defTabSz="914400">
              <a:lnSpc>
                <a:spcPct val="90000"/>
              </a:lnSpc>
              <a:spcBef>
                <a:spcPts val="1000"/>
              </a:spcBef>
              <a:spcAft>
                <a:spcPts val="0"/>
              </a:spcAft>
              <a:buClrTx/>
              <a:buSzTx/>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Customer Relationship Management: Install CRM systems, keep close contact with the customers and help them in the post purchase behavior to ensure a positive word of mouth is generated leading to reviews and positive comments especially in the social media channels (G Jones, O CASE, 2011)</a:t>
            </a:r>
          </a:p>
          <a:p>
            <a:pPr marL="228600" lvl="0" indent="-228600" defTabSz="914400">
              <a:lnSpc>
                <a:spcPct val="90000"/>
              </a:lnSpc>
              <a:spcBef>
                <a:spcPts val="1000"/>
              </a:spcBef>
              <a:spcAft>
                <a:spcPts val="0"/>
              </a:spcAft>
              <a:buClrTx/>
              <a:buSzTx/>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Re-design the customer Journey to improve the derived value as identified the weaknesses in the previous stage including more of digital and social media channels which is of lesser cost, higher reach and more effective </a:t>
            </a:r>
            <a:r>
              <a:rPr lang="en-US" dirty="0" smtClean="0">
                <a:latin typeface="Times New Roman" panose="02020603050405020304" pitchFamily="18" charset="0"/>
                <a:cs typeface="Times New Roman" panose="02020603050405020304" pitchFamily="18" charset="0"/>
              </a:rPr>
              <a:t>(Kotler</a:t>
            </a:r>
            <a:r>
              <a:rPr lang="en-US" dirty="0">
                <a:latin typeface="Times New Roman" panose="02020603050405020304" pitchFamily="18" charset="0"/>
                <a:cs typeface="Times New Roman" panose="02020603050405020304" pitchFamily="18" charset="0"/>
              </a:rPr>
              <a:t>, 2011). </a:t>
            </a:r>
          </a:p>
        </p:txBody>
      </p:sp>
    </p:spTree>
    <p:extLst>
      <p:ext uri="{BB962C8B-B14F-4D97-AF65-F5344CB8AC3E}">
        <p14:creationId xmlns:p14="http://schemas.microsoft.com/office/powerpoint/2010/main" val="529125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9" y="0"/>
            <a:ext cx="10131425" cy="1456267"/>
          </a:xfrm>
        </p:spPr>
        <p:txBody>
          <a:bodyPr>
            <a:normAutofit/>
          </a:bodyPr>
          <a:lstStyle/>
          <a:p>
            <a:r>
              <a:rPr lang="en-GB" sz="2800" cap="none" dirty="0">
                <a:ln>
                  <a:noFill/>
                </a:ln>
                <a:latin typeface="Times New Roman" panose="02020603050405020304" pitchFamily="18" charset="0"/>
                <a:cs typeface="Times New Roman" panose="02020603050405020304" pitchFamily="18" charset="0"/>
              </a:rPr>
              <a:t>Recommendation continued:</a:t>
            </a:r>
            <a:endParaRPr lang="en-GB"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4255" y="1746414"/>
            <a:ext cx="10131425" cy="4821440"/>
          </a:xfrm>
        </p:spPr>
        <p:txBody>
          <a:bodyPr>
            <a:normAutofit/>
          </a:bodyPr>
          <a:lstStyle/>
          <a:p>
            <a:pPr marL="171450" lvl="0" indent="-171450" defTabSz="914400">
              <a:lnSpc>
                <a:spcPct val="90000"/>
              </a:lnSpc>
              <a:spcBef>
                <a:spcPts val="1000"/>
              </a:spcBef>
              <a:spcAft>
                <a:spcPts val="0"/>
              </a:spcAft>
              <a:buClrTx/>
              <a:buSzTx/>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Re-define the customer touch points and re-engineer them optimizing customer satisfaction driving value (LC Silva, 2010). </a:t>
            </a:r>
          </a:p>
          <a:p>
            <a:pPr marL="171450" lvl="0" indent="-171450" defTabSz="914400">
              <a:lnSpc>
                <a:spcPct val="90000"/>
              </a:lnSpc>
              <a:spcBef>
                <a:spcPts val="10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171450" lvl="0" indent="-171450" defTabSz="914400">
              <a:lnSpc>
                <a:spcPct val="90000"/>
              </a:lnSpc>
              <a:spcBef>
                <a:spcPts val="1000"/>
              </a:spcBef>
              <a:spcAft>
                <a:spcPts val="0"/>
              </a:spcAft>
              <a:buClrTx/>
              <a:buSzTx/>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Reinforcement, maximum information to the customer and communicating the unique features through the marketing strategy by developing the current positioning strategy. </a:t>
            </a:r>
          </a:p>
          <a:p>
            <a:pPr marL="171450" lvl="0" indent="-171450" defTabSz="914400">
              <a:lnSpc>
                <a:spcPct val="90000"/>
              </a:lnSpc>
              <a:spcBef>
                <a:spcPts val="1000"/>
              </a:spcBef>
              <a:spcAft>
                <a:spcPts val="0"/>
              </a:spcAft>
              <a:buClrTx/>
              <a:buSzTx/>
              <a:buFont typeface="Arial" panose="020B0604020202020204" pitchFamily="34" charset="0"/>
              <a:buChar char="•"/>
            </a:pPr>
            <a:endParaRPr lang="en-US" sz="1900" dirty="0">
              <a:latin typeface="Times New Roman" panose="02020603050405020304" pitchFamily="18" charset="0"/>
              <a:cs typeface="Times New Roman" panose="02020603050405020304" pitchFamily="18" charset="0"/>
            </a:endParaRPr>
          </a:p>
          <a:p>
            <a:pPr marL="228600" lvl="0" indent="-228600" defTabSz="914400">
              <a:lnSpc>
                <a:spcPct val="90000"/>
              </a:lnSpc>
              <a:spcBef>
                <a:spcPts val="1000"/>
              </a:spcBef>
              <a:spcAft>
                <a:spcPts val="0"/>
              </a:spcAft>
              <a:buClrTx/>
              <a:buSzTx/>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Identification and selection of the best target segment to cater through enhanced targeting in social media and other digital channels with the use of tools and techniques such as Google AdWords/ Google Ads, Google Analytics, Facebook Boosting etc. </a:t>
            </a:r>
          </a:p>
          <a:p>
            <a:endParaRPr lang="en-GB" dirty="0"/>
          </a:p>
        </p:txBody>
      </p:sp>
    </p:spTree>
    <p:extLst>
      <p:ext uri="{BB962C8B-B14F-4D97-AF65-F5344CB8AC3E}">
        <p14:creationId xmlns:p14="http://schemas.microsoft.com/office/powerpoint/2010/main" val="4234130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917" y="82061"/>
            <a:ext cx="10131425" cy="1317531"/>
          </a:xfrm>
        </p:spPr>
        <p:txBody>
          <a:bodyPr>
            <a:normAutofit/>
          </a:bodyPr>
          <a:lstStyle/>
          <a:p>
            <a:r>
              <a:rPr lang="en-GB" sz="2000"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a:xfrm>
            <a:off x="685801" y="1194319"/>
            <a:ext cx="10131425" cy="5290458"/>
          </a:xfrm>
        </p:spPr>
        <p:txBody>
          <a:bodyPr>
            <a:noAutofit/>
          </a:bodyPr>
          <a:lstStyle/>
          <a:p>
            <a:pPr lvl="0" defTabSz="914400">
              <a:spcBef>
                <a:spcPct val="20000"/>
              </a:spcBef>
              <a:spcAft>
                <a:spcPts val="0"/>
              </a:spcAft>
              <a:buClrTx/>
              <a:buSzTx/>
              <a:buFont typeface="Arial" panose="020B0604020202020204" pitchFamily="34" charset="0"/>
              <a:buChar char="•"/>
            </a:pPr>
            <a:r>
              <a:rPr lang="en-GB" b="1" dirty="0" err="1">
                <a:latin typeface="Times New Roman" panose="02020603050405020304" pitchFamily="18" charset="0"/>
                <a:cs typeface="Times New Roman" panose="02020603050405020304" pitchFamily="18" charset="0"/>
              </a:rPr>
              <a:t>Kotler,P</a:t>
            </a:r>
            <a:r>
              <a:rPr lang="en-GB" b="1" dirty="0">
                <a:latin typeface="Times New Roman" panose="02020603050405020304" pitchFamily="18" charset="0"/>
                <a:cs typeface="Times New Roman" panose="02020603050405020304" pitchFamily="18" charset="0"/>
              </a:rPr>
              <a:t>., et al,(2009) </a:t>
            </a:r>
            <a:r>
              <a:rPr lang="en-GB" dirty="0">
                <a:latin typeface="Times New Roman" panose="02020603050405020304" pitchFamily="18" charset="0"/>
                <a:cs typeface="Times New Roman" panose="02020603050405020304" pitchFamily="18" charset="0"/>
              </a:rPr>
              <a:t> “Marketing Management, 1</a:t>
            </a:r>
            <a:r>
              <a:rPr lang="en-GB" baseline="30000" dirty="0">
                <a:latin typeface="Times New Roman" panose="02020603050405020304" pitchFamily="18" charset="0"/>
                <a:cs typeface="Times New Roman" panose="02020603050405020304" pitchFamily="18" charset="0"/>
              </a:rPr>
              <a:t>st </a:t>
            </a:r>
            <a:r>
              <a:rPr lang="en-GB" dirty="0" err="1">
                <a:latin typeface="Times New Roman" panose="02020603050405020304" pitchFamily="18" charset="0"/>
                <a:cs typeface="Times New Roman" panose="02020603050405020304" pitchFamily="18" charset="0"/>
              </a:rPr>
              <a:t>ed</a:t>
            </a:r>
            <a:r>
              <a:rPr lang="en-GB" dirty="0">
                <a:latin typeface="Times New Roman" panose="02020603050405020304" pitchFamily="18" charset="0"/>
                <a:cs typeface="Times New Roman" panose="02020603050405020304" pitchFamily="18" charset="0"/>
              </a:rPr>
              <a:t>”: Pearson Education M.U.A</a:t>
            </a:r>
          </a:p>
          <a:p>
            <a:pPr marL="342900" lvl="0" indent="-342900" defTabSz="914400">
              <a:spcBef>
                <a:spcPct val="20000"/>
              </a:spcBef>
              <a:spcAft>
                <a:spcPts val="0"/>
              </a:spcAft>
              <a:buClrTx/>
              <a:buSzTx/>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Mc Kinsey &amp; Company,(2018)</a:t>
            </a:r>
            <a:r>
              <a:rPr lang="en-GB" dirty="0">
                <a:latin typeface="Times New Roman" panose="02020603050405020304" pitchFamily="18" charset="0"/>
                <a:cs typeface="Times New Roman" panose="02020603050405020304" pitchFamily="18" charset="0"/>
              </a:rPr>
              <a:t> “From touchpoints to </a:t>
            </a:r>
            <a:r>
              <a:rPr lang="en-GB" dirty="0" err="1">
                <a:latin typeface="Times New Roman" panose="02020603050405020304" pitchFamily="18" charset="0"/>
                <a:cs typeface="Times New Roman" panose="02020603050405020304" pitchFamily="18" charset="0"/>
              </a:rPr>
              <a:t>journeys,seeing</a:t>
            </a:r>
            <a:r>
              <a:rPr lang="en-GB" dirty="0">
                <a:latin typeface="Times New Roman" panose="02020603050405020304" pitchFamily="18" charset="0"/>
                <a:cs typeface="Times New Roman" panose="02020603050405020304" pitchFamily="18" charset="0"/>
              </a:rPr>
              <a:t> the world as customers </a:t>
            </a:r>
            <a:r>
              <a:rPr lang="en-GB" dirty="0" err="1">
                <a:latin typeface="Times New Roman" panose="02020603050405020304" pitchFamily="18" charset="0"/>
                <a:cs typeface="Times New Roman" panose="02020603050405020304" pitchFamily="18" charset="0"/>
              </a:rPr>
              <a:t>do”available</a:t>
            </a:r>
            <a:r>
              <a:rPr lang="en-GB" dirty="0">
                <a:latin typeface="Times New Roman" panose="02020603050405020304" pitchFamily="18" charset="0"/>
                <a:cs typeface="Times New Roman" panose="02020603050405020304" pitchFamily="18" charset="0"/>
              </a:rPr>
              <a:t> at </a:t>
            </a:r>
            <a:r>
              <a:rPr lang="en-GB" u="sng" dirty="0">
                <a:latin typeface="Times New Roman" panose="02020603050405020304" pitchFamily="18" charset="0"/>
                <a:cs typeface="Times New Roman" panose="02020603050405020304" pitchFamily="18" charset="0"/>
                <a:hlinkClick r:id="rId2"/>
              </a:rPr>
              <a:t>https://www.mckinsey.com/business-functions/marketing-and-sales/our-insights/from-touchpoints-to-journeys-seeing-the-world-as-customers-do</a:t>
            </a:r>
            <a:endParaRPr lang="en-GB" dirty="0">
              <a:latin typeface="Times New Roman" panose="02020603050405020304" pitchFamily="18" charset="0"/>
              <a:cs typeface="Times New Roman" panose="02020603050405020304" pitchFamily="18" charset="0"/>
            </a:endParaRPr>
          </a:p>
          <a:p>
            <a:pPr marL="342900" lvl="0" indent="-342900" defTabSz="914400">
              <a:spcBef>
                <a:spcPct val="20000"/>
              </a:spcBef>
              <a:spcAft>
                <a:spcPts val="0"/>
              </a:spcAft>
              <a:buClrTx/>
              <a:buSzTx/>
              <a:buFont typeface="Arial" panose="020B0604020202020204" pitchFamily="34" charset="0"/>
              <a:buChar char="•"/>
            </a:pPr>
            <a:r>
              <a:rPr lang="en-GB" b="1" dirty="0" err="1">
                <a:latin typeface="Times New Roman" panose="02020603050405020304" pitchFamily="18" charset="0"/>
                <a:cs typeface="Times New Roman" panose="02020603050405020304" pitchFamily="18" charset="0"/>
              </a:rPr>
              <a:t>Sharad</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Khandelwal</a:t>
            </a:r>
            <a:r>
              <a:rPr lang="en-GB" b="1" dirty="0">
                <a:latin typeface="Times New Roman" panose="02020603050405020304" pitchFamily="18" charset="0"/>
                <a:cs typeface="Times New Roman" panose="02020603050405020304" pitchFamily="18" charset="0"/>
              </a:rPr>
              <a:t> </a:t>
            </a:r>
            <a:r>
              <a:rPr lang="en-GB" b="1" dirty="0" smtClean="0">
                <a:latin typeface="Times New Roman" panose="02020603050405020304" pitchFamily="18" charset="0"/>
                <a:cs typeface="Times New Roman" panose="02020603050405020304" pitchFamily="18" charset="0"/>
              </a:rPr>
              <a:t>,</a:t>
            </a:r>
            <a:r>
              <a:rPr lang="en-GB" dirty="0">
                <a:solidFill>
                  <a:prstClr val="white"/>
                </a:solidFill>
                <a:latin typeface="Times New Roman" panose="02020603050405020304" pitchFamily="18" charset="0"/>
                <a:cs typeface="Times New Roman" panose="02020603050405020304" pitchFamily="18" charset="0"/>
              </a:rPr>
              <a:t> </a:t>
            </a:r>
            <a:r>
              <a:rPr lang="en-GB" b="1" dirty="0" err="1" smtClean="0">
                <a:solidFill>
                  <a:prstClr val="white"/>
                </a:solidFill>
                <a:latin typeface="Times New Roman" panose="02020603050405020304" pitchFamily="18" charset="0"/>
                <a:cs typeface="Times New Roman" panose="02020603050405020304" pitchFamily="18" charset="0"/>
              </a:rPr>
              <a:t>Sentisum.com</a:t>
            </a:r>
            <a:r>
              <a:rPr lang="en-GB" dirty="0" err="1">
                <a:solidFill>
                  <a:prstClr val="white"/>
                </a:solidFill>
                <a:latin typeface="Times New Roman" panose="02020603050405020304" pitchFamily="18" charset="0"/>
                <a:cs typeface="Times New Roman" panose="02020603050405020304" pitchFamily="18" charset="0"/>
              </a:rPr>
              <a:t>,</a:t>
            </a:r>
            <a:r>
              <a:rPr lang="en-GB" dirty="0" err="1" smtClean="0">
                <a:latin typeface="Times New Roman" panose="02020603050405020304" pitchFamily="18" charset="0"/>
                <a:cs typeface="Times New Roman" panose="02020603050405020304" pitchFamily="18" charset="0"/>
              </a:rPr>
              <a:t>“The</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more touchpoints, the more complex your customer satisfaction management will be” Sentisum.com available at: </a:t>
            </a:r>
            <a:r>
              <a:rPr lang="en-GB" u="sng" dirty="0">
                <a:latin typeface="Times New Roman" panose="02020603050405020304" pitchFamily="18" charset="0"/>
                <a:cs typeface="Times New Roman" panose="02020603050405020304" pitchFamily="18" charset="0"/>
                <a:hlinkClick r:id="rId3"/>
              </a:rPr>
              <a:t>https://www.sentisum.com/blog/the-more-touch-points-the-more-complex-your-customer-satisfaction-management-will-be</a:t>
            </a:r>
            <a:endParaRPr lang="en-GB" dirty="0">
              <a:latin typeface="Times New Roman" panose="02020603050405020304" pitchFamily="18" charset="0"/>
              <a:cs typeface="Times New Roman" panose="02020603050405020304" pitchFamily="18" charset="0"/>
            </a:endParaRPr>
          </a:p>
          <a:p>
            <a:pPr marL="342900" lvl="0" indent="-342900" defTabSz="914400">
              <a:spcBef>
                <a:spcPct val="20000"/>
              </a:spcBef>
              <a:spcAft>
                <a:spcPts val="0"/>
              </a:spcAft>
              <a:buClrTx/>
              <a:buSzTx/>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HEFLO EN “</a:t>
            </a:r>
            <a:r>
              <a:rPr lang="en-GB" dirty="0">
                <a:latin typeface="Times New Roman" panose="02020603050405020304" pitchFamily="18" charset="0"/>
                <a:cs typeface="Times New Roman" panose="02020603050405020304" pitchFamily="18" charset="0"/>
              </a:rPr>
              <a:t>End to End Customer Experience: Know and Control its 3 Elements</a:t>
            </a:r>
            <a:r>
              <a:rPr lang="en-GB" b="1" dirty="0">
                <a:latin typeface="Times New Roman" panose="02020603050405020304" pitchFamily="18" charset="0"/>
                <a:cs typeface="Times New Roman" panose="02020603050405020304" pitchFamily="18" charset="0"/>
              </a:rPr>
              <a:t>”	 </a:t>
            </a:r>
            <a:r>
              <a:rPr lang="en-GB" u="sng" dirty="0">
                <a:latin typeface="Times New Roman" panose="02020603050405020304" pitchFamily="18" charset="0"/>
                <a:cs typeface="Times New Roman" panose="02020603050405020304" pitchFamily="18" charset="0"/>
                <a:hlinkClick r:id="rId4"/>
              </a:rPr>
              <a:t>https://www.heflo.com/blog/customer-service/end-to-end-customer-experience/</a:t>
            </a:r>
            <a:r>
              <a:rPr lang="en-GB" dirty="0">
                <a:latin typeface="Times New Roman" panose="02020603050405020304" pitchFamily="18" charset="0"/>
                <a:cs typeface="Times New Roman" panose="02020603050405020304" pitchFamily="18" charset="0"/>
              </a:rPr>
              <a:t> </a:t>
            </a:r>
          </a:p>
          <a:p>
            <a:pPr marL="228600" lvl="0" indent="-228600" defTabSz="914400">
              <a:lnSpc>
                <a:spcPct val="90000"/>
              </a:lnSpc>
              <a:spcBef>
                <a:spcPts val="1000"/>
              </a:spcBef>
              <a:spcAft>
                <a:spcPts val="0"/>
              </a:spcAft>
              <a:buClrTx/>
              <a:buSzTx/>
              <a:buFont typeface="Arial" panose="020B0604020202020204" pitchFamily="34" charset="0"/>
              <a:buChar char="•"/>
            </a:pPr>
            <a:r>
              <a:rPr lang="en-US" dirty="0">
                <a:solidFill>
                  <a:prstClr val="white"/>
                </a:solidFill>
                <a:latin typeface="Times New Roman" panose="02020603050405020304" pitchFamily="18" charset="0"/>
                <a:cs typeface="Times New Roman" panose="02020603050405020304" pitchFamily="18" charset="0"/>
              </a:rPr>
              <a:t>Jones, G. and CASE, O., (2011). Organizational Culture. </a:t>
            </a:r>
            <a:r>
              <a:rPr lang="en-US" i="1" dirty="0">
                <a:solidFill>
                  <a:prstClr val="white"/>
                </a:solidFill>
                <a:latin typeface="Times New Roman" panose="02020603050405020304" pitchFamily="18" charset="0"/>
                <a:cs typeface="Times New Roman" panose="02020603050405020304" pitchFamily="18" charset="0"/>
              </a:rPr>
              <a:t>Managing Cultural Diversity</a:t>
            </a:r>
            <a:r>
              <a:rPr lang="en-US" dirty="0">
                <a:solidFill>
                  <a:prstClr val="white"/>
                </a:solidFill>
                <a:latin typeface="Times New Roman" panose="02020603050405020304" pitchFamily="18" charset="0"/>
                <a:cs typeface="Times New Roman" panose="02020603050405020304" pitchFamily="18" charset="0"/>
              </a:rPr>
              <a:t>, p.222.</a:t>
            </a:r>
          </a:p>
          <a:p>
            <a:pPr marL="228600" lvl="0" indent="-228600" defTabSz="914400">
              <a:lnSpc>
                <a:spcPct val="90000"/>
              </a:lnSpc>
              <a:spcBef>
                <a:spcPts val="1000"/>
              </a:spcBef>
              <a:spcAft>
                <a:spcPts val="0"/>
              </a:spcAft>
              <a:buClrTx/>
              <a:buSzTx/>
              <a:buFont typeface="Arial" panose="020B0604020202020204" pitchFamily="34" charset="0"/>
              <a:buChar char="•"/>
            </a:pPr>
            <a:r>
              <a:rPr lang="en-US" dirty="0">
                <a:solidFill>
                  <a:prstClr val="white"/>
                </a:solidFill>
                <a:latin typeface="Times New Roman" panose="02020603050405020304" pitchFamily="18" charset="0"/>
                <a:cs typeface="Times New Roman" panose="02020603050405020304" pitchFamily="18" charset="0"/>
              </a:rPr>
              <a:t>Kotler, P., (2011). </a:t>
            </a:r>
            <a:r>
              <a:rPr lang="en-US" i="1" dirty="0">
                <a:solidFill>
                  <a:prstClr val="white"/>
                </a:solidFill>
                <a:latin typeface="Times New Roman" panose="02020603050405020304" pitchFamily="18" charset="0"/>
                <a:cs typeface="Times New Roman" panose="02020603050405020304" pitchFamily="18" charset="0"/>
              </a:rPr>
              <a:t>Marketing insights from A to Z: 80 concepts every manager needs to know</a:t>
            </a:r>
            <a:r>
              <a:rPr lang="en-US" dirty="0">
                <a:solidFill>
                  <a:prstClr val="white"/>
                </a:solidFill>
                <a:latin typeface="Times New Roman" panose="02020603050405020304" pitchFamily="18" charset="0"/>
                <a:cs typeface="Times New Roman" panose="02020603050405020304" pitchFamily="18" charset="0"/>
              </a:rPr>
              <a:t>. John Wiley &amp; Sons.</a:t>
            </a:r>
          </a:p>
          <a:p>
            <a:pPr marL="228600" lvl="0" indent="-228600" defTabSz="914400">
              <a:lnSpc>
                <a:spcPct val="90000"/>
              </a:lnSpc>
              <a:spcBef>
                <a:spcPts val="1000"/>
              </a:spcBef>
              <a:spcAft>
                <a:spcPts val="0"/>
              </a:spcAft>
              <a:buClrTx/>
              <a:buSzTx/>
              <a:buFont typeface="Arial" panose="020B0604020202020204" pitchFamily="34" charset="0"/>
              <a:buChar char="•"/>
            </a:pPr>
            <a:r>
              <a:rPr lang="en-US" dirty="0">
                <a:solidFill>
                  <a:prstClr val="white"/>
                </a:solidFill>
                <a:latin typeface="Times New Roman" panose="02020603050405020304" pitchFamily="18" charset="0"/>
                <a:cs typeface="Times New Roman" panose="02020603050405020304" pitchFamily="18" charset="0"/>
              </a:rPr>
              <a:t>Kotler, P., (2012). </a:t>
            </a:r>
            <a:r>
              <a:rPr lang="en-US" i="1" dirty="0">
                <a:solidFill>
                  <a:prstClr val="white"/>
                </a:solidFill>
                <a:latin typeface="Times New Roman" panose="02020603050405020304" pitchFamily="18" charset="0"/>
                <a:cs typeface="Times New Roman" panose="02020603050405020304" pitchFamily="18" charset="0"/>
              </a:rPr>
              <a:t>Kotler on marketing</a:t>
            </a:r>
            <a:r>
              <a:rPr lang="en-US" dirty="0">
                <a:solidFill>
                  <a:prstClr val="white"/>
                </a:solidFill>
                <a:latin typeface="Times New Roman" panose="02020603050405020304" pitchFamily="18" charset="0"/>
                <a:cs typeface="Times New Roman" panose="02020603050405020304" pitchFamily="18" charset="0"/>
              </a:rPr>
              <a:t>. Simon and Schuster.</a:t>
            </a:r>
          </a:p>
          <a:p>
            <a:pPr marL="228600" lvl="0" indent="-228600" defTabSz="914400">
              <a:lnSpc>
                <a:spcPct val="90000"/>
              </a:lnSpc>
              <a:spcBef>
                <a:spcPts val="1000"/>
              </a:spcBef>
              <a:spcAft>
                <a:spcPts val="0"/>
              </a:spcAft>
              <a:buClrTx/>
              <a:buSzTx/>
              <a:buFont typeface="Arial" panose="020B0604020202020204" pitchFamily="34" charset="0"/>
              <a:buChar char="•"/>
            </a:pPr>
            <a:r>
              <a:rPr lang="en-US" dirty="0">
                <a:solidFill>
                  <a:prstClr val="white"/>
                </a:solidFill>
                <a:latin typeface="Times New Roman" panose="02020603050405020304" pitchFamily="18" charset="0"/>
                <a:cs typeface="Times New Roman" panose="02020603050405020304" pitchFamily="18" charset="0"/>
              </a:rPr>
              <a:t>Silva, L.C.D., (2010). </a:t>
            </a:r>
            <a:r>
              <a:rPr lang="en-US" i="1" dirty="0">
                <a:solidFill>
                  <a:prstClr val="white"/>
                </a:solidFill>
                <a:latin typeface="Times New Roman" panose="02020603050405020304" pitchFamily="18" charset="0"/>
                <a:cs typeface="Times New Roman" panose="02020603050405020304" pitchFamily="18" charset="0"/>
              </a:rPr>
              <a:t>How cause-related marketing does affect companies by using it as a strategic marketing tool: the case of Swatch Portugal</a:t>
            </a:r>
            <a:r>
              <a:rPr lang="en-US" dirty="0">
                <a:solidFill>
                  <a:prstClr val="white"/>
                </a:solidFill>
                <a:latin typeface="Times New Roman" panose="02020603050405020304" pitchFamily="18" charset="0"/>
                <a:cs typeface="Times New Roman" panose="02020603050405020304" pitchFamily="18" charset="0"/>
              </a:rPr>
              <a:t> (Doctoral dissertation</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64191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prstClr val="white"/>
                </a:solidFill>
                <a:latin typeface="Times New Roman" panose="02020603050405020304" pitchFamily="18" charset="0"/>
                <a:cs typeface="Times New Roman" panose="02020603050405020304" pitchFamily="18" charset="0"/>
              </a:rPr>
              <a:t>References continued</a:t>
            </a:r>
            <a:r>
              <a:rPr lang="en-GB" sz="2400" dirty="0">
                <a:solidFill>
                  <a:prstClr val="white"/>
                </a:solidFill>
              </a:rPr>
              <a:t>:</a:t>
            </a:r>
            <a:endParaRPr lang="en-GB" sz="2400" dirty="0"/>
          </a:p>
        </p:txBody>
      </p:sp>
      <p:sp>
        <p:nvSpPr>
          <p:cNvPr id="3" name="Content Placeholder 2"/>
          <p:cNvSpPr>
            <a:spLocks noGrp="1"/>
          </p:cNvSpPr>
          <p:nvPr>
            <p:ph idx="1"/>
          </p:nvPr>
        </p:nvSpPr>
        <p:spPr>
          <a:xfrm>
            <a:off x="685801" y="1969477"/>
            <a:ext cx="10131425" cy="4633546"/>
          </a:xfrm>
        </p:spPr>
        <p:txBody>
          <a:bodyPr>
            <a:normAutofit/>
          </a:bodyPr>
          <a:lstStyle/>
          <a:p>
            <a:pPr marL="228600" lvl="0" indent="-228600" defTabSz="914400">
              <a:lnSpc>
                <a:spcPct val="90000"/>
              </a:lnSpc>
              <a:spcBef>
                <a:spcPts val="1000"/>
              </a:spcBef>
              <a:spcAft>
                <a:spcPts val="0"/>
              </a:spcAft>
              <a:buClrTx/>
              <a:buSzTx/>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Anwar, S.T., (2012). Selling time: swatch group and the global watch industry. Thunderbird International Business Review, 54(5), pp.747-762.</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smtClean="0">
                <a:latin typeface="Times New Roman" panose="02020603050405020304" pitchFamily="18" charset="0"/>
                <a:cs typeface="Times New Roman" panose="02020603050405020304" pitchFamily="18" charset="0"/>
              </a:rPr>
              <a:t>Keller</a:t>
            </a:r>
            <a:r>
              <a:rPr lang="en-IN" dirty="0">
                <a:latin typeface="Times New Roman" panose="02020603050405020304" pitchFamily="18" charset="0"/>
                <a:cs typeface="Times New Roman" panose="02020603050405020304" pitchFamily="18" charset="0"/>
              </a:rPr>
              <a:t>, K.L., (2008). Strategic Brand Management, Building, Measuring and Managing Brand Equity, 3.Edition, Part I, 2-42, Part III, 288-290</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Quickmba.com. (2018). </a:t>
            </a:r>
            <a:r>
              <a:rPr lang="en-IN" i="1" dirty="0">
                <a:latin typeface="Times New Roman" panose="02020603050405020304" pitchFamily="18" charset="0"/>
                <a:cs typeface="Times New Roman" panose="02020603050405020304" pitchFamily="18" charset="0"/>
              </a:rPr>
              <a:t>Market Segmentation</a:t>
            </a:r>
            <a:r>
              <a:rPr lang="en-IN" dirty="0">
                <a:latin typeface="Times New Roman" panose="02020603050405020304" pitchFamily="18" charset="0"/>
                <a:cs typeface="Times New Roman" panose="02020603050405020304" pitchFamily="18" charset="0"/>
              </a:rPr>
              <a:t>. [online] Available at: http://www.quickmba.com/marketing/market-segmentation/ [Accessed 19 Aug. 2018]. </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Avery, G., </a:t>
            </a:r>
            <a:r>
              <a:rPr lang="en-IN" dirty="0" err="1">
                <a:latin typeface="Times New Roman" panose="02020603050405020304" pitchFamily="18" charset="0"/>
                <a:cs typeface="Times New Roman" panose="02020603050405020304" pitchFamily="18" charset="0"/>
              </a:rPr>
              <a:t>Bell,A</a:t>
            </a:r>
            <a:r>
              <a:rPr lang="en-IN" dirty="0">
                <a:latin typeface="Times New Roman" panose="02020603050405020304" pitchFamily="18" charset="0"/>
                <a:cs typeface="Times New Roman" panose="02020603050405020304" pitchFamily="18" charset="0"/>
              </a:rPr>
              <a:t>., Hilb, M., Witte, A.E., (2004) Understanding leadership: paradigms and cases, London, p.264-266 </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Donald A. Norman, D.A., (2004) Emotional Design: why we love (or hate) everyday things ,New York, p. 67 </a:t>
            </a:r>
          </a:p>
          <a:p>
            <a:pPr marL="228600" lvl="0" indent="-228600" defTabSz="914400">
              <a:lnSpc>
                <a:spcPct val="90000"/>
              </a:lnSpc>
              <a:spcBef>
                <a:spcPts val="1000"/>
              </a:spcBef>
              <a:spcAft>
                <a:spcPts val="0"/>
              </a:spcAft>
              <a:buClrTx/>
              <a:buSzTx/>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Keller, K. (2003). Understanding brands, branding and brand equity. </a:t>
            </a:r>
            <a:r>
              <a:rPr lang="en-IN" i="1" dirty="0">
                <a:latin typeface="Times New Roman" panose="02020603050405020304" pitchFamily="18" charset="0"/>
                <a:cs typeface="Times New Roman" panose="02020603050405020304" pitchFamily="18" charset="0"/>
              </a:rPr>
              <a:t>Interactive Marketing</a:t>
            </a:r>
            <a:r>
              <a:rPr lang="en-IN" dirty="0">
                <a:latin typeface="Times New Roman" panose="02020603050405020304" pitchFamily="18" charset="0"/>
                <a:cs typeface="Times New Roman" panose="02020603050405020304" pitchFamily="18" charset="0"/>
              </a:rPr>
              <a:t>, 5(1), pp.7-20.</a:t>
            </a:r>
          </a:p>
          <a:p>
            <a:pPr lvl="0" defTabSz="914400">
              <a:lnSpc>
                <a:spcPct val="90000"/>
              </a:lnSpc>
              <a:spcBef>
                <a:spcPts val="1000"/>
              </a:spcBef>
              <a:spcAft>
                <a:spcPts val="0"/>
              </a:spcAft>
              <a:buClrTx/>
              <a:buSzTx/>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0375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223936"/>
            <a:ext cx="10131425" cy="1063688"/>
          </a:xfrm>
        </p:spPr>
        <p:txBody>
          <a:bodyPr>
            <a:normAutofit fontScale="90000"/>
          </a:bodyPr>
          <a:lstStyle/>
          <a:p>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REFERENCES Continued</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r>
              <a:rPr lang="en-GB" sz="2400" dirty="0">
                <a:solidFill>
                  <a:prstClr val="white"/>
                </a:solidFill>
                <a:latin typeface="Times New Roman" panose="02020603050405020304" pitchFamily="18" charset="0"/>
                <a:cs typeface="Times New Roman" panose="02020603050405020304" pitchFamily="18" charset="0"/>
              </a:rPr>
              <a:t/>
            </a:r>
            <a:br>
              <a:rPr lang="en-GB" sz="2400" dirty="0">
                <a:solidFill>
                  <a:prstClr val="white"/>
                </a:solidFill>
                <a:latin typeface="Times New Roman" panose="02020603050405020304" pitchFamily="18" charset="0"/>
                <a:cs typeface="Times New Roman" panose="02020603050405020304" pitchFamily="18" charset="0"/>
              </a:rPr>
            </a:br>
            <a:endParaRPr lang="en-GB" sz="2400" dirty="0"/>
          </a:p>
        </p:txBody>
      </p:sp>
      <p:sp>
        <p:nvSpPr>
          <p:cNvPr id="3" name="Content Placeholder 2"/>
          <p:cNvSpPr>
            <a:spLocks noGrp="1"/>
          </p:cNvSpPr>
          <p:nvPr>
            <p:ph idx="1"/>
          </p:nvPr>
        </p:nvSpPr>
        <p:spPr>
          <a:xfrm>
            <a:off x="685801" y="989045"/>
            <a:ext cx="10131425" cy="5374433"/>
          </a:xfrm>
        </p:spPr>
        <p:txBody>
          <a:bodyPr>
            <a:normAutofit fontScale="55000" lnSpcReduction="20000"/>
          </a:bodyPr>
          <a:lstStyle/>
          <a:p>
            <a:pPr>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GB" sz="3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800" dirty="0">
                <a:latin typeface="Times New Roman" panose="02020603050405020304" pitchFamily="18" charset="0"/>
                <a:cs typeface="Times New Roman" panose="02020603050405020304" pitchFamily="18" charset="0"/>
              </a:rPr>
              <a:t>MDH Mark D Hogan, “Swatch is Great Example of Innovation and Emotional Branding”, available at https://markdhogan.wordpress.com/2013/03/11/swatch-is-great-example-of-innovation-and-emotional-branding </a:t>
            </a:r>
          </a:p>
          <a:p>
            <a:pPr>
              <a:buFont typeface="Arial" panose="020B0604020202020204" pitchFamily="34" charset="0"/>
              <a:buChar char="•"/>
            </a:pPr>
            <a:r>
              <a:rPr lang="en-GB" sz="3800" dirty="0">
                <a:latin typeface="Times New Roman" panose="02020603050405020304" pitchFamily="18" charset="0"/>
                <a:cs typeface="Times New Roman" panose="02020603050405020304" pitchFamily="18" charset="0"/>
              </a:rPr>
              <a:t>Capgemini Consulting UK, “The Swatch approach – three simple ways a smart watch could change retail”, available at </a:t>
            </a:r>
            <a:r>
              <a:rPr lang="en-GB" sz="3800" dirty="0">
                <a:latin typeface="Times New Roman" panose="02020603050405020304" pitchFamily="18" charset="0"/>
                <a:cs typeface="Times New Roman" panose="02020603050405020304" pitchFamily="18" charset="0"/>
                <a:hlinkClick r:id="rId2"/>
              </a:rPr>
              <a:t>https://</a:t>
            </a:r>
            <a:r>
              <a:rPr lang="en-GB" sz="3800" dirty="0" smtClean="0">
                <a:latin typeface="Times New Roman" panose="02020603050405020304" pitchFamily="18" charset="0"/>
                <a:cs typeface="Times New Roman" panose="02020603050405020304" pitchFamily="18" charset="0"/>
                <a:hlinkClick r:id="rId2"/>
              </a:rPr>
              <a:t>www.capgemini.com/consulting-gb/2016/03/the-swatch-approach-three-simple-ways-a-smart-watch-could-change-retail</a:t>
            </a:r>
            <a:r>
              <a:rPr lang="en-GB" sz="3800" dirty="0">
                <a:latin typeface="Times New Roman" panose="02020603050405020304" pitchFamily="18" charset="0"/>
                <a:cs typeface="Times New Roman" panose="02020603050405020304" pitchFamily="18" charset="0"/>
                <a:hlinkClick r:id="rId2"/>
              </a:rPr>
              <a:t>/</a:t>
            </a:r>
            <a:endParaRPr lang="en-GB" sz="3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800" dirty="0">
                <a:latin typeface="Times New Roman" panose="02020603050405020304" pitchFamily="18" charset="0"/>
                <a:cs typeface="Times New Roman" panose="02020603050405020304" pitchFamily="18" charset="0"/>
                <a:hlinkClick r:id="rId3"/>
              </a:rPr>
              <a:t>https://shop.swatch.com/en_gb/?gclid=EAIaIQobChMIn53jhrqQ3QIVTZPtCh0faQnQEAAYASAAEgJpM_D_BwE&amp;gclsrc=aw.ds</a:t>
            </a:r>
            <a:r>
              <a:rPr lang="en-GB" sz="3800" dirty="0">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GB" sz="3800" dirty="0">
                <a:latin typeface="Times New Roman" panose="02020603050405020304" pitchFamily="18" charset="0"/>
                <a:cs typeface="Times New Roman" panose="02020603050405020304" pitchFamily="18" charset="0"/>
                <a:hlinkClick r:id="rId4"/>
              </a:rPr>
              <a:t>https://www.swatch.com/en_gb/</a:t>
            </a:r>
            <a:r>
              <a:rPr lang="en-GB" sz="3800" dirty="0">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GB" sz="3800" dirty="0">
                <a:latin typeface="Times New Roman" panose="02020603050405020304" pitchFamily="18" charset="0"/>
                <a:cs typeface="Times New Roman" panose="02020603050405020304" pitchFamily="18" charset="0"/>
                <a:hlinkClick r:id="rId5"/>
              </a:rPr>
              <a:t>https://www.heflo.com/blog/customer-service/end-to-end-customer-experience/</a:t>
            </a:r>
            <a:r>
              <a:rPr lang="en-GB" sz="3800" dirty="0">
                <a:latin typeface="Times New Roman" panose="02020603050405020304" pitchFamily="18" charset="0"/>
                <a:cs typeface="Times New Roman" panose="02020603050405020304" pitchFamily="18" charset="0"/>
              </a:rPr>
              <a:t> </a:t>
            </a:r>
          </a:p>
          <a:p>
            <a:pPr>
              <a:buFont typeface="Arial" panose="020B0604020202020204" pitchFamily="34" charset="0"/>
              <a:buChar char="•"/>
            </a:pPr>
            <a:r>
              <a:rPr lang="en-GB" sz="3800" b="1" dirty="0">
                <a:latin typeface="Calibri" panose="020F0502020204030204" pitchFamily="34" charset="0"/>
                <a:ea typeface="Calibri" panose="020F0502020204030204" pitchFamily="34" charset="0"/>
                <a:cs typeface="Times New Roman" panose="02020603050405020304" pitchFamily="18" charset="0"/>
                <a:hlinkClick r:id="rId6"/>
              </a:rPr>
              <a:t>https://www.dialog-direct.com/solutions/end-to-end-integrated-marketing/</a:t>
            </a:r>
            <a:r>
              <a:rPr lang="en-GB" sz="3800" b="1" dirty="0">
                <a:latin typeface="Calibri" panose="020F0502020204030204" pitchFamily="34" charset="0"/>
                <a:ea typeface="Calibri" panose="020F0502020204030204" pitchFamily="34" charset="0"/>
                <a:cs typeface="Times New Roman" panose="02020603050405020304" pitchFamily="18" charset="0"/>
              </a:rPr>
              <a:t> </a:t>
            </a:r>
          </a:p>
          <a:p>
            <a:pPr>
              <a:buFont typeface="Arial" panose="020B0604020202020204" pitchFamily="34" charset="0"/>
              <a:buChar char="•"/>
            </a:pPr>
            <a:endParaRPr lang="en-GB" sz="3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3471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4B4D4-5A2E-436D-8923-23CC20F86FA7}"/>
              </a:ext>
            </a:extLst>
          </p:cNvPr>
          <p:cNvSpPr>
            <a:spLocks noGrp="1"/>
          </p:cNvSpPr>
          <p:nvPr>
            <p:ph type="title"/>
          </p:nvPr>
        </p:nvSpPr>
        <p:spPr>
          <a:xfrm>
            <a:off x="685801" y="609601"/>
            <a:ext cx="10131425" cy="799322"/>
          </a:xfrm>
        </p:spPr>
        <p:txBody>
          <a:bodyPr>
            <a:normAutofit/>
          </a:bodyPr>
          <a:lstStyle/>
          <a:p>
            <a:r>
              <a:rPr lang="en-GB" sz="2400" dirty="0">
                <a:latin typeface="Times New Roman" panose="02020603050405020304" pitchFamily="18" charset="0"/>
                <a:cs typeface="Times New Roman" panose="02020603050405020304" pitchFamily="18" charset="0"/>
              </a:rPr>
              <a:t>REFERENCE</a:t>
            </a:r>
            <a:r>
              <a:rPr lang="en-GB" sz="2400" dirty="0"/>
              <a:t> </a:t>
            </a:r>
            <a:r>
              <a:rPr lang="en-GB" sz="2400" dirty="0">
                <a:latin typeface="Times New Roman" panose="02020603050405020304" pitchFamily="18" charset="0"/>
                <a:cs typeface="Times New Roman" panose="02020603050405020304" pitchFamily="18" charset="0"/>
              </a:rPr>
              <a:t>CONTINUED</a:t>
            </a:r>
          </a:p>
        </p:txBody>
      </p:sp>
      <p:sp>
        <p:nvSpPr>
          <p:cNvPr id="3" name="Content Placeholder 2">
            <a:extLst>
              <a:ext uri="{FF2B5EF4-FFF2-40B4-BE49-F238E27FC236}">
                <a16:creationId xmlns:a16="http://schemas.microsoft.com/office/drawing/2014/main" id="{08C10BF4-5676-48D1-A4BF-493B2D554AB9}"/>
              </a:ext>
            </a:extLst>
          </p:cNvPr>
          <p:cNvSpPr>
            <a:spLocks noGrp="1"/>
          </p:cNvSpPr>
          <p:nvPr>
            <p:ph idx="1"/>
          </p:nvPr>
        </p:nvSpPr>
        <p:spPr>
          <a:xfrm>
            <a:off x="457201" y="1604865"/>
            <a:ext cx="10814180" cy="4898572"/>
          </a:xfrm>
        </p:spPr>
        <p:txBody>
          <a:bodyPr>
            <a:normAutofit/>
          </a:bodyPr>
          <a:lstStyle/>
          <a:p>
            <a:pPr lvl="0">
              <a:buClr>
                <a:prstClr val="white"/>
              </a:buClr>
              <a:buFont typeface="Arial" panose="020B0604020202020204" pitchFamily="34" charset="0"/>
              <a:buChar char="•"/>
            </a:pPr>
            <a:r>
              <a:rPr lang="en-GB" sz="1600" dirty="0">
                <a:solidFill>
                  <a:prstClr val="white"/>
                </a:solidFill>
                <a:latin typeface="Times New Roman" panose="02020603050405020304" pitchFamily="18" charset="0"/>
                <a:cs typeface="Times New Roman" panose="02020603050405020304" pitchFamily="18" charset="0"/>
              </a:rPr>
              <a:t> </a:t>
            </a:r>
            <a:r>
              <a:rPr lang="en-GB" sz="1600" dirty="0" err="1">
                <a:solidFill>
                  <a:prstClr val="white"/>
                </a:solidFill>
                <a:latin typeface="Times New Roman" panose="02020603050405020304" pitchFamily="18" charset="0"/>
                <a:cs typeface="Times New Roman" panose="02020603050405020304" pitchFamily="18" charset="0"/>
              </a:rPr>
              <a:t>Abtan</a:t>
            </a:r>
            <a:r>
              <a:rPr lang="en-GB" sz="1600" dirty="0">
                <a:solidFill>
                  <a:prstClr val="white"/>
                </a:solidFill>
                <a:latin typeface="Times New Roman" panose="02020603050405020304" pitchFamily="18" charset="0"/>
                <a:cs typeface="Times New Roman" panose="02020603050405020304" pitchFamily="18" charset="0"/>
              </a:rPr>
              <a:t>, O., Barton, C., </a:t>
            </a:r>
            <a:r>
              <a:rPr lang="en-GB" sz="1600" dirty="0" err="1">
                <a:solidFill>
                  <a:prstClr val="white"/>
                </a:solidFill>
                <a:latin typeface="Times New Roman" panose="02020603050405020304" pitchFamily="18" charset="0"/>
                <a:cs typeface="Times New Roman" panose="02020603050405020304" pitchFamily="18" charset="0"/>
              </a:rPr>
              <a:t>Bonelli</a:t>
            </a:r>
            <a:r>
              <a:rPr lang="en-GB" sz="1600" dirty="0">
                <a:solidFill>
                  <a:prstClr val="white"/>
                </a:solidFill>
                <a:latin typeface="Times New Roman" panose="02020603050405020304" pitchFamily="18" charset="0"/>
                <a:cs typeface="Times New Roman" panose="02020603050405020304" pitchFamily="18" charset="0"/>
              </a:rPr>
              <a:t>, F., </a:t>
            </a:r>
            <a:r>
              <a:rPr lang="en-GB" sz="1600" dirty="0" err="1">
                <a:solidFill>
                  <a:prstClr val="white"/>
                </a:solidFill>
                <a:latin typeface="Times New Roman" panose="02020603050405020304" pitchFamily="18" charset="0"/>
                <a:cs typeface="Times New Roman" panose="02020603050405020304" pitchFamily="18" charset="0"/>
              </a:rPr>
              <a:t>Gurzki</a:t>
            </a:r>
            <a:r>
              <a:rPr lang="en-GB" sz="1600" dirty="0">
                <a:solidFill>
                  <a:prstClr val="white"/>
                </a:solidFill>
                <a:latin typeface="Times New Roman" panose="02020603050405020304" pitchFamily="18" charset="0"/>
                <a:cs typeface="Times New Roman" panose="02020603050405020304" pitchFamily="18" charset="0"/>
              </a:rPr>
              <a:t>, H., Mei-</a:t>
            </a:r>
            <a:r>
              <a:rPr lang="en-GB" sz="1600" dirty="0" err="1">
                <a:solidFill>
                  <a:prstClr val="white"/>
                </a:solidFill>
                <a:latin typeface="Times New Roman" panose="02020603050405020304" pitchFamily="18" charset="0"/>
                <a:cs typeface="Times New Roman" panose="02020603050405020304" pitchFamily="18" charset="0"/>
              </a:rPr>
              <a:t>Pochtler</a:t>
            </a:r>
            <a:r>
              <a:rPr lang="en-GB" sz="1600" dirty="0">
                <a:solidFill>
                  <a:prstClr val="white"/>
                </a:solidFill>
                <a:latin typeface="Times New Roman" panose="02020603050405020304" pitchFamily="18" charset="0"/>
                <a:cs typeface="Times New Roman" panose="02020603050405020304" pitchFamily="18" charset="0"/>
              </a:rPr>
              <a:t>, A., </a:t>
            </a:r>
            <a:r>
              <a:rPr lang="en-GB" sz="1600" dirty="0" err="1">
                <a:solidFill>
                  <a:prstClr val="white"/>
                </a:solidFill>
                <a:latin typeface="Times New Roman" panose="02020603050405020304" pitchFamily="18" charset="0"/>
                <a:cs typeface="Times New Roman" panose="02020603050405020304" pitchFamily="18" charset="0"/>
              </a:rPr>
              <a:t>Pianon</a:t>
            </a:r>
            <a:r>
              <a:rPr lang="en-GB" sz="1600" dirty="0">
                <a:solidFill>
                  <a:prstClr val="white"/>
                </a:solidFill>
                <a:latin typeface="Times New Roman" panose="02020603050405020304" pitchFamily="18" charset="0"/>
                <a:cs typeface="Times New Roman" panose="02020603050405020304" pitchFamily="18" charset="0"/>
              </a:rPr>
              <a:t>, N., &amp; </a:t>
            </a:r>
            <a:r>
              <a:rPr lang="en-GB" sz="1600" dirty="0" err="1">
                <a:solidFill>
                  <a:prstClr val="white"/>
                </a:solidFill>
                <a:latin typeface="Times New Roman" panose="02020603050405020304" pitchFamily="18" charset="0"/>
                <a:cs typeface="Times New Roman" panose="02020603050405020304" pitchFamily="18" charset="0"/>
              </a:rPr>
              <a:t>Tsusaka</a:t>
            </a:r>
            <a:r>
              <a:rPr lang="en-GB" sz="1600" dirty="0">
                <a:solidFill>
                  <a:prstClr val="white"/>
                </a:solidFill>
                <a:latin typeface="Times New Roman" panose="02020603050405020304" pitchFamily="18" charset="0"/>
                <a:cs typeface="Times New Roman" panose="02020603050405020304" pitchFamily="18" charset="0"/>
              </a:rPr>
              <a:t>, M. (2016). Digital or Die: The Choice for Luxury Brands. Bain &amp; Company. </a:t>
            </a:r>
          </a:p>
          <a:p>
            <a:pPr lvl="0" algn="just">
              <a:lnSpc>
                <a:spcPct val="107000"/>
              </a:lnSpc>
              <a:spcAft>
                <a:spcPts val="800"/>
              </a:spcAft>
              <a:buClr>
                <a:prstClr val="white"/>
              </a:buClr>
            </a:pP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Deloitte AG. (2015). The Deloitte Swiss Watch Industry Study 2015. Deloitte AG. Retrieved from </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xmlns="" val="tx"/>
                    </a:ext>
                  </a:extLst>
                </a:hlinkClick>
              </a:rPr>
              <a:t>https://www2.deloitte.com/content/dam/Deloitte/ch/Documents/consumerbusiness</a:t>
            </a:r>
            <a:endPar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07000"/>
              </a:lnSpc>
              <a:spcAft>
                <a:spcPts val="800"/>
              </a:spcAft>
              <a:buClr>
                <a:prstClr val="white"/>
              </a:buClr>
            </a:pP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HavasLuxHub</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(2015, September). The Global Luxury Customer Journey. Retrieved April 19, 2017, from http://www.havasluxhub.com/the-global-luxury-customerjourney-2/ </a:t>
            </a:r>
          </a:p>
          <a:p>
            <a:pPr lvl="0" algn="just">
              <a:lnSpc>
                <a:spcPct val="107000"/>
              </a:lnSpc>
              <a:spcAft>
                <a:spcPts val="800"/>
              </a:spcAft>
              <a:buClr>
                <a:prstClr val="white"/>
              </a:buClr>
            </a:pP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a:t>
            </a: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Kapferer</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J.-N., &amp; Bastien, V. (2012). The luxury strategy: break the rules of marketing to build luxury brands (2nd ed). London; Philadelphia, PA: Kogan Page</a:t>
            </a:r>
            <a:endParaRPr lang="en-GB" sz="1600" dirty="0">
              <a:solidFill>
                <a:prstClr val="white"/>
              </a:solidFill>
              <a:latin typeface="Times New Roman" panose="02020603050405020304" pitchFamily="18" charset="0"/>
              <a:cs typeface="Times New Roman" panose="02020603050405020304" pitchFamily="18" charset="0"/>
            </a:endParaRPr>
          </a:p>
          <a:p>
            <a:pPr lvl="0" algn="just">
              <a:lnSpc>
                <a:spcPct val="107000"/>
              </a:lnSpc>
              <a:spcAft>
                <a:spcPts val="800"/>
              </a:spcAft>
              <a:buClr>
                <a:prstClr val="white"/>
              </a:buClr>
            </a:pP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Okonkwo, U. (2010). Luxury online: styles, systems, strategies. Basingstoke: Palgrave Macmillan.</a:t>
            </a:r>
            <a:endParaRPr lang="en-GB" sz="16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buClr>
                <a:prstClr val="white"/>
              </a:buClr>
            </a:pP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(Osterwalder, A., &amp; </a:t>
            </a: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Pigneur</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Y. (2010). Business model generation: a handbook for visionaries, game changers, and challengers (</a:t>
            </a: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Nachdr</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Toronto: Flash Reproductions. </a:t>
            </a:r>
            <a:endParaRPr lang="en-GB" sz="16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buClr>
                <a:prstClr val="white"/>
              </a:buClr>
            </a:pP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Remy, N., Catena, M., &amp; Durand-</a:t>
            </a: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Servoingt</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B. (2015). Digital inside: Get wired for the ultimate luxury experience. </a:t>
            </a: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McKinsey&amp;Company</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http://www.mckinsey.com</a:t>
            </a:r>
          </a:p>
          <a:p>
            <a:pPr lvl="0" algn="just">
              <a:lnSpc>
                <a:spcPct val="107000"/>
              </a:lnSpc>
              <a:spcAft>
                <a:spcPts val="800"/>
              </a:spcAft>
              <a:buClr>
                <a:prstClr val="white"/>
              </a:buClr>
            </a:pP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Turban, E., &amp; </a:t>
            </a:r>
            <a:r>
              <a:rPr lang="en-GB" sz="1600"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Volonino</a:t>
            </a:r>
            <a:r>
              <a:rPr lang="en-GB" sz="1600"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L. (2010). Information technology for management: transforming organizations in the digital economy (7. ed., internet. student version). Hoboken: Wiley. </a:t>
            </a:r>
            <a:endParaRPr lang="en-GB" sz="16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11653781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207D2-CA16-4DE6-9450-3236603B778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Group Members</a:t>
            </a:r>
          </a:p>
        </p:txBody>
      </p:sp>
      <p:sp>
        <p:nvSpPr>
          <p:cNvPr id="3" name="Content Placeholder 2">
            <a:extLst>
              <a:ext uri="{FF2B5EF4-FFF2-40B4-BE49-F238E27FC236}">
                <a16:creationId xmlns:a16="http://schemas.microsoft.com/office/drawing/2014/main" id="{E4868581-CCF0-45C4-987A-DE2A4AF93DE8}"/>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Bhupinder- 1706150</a:t>
            </a:r>
          </a:p>
          <a:p>
            <a:r>
              <a:rPr lang="en-GB" dirty="0">
                <a:latin typeface="Times New Roman" panose="02020603050405020304" pitchFamily="18" charset="0"/>
                <a:cs typeface="Times New Roman" panose="02020603050405020304" pitchFamily="18" charset="0"/>
              </a:rPr>
              <a:t>Celine Okou- 1708335</a:t>
            </a:r>
          </a:p>
          <a:p>
            <a:r>
              <a:rPr lang="en-GB" dirty="0" err="1">
                <a:latin typeface="Times New Roman" panose="02020603050405020304" pitchFamily="18" charset="0"/>
                <a:cs typeface="Times New Roman" panose="02020603050405020304" pitchFamily="18" charset="0"/>
              </a:rPr>
              <a:t>Hodon</a:t>
            </a:r>
            <a:r>
              <a:rPr lang="en-GB" dirty="0">
                <a:latin typeface="Times New Roman" panose="02020603050405020304" pitchFamily="18" charset="0"/>
                <a:cs typeface="Times New Roman" panose="02020603050405020304" pitchFamily="18" charset="0"/>
              </a:rPr>
              <a:t> Abdullahi- 1800025</a:t>
            </a:r>
          </a:p>
          <a:p>
            <a:r>
              <a:rPr lang="en-GB" dirty="0" err="1" smtClean="0">
                <a:latin typeface="Times New Roman" panose="02020603050405020304" pitchFamily="18" charset="0"/>
                <a:cs typeface="Times New Roman" panose="02020603050405020304" pitchFamily="18" charset="0"/>
              </a:rPr>
              <a:t>Mediana</a:t>
            </a:r>
            <a:r>
              <a:rPr lang="en-GB" smtClean="0">
                <a:latin typeface="Times New Roman" panose="02020603050405020304" pitchFamily="18" charset="0"/>
                <a:cs typeface="Times New Roman" panose="02020603050405020304" pitchFamily="18" charset="0"/>
              </a:rPr>
              <a:t> Hilaj</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1705337</a:t>
            </a:r>
          </a:p>
          <a:p>
            <a:r>
              <a:rPr lang="en-GB" dirty="0" err="1">
                <a:latin typeface="Times New Roman" panose="02020603050405020304" pitchFamily="18" charset="0"/>
                <a:cs typeface="Times New Roman" panose="02020603050405020304" pitchFamily="18" charset="0"/>
              </a:rPr>
              <a:t>Olawunmi</a:t>
            </a:r>
            <a:r>
              <a:rPr lang="en-GB" dirty="0">
                <a:latin typeface="Times New Roman" panose="02020603050405020304" pitchFamily="18" charset="0"/>
                <a:cs typeface="Times New Roman" panose="02020603050405020304" pitchFamily="18" charset="0"/>
              </a:rPr>
              <a:t> Oshodi- 1706254</a:t>
            </a:r>
          </a:p>
          <a:p>
            <a:r>
              <a:rPr lang="en-GB" dirty="0">
                <a:latin typeface="Times New Roman" panose="02020603050405020304" pitchFamily="18" charset="0"/>
                <a:cs typeface="Times New Roman" panose="02020603050405020304" pitchFamily="18" charset="0"/>
              </a:rPr>
              <a:t>Rohit Agrawal- 1605867 </a:t>
            </a:r>
          </a:p>
        </p:txBody>
      </p:sp>
    </p:spTree>
    <p:extLst>
      <p:ext uri="{BB962C8B-B14F-4D97-AF65-F5344CB8AC3E}">
        <p14:creationId xmlns:p14="http://schemas.microsoft.com/office/powerpoint/2010/main" val="21585022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697</TotalTime>
  <Words>2008</Words>
  <Application>Microsoft Office PowerPoint</Application>
  <PresentationFormat>Widescreen</PresentationFormat>
  <Paragraphs>159</Paragraphs>
  <Slides>25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Times New Roman</vt:lpstr>
      <vt:lpstr>Wingdings</vt:lpstr>
      <vt:lpstr>Celestial</vt:lpstr>
      <vt:lpstr>SWATCH WATCH BRAND</vt:lpstr>
      <vt:lpstr>           </vt:lpstr>
      <vt:lpstr>Competitors</vt:lpstr>
      <vt:lpstr>Touchpoints  concepts and definitions.  Touchpoints are all the points of contacts between a particular business and their customers. Kotler et al (2009) define touchpoints as the way through each customers come to know the brand. Nowadays there is a wide range of ways through each customers can contact with a company starting from face to face interactions, websites, email, phone calls, call centres, fax, social media etc. Marketers should pay attention to managing touchpoints as much as they pay attention to advertising or when deciding the prices (Kotler et al, 2009).  </vt:lpstr>
      <vt:lpstr>End to End Journey </vt:lpstr>
      <vt:lpstr>More touchpoints, more complexity   As founded in an article about touchpoints made by Sharad Khandelwal  more touchpoints will lead to more complexity in managing customer satisfaction. The multi-channel business environment makes it very difficult to manage every touchpoint with customers , thus , the company may fail to manage properly the whole journey of their customer experience. This leads to a low customer satisfaction. One example could be based on Silo Mentality. The siloed nature of feedback collected by customers would deprive managers to measure customer satisfaction. Therefore managers would be not able to improve the customers experience. </vt:lpstr>
      <vt:lpstr>APPLICATION OF TOUCH POINTS AND CUSTOMER END TO END JOURNEY FOR SWATH WATCH BRAND </vt:lpstr>
      <vt:lpstr>APPLICATION OF TOUCH POINTS AND CUSTOMER END TO END JOURNEY FOR SWATH WATCH BRAND </vt:lpstr>
      <vt:lpstr>Swatch Consumer Market Segment</vt:lpstr>
      <vt:lpstr>Swatch strengths</vt:lpstr>
      <vt:lpstr>Brand Association  As per Lane Keller Model 2008 </vt:lpstr>
      <vt:lpstr>Brand Equity</vt:lpstr>
      <vt:lpstr>GAP Analysis of Swatch Brand</vt:lpstr>
      <vt:lpstr>GAP Analysis</vt:lpstr>
      <vt:lpstr>Swatch Brand Marketing Strategy</vt:lpstr>
      <vt:lpstr>The Marketing Mix Strategy of Swatch </vt:lpstr>
      <vt:lpstr>The Brand Strategy of Swatch:  </vt:lpstr>
      <vt:lpstr>Segmentation, Targeting and Positioning </vt:lpstr>
      <vt:lpstr>CONCLUSION AND RECOMMENDATION</vt:lpstr>
      <vt:lpstr>Recommendation continued:</vt:lpstr>
      <vt:lpstr>References  </vt:lpstr>
      <vt:lpstr>References continued:</vt:lpstr>
      <vt:lpstr>              REFERENCES Continued               </vt:lpstr>
      <vt:lpstr>REFERENCE CONTINUED</vt:lpstr>
      <vt:lpstr>Group Members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PRESENTATION, SWATCH WATCH BRAND 31 AUGUST 2018</dc:title>
  <dc:creator>C Okou</dc:creator>
  <cp:lastModifiedBy>Celine Okou</cp:lastModifiedBy>
  <cp:revision>80</cp:revision>
  <dcterms:created xsi:type="dcterms:W3CDTF">2018-08-27T14:54:38Z</dcterms:created>
  <dcterms:modified xsi:type="dcterms:W3CDTF">2018-08-31T11:20:43Z</dcterms:modified>
</cp:coreProperties>
</file>