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3"/>
  </p:sldMasterIdLst>
  <p:notesMasterIdLst>
    <p:notesMasterId r:id="rId41"/>
  </p:notesMasterIdLst>
  <p:handoutMasterIdLst>
    <p:handoutMasterId r:id="rId42"/>
  </p:handoutMasterIdLst>
  <p:sldIdLst>
    <p:sldId id="256" r:id="rId4"/>
    <p:sldId id="257" r:id="rId5"/>
    <p:sldId id="329" r:id="rId6"/>
    <p:sldId id="330" r:id="rId7"/>
    <p:sldId id="331" r:id="rId8"/>
    <p:sldId id="332" r:id="rId9"/>
    <p:sldId id="333" r:id="rId10"/>
    <p:sldId id="334" r:id="rId11"/>
    <p:sldId id="335" r:id="rId12"/>
    <p:sldId id="336" r:id="rId13"/>
    <p:sldId id="337" r:id="rId14"/>
    <p:sldId id="338" r:id="rId15"/>
    <p:sldId id="339" r:id="rId16"/>
    <p:sldId id="340" r:id="rId17"/>
    <p:sldId id="341" r:id="rId18"/>
    <p:sldId id="342" r:id="rId19"/>
    <p:sldId id="343" r:id="rId20"/>
    <p:sldId id="344" r:id="rId21"/>
    <p:sldId id="345" r:id="rId22"/>
    <p:sldId id="346" r:id="rId23"/>
    <p:sldId id="347" r:id="rId24"/>
    <p:sldId id="348" r:id="rId25"/>
    <p:sldId id="349" r:id="rId26"/>
    <p:sldId id="350" r:id="rId27"/>
    <p:sldId id="351" r:id="rId28"/>
    <p:sldId id="352" r:id="rId29"/>
    <p:sldId id="353" r:id="rId30"/>
    <p:sldId id="354" r:id="rId31"/>
    <p:sldId id="355" r:id="rId32"/>
    <p:sldId id="356" r:id="rId33"/>
    <p:sldId id="357" r:id="rId34"/>
    <p:sldId id="358" r:id="rId35"/>
    <p:sldId id="359" r:id="rId36"/>
    <p:sldId id="360" r:id="rId37"/>
    <p:sldId id="361" r:id="rId38"/>
    <p:sldId id="362" r:id="rId39"/>
    <p:sldId id="327" r:id="rId40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656" autoAdjust="0"/>
  </p:normalViewPr>
  <p:slideViewPr>
    <p:cSldViewPr>
      <p:cViewPr varScale="1">
        <p:scale>
          <a:sx n="93" d="100"/>
          <a:sy n="93" d="100"/>
        </p:scale>
        <p:origin x="1068" y="5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handoutMaster" Target="handoutMasters/handoutMaster1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presProps" Target="pres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tableStyles" Target="tableStyles.xml"/><Relationship Id="rId20" Type="http://schemas.openxmlformats.org/officeDocument/2006/relationships/slide" Target="slides/slide17.xml"/><Relationship Id="rId41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14/10/2021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10/14/2021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statements/create-database-transact-sql?view=sql-server-2017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50556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 </a:t>
            </a:r>
            <a:r>
              <a:rPr lang="en-GB" dirty="0">
                <a:hlinkClick r:id="rId3"/>
              </a:rPr>
              <a:t>https://docs.microsoft.com/en-us/sql/t-sql/statements/create-database-transact-sql?view=sql-server-2017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2719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https://docs.microsoft.com/en-us/sql/t-sql/statements/create-table-transact-sql?view=sql-server-2017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0460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http://www.w3schools.com/sql/sql_datatypes_general.asp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http://www.w3resource.com/sql/data-type.php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305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Note,</a:t>
            </a:r>
            <a:r>
              <a:rPr lang="en-GB" baseline="0" dirty="0"/>
              <a:t> BIT is no longer part of standard SQL and is a Microsoft SQL Data type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4514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Remember that the FK</a:t>
            </a:r>
            <a:r>
              <a:rPr lang="en-GB" baseline="0" dirty="0"/>
              <a:t> is added to the table on the many side of the relationship.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9735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ALTER TABLE table1 ADD DEFAULT 50 FOR </a:t>
            </a:r>
            <a:r>
              <a:rPr lang="en-GB" dirty="0" err="1"/>
              <a:t>col_b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38975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Again,</a:t>
            </a:r>
            <a:r>
              <a:rPr lang="en-GB" baseline="0" dirty="0"/>
              <a:t> the naming of the constraints is optional, but good practice.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97540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https://docs.microsoft.com/en-us/sql/relational-databases/tables/specify-computed-columns-in-a-table?view=sql-server-2017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225489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https://docs.microsoft.com/en-us/sql/t-sql/statements/alter-table-transact-sql?view=sql-server-2017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2754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AD8F33AA-B038-4CAC-8259-0ABE9974872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2FD52F23-4BDC-4034-976E-EE57BD6032D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34455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8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3412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61447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6942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6775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10/14/2021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21827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791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93443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9728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167757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807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702717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61904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6910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0285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0636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  <p:sldLayoutId id="2147483780" r:id="rId12"/>
    <p:sldLayoutId id="2147483781" r:id="rId13"/>
    <p:sldLayoutId id="2147483782" r:id="rId14"/>
    <p:sldLayoutId id="2147483783" r:id="rId15"/>
    <p:sldLayoutId id="214748378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relational-databases/databases/database-identifiers?view=sql-server-2017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statements/create-table-transact-sql?view=sql-server-2017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data-types/data-types-transact-sql?view=sql-server-2017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sql/t-sql/statements/create-type-transact-sql?view=sql-server-2017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SQL DATA DEFINITION Language (DDL)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Lecture Week3: Database Systems (DBS)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2C7CA25-0CC5-4AC5-B155-E7C391577FF9}"/>
              </a:ext>
            </a:extLst>
          </p:cNvPr>
          <p:cNvSpPr txBox="1"/>
          <p:nvPr/>
        </p:nvSpPr>
        <p:spPr>
          <a:xfrm>
            <a:off x="323528" y="6208271"/>
            <a:ext cx="1378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Bev Holland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SQL’s Data Definition Language (DDL)</a:t>
            </a:r>
          </a:p>
          <a:p>
            <a:pPr lvl="1"/>
            <a:r>
              <a:rPr lang="en-GB" dirty="0"/>
              <a:t>SQL Data Types</a:t>
            </a:r>
          </a:p>
          <a:p>
            <a:pPr lvl="1"/>
            <a:r>
              <a:rPr lang="en-GB" dirty="0"/>
              <a:t>Creating and Altering Tables</a:t>
            </a:r>
          </a:p>
          <a:p>
            <a:pPr lvl="1"/>
            <a:r>
              <a:rPr lang="en-GB" dirty="0"/>
              <a:t>Defining Integrity Constraints</a:t>
            </a:r>
          </a:p>
          <a:p>
            <a:pPr lvl="1"/>
            <a:r>
              <a:rPr lang="en-GB" dirty="0"/>
              <a:t>Computed Columns</a:t>
            </a:r>
          </a:p>
          <a:p>
            <a:r>
              <a:rPr lang="en-GB" dirty="0"/>
              <a:t>Creating the </a:t>
            </a:r>
            <a:r>
              <a:rPr lang="en-GB" i="1" dirty="0"/>
              <a:t>Dream Home Away</a:t>
            </a:r>
            <a:r>
              <a:rPr lang="en-GB" dirty="0"/>
              <a:t> Relational Database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74345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SQL Identifiers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5213176"/>
          </a:xfrm>
        </p:spPr>
        <p:txBody>
          <a:bodyPr>
            <a:normAutofit/>
          </a:bodyPr>
          <a:lstStyle/>
          <a:p>
            <a:r>
              <a:rPr lang="en-GB" dirty="0"/>
              <a:t>SQL Identifiers are used to identify objects in the database e.g. table names, attributes, view names, etc.</a:t>
            </a:r>
          </a:p>
          <a:p>
            <a:r>
              <a:rPr lang="en-GB" dirty="0"/>
              <a:t>The ISO standard for identifiers (DBMSs have their own rules):</a:t>
            </a:r>
          </a:p>
          <a:p>
            <a:pPr lvl="1"/>
            <a:r>
              <a:rPr lang="en-GB" dirty="0"/>
              <a:t>An identifier should be no longer than 128 characters.</a:t>
            </a:r>
          </a:p>
          <a:p>
            <a:pPr lvl="1"/>
            <a:r>
              <a:rPr lang="en-GB" dirty="0"/>
              <a:t>It must start with a letter and can contain: </a:t>
            </a:r>
          </a:p>
          <a:p>
            <a:pPr lvl="2"/>
            <a:r>
              <a:rPr lang="en-GB" dirty="0"/>
              <a:t>upper or lower case letters, </a:t>
            </a:r>
          </a:p>
          <a:p>
            <a:pPr lvl="2"/>
            <a:r>
              <a:rPr lang="en-GB" dirty="0"/>
              <a:t>digits 0…9 </a:t>
            </a:r>
          </a:p>
          <a:p>
            <a:pPr lvl="2"/>
            <a:r>
              <a:rPr lang="en-GB" dirty="0"/>
              <a:t>and the underscore “_” character.</a:t>
            </a:r>
          </a:p>
          <a:p>
            <a:pPr lvl="1"/>
            <a:r>
              <a:rPr lang="en-GB" dirty="0"/>
              <a:t>An identifier cannot contain spaces.</a:t>
            </a:r>
          </a:p>
          <a:p>
            <a:r>
              <a:rPr lang="en-GB" dirty="0"/>
              <a:t>You can check </a:t>
            </a:r>
            <a:r>
              <a:rPr lang="en-GB" dirty="0">
                <a:hlinkClick r:id="rId3"/>
              </a:rPr>
              <a:t>SQL Server’s Rules</a:t>
            </a:r>
            <a:r>
              <a:rPr lang="en-GB" dirty="0"/>
              <a:t>, but try to stick with the ISO standard.</a:t>
            </a:r>
          </a:p>
        </p:txBody>
      </p:sp>
    </p:spTree>
    <p:extLst>
      <p:ext uri="{BB962C8B-B14F-4D97-AF65-F5344CB8AC3E}">
        <p14:creationId xmlns:p14="http://schemas.microsoft.com/office/powerpoint/2010/main" val="3083112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Definition Commands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Used for creating and destroying database objects.</a:t>
            </a:r>
          </a:p>
          <a:p>
            <a:r>
              <a:rPr lang="en-GB" dirty="0"/>
              <a:t>Example SQL DDLs:</a:t>
            </a:r>
          </a:p>
          <a:p>
            <a:pPr lvl="1"/>
            <a:r>
              <a:rPr lang="en-GB" dirty="0"/>
              <a:t>CREATE DATABASE		DROP DATABASE</a:t>
            </a:r>
          </a:p>
          <a:p>
            <a:pPr lvl="1"/>
            <a:r>
              <a:rPr lang="en-GB" dirty="0"/>
              <a:t>CREATE SCHEMA		DROP SCHEMA</a:t>
            </a:r>
          </a:p>
          <a:p>
            <a:pPr lvl="1"/>
            <a:r>
              <a:rPr lang="en-GB" dirty="0"/>
              <a:t>CREATE TABLE		DROP TABLE</a:t>
            </a:r>
          </a:p>
          <a:p>
            <a:pPr lvl="1"/>
            <a:r>
              <a:rPr lang="en-GB" dirty="0"/>
              <a:t>ALTER TABLE</a:t>
            </a:r>
          </a:p>
          <a:p>
            <a:pPr lvl="1"/>
            <a:r>
              <a:rPr lang="en-GB" dirty="0"/>
              <a:t>CREATE VIEW			DROP VIEW</a:t>
            </a:r>
          </a:p>
          <a:p>
            <a:pPr lvl="1"/>
            <a:r>
              <a:rPr lang="en-GB" dirty="0"/>
              <a:t>CREATE INDEX		DROP INDEX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7603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CREATE DATABASE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create a new database (in its simplest form) using: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DATABASE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databaseName</a:t>
            </a:r>
            <a:endParaRPr lang="en-GB" dirty="0"/>
          </a:p>
          <a:p>
            <a:r>
              <a:rPr lang="en-GB" dirty="0"/>
              <a:t>You delete a database using: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DROP DATABASE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databaseName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3509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CREATE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We need to add some tables to the database!</a:t>
            </a:r>
          </a:p>
          <a:p>
            <a:r>
              <a:rPr lang="en-GB" dirty="0">
                <a:hlinkClick r:id="rId3"/>
              </a:rPr>
              <a:t>Syntax</a:t>
            </a:r>
            <a:r>
              <a:rPr lang="en-GB" dirty="0"/>
              <a:t>: </a:t>
            </a:r>
            <a:r>
              <a:rPr lang="en-GB" i="1" dirty="0"/>
              <a:t>we will look at each line (constraints) over the next slides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TableName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	{(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colName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	datatype [NOT NULL] [UNIQUE]</a:t>
            </a:r>
          </a:p>
          <a:p>
            <a:pPr marL="594360" lvl="2" indent="0">
              <a:buNone/>
            </a:pP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	[DEFAULT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defaultOption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</a:p>
          <a:p>
            <a:pPr marL="594360" lvl="2" indent="0">
              <a:buNone/>
            </a:pP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	[CHECK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searchCondition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 [, …]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},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	[PRIMARY KEY 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listOfColumns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),]</a:t>
            </a:r>
          </a:p>
          <a:p>
            <a:pPr marL="594360" lvl="2" indent="0">
              <a:buNone/>
            </a:pP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	[{UNIQUE 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listOfColumns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),] […,]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	{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[FOREIGN KEY 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childColumnName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) REFERENCES 	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ParentTableName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parentColumnName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)</a:t>
            </a:r>
          </a:p>
          <a:p>
            <a:pPr marL="594360" lvl="2" indent="0">
              <a:buNone/>
            </a:pP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		[ON UPDATE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referentialAction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</a:p>
          <a:p>
            <a:pPr marL="594360" lvl="2" indent="0">
              <a:buNone/>
            </a:pP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		[ON DELETE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referentialAction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 […,]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	{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[CHECK 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searchCondition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)] [,…]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</a:p>
          <a:p>
            <a:endParaRPr lang="en-GB" dirty="0"/>
          </a:p>
          <a:p>
            <a:pPr marL="320040" lvl="1" indent="0">
              <a:buNone/>
            </a:pPr>
            <a:r>
              <a:rPr lang="en-GB" i="1" dirty="0"/>
              <a:t>Note: Everything in square brackets is optional</a:t>
            </a:r>
          </a:p>
        </p:txBody>
      </p:sp>
    </p:spTree>
    <p:extLst>
      <p:ext uri="{BB962C8B-B14F-4D97-AF65-F5344CB8AC3E}">
        <p14:creationId xmlns:p14="http://schemas.microsoft.com/office/powerpoint/2010/main" val="689320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6347713" cy="792088"/>
          </a:xfrm>
        </p:spPr>
        <p:txBody>
          <a:bodyPr>
            <a:normAutofit fontScale="90000"/>
          </a:bodyPr>
          <a:lstStyle/>
          <a:p>
            <a:r>
              <a:rPr lang="en-GB" dirty="0"/>
              <a:t>Data Types: Domain Constraints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052736"/>
            <a:ext cx="8153400" cy="580526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ISO SQL defines the following base data types: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DBMSs define their own implementation or variations of these types </a:t>
            </a:r>
            <a:r>
              <a:rPr lang="en-GB" sz="2000" dirty="0"/>
              <a:t>(e.g. </a:t>
            </a:r>
            <a:r>
              <a:rPr lang="en-GB" sz="2000" dirty="0">
                <a:hlinkClick r:id="rId3"/>
              </a:rPr>
              <a:t>MS SQL Server Data Types</a:t>
            </a:r>
            <a:r>
              <a:rPr lang="en-GB" sz="2000" dirty="0"/>
              <a:t>)</a:t>
            </a:r>
            <a:r>
              <a:rPr lang="en-GB" dirty="0"/>
              <a:t>.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6158381"/>
              </p:ext>
            </p:extLst>
          </p:nvPr>
        </p:nvGraphicFramePr>
        <p:xfrm>
          <a:off x="589966" y="1507584"/>
          <a:ext cx="7722441" cy="42976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500715">
                  <a:extLst>
                    <a:ext uri="{9D8B030D-6E8A-4147-A177-3AD203B41FA5}">
                      <a16:colId xmlns:a16="http://schemas.microsoft.com/office/drawing/2014/main" val="3179296930"/>
                    </a:ext>
                  </a:extLst>
                </a:gridCol>
                <a:gridCol w="1215740">
                  <a:extLst>
                    <a:ext uri="{9D8B030D-6E8A-4147-A177-3AD203B41FA5}">
                      <a16:colId xmlns:a16="http://schemas.microsoft.com/office/drawing/2014/main" val="2349291247"/>
                    </a:ext>
                  </a:extLst>
                </a:gridCol>
                <a:gridCol w="1215740">
                  <a:extLst>
                    <a:ext uri="{9D8B030D-6E8A-4147-A177-3AD203B41FA5}">
                      <a16:colId xmlns:a16="http://schemas.microsoft.com/office/drawing/2014/main" val="1854968537"/>
                    </a:ext>
                  </a:extLst>
                </a:gridCol>
                <a:gridCol w="1501795">
                  <a:extLst>
                    <a:ext uri="{9D8B030D-6E8A-4147-A177-3AD203B41FA5}">
                      <a16:colId xmlns:a16="http://schemas.microsoft.com/office/drawing/2014/main" val="3027541297"/>
                    </a:ext>
                  </a:extLst>
                </a:gridCol>
                <a:gridCol w="1287254">
                  <a:extLst>
                    <a:ext uri="{9D8B030D-6E8A-4147-A177-3AD203B41FA5}">
                      <a16:colId xmlns:a16="http://schemas.microsoft.com/office/drawing/2014/main" val="1518370959"/>
                    </a:ext>
                  </a:extLst>
                </a:gridCol>
                <a:gridCol w="1001197">
                  <a:extLst>
                    <a:ext uri="{9D8B030D-6E8A-4147-A177-3AD203B41FA5}">
                      <a16:colId xmlns:a16="http://schemas.microsoft.com/office/drawing/2014/main" val="1537179514"/>
                    </a:ext>
                  </a:extLst>
                </a:gridCol>
              </a:tblGrid>
              <a:tr h="316733">
                <a:tc>
                  <a:txBody>
                    <a:bodyPr/>
                    <a:lstStyle/>
                    <a:p>
                      <a:r>
                        <a:rPr lang="en-GB" dirty="0"/>
                        <a:t>Data Type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Declarations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5768963"/>
                  </a:ext>
                </a:extLst>
              </a:tr>
              <a:tr h="554283">
                <a:tc>
                  <a:txBody>
                    <a:bodyPr/>
                    <a:lstStyle/>
                    <a:p>
                      <a:r>
                        <a:rPr lang="en-GB" dirty="0"/>
                        <a:t>True or</a:t>
                      </a:r>
                      <a:r>
                        <a:rPr lang="en-GB" baseline="0" dirty="0"/>
                        <a:t> False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BOOLEAN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BOOLEAN</a:t>
                      </a:r>
                      <a:endParaRPr lang="en-GB" baseline="30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2185694"/>
                  </a:ext>
                </a:extLst>
              </a:tr>
              <a:tr h="554283">
                <a:tc>
                  <a:txBody>
                    <a:bodyPr/>
                    <a:lstStyle/>
                    <a:p>
                      <a:r>
                        <a:rPr lang="en-GB" dirty="0"/>
                        <a:t>Character String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VARCHAR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3120854"/>
                  </a:ext>
                </a:extLst>
              </a:tr>
              <a:tr h="554283">
                <a:tc>
                  <a:txBody>
                    <a:bodyPr/>
                    <a:lstStyle/>
                    <a:p>
                      <a:r>
                        <a:rPr lang="en-GB" dirty="0"/>
                        <a:t>exact numeric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NUMERIC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DECIMAL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INTEGER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SMALLINT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BIGINT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3137366"/>
                  </a:ext>
                </a:extLst>
              </a:tr>
              <a:tr h="554283">
                <a:tc>
                  <a:txBody>
                    <a:bodyPr/>
                    <a:lstStyle/>
                    <a:p>
                      <a:r>
                        <a:rPr lang="en-GB" dirty="0"/>
                        <a:t>Approximate Numeric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FLOAT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DOUBLE PRECISION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4074940"/>
                  </a:ext>
                </a:extLst>
              </a:tr>
              <a:tr h="316733">
                <a:tc>
                  <a:txBody>
                    <a:bodyPr/>
                    <a:lstStyle/>
                    <a:p>
                      <a:r>
                        <a:rPr lang="en-GB" dirty="0" err="1"/>
                        <a:t>Datetime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TIMESTAMP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9963207"/>
                  </a:ext>
                </a:extLst>
              </a:tr>
              <a:tr h="316733">
                <a:tc>
                  <a:txBody>
                    <a:bodyPr/>
                    <a:lstStyle/>
                    <a:p>
                      <a:r>
                        <a:rPr lang="en-GB" dirty="0"/>
                        <a:t>Interval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INTERVAL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4701889"/>
                  </a:ext>
                </a:extLst>
              </a:tr>
              <a:tr h="554283">
                <a:tc>
                  <a:txBody>
                    <a:bodyPr/>
                    <a:lstStyle/>
                    <a:p>
                      <a:r>
                        <a:rPr lang="en-GB" dirty="0"/>
                        <a:t>Large Objects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dirty="0"/>
                        <a:t>VARBINARY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BINARY</a:t>
                      </a:r>
                      <a:r>
                        <a:rPr lang="en-GB" baseline="0" dirty="0"/>
                        <a:t> LARGE OBJECT (BLOB)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671982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52088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Defining Attributes (Columns)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You define an attribute (column) by specifying:</a:t>
            </a:r>
          </a:p>
          <a:p>
            <a:pPr lvl="1"/>
            <a:r>
              <a:rPr lang="en-GB" b="1" dirty="0" err="1"/>
              <a:t>column_name</a:t>
            </a:r>
            <a:r>
              <a:rPr lang="en-GB" dirty="0"/>
              <a:t>: the name of the attribute in the table</a:t>
            </a:r>
          </a:p>
          <a:p>
            <a:pPr lvl="1"/>
            <a:r>
              <a:rPr lang="en-GB" b="1" dirty="0" err="1"/>
              <a:t>data_type</a:t>
            </a:r>
            <a:r>
              <a:rPr lang="en-GB" dirty="0"/>
              <a:t>: the type of data the attribute can store</a:t>
            </a:r>
          </a:p>
          <a:p>
            <a:pPr lvl="1"/>
            <a:r>
              <a:rPr lang="en-GB" b="1" dirty="0"/>
              <a:t>size</a:t>
            </a:r>
            <a:r>
              <a:rPr lang="en-GB" dirty="0"/>
              <a:t>: maximum length of the data it can store</a:t>
            </a:r>
          </a:p>
          <a:p>
            <a:pPr marL="365760" lvl="1" indent="0" algn="ctr">
              <a:buNone/>
            </a:pP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column_name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data_type</a:t>
            </a:r>
            <a:r>
              <a:rPr lang="en-GB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size</a:t>
            </a:r>
            <a:r>
              <a:rPr lang="en-GB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dirty="0">
              <a:solidFill>
                <a:srgbClr val="0070C0"/>
              </a:solidFill>
            </a:endParaRPr>
          </a:p>
          <a:p>
            <a:r>
              <a:rPr lang="en-GB" dirty="0"/>
              <a:t>Examples:</a:t>
            </a:r>
          </a:p>
          <a:p>
            <a:pPr lvl="1"/>
            <a:r>
              <a:rPr lang="en-GB" sz="28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StudentNumber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CHAR</a:t>
            </a:r>
            <a:r>
              <a:rPr lang="en-GB" sz="28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7</a:t>
            </a:r>
            <a:r>
              <a:rPr lang="en-GB" sz="28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2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lvl="1"/>
            <a:r>
              <a:rPr lang="en-GB" sz="28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StreetAddress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VARCHAR</a:t>
            </a:r>
            <a:r>
              <a:rPr lang="en-GB" sz="28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30</a:t>
            </a:r>
            <a:r>
              <a:rPr lang="en-GB" sz="28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2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lvl="1"/>
            <a:r>
              <a:rPr lang="en-GB" sz="28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IsActive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	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BIT</a:t>
            </a:r>
            <a:endParaRPr lang="en-GB" sz="2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lvl="1"/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Salary			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DECIMAL</a:t>
            </a:r>
            <a:r>
              <a:rPr lang="en-GB" sz="28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</a:t>
            </a:r>
            <a:r>
              <a:rPr lang="en-GB" sz="28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2</a:t>
            </a:r>
            <a:r>
              <a:rPr lang="en-GB" sz="28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dirty="0"/>
          </a:p>
          <a:p>
            <a:pPr marL="365760" lvl="1" indent="0">
              <a:buNone/>
            </a:pPr>
            <a:endParaRPr lang="en-GB" i="1" dirty="0"/>
          </a:p>
          <a:p>
            <a:pPr marL="365760" lvl="1" indent="0">
              <a:buNone/>
            </a:pPr>
            <a:r>
              <a:rPr lang="en-GB" i="1" dirty="0"/>
              <a:t>If size is omitted, it will use the default for the data type.</a:t>
            </a:r>
          </a:p>
        </p:txBody>
      </p:sp>
    </p:spTree>
    <p:extLst>
      <p:ext uri="{BB962C8B-B14F-4D97-AF65-F5344CB8AC3E}">
        <p14:creationId xmlns:p14="http://schemas.microsoft.com/office/powerpoint/2010/main" val="2358194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Integrity Constraints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Rules or restrictions applied to ensure that the data is accurate (correct and consistent):</a:t>
            </a:r>
          </a:p>
          <a:p>
            <a:r>
              <a:rPr lang="en-GB" b="1" dirty="0"/>
              <a:t>Null</a:t>
            </a:r>
          </a:p>
          <a:p>
            <a:pPr lvl="1"/>
            <a:r>
              <a:rPr lang="en-GB" dirty="0"/>
              <a:t>Represents value for an attribute that is </a:t>
            </a:r>
            <a:r>
              <a:rPr lang="en-GB" b="1" i="1" dirty="0"/>
              <a:t>currently unknown</a:t>
            </a:r>
            <a:r>
              <a:rPr lang="en-GB" dirty="0"/>
              <a:t> or </a:t>
            </a:r>
            <a:r>
              <a:rPr lang="en-GB" b="1" i="1" dirty="0"/>
              <a:t>not applicable</a:t>
            </a:r>
            <a:r>
              <a:rPr lang="en-GB" dirty="0"/>
              <a:t> for the tuple.</a:t>
            </a:r>
          </a:p>
          <a:p>
            <a:pPr lvl="1"/>
            <a:r>
              <a:rPr lang="en-GB" dirty="0"/>
              <a:t>It is used to handle incomplete or exceptional data.</a:t>
            </a:r>
          </a:p>
          <a:p>
            <a:pPr lvl="1"/>
            <a:r>
              <a:rPr lang="en-GB" dirty="0"/>
              <a:t>Note: represents the </a:t>
            </a:r>
            <a:r>
              <a:rPr lang="en-GB" b="1" i="1" dirty="0"/>
              <a:t>absenc</a:t>
            </a:r>
            <a:r>
              <a:rPr lang="en-GB" dirty="0"/>
              <a:t>e of a value and is not the same as zero, spaces, or empty string “”, which are values.</a:t>
            </a:r>
          </a:p>
          <a:p>
            <a:pPr lvl="1"/>
            <a:r>
              <a:rPr lang="en-GB" dirty="0"/>
              <a:t>Representing “null” values can be a bit of a problem for some attribute value types e.g. Booleans, numbers, dates.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4199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Integrity Constraints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Entity Integrity</a:t>
            </a:r>
            <a:r>
              <a:rPr lang="en-GB" dirty="0"/>
              <a:t>: no attribute of a primary key in a base relation can have a null value.</a:t>
            </a:r>
          </a:p>
          <a:p>
            <a:r>
              <a:rPr lang="en-GB" b="1" dirty="0"/>
              <a:t>Referential Integrity</a:t>
            </a:r>
            <a:r>
              <a:rPr lang="en-GB" dirty="0"/>
              <a:t>: each foreign key value must match a candidate key value of some tuple in its parent relation or the foreign key value must be completely null.</a:t>
            </a:r>
          </a:p>
          <a:p>
            <a:r>
              <a:rPr lang="en-GB" b="1" dirty="0"/>
              <a:t>Domain Constraints</a:t>
            </a:r>
            <a:r>
              <a:rPr lang="en-GB" dirty="0"/>
              <a:t>: limits set of values allowed for attribute.</a:t>
            </a:r>
          </a:p>
          <a:p>
            <a:r>
              <a:rPr lang="en-GB" b="1" dirty="0"/>
              <a:t>General Constraints (Business Rules)</a:t>
            </a:r>
            <a:r>
              <a:rPr lang="en-GB" dirty="0"/>
              <a:t>: additional rules specified by users or database administrators that define or constrain some aspect of the enterprise.</a:t>
            </a:r>
          </a:p>
        </p:txBody>
      </p:sp>
    </p:spTree>
    <p:extLst>
      <p:ext uri="{BB962C8B-B14F-4D97-AF65-F5344CB8AC3E}">
        <p14:creationId xmlns:p14="http://schemas.microsoft.com/office/powerpoint/2010/main" val="4172902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Required Constraints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Required data means that the attribute </a:t>
            </a:r>
            <a:r>
              <a:rPr lang="en-GB" u="sng" dirty="0"/>
              <a:t>cannot</a:t>
            </a:r>
            <a:r>
              <a:rPr lang="en-GB" dirty="0"/>
              <a:t> have a null value.</a:t>
            </a:r>
          </a:p>
          <a:p>
            <a:r>
              <a:rPr lang="en-GB" dirty="0"/>
              <a:t>As such, you use the NOT NULL keyword to indicate this.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Position	</a:t>
            </a: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VARCHAR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NOT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NULL</a:t>
            </a:r>
            <a:endParaRPr lang="en-GB" sz="2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StaffNo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VARCHAR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6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NOT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NULL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546856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SQL Constraints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Constraints are given names.</a:t>
            </a:r>
          </a:p>
          <a:p>
            <a:r>
              <a:rPr lang="en-GB" dirty="0"/>
              <a:t>The constraint name is used if you need to delete or change a constraint.</a:t>
            </a:r>
          </a:p>
          <a:p>
            <a:r>
              <a:rPr lang="en-GB" dirty="0"/>
              <a:t>You can define your own name for a constraint (</a:t>
            </a:r>
            <a:r>
              <a:rPr lang="en-GB" b="1" i="1" dirty="0"/>
              <a:t>this is recommended</a:t>
            </a:r>
            <a:r>
              <a:rPr lang="en-GB" dirty="0"/>
              <a:t>) or a name will be automatically generated.</a:t>
            </a:r>
          </a:p>
          <a:p>
            <a:r>
              <a:rPr lang="en-GB" dirty="0"/>
              <a:t>You have to use the CONSTRAINT syntax to add named constraints.</a:t>
            </a:r>
          </a:p>
          <a:p>
            <a:pPr marL="685800" lvl="2" indent="0">
              <a:buNone/>
            </a:pPr>
            <a:r>
              <a:rPr lang="en-GB" dirty="0"/>
              <a:t>CONSTRAINT </a:t>
            </a:r>
            <a:r>
              <a:rPr lang="en-GB" dirty="0" err="1"/>
              <a:t>constraint_name</a:t>
            </a:r>
            <a:r>
              <a:rPr lang="en-GB" dirty="0"/>
              <a:t> 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4968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MS SQL Server Named Constraints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423848" cy="4925144"/>
          </a:xfrm>
        </p:spPr>
        <p:txBody>
          <a:bodyPr/>
          <a:lstStyle/>
          <a:p>
            <a:r>
              <a:rPr lang="en-GB" dirty="0"/>
              <a:t>Primary Key Constraint</a:t>
            </a: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PK_ActivityCategory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PRIMARY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CategoryID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1800" dirty="0"/>
          </a:p>
          <a:p>
            <a:r>
              <a:rPr lang="en-GB" dirty="0"/>
              <a:t>Foreign Key Constraint</a:t>
            </a: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FK_ActivityCategory_Category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FOREIGN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KEY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REFERENCES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ActivityCategory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CategoryID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dirty="0"/>
          </a:p>
          <a:p>
            <a:r>
              <a:rPr lang="en-GB" dirty="0"/>
              <a:t>CHECK Constraint</a:t>
            </a: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CHK_TableName_Quantity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(Quantity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&gt;= 0 AND 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Quantity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&lt;= 10) </a:t>
            </a: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CHK_TableName_Level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(Level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IN 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(4, 5, 6, 7))</a:t>
            </a:r>
            <a:endParaRPr lang="en-GB" sz="1800" dirty="0">
              <a:solidFill>
                <a:srgbClr val="808080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CHK_TableName_ZipCode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ZipCode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LIKE 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'[0-9][0-9] [0-9][0-9][0-9]')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331640" y="2132856"/>
            <a:ext cx="3816424" cy="360040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331640" y="2996546"/>
            <a:ext cx="4968552" cy="360040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331640" y="4149080"/>
            <a:ext cx="4176464" cy="360040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331640" y="4797152"/>
            <a:ext cx="3816424" cy="360040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331640" y="5121594"/>
            <a:ext cx="4104456" cy="360040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028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Domain Constraints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r>
              <a:rPr lang="en-GB" dirty="0"/>
              <a:t>Used to limit the set of values allowed for an attribute.</a:t>
            </a:r>
          </a:p>
          <a:p>
            <a:r>
              <a:rPr lang="en-GB" dirty="0"/>
              <a:t>The CHECK constraint is used and the syntax is:</a:t>
            </a:r>
          </a:p>
          <a:p>
            <a:pPr marL="365760" lvl="1" indent="0" algn="ctr">
              <a:buNone/>
            </a:pPr>
            <a:r>
              <a:rPr lang="en-GB" b="1" dirty="0"/>
              <a:t>CHECK</a:t>
            </a:r>
            <a:r>
              <a:rPr lang="en-GB" dirty="0"/>
              <a:t> (</a:t>
            </a:r>
            <a:r>
              <a:rPr lang="en-GB" dirty="0" err="1"/>
              <a:t>searchCondition</a:t>
            </a:r>
            <a:r>
              <a:rPr lang="en-GB" dirty="0"/>
              <a:t>)</a:t>
            </a:r>
          </a:p>
          <a:p>
            <a:r>
              <a:rPr lang="en-GB" dirty="0"/>
              <a:t>There is an alternative, CREATE DOMAIN syntax, MS SQL Server implements this as </a:t>
            </a:r>
            <a:r>
              <a:rPr lang="en-GB" dirty="0">
                <a:hlinkClick r:id="rId2"/>
              </a:rPr>
              <a:t>CREATE TYPE</a:t>
            </a:r>
            <a:endParaRPr lang="en-GB" dirty="0"/>
          </a:p>
          <a:p>
            <a:r>
              <a:rPr lang="en-GB" dirty="0"/>
              <a:t>For this module, we will stick to the simple CHECK constraint.</a:t>
            </a:r>
          </a:p>
        </p:txBody>
      </p:sp>
    </p:spTree>
    <p:extLst>
      <p:ext uri="{BB962C8B-B14F-4D97-AF65-F5344CB8AC3E}">
        <p14:creationId xmlns:p14="http://schemas.microsoft.com/office/powerpoint/2010/main" val="780032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Domain Constraints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pPr marL="365760" lvl="1" indent="0" algn="ctr">
              <a:buNone/>
            </a:pPr>
            <a:r>
              <a:rPr lang="en-GB" b="1" dirty="0"/>
              <a:t>CHECK</a:t>
            </a:r>
            <a:r>
              <a:rPr lang="en-GB" dirty="0"/>
              <a:t> </a:t>
            </a:r>
            <a:r>
              <a:rPr lang="en-GB" dirty="0">
                <a:solidFill>
                  <a:srgbClr val="FF0000"/>
                </a:solidFill>
              </a:rPr>
              <a:t>(</a:t>
            </a:r>
            <a:r>
              <a:rPr lang="en-GB" dirty="0" err="1"/>
              <a:t>searchCondition</a:t>
            </a:r>
            <a:r>
              <a:rPr lang="en-GB" dirty="0">
                <a:solidFill>
                  <a:srgbClr val="FF0000"/>
                </a:solidFill>
              </a:rPr>
              <a:t>)</a:t>
            </a:r>
          </a:p>
          <a:p>
            <a:r>
              <a:rPr lang="en-GB" dirty="0"/>
              <a:t>The search condition can be a condition, a list of values or a table lookup e.g. a SELECT statement.</a:t>
            </a:r>
          </a:p>
          <a:p>
            <a:r>
              <a:rPr lang="en-GB" dirty="0"/>
              <a:t>Examples:</a:t>
            </a:r>
          </a:p>
          <a:p>
            <a:pPr lvl="1"/>
            <a:r>
              <a:rPr lang="en-GB" dirty="0"/>
              <a:t>Restrict data to a set of allowed values</a:t>
            </a:r>
          </a:p>
          <a:p>
            <a:pPr lvl="2"/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[status]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VARCHAR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12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CHECK </a:t>
            </a:r>
            <a:r>
              <a:rPr lang="en-GB" sz="2000" b="1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status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'Pending'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'Active'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'Closed'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2000" b="1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2000" b="1" dirty="0">
              <a:solidFill>
                <a:srgbClr val="FF0000"/>
              </a:solidFill>
            </a:endParaRPr>
          </a:p>
          <a:p>
            <a:pPr lvl="2"/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Classification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VARCHAR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3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CHECK </a:t>
            </a:r>
            <a:r>
              <a:rPr lang="en-GB" sz="2000" b="1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Classification 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(NULL,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'TBC'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'U'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'PG'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'12A'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'15'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'18'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2000" b="1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2000" b="1" dirty="0">
              <a:solidFill>
                <a:srgbClr val="FF0000"/>
              </a:solidFill>
            </a:endParaRPr>
          </a:p>
          <a:p>
            <a:pPr lvl="2"/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Quantity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CHECK </a:t>
            </a:r>
            <a:r>
              <a:rPr lang="en-GB" sz="2000" b="1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Quantity </a:t>
            </a:r>
            <a:r>
              <a:rPr lang="en-GB" sz="20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0</a:t>
            </a:r>
            <a:r>
              <a:rPr lang="en-GB" sz="2000" b="1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b="1" dirty="0">
              <a:solidFill>
                <a:srgbClr val="FF0000"/>
              </a:solidFill>
            </a:endParaRPr>
          </a:p>
          <a:p>
            <a:r>
              <a:rPr lang="en-GB" b="1" dirty="0"/>
              <a:t>Note</a:t>
            </a:r>
            <a:r>
              <a:rPr lang="en-GB" dirty="0"/>
              <a:t> the brackets </a:t>
            </a:r>
            <a:r>
              <a:rPr lang="en-GB" dirty="0">
                <a:solidFill>
                  <a:srgbClr val="FF0000"/>
                </a:solidFill>
              </a:rPr>
              <a:t>(</a:t>
            </a:r>
            <a:r>
              <a:rPr lang="en-GB" dirty="0"/>
              <a:t>…</a:t>
            </a:r>
            <a:r>
              <a:rPr lang="en-GB" dirty="0">
                <a:solidFill>
                  <a:srgbClr val="FF0000"/>
                </a:solidFill>
              </a:rPr>
              <a:t>)</a:t>
            </a:r>
            <a:r>
              <a:rPr lang="en-GB" dirty="0"/>
              <a:t> are important.</a:t>
            </a:r>
          </a:p>
        </p:txBody>
      </p:sp>
    </p:spTree>
    <p:extLst>
      <p:ext uri="{BB962C8B-B14F-4D97-AF65-F5344CB8AC3E}">
        <p14:creationId xmlns:p14="http://schemas.microsoft.com/office/powerpoint/2010/main" val="3594707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Entity Integrity: Primary Key (PK) Constraint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The primary key of a table must contain a unique, non-null value for each row.</a:t>
            </a:r>
          </a:p>
          <a:p>
            <a:r>
              <a:rPr lang="en-GB" dirty="0"/>
              <a:t>You can add the primary key when creating the table or add it later using the alter table command.</a:t>
            </a:r>
          </a:p>
          <a:p>
            <a:r>
              <a:rPr lang="en-GB" dirty="0"/>
              <a:t>The syntax is:</a:t>
            </a:r>
          </a:p>
          <a:p>
            <a:pPr lvl="1"/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PRIMARY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KEY </a:t>
            </a:r>
            <a:r>
              <a:rPr lang="en-GB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courseCode</a:t>
            </a:r>
            <a:r>
              <a:rPr lang="en-GB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dirty="0"/>
          </a:p>
          <a:p>
            <a:pPr lvl="1"/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PRIMARY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KEY </a:t>
            </a:r>
            <a:r>
              <a:rPr lang="en-GB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moduleCode</a:t>
            </a:r>
            <a:r>
              <a:rPr lang="en-GB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pNumber</a:t>
            </a:r>
            <a:r>
              <a:rPr lang="en-GB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session</a:t>
            </a:r>
            <a:r>
              <a:rPr lang="en-GB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2200" dirty="0"/>
          </a:p>
          <a:p>
            <a:r>
              <a:rPr lang="en-GB" dirty="0"/>
              <a:t>Note: you can have only one primary key</a:t>
            </a:r>
          </a:p>
          <a:p>
            <a:pPr lvl="1"/>
            <a:r>
              <a:rPr lang="en-GB" dirty="0"/>
              <a:t>If you have other alternate keys and you want to ensure their uniqueness, use the UNIQUE keyword:</a:t>
            </a:r>
          </a:p>
          <a:p>
            <a:pPr marL="1097280" lvl="3" indent="0">
              <a:buNone/>
            </a:pP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UNIQUE</a:t>
            </a:r>
            <a:r>
              <a:rPr lang="en-GB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Postcode</a:t>
            </a:r>
            <a:r>
              <a:rPr lang="en-GB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724128" y="3429000"/>
            <a:ext cx="3012363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dirty="0"/>
              <a:t>Column(s) making up the PK</a:t>
            </a:r>
          </a:p>
        </p:txBody>
      </p:sp>
      <p:cxnSp>
        <p:nvCxnSpPr>
          <p:cNvPr id="6" name="Straight Arrow Connector 5"/>
          <p:cNvCxnSpPr>
            <a:stCxn id="4" idx="2"/>
          </p:cNvCxnSpPr>
          <p:nvPr/>
        </p:nvCxnSpPr>
        <p:spPr>
          <a:xfrm flipH="1">
            <a:off x="5220072" y="3798332"/>
            <a:ext cx="2010238" cy="35074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>
            <a:stCxn id="4" idx="2"/>
          </p:cNvCxnSpPr>
          <p:nvPr/>
        </p:nvCxnSpPr>
        <p:spPr>
          <a:xfrm flipH="1">
            <a:off x="5292080" y="3798332"/>
            <a:ext cx="1938230" cy="7827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H="1">
            <a:off x="6372200" y="3798332"/>
            <a:ext cx="858110" cy="7107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7230310" y="3798332"/>
            <a:ext cx="294018" cy="7107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3470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Primary Key Domain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423848" cy="4495800"/>
          </a:xfrm>
        </p:spPr>
        <p:txBody>
          <a:bodyPr/>
          <a:lstStyle/>
          <a:p>
            <a:r>
              <a:rPr lang="en-GB" dirty="0"/>
              <a:t>Using an auto increment number is a common practice for generating unique primary key values.</a:t>
            </a:r>
          </a:p>
          <a:p>
            <a:pPr lvl="1"/>
            <a:r>
              <a:rPr lang="en-GB" dirty="0"/>
              <a:t>An auto-increment PK is also an example of a surrogate key.</a:t>
            </a:r>
          </a:p>
          <a:p>
            <a:r>
              <a:rPr lang="en-GB" dirty="0"/>
              <a:t>Use Google to find out why this may sometimes be a bad idea and what is/are the alternative(s)?</a:t>
            </a:r>
          </a:p>
        </p:txBody>
      </p:sp>
    </p:spTree>
    <p:extLst>
      <p:ext uri="{BB962C8B-B14F-4D97-AF65-F5344CB8AC3E}">
        <p14:creationId xmlns:p14="http://schemas.microsoft.com/office/powerpoint/2010/main" val="11486189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Auto Increment Primary Key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specify an auto increment primary key in MS SQL Server, you use the IDENTITY property:</a:t>
            </a:r>
          </a:p>
          <a:p>
            <a:pPr marL="365760" lvl="1" indent="0" algn="ctr">
              <a:buNone/>
            </a:pPr>
            <a:r>
              <a:rPr lang="en-GB" b="1" dirty="0"/>
              <a:t>IDENTITY</a:t>
            </a:r>
            <a:r>
              <a:rPr lang="en-GB" dirty="0"/>
              <a:t>[(seed, increment)]</a:t>
            </a:r>
          </a:p>
          <a:p>
            <a:pPr lvl="1"/>
            <a:r>
              <a:rPr lang="en-GB" dirty="0"/>
              <a:t>Seed is the value used for the first row</a:t>
            </a:r>
          </a:p>
          <a:p>
            <a:pPr lvl="1"/>
            <a:r>
              <a:rPr lang="en-GB" dirty="0"/>
              <a:t>Increment is the incremental value added to the previous row.</a:t>
            </a:r>
          </a:p>
          <a:p>
            <a:r>
              <a:rPr lang="en-GB" dirty="0"/>
              <a:t>For example:</a:t>
            </a:r>
          </a:p>
          <a:p>
            <a:pPr lvl="1"/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IDENTITY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1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PRIMARY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KEY</a:t>
            </a:r>
            <a:endParaRPr lang="en-GB" sz="2400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99331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Referential Integrity: Foreign Key (FK) Constraint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Foreign keys</a:t>
            </a:r>
            <a:r>
              <a:rPr lang="en-GB" dirty="0"/>
              <a:t>: a column or a set of columns linking each row in a child table containing FK to row in parent table containing the matching PK.</a:t>
            </a:r>
          </a:p>
          <a:p>
            <a:r>
              <a:rPr lang="en-GB" dirty="0"/>
              <a:t>Referential integrity means that if FK contains a value, that value must </a:t>
            </a:r>
            <a:r>
              <a:rPr lang="en-GB" b="1" i="1" dirty="0"/>
              <a:t>refer to</a:t>
            </a:r>
            <a:r>
              <a:rPr lang="en-GB" dirty="0"/>
              <a:t> an existing, valid row in the parent table.</a:t>
            </a:r>
          </a:p>
          <a:p>
            <a:r>
              <a:rPr lang="en-GB" dirty="0"/>
              <a:t>You can add the FK when creating the table or add it later using the alter table command.</a:t>
            </a:r>
          </a:p>
          <a:p>
            <a:r>
              <a:rPr lang="en-GB" dirty="0"/>
              <a:t>The syntax is:</a:t>
            </a:r>
          </a:p>
          <a:p>
            <a:pPr marL="685800" lvl="2" indent="0">
              <a:buNone/>
            </a:pP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FOREIGN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KEY </a:t>
            </a:r>
            <a:r>
              <a:rPr lang="en-GB" sz="2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2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pNumber</a:t>
            </a:r>
            <a:r>
              <a:rPr lang="en-GB" sz="2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REFERENCES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Student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2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pNumber</a:t>
            </a:r>
            <a:r>
              <a:rPr lang="en-GB" sz="22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2200" dirty="0"/>
          </a:p>
          <a:p>
            <a:endParaRPr lang="en-GB" dirty="0"/>
          </a:p>
          <a:p>
            <a:endParaRPr lang="en-GB" dirty="0"/>
          </a:p>
        </p:txBody>
      </p:sp>
      <p:grpSp>
        <p:nvGrpSpPr>
          <p:cNvPr id="7" name="Group 6"/>
          <p:cNvGrpSpPr/>
          <p:nvPr/>
        </p:nvGrpSpPr>
        <p:grpSpPr>
          <a:xfrm>
            <a:off x="2627784" y="5949281"/>
            <a:ext cx="2232248" cy="908719"/>
            <a:chOff x="2627784" y="5949281"/>
            <a:chExt cx="2232248" cy="908719"/>
          </a:xfrm>
        </p:grpSpPr>
        <p:sp>
          <p:nvSpPr>
            <p:cNvPr id="4" name="TextBox 3"/>
            <p:cNvSpPr txBox="1"/>
            <p:nvPr/>
          </p:nvSpPr>
          <p:spPr>
            <a:xfrm>
              <a:off x="2627784" y="6211669"/>
              <a:ext cx="223224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Name of FK Column in Child Table </a:t>
              </a:r>
            </a:p>
          </p:txBody>
        </p:sp>
        <p:cxnSp>
          <p:nvCxnSpPr>
            <p:cNvPr id="8" name="Straight Arrow Connector 7"/>
            <p:cNvCxnSpPr>
              <a:stCxn id="4" idx="0"/>
            </p:cNvCxnSpPr>
            <p:nvPr/>
          </p:nvCxnSpPr>
          <p:spPr>
            <a:xfrm flipV="1">
              <a:off x="3743908" y="5949281"/>
              <a:ext cx="18546" cy="26238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Group 8"/>
          <p:cNvGrpSpPr/>
          <p:nvPr/>
        </p:nvGrpSpPr>
        <p:grpSpPr>
          <a:xfrm>
            <a:off x="6714656" y="4858498"/>
            <a:ext cx="2216206" cy="906695"/>
            <a:chOff x="6714656" y="4858498"/>
            <a:chExt cx="2216206" cy="906695"/>
          </a:xfrm>
        </p:grpSpPr>
        <p:sp>
          <p:nvSpPr>
            <p:cNvPr id="5" name="TextBox 4"/>
            <p:cNvSpPr txBox="1"/>
            <p:nvPr/>
          </p:nvSpPr>
          <p:spPr>
            <a:xfrm>
              <a:off x="7058654" y="4858498"/>
              <a:ext cx="187220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Name of Parent Table</a:t>
              </a:r>
            </a:p>
          </p:txBody>
        </p:sp>
        <p:cxnSp>
          <p:nvCxnSpPr>
            <p:cNvPr id="10" name="Straight Arrow Connector 9"/>
            <p:cNvCxnSpPr/>
            <p:nvPr/>
          </p:nvCxnSpPr>
          <p:spPr>
            <a:xfrm flipH="1">
              <a:off x="6714656" y="5337264"/>
              <a:ext cx="665656" cy="427929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Group 10"/>
          <p:cNvGrpSpPr/>
          <p:nvPr/>
        </p:nvGrpSpPr>
        <p:grpSpPr>
          <a:xfrm>
            <a:off x="6372200" y="5949281"/>
            <a:ext cx="2448272" cy="850883"/>
            <a:chOff x="6372200" y="5949281"/>
            <a:chExt cx="2448272" cy="850883"/>
          </a:xfrm>
        </p:grpSpPr>
        <p:sp>
          <p:nvSpPr>
            <p:cNvPr id="6" name="TextBox 5"/>
            <p:cNvSpPr txBox="1"/>
            <p:nvPr/>
          </p:nvSpPr>
          <p:spPr>
            <a:xfrm>
              <a:off x="6372200" y="6153833"/>
              <a:ext cx="244827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Name of matching column in Parent Table </a:t>
              </a:r>
            </a:p>
          </p:txBody>
        </p:sp>
        <p:cxnSp>
          <p:nvCxnSpPr>
            <p:cNvPr id="12" name="Straight Arrow Connector 11"/>
            <p:cNvCxnSpPr/>
            <p:nvPr/>
          </p:nvCxnSpPr>
          <p:spPr>
            <a:xfrm flipV="1">
              <a:off x="7596336" y="5949281"/>
              <a:ext cx="0" cy="360039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429373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Notes on Foreign Key (FK) Constraints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Any INSERT/UPDATE attempting to create FK value in a child table </a:t>
            </a:r>
            <a:r>
              <a:rPr lang="en-GB" i="1" u="sng" dirty="0"/>
              <a:t>without</a:t>
            </a:r>
            <a:r>
              <a:rPr lang="en-GB" dirty="0"/>
              <a:t> a matching PK value in the parent table is rejected.</a:t>
            </a:r>
          </a:p>
          <a:p>
            <a:r>
              <a:rPr lang="en-GB" dirty="0"/>
              <a:t>The action taken when attempting to update or delete a row in a parent table with matching rows in a child table depends on the </a:t>
            </a:r>
            <a:r>
              <a:rPr lang="en-GB" b="1" dirty="0"/>
              <a:t>referential action</a:t>
            </a:r>
            <a:r>
              <a:rPr lang="en-GB" dirty="0"/>
              <a:t> specified using: </a:t>
            </a:r>
          </a:p>
          <a:p>
            <a:pPr marL="685800" lvl="2" indent="0">
              <a:buNone/>
            </a:pPr>
            <a:r>
              <a:rPr lang="en-GB" b="1" dirty="0"/>
              <a:t>ON UPDATE</a:t>
            </a:r>
            <a:r>
              <a:rPr lang="en-GB" dirty="0"/>
              <a:t> and </a:t>
            </a:r>
            <a:r>
              <a:rPr lang="en-GB" b="1" dirty="0"/>
              <a:t>ON DELETE</a:t>
            </a:r>
            <a:r>
              <a:rPr lang="en-GB" dirty="0"/>
              <a:t> </a:t>
            </a:r>
            <a:r>
              <a:rPr lang="en-GB" dirty="0" err="1"/>
              <a:t>subclauses</a:t>
            </a:r>
            <a:endParaRPr lang="en-GB" dirty="0"/>
          </a:p>
          <a:p>
            <a:pPr marL="685800" lvl="2" indent="0">
              <a:buNone/>
            </a:pPr>
            <a:r>
              <a:rPr lang="en-GB" dirty="0"/>
              <a:t>The actions are:</a:t>
            </a:r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995936" y="5733012"/>
            <a:ext cx="4572000" cy="864339"/>
          </a:xfrm>
          <a:prstGeom prst="rect">
            <a:avLst/>
          </a:prstGeom>
        </p:spPr>
        <p:txBody>
          <a:bodyPr>
            <a:spAutoFit/>
          </a:bodyPr>
          <a:lstStyle/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SET NULL</a:t>
            </a:r>
          </a:p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NO ACTION</a:t>
            </a:r>
          </a:p>
        </p:txBody>
      </p:sp>
      <p:sp>
        <p:nvSpPr>
          <p:cNvPr id="5" name="Rectangle 4"/>
          <p:cNvSpPr/>
          <p:nvPr/>
        </p:nvSpPr>
        <p:spPr>
          <a:xfrm>
            <a:off x="1493912" y="5733013"/>
            <a:ext cx="4572000" cy="864339"/>
          </a:xfrm>
          <a:prstGeom prst="rect">
            <a:avLst/>
          </a:prstGeom>
        </p:spPr>
        <p:txBody>
          <a:bodyPr>
            <a:spAutoFit/>
          </a:bodyPr>
          <a:lstStyle/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CASCADE</a:t>
            </a:r>
          </a:p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SET DEFAULT</a:t>
            </a:r>
          </a:p>
        </p:txBody>
      </p:sp>
    </p:spTree>
    <p:extLst>
      <p:ext uri="{BB962C8B-B14F-4D97-AF65-F5344CB8AC3E}">
        <p14:creationId xmlns:p14="http://schemas.microsoft.com/office/powerpoint/2010/main" val="3119219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Notes on Foreign Key (FK) Constraints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2132856"/>
            <a:ext cx="8423848" cy="4495800"/>
          </a:xfrm>
        </p:spPr>
        <p:txBody>
          <a:bodyPr>
            <a:normAutofit/>
          </a:bodyPr>
          <a:lstStyle/>
          <a:p>
            <a:r>
              <a:rPr lang="en-GB" dirty="0"/>
              <a:t>Using the case of Deleting a parent row as an example:</a:t>
            </a:r>
          </a:p>
          <a:p>
            <a:pPr lvl="1"/>
            <a:r>
              <a:rPr lang="en-GB" b="1" dirty="0"/>
              <a:t>CASCADE</a:t>
            </a:r>
            <a:r>
              <a:rPr lang="en-GB" dirty="0"/>
              <a:t>: Delete row from parent and delete matching rows in child, and so on in cascading manner.</a:t>
            </a:r>
          </a:p>
          <a:p>
            <a:pPr lvl="1"/>
            <a:r>
              <a:rPr lang="en-GB" b="1" dirty="0"/>
              <a:t>SET NULL</a:t>
            </a:r>
            <a:r>
              <a:rPr lang="en-GB" dirty="0"/>
              <a:t>: Delete row from parent and set FK column(s) in child to NULL. Only valid if FK columns do not have NOT NULL defined on them.</a:t>
            </a:r>
          </a:p>
          <a:p>
            <a:pPr lvl="1"/>
            <a:r>
              <a:rPr lang="en-GB" b="1" dirty="0"/>
              <a:t>SET DEFAULT</a:t>
            </a:r>
            <a:r>
              <a:rPr lang="en-GB" dirty="0"/>
              <a:t>: Delete row from parent and set each component of FK in child to specified default. Only valid if DEFAULT specified for FK columns.</a:t>
            </a:r>
          </a:p>
          <a:p>
            <a:pPr lvl="1"/>
            <a:r>
              <a:rPr lang="en-GB" b="1" dirty="0"/>
              <a:t>NO ACTION</a:t>
            </a:r>
            <a:r>
              <a:rPr lang="en-GB" dirty="0"/>
              <a:t>: Reject delete from parent. Default setting and will cause an error.</a:t>
            </a:r>
          </a:p>
        </p:txBody>
      </p:sp>
    </p:spTree>
    <p:extLst>
      <p:ext uri="{BB962C8B-B14F-4D97-AF65-F5344CB8AC3E}">
        <p14:creationId xmlns:p14="http://schemas.microsoft.com/office/powerpoint/2010/main" val="355261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Foreign Key (FK) Constraint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Automatically deletes matching child rows when the parent row is deleted from the parent table.</a:t>
            </a:r>
          </a:p>
          <a:p>
            <a:pPr marL="365760" lvl="1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FOREIGN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KEY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pNumber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REFERENCES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</a:p>
          <a:p>
            <a:pPr marL="365760" lvl="1" indent="0">
              <a:buNone/>
            </a:pP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Student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pNumber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ON</a:t>
            </a:r>
            <a:r>
              <a:rPr lang="en-GB" sz="24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DELETE</a:t>
            </a:r>
            <a:r>
              <a:rPr lang="en-GB" sz="24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CASCADE</a:t>
            </a:r>
            <a:endParaRPr lang="en-GB" sz="2400" b="1" dirty="0"/>
          </a:p>
          <a:p>
            <a:pPr>
              <a:spcBef>
                <a:spcPts val="1200"/>
              </a:spcBef>
            </a:pPr>
            <a:r>
              <a:rPr lang="en-GB" dirty="0"/>
              <a:t>When the parent row is deleted, set values corresponding to the deleted </a:t>
            </a:r>
            <a:r>
              <a:rPr lang="en-GB" dirty="0" err="1"/>
              <a:t>courseCode</a:t>
            </a:r>
            <a:r>
              <a:rPr lang="en-GB" dirty="0"/>
              <a:t> in the child table to null.</a:t>
            </a:r>
          </a:p>
          <a:p>
            <a:pPr marL="365760" lvl="1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FOREIGN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KEY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courseCode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REFERENCES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	Course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courseCode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ON</a:t>
            </a:r>
            <a:r>
              <a:rPr lang="en-GB" sz="24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DELETE</a:t>
            </a:r>
            <a:r>
              <a:rPr lang="en-GB" sz="24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SET</a:t>
            </a:r>
            <a:r>
              <a:rPr lang="en-GB" sz="24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NULL</a:t>
            </a:r>
            <a:endParaRPr lang="en-GB" sz="2400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1956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General Constraints (Business Rules)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/>
          </a:bodyPr>
          <a:lstStyle/>
          <a:p>
            <a:r>
              <a:rPr lang="en-GB" dirty="0"/>
              <a:t>Additional rules that define and/or constrain the updates allowed to table data. For example:</a:t>
            </a:r>
          </a:p>
          <a:p>
            <a:pPr lvl="1"/>
            <a:r>
              <a:rPr lang="en-GB" dirty="0"/>
              <a:t>In the </a:t>
            </a:r>
            <a:r>
              <a:rPr lang="en-GB" dirty="0" err="1"/>
              <a:t>DreamHome</a:t>
            </a:r>
            <a:r>
              <a:rPr lang="en-GB" dirty="0"/>
              <a:t> case study, a staff member is not allowed to manage more than 100 properties.</a:t>
            </a:r>
          </a:p>
          <a:p>
            <a:pPr lvl="1"/>
            <a:r>
              <a:rPr lang="en-GB" dirty="0"/>
              <a:t>A registered customer must be:</a:t>
            </a:r>
          </a:p>
          <a:p>
            <a:pPr lvl="2"/>
            <a:r>
              <a:rPr lang="en-GB" dirty="0"/>
              <a:t>born already:	DOB &lt;= Now</a:t>
            </a:r>
          </a:p>
          <a:p>
            <a:pPr lvl="2"/>
            <a:r>
              <a:rPr lang="en-GB" dirty="0"/>
              <a:t>an adult:	Age &gt; ?? </a:t>
            </a:r>
          </a:p>
          <a:p>
            <a:r>
              <a:rPr lang="en-GB" dirty="0"/>
              <a:t>These rules can also be defined with the CHECK constraint, e.g.:</a:t>
            </a:r>
          </a:p>
          <a:p>
            <a:pPr lvl="2"/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dob	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DATE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NOT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NULL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CHECK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dob 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&lt;=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FF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GetDate</a:t>
            </a:r>
            <a:r>
              <a:rPr lang="en-GB" sz="24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())</a:t>
            </a:r>
            <a:endParaRPr lang="en-GB" dirty="0"/>
          </a:p>
          <a:p>
            <a:pPr lvl="2"/>
            <a:r>
              <a:rPr lang="en-GB" dirty="0"/>
              <a:t>student not allowed to study more than 7 modules:</a:t>
            </a:r>
          </a:p>
          <a:p>
            <a:pPr marL="1143000" lvl="3" indent="0">
              <a:buNone/>
            </a:pPr>
            <a:r>
              <a:rPr lang="en-GB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CHECK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(NOT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EXISTS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pNumber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Module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GROUP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BY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pNumber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HAVING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Count</a:t>
            </a:r>
            <a:r>
              <a:rPr lang="en-GB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(*)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7</a:t>
            </a:r>
            <a:r>
              <a:rPr lang="en-GB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2797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DEFAULT CONSTRAINTS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By default, if a value is </a:t>
            </a:r>
            <a:r>
              <a:rPr lang="en-GB" i="1" u="sng" dirty="0"/>
              <a:t>not specified</a:t>
            </a:r>
            <a:r>
              <a:rPr lang="en-GB" dirty="0"/>
              <a:t> for a column value, it is set to:</a:t>
            </a:r>
          </a:p>
          <a:p>
            <a:pPr lvl="1"/>
            <a:r>
              <a:rPr lang="en-GB" dirty="0"/>
              <a:t>NULL as long as the column allows null values or </a:t>
            </a:r>
          </a:p>
          <a:p>
            <a:pPr lvl="1"/>
            <a:r>
              <a:rPr lang="en-GB" dirty="0"/>
              <a:t>the column’s data type default e.g. 0 for integers.</a:t>
            </a:r>
          </a:p>
          <a:p>
            <a:r>
              <a:rPr lang="en-GB" dirty="0"/>
              <a:t>Sometimes you want to specify a default value other than null or the data type default that will be entered in a column if the user leaves it blank.</a:t>
            </a:r>
          </a:p>
          <a:p>
            <a:r>
              <a:rPr lang="en-GB" dirty="0"/>
              <a:t>You add a DEFAULT constraint to the column.</a:t>
            </a:r>
          </a:p>
          <a:p>
            <a:pPr marL="685800" lvl="2" indent="0">
              <a:buNone/>
            </a:pPr>
            <a:r>
              <a:rPr lang="en-GB" dirty="0"/>
              <a:t>… </a:t>
            </a:r>
            <a:r>
              <a:rPr lang="en-GB" b="1" dirty="0"/>
              <a:t>DEFAULT</a:t>
            </a:r>
            <a:r>
              <a:rPr lang="en-GB" dirty="0"/>
              <a:t> </a:t>
            </a:r>
            <a:r>
              <a:rPr lang="en-GB" dirty="0" err="1"/>
              <a:t>default_value</a:t>
            </a:r>
            <a:r>
              <a:rPr lang="en-GB" dirty="0"/>
              <a:t> [FOR </a:t>
            </a:r>
            <a:r>
              <a:rPr lang="en-GB" dirty="0" err="1"/>
              <a:t>column_name</a:t>
            </a:r>
            <a:r>
              <a:rPr lang="en-GB" dirty="0"/>
              <a:t>]</a:t>
            </a:r>
          </a:p>
          <a:p>
            <a:pPr marL="685800" lvl="2" indent="0">
              <a:buNone/>
            </a:pPr>
            <a:r>
              <a:rPr lang="en-GB" sz="1900" i="1" dirty="0"/>
              <a:t>Note: FOR </a:t>
            </a:r>
            <a:r>
              <a:rPr lang="en-GB" sz="1900" i="1" dirty="0" err="1"/>
              <a:t>column_name</a:t>
            </a:r>
            <a:r>
              <a:rPr lang="en-GB" sz="1900" i="1" dirty="0"/>
              <a:t> is only required when defining the default value separately from the column definition</a:t>
            </a:r>
            <a:r>
              <a:rPr lang="en-GB" sz="1900" dirty="0"/>
              <a:t>.</a:t>
            </a:r>
          </a:p>
          <a:p>
            <a:r>
              <a:rPr lang="en-GB" dirty="0"/>
              <a:t>Examples:</a:t>
            </a:r>
          </a:p>
          <a:p>
            <a:pPr lvl="1"/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Quantity	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DEFAULT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1</a:t>
            </a:r>
            <a:r>
              <a:rPr lang="en-GB" sz="2200" dirty="0"/>
              <a:t> </a:t>
            </a:r>
          </a:p>
          <a:p>
            <a:pPr lvl="1"/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OrderDate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DATETIME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DEFAULT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FF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GetDate</a:t>
            </a:r>
            <a:r>
              <a:rPr lang="en-GB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</a:t>
            </a:r>
            <a:endParaRPr lang="en-GB" sz="2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9871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CREATE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Finally, we need to add some tables to the database!</a:t>
            </a:r>
          </a:p>
          <a:p>
            <a:r>
              <a:rPr lang="en-GB" dirty="0"/>
              <a:t>Syntax: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TableName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	{(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colNamedataType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[NOT NULL] [UNIQUE]</a:t>
            </a:r>
          </a:p>
          <a:p>
            <a:pPr marL="594360" lvl="2" indent="0">
              <a:buNone/>
            </a:pP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	[DEFAULT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defaultOption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</a:p>
          <a:p>
            <a:pPr marL="594360" lvl="2" indent="0">
              <a:buNone/>
            </a:pP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	[CHECK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searchCondition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 [, …]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},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	[PRIMARY KEY 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listOfColumns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),]</a:t>
            </a:r>
          </a:p>
          <a:p>
            <a:pPr marL="594360" lvl="2" indent="0">
              <a:buNone/>
            </a:pP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	[{UNIQUE 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listOfColumns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),] […,]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	{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[FOREIGN KEY 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childColumnName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) REFERENCES 	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ParentTableName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parentColumnName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)</a:t>
            </a:r>
          </a:p>
          <a:p>
            <a:pPr marL="594360" lvl="2" indent="0">
              <a:buNone/>
            </a:pP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		[ON UPDATE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referentialAction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</a:p>
          <a:p>
            <a:pPr marL="594360" lvl="2" indent="0">
              <a:buNone/>
            </a:pP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		[ON DELETE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referentialAction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 […,]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	{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[CHECK 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searchCondition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)] [,…]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</a:p>
          <a:p>
            <a:endParaRPr lang="en-GB" dirty="0"/>
          </a:p>
          <a:p>
            <a:pPr marL="320040" lvl="1" indent="0">
              <a:buNone/>
            </a:pPr>
            <a:r>
              <a:rPr lang="en-GB" i="1" dirty="0"/>
              <a:t>Note: Everything in square brackets is optional</a:t>
            </a:r>
          </a:p>
        </p:txBody>
      </p:sp>
    </p:spTree>
    <p:extLst>
      <p:ext uri="{BB962C8B-B14F-4D97-AF65-F5344CB8AC3E}">
        <p14:creationId xmlns:p14="http://schemas.microsoft.com/office/powerpoint/2010/main" val="1902358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CREATE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/>
          </a:bodyPr>
          <a:lstStyle/>
          <a:p>
            <a:r>
              <a:rPr lang="en-GB" dirty="0"/>
              <a:t>Creates a table with </a:t>
            </a:r>
          </a:p>
          <a:p>
            <a:pPr lvl="1"/>
            <a:r>
              <a:rPr lang="en-GB" dirty="0"/>
              <a:t>the specified name, and</a:t>
            </a:r>
          </a:p>
          <a:p>
            <a:pPr lvl="1"/>
            <a:r>
              <a:rPr lang="en-GB" dirty="0"/>
              <a:t>one or more columns of the specified </a:t>
            </a:r>
            <a:r>
              <a:rPr lang="en-GB" dirty="0" err="1"/>
              <a:t>dataType</a:t>
            </a:r>
            <a:r>
              <a:rPr lang="en-GB" dirty="0"/>
              <a:t>. </a:t>
            </a:r>
          </a:p>
          <a:p>
            <a:pPr lvl="2"/>
            <a:r>
              <a:rPr lang="en-GB" dirty="0"/>
              <a:t>Columns’ definitions are separated by commas(,)</a:t>
            </a:r>
          </a:p>
          <a:p>
            <a:r>
              <a:rPr lang="en-GB" dirty="0"/>
              <a:t>Columns with NOT NULL, the system rejects any attempt to insert a null in the column.</a:t>
            </a:r>
          </a:p>
          <a:p>
            <a:r>
              <a:rPr lang="en-GB" dirty="0"/>
              <a:t>You can specify a DEFAULT value for a column.</a:t>
            </a:r>
          </a:p>
          <a:p>
            <a:r>
              <a:rPr lang="en-GB" dirty="0"/>
              <a:t>The PRIMARY KEY clause identifies the primary columns and only one PK is allowed per table.</a:t>
            </a:r>
          </a:p>
          <a:p>
            <a:r>
              <a:rPr lang="en-GB" dirty="0"/>
              <a:t>FOREIGN KEY clause specifies FK along with the referential action.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5760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CREATE TABLE Example 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772816"/>
            <a:ext cx="6347714" cy="388077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2700" dirty="0"/>
              <a:t>Using unnamed constraints as you define each column</a:t>
            </a:r>
          </a:p>
          <a:p>
            <a:pPr marL="0" indent="0">
              <a:buNone/>
            </a:pPr>
            <a:endParaRPr lang="en-GB" sz="2700" dirty="0"/>
          </a:p>
          <a:p>
            <a:pPr marL="0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Student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pNumber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CHAR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7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PRIMARY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pNumber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20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</a:p>
          <a:p>
            <a:pPr marL="320040" lvl="1" indent="0">
              <a:buNone/>
            </a:pP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20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DOB	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DATE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 </a:t>
            </a:r>
            <a:b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	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CHECK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DOB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&lt; </a:t>
            </a:r>
            <a:r>
              <a:rPr lang="en-GB" sz="1800" dirty="0" err="1">
                <a:solidFill>
                  <a:srgbClr val="808080"/>
                </a:solidFill>
                <a:latin typeface="Consolas" panose="020B0609020204030204" pitchFamily="49" charset="0"/>
              </a:rPr>
              <a:t>GetDate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()),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Gender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VARCHAR(10)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courseCode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4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 </a:t>
            </a:r>
            <a:b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	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FOREIGN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KEY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REFERENCES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Course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courseCode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635896" y="2938989"/>
            <a:ext cx="2592288" cy="36004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2669293" y="4084094"/>
            <a:ext cx="4608512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619672" y="4868841"/>
            <a:ext cx="5022494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873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CREATE TABLE Example 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531352" cy="4495800"/>
          </a:xfrm>
        </p:spPr>
        <p:txBody>
          <a:bodyPr>
            <a:normAutofit fontScale="85000" lnSpcReduction="20000"/>
          </a:bodyPr>
          <a:lstStyle/>
          <a:p>
            <a:pPr marL="0" indent="0">
              <a:buClr>
                <a:srgbClr val="DA1F28"/>
              </a:buClr>
              <a:buNone/>
            </a:pPr>
            <a:r>
              <a:rPr lang="en-GB" sz="2700" dirty="0">
                <a:solidFill>
                  <a:prstClr val="black"/>
                </a:solidFill>
              </a:rPr>
              <a:t>Named Constraints as you define each column</a:t>
            </a:r>
          </a:p>
          <a:p>
            <a:pPr marL="0" indent="0">
              <a:buClr>
                <a:srgbClr val="DA1F28"/>
              </a:buClr>
              <a:buNone/>
            </a:pPr>
            <a:endParaRPr lang="en-GB" sz="1800" dirty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Student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pNumber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CHAR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7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 </a:t>
            </a:r>
            <a:b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	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PK_Student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PRIMARY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pNumber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20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</a:p>
          <a:p>
            <a:pPr marL="320040" lvl="1" indent="0">
              <a:buNone/>
            </a:pP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20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DOB	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DATE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 </a:t>
            </a:r>
            <a:b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	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CHK_Student_DOB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CHECK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DOB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&lt; </a:t>
            </a:r>
            <a:r>
              <a:rPr lang="en-GB" sz="1800" dirty="0" err="1">
                <a:solidFill>
                  <a:srgbClr val="808080"/>
                </a:solidFill>
                <a:latin typeface="Consolas" panose="020B0609020204030204" pitchFamily="49" charset="0"/>
              </a:rPr>
              <a:t>GetDate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()),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Gender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VARCHAR(10)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courseCode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4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 </a:t>
            </a:r>
            <a:b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	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FK_Student_Course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FOREIGN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KEY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				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REFERENCES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Course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courseCode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567786" y="3148229"/>
            <a:ext cx="5400600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532093" y="4221088"/>
            <a:ext cx="6336704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083155" y="5050532"/>
            <a:ext cx="5400600" cy="504056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701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CREATE TABLE Example II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4781128"/>
          </a:xfrm>
        </p:spPr>
        <p:txBody>
          <a:bodyPr>
            <a:normAutofit fontScale="85000" lnSpcReduction="20000"/>
          </a:bodyPr>
          <a:lstStyle/>
          <a:p>
            <a:pPr marL="0" lvl="0" indent="0">
              <a:buClr>
                <a:srgbClr val="DA1F28"/>
              </a:buClr>
              <a:buNone/>
            </a:pPr>
            <a:r>
              <a:rPr lang="en-GB" sz="2500" dirty="0">
                <a:solidFill>
                  <a:prstClr val="black"/>
                </a:solidFill>
              </a:rPr>
              <a:t>Named Constraints defined </a:t>
            </a:r>
            <a:r>
              <a:rPr lang="en-GB" sz="2500" b="1" i="1" dirty="0">
                <a:solidFill>
                  <a:prstClr val="black"/>
                </a:solidFill>
              </a:rPr>
              <a:t>after </a:t>
            </a:r>
            <a:r>
              <a:rPr lang="en-GB" sz="2500" dirty="0">
                <a:solidFill>
                  <a:prstClr val="black"/>
                </a:solidFill>
              </a:rPr>
              <a:t>the column definitions</a:t>
            </a:r>
          </a:p>
          <a:p>
            <a:pPr lvl="0">
              <a:buClr>
                <a:srgbClr val="DA1F28"/>
              </a:buClr>
            </a:pPr>
            <a:endParaRPr lang="en-GB" sz="1800" dirty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Student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pNumber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CHAR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7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20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</a:p>
          <a:p>
            <a:pPr marL="320040" lvl="1" indent="0">
              <a:buNone/>
            </a:pP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20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DOB	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DATE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Gender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VARCHAR(10)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courseCode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4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PK_Student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PRIMARY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pNumber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,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sz="1900" dirty="0" err="1">
                <a:solidFill>
                  <a:prstClr val="black"/>
                </a:solidFill>
                <a:latin typeface="Consolas" panose="020B0609020204030204" pitchFamily="49" charset="0"/>
              </a:rPr>
              <a:t>FK_Student_Course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FOREIGN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KEY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courseCode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REFERENCES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Course </a:t>
            </a:r>
            <a:r>
              <a:rPr lang="en-GB" sz="1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900" dirty="0" err="1">
                <a:solidFill>
                  <a:prstClr val="black"/>
                </a:solidFill>
                <a:latin typeface="Consolas" panose="020B0609020204030204" pitchFamily="49" charset="0"/>
              </a:rPr>
              <a:t>courseCode</a:t>
            </a:r>
            <a:r>
              <a:rPr lang="en-GB" sz="1900" dirty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</a:p>
          <a:p>
            <a:pPr marL="320040" lvl="1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[CHK_DOB]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CHECK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DOB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&lt; </a:t>
            </a:r>
            <a:r>
              <a:rPr lang="en-GB" sz="1800" dirty="0" err="1">
                <a:solidFill>
                  <a:srgbClr val="808080"/>
                </a:solidFill>
                <a:latin typeface="Consolas" panose="020B0609020204030204" pitchFamily="49" charset="0"/>
              </a:rPr>
              <a:t>GetDate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())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971600" y="4797152"/>
            <a:ext cx="7704856" cy="1224136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036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Computed Columns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A computed column is a virtual column that is not physically stored in the table, unless marked PERSISTED.</a:t>
            </a:r>
          </a:p>
          <a:p>
            <a:r>
              <a:rPr lang="en-GB" dirty="0"/>
              <a:t>The column value is based on a computed expression and it can use data from other columns to calculate a value for the column.</a:t>
            </a:r>
          </a:p>
          <a:p>
            <a:r>
              <a:rPr lang="en-GB" dirty="0"/>
              <a:t>For example, the order table calculates the total price from the </a:t>
            </a:r>
            <a:r>
              <a:rPr lang="en-GB" dirty="0" err="1"/>
              <a:t>qty</a:t>
            </a:r>
            <a:r>
              <a:rPr lang="en-GB" dirty="0"/>
              <a:t> and unit price columns: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[ORDER]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808080"/>
                </a:solidFill>
                <a:latin typeface="Consolas" panose="020B0609020204030204" pitchFamily="49" charset="0"/>
              </a:rPr>
              <a:t>	…</a:t>
            </a:r>
            <a:endParaRPr lang="en-GB" sz="1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900" dirty="0" err="1">
                <a:solidFill>
                  <a:prstClr val="black"/>
                </a:solidFill>
                <a:latin typeface="Consolas" panose="020B0609020204030204" pitchFamily="49" charset="0"/>
              </a:rPr>
              <a:t>totalPrice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prstClr val="black"/>
                </a:solidFill>
                <a:latin typeface="Consolas" panose="020B0609020204030204" pitchFamily="49" charset="0"/>
              </a:rPr>
              <a:t>qty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prstClr val="black"/>
                </a:solidFill>
                <a:latin typeface="Consolas" panose="020B0609020204030204" pitchFamily="49" charset="0"/>
              </a:rPr>
              <a:t>unitPrice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,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900" dirty="0" err="1">
                <a:solidFill>
                  <a:prstClr val="black"/>
                </a:solidFill>
                <a:latin typeface="Consolas" panose="020B0609020204030204" pitchFamily="49" charset="0"/>
              </a:rPr>
              <a:t>expectedDeliveryDate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prstClr val="black"/>
                </a:solidFill>
                <a:latin typeface="Consolas" panose="020B0609020204030204" pitchFamily="49" charset="0"/>
              </a:rPr>
              <a:t>deliveryDate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808080"/>
                </a:solidFill>
                <a:latin typeface="Consolas" panose="020B0609020204030204" pitchFamily="49" charset="0"/>
              </a:rPr>
              <a:t>+ 2</a:t>
            </a:r>
            <a:endParaRPr lang="en-GB" sz="1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9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b="1" dirty="0"/>
              <a:t>Note</a:t>
            </a:r>
            <a:r>
              <a:rPr lang="en-GB" dirty="0"/>
              <a:t>: you do not insert or update the values of computed columns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6208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Used to make data definition changes to an existing table.</a:t>
            </a:r>
          </a:p>
          <a:p>
            <a:r>
              <a:rPr lang="en-GB" dirty="0"/>
              <a:t>For example:</a:t>
            </a:r>
          </a:p>
          <a:p>
            <a:pPr lvl="1"/>
            <a:r>
              <a:rPr lang="en-GB" dirty="0"/>
              <a:t>Add a new column to a table.</a:t>
            </a:r>
          </a:p>
          <a:p>
            <a:pPr lvl="1"/>
            <a:r>
              <a:rPr lang="en-GB" dirty="0"/>
              <a:t>Drop a column from a table.</a:t>
            </a:r>
          </a:p>
          <a:p>
            <a:pPr lvl="1"/>
            <a:r>
              <a:rPr lang="en-GB" dirty="0"/>
              <a:t>Add a new table constraint.</a:t>
            </a:r>
          </a:p>
          <a:p>
            <a:pPr lvl="1"/>
            <a:r>
              <a:rPr lang="en-GB" dirty="0"/>
              <a:t>Drop a table constraint.</a:t>
            </a:r>
          </a:p>
          <a:p>
            <a:pPr lvl="1"/>
            <a:r>
              <a:rPr lang="en-GB" dirty="0"/>
              <a:t>Set a default for a column.</a:t>
            </a:r>
          </a:p>
          <a:p>
            <a:pPr lvl="1"/>
            <a:r>
              <a:rPr lang="en-GB" dirty="0"/>
              <a:t>Drop a default for a column.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3682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/>
          </a:bodyPr>
          <a:lstStyle/>
          <a:p>
            <a:r>
              <a:rPr lang="en-GB" dirty="0"/>
              <a:t>Adding a new column</a:t>
            </a:r>
          </a:p>
          <a:p>
            <a:pPr lvl="1"/>
            <a:r>
              <a:rPr lang="en-GB" b="1" dirty="0"/>
              <a:t>ALTER TABLE</a:t>
            </a:r>
            <a:r>
              <a:rPr lang="en-GB" dirty="0"/>
              <a:t> </a:t>
            </a:r>
            <a:r>
              <a:rPr lang="en-GB" dirty="0" err="1"/>
              <a:t>tableName</a:t>
            </a:r>
            <a:r>
              <a:rPr lang="en-GB" dirty="0"/>
              <a:t> </a:t>
            </a:r>
            <a:r>
              <a:rPr lang="en-GB" b="1" dirty="0"/>
              <a:t>ADD</a:t>
            </a:r>
            <a:r>
              <a:rPr lang="en-GB" dirty="0"/>
              <a:t> </a:t>
            </a:r>
            <a:r>
              <a:rPr lang="en-GB" dirty="0" err="1"/>
              <a:t>newColumnName</a:t>
            </a:r>
            <a:r>
              <a:rPr lang="en-GB" dirty="0"/>
              <a:t> datatype</a:t>
            </a:r>
          </a:p>
          <a:p>
            <a:pPr lvl="1"/>
            <a:r>
              <a:rPr lang="en-GB" b="1" dirty="0"/>
              <a:t>ALTER TABLE</a:t>
            </a:r>
            <a:r>
              <a:rPr lang="en-GB" dirty="0"/>
              <a:t> </a:t>
            </a:r>
            <a:r>
              <a:rPr lang="en-GB" dirty="0" err="1"/>
              <a:t>tableName</a:t>
            </a:r>
            <a:r>
              <a:rPr lang="en-GB" dirty="0"/>
              <a:t> </a:t>
            </a:r>
            <a:r>
              <a:rPr lang="en-GB" b="1" dirty="0"/>
              <a:t>ADD</a:t>
            </a:r>
            <a:r>
              <a:rPr lang="en-GB" dirty="0"/>
              <a:t> </a:t>
            </a:r>
            <a:r>
              <a:rPr lang="en-GB" dirty="0" err="1"/>
              <a:t>newColumnName</a:t>
            </a:r>
            <a:r>
              <a:rPr lang="en-GB" dirty="0"/>
              <a:t> datatype [CONSTRAINTS]</a:t>
            </a:r>
          </a:p>
          <a:p>
            <a:r>
              <a:rPr lang="en-GB" dirty="0"/>
              <a:t>Deleting (Dropping) an existing column</a:t>
            </a:r>
          </a:p>
          <a:p>
            <a:pPr lvl="1"/>
            <a:r>
              <a:rPr lang="en-GB" b="1" dirty="0"/>
              <a:t>ALTER TABLE</a:t>
            </a:r>
            <a:r>
              <a:rPr lang="en-GB" dirty="0"/>
              <a:t> </a:t>
            </a:r>
            <a:r>
              <a:rPr lang="en-GB" dirty="0" err="1"/>
              <a:t>tableName</a:t>
            </a:r>
            <a:r>
              <a:rPr lang="en-GB" dirty="0"/>
              <a:t> </a:t>
            </a:r>
            <a:r>
              <a:rPr lang="en-GB" b="1" dirty="0"/>
              <a:t>DROP COLUMN</a:t>
            </a:r>
            <a:r>
              <a:rPr lang="en-GB" dirty="0"/>
              <a:t> </a:t>
            </a:r>
            <a:r>
              <a:rPr lang="en-GB" dirty="0" err="1"/>
              <a:t>columnName</a:t>
            </a:r>
            <a:endParaRPr lang="en-GB" dirty="0"/>
          </a:p>
          <a:p>
            <a:r>
              <a:rPr lang="en-GB" dirty="0"/>
              <a:t>Changing a column’s properties</a:t>
            </a:r>
          </a:p>
          <a:p>
            <a:pPr lvl="1"/>
            <a:r>
              <a:rPr lang="en-GB" b="1" dirty="0"/>
              <a:t>ALTER TABLE</a:t>
            </a:r>
            <a:r>
              <a:rPr lang="en-GB" dirty="0"/>
              <a:t> </a:t>
            </a:r>
            <a:r>
              <a:rPr lang="en-GB" dirty="0" err="1"/>
              <a:t>tableName</a:t>
            </a:r>
            <a:br>
              <a:rPr lang="en-GB" dirty="0"/>
            </a:br>
            <a:r>
              <a:rPr lang="en-GB" b="1" dirty="0"/>
              <a:t>ALTER COLUMN</a:t>
            </a:r>
            <a:r>
              <a:rPr lang="en-GB" dirty="0"/>
              <a:t> </a:t>
            </a:r>
            <a:r>
              <a:rPr lang="en-GB" dirty="0" err="1"/>
              <a:t>columnName</a:t>
            </a:r>
            <a:r>
              <a:rPr lang="en-GB" dirty="0"/>
              <a:t> [new property details]</a:t>
            </a:r>
          </a:p>
          <a:p>
            <a:r>
              <a:rPr lang="en-GB" dirty="0"/>
              <a:t>Deleting a constraint</a:t>
            </a:r>
          </a:p>
          <a:p>
            <a:pPr lvl="1"/>
            <a:r>
              <a:rPr lang="en-GB" b="1" dirty="0"/>
              <a:t>ALTER TABLE</a:t>
            </a:r>
            <a:r>
              <a:rPr lang="en-GB" dirty="0"/>
              <a:t> </a:t>
            </a:r>
            <a:r>
              <a:rPr lang="en-GB" dirty="0" err="1"/>
              <a:t>tableName</a:t>
            </a:r>
            <a:br>
              <a:rPr lang="en-GB" dirty="0"/>
            </a:br>
            <a:r>
              <a:rPr lang="en-GB" b="1" dirty="0"/>
              <a:t>DROP CONSTRAINT</a:t>
            </a:r>
            <a:r>
              <a:rPr lang="en-GB" dirty="0"/>
              <a:t> </a:t>
            </a:r>
            <a:r>
              <a:rPr lang="en-GB" dirty="0" err="1"/>
              <a:t>constraintName</a:t>
            </a:r>
            <a:r>
              <a:rPr lang="en-GB" dirty="0"/>
              <a:t> …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5571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 TABLE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b="1" dirty="0"/>
              <a:t>Note</a:t>
            </a:r>
            <a:r>
              <a:rPr lang="en-GB" dirty="0"/>
              <a:t>: In MS SQL Server, typically you can only perform one change at a time.</a:t>
            </a:r>
          </a:p>
          <a:p>
            <a:pPr lvl="1"/>
            <a:r>
              <a:rPr lang="en-GB" dirty="0"/>
              <a:t>Some similar changes, however, can be performed together – separate these using commas.</a:t>
            </a:r>
          </a:p>
          <a:p>
            <a:pPr lvl="1"/>
            <a:r>
              <a:rPr lang="en-GB" dirty="0"/>
              <a:t>Different types of changes will have to be done with multiple ALTER statements.</a:t>
            </a:r>
          </a:p>
          <a:p>
            <a:r>
              <a:rPr lang="en-GB" dirty="0"/>
              <a:t>Change Staff table by increasing the size of </a:t>
            </a:r>
            <a:r>
              <a:rPr lang="en-GB" dirty="0" err="1"/>
              <a:t>lastName</a:t>
            </a:r>
            <a:r>
              <a:rPr lang="en-GB" dirty="0"/>
              <a:t> to 50 characters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ALTER COLUMN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VARCHAR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50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/>
          </a:p>
          <a:p>
            <a:r>
              <a:rPr lang="en-GB" dirty="0"/>
              <a:t>Change staff and set the primary key.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PK_Staff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PRIMARY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3763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 TABLE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478112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Adding multiple new columns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b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DECIMAL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7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2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 CHECK (Salary &gt; 15000),</a:t>
            </a:r>
            <a:b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dob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DATE</a:t>
            </a:r>
          </a:p>
          <a:p>
            <a:r>
              <a:rPr lang="en-GB" dirty="0"/>
              <a:t>Adding multiple constraints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dob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'01-Jan-1998'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DEFAULT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18000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</a:p>
          <a:p>
            <a:r>
              <a:rPr lang="en-GB" dirty="0"/>
              <a:t>Adding multiple foreign key constraints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StudentCourse</a:t>
            </a:r>
            <a:endParaRPr lang="en-GB" sz="20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FK_StudentCourse_Student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FOREIGN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StudentNo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REFERENCES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Student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StudentNo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endParaRPr lang="en-GB" sz="20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FK_StudentCourse_Course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FOREIGN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CourseID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REFERENCES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Course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CourseID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259632" y="4869160"/>
            <a:ext cx="7200800" cy="648072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259631" y="5589240"/>
            <a:ext cx="7200801" cy="648072"/>
          </a:xfrm>
          <a:prstGeom prst="rect">
            <a:avLst/>
          </a:prstGeom>
          <a:solidFill>
            <a:schemeClr val="bg2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8428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 TABLE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Dropping columns</a:t>
            </a:r>
          </a:p>
          <a:p>
            <a:pPr lvl="1"/>
            <a:r>
              <a:rPr lang="en-GB" dirty="0"/>
              <a:t>Note: if the column(s) to be dropped have any constraints, you must delete these first.</a:t>
            </a:r>
          </a:p>
          <a:p>
            <a:r>
              <a:rPr lang="en-GB" dirty="0"/>
              <a:t>Deleting a Foreign Key Constraint (</a:t>
            </a:r>
            <a:r>
              <a:rPr lang="en-GB" b="1" i="1" dirty="0"/>
              <a:t>and that’s why constraints are named</a:t>
            </a:r>
            <a:r>
              <a:rPr lang="en-GB" i="1" dirty="0"/>
              <a:t>, it makes it easier to identify which constraint is to be deleted</a:t>
            </a:r>
            <a:r>
              <a:rPr lang="en-GB" dirty="0"/>
              <a:t>)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Student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DROP CONSTRAINT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FK_Student_Campus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Dropping the column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Student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DROP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COLUMN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CampusID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0809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DROP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Removes a named table and all the rows in it from the database.</a:t>
            </a:r>
          </a:p>
          <a:p>
            <a:r>
              <a:rPr lang="en-GB" dirty="0"/>
              <a:t>Syntax:</a:t>
            </a:r>
          </a:p>
          <a:p>
            <a:pPr marL="365760" lvl="1" indent="0" algn="ctr">
              <a:buNone/>
            </a:pPr>
            <a:r>
              <a:rPr lang="en-GB" dirty="0"/>
              <a:t>DROP TABLE </a:t>
            </a:r>
            <a:r>
              <a:rPr lang="en-GB" dirty="0" err="1"/>
              <a:t>TableName</a:t>
            </a:r>
            <a:endParaRPr lang="en-GB" dirty="0"/>
          </a:p>
          <a:p>
            <a:r>
              <a:rPr lang="en-GB" dirty="0"/>
              <a:t>Example:</a:t>
            </a:r>
          </a:p>
          <a:p>
            <a:pPr marL="320040" lvl="1" indent="0" algn="ctr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DROP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878616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Download Instructions from Moodle </a:t>
            </a:r>
          </a:p>
          <a:p>
            <a:r>
              <a:rPr lang="en-GB" dirty="0"/>
              <a:t>1 using the simple student structure try to build the database using the </a:t>
            </a:r>
            <a:r>
              <a:rPr lang="en-GB"/>
              <a:t>SSMS environment.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791699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17028</TotalTime>
  <Words>3100</Words>
  <Application>Microsoft Office PowerPoint</Application>
  <PresentationFormat>On-screen Show (4:3)</PresentationFormat>
  <Paragraphs>377</Paragraphs>
  <Slides>37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4" baseType="lpstr">
      <vt:lpstr>Arial</vt:lpstr>
      <vt:lpstr>Calibri</vt:lpstr>
      <vt:lpstr>Consolas</vt:lpstr>
      <vt:lpstr>Trebuchet MS</vt:lpstr>
      <vt:lpstr>Wingdings</vt:lpstr>
      <vt:lpstr>Wingdings 3</vt:lpstr>
      <vt:lpstr>Facet</vt:lpstr>
      <vt:lpstr>SQL DATA DEFINITION Language (DDL)</vt:lpstr>
      <vt:lpstr>Today’s Lecture</vt:lpstr>
      <vt:lpstr>SQL Identifiers</vt:lpstr>
      <vt:lpstr>Data Definition Commands</vt:lpstr>
      <vt:lpstr>CREATE DATABASE</vt:lpstr>
      <vt:lpstr>CREATE TABLE</vt:lpstr>
      <vt:lpstr>Data Types: Domain Constraints</vt:lpstr>
      <vt:lpstr>Defining Attributes (Columns)</vt:lpstr>
      <vt:lpstr>Integrity Constraints</vt:lpstr>
      <vt:lpstr>Integrity Constraints</vt:lpstr>
      <vt:lpstr>Required Constraints</vt:lpstr>
      <vt:lpstr>MS SQL Constraints</vt:lpstr>
      <vt:lpstr>MS SQL Server Named Constraints Examples</vt:lpstr>
      <vt:lpstr>Domain Constraints</vt:lpstr>
      <vt:lpstr>Domain Constraints</vt:lpstr>
      <vt:lpstr>Entity Integrity: Primary Key (PK) Constraint</vt:lpstr>
      <vt:lpstr>Exercise: Primary Key Domain</vt:lpstr>
      <vt:lpstr>Auto Increment Primary Key</vt:lpstr>
      <vt:lpstr>Referential Integrity: Foreign Key (FK) Constraint</vt:lpstr>
      <vt:lpstr>Notes on Foreign Key (FK) Constraints</vt:lpstr>
      <vt:lpstr>Notes on Foreign Key (FK) Constraints</vt:lpstr>
      <vt:lpstr>Foreign Key (FK) Constraint Examples</vt:lpstr>
      <vt:lpstr>General Constraints (Business Rules)</vt:lpstr>
      <vt:lpstr>DEFAULT CONSTRAINTS</vt:lpstr>
      <vt:lpstr>CREATE TABLE</vt:lpstr>
      <vt:lpstr>CREATE TABLE</vt:lpstr>
      <vt:lpstr>CREATE TABLE Example I</vt:lpstr>
      <vt:lpstr>CREATE TABLE Example I</vt:lpstr>
      <vt:lpstr>CREATE TABLE Example II</vt:lpstr>
      <vt:lpstr>Computed Columns</vt:lpstr>
      <vt:lpstr>ALTER TABLE</vt:lpstr>
      <vt:lpstr>ALTER TABLE</vt:lpstr>
      <vt:lpstr>ALTER TABLE Examples</vt:lpstr>
      <vt:lpstr>ALTER TABLE Examples</vt:lpstr>
      <vt:lpstr>ALTER TABLE Examples</vt:lpstr>
      <vt:lpstr>DROP TABLE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Beverley Holland</cp:lastModifiedBy>
  <cp:revision>1603</cp:revision>
  <cp:lastPrinted>2014-09-29T16:21:25Z</cp:lastPrinted>
  <dcterms:created xsi:type="dcterms:W3CDTF">2013-09-18T07:00:31Z</dcterms:created>
  <dcterms:modified xsi:type="dcterms:W3CDTF">2021-10-14T12:48:14Z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