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67" r:id="rId3"/>
    <p:sldId id="264" r:id="rId4"/>
    <p:sldId id="269" r:id="rId5"/>
    <p:sldId id="266" r:id="rId6"/>
    <p:sldId id="272" r:id="rId7"/>
    <p:sldId id="275" r:id="rId8"/>
    <p:sldId id="27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0" d="100"/>
          <a:sy n="80" d="100"/>
        </p:scale>
        <p:origin x="69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711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414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045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38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05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763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074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486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819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811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4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736E4-D0F9-468A-8BC3-B5E468CF0615}" type="datetimeFigureOut">
              <a:rPr lang="en-GB" smtClean="0"/>
              <a:t>31/01/2021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13DD60-186D-451A-A2F6-A1369C8C7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180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3778" y="249382"/>
            <a:ext cx="7236229" cy="1325563"/>
          </a:xfrm>
        </p:spPr>
        <p:txBody>
          <a:bodyPr/>
          <a:lstStyle/>
          <a:p>
            <a:r>
              <a:rPr lang="en-GB" b="1" u="sng" dirty="0" smtClean="0"/>
              <a:t>Introduction Literature Review</a:t>
            </a:r>
            <a:endParaRPr lang="en-GB" b="1" u="sng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73" y="1358390"/>
            <a:ext cx="5447619" cy="52930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905" y="2297544"/>
            <a:ext cx="6086520" cy="3414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49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6632"/>
          </a:xfrm>
        </p:spPr>
        <p:txBody>
          <a:bodyPr/>
          <a:lstStyle/>
          <a:p>
            <a:pPr algn="ctr"/>
            <a:r>
              <a:rPr lang="en-GB" dirty="0" smtClean="0"/>
              <a:t>Introduction/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70792"/>
            <a:ext cx="10515600" cy="4942434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Search and re-search the literature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Define </a:t>
            </a:r>
            <a:r>
              <a:rPr lang="en-GB" dirty="0"/>
              <a:t>the topic and </a:t>
            </a:r>
            <a:r>
              <a:rPr lang="en-GB" dirty="0" smtClean="0"/>
              <a:t>write according to your intended audience.</a:t>
            </a:r>
            <a:endParaRPr lang="en-GB" dirty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Find a logical structure and flow – tell the story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Keep </a:t>
            </a:r>
            <a:r>
              <a:rPr lang="en-GB" dirty="0"/>
              <a:t>focused 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Be </a:t>
            </a:r>
            <a:r>
              <a:rPr lang="en-GB" dirty="0"/>
              <a:t>critical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Include current </a:t>
            </a:r>
            <a:r>
              <a:rPr lang="en-GB" dirty="0"/>
              <a:t>research </a:t>
            </a:r>
            <a:r>
              <a:rPr lang="en-GB" dirty="0" smtClean="0"/>
              <a:t>but </a:t>
            </a:r>
            <a:r>
              <a:rPr lang="en-GB" dirty="0"/>
              <a:t>older studies may also be </a:t>
            </a:r>
            <a:r>
              <a:rPr lang="en-GB" dirty="0" smtClean="0"/>
              <a:t>useful.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Start general and narrow the focus till to justify your research question.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16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1330036" y="274638"/>
            <a:ext cx="8880764" cy="633412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dirty="0" smtClean="0">
                <a:solidFill>
                  <a:srgbClr val="FF0000"/>
                </a:solidFill>
              </a:rPr>
              <a:t>Where is the Proof?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764498" y="1196976"/>
            <a:ext cx="10141800" cy="5497540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Have you presented the evidence is a sound and appropriate manner?</a:t>
            </a:r>
          </a:p>
          <a:p>
            <a:endParaRPr lang="en-GB" altLang="en-US" dirty="0"/>
          </a:p>
          <a:p>
            <a:r>
              <a:rPr lang="en-GB" altLang="en-US" dirty="0"/>
              <a:t>Have you presented </a:t>
            </a:r>
            <a:r>
              <a:rPr lang="en-GB" altLang="en-US" dirty="0" smtClean="0"/>
              <a:t>sufficient evidence from appropriate sources?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dirty="0" smtClean="0"/>
              <a:t>Have </a:t>
            </a:r>
            <a:r>
              <a:rPr lang="en-GB" altLang="en-US" dirty="0"/>
              <a:t>you made sure there are no gaps in the evidence or assumptions?</a:t>
            </a:r>
          </a:p>
          <a:p>
            <a:endParaRPr lang="en-GB" altLang="en-US" dirty="0"/>
          </a:p>
          <a:p>
            <a:r>
              <a:rPr lang="en-GB" altLang="en-US" dirty="0"/>
              <a:t>Have you </a:t>
            </a:r>
            <a:r>
              <a:rPr lang="en-GB" altLang="en-US" dirty="0" smtClean="0"/>
              <a:t>/ can you supported </a:t>
            </a:r>
            <a:r>
              <a:rPr lang="en-GB" altLang="en-US" dirty="0"/>
              <a:t>your </a:t>
            </a:r>
            <a:r>
              <a:rPr lang="en-GB" altLang="en-US" dirty="0" smtClean="0"/>
              <a:t>statements by </a:t>
            </a:r>
            <a:r>
              <a:rPr lang="en-GB" altLang="en-US" dirty="0"/>
              <a:t>triangulating with other evidence / research</a:t>
            </a:r>
            <a:r>
              <a:rPr lang="en-GB" altLang="en-US" dirty="0" smtClean="0"/>
              <a:t>.</a:t>
            </a:r>
          </a:p>
          <a:p>
            <a:endParaRPr lang="en-GB" altLang="en-US" dirty="0"/>
          </a:p>
          <a:p>
            <a:r>
              <a:rPr lang="en-GB" altLang="en-US" dirty="0" smtClean="0"/>
              <a:t>Be critical in reviewing and using research to support your work.</a:t>
            </a:r>
            <a:endParaRPr lang="en-GB" altLang="en-US" dirty="0"/>
          </a:p>
          <a:p>
            <a:pPr marL="0" indent="0"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3257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613"/>
          </a:xfrm>
        </p:spPr>
        <p:txBody>
          <a:bodyPr/>
          <a:lstStyle/>
          <a:p>
            <a:pPr algn="ctr"/>
            <a:r>
              <a:rPr lang="en-GB" dirty="0" smtClean="0"/>
              <a:t>The last Statement – </a:t>
            </a:r>
            <a:r>
              <a:rPr lang="en-GB" i="1" dirty="0" smtClean="0"/>
              <a:t>The Research </a:t>
            </a:r>
            <a:r>
              <a:rPr lang="en-GB" i="1" dirty="0" smtClean="0"/>
              <a:t>Question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308" y="1161737"/>
            <a:ext cx="10515600" cy="523156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The specific question you set out to answer.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 single statement written in simplistic unambiguous language.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May be in the form of a hypothesis however the hypothesis is an educated guess whereas the research question is just a </a:t>
            </a:r>
            <a:r>
              <a:rPr lang="en-GB" dirty="0" smtClean="0"/>
              <a:t>general </a:t>
            </a:r>
            <a:r>
              <a:rPr lang="en-GB" dirty="0" smtClean="0"/>
              <a:t>statement </a:t>
            </a:r>
            <a:r>
              <a:rPr lang="en-GB" dirty="0" smtClean="0"/>
              <a:t>posing </a:t>
            </a:r>
            <a:r>
              <a:rPr lang="en-GB" dirty="0" smtClean="0"/>
              <a:t>a question.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RQ – To evaluate the relationship between physical activity and body fat levels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002060"/>
                </a:solidFill>
              </a:rPr>
              <a:t>Hypothesis – Inactive people will have greater body fat than active people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Null Hypothesis – Physical activity levels does not affect body fat.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62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1774826" y="260350"/>
            <a:ext cx="8374063" cy="6477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rgbClr val="FF0000"/>
                </a:solidFill>
              </a:rPr>
              <a:t>Evaluating your Literature Review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48393" y="1268413"/>
            <a:ext cx="9925396" cy="527647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sz="2400" dirty="0" smtClean="0"/>
              <a:t>Has </a:t>
            </a:r>
            <a:r>
              <a:rPr lang="en-GB" altLang="en-US" sz="2400" dirty="0"/>
              <a:t>the literature used comprehensive and relevant?</a:t>
            </a:r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Has </a:t>
            </a:r>
            <a:r>
              <a:rPr lang="en-GB" altLang="en-US" sz="2400" dirty="0"/>
              <a:t>the literature current (mainly within last 5 years)?</a:t>
            </a:r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Are </a:t>
            </a:r>
            <a:r>
              <a:rPr lang="en-GB" altLang="en-US" sz="2400" dirty="0"/>
              <a:t>there seminal publications included?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Is the literature from primary sources?</a:t>
            </a:r>
          </a:p>
          <a:p>
            <a:r>
              <a:rPr lang="en-GB" altLang="en-US" sz="2400" dirty="0"/>
              <a:t>Have </a:t>
            </a:r>
            <a:r>
              <a:rPr lang="en-GB" altLang="en-US" sz="2400" dirty="0" smtClean="0"/>
              <a:t>you </a:t>
            </a:r>
            <a:r>
              <a:rPr lang="en-GB" altLang="en-US" sz="2400" dirty="0"/>
              <a:t>reviewed central or key theory and </a:t>
            </a:r>
            <a:r>
              <a:rPr lang="en-GB" altLang="en-US" sz="2400" dirty="0" smtClean="0"/>
              <a:t>or theoretical </a:t>
            </a:r>
            <a:r>
              <a:rPr lang="en-GB" altLang="en-US" sz="2400" dirty="0"/>
              <a:t>framework.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Is the literature review logically organised and logical.</a:t>
            </a:r>
          </a:p>
          <a:p>
            <a:r>
              <a:rPr lang="en-GB" altLang="en-US" sz="2400" dirty="0"/>
              <a:t>Does the literature develop towards a clear research question?</a:t>
            </a:r>
          </a:p>
        </p:txBody>
      </p:sp>
    </p:spTree>
    <p:extLst>
      <p:ext uri="{BB962C8B-B14F-4D97-AF65-F5344CB8AC3E}">
        <p14:creationId xmlns:p14="http://schemas.microsoft.com/office/powerpoint/2010/main" val="171015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Checklist for the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lnSpcReduction="10000"/>
          </a:bodyPr>
          <a:lstStyle/>
          <a:p>
            <a:pPr fontAlgn="base">
              <a:buFont typeface="Wingdings" panose="05000000000000000000" pitchFamily="2" charset="2"/>
              <a:buChar char="ü"/>
            </a:pPr>
            <a:r>
              <a:rPr lang="en-GB" dirty="0" smtClean="0"/>
              <a:t>Outlined the purpose and scope?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Identified appropriate and credible (academic/scholarly) literature?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Recorded the bibliographical details of the sources?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Analysed and critiqued your readings?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Identified gaps in the literature and research?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Explored methodologies / theories / hypotheses / models?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Discussed the varying viewpoints?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Written an introduction, body and conclusion?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GB" dirty="0" smtClean="0"/>
              <a:t>Checked punctuation and spelling?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684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613"/>
          </a:xfrm>
        </p:spPr>
        <p:txBody>
          <a:bodyPr/>
          <a:lstStyle/>
          <a:p>
            <a:pPr algn="ctr"/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90054" y="947650"/>
            <a:ext cx="6632171" cy="583149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300000"/>
              </a:lnSpc>
              <a:buNone/>
            </a:pPr>
            <a:r>
              <a:rPr lang="en-GB" sz="2400" dirty="0" smtClean="0"/>
              <a:t>Provide the research context and themes</a:t>
            </a:r>
          </a:p>
          <a:p>
            <a:pPr marL="0" indent="0" algn="ctr">
              <a:lnSpc>
                <a:spcPct val="300000"/>
              </a:lnSpc>
              <a:buNone/>
            </a:pPr>
            <a:r>
              <a:rPr lang="en-GB" sz="2400" dirty="0" smtClean="0"/>
              <a:t>Provide relevant theory and information for the reader to understand the research.</a:t>
            </a:r>
          </a:p>
          <a:p>
            <a:pPr marL="0" indent="0" algn="ctr">
              <a:lnSpc>
                <a:spcPct val="300000"/>
              </a:lnSpc>
              <a:buNone/>
            </a:pPr>
            <a:r>
              <a:rPr lang="en-GB" sz="2400" dirty="0" smtClean="0"/>
              <a:t>Provided supporting research related to theory and each theme</a:t>
            </a:r>
          </a:p>
          <a:p>
            <a:pPr marL="0" indent="0" algn="ctr">
              <a:lnSpc>
                <a:spcPct val="300000"/>
              </a:lnSpc>
              <a:buNone/>
            </a:pPr>
            <a:r>
              <a:rPr lang="en-GB" sz="2400" dirty="0" smtClean="0"/>
              <a:t>Justify the need for the research</a:t>
            </a:r>
          </a:p>
          <a:p>
            <a:pPr marL="0" indent="0" algn="ctr">
              <a:lnSpc>
                <a:spcPct val="300000"/>
              </a:lnSpc>
              <a:buNone/>
            </a:pPr>
            <a:r>
              <a:rPr lang="en-GB" sz="2400" dirty="0" smtClean="0"/>
              <a:t>State the research question</a:t>
            </a:r>
          </a:p>
        </p:txBody>
      </p:sp>
      <p:sp>
        <p:nvSpPr>
          <p:cNvPr id="8" name="Down Arrow 7"/>
          <p:cNvSpPr/>
          <p:nvPr/>
        </p:nvSpPr>
        <p:spPr>
          <a:xfrm>
            <a:off x="3115893" y="1744263"/>
            <a:ext cx="299249" cy="5788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3106889" y="2554358"/>
            <a:ext cx="299249" cy="5788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>
            <a:off x="3106890" y="3573984"/>
            <a:ext cx="299249" cy="5788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>
            <a:off x="3106890" y="4337902"/>
            <a:ext cx="299249" cy="5788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>
            <a:off x="3106890" y="5357528"/>
            <a:ext cx="299249" cy="5788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639098" y="1385454"/>
            <a:ext cx="54974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 the literature.</a:t>
            </a:r>
          </a:p>
          <a:p>
            <a:endParaRPr lang="en-GB" dirty="0"/>
          </a:p>
          <a:p>
            <a:r>
              <a:rPr lang="en-GB" dirty="0" smtClean="0"/>
              <a:t>Develop the key themes and theories</a:t>
            </a:r>
          </a:p>
          <a:p>
            <a:endParaRPr lang="en-GB" dirty="0"/>
          </a:p>
          <a:p>
            <a:r>
              <a:rPr lang="en-GB" dirty="0" smtClean="0"/>
              <a:t>From this determine the method / data collections</a:t>
            </a:r>
          </a:p>
          <a:p>
            <a:endParaRPr lang="en-GB" dirty="0" smtClean="0"/>
          </a:p>
          <a:p>
            <a:r>
              <a:rPr lang="en-GB" dirty="0" smtClean="0"/>
              <a:t>Search and record relevant literature</a:t>
            </a:r>
          </a:p>
          <a:p>
            <a:endParaRPr lang="en-GB" dirty="0"/>
          </a:p>
          <a:p>
            <a:r>
              <a:rPr lang="en-GB" dirty="0" smtClean="0"/>
              <a:t>Develop the research question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Write a provisional introduction / literature review.</a:t>
            </a:r>
          </a:p>
          <a:p>
            <a:endParaRPr lang="en-GB" dirty="0"/>
          </a:p>
          <a:p>
            <a:r>
              <a:rPr lang="en-GB" dirty="0" smtClean="0"/>
              <a:t>Collect the data</a:t>
            </a:r>
          </a:p>
          <a:p>
            <a:endParaRPr lang="en-GB" dirty="0"/>
          </a:p>
          <a:p>
            <a:r>
              <a:rPr lang="en-GB" dirty="0" smtClean="0"/>
              <a:t>Analyse the data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Re-write the introduction in light of data found and interpretations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59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14468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Read one of the articles posted with this PowerPoint and critically review the content with respect to the checklist.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041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466</Words>
  <Application>Microsoft Office PowerPoint</Application>
  <PresentationFormat>Widescreen</PresentationFormat>
  <Paragraphs>74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Introduction Literature Review</vt:lpstr>
      <vt:lpstr>Introduction/ Literature review</vt:lpstr>
      <vt:lpstr>Where is the Proof?</vt:lpstr>
      <vt:lpstr>The last Statement – The Research Question</vt:lpstr>
      <vt:lpstr>Evaluating your Literature Review</vt:lpstr>
      <vt:lpstr>Checklist for the Literature Review</vt:lpstr>
      <vt:lpstr>Organisation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/ Literature Review</dc:title>
  <dc:creator>David Gardner</dc:creator>
  <cp:lastModifiedBy>David Gardner</cp:lastModifiedBy>
  <cp:revision>12</cp:revision>
  <dcterms:created xsi:type="dcterms:W3CDTF">2020-02-17T19:22:26Z</dcterms:created>
  <dcterms:modified xsi:type="dcterms:W3CDTF">2021-01-31T20:25:30Z</dcterms:modified>
</cp:coreProperties>
</file>