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42"/>
  </p:notesMasterIdLst>
  <p:handoutMasterIdLst>
    <p:handoutMasterId r:id="rId43"/>
  </p:handoutMasterIdLst>
  <p:sldIdLst>
    <p:sldId id="314" r:id="rId2"/>
    <p:sldId id="929" r:id="rId3"/>
    <p:sldId id="931" r:id="rId4"/>
    <p:sldId id="1100" r:id="rId5"/>
    <p:sldId id="930" r:id="rId6"/>
    <p:sldId id="932" r:id="rId7"/>
    <p:sldId id="1107" r:id="rId8"/>
    <p:sldId id="1088" r:id="rId9"/>
    <p:sldId id="1094" r:id="rId10"/>
    <p:sldId id="1165" r:id="rId11"/>
    <p:sldId id="1169" r:id="rId12"/>
    <p:sldId id="1092" r:id="rId13"/>
    <p:sldId id="1161" r:id="rId14"/>
    <p:sldId id="1162" r:id="rId15"/>
    <p:sldId id="1163" r:id="rId16"/>
    <p:sldId id="1166" r:id="rId17"/>
    <p:sldId id="1096" r:id="rId18"/>
    <p:sldId id="1097" r:id="rId19"/>
    <p:sldId id="1098" r:id="rId20"/>
    <p:sldId id="1104" r:id="rId21"/>
    <p:sldId id="1106" r:id="rId22"/>
    <p:sldId id="1150" r:id="rId23"/>
    <p:sldId id="933" r:id="rId24"/>
    <p:sldId id="1095" r:id="rId25"/>
    <p:sldId id="1091" r:id="rId26"/>
    <p:sldId id="1108" r:id="rId27"/>
    <p:sldId id="1109" r:id="rId28"/>
    <p:sldId id="1170" r:id="rId29"/>
    <p:sldId id="1113" r:id="rId30"/>
    <p:sldId id="1114" r:id="rId31"/>
    <p:sldId id="1115" r:id="rId32"/>
    <p:sldId id="1149" r:id="rId33"/>
    <p:sldId id="1111" r:id="rId34"/>
    <p:sldId id="1110" r:id="rId35"/>
    <p:sldId id="1116" r:id="rId36"/>
    <p:sldId id="1167" r:id="rId37"/>
    <p:sldId id="1129" r:id="rId38"/>
    <p:sldId id="1171" r:id="rId39"/>
    <p:sldId id="1172" r:id="rId40"/>
    <p:sldId id="1126" r:id="rId41"/>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929"/>
            <p14:sldId id="931"/>
            <p14:sldId id="1100"/>
            <p14:sldId id="930"/>
            <p14:sldId id="932"/>
            <p14:sldId id="1107"/>
            <p14:sldId id="1088"/>
            <p14:sldId id="1094"/>
            <p14:sldId id="1165"/>
            <p14:sldId id="1169"/>
            <p14:sldId id="1092"/>
            <p14:sldId id="1161"/>
            <p14:sldId id="1162"/>
            <p14:sldId id="1163"/>
            <p14:sldId id="1166"/>
            <p14:sldId id="1096"/>
            <p14:sldId id="1097"/>
            <p14:sldId id="1098"/>
            <p14:sldId id="1104"/>
            <p14:sldId id="1106"/>
            <p14:sldId id="1150"/>
            <p14:sldId id="933"/>
            <p14:sldId id="1095"/>
            <p14:sldId id="1091"/>
            <p14:sldId id="1108"/>
            <p14:sldId id="1109"/>
            <p14:sldId id="1170"/>
            <p14:sldId id="1113"/>
            <p14:sldId id="1114"/>
            <p14:sldId id="1115"/>
            <p14:sldId id="1149"/>
            <p14:sldId id="1111"/>
            <p14:sldId id="1110"/>
            <p14:sldId id="1116"/>
            <p14:sldId id="1167"/>
            <p14:sldId id="1129"/>
            <p14:sldId id="1171"/>
            <p14:sldId id="1172"/>
            <p14:sldId id="1126"/>
          </p14:sldIdLst>
        </p14:section>
        <p14:section name="Saved for later"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75CC"/>
    <a:srgbClr val="0067B4"/>
    <a:srgbClr val="FFFFFF"/>
    <a:srgbClr val="F1F1F1"/>
    <a:srgbClr val="00487E"/>
    <a:srgbClr val="000000"/>
    <a:srgbClr val="3399FF"/>
    <a:srgbClr val="00589A"/>
    <a:srgbClr val="CCFF99"/>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6433" autoAdjust="0"/>
  </p:normalViewPr>
  <p:slideViewPr>
    <p:cSldViewPr snapToGrid="0">
      <p:cViewPr varScale="1">
        <p:scale>
          <a:sx n="105" d="100"/>
          <a:sy n="105" d="100"/>
        </p:scale>
        <p:origin x="52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649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Azure Storage</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
        <p:nvSpPr>
          <p:cNvPr id="2" name="TextBox 1">
            <a:extLst>
              <a:ext uri="{FF2B5EF4-FFF2-40B4-BE49-F238E27FC236}">
                <a16:creationId xmlns:a16="http://schemas.microsoft.com/office/drawing/2014/main" id="{798AAB8C-A8F9-4706-8063-4A03F950040D}"/>
              </a:ext>
            </a:extLst>
          </p:cNvPr>
          <p:cNvSpPr txBox="1"/>
          <p:nvPr/>
        </p:nvSpPr>
        <p:spPr>
          <a:xfrm>
            <a:off x="752887" y="5641075"/>
            <a:ext cx="7596951" cy="369332"/>
          </a:xfrm>
          <a:prstGeom prst="rect">
            <a:avLst/>
          </a:prstGeom>
          <a:noFill/>
        </p:spPr>
        <p:txBody>
          <a:bodyPr wrap="none" rtlCol="0">
            <a:spAutoFit/>
          </a:bodyPr>
          <a:lstStyle/>
          <a:p>
            <a:r>
              <a:rPr lang="en-GB" dirty="0"/>
              <a:t>https://docs.microsoft.com/en-us/learn/certifications/azure-fundamentals/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8B49C-D481-4970-AC29-E02BB6E419CB}"/>
              </a:ext>
            </a:extLst>
          </p:cNvPr>
          <p:cNvSpPr>
            <a:spLocks noGrp="1"/>
          </p:cNvSpPr>
          <p:nvPr>
            <p:ph type="title"/>
          </p:nvPr>
        </p:nvSpPr>
        <p:spPr/>
        <p:txBody>
          <a:bodyPr/>
          <a:lstStyle/>
          <a:p>
            <a:r>
              <a:rPr lang="en-GB" dirty="0"/>
              <a:t>Cloud Shell</a:t>
            </a:r>
          </a:p>
        </p:txBody>
      </p:sp>
      <p:sp>
        <p:nvSpPr>
          <p:cNvPr id="3" name="Content Placeholder 2">
            <a:extLst>
              <a:ext uri="{FF2B5EF4-FFF2-40B4-BE49-F238E27FC236}">
                <a16:creationId xmlns:a16="http://schemas.microsoft.com/office/drawing/2014/main" id="{F551D093-EED7-4439-8FD2-2ADF16532D93}"/>
              </a:ext>
            </a:extLst>
          </p:cNvPr>
          <p:cNvSpPr>
            <a:spLocks noGrp="1"/>
          </p:cNvSpPr>
          <p:nvPr>
            <p:ph idx="1"/>
          </p:nvPr>
        </p:nvSpPr>
        <p:spPr>
          <a:xfrm>
            <a:off x="1047750" y="972154"/>
            <a:ext cx="7029450" cy="2075547"/>
          </a:xfrm>
        </p:spPr>
        <p:txBody>
          <a:bodyPr/>
          <a:lstStyle/>
          <a:p>
            <a:r>
              <a:rPr lang="en-GB" dirty="0"/>
              <a:t>The cloud shell allows you to run a Bash or </a:t>
            </a:r>
            <a:r>
              <a:rPr lang="en-GB" dirty="0" err="1"/>
              <a:t>ShellScript</a:t>
            </a:r>
            <a:r>
              <a:rPr lang="en-GB" dirty="0"/>
              <a:t> console Window to execute commands...we will use Bash</a:t>
            </a:r>
          </a:p>
          <a:p>
            <a:pPr lvl="1"/>
            <a:r>
              <a:rPr lang="en-GB" dirty="0"/>
              <a:t>You can use Git</a:t>
            </a:r>
          </a:p>
          <a:p>
            <a:pPr lvl="1"/>
            <a:r>
              <a:rPr lang="en-GB" dirty="0"/>
              <a:t>You can use Azure commands</a:t>
            </a:r>
          </a:p>
          <a:p>
            <a:pPr lvl="1"/>
            <a:r>
              <a:rPr lang="en-GB" dirty="0"/>
              <a:t>You can edit code using the Cloud Shell code editor</a:t>
            </a:r>
            <a:br>
              <a:rPr lang="en-GB" dirty="0"/>
            </a:br>
            <a:r>
              <a:rPr lang="en-GB" i="1" dirty="0"/>
              <a:t>code filename</a:t>
            </a:r>
            <a:r>
              <a:rPr lang="en-GB" dirty="0"/>
              <a:t> </a:t>
            </a:r>
          </a:p>
        </p:txBody>
      </p:sp>
      <p:sp>
        <p:nvSpPr>
          <p:cNvPr id="4" name="Footer Placeholder 3">
            <a:extLst>
              <a:ext uri="{FF2B5EF4-FFF2-40B4-BE49-F238E27FC236}">
                <a16:creationId xmlns:a16="http://schemas.microsoft.com/office/drawing/2014/main" id="{8CD8CB71-99D2-414C-9F44-DA27B06D60DC}"/>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8A92E64A-88C5-4FE1-BFD0-15F6C67982C0}"/>
              </a:ext>
            </a:extLst>
          </p:cNvPr>
          <p:cNvPicPr>
            <a:picLocks noChangeAspect="1"/>
          </p:cNvPicPr>
          <p:nvPr/>
        </p:nvPicPr>
        <p:blipFill>
          <a:blip r:embed="rId2"/>
          <a:stretch>
            <a:fillRect/>
          </a:stretch>
        </p:blipFill>
        <p:spPr>
          <a:xfrm>
            <a:off x="4035188" y="4300420"/>
            <a:ext cx="924209" cy="1084941"/>
          </a:xfrm>
          <a:prstGeom prst="rect">
            <a:avLst/>
          </a:prstGeom>
        </p:spPr>
      </p:pic>
      <p:pic>
        <p:nvPicPr>
          <p:cNvPr id="8" name="Picture 7">
            <a:extLst>
              <a:ext uri="{FF2B5EF4-FFF2-40B4-BE49-F238E27FC236}">
                <a16:creationId xmlns:a16="http://schemas.microsoft.com/office/drawing/2014/main" id="{31DC0A69-DC1F-4E6F-9314-7D33ACE1BDE0}"/>
              </a:ext>
            </a:extLst>
          </p:cNvPr>
          <p:cNvPicPr>
            <a:picLocks noChangeAspect="1"/>
          </p:cNvPicPr>
          <p:nvPr/>
        </p:nvPicPr>
        <p:blipFill>
          <a:blip r:embed="rId3"/>
          <a:stretch>
            <a:fillRect/>
          </a:stretch>
        </p:blipFill>
        <p:spPr>
          <a:xfrm>
            <a:off x="3737425" y="3274352"/>
            <a:ext cx="4562475" cy="676275"/>
          </a:xfrm>
          <a:prstGeom prst="rect">
            <a:avLst/>
          </a:prstGeom>
        </p:spPr>
      </p:pic>
      <p:cxnSp>
        <p:nvCxnSpPr>
          <p:cNvPr id="10" name="Straight Connector 9">
            <a:extLst>
              <a:ext uri="{FF2B5EF4-FFF2-40B4-BE49-F238E27FC236}">
                <a16:creationId xmlns:a16="http://schemas.microsoft.com/office/drawing/2014/main" id="{EEC31F6A-BC00-4369-BEA6-24274030EF06}"/>
              </a:ext>
            </a:extLst>
          </p:cNvPr>
          <p:cNvCxnSpPr/>
          <p:nvPr/>
        </p:nvCxnSpPr>
        <p:spPr bwMode="auto">
          <a:xfrm>
            <a:off x="3976048" y="3612489"/>
            <a:ext cx="59140" cy="687931"/>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Connector 11">
            <a:extLst>
              <a:ext uri="{FF2B5EF4-FFF2-40B4-BE49-F238E27FC236}">
                <a16:creationId xmlns:a16="http://schemas.microsoft.com/office/drawing/2014/main" id="{2F868D65-9082-4C81-B5CF-CBEF6ABA85BE}"/>
              </a:ext>
            </a:extLst>
          </p:cNvPr>
          <p:cNvCxnSpPr/>
          <p:nvPr/>
        </p:nvCxnSpPr>
        <p:spPr bwMode="auto">
          <a:xfrm>
            <a:off x="4308143" y="3727358"/>
            <a:ext cx="651254" cy="573062"/>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a:extLst>
              <a:ext uri="{FF2B5EF4-FFF2-40B4-BE49-F238E27FC236}">
                <a16:creationId xmlns:a16="http://schemas.microsoft.com/office/drawing/2014/main" id="{DA091D20-F20A-444D-B2A4-7E0919695D3A}"/>
              </a:ext>
            </a:extLst>
          </p:cNvPr>
          <p:cNvSpPr txBox="1"/>
          <p:nvPr/>
        </p:nvSpPr>
        <p:spPr>
          <a:xfrm>
            <a:off x="5223449" y="4658224"/>
            <a:ext cx="2031325" cy="369332"/>
          </a:xfrm>
          <a:prstGeom prst="rect">
            <a:avLst/>
          </a:prstGeom>
          <a:noFill/>
        </p:spPr>
        <p:txBody>
          <a:bodyPr wrap="none" rtlCol="0">
            <a:spAutoFit/>
          </a:bodyPr>
          <a:lstStyle/>
          <a:p>
            <a:r>
              <a:rPr lang="en-GB" dirty="0"/>
              <a:t>Azure Cloud Shell</a:t>
            </a:r>
          </a:p>
        </p:txBody>
      </p:sp>
      <p:pic>
        <p:nvPicPr>
          <p:cNvPr id="9" name="Picture 8">
            <a:extLst>
              <a:ext uri="{FF2B5EF4-FFF2-40B4-BE49-F238E27FC236}">
                <a16:creationId xmlns:a16="http://schemas.microsoft.com/office/drawing/2014/main" id="{59526A6B-55D5-4554-9B98-3846805376EF}"/>
              </a:ext>
            </a:extLst>
          </p:cNvPr>
          <p:cNvPicPr>
            <a:picLocks noChangeAspect="1"/>
          </p:cNvPicPr>
          <p:nvPr/>
        </p:nvPicPr>
        <p:blipFill>
          <a:blip r:embed="rId4"/>
          <a:stretch>
            <a:fillRect/>
          </a:stretch>
        </p:blipFill>
        <p:spPr>
          <a:xfrm>
            <a:off x="5399513" y="5438965"/>
            <a:ext cx="2600325" cy="1162050"/>
          </a:xfrm>
          <a:prstGeom prst="rect">
            <a:avLst/>
          </a:prstGeom>
        </p:spPr>
      </p:pic>
      <p:pic>
        <p:nvPicPr>
          <p:cNvPr id="13" name="Picture 12">
            <a:extLst>
              <a:ext uri="{FF2B5EF4-FFF2-40B4-BE49-F238E27FC236}">
                <a16:creationId xmlns:a16="http://schemas.microsoft.com/office/drawing/2014/main" id="{5B788A10-A30A-4168-BDC4-2A7CB38C6DDA}"/>
              </a:ext>
            </a:extLst>
          </p:cNvPr>
          <p:cNvPicPr>
            <a:picLocks noChangeAspect="1"/>
          </p:cNvPicPr>
          <p:nvPr/>
        </p:nvPicPr>
        <p:blipFill>
          <a:blip r:embed="rId5"/>
          <a:stretch>
            <a:fillRect/>
          </a:stretch>
        </p:blipFill>
        <p:spPr>
          <a:xfrm>
            <a:off x="97697" y="4444621"/>
            <a:ext cx="3559516" cy="1946610"/>
          </a:xfrm>
          <a:prstGeom prst="rect">
            <a:avLst/>
          </a:prstGeom>
        </p:spPr>
      </p:pic>
      <p:sp>
        <p:nvSpPr>
          <p:cNvPr id="14" name="TextBox 13">
            <a:extLst>
              <a:ext uri="{FF2B5EF4-FFF2-40B4-BE49-F238E27FC236}">
                <a16:creationId xmlns:a16="http://schemas.microsoft.com/office/drawing/2014/main" id="{B5567E38-2766-4E60-8960-E504C6826E56}"/>
              </a:ext>
            </a:extLst>
          </p:cNvPr>
          <p:cNvSpPr txBox="1"/>
          <p:nvPr/>
        </p:nvSpPr>
        <p:spPr>
          <a:xfrm>
            <a:off x="2822768" y="6488668"/>
            <a:ext cx="1364476" cy="369332"/>
          </a:xfrm>
          <a:prstGeom prst="rect">
            <a:avLst/>
          </a:prstGeom>
          <a:noFill/>
        </p:spPr>
        <p:txBody>
          <a:bodyPr wrap="none" rtlCol="0">
            <a:spAutoFit/>
          </a:bodyPr>
          <a:lstStyle/>
          <a:p>
            <a:r>
              <a:rPr lang="en-GB" dirty="0">
                <a:solidFill>
                  <a:srgbClr val="FF0000"/>
                </a:solidFill>
              </a:rPr>
              <a:t>Cloud Shell</a:t>
            </a:r>
          </a:p>
        </p:txBody>
      </p:sp>
      <p:cxnSp>
        <p:nvCxnSpPr>
          <p:cNvPr id="16" name="Straight Arrow Connector 15">
            <a:extLst>
              <a:ext uri="{FF2B5EF4-FFF2-40B4-BE49-F238E27FC236}">
                <a16:creationId xmlns:a16="http://schemas.microsoft.com/office/drawing/2014/main" id="{34F55040-5EA0-4927-9144-826F57BC07F7}"/>
              </a:ext>
            </a:extLst>
          </p:cNvPr>
          <p:cNvCxnSpPr/>
          <p:nvPr/>
        </p:nvCxnSpPr>
        <p:spPr bwMode="auto">
          <a:xfrm flipH="1" flipV="1">
            <a:off x="2804378" y="6230001"/>
            <a:ext cx="341194" cy="258667"/>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Connector 18">
            <a:extLst>
              <a:ext uri="{FF2B5EF4-FFF2-40B4-BE49-F238E27FC236}">
                <a16:creationId xmlns:a16="http://schemas.microsoft.com/office/drawing/2014/main" id="{C4DC1CED-2019-4CE7-8701-1AE650B67560}"/>
              </a:ext>
            </a:extLst>
          </p:cNvPr>
          <p:cNvCxnSpPr/>
          <p:nvPr/>
        </p:nvCxnSpPr>
        <p:spPr bwMode="auto">
          <a:xfrm flipV="1">
            <a:off x="2974975" y="3274352"/>
            <a:ext cx="762450" cy="1315845"/>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Connector 20">
            <a:extLst>
              <a:ext uri="{FF2B5EF4-FFF2-40B4-BE49-F238E27FC236}">
                <a16:creationId xmlns:a16="http://schemas.microsoft.com/office/drawing/2014/main" id="{C14E71AE-BD96-48C7-A429-4F9AC9519A22}"/>
              </a:ext>
            </a:extLst>
          </p:cNvPr>
          <p:cNvCxnSpPr/>
          <p:nvPr/>
        </p:nvCxnSpPr>
        <p:spPr bwMode="auto">
          <a:xfrm flipV="1">
            <a:off x="3624393" y="3950627"/>
            <a:ext cx="161596" cy="707597"/>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a:extLst>
              <a:ext uri="{FF2B5EF4-FFF2-40B4-BE49-F238E27FC236}">
                <a16:creationId xmlns:a16="http://schemas.microsoft.com/office/drawing/2014/main" id="{5B7E30A1-D436-4F13-823F-C89DEAE061AA}"/>
              </a:ext>
            </a:extLst>
          </p:cNvPr>
          <p:cNvSpPr txBox="1"/>
          <p:nvPr/>
        </p:nvSpPr>
        <p:spPr>
          <a:xfrm>
            <a:off x="900753" y="5154304"/>
            <a:ext cx="1531188" cy="369332"/>
          </a:xfrm>
          <a:prstGeom prst="rect">
            <a:avLst/>
          </a:prstGeom>
          <a:noFill/>
        </p:spPr>
        <p:txBody>
          <a:bodyPr wrap="none" rtlCol="0">
            <a:spAutoFit/>
          </a:bodyPr>
          <a:lstStyle/>
          <a:p>
            <a:r>
              <a:rPr lang="en-GB" b="1" dirty="0">
                <a:solidFill>
                  <a:srgbClr val="FF0000"/>
                </a:solidFill>
              </a:rPr>
              <a:t>Azure portal</a:t>
            </a:r>
          </a:p>
        </p:txBody>
      </p:sp>
      <p:sp>
        <p:nvSpPr>
          <p:cNvPr id="7" name="TextBox 6">
            <a:extLst>
              <a:ext uri="{FF2B5EF4-FFF2-40B4-BE49-F238E27FC236}">
                <a16:creationId xmlns:a16="http://schemas.microsoft.com/office/drawing/2014/main" id="{65950929-260B-452D-BF29-E76DF21F06AE}"/>
              </a:ext>
            </a:extLst>
          </p:cNvPr>
          <p:cNvSpPr txBox="1"/>
          <p:nvPr/>
        </p:nvSpPr>
        <p:spPr>
          <a:xfrm>
            <a:off x="6362210" y="79891"/>
            <a:ext cx="2702882" cy="307777"/>
          </a:xfrm>
          <a:prstGeom prst="rect">
            <a:avLst/>
          </a:prstGeom>
          <a:noFill/>
        </p:spPr>
        <p:txBody>
          <a:bodyPr wrap="square" rtlCol="0">
            <a:spAutoFit/>
          </a:bodyPr>
          <a:lstStyle/>
          <a:p>
            <a:r>
              <a:rPr lang="en-GB" sz="1400" dirty="0"/>
              <a:t>Note: “</a:t>
            </a:r>
            <a:r>
              <a:rPr lang="en-GB" sz="1400" i="1" dirty="0"/>
              <a:t>clear</a:t>
            </a:r>
            <a:r>
              <a:rPr lang="en-GB" sz="1400" dirty="0"/>
              <a:t>” clears the screen</a:t>
            </a:r>
          </a:p>
        </p:txBody>
      </p:sp>
    </p:spTree>
    <p:extLst>
      <p:ext uri="{BB962C8B-B14F-4D97-AF65-F5344CB8AC3E}">
        <p14:creationId xmlns:p14="http://schemas.microsoft.com/office/powerpoint/2010/main" val="1538366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7BF3C-2C82-431B-973F-6141212C0A90}"/>
              </a:ext>
            </a:extLst>
          </p:cNvPr>
          <p:cNvSpPr>
            <a:spLocks noGrp="1"/>
          </p:cNvSpPr>
          <p:nvPr>
            <p:ph type="title"/>
          </p:nvPr>
        </p:nvSpPr>
        <p:spPr/>
        <p:txBody>
          <a:bodyPr/>
          <a:lstStyle/>
          <a:p>
            <a:r>
              <a:rPr lang="en-GB" dirty="0"/>
              <a:t>Storage Account</a:t>
            </a:r>
          </a:p>
        </p:txBody>
      </p:sp>
      <p:sp>
        <p:nvSpPr>
          <p:cNvPr id="3" name="Content Placeholder 2">
            <a:extLst>
              <a:ext uri="{FF2B5EF4-FFF2-40B4-BE49-F238E27FC236}">
                <a16:creationId xmlns:a16="http://schemas.microsoft.com/office/drawing/2014/main" id="{95BC4F5B-6E62-42ED-81E2-C96C03185785}"/>
              </a:ext>
            </a:extLst>
          </p:cNvPr>
          <p:cNvSpPr>
            <a:spLocks noGrp="1"/>
          </p:cNvSpPr>
          <p:nvPr>
            <p:ph idx="1"/>
          </p:nvPr>
        </p:nvSpPr>
        <p:spPr>
          <a:xfrm>
            <a:off x="468573" y="1342029"/>
            <a:ext cx="8161361" cy="2638567"/>
          </a:xfrm>
        </p:spPr>
        <p:txBody>
          <a:bodyPr/>
          <a:lstStyle/>
          <a:p>
            <a:r>
              <a:rPr lang="en-GB" dirty="0"/>
              <a:t>An </a:t>
            </a:r>
            <a:r>
              <a:rPr lang="en-GB" b="1" dirty="0"/>
              <a:t>Azure storage account </a:t>
            </a:r>
            <a:r>
              <a:rPr lang="en-GB" dirty="0"/>
              <a:t>contains all of your Azure Storage data objects, including </a:t>
            </a:r>
            <a:r>
              <a:rPr lang="en-GB" b="1" dirty="0"/>
              <a:t>blobs, file shares, queues, tables, and disks</a:t>
            </a:r>
            <a:r>
              <a:rPr lang="en-GB" dirty="0"/>
              <a:t>. </a:t>
            </a:r>
          </a:p>
          <a:p>
            <a:r>
              <a:rPr lang="en-GB" dirty="0"/>
              <a:t>The storage account provides a </a:t>
            </a:r>
            <a:r>
              <a:rPr lang="en-GB" b="1" dirty="0"/>
              <a:t>unique namespace </a:t>
            </a:r>
            <a:r>
              <a:rPr lang="en-GB" dirty="0"/>
              <a:t>for your Azure Storage data that's </a:t>
            </a:r>
            <a:r>
              <a:rPr lang="en-GB" b="1" dirty="0"/>
              <a:t>accessible from anywhere in the world over HTTP or HTTPS</a:t>
            </a:r>
            <a:r>
              <a:rPr lang="en-GB" dirty="0"/>
              <a:t>. </a:t>
            </a:r>
          </a:p>
          <a:p>
            <a:pPr lvl="1"/>
            <a:r>
              <a:rPr lang="en-GB" dirty="0"/>
              <a:t>This means for example, static web pages do not require a web server</a:t>
            </a:r>
            <a:br>
              <a:rPr lang="en-GB" dirty="0"/>
            </a:br>
            <a:endParaRPr lang="en-GB" dirty="0"/>
          </a:p>
          <a:p>
            <a:r>
              <a:rPr lang="en-GB" dirty="0"/>
              <a:t>Data in your storage account is durable and highly available, secure, and massively scalable.</a:t>
            </a:r>
          </a:p>
          <a:p>
            <a:endParaRPr lang="en-GB" dirty="0"/>
          </a:p>
        </p:txBody>
      </p:sp>
      <p:sp>
        <p:nvSpPr>
          <p:cNvPr id="4" name="Footer Placeholder 3">
            <a:extLst>
              <a:ext uri="{FF2B5EF4-FFF2-40B4-BE49-F238E27FC236}">
                <a16:creationId xmlns:a16="http://schemas.microsoft.com/office/drawing/2014/main" id="{AC7938EB-5ED6-4250-846D-02FD716608D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AF5D43B-7995-BB92-0186-95D49AC41D13}"/>
              </a:ext>
            </a:extLst>
          </p:cNvPr>
          <p:cNvSpPr txBox="1"/>
          <p:nvPr/>
        </p:nvSpPr>
        <p:spPr>
          <a:xfrm>
            <a:off x="468573" y="4771363"/>
            <a:ext cx="8261445" cy="1477328"/>
          </a:xfrm>
          <a:prstGeom prst="rect">
            <a:avLst/>
          </a:prstGeom>
          <a:solidFill>
            <a:schemeClr val="bg1"/>
          </a:solidFill>
          <a:ln>
            <a:solidFill>
              <a:schemeClr val="tx1"/>
            </a:solidFill>
          </a:ln>
        </p:spPr>
        <p:txBody>
          <a:bodyPr wrap="square" rtlCol="0">
            <a:spAutoFit/>
          </a:bodyPr>
          <a:lstStyle/>
          <a:p>
            <a:r>
              <a:rPr lang="en-GB" dirty="0"/>
              <a:t>Think Hadoop File System….a distributed file system that spans 100s of nodes with the data sharded across multiple nodes i.e. a block of data might be duplicated 3 or more times across different nodes</a:t>
            </a:r>
          </a:p>
          <a:p>
            <a:pPr marL="285750" indent="-285750">
              <a:buFont typeface="Wingdings" panose="05000000000000000000" pitchFamily="2" charset="2"/>
              <a:buChar char="v"/>
            </a:pPr>
            <a:r>
              <a:rPr lang="en-GB" dirty="0"/>
              <a:t>Designed to handle very large files</a:t>
            </a:r>
          </a:p>
          <a:p>
            <a:pPr marL="285750" indent="-285750">
              <a:buFont typeface="Wingdings" panose="05000000000000000000" pitchFamily="2" charset="2"/>
              <a:buChar char="v"/>
            </a:pPr>
            <a:r>
              <a:rPr lang="en-GB" dirty="0"/>
              <a:t>Provides parallel reads for fast downloads.</a:t>
            </a:r>
          </a:p>
        </p:txBody>
      </p:sp>
    </p:spTree>
    <p:extLst>
      <p:ext uri="{BB962C8B-B14F-4D97-AF65-F5344CB8AC3E}">
        <p14:creationId xmlns:p14="http://schemas.microsoft.com/office/powerpoint/2010/main" val="2407436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765CD-029E-447E-9162-460299624EA0}"/>
              </a:ext>
            </a:extLst>
          </p:cNvPr>
          <p:cNvSpPr>
            <a:spLocks noGrp="1"/>
          </p:cNvSpPr>
          <p:nvPr>
            <p:ph type="title"/>
          </p:nvPr>
        </p:nvSpPr>
        <p:spPr/>
        <p:txBody>
          <a:bodyPr/>
          <a:lstStyle/>
          <a:p>
            <a:r>
              <a:rPr lang="en-GB" dirty="0"/>
              <a:t>Storage Account Characteristics</a:t>
            </a:r>
          </a:p>
        </p:txBody>
      </p:sp>
      <p:sp>
        <p:nvSpPr>
          <p:cNvPr id="3" name="Content Placeholder 2">
            <a:extLst>
              <a:ext uri="{FF2B5EF4-FFF2-40B4-BE49-F238E27FC236}">
                <a16:creationId xmlns:a16="http://schemas.microsoft.com/office/drawing/2014/main" id="{49E2CB78-5253-481D-A099-2B10B5D084E2}"/>
              </a:ext>
            </a:extLst>
          </p:cNvPr>
          <p:cNvSpPr>
            <a:spLocks noGrp="1"/>
          </p:cNvSpPr>
          <p:nvPr>
            <p:ph idx="1"/>
          </p:nvPr>
        </p:nvSpPr>
        <p:spPr>
          <a:xfrm>
            <a:off x="213815" y="1360227"/>
            <a:ext cx="8730160" cy="4478598"/>
          </a:xfrm>
        </p:spPr>
        <p:txBody>
          <a:bodyPr/>
          <a:lstStyle/>
          <a:p>
            <a:pPr marL="0" indent="0">
              <a:buNone/>
            </a:pPr>
            <a:r>
              <a:rPr lang="en-GB" dirty="0"/>
              <a:t>Three vital selections that you’re asked to make are:</a:t>
            </a:r>
          </a:p>
          <a:p>
            <a:pPr marL="514350" indent="-457200">
              <a:buFont typeface="+mj-lt"/>
              <a:buAutoNum type="arabicPeriod"/>
            </a:pPr>
            <a:r>
              <a:rPr lang="en-GB" b="1" dirty="0"/>
              <a:t>Desired Performance Level</a:t>
            </a:r>
            <a:br>
              <a:rPr lang="en-GB" dirty="0"/>
            </a:br>
            <a:r>
              <a:rPr lang="en-GB" i="1" dirty="0"/>
              <a:t>Standard</a:t>
            </a:r>
            <a:r>
              <a:rPr lang="en-GB" dirty="0"/>
              <a:t> or </a:t>
            </a:r>
            <a:r>
              <a:rPr lang="en-GB" i="1" dirty="0"/>
              <a:t>Premium</a:t>
            </a:r>
            <a:r>
              <a:rPr lang="en-GB" dirty="0"/>
              <a:t>. In Premium Storage, the data is stored on Solid State Drives (SSD) versus standard Hard Disk Drives (HDD)</a:t>
            </a:r>
          </a:p>
          <a:p>
            <a:pPr marL="514350" indent="-457200">
              <a:buFont typeface="+mj-lt"/>
              <a:buAutoNum type="arabicPeriod"/>
            </a:pPr>
            <a:r>
              <a:rPr lang="en-GB" b="1" dirty="0"/>
              <a:t>Account Type</a:t>
            </a:r>
            <a:br>
              <a:rPr lang="en-GB" dirty="0"/>
            </a:br>
            <a:r>
              <a:rPr lang="en-GB" dirty="0"/>
              <a:t>GPv1, GPv2, </a:t>
            </a:r>
            <a:r>
              <a:rPr lang="en-GB" dirty="0" err="1"/>
              <a:t>BlockBlobStorage</a:t>
            </a:r>
            <a:r>
              <a:rPr lang="en-GB" dirty="0"/>
              <a:t> &amp; </a:t>
            </a:r>
            <a:r>
              <a:rPr lang="en-GB" dirty="0" err="1"/>
              <a:t>FileStorage</a:t>
            </a:r>
            <a:endParaRPr lang="en-GB" dirty="0"/>
          </a:p>
          <a:p>
            <a:pPr marL="514350" indent="-457200">
              <a:buFont typeface="+mj-lt"/>
              <a:buAutoNum type="arabicPeriod"/>
            </a:pPr>
            <a:r>
              <a:rPr lang="en-GB" b="1" dirty="0"/>
              <a:t>Replication/Data Redundancy</a:t>
            </a:r>
            <a:br>
              <a:rPr lang="en-GB" dirty="0"/>
            </a:br>
            <a:r>
              <a:rPr lang="en-GB" dirty="0"/>
              <a:t>Multiple copies of your data are stored to protect that data from planned and unplanned events like data centre failures, transient errors, etc. Choosing the correct kind is important since it enables your application become more fault-tolerant and available.</a:t>
            </a:r>
          </a:p>
          <a:p>
            <a:endParaRPr lang="en-GB" dirty="0"/>
          </a:p>
          <a:p>
            <a:r>
              <a:rPr lang="en-GB" b="1" dirty="0"/>
              <a:t>Once a storage account is created with a performance level and account type, these cannot be changed</a:t>
            </a:r>
          </a:p>
          <a:p>
            <a:endParaRPr lang="en-GB" dirty="0"/>
          </a:p>
        </p:txBody>
      </p:sp>
      <p:sp>
        <p:nvSpPr>
          <p:cNvPr id="4" name="Footer Placeholder 3">
            <a:extLst>
              <a:ext uri="{FF2B5EF4-FFF2-40B4-BE49-F238E27FC236}">
                <a16:creationId xmlns:a16="http://schemas.microsoft.com/office/drawing/2014/main" id="{6B7FEDEE-24BC-4A38-9F87-C253385BE9E5}"/>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946440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593F-AB1F-40ED-9E8D-2836BCDFDEEB}"/>
              </a:ext>
            </a:extLst>
          </p:cNvPr>
          <p:cNvSpPr>
            <a:spLocks noGrp="1"/>
          </p:cNvSpPr>
          <p:nvPr>
            <p:ph type="title"/>
          </p:nvPr>
        </p:nvSpPr>
        <p:spPr/>
        <p:txBody>
          <a:bodyPr/>
          <a:lstStyle/>
          <a:p>
            <a:r>
              <a:rPr lang="en-GB" dirty="0"/>
              <a:t>Storage</a:t>
            </a:r>
          </a:p>
        </p:txBody>
      </p:sp>
      <p:sp>
        <p:nvSpPr>
          <p:cNvPr id="3" name="Content Placeholder 2">
            <a:extLst>
              <a:ext uri="{FF2B5EF4-FFF2-40B4-BE49-F238E27FC236}">
                <a16:creationId xmlns:a16="http://schemas.microsoft.com/office/drawing/2014/main" id="{317C906B-7A5A-4BD7-8165-03E3C3D07F2B}"/>
              </a:ext>
            </a:extLst>
          </p:cNvPr>
          <p:cNvSpPr>
            <a:spLocks noGrp="1"/>
          </p:cNvSpPr>
          <p:nvPr>
            <p:ph idx="1"/>
          </p:nvPr>
        </p:nvSpPr>
        <p:spPr>
          <a:xfrm>
            <a:off x="630071" y="791570"/>
            <a:ext cx="7883856" cy="2911523"/>
          </a:xfrm>
        </p:spPr>
        <p:txBody>
          <a:bodyPr/>
          <a:lstStyle/>
          <a:p>
            <a:pPr marL="0" indent="0">
              <a:buNone/>
            </a:pPr>
            <a:r>
              <a:rPr lang="en-GB" dirty="0"/>
              <a:t>Generally speaking most providers divide this storage into two categories</a:t>
            </a:r>
          </a:p>
          <a:p>
            <a:pPr>
              <a:buFont typeface="Wingdings" panose="05000000000000000000" pitchFamily="2" charset="2"/>
              <a:buChar char="v"/>
            </a:pPr>
            <a:r>
              <a:rPr lang="en-GB" b="1" dirty="0"/>
              <a:t>Files</a:t>
            </a:r>
            <a:r>
              <a:rPr lang="en-GB" dirty="0"/>
              <a:t>:  fully managed </a:t>
            </a:r>
            <a:r>
              <a:rPr lang="en-GB" b="1" dirty="0"/>
              <a:t>file shares</a:t>
            </a:r>
            <a:br>
              <a:rPr lang="en-GB" dirty="0"/>
            </a:br>
            <a:r>
              <a:rPr lang="en-GB" dirty="0"/>
              <a:t>Accessible Server Message Block (SMB) protocol or Network File System (NFS) protocol. </a:t>
            </a:r>
          </a:p>
          <a:p>
            <a:pPr>
              <a:buFont typeface="Wingdings" panose="05000000000000000000" pitchFamily="2" charset="2"/>
              <a:buChar char="v"/>
            </a:pPr>
            <a:r>
              <a:rPr lang="en-GB" b="1" dirty="0"/>
              <a:t>B</a:t>
            </a:r>
            <a:r>
              <a:rPr lang="en-GB" dirty="0"/>
              <a:t>inary </a:t>
            </a:r>
            <a:r>
              <a:rPr lang="en-GB" b="1" dirty="0"/>
              <a:t>L</a:t>
            </a:r>
            <a:r>
              <a:rPr lang="en-GB" dirty="0"/>
              <a:t>arge </a:t>
            </a:r>
            <a:r>
              <a:rPr lang="en-GB" b="1" dirty="0"/>
              <a:t>Ob</a:t>
            </a:r>
            <a:r>
              <a:rPr lang="en-GB" dirty="0"/>
              <a:t>jects (</a:t>
            </a:r>
            <a:r>
              <a:rPr lang="en-GB" b="1" dirty="0"/>
              <a:t>Blobs)</a:t>
            </a:r>
            <a:r>
              <a:rPr lang="en-GB" dirty="0"/>
              <a:t>: object storage for </a:t>
            </a:r>
            <a:r>
              <a:rPr lang="en-GB" b="1" dirty="0"/>
              <a:t>storing massive amounts of unstructured data </a:t>
            </a:r>
            <a:r>
              <a:rPr lang="en-GB" dirty="0"/>
              <a:t>such as text files, images or videos. </a:t>
            </a:r>
          </a:p>
        </p:txBody>
      </p:sp>
      <p:sp>
        <p:nvSpPr>
          <p:cNvPr id="4" name="Footer Placeholder 3">
            <a:extLst>
              <a:ext uri="{FF2B5EF4-FFF2-40B4-BE49-F238E27FC236}">
                <a16:creationId xmlns:a16="http://schemas.microsoft.com/office/drawing/2014/main" id="{88119200-E1B7-4D0F-8190-4A73B5BE05E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BC1C141-3DC7-49FB-A008-EFA494ECE232}"/>
              </a:ext>
            </a:extLst>
          </p:cNvPr>
          <p:cNvSpPr txBox="1"/>
          <p:nvPr/>
        </p:nvSpPr>
        <p:spPr>
          <a:xfrm>
            <a:off x="2406258" y="6277970"/>
            <a:ext cx="6737742" cy="307777"/>
          </a:xfrm>
          <a:prstGeom prst="rect">
            <a:avLst/>
          </a:prstGeom>
          <a:noFill/>
        </p:spPr>
        <p:txBody>
          <a:bodyPr wrap="none" rtlCol="0">
            <a:spAutoFit/>
          </a:bodyPr>
          <a:lstStyle/>
          <a:p>
            <a:r>
              <a:rPr lang="en-GB" sz="1400" i="1" dirty="0"/>
              <a:t>https://docs.microsoft.com/en-us/azure/storage/common/storage-account-overview</a:t>
            </a:r>
          </a:p>
        </p:txBody>
      </p:sp>
      <p:sp>
        <p:nvSpPr>
          <p:cNvPr id="7" name="Content Placeholder 2">
            <a:extLst>
              <a:ext uri="{FF2B5EF4-FFF2-40B4-BE49-F238E27FC236}">
                <a16:creationId xmlns:a16="http://schemas.microsoft.com/office/drawing/2014/main" id="{5BF189E7-1E42-BFA5-E7D0-AA13423D3313}"/>
              </a:ext>
            </a:extLst>
          </p:cNvPr>
          <p:cNvSpPr txBox="1">
            <a:spLocks/>
          </p:cNvSpPr>
          <p:nvPr/>
        </p:nvSpPr>
        <p:spPr bwMode="auto">
          <a:xfrm>
            <a:off x="630070" y="3668951"/>
            <a:ext cx="7883855" cy="25020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Azure supports 5 different types of storage services:</a:t>
            </a:r>
          </a:p>
          <a:p>
            <a:pPr lvl="1"/>
            <a:r>
              <a:rPr lang="en-GB" dirty="0">
                <a:sym typeface="Wingdings" panose="05000000000000000000" pitchFamily="2" charset="2"/>
              </a:rPr>
              <a:t>Azure Blobs</a:t>
            </a:r>
          </a:p>
          <a:p>
            <a:pPr lvl="1"/>
            <a:r>
              <a:rPr lang="en-GB" dirty="0">
                <a:sym typeface="Wingdings" panose="05000000000000000000" pitchFamily="2" charset="2"/>
              </a:rPr>
              <a:t>Azure Files</a:t>
            </a:r>
          </a:p>
          <a:p>
            <a:pPr lvl="1"/>
            <a:r>
              <a:rPr lang="en-GB" dirty="0">
                <a:sym typeface="Wingdings" panose="05000000000000000000" pitchFamily="2" charset="2"/>
              </a:rPr>
              <a:t>Azure Tables</a:t>
            </a:r>
          </a:p>
          <a:p>
            <a:pPr lvl="1"/>
            <a:r>
              <a:rPr lang="en-GB" dirty="0">
                <a:sym typeface="Wingdings" panose="05000000000000000000" pitchFamily="2" charset="2"/>
              </a:rPr>
              <a:t>Azure Queues</a:t>
            </a:r>
          </a:p>
          <a:p>
            <a:pPr lvl="1"/>
            <a:r>
              <a:rPr lang="en-GB" dirty="0">
                <a:sym typeface="Wingdings" panose="05000000000000000000" pitchFamily="2" charset="2"/>
              </a:rPr>
              <a:t>Azure Disks (managed disks)</a:t>
            </a:r>
          </a:p>
          <a:p>
            <a:endParaRPr lang="en-GB" dirty="0">
              <a:sym typeface="Wingdings" panose="05000000000000000000" pitchFamily="2" charset="2"/>
            </a:endParaRPr>
          </a:p>
          <a:p>
            <a:endParaRPr lang="en-GB" dirty="0">
              <a:sym typeface="Wingdings" panose="05000000000000000000" pitchFamily="2" charset="2"/>
            </a:endParaRPr>
          </a:p>
        </p:txBody>
      </p:sp>
    </p:spTree>
    <p:extLst>
      <p:ext uri="{BB962C8B-B14F-4D97-AF65-F5344CB8AC3E}">
        <p14:creationId xmlns:p14="http://schemas.microsoft.com/office/powerpoint/2010/main" val="1930207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DAA8A-55B2-4ACD-8286-189E2EF63F01}"/>
              </a:ext>
            </a:extLst>
          </p:cNvPr>
          <p:cNvSpPr>
            <a:spLocks noGrp="1"/>
          </p:cNvSpPr>
          <p:nvPr>
            <p:ph type="title"/>
          </p:nvPr>
        </p:nvSpPr>
        <p:spPr/>
        <p:txBody>
          <a:bodyPr/>
          <a:lstStyle/>
          <a:p>
            <a:r>
              <a:rPr lang="en-GB" dirty="0"/>
              <a:t>Azure Storage Service</a:t>
            </a:r>
          </a:p>
        </p:txBody>
      </p:sp>
      <p:sp>
        <p:nvSpPr>
          <p:cNvPr id="3" name="Content Placeholder 2">
            <a:extLst>
              <a:ext uri="{FF2B5EF4-FFF2-40B4-BE49-F238E27FC236}">
                <a16:creationId xmlns:a16="http://schemas.microsoft.com/office/drawing/2014/main" id="{C2A8A531-F776-4F4F-A264-4F8C9C1A8FAA}"/>
              </a:ext>
            </a:extLst>
          </p:cNvPr>
          <p:cNvSpPr>
            <a:spLocks noGrp="1"/>
          </p:cNvSpPr>
          <p:nvPr>
            <p:ph idx="1"/>
          </p:nvPr>
        </p:nvSpPr>
        <p:spPr>
          <a:xfrm>
            <a:off x="101139" y="2206400"/>
            <a:ext cx="8941721" cy="3824439"/>
          </a:xfrm>
        </p:spPr>
        <p:txBody>
          <a:bodyPr/>
          <a:lstStyle/>
          <a:p>
            <a:r>
              <a:rPr lang="en-GB" dirty="0">
                <a:sym typeface="Wingdings" panose="05000000000000000000" pitchFamily="2" charset="2"/>
              </a:rPr>
              <a:t>You </a:t>
            </a:r>
            <a:r>
              <a:rPr lang="en-GB" b="1" dirty="0">
                <a:sym typeface="Wingdings" panose="05000000000000000000" pitchFamily="2" charset="2"/>
              </a:rPr>
              <a:t>create a general purpose storage account </a:t>
            </a:r>
            <a:r>
              <a:rPr lang="en-GB" dirty="0">
                <a:sym typeface="Wingdings" panose="05000000000000000000" pitchFamily="2" charset="2"/>
              </a:rPr>
              <a:t>using the command</a:t>
            </a:r>
          </a:p>
          <a:p>
            <a:endParaRPr lang="en-GB" dirty="0">
              <a:sym typeface="Wingdings" panose="05000000000000000000" pitchFamily="2" charset="2"/>
            </a:endParaRPr>
          </a:p>
          <a:p>
            <a:endParaRPr lang="en-GB" dirty="0">
              <a:sym typeface="Wingdings" panose="05000000000000000000" pitchFamily="2" charset="2"/>
            </a:endParaRPr>
          </a:p>
          <a:p>
            <a:endParaRPr lang="en-GB" dirty="0">
              <a:sym typeface="Wingdings" panose="05000000000000000000" pitchFamily="2" charset="2"/>
            </a:endParaRPr>
          </a:p>
          <a:p>
            <a:r>
              <a:rPr lang="en-GB" dirty="0"/>
              <a:t>The storage account provides a </a:t>
            </a:r>
            <a:r>
              <a:rPr lang="en-GB" b="1" dirty="0"/>
              <a:t>unique namespace</a:t>
            </a:r>
            <a:r>
              <a:rPr lang="en-GB" dirty="0"/>
              <a:t> for your Azure Storage data that's accessible from anywhere in the world over HTTP or HTTPS. (by default this is HTTPS only but you can use a flag to change this </a:t>
            </a:r>
            <a:r>
              <a:rPr lang="en-GB" i="1" dirty="0"/>
              <a:t>--https-only false</a:t>
            </a:r>
            <a:r>
              <a:rPr lang="en-GB" dirty="0"/>
              <a:t>)</a:t>
            </a:r>
            <a:endParaRPr lang="en-GB" dirty="0">
              <a:sym typeface="Wingdings" panose="05000000000000000000" pitchFamily="2" charset="2"/>
            </a:endParaRPr>
          </a:p>
          <a:p>
            <a:r>
              <a:rPr lang="en-GB" dirty="0">
                <a:sym typeface="Wingdings" panose="05000000000000000000" pitchFamily="2" charset="2"/>
              </a:rPr>
              <a:t>You can access blob storage in many programming languages, C#, PHP, JavaScript, Java, Go, etc.</a:t>
            </a:r>
            <a:endParaRPr lang="en-GB" dirty="0"/>
          </a:p>
        </p:txBody>
      </p:sp>
      <p:sp>
        <p:nvSpPr>
          <p:cNvPr id="4" name="Footer Placeholder 3">
            <a:extLst>
              <a:ext uri="{FF2B5EF4-FFF2-40B4-BE49-F238E27FC236}">
                <a16:creationId xmlns:a16="http://schemas.microsoft.com/office/drawing/2014/main" id="{AEF04D97-DACC-4DA7-AAE4-3FAD3C84173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FE5736C-38A0-4C66-BAE8-A509632EB954}"/>
              </a:ext>
            </a:extLst>
          </p:cNvPr>
          <p:cNvSpPr txBox="1"/>
          <p:nvPr/>
        </p:nvSpPr>
        <p:spPr>
          <a:xfrm>
            <a:off x="101139" y="2682829"/>
            <a:ext cx="8941721" cy="923330"/>
          </a:xfrm>
          <a:prstGeom prst="rect">
            <a:avLst/>
          </a:prstGeom>
          <a:solidFill>
            <a:srgbClr val="000000"/>
          </a:solidFill>
          <a:ln w="9525">
            <a:noFill/>
          </a:ln>
        </p:spPr>
        <p:txBody>
          <a:bodyPr wrap="square" rtlCol="0">
            <a:spAutoFit/>
          </a:bodyPr>
          <a:lstStyle/>
          <a:p>
            <a:r>
              <a:rPr lang="en-GB" i="1" dirty="0">
                <a:solidFill>
                  <a:schemeClr val="bg1"/>
                </a:solidFill>
              </a:rPr>
              <a:t>CREATE A STORAGE ACCOUNT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storage account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a:solidFill>
                  <a:srgbClr val="FFC000"/>
                </a:solidFill>
              </a:rPr>
              <a:t>&lt;</a:t>
            </a:r>
            <a:r>
              <a:rPr lang="en-GB" dirty="0" err="1">
                <a:solidFill>
                  <a:srgbClr val="FFC000"/>
                </a:solidFill>
              </a:rPr>
              <a:t>mystore</a:t>
            </a:r>
            <a:r>
              <a:rPr lang="en-GB" dirty="0">
                <a:solidFill>
                  <a:srgbClr val="FFC000"/>
                </a:solidFill>
              </a:rPr>
              <a:t>&gt;</a:t>
            </a:r>
            <a:r>
              <a:rPr lang="en-GB" dirty="0">
                <a:solidFill>
                  <a:schemeClr val="accent1">
                    <a:lumMod val="50000"/>
                  </a:schemeClr>
                </a:solidFill>
              </a:rPr>
              <a:t> --location </a:t>
            </a:r>
            <a:r>
              <a:rPr lang="en-GB" dirty="0" err="1">
                <a:solidFill>
                  <a:srgbClr val="FFC000"/>
                </a:solidFill>
              </a:rPr>
              <a:t>ukwest</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err="1">
                <a:solidFill>
                  <a:srgbClr val="FFC000"/>
                </a:solidFill>
              </a:rPr>
              <a:t>Standard_LRS</a:t>
            </a:r>
            <a:r>
              <a:rPr lang="en-GB" dirty="0">
                <a:solidFill>
                  <a:srgbClr val="FFC000"/>
                </a:solidFill>
              </a:rPr>
              <a:t> </a:t>
            </a:r>
            <a:r>
              <a:rPr lang="en-GB" dirty="0">
                <a:solidFill>
                  <a:schemeClr val="accent1">
                    <a:lumMod val="50000"/>
                  </a:schemeClr>
                </a:solidFill>
              </a:rPr>
              <a:t>--encryption-services </a:t>
            </a:r>
            <a:r>
              <a:rPr lang="en-GB" dirty="0">
                <a:solidFill>
                  <a:srgbClr val="FFC000"/>
                </a:solidFill>
              </a:rPr>
              <a:t>blob </a:t>
            </a:r>
          </a:p>
        </p:txBody>
      </p:sp>
      <p:sp>
        <p:nvSpPr>
          <p:cNvPr id="9" name="TextBox 8">
            <a:extLst>
              <a:ext uri="{FF2B5EF4-FFF2-40B4-BE49-F238E27FC236}">
                <a16:creationId xmlns:a16="http://schemas.microsoft.com/office/drawing/2014/main" id="{17549BDB-0C68-4863-AD56-08E0B4F1C7BF}"/>
              </a:ext>
            </a:extLst>
          </p:cNvPr>
          <p:cNvSpPr txBox="1"/>
          <p:nvPr/>
        </p:nvSpPr>
        <p:spPr>
          <a:xfrm>
            <a:off x="5213445" y="5938015"/>
            <a:ext cx="3603009" cy="523220"/>
          </a:xfrm>
          <a:prstGeom prst="rect">
            <a:avLst/>
          </a:prstGeom>
          <a:solidFill>
            <a:schemeClr val="bg1"/>
          </a:solidFill>
          <a:ln>
            <a:solidFill>
              <a:schemeClr val="tx1"/>
            </a:solidFill>
          </a:ln>
        </p:spPr>
        <p:txBody>
          <a:bodyPr wrap="square" rtlCol="0">
            <a:spAutoFit/>
          </a:bodyPr>
          <a:lstStyle/>
          <a:p>
            <a:r>
              <a:rPr lang="en-GB" sz="1400" i="1" dirty="0"/>
              <a:t>All data in your storage account is automatically encrypted on the service side</a:t>
            </a:r>
          </a:p>
        </p:txBody>
      </p:sp>
      <p:sp>
        <p:nvSpPr>
          <p:cNvPr id="10" name="TextBox 9">
            <a:extLst>
              <a:ext uri="{FF2B5EF4-FFF2-40B4-BE49-F238E27FC236}">
                <a16:creationId xmlns:a16="http://schemas.microsoft.com/office/drawing/2014/main" id="{B9BFF278-F19C-4B79-B809-51B2C6DDEBC1}"/>
              </a:ext>
            </a:extLst>
          </p:cNvPr>
          <p:cNvSpPr txBox="1"/>
          <p:nvPr/>
        </p:nvSpPr>
        <p:spPr>
          <a:xfrm>
            <a:off x="3311628" y="1082434"/>
            <a:ext cx="1947538" cy="523220"/>
          </a:xfrm>
          <a:prstGeom prst="rect">
            <a:avLst/>
          </a:prstGeom>
          <a:noFill/>
        </p:spPr>
        <p:txBody>
          <a:bodyPr wrap="square" rtlCol="0">
            <a:spAutoFit/>
          </a:bodyPr>
          <a:lstStyle/>
          <a:p>
            <a:r>
              <a:rPr lang="en-GB" sz="1400" i="1" dirty="0"/>
              <a:t>Default </a:t>
            </a:r>
            <a:r>
              <a:rPr lang="en-GB" sz="1400" i="1" dirty="0" err="1"/>
              <a:t>sku</a:t>
            </a:r>
            <a:r>
              <a:rPr lang="en-GB" sz="1400" i="1" dirty="0"/>
              <a:t> value is </a:t>
            </a:r>
            <a:r>
              <a:rPr lang="en-GB" sz="1400" i="1" dirty="0" err="1"/>
              <a:t>Standard_RAGRS</a:t>
            </a:r>
            <a:endParaRPr lang="en-GB" sz="1400" i="1" dirty="0"/>
          </a:p>
        </p:txBody>
      </p:sp>
      <p:cxnSp>
        <p:nvCxnSpPr>
          <p:cNvPr id="12" name="Straight Arrow Connector 11">
            <a:extLst>
              <a:ext uri="{FF2B5EF4-FFF2-40B4-BE49-F238E27FC236}">
                <a16:creationId xmlns:a16="http://schemas.microsoft.com/office/drawing/2014/main" id="{041FA0A7-9242-465C-9F38-B79D1446C7AF}"/>
              </a:ext>
            </a:extLst>
          </p:cNvPr>
          <p:cNvCxnSpPr/>
          <p:nvPr/>
        </p:nvCxnSpPr>
        <p:spPr bwMode="auto">
          <a:xfrm flipH="1">
            <a:off x="3643952" y="1635722"/>
            <a:ext cx="477672" cy="1680681"/>
          </a:xfrm>
          <a:prstGeom prst="straightConnector1">
            <a:avLst/>
          </a:prstGeom>
          <a:solidFill>
            <a:schemeClr val="accent1"/>
          </a:solidFill>
          <a:ln w="19050"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3A5E388E-7039-4D1C-A4B0-705E6C18C939}"/>
              </a:ext>
            </a:extLst>
          </p:cNvPr>
          <p:cNvSpPr txBox="1"/>
          <p:nvPr/>
        </p:nvSpPr>
        <p:spPr>
          <a:xfrm>
            <a:off x="6138389" y="1334674"/>
            <a:ext cx="2587080" cy="523220"/>
          </a:xfrm>
          <a:prstGeom prst="rect">
            <a:avLst/>
          </a:prstGeom>
          <a:noFill/>
        </p:spPr>
        <p:txBody>
          <a:bodyPr wrap="square" rtlCol="0">
            <a:spAutoFit/>
          </a:bodyPr>
          <a:lstStyle/>
          <a:p>
            <a:r>
              <a:rPr lang="en-GB" sz="1400" i="1" dirty="0"/>
              <a:t>The storage account name will need to be a globally unique</a:t>
            </a:r>
          </a:p>
        </p:txBody>
      </p:sp>
      <p:cxnSp>
        <p:nvCxnSpPr>
          <p:cNvPr id="13" name="Straight Arrow Connector 12">
            <a:extLst>
              <a:ext uri="{FF2B5EF4-FFF2-40B4-BE49-F238E27FC236}">
                <a16:creationId xmlns:a16="http://schemas.microsoft.com/office/drawing/2014/main" id="{761C1F56-BAB3-4DA6-86D0-2A7DBA1A2C54}"/>
              </a:ext>
            </a:extLst>
          </p:cNvPr>
          <p:cNvCxnSpPr/>
          <p:nvPr/>
        </p:nvCxnSpPr>
        <p:spPr bwMode="auto">
          <a:xfrm>
            <a:off x="7383439" y="1933430"/>
            <a:ext cx="550460" cy="1100919"/>
          </a:xfrm>
          <a:prstGeom prst="straightConnector1">
            <a:avLst/>
          </a:prstGeom>
          <a:solidFill>
            <a:schemeClr val="accent1"/>
          </a:solidFill>
          <a:ln w="19050"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826814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71477-070A-4A7B-8DD4-42F492AC9B48}"/>
              </a:ext>
            </a:extLst>
          </p:cNvPr>
          <p:cNvSpPr>
            <a:spLocks noGrp="1"/>
          </p:cNvSpPr>
          <p:nvPr>
            <p:ph type="title"/>
          </p:nvPr>
        </p:nvSpPr>
        <p:spPr/>
        <p:txBody>
          <a:bodyPr/>
          <a:lstStyle/>
          <a:p>
            <a:r>
              <a:rPr lang="en-GB" dirty="0"/>
              <a:t>Storage Account Name</a:t>
            </a:r>
          </a:p>
        </p:txBody>
      </p:sp>
      <p:sp>
        <p:nvSpPr>
          <p:cNvPr id="3" name="Content Placeholder 2">
            <a:extLst>
              <a:ext uri="{FF2B5EF4-FFF2-40B4-BE49-F238E27FC236}">
                <a16:creationId xmlns:a16="http://schemas.microsoft.com/office/drawing/2014/main" id="{56049EAA-B8BD-4789-A09D-A55628E501FA}"/>
              </a:ext>
            </a:extLst>
          </p:cNvPr>
          <p:cNvSpPr>
            <a:spLocks noGrp="1"/>
          </p:cNvSpPr>
          <p:nvPr>
            <p:ph idx="1"/>
          </p:nvPr>
        </p:nvSpPr>
        <p:spPr>
          <a:xfrm>
            <a:off x="550461" y="1291989"/>
            <a:ext cx="7952094" cy="2879678"/>
          </a:xfrm>
        </p:spPr>
        <p:txBody>
          <a:bodyPr/>
          <a:lstStyle/>
          <a:p>
            <a:r>
              <a:rPr lang="en-GB" dirty="0"/>
              <a:t>Storage account names must be between 3 and 24 characters in length and may contain numbers and </a:t>
            </a:r>
            <a:r>
              <a:rPr lang="en-GB" dirty="0">
                <a:solidFill>
                  <a:srgbClr val="FF0000"/>
                </a:solidFill>
              </a:rPr>
              <a:t>lowercase letters only</a:t>
            </a:r>
            <a:r>
              <a:rPr lang="en-GB" dirty="0"/>
              <a:t>. </a:t>
            </a:r>
          </a:p>
          <a:p>
            <a:r>
              <a:rPr lang="en-GB" dirty="0"/>
              <a:t>Your storage account name </a:t>
            </a:r>
            <a:r>
              <a:rPr lang="en-GB" b="1" dirty="0"/>
              <a:t>must be unique within Azure</a:t>
            </a:r>
            <a:r>
              <a:rPr lang="en-GB" dirty="0"/>
              <a:t>. No two storage accounts can have the same name</a:t>
            </a:r>
          </a:p>
          <a:p>
            <a:pPr lvl="1"/>
            <a:r>
              <a:rPr lang="en-GB" dirty="0"/>
              <a:t>The name must be unique across all subscriptions globally, not just yours because </a:t>
            </a:r>
            <a:r>
              <a:rPr lang="en-GB" b="1" dirty="0"/>
              <a:t>the name becomes part of the URL</a:t>
            </a:r>
          </a:p>
          <a:p>
            <a:pPr lvl="1"/>
            <a:endParaRPr lang="en-GB" dirty="0"/>
          </a:p>
        </p:txBody>
      </p:sp>
      <p:sp>
        <p:nvSpPr>
          <p:cNvPr id="4" name="Footer Placeholder 3">
            <a:extLst>
              <a:ext uri="{FF2B5EF4-FFF2-40B4-BE49-F238E27FC236}">
                <a16:creationId xmlns:a16="http://schemas.microsoft.com/office/drawing/2014/main" id="{EAE651D5-9839-441B-8C57-1112DF990D89}"/>
              </a:ext>
            </a:extLst>
          </p:cNvPr>
          <p:cNvSpPr>
            <a:spLocks noGrp="1"/>
          </p:cNvSpPr>
          <p:nvPr>
            <p:ph type="ftr" sz="quarter" idx="10"/>
          </p:nvPr>
        </p:nvSpPr>
        <p:spPr/>
        <p:txBody>
          <a:bodyPr/>
          <a:lstStyle/>
          <a:p>
            <a:pPr>
              <a:defRPr/>
            </a:pPr>
            <a:r>
              <a:rPr lang="en-US" altLang="en-US" dirty="0"/>
              <a:t>WEB</a:t>
            </a:r>
          </a:p>
        </p:txBody>
      </p:sp>
      <p:sp>
        <p:nvSpPr>
          <p:cNvPr id="6" name="TextBox 5">
            <a:extLst>
              <a:ext uri="{FF2B5EF4-FFF2-40B4-BE49-F238E27FC236}">
                <a16:creationId xmlns:a16="http://schemas.microsoft.com/office/drawing/2014/main" id="{1FBF4B52-101B-4E3E-B52A-EE2AE4FC76A9}"/>
              </a:ext>
            </a:extLst>
          </p:cNvPr>
          <p:cNvSpPr txBox="1"/>
          <p:nvPr/>
        </p:nvSpPr>
        <p:spPr>
          <a:xfrm>
            <a:off x="399867" y="4052453"/>
            <a:ext cx="8401416" cy="1569660"/>
          </a:xfrm>
          <a:prstGeom prst="rect">
            <a:avLst/>
          </a:prstGeom>
          <a:solidFill>
            <a:srgbClr val="000000"/>
          </a:solidFill>
          <a:ln w="9525">
            <a:noFill/>
          </a:ln>
        </p:spPr>
        <p:txBody>
          <a:bodyPr wrap="square" rtlCol="0">
            <a:spAutoFit/>
          </a:bodyPr>
          <a:lstStyle/>
          <a:p>
            <a:r>
              <a:rPr lang="en-GB" i="1" dirty="0">
                <a:solidFill>
                  <a:schemeClr val="bg1"/>
                </a:solidFill>
              </a:rPr>
              <a:t>CHECK A STORAGE ACCOUNT NAME IS VALID AND NOT ALREADY IN USE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storage account check-name --name </a:t>
            </a:r>
            <a:r>
              <a:rPr lang="en-GB" dirty="0" err="1">
                <a:solidFill>
                  <a:srgbClr val="FFC000"/>
                </a:solidFill>
              </a:rPr>
              <a:t>mystore</a:t>
            </a:r>
            <a:endParaRPr lang="en-GB" dirty="0">
              <a:solidFill>
                <a:srgbClr val="FFC000"/>
              </a:solidFill>
            </a:endParaRPr>
          </a:p>
          <a:p>
            <a:r>
              <a:rPr lang="en-GB" sz="1200" dirty="0">
                <a:solidFill>
                  <a:schemeClr val="bg1"/>
                </a:solidFill>
              </a:rPr>
              <a:t>{</a:t>
            </a:r>
          </a:p>
          <a:p>
            <a:r>
              <a:rPr lang="en-GB" sz="1200" dirty="0">
                <a:solidFill>
                  <a:schemeClr val="bg1"/>
                </a:solidFill>
              </a:rPr>
              <a:t>  "message": "The storage account named </a:t>
            </a:r>
            <a:r>
              <a:rPr lang="en-GB" sz="1200" dirty="0" err="1">
                <a:solidFill>
                  <a:schemeClr val="bg1"/>
                </a:solidFill>
              </a:rPr>
              <a:t>mystore</a:t>
            </a:r>
            <a:r>
              <a:rPr lang="en-GB" sz="1200" dirty="0">
                <a:solidFill>
                  <a:schemeClr val="bg1"/>
                </a:solidFill>
              </a:rPr>
              <a:t> is already taken.",</a:t>
            </a:r>
          </a:p>
          <a:p>
            <a:r>
              <a:rPr lang="en-GB" sz="1200" dirty="0">
                <a:solidFill>
                  <a:schemeClr val="bg1"/>
                </a:solidFill>
              </a:rPr>
              <a:t>  "</a:t>
            </a:r>
            <a:r>
              <a:rPr lang="en-GB" sz="1200" dirty="0" err="1">
                <a:solidFill>
                  <a:schemeClr val="bg1"/>
                </a:solidFill>
              </a:rPr>
              <a:t>nameAvailable</a:t>
            </a:r>
            <a:r>
              <a:rPr lang="en-GB" sz="1200" dirty="0">
                <a:solidFill>
                  <a:schemeClr val="bg1"/>
                </a:solidFill>
              </a:rPr>
              <a:t>": false,</a:t>
            </a:r>
          </a:p>
          <a:p>
            <a:r>
              <a:rPr lang="en-GB" sz="1200" dirty="0">
                <a:solidFill>
                  <a:schemeClr val="bg1"/>
                </a:solidFill>
              </a:rPr>
              <a:t>  "reason": "</a:t>
            </a:r>
            <a:r>
              <a:rPr lang="en-GB" sz="1200" dirty="0" err="1">
                <a:solidFill>
                  <a:schemeClr val="bg1"/>
                </a:solidFill>
              </a:rPr>
              <a:t>AlreadyExists</a:t>
            </a:r>
            <a:r>
              <a:rPr lang="en-GB" sz="1200" dirty="0">
                <a:solidFill>
                  <a:schemeClr val="bg1"/>
                </a:solidFill>
              </a:rPr>
              <a:t>"</a:t>
            </a:r>
          </a:p>
          <a:p>
            <a:r>
              <a:rPr lang="en-GB" sz="1200" dirty="0">
                <a:solidFill>
                  <a:schemeClr val="bg1"/>
                </a:solidFill>
              </a:rPr>
              <a:t>}</a:t>
            </a:r>
          </a:p>
        </p:txBody>
      </p:sp>
      <p:sp>
        <p:nvSpPr>
          <p:cNvPr id="5" name="TextBox 4">
            <a:extLst>
              <a:ext uri="{FF2B5EF4-FFF2-40B4-BE49-F238E27FC236}">
                <a16:creationId xmlns:a16="http://schemas.microsoft.com/office/drawing/2014/main" id="{123074D3-18DD-DD11-9473-46657A16B78F}"/>
              </a:ext>
            </a:extLst>
          </p:cNvPr>
          <p:cNvSpPr txBox="1"/>
          <p:nvPr/>
        </p:nvSpPr>
        <p:spPr>
          <a:xfrm>
            <a:off x="1326951" y="3384293"/>
            <a:ext cx="6078908" cy="307777"/>
          </a:xfrm>
          <a:prstGeom prst="rect">
            <a:avLst/>
          </a:prstGeom>
          <a:solidFill>
            <a:schemeClr val="accent6">
              <a:lumMod val="20000"/>
              <a:lumOff val="80000"/>
            </a:schemeClr>
          </a:solidFill>
        </p:spPr>
        <p:txBody>
          <a:bodyPr wrap="none" rtlCol="0">
            <a:spAutoFit/>
          </a:bodyPr>
          <a:lstStyle/>
          <a:p>
            <a:r>
              <a:rPr lang="en-GB" sz="1400" i="1" dirty="0"/>
              <a:t>https://*mystorageaccount*.blob.core.windows.net/*mycontainer*/*myblob*</a:t>
            </a:r>
          </a:p>
        </p:txBody>
      </p:sp>
    </p:spTree>
    <p:extLst>
      <p:ext uri="{BB962C8B-B14F-4D97-AF65-F5344CB8AC3E}">
        <p14:creationId xmlns:p14="http://schemas.microsoft.com/office/powerpoint/2010/main" val="3381290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4C1A-A5CE-4853-A720-117DA7783FF4}"/>
              </a:ext>
            </a:extLst>
          </p:cNvPr>
          <p:cNvSpPr>
            <a:spLocks noGrp="1"/>
          </p:cNvSpPr>
          <p:nvPr>
            <p:ph type="title"/>
          </p:nvPr>
        </p:nvSpPr>
        <p:spPr/>
        <p:txBody>
          <a:bodyPr/>
          <a:lstStyle/>
          <a:p>
            <a:r>
              <a:rPr lang="en-GB" dirty="0"/>
              <a:t>Standard Storage Account Endpoints</a:t>
            </a:r>
          </a:p>
        </p:txBody>
      </p:sp>
      <p:sp>
        <p:nvSpPr>
          <p:cNvPr id="3" name="Content Placeholder 2">
            <a:extLst>
              <a:ext uri="{FF2B5EF4-FFF2-40B4-BE49-F238E27FC236}">
                <a16:creationId xmlns:a16="http://schemas.microsoft.com/office/drawing/2014/main" id="{F267896D-F902-40FA-A4C9-3E833D1B8FBF}"/>
              </a:ext>
            </a:extLst>
          </p:cNvPr>
          <p:cNvSpPr>
            <a:spLocks noGrp="1"/>
          </p:cNvSpPr>
          <p:nvPr>
            <p:ph idx="1"/>
          </p:nvPr>
        </p:nvSpPr>
        <p:spPr>
          <a:xfrm>
            <a:off x="1047750" y="844551"/>
            <a:ext cx="7029450" cy="2282108"/>
          </a:xfrm>
        </p:spPr>
        <p:txBody>
          <a:bodyPr/>
          <a:lstStyle/>
          <a:p>
            <a:r>
              <a:rPr lang="en-GB" dirty="0"/>
              <a:t>A storage account provides a unique namespace in Azure for your data. Every object that you store in Azure Storage has a URL address that includes your unique account name. </a:t>
            </a:r>
          </a:p>
          <a:p>
            <a:r>
              <a:rPr lang="en-GB" dirty="0"/>
              <a:t>The combination of the account name and the Azure Storage service endpoint forms the endpoints for your storage account.</a:t>
            </a:r>
          </a:p>
        </p:txBody>
      </p:sp>
      <p:sp>
        <p:nvSpPr>
          <p:cNvPr id="4" name="Footer Placeholder 3">
            <a:extLst>
              <a:ext uri="{FF2B5EF4-FFF2-40B4-BE49-F238E27FC236}">
                <a16:creationId xmlns:a16="http://schemas.microsoft.com/office/drawing/2014/main" id="{1D0DA6F0-E0C6-4A45-8B7E-9456A08BDF88}"/>
              </a:ext>
            </a:extLst>
          </p:cNvPr>
          <p:cNvSpPr>
            <a:spLocks noGrp="1"/>
          </p:cNvSpPr>
          <p:nvPr>
            <p:ph type="ftr" sz="quarter" idx="10"/>
          </p:nvPr>
        </p:nvSpPr>
        <p:spPr/>
        <p:txBody>
          <a:bodyPr/>
          <a:lstStyle/>
          <a:p>
            <a:pPr>
              <a:defRPr/>
            </a:pPr>
            <a:r>
              <a:rPr lang="en-US" altLang="en-US"/>
              <a:t>WEB</a:t>
            </a:r>
            <a:endParaRPr lang="en-US" altLang="en-US" dirty="0"/>
          </a:p>
        </p:txBody>
      </p:sp>
      <p:graphicFrame>
        <p:nvGraphicFramePr>
          <p:cNvPr id="5" name="Table 4">
            <a:extLst>
              <a:ext uri="{FF2B5EF4-FFF2-40B4-BE49-F238E27FC236}">
                <a16:creationId xmlns:a16="http://schemas.microsoft.com/office/drawing/2014/main" id="{CCACA166-C70B-4E41-9F8E-360BA27BEB6F}"/>
              </a:ext>
            </a:extLst>
          </p:cNvPr>
          <p:cNvGraphicFramePr>
            <a:graphicFrameLocks noGrp="1"/>
          </p:cNvGraphicFramePr>
          <p:nvPr/>
        </p:nvGraphicFramePr>
        <p:xfrm>
          <a:off x="782279" y="3270249"/>
          <a:ext cx="7872074" cy="2743200"/>
        </p:xfrm>
        <a:graphic>
          <a:graphicData uri="http://schemas.openxmlformats.org/drawingml/2006/table">
            <a:tbl>
              <a:tblPr>
                <a:tableStyleId>{616DA210-FB5B-4158-B5E0-FEB733F419BA}</a:tableStyleId>
              </a:tblPr>
              <a:tblGrid>
                <a:gridCol w="2751434">
                  <a:extLst>
                    <a:ext uri="{9D8B030D-6E8A-4147-A177-3AD203B41FA5}">
                      <a16:colId xmlns:a16="http://schemas.microsoft.com/office/drawing/2014/main" val="4027435571"/>
                    </a:ext>
                  </a:extLst>
                </a:gridCol>
                <a:gridCol w="5120640">
                  <a:extLst>
                    <a:ext uri="{9D8B030D-6E8A-4147-A177-3AD203B41FA5}">
                      <a16:colId xmlns:a16="http://schemas.microsoft.com/office/drawing/2014/main" val="267297721"/>
                    </a:ext>
                  </a:extLst>
                </a:gridCol>
              </a:tblGrid>
              <a:tr h="0">
                <a:tc>
                  <a:txBody>
                    <a:bodyPr/>
                    <a:lstStyle/>
                    <a:p>
                      <a:r>
                        <a:rPr lang="en-GB" b="1"/>
                        <a:t>Storage service</a:t>
                      </a:r>
                    </a:p>
                  </a:txBody>
                  <a:tcPr anchor="ctr">
                    <a:solidFill>
                      <a:schemeClr val="bg1"/>
                    </a:solidFill>
                  </a:tcPr>
                </a:tc>
                <a:tc>
                  <a:txBody>
                    <a:bodyPr/>
                    <a:lstStyle/>
                    <a:p>
                      <a:r>
                        <a:rPr lang="en-GB" b="1" dirty="0"/>
                        <a:t>Endpoint</a:t>
                      </a:r>
                    </a:p>
                  </a:txBody>
                  <a:tcPr anchor="ctr">
                    <a:solidFill>
                      <a:schemeClr val="bg1"/>
                    </a:solidFill>
                  </a:tcPr>
                </a:tc>
                <a:extLst>
                  <a:ext uri="{0D108BD9-81ED-4DB2-BD59-A6C34878D82A}">
                    <a16:rowId xmlns:a16="http://schemas.microsoft.com/office/drawing/2014/main" val="4093467771"/>
                  </a:ext>
                </a:extLst>
              </a:tr>
              <a:tr h="0">
                <a:tc>
                  <a:txBody>
                    <a:bodyPr/>
                    <a:lstStyle/>
                    <a:p>
                      <a:r>
                        <a:rPr lang="en-GB"/>
                        <a:t>Blob Storage</a:t>
                      </a:r>
                    </a:p>
                  </a:txBody>
                  <a:tcPr anchor="ctr">
                    <a:solidFill>
                      <a:schemeClr val="bg1"/>
                    </a:solidFill>
                  </a:tcPr>
                </a:tc>
                <a:tc>
                  <a:txBody>
                    <a:bodyPr/>
                    <a:lstStyle/>
                    <a:p>
                      <a:r>
                        <a:rPr lang="en-GB" dirty="0"/>
                        <a:t>https://&lt;storage-account&gt;.blob.core.windows.net</a:t>
                      </a:r>
                    </a:p>
                  </a:txBody>
                  <a:tcPr anchor="ctr">
                    <a:solidFill>
                      <a:schemeClr val="bg1"/>
                    </a:solidFill>
                  </a:tcPr>
                </a:tc>
                <a:extLst>
                  <a:ext uri="{0D108BD9-81ED-4DB2-BD59-A6C34878D82A}">
                    <a16:rowId xmlns:a16="http://schemas.microsoft.com/office/drawing/2014/main" val="3215688429"/>
                  </a:ext>
                </a:extLst>
              </a:tr>
              <a:tr h="0">
                <a:tc>
                  <a:txBody>
                    <a:bodyPr/>
                    <a:lstStyle/>
                    <a:p>
                      <a:r>
                        <a:rPr lang="en-GB"/>
                        <a:t>Data Lake Storage Gen2</a:t>
                      </a:r>
                    </a:p>
                  </a:txBody>
                  <a:tcPr anchor="ctr">
                    <a:solidFill>
                      <a:schemeClr val="bg1"/>
                    </a:solidFill>
                  </a:tcPr>
                </a:tc>
                <a:tc>
                  <a:txBody>
                    <a:bodyPr/>
                    <a:lstStyle/>
                    <a:p>
                      <a:r>
                        <a:rPr lang="en-GB"/>
                        <a:t>https://&lt;storage-account&gt;.dfs.core.windows.net</a:t>
                      </a:r>
                    </a:p>
                  </a:txBody>
                  <a:tcPr anchor="ctr">
                    <a:solidFill>
                      <a:schemeClr val="bg1"/>
                    </a:solidFill>
                  </a:tcPr>
                </a:tc>
                <a:extLst>
                  <a:ext uri="{0D108BD9-81ED-4DB2-BD59-A6C34878D82A}">
                    <a16:rowId xmlns:a16="http://schemas.microsoft.com/office/drawing/2014/main" val="767452213"/>
                  </a:ext>
                </a:extLst>
              </a:tr>
              <a:tr h="0">
                <a:tc>
                  <a:txBody>
                    <a:bodyPr/>
                    <a:lstStyle/>
                    <a:p>
                      <a:r>
                        <a:rPr lang="en-GB"/>
                        <a:t>Azure Files</a:t>
                      </a:r>
                    </a:p>
                  </a:txBody>
                  <a:tcPr anchor="ctr">
                    <a:solidFill>
                      <a:schemeClr val="bg1"/>
                    </a:solidFill>
                  </a:tcPr>
                </a:tc>
                <a:tc>
                  <a:txBody>
                    <a:bodyPr/>
                    <a:lstStyle/>
                    <a:p>
                      <a:r>
                        <a:rPr lang="en-GB"/>
                        <a:t>https://&lt;storage-account&gt;.file.core.windows.net</a:t>
                      </a:r>
                    </a:p>
                  </a:txBody>
                  <a:tcPr anchor="ctr">
                    <a:solidFill>
                      <a:schemeClr val="bg1"/>
                    </a:solidFill>
                  </a:tcPr>
                </a:tc>
                <a:extLst>
                  <a:ext uri="{0D108BD9-81ED-4DB2-BD59-A6C34878D82A}">
                    <a16:rowId xmlns:a16="http://schemas.microsoft.com/office/drawing/2014/main" val="1864146729"/>
                  </a:ext>
                </a:extLst>
              </a:tr>
              <a:tr h="0">
                <a:tc>
                  <a:txBody>
                    <a:bodyPr/>
                    <a:lstStyle/>
                    <a:p>
                      <a:r>
                        <a:rPr lang="en-GB"/>
                        <a:t>Queue Storage</a:t>
                      </a:r>
                    </a:p>
                  </a:txBody>
                  <a:tcPr anchor="ctr">
                    <a:solidFill>
                      <a:schemeClr val="bg1"/>
                    </a:solidFill>
                  </a:tcPr>
                </a:tc>
                <a:tc>
                  <a:txBody>
                    <a:bodyPr/>
                    <a:lstStyle/>
                    <a:p>
                      <a:r>
                        <a:rPr lang="en-GB"/>
                        <a:t>https://&lt;storage-account&gt;.queue.core.windows.net</a:t>
                      </a:r>
                    </a:p>
                  </a:txBody>
                  <a:tcPr anchor="ctr">
                    <a:solidFill>
                      <a:schemeClr val="bg1"/>
                    </a:solidFill>
                  </a:tcPr>
                </a:tc>
                <a:extLst>
                  <a:ext uri="{0D108BD9-81ED-4DB2-BD59-A6C34878D82A}">
                    <a16:rowId xmlns:a16="http://schemas.microsoft.com/office/drawing/2014/main" val="1005383203"/>
                  </a:ext>
                </a:extLst>
              </a:tr>
              <a:tr h="0">
                <a:tc>
                  <a:txBody>
                    <a:bodyPr/>
                    <a:lstStyle/>
                    <a:p>
                      <a:r>
                        <a:rPr lang="en-GB"/>
                        <a:t>Table Storage</a:t>
                      </a:r>
                    </a:p>
                  </a:txBody>
                  <a:tcPr anchor="ctr">
                    <a:solidFill>
                      <a:schemeClr val="bg1"/>
                    </a:solidFill>
                  </a:tcPr>
                </a:tc>
                <a:tc>
                  <a:txBody>
                    <a:bodyPr/>
                    <a:lstStyle/>
                    <a:p>
                      <a:r>
                        <a:rPr lang="en-GB" dirty="0"/>
                        <a:t>https://&lt;storage-account&gt;.table.core.windows.net</a:t>
                      </a:r>
                    </a:p>
                  </a:txBody>
                  <a:tcPr anchor="ctr">
                    <a:solidFill>
                      <a:schemeClr val="bg1"/>
                    </a:solidFill>
                  </a:tcPr>
                </a:tc>
                <a:extLst>
                  <a:ext uri="{0D108BD9-81ED-4DB2-BD59-A6C34878D82A}">
                    <a16:rowId xmlns:a16="http://schemas.microsoft.com/office/drawing/2014/main" val="1613199742"/>
                  </a:ext>
                </a:extLst>
              </a:tr>
            </a:tbl>
          </a:graphicData>
        </a:graphic>
      </p:graphicFrame>
      <p:sp>
        <p:nvSpPr>
          <p:cNvPr id="6" name="TextBox 5">
            <a:extLst>
              <a:ext uri="{FF2B5EF4-FFF2-40B4-BE49-F238E27FC236}">
                <a16:creationId xmlns:a16="http://schemas.microsoft.com/office/drawing/2014/main" id="{A570604F-15A4-46A1-95C4-562F81753101}"/>
              </a:ext>
            </a:extLst>
          </p:cNvPr>
          <p:cNvSpPr txBox="1"/>
          <p:nvPr/>
        </p:nvSpPr>
        <p:spPr>
          <a:xfrm>
            <a:off x="673290" y="6003150"/>
            <a:ext cx="6183103" cy="307777"/>
          </a:xfrm>
          <a:prstGeom prst="rect">
            <a:avLst/>
          </a:prstGeom>
          <a:noFill/>
        </p:spPr>
        <p:txBody>
          <a:bodyPr wrap="none" rtlCol="0">
            <a:spAutoFit/>
          </a:bodyPr>
          <a:lstStyle/>
          <a:p>
            <a:r>
              <a:rPr lang="en-GB" sz="1400" i="1" dirty="0"/>
              <a:t>These are standard endpoints, in addition you can use DNS zone endpoints.</a:t>
            </a:r>
          </a:p>
        </p:txBody>
      </p:sp>
    </p:spTree>
    <p:extLst>
      <p:ext uri="{BB962C8B-B14F-4D97-AF65-F5344CB8AC3E}">
        <p14:creationId xmlns:p14="http://schemas.microsoft.com/office/powerpoint/2010/main" val="2060311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F1743-9FB3-4F27-9397-7687C4AFEB6C}"/>
              </a:ext>
            </a:extLst>
          </p:cNvPr>
          <p:cNvSpPr>
            <a:spLocks noGrp="1"/>
          </p:cNvSpPr>
          <p:nvPr>
            <p:ph type="title"/>
          </p:nvPr>
        </p:nvSpPr>
        <p:spPr/>
        <p:txBody>
          <a:bodyPr/>
          <a:lstStyle/>
          <a:p>
            <a:r>
              <a:rPr lang="en-GB" dirty="0"/>
              <a:t>Storage Types</a:t>
            </a:r>
          </a:p>
        </p:txBody>
      </p:sp>
      <p:sp>
        <p:nvSpPr>
          <p:cNvPr id="3" name="Content Placeholder 2">
            <a:extLst>
              <a:ext uri="{FF2B5EF4-FFF2-40B4-BE49-F238E27FC236}">
                <a16:creationId xmlns:a16="http://schemas.microsoft.com/office/drawing/2014/main" id="{7DFF19AA-D8A6-42FF-BD91-37886C767850}"/>
              </a:ext>
            </a:extLst>
          </p:cNvPr>
          <p:cNvSpPr>
            <a:spLocks noGrp="1"/>
          </p:cNvSpPr>
          <p:nvPr>
            <p:ph idx="1"/>
          </p:nvPr>
        </p:nvSpPr>
        <p:spPr>
          <a:xfrm>
            <a:off x="504968" y="844550"/>
            <a:ext cx="8061278" cy="4996692"/>
          </a:xfrm>
        </p:spPr>
        <p:txBody>
          <a:bodyPr/>
          <a:lstStyle/>
          <a:p>
            <a:pPr marL="0" indent="0">
              <a:buNone/>
            </a:pPr>
            <a:r>
              <a:rPr lang="en-GB" b="1" u="sng" dirty="0"/>
              <a:t>StorageV2 </a:t>
            </a:r>
            <a:r>
              <a:rPr lang="en-GB" u="sng" dirty="0"/>
              <a:t>(General-Purpose V2 (GPv2) Storage)</a:t>
            </a:r>
          </a:p>
          <a:p>
            <a:r>
              <a:rPr lang="en-GB" b="1" dirty="0"/>
              <a:t>Recommended for most scenarios</a:t>
            </a:r>
          </a:p>
          <a:p>
            <a:r>
              <a:rPr lang="en-GB" dirty="0"/>
              <a:t>Provides </a:t>
            </a:r>
            <a:r>
              <a:rPr lang="en-GB" b="1" dirty="0"/>
              <a:t>access to all of the Azure Storage services</a:t>
            </a:r>
            <a:r>
              <a:rPr lang="en-GB" dirty="0"/>
              <a:t>: files, blobs, queues and tables.</a:t>
            </a:r>
          </a:p>
          <a:p>
            <a:r>
              <a:rPr lang="en-GB" dirty="0"/>
              <a:t>Allows you to deploy </a:t>
            </a:r>
            <a:r>
              <a:rPr lang="en-GB" b="1" dirty="0"/>
              <a:t>Azure file shares </a:t>
            </a:r>
            <a:r>
              <a:rPr lang="en-GB" dirty="0"/>
              <a:t>on </a:t>
            </a:r>
            <a:r>
              <a:rPr lang="en-GB" b="1" dirty="0"/>
              <a:t>standard/hard disk-based </a:t>
            </a:r>
            <a:r>
              <a:rPr lang="en-GB" dirty="0"/>
              <a:t>(HDD-based) hardware. </a:t>
            </a:r>
          </a:p>
          <a:p>
            <a:r>
              <a:rPr lang="en-GB" dirty="0"/>
              <a:t>Provides </a:t>
            </a:r>
            <a:r>
              <a:rPr lang="en-GB" b="1" dirty="0"/>
              <a:t>page blob</a:t>
            </a:r>
            <a:r>
              <a:rPr lang="en-GB" dirty="0"/>
              <a:t> storage on </a:t>
            </a:r>
            <a:r>
              <a:rPr lang="en-GB" b="1" dirty="0"/>
              <a:t>premium </a:t>
            </a:r>
            <a:r>
              <a:rPr lang="en-GB" dirty="0"/>
              <a:t>(SSD-based) hardware</a:t>
            </a:r>
          </a:p>
          <a:p>
            <a:pPr marL="0" indent="0">
              <a:buNone/>
            </a:pPr>
            <a:r>
              <a:rPr lang="en-GB" b="1" u="sng" dirty="0" err="1"/>
              <a:t>FileStorage</a:t>
            </a:r>
            <a:r>
              <a:rPr lang="en-GB" u="sng" dirty="0"/>
              <a:t> (Azure File Share Storage)</a:t>
            </a:r>
          </a:p>
          <a:p>
            <a:r>
              <a:rPr lang="en-GB" b="1" dirty="0"/>
              <a:t>Deploy Azure file shares on premium </a:t>
            </a:r>
            <a:r>
              <a:rPr lang="en-GB" dirty="0"/>
              <a:t>(SSD-based) hardware. </a:t>
            </a:r>
          </a:p>
          <a:p>
            <a:r>
              <a:rPr lang="en-GB" dirty="0"/>
              <a:t>Not for storing blobs, queues, tables, etc.</a:t>
            </a:r>
          </a:p>
          <a:p>
            <a:pPr marL="0" indent="0">
              <a:buNone/>
            </a:pPr>
            <a:r>
              <a:rPr lang="en-GB" b="1" u="sng" dirty="0" err="1"/>
              <a:t>BlockBlobStorage</a:t>
            </a:r>
            <a:r>
              <a:rPr lang="en-GB" u="sng" dirty="0"/>
              <a:t> (Blob Storage)</a:t>
            </a:r>
          </a:p>
          <a:p>
            <a:r>
              <a:rPr lang="en-GB" b="1" dirty="0"/>
              <a:t>Store unstructured data</a:t>
            </a:r>
          </a:p>
          <a:p>
            <a:r>
              <a:rPr lang="en-GB" dirty="0"/>
              <a:t>High performance work loads, data is stored on </a:t>
            </a:r>
            <a:r>
              <a:rPr lang="en-GB" b="1" dirty="0"/>
              <a:t>premium </a:t>
            </a:r>
            <a:r>
              <a:rPr lang="en-GB" dirty="0"/>
              <a:t>(SSD-based) hardware. </a:t>
            </a:r>
          </a:p>
          <a:p>
            <a:r>
              <a:rPr lang="en-GB" dirty="0"/>
              <a:t>Uses: interactive workloads, IoT/streaming, AI/ML.</a:t>
            </a:r>
          </a:p>
          <a:p>
            <a:pPr marL="0" indent="0">
              <a:buNone/>
            </a:pPr>
            <a:endParaRPr lang="en-GB" dirty="0"/>
          </a:p>
        </p:txBody>
      </p:sp>
      <p:sp>
        <p:nvSpPr>
          <p:cNvPr id="4" name="Footer Placeholder 3">
            <a:extLst>
              <a:ext uri="{FF2B5EF4-FFF2-40B4-BE49-F238E27FC236}">
                <a16:creationId xmlns:a16="http://schemas.microsoft.com/office/drawing/2014/main" id="{AEA2537F-FCB3-42FF-83CA-BB65D003D0C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397065A-3A31-42FB-B6B3-8B1BA79F0122}"/>
              </a:ext>
            </a:extLst>
          </p:cNvPr>
          <p:cNvSpPr txBox="1"/>
          <p:nvPr/>
        </p:nvSpPr>
        <p:spPr>
          <a:xfrm>
            <a:off x="863341" y="6326670"/>
            <a:ext cx="8201284" cy="276999"/>
          </a:xfrm>
          <a:prstGeom prst="rect">
            <a:avLst/>
          </a:prstGeom>
          <a:noFill/>
        </p:spPr>
        <p:txBody>
          <a:bodyPr wrap="none" rtlCol="0">
            <a:spAutoFit/>
          </a:bodyPr>
          <a:lstStyle/>
          <a:p>
            <a:r>
              <a:rPr lang="en-GB" sz="1200" i="1" dirty="0"/>
              <a:t>https://docs.microsoft.com/en-us/answers/questions/564764/azure-storage-general-purpose-v2-premium-account.html</a:t>
            </a:r>
          </a:p>
        </p:txBody>
      </p:sp>
    </p:spTree>
    <p:extLst>
      <p:ext uri="{BB962C8B-B14F-4D97-AF65-F5344CB8AC3E}">
        <p14:creationId xmlns:p14="http://schemas.microsoft.com/office/powerpoint/2010/main" val="3981129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6D545-A037-0A9C-B0C7-DD549406BED9}"/>
              </a:ext>
            </a:extLst>
          </p:cNvPr>
          <p:cNvSpPr>
            <a:spLocks noGrp="1"/>
          </p:cNvSpPr>
          <p:nvPr>
            <p:ph type="title"/>
          </p:nvPr>
        </p:nvSpPr>
        <p:spPr/>
        <p:txBody>
          <a:bodyPr/>
          <a:lstStyle/>
          <a:p>
            <a:r>
              <a:rPr lang="en-GB" dirty="0"/>
              <a:t>Blob Storage</a:t>
            </a:r>
          </a:p>
        </p:txBody>
      </p:sp>
      <p:sp>
        <p:nvSpPr>
          <p:cNvPr id="3" name="Content Placeholder 2">
            <a:extLst>
              <a:ext uri="{FF2B5EF4-FFF2-40B4-BE49-F238E27FC236}">
                <a16:creationId xmlns:a16="http://schemas.microsoft.com/office/drawing/2014/main" id="{532AD617-63BF-6D85-4FDB-12859AE9E277}"/>
              </a:ext>
            </a:extLst>
          </p:cNvPr>
          <p:cNvSpPr>
            <a:spLocks noGrp="1"/>
          </p:cNvSpPr>
          <p:nvPr>
            <p:ph idx="1"/>
          </p:nvPr>
        </p:nvSpPr>
        <p:spPr>
          <a:xfrm>
            <a:off x="191157" y="844549"/>
            <a:ext cx="8823057" cy="4994275"/>
          </a:xfrm>
        </p:spPr>
        <p:txBody>
          <a:bodyPr/>
          <a:lstStyle/>
          <a:p>
            <a:pPr marL="0" indent="0">
              <a:buNone/>
            </a:pPr>
            <a:r>
              <a:rPr lang="en-GB" dirty="0"/>
              <a:t>Azure Storage offers three types of blob storage: Block Blobs, Append Blobs and page blobs. </a:t>
            </a:r>
          </a:p>
          <a:p>
            <a:r>
              <a:rPr lang="en-GB" b="1" dirty="0"/>
              <a:t>Block blobs </a:t>
            </a:r>
            <a:r>
              <a:rPr lang="en-GB" dirty="0"/>
              <a:t>are composed of blocks and are ideal for storing massive amounts of unstructured data such as text or binary files, and for uploading large files efficiently. </a:t>
            </a:r>
          </a:p>
          <a:p>
            <a:pPr lvl="1"/>
            <a:r>
              <a:rPr lang="en-GB" dirty="0"/>
              <a:t>Applications such as serving images or documents directly to a browser, streaming video and audio, writing to log files or storing data for backup and restore, disaster recovery, and archiving.</a:t>
            </a:r>
          </a:p>
          <a:p>
            <a:r>
              <a:rPr lang="en-GB" b="1" dirty="0"/>
              <a:t>Append blobs </a:t>
            </a:r>
            <a:r>
              <a:rPr lang="en-GB" dirty="0"/>
              <a:t>are also made up of blocks, but they are optimized for append operations, making them ideal for logging scenarios. </a:t>
            </a:r>
          </a:p>
          <a:p>
            <a:r>
              <a:rPr lang="en-GB" b="1" dirty="0"/>
              <a:t>Page blobs </a:t>
            </a:r>
            <a:r>
              <a:rPr lang="en-GB" dirty="0"/>
              <a:t>are made up of 512-byte pages up to 8 TB in total size and are designed for frequent random read/write operations. </a:t>
            </a:r>
          </a:p>
          <a:p>
            <a:pPr lvl="1"/>
            <a:r>
              <a:rPr lang="en-GB" dirty="0"/>
              <a:t>Page blobs are the foundation of Azure IaaS Disks (VM Disks) </a:t>
            </a:r>
            <a:r>
              <a:rPr lang="en-GB" sz="1800" dirty="0"/>
              <a:t>like OS and data disks for Virtual Machines and Databases. For example, Azure SQL DB uses page blobs as the underlying persistent storage for its databases. </a:t>
            </a:r>
          </a:p>
          <a:p>
            <a:pPr lvl="1"/>
            <a:endParaRPr lang="en-GB" dirty="0"/>
          </a:p>
        </p:txBody>
      </p:sp>
      <p:sp>
        <p:nvSpPr>
          <p:cNvPr id="4" name="Footer Placeholder 3">
            <a:extLst>
              <a:ext uri="{FF2B5EF4-FFF2-40B4-BE49-F238E27FC236}">
                <a16:creationId xmlns:a16="http://schemas.microsoft.com/office/drawing/2014/main" id="{CAE2FC4A-9147-7A98-35FE-EFA8242E950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B70D7ED-242E-8F07-6227-A0AEE758410B}"/>
              </a:ext>
            </a:extLst>
          </p:cNvPr>
          <p:cNvSpPr txBox="1"/>
          <p:nvPr/>
        </p:nvSpPr>
        <p:spPr>
          <a:xfrm>
            <a:off x="376637" y="5926465"/>
            <a:ext cx="8447876" cy="523220"/>
          </a:xfrm>
          <a:prstGeom prst="rect">
            <a:avLst/>
          </a:prstGeom>
          <a:noFill/>
        </p:spPr>
        <p:txBody>
          <a:bodyPr wrap="square" rtlCol="0">
            <a:spAutoFit/>
          </a:bodyPr>
          <a:lstStyle/>
          <a:p>
            <a:r>
              <a:rPr lang="en-GB" sz="1400" i="1" dirty="0"/>
              <a:t>https://learn.microsoft.com/en-us/azure/storage/blobs/storage-blobs-introduction</a:t>
            </a:r>
          </a:p>
          <a:p>
            <a:r>
              <a:rPr lang="en-GB" sz="1400" i="1" dirty="0"/>
              <a:t>https://learn.microsoft.com/en-us/azure/storage/blobs/storage-blob-pageblob-overview?tabs=dotnet</a:t>
            </a:r>
          </a:p>
        </p:txBody>
      </p:sp>
    </p:spTree>
    <p:extLst>
      <p:ext uri="{BB962C8B-B14F-4D97-AF65-F5344CB8AC3E}">
        <p14:creationId xmlns:p14="http://schemas.microsoft.com/office/powerpoint/2010/main" val="2617951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0D258-BF21-8A9F-3AEF-71353C1F7580}"/>
              </a:ext>
            </a:extLst>
          </p:cNvPr>
          <p:cNvSpPr>
            <a:spLocks noGrp="1"/>
          </p:cNvSpPr>
          <p:nvPr>
            <p:ph type="title"/>
          </p:nvPr>
        </p:nvSpPr>
        <p:spPr/>
        <p:txBody>
          <a:bodyPr/>
          <a:lstStyle/>
          <a:p>
            <a:r>
              <a:rPr lang="en-GB" dirty="0"/>
              <a:t>Managed vs Unmanaged Disks</a:t>
            </a:r>
          </a:p>
        </p:txBody>
      </p:sp>
      <p:sp>
        <p:nvSpPr>
          <p:cNvPr id="3" name="Content Placeholder 2">
            <a:extLst>
              <a:ext uri="{FF2B5EF4-FFF2-40B4-BE49-F238E27FC236}">
                <a16:creationId xmlns:a16="http://schemas.microsoft.com/office/drawing/2014/main" id="{EE1B668B-0A6C-7936-A140-CD68DD55C545}"/>
              </a:ext>
            </a:extLst>
          </p:cNvPr>
          <p:cNvSpPr>
            <a:spLocks noGrp="1"/>
          </p:cNvSpPr>
          <p:nvPr>
            <p:ph idx="1"/>
          </p:nvPr>
        </p:nvSpPr>
        <p:spPr>
          <a:xfrm>
            <a:off x="1047750" y="1103179"/>
            <a:ext cx="7029450" cy="4735646"/>
          </a:xfrm>
        </p:spPr>
        <p:txBody>
          <a:bodyPr/>
          <a:lstStyle/>
          <a:p>
            <a:r>
              <a:rPr lang="en-GB" dirty="0"/>
              <a:t>A managed disk is a layer of abstraction above the page blob storage</a:t>
            </a:r>
          </a:p>
          <a:p>
            <a:r>
              <a:rPr lang="en-GB" dirty="0"/>
              <a:t>By “managed” we mean managed by Microsoft Azure and you don't need any storage account to create the disks</a:t>
            </a:r>
          </a:p>
          <a:p>
            <a:pPr lvl="1"/>
            <a:r>
              <a:rPr lang="en-GB" dirty="0"/>
              <a:t>Azure manages a storage account for us</a:t>
            </a:r>
          </a:p>
          <a:p>
            <a:r>
              <a:rPr lang="en-GB" dirty="0"/>
              <a:t>For “unmanaged” disk you have to create and manage a storage account to contain the disk</a:t>
            </a:r>
          </a:p>
          <a:p>
            <a:r>
              <a:rPr lang="en-GB" dirty="0"/>
              <a:t>Both managed and unmanaged disks use page blobs</a:t>
            </a:r>
          </a:p>
          <a:p>
            <a:pPr lvl="1"/>
            <a:r>
              <a:rPr lang="en-GB" dirty="0"/>
              <a:t>Page blobs are used to hold random-access files up to 8 TB in size. </a:t>
            </a:r>
          </a:p>
          <a:p>
            <a:pPr lvl="1"/>
            <a:r>
              <a:rPr lang="en-GB" dirty="0"/>
              <a:t>Page blobs are used primarily as the backing storage for the VHDs for VMs.</a:t>
            </a:r>
          </a:p>
          <a:p>
            <a:r>
              <a:rPr lang="en-GB" dirty="0"/>
              <a:t>There are significant advantages to using managed disks so for most circumstances unmanaged disks are obsolete</a:t>
            </a:r>
          </a:p>
          <a:p>
            <a:endParaRPr lang="en-GB" dirty="0"/>
          </a:p>
        </p:txBody>
      </p:sp>
      <p:sp>
        <p:nvSpPr>
          <p:cNvPr id="4" name="Footer Placeholder 3">
            <a:extLst>
              <a:ext uri="{FF2B5EF4-FFF2-40B4-BE49-F238E27FC236}">
                <a16:creationId xmlns:a16="http://schemas.microsoft.com/office/drawing/2014/main" id="{703358F3-5786-8516-03E6-1D53A6B6983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451D3F5-27A3-23A1-B7B9-93B473BE32B6}"/>
              </a:ext>
            </a:extLst>
          </p:cNvPr>
          <p:cNvSpPr txBox="1"/>
          <p:nvPr/>
        </p:nvSpPr>
        <p:spPr>
          <a:xfrm>
            <a:off x="3199281" y="6051567"/>
            <a:ext cx="5861050" cy="461665"/>
          </a:xfrm>
          <a:prstGeom prst="rect">
            <a:avLst/>
          </a:prstGeom>
          <a:noFill/>
        </p:spPr>
        <p:txBody>
          <a:bodyPr wrap="square" rtlCol="0">
            <a:spAutoFit/>
          </a:bodyPr>
          <a:lstStyle/>
          <a:p>
            <a:r>
              <a:rPr lang="en-GB" sz="1200" i="1" dirty="0"/>
              <a:t>Note #: Most VMs contain a temporary disk, which is not a managed disk but it appears to be implemented differently and does not use page blobs.</a:t>
            </a:r>
          </a:p>
        </p:txBody>
      </p:sp>
      <p:sp>
        <p:nvSpPr>
          <p:cNvPr id="6" name="TextBox 5">
            <a:extLst>
              <a:ext uri="{FF2B5EF4-FFF2-40B4-BE49-F238E27FC236}">
                <a16:creationId xmlns:a16="http://schemas.microsoft.com/office/drawing/2014/main" id="{6327D440-4892-0378-18C6-4AAE9949F680}"/>
              </a:ext>
            </a:extLst>
          </p:cNvPr>
          <p:cNvSpPr txBox="1"/>
          <p:nvPr/>
        </p:nvSpPr>
        <p:spPr>
          <a:xfrm>
            <a:off x="7859059" y="5283200"/>
            <a:ext cx="284052" cy="307777"/>
          </a:xfrm>
          <a:prstGeom prst="rect">
            <a:avLst/>
          </a:prstGeom>
          <a:noFill/>
        </p:spPr>
        <p:txBody>
          <a:bodyPr wrap="none" rtlCol="0">
            <a:spAutoFit/>
          </a:bodyPr>
          <a:lstStyle/>
          <a:p>
            <a:r>
              <a:rPr lang="en-GB" sz="1400" dirty="0"/>
              <a:t>#</a:t>
            </a:r>
            <a:endParaRPr lang="en-GB" dirty="0"/>
          </a:p>
        </p:txBody>
      </p:sp>
    </p:spTree>
    <p:extLst>
      <p:ext uri="{BB962C8B-B14F-4D97-AF65-F5344CB8AC3E}">
        <p14:creationId xmlns:p14="http://schemas.microsoft.com/office/powerpoint/2010/main" val="673481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FBDD7-38DE-48E1-A840-6CDE0616C4A2}"/>
              </a:ext>
            </a:extLst>
          </p:cNvPr>
          <p:cNvSpPr>
            <a:spLocks noGrp="1"/>
          </p:cNvSpPr>
          <p:nvPr>
            <p:ph type="title"/>
          </p:nvPr>
        </p:nvSpPr>
        <p:spPr/>
        <p:txBody>
          <a:bodyPr/>
          <a:lstStyle/>
          <a:p>
            <a:r>
              <a:rPr lang="en-GB" dirty="0"/>
              <a:t>Storage Kind</a:t>
            </a:r>
          </a:p>
        </p:txBody>
      </p:sp>
      <p:sp>
        <p:nvSpPr>
          <p:cNvPr id="3" name="Content Placeholder 2">
            <a:extLst>
              <a:ext uri="{FF2B5EF4-FFF2-40B4-BE49-F238E27FC236}">
                <a16:creationId xmlns:a16="http://schemas.microsoft.com/office/drawing/2014/main" id="{83521164-AC0F-48C4-B8E6-749B27329CD1}"/>
              </a:ext>
            </a:extLst>
          </p:cNvPr>
          <p:cNvSpPr>
            <a:spLocks noGrp="1"/>
          </p:cNvSpPr>
          <p:nvPr>
            <p:ph idx="1"/>
          </p:nvPr>
        </p:nvSpPr>
        <p:spPr>
          <a:xfrm>
            <a:off x="195619" y="900752"/>
            <a:ext cx="8748356" cy="1091821"/>
          </a:xfrm>
        </p:spPr>
        <p:txBody>
          <a:bodyPr/>
          <a:lstStyle/>
          <a:p>
            <a:r>
              <a:rPr lang="en-GB" dirty="0"/>
              <a:t>The --kind flag takes the values</a:t>
            </a:r>
            <a:r>
              <a:rPr lang="en-GB" i="1" dirty="0"/>
              <a:t> </a:t>
            </a:r>
            <a:r>
              <a:rPr lang="en-GB" i="1" dirty="0" err="1"/>
              <a:t>BlockBlobStorage</a:t>
            </a:r>
            <a:r>
              <a:rPr lang="en-GB" i="1" dirty="0"/>
              <a:t>, </a:t>
            </a:r>
            <a:r>
              <a:rPr lang="en-GB" i="1" dirty="0" err="1"/>
              <a:t>FileStorage</a:t>
            </a:r>
            <a:r>
              <a:rPr lang="en-GB" i="1" dirty="0"/>
              <a:t>, StorageV2</a:t>
            </a:r>
            <a:br>
              <a:rPr lang="en-GB" dirty="0"/>
            </a:br>
            <a:r>
              <a:rPr lang="en-GB" dirty="0"/>
              <a:t>Default value is </a:t>
            </a:r>
            <a:r>
              <a:rPr lang="en-GB" i="1" dirty="0"/>
              <a:t>StorageV2 (GPv2)</a:t>
            </a:r>
            <a:r>
              <a:rPr lang="en-GB" dirty="0"/>
              <a:t>.</a:t>
            </a:r>
          </a:p>
          <a:p>
            <a:endParaRPr lang="en-GB" dirty="0"/>
          </a:p>
        </p:txBody>
      </p:sp>
      <p:sp>
        <p:nvSpPr>
          <p:cNvPr id="4" name="Footer Placeholder 3">
            <a:extLst>
              <a:ext uri="{FF2B5EF4-FFF2-40B4-BE49-F238E27FC236}">
                <a16:creationId xmlns:a16="http://schemas.microsoft.com/office/drawing/2014/main" id="{1F948DEE-09E5-4941-9C14-8816290ED7F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0DE42A3-BD0F-45BB-8182-FE17C0EE903C}"/>
              </a:ext>
            </a:extLst>
          </p:cNvPr>
          <p:cNvSpPr txBox="1"/>
          <p:nvPr/>
        </p:nvSpPr>
        <p:spPr>
          <a:xfrm>
            <a:off x="79375" y="1923057"/>
            <a:ext cx="8941721" cy="923330"/>
          </a:xfrm>
          <a:prstGeom prst="rect">
            <a:avLst/>
          </a:prstGeom>
          <a:solidFill>
            <a:srgbClr val="000000"/>
          </a:solidFill>
          <a:ln w="9525">
            <a:noFill/>
          </a:ln>
        </p:spPr>
        <p:txBody>
          <a:bodyPr wrap="square" rtlCol="0">
            <a:spAutoFit/>
          </a:bodyPr>
          <a:lstStyle/>
          <a:p>
            <a:r>
              <a:rPr lang="en-GB" i="1" dirty="0">
                <a:solidFill>
                  <a:schemeClr val="bg1"/>
                </a:solidFill>
              </a:rPr>
              <a:t>CREATE A STORAGE ACCOUNT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storage account create --name </a:t>
            </a:r>
            <a:r>
              <a:rPr lang="en-GB" dirty="0">
                <a:solidFill>
                  <a:srgbClr val="FFC000"/>
                </a:solidFill>
              </a:rPr>
              <a:t>&lt;</a:t>
            </a:r>
            <a:r>
              <a:rPr lang="en-GB" dirty="0" err="1">
                <a:solidFill>
                  <a:srgbClr val="FFC000"/>
                </a:solidFill>
              </a:rPr>
              <a:t>mystore</a:t>
            </a:r>
            <a:r>
              <a:rPr lang="en-GB" dirty="0">
                <a:solidFill>
                  <a:srgbClr val="FFC000"/>
                </a:solidFill>
              </a:rPr>
              <a:t>&gt;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err="1">
                <a:solidFill>
                  <a:srgbClr val="FFC000"/>
                </a:solidFill>
              </a:rPr>
              <a:t>Standard_LRS</a:t>
            </a:r>
            <a:r>
              <a:rPr lang="en-GB" dirty="0">
                <a:solidFill>
                  <a:srgbClr val="FFC000"/>
                </a:solidFill>
              </a:rPr>
              <a:t> </a:t>
            </a:r>
            <a:r>
              <a:rPr lang="en-GB" dirty="0">
                <a:solidFill>
                  <a:schemeClr val="accent1">
                    <a:lumMod val="50000"/>
                  </a:schemeClr>
                </a:solidFill>
              </a:rPr>
              <a:t>--encryption-services </a:t>
            </a:r>
            <a:r>
              <a:rPr lang="en-GB" dirty="0">
                <a:solidFill>
                  <a:srgbClr val="FFC000"/>
                </a:solidFill>
              </a:rPr>
              <a:t>blob </a:t>
            </a:r>
            <a:r>
              <a:rPr lang="en-GB" dirty="0">
                <a:solidFill>
                  <a:schemeClr val="accent1">
                    <a:lumMod val="50000"/>
                  </a:schemeClr>
                </a:solidFill>
              </a:rPr>
              <a:t>--kind </a:t>
            </a:r>
            <a:r>
              <a:rPr lang="en-GB" dirty="0">
                <a:solidFill>
                  <a:srgbClr val="FFC000"/>
                </a:solidFill>
              </a:rPr>
              <a:t>StorageV2</a:t>
            </a:r>
          </a:p>
        </p:txBody>
      </p:sp>
      <p:graphicFrame>
        <p:nvGraphicFramePr>
          <p:cNvPr id="6" name="Table 5">
            <a:extLst>
              <a:ext uri="{FF2B5EF4-FFF2-40B4-BE49-F238E27FC236}">
                <a16:creationId xmlns:a16="http://schemas.microsoft.com/office/drawing/2014/main" id="{D2BE12C5-3CCA-4B63-82D2-A9F8CCA993D8}"/>
              </a:ext>
            </a:extLst>
          </p:cNvPr>
          <p:cNvGraphicFramePr>
            <a:graphicFrameLocks noGrp="1"/>
          </p:cNvGraphicFramePr>
          <p:nvPr>
            <p:extLst>
              <p:ext uri="{D42A27DB-BD31-4B8C-83A1-F6EECF244321}">
                <p14:modId xmlns:p14="http://schemas.microsoft.com/office/powerpoint/2010/main" val="4217560833"/>
              </p:ext>
            </p:extLst>
          </p:nvPr>
        </p:nvGraphicFramePr>
        <p:xfrm>
          <a:off x="98937" y="2996682"/>
          <a:ext cx="8941720" cy="3712762"/>
        </p:xfrm>
        <a:graphic>
          <a:graphicData uri="http://schemas.openxmlformats.org/drawingml/2006/table">
            <a:tbl>
              <a:tblPr/>
              <a:tblGrid>
                <a:gridCol w="1788344">
                  <a:extLst>
                    <a:ext uri="{9D8B030D-6E8A-4147-A177-3AD203B41FA5}">
                      <a16:colId xmlns:a16="http://schemas.microsoft.com/office/drawing/2014/main" val="2860890912"/>
                    </a:ext>
                  </a:extLst>
                </a:gridCol>
                <a:gridCol w="1788344">
                  <a:extLst>
                    <a:ext uri="{9D8B030D-6E8A-4147-A177-3AD203B41FA5}">
                      <a16:colId xmlns:a16="http://schemas.microsoft.com/office/drawing/2014/main" val="2104813655"/>
                    </a:ext>
                  </a:extLst>
                </a:gridCol>
                <a:gridCol w="1788344">
                  <a:extLst>
                    <a:ext uri="{9D8B030D-6E8A-4147-A177-3AD203B41FA5}">
                      <a16:colId xmlns:a16="http://schemas.microsoft.com/office/drawing/2014/main" val="530517222"/>
                    </a:ext>
                  </a:extLst>
                </a:gridCol>
                <a:gridCol w="1788344">
                  <a:extLst>
                    <a:ext uri="{9D8B030D-6E8A-4147-A177-3AD203B41FA5}">
                      <a16:colId xmlns:a16="http://schemas.microsoft.com/office/drawing/2014/main" val="3247567717"/>
                    </a:ext>
                  </a:extLst>
                </a:gridCol>
                <a:gridCol w="1788344">
                  <a:extLst>
                    <a:ext uri="{9D8B030D-6E8A-4147-A177-3AD203B41FA5}">
                      <a16:colId xmlns:a16="http://schemas.microsoft.com/office/drawing/2014/main" val="1361887418"/>
                    </a:ext>
                  </a:extLst>
                </a:gridCol>
              </a:tblGrid>
              <a:tr h="0">
                <a:tc>
                  <a:txBody>
                    <a:bodyPr/>
                    <a:lstStyle/>
                    <a:p>
                      <a:r>
                        <a:rPr lang="en-GB" sz="1200">
                          <a:solidFill>
                            <a:schemeClr val="bg1"/>
                          </a:solidFill>
                        </a:rPr>
                        <a:t>Type of storage account</a:t>
                      </a:r>
                    </a:p>
                  </a:txBody>
                  <a:tcPr marL="34007" marR="34007" marT="17003" marB="170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GB" sz="1200">
                          <a:solidFill>
                            <a:schemeClr val="bg1"/>
                          </a:solidFill>
                        </a:rPr>
                        <a:t>Supported redundancy configurations</a:t>
                      </a:r>
                    </a:p>
                  </a:txBody>
                  <a:tcPr marL="34007" marR="34007" marT="17003" marB="170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GB" sz="1200">
                          <a:solidFill>
                            <a:schemeClr val="bg1"/>
                          </a:solidFill>
                        </a:rPr>
                        <a:t>Supported values for the kind parameter</a:t>
                      </a:r>
                    </a:p>
                  </a:txBody>
                  <a:tcPr marL="34007" marR="34007" marT="17003" marB="170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GB" sz="1200">
                          <a:solidFill>
                            <a:schemeClr val="bg1"/>
                          </a:solidFill>
                        </a:rPr>
                        <a:t>Supported values for the sku parameter</a:t>
                      </a:r>
                    </a:p>
                  </a:txBody>
                  <a:tcPr marL="34007" marR="34007" marT="17003" marB="170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GB" sz="1200" dirty="0">
                          <a:solidFill>
                            <a:schemeClr val="bg1"/>
                          </a:solidFill>
                        </a:rPr>
                        <a:t>Supports hierarchical namespace</a:t>
                      </a:r>
                    </a:p>
                  </a:txBody>
                  <a:tcPr marL="34007" marR="34007" marT="17003" marB="170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827374388"/>
                  </a:ext>
                </a:extLst>
              </a:tr>
              <a:tr h="1079210">
                <a:tc>
                  <a:txBody>
                    <a:bodyPr/>
                    <a:lstStyle/>
                    <a:p>
                      <a:r>
                        <a:rPr lang="en-GB" sz="1200" b="1" dirty="0"/>
                        <a:t>Standard general-purpose v2 (GPv2)</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dirty="0"/>
                        <a:t>LRS / GRS / RA-GRS / ZRS / GZRS / RA-GZRS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1" dirty="0">
                          <a:solidFill>
                            <a:schemeClr val="bg1"/>
                          </a:solidFill>
                        </a:rPr>
                        <a:t>StorageV2</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67B4"/>
                    </a:solidFill>
                  </a:tcPr>
                </a:tc>
                <a:tc>
                  <a:txBody>
                    <a:bodyPr/>
                    <a:lstStyle/>
                    <a:p>
                      <a:r>
                        <a:rPr lang="en-GB" sz="1200" dirty="0" err="1"/>
                        <a:t>Standard_LRS</a:t>
                      </a:r>
                      <a:r>
                        <a:rPr lang="en-GB" sz="1200" dirty="0"/>
                        <a:t> / </a:t>
                      </a:r>
                      <a:r>
                        <a:rPr lang="en-GB" sz="1200" dirty="0" err="1"/>
                        <a:t>Standard_GRS</a:t>
                      </a:r>
                      <a:r>
                        <a:rPr lang="en-GB" sz="1200" dirty="0"/>
                        <a:t> / </a:t>
                      </a:r>
                      <a:r>
                        <a:rPr lang="en-GB" sz="1200" dirty="0" err="1"/>
                        <a:t>Standard_RAGRS</a:t>
                      </a:r>
                      <a:r>
                        <a:rPr lang="en-GB" sz="1200" dirty="0"/>
                        <a:t>/ </a:t>
                      </a:r>
                      <a:r>
                        <a:rPr lang="en-GB" sz="1200" dirty="0" err="1"/>
                        <a:t>Standard_ZRS</a:t>
                      </a:r>
                      <a:r>
                        <a:rPr lang="en-GB" sz="1200" dirty="0"/>
                        <a:t> / </a:t>
                      </a:r>
                      <a:r>
                        <a:rPr lang="en-GB" sz="1200" dirty="0" err="1"/>
                        <a:t>Standard_GZRS</a:t>
                      </a:r>
                      <a:r>
                        <a:rPr lang="en-GB" sz="1200" dirty="0"/>
                        <a:t> / </a:t>
                      </a:r>
                      <a:r>
                        <a:rPr lang="en-GB" sz="1200" dirty="0" err="1"/>
                        <a:t>Standard_RAGZRS</a:t>
                      </a:r>
                      <a:endParaRPr lang="en-GB" sz="1200" dirty="0"/>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dirty="0"/>
                        <a:t>Yes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476747281"/>
                  </a:ext>
                </a:extLst>
              </a:tr>
              <a:tr h="378354">
                <a:tc>
                  <a:txBody>
                    <a:bodyPr/>
                    <a:lstStyle/>
                    <a:p>
                      <a:r>
                        <a:rPr lang="en-GB" sz="1200" b="1"/>
                        <a:t>Premium block blobs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LRS / ZRS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1">
                          <a:solidFill>
                            <a:schemeClr val="bg1"/>
                          </a:solidFill>
                        </a:rPr>
                        <a:t>BlockBlobStorage</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67B4"/>
                    </a:solidFill>
                  </a:tcPr>
                </a:tc>
                <a:tc>
                  <a:txBody>
                    <a:bodyPr/>
                    <a:lstStyle/>
                    <a:p>
                      <a:r>
                        <a:rPr lang="en-GB" sz="1200" dirty="0" err="1"/>
                        <a:t>Premium_LRS</a:t>
                      </a:r>
                      <a:r>
                        <a:rPr lang="en-GB" sz="1200" dirty="0"/>
                        <a:t> / </a:t>
                      </a:r>
                      <a:r>
                        <a:rPr lang="en-GB" sz="1200" dirty="0" err="1"/>
                        <a:t>Premium_ZRS</a:t>
                      </a:r>
                      <a:endParaRPr lang="en-GB" sz="1200" dirty="0"/>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Yes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75748566"/>
                  </a:ext>
                </a:extLst>
              </a:tr>
              <a:tr h="378354">
                <a:tc>
                  <a:txBody>
                    <a:bodyPr/>
                    <a:lstStyle/>
                    <a:p>
                      <a:r>
                        <a:rPr lang="en-GB" sz="1200" b="1"/>
                        <a:t>Premium file shares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LRS / ZRS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1" dirty="0" err="1">
                          <a:solidFill>
                            <a:schemeClr val="bg1"/>
                          </a:solidFill>
                        </a:rPr>
                        <a:t>FileStorage</a:t>
                      </a:r>
                      <a:endParaRPr lang="en-GB" sz="1200" b="1" dirty="0">
                        <a:solidFill>
                          <a:schemeClr val="bg1"/>
                        </a:solidFill>
                      </a:endParaRP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67B4"/>
                    </a:solidFill>
                  </a:tcPr>
                </a:tc>
                <a:tc>
                  <a:txBody>
                    <a:bodyPr/>
                    <a:lstStyle/>
                    <a:p>
                      <a:r>
                        <a:rPr lang="en-GB" sz="1200" dirty="0" err="1"/>
                        <a:t>Premium_LRS</a:t>
                      </a:r>
                      <a:r>
                        <a:rPr lang="en-GB" sz="1200" dirty="0"/>
                        <a:t> / </a:t>
                      </a:r>
                      <a:r>
                        <a:rPr lang="en-GB" sz="1200" dirty="0" err="1"/>
                        <a:t>Premium_ZRS</a:t>
                      </a:r>
                      <a:endParaRPr lang="en-GB" sz="1200" dirty="0"/>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No</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558880148"/>
                  </a:ext>
                </a:extLst>
              </a:tr>
              <a:tr h="203140">
                <a:tc>
                  <a:txBody>
                    <a:bodyPr/>
                    <a:lstStyle/>
                    <a:p>
                      <a:r>
                        <a:rPr lang="en-GB" sz="1200" b="1" dirty="0"/>
                        <a:t>Premium page blobs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LRS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1" dirty="0">
                          <a:solidFill>
                            <a:schemeClr val="bg1"/>
                          </a:solidFill>
                        </a:rPr>
                        <a:t>StorageV2</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5CC"/>
                    </a:solidFill>
                  </a:tcPr>
                </a:tc>
                <a:tc>
                  <a:txBody>
                    <a:bodyPr/>
                    <a:lstStyle/>
                    <a:p>
                      <a:r>
                        <a:rPr lang="en-GB" sz="1200" dirty="0" err="1"/>
                        <a:t>Premium_LRS</a:t>
                      </a:r>
                      <a:endParaRPr lang="en-GB" sz="1200" dirty="0"/>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No</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4198534130"/>
                  </a:ext>
                </a:extLst>
              </a:tr>
              <a:tr h="553568">
                <a:tc>
                  <a:txBody>
                    <a:bodyPr/>
                    <a:lstStyle/>
                    <a:p>
                      <a:r>
                        <a:rPr lang="en-GB" sz="1200" u="sng" dirty="0"/>
                        <a:t>Legacy</a:t>
                      </a:r>
                      <a:r>
                        <a:rPr lang="en-GB" sz="1200" dirty="0"/>
                        <a:t> standard general-purpose v1</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LRS / GRS / RA-GRS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0"/>
                        <a:t>Storage</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Standard_LRS / Standard_GRS / Standard_RAGRS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No</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187165978"/>
                  </a:ext>
                </a:extLst>
              </a:tr>
              <a:tr h="553568">
                <a:tc>
                  <a:txBody>
                    <a:bodyPr/>
                    <a:lstStyle/>
                    <a:p>
                      <a:r>
                        <a:rPr lang="en-GB" sz="1200" u="sng" dirty="0"/>
                        <a:t>Legacy</a:t>
                      </a:r>
                      <a:r>
                        <a:rPr lang="en-GB" sz="1200" dirty="0"/>
                        <a:t> blob storage</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LRS / GRS / RA-GRS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0" dirty="0" err="1"/>
                        <a:t>BlobStorage</a:t>
                      </a:r>
                      <a:endParaRPr lang="en-GB" sz="1200" b="0" dirty="0"/>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Standard_LRS / Standard_GRS / Standard_RAGRS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dirty="0"/>
                        <a:t>No</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539353846"/>
                  </a:ext>
                </a:extLst>
              </a:tr>
            </a:tbl>
          </a:graphicData>
        </a:graphic>
      </p:graphicFrame>
      <p:cxnSp>
        <p:nvCxnSpPr>
          <p:cNvPr id="8" name="Straight Connector 7">
            <a:extLst>
              <a:ext uri="{FF2B5EF4-FFF2-40B4-BE49-F238E27FC236}">
                <a16:creationId xmlns:a16="http://schemas.microsoft.com/office/drawing/2014/main" id="{4BAD3DA5-7734-4755-A77D-071C20A43706}"/>
              </a:ext>
            </a:extLst>
          </p:cNvPr>
          <p:cNvCxnSpPr/>
          <p:nvPr/>
        </p:nvCxnSpPr>
        <p:spPr bwMode="auto">
          <a:xfrm flipV="1">
            <a:off x="131928" y="5554639"/>
            <a:ext cx="8889168" cy="1143023"/>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a:extLst>
              <a:ext uri="{FF2B5EF4-FFF2-40B4-BE49-F238E27FC236}">
                <a16:creationId xmlns:a16="http://schemas.microsoft.com/office/drawing/2014/main" id="{F2774B74-09E7-48D6-BEFD-35F95BDDD59B}"/>
              </a:ext>
            </a:extLst>
          </p:cNvPr>
          <p:cNvCxnSpPr/>
          <p:nvPr/>
        </p:nvCxnSpPr>
        <p:spPr bwMode="auto">
          <a:xfrm>
            <a:off x="79375" y="5554639"/>
            <a:ext cx="8941721" cy="1143023"/>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6CD57E30-EEDE-42D2-831A-F9286D871282}"/>
              </a:ext>
            </a:extLst>
          </p:cNvPr>
          <p:cNvSpPr txBox="1"/>
          <p:nvPr/>
        </p:nvSpPr>
        <p:spPr>
          <a:xfrm>
            <a:off x="6813905" y="1464069"/>
            <a:ext cx="2283679" cy="430887"/>
          </a:xfrm>
          <a:prstGeom prst="rect">
            <a:avLst/>
          </a:prstGeom>
          <a:noFill/>
        </p:spPr>
        <p:txBody>
          <a:bodyPr wrap="square" rtlCol="0">
            <a:spAutoFit/>
          </a:bodyPr>
          <a:lstStyle/>
          <a:p>
            <a:r>
              <a:rPr lang="en-GB" sz="1100" i="1" dirty="0"/>
              <a:t>Remember we don’t need to specify this, it is the default value</a:t>
            </a:r>
          </a:p>
        </p:txBody>
      </p:sp>
      <p:cxnSp>
        <p:nvCxnSpPr>
          <p:cNvPr id="13" name="Connector: Elbow 12">
            <a:extLst>
              <a:ext uri="{FF2B5EF4-FFF2-40B4-BE49-F238E27FC236}">
                <a16:creationId xmlns:a16="http://schemas.microsoft.com/office/drawing/2014/main" id="{9C875612-88EA-4BB8-985D-E2D466377037}"/>
              </a:ext>
            </a:extLst>
          </p:cNvPr>
          <p:cNvCxnSpPr/>
          <p:nvPr/>
        </p:nvCxnSpPr>
        <p:spPr bwMode="auto">
          <a:xfrm rot="5400000">
            <a:off x="8231807" y="2071522"/>
            <a:ext cx="793947" cy="380613"/>
          </a:xfrm>
          <a:prstGeom prst="bentConnector3">
            <a:avLst>
              <a:gd name="adj1" fmla="val 99109"/>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Oval 6">
            <a:extLst>
              <a:ext uri="{FF2B5EF4-FFF2-40B4-BE49-F238E27FC236}">
                <a16:creationId xmlns:a16="http://schemas.microsoft.com/office/drawing/2014/main" id="{182A7C22-B97F-B239-F063-D088DADAB099}"/>
              </a:ext>
            </a:extLst>
          </p:cNvPr>
          <p:cNvSpPr/>
          <p:nvPr/>
        </p:nvSpPr>
        <p:spPr bwMode="auto">
          <a:xfrm>
            <a:off x="3614569" y="3402507"/>
            <a:ext cx="957431" cy="265851"/>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2" name="Connector: Elbow 11">
            <a:extLst>
              <a:ext uri="{FF2B5EF4-FFF2-40B4-BE49-F238E27FC236}">
                <a16:creationId xmlns:a16="http://schemas.microsoft.com/office/drawing/2014/main" id="{23299CB5-CA28-CCAD-EA7C-12BDB2A24F4C}"/>
              </a:ext>
            </a:extLst>
          </p:cNvPr>
          <p:cNvCxnSpPr>
            <a:stCxn id="7" idx="6"/>
          </p:cNvCxnSpPr>
          <p:nvPr/>
        </p:nvCxnSpPr>
        <p:spPr bwMode="auto">
          <a:xfrm flipV="1">
            <a:off x="4572000" y="2846387"/>
            <a:ext cx="3517751" cy="689046"/>
          </a:xfrm>
          <a:prstGeom prst="bentConnector3">
            <a:avLst>
              <a:gd name="adj1" fmla="val 100153"/>
            </a:avLst>
          </a:prstGeom>
          <a:solidFill>
            <a:schemeClr val="accent1"/>
          </a:solidFill>
          <a:ln w="28575"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a:extLst>
              <a:ext uri="{FF2B5EF4-FFF2-40B4-BE49-F238E27FC236}">
                <a16:creationId xmlns:a16="http://schemas.microsoft.com/office/drawing/2014/main" id="{F27F7190-0266-29EE-DCD9-2AC81A7400CC}"/>
              </a:ext>
            </a:extLst>
          </p:cNvPr>
          <p:cNvSpPr txBox="1"/>
          <p:nvPr/>
        </p:nvSpPr>
        <p:spPr>
          <a:xfrm>
            <a:off x="5550648" y="5658910"/>
            <a:ext cx="3461424" cy="1077218"/>
          </a:xfrm>
          <a:prstGeom prst="rect">
            <a:avLst/>
          </a:prstGeom>
          <a:solidFill>
            <a:schemeClr val="bg1"/>
          </a:solidFill>
          <a:ln>
            <a:solidFill>
              <a:srgbClr val="FF0000"/>
            </a:solidFill>
          </a:ln>
        </p:spPr>
        <p:txBody>
          <a:bodyPr wrap="square" rtlCol="0">
            <a:spAutoFit/>
          </a:bodyPr>
          <a:lstStyle/>
          <a:p>
            <a:r>
              <a:rPr lang="en-GB" sz="1600" i="1" dirty="0">
                <a:solidFill>
                  <a:srgbClr val="FF0000"/>
                </a:solidFill>
              </a:rPr>
              <a:t>In Premium Storage, the data is stored on Solid State Drives (SSD) versus standard Hard Disk Drives (HDD)</a:t>
            </a:r>
          </a:p>
        </p:txBody>
      </p:sp>
    </p:spTree>
    <p:extLst>
      <p:ext uri="{BB962C8B-B14F-4D97-AF65-F5344CB8AC3E}">
        <p14:creationId xmlns:p14="http://schemas.microsoft.com/office/powerpoint/2010/main" val="68893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EE64B-58C0-31E5-1907-866093E02D6E}"/>
              </a:ext>
            </a:extLst>
          </p:cNvPr>
          <p:cNvSpPr>
            <a:spLocks noGrp="1"/>
          </p:cNvSpPr>
          <p:nvPr>
            <p:ph type="title"/>
          </p:nvPr>
        </p:nvSpPr>
        <p:spPr/>
        <p:txBody>
          <a:bodyPr/>
          <a:lstStyle/>
          <a:p>
            <a:r>
              <a:rPr lang="en-GB" dirty="0"/>
              <a:t>Redundancy Configurations</a:t>
            </a:r>
          </a:p>
        </p:txBody>
      </p:sp>
      <p:sp>
        <p:nvSpPr>
          <p:cNvPr id="3" name="Content Placeholder 2">
            <a:extLst>
              <a:ext uri="{FF2B5EF4-FFF2-40B4-BE49-F238E27FC236}">
                <a16:creationId xmlns:a16="http://schemas.microsoft.com/office/drawing/2014/main" id="{B7562CF2-1F35-E032-1E06-4AD5EA5A86E4}"/>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9E1761AD-FE0C-59E4-997E-A5E833C6D40E}"/>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8B4FE684-6941-547C-AEA5-6ACE05E1AA48}"/>
              </a:ext>
            </a:extLst>
          </p:cNvPr>
          <p:cNvPicPr>
            <a:picLocks noChangeAspect="1"/>
          </p:cNvPicPr>
          <p:nvPr/>
        </p:nvPicPr>
        <p:blipFill>
          <a:blip r:embed="rId2"/>
          <a:stretch>
            <a:fillRect/>
          </a:stretch>
        </p:blipFill>
        <p:spPr>
          <a:xfrm>
            <a:off x="477407" y="1286462"/>
            <a:ext cx="3578225" cy="3735509"/>
          </a:xfrm>
          <a:prstGeom prst="rect">
            <a:avLst/>
          </a:prstGeom>
        </p:spPr>
      </p:pic>
      <p:sp>
        <p:nvSpPr>
          <p:cNvPr id="6" name="TextBox 5">
            <a:extLst>
              <a:ext uri="{FF2B5EF4-FFF2-40B4-BE49-F238E27FC236}">
                <a16:creationId xmlns:a16="http://schemas.microsoft.com/office/drawing/2014/main" id="{436710C2-A469-CB47-5CB2-568FE1438DB9}"/>
              </a:ext>
            </a:extLst>
          </p:cNvPr>
          <p:cNvSpPr txBox="1"/>
          <p:nvPr/>
        </p:nvSpPr>
        <p:spPr>
          <a:xfrm>
            <a:off x="491185" y="5021971"/>
            <a:ext cx="3852337" cy="369332"/>
          </a:xfrm>
          <a:prstGeom prst="rect">
            <a:avLst/>
          </a:prstGeom>
          <a:noFill/>
        </p:spPr>
        <p:txBody>
          <a:bodyPr wrap="none" rtlCol="0">
            <a:spAutoFit/>
          </a:bodyPr>
          <a:lstStyle/>
          <a:p>
            <a:r>
              <a:rPr lang="en-GB" b="1" dirty="0"/>
              <a:t>Locally Redundant Storage (LRS)</a:t>
            </a:r>
          </a:p>
        </p:txBody>
      </p:sp>
      <p:sp>
        <p:nvSpPr>
          <p:cNvPr id="7" name="TextBox 6">
            <a:extLst>
              <a:ext uri="{FF2B5EF4-FFF2-40B4-BE49-F238E27FC236}">
                <a16:creationId xmlns:a16="http://schemas.microsoft.com/office/drawing/2014/main" id="{A989A408-4FBF-8DB9-EFC5-823E99AAA333}"/>
              </a:ext>
            </a:extLst>
          </p:cNvPr>
          <p:cNvSpPr txBox="1"/>
          <p:nvPr/>
        </p:nvSpPr>
        <p:spPr>
          <a:xfrm>
            <a:off x="491185" y="5318770"/>
            <a:ext cx="3704297" cy="1077218"/>
          </a:xfrm>
          <a:prstGeom prst="rect">
            <a:avLst/>
          </a:prstGeom>
          <a:noFill/>
        </p:spPr>
        <p:txBody>
          <a:bodyPr wrap="square" rtlCol="0">
            <a:spAutoFit/>
          </a:bodyPr>
          <a:lstStyle/>
          <a:p>
            <a:r>
              <a:rPr lang="en-GB" sz="1800" dirty="0"/>
              <a:t>Replicates your data three times within a single data </a:t>
            </a:r>
            <a:r>
              <a:rPr lang="en-GB" sz="1800" dirty="0" err="1"/>
              <a:t>center</a:t>
            </a:r>
            <a:endParaRPr lang="en-GB" sz="1800" dirty="0"/>
          </a:p>
          <a:p>
            <a:r>
              <a:rPr lang="en-GB" sz="1400" dirty="0"/>
              <a:t>LRS provides at least 99.999999999% (11 nines) durability of objects over a given year</a:t>
            </a:r>
          </a:p>
        </p:txBody>
      </p:sp>
      <p:pic>
        <p:nvPicPr>
          <p:cNvPr id="8" name="Picture 7">
            <a:extLst>
              <a:ext uri="{FF2B5EF4-FFF2-40B4-BE49-F238E27FC236}">
                <a16:creationId xmlns:a16="http://schemas.microsoft.com/office/drawing/2014/main" id="{04ADE3CB-6B5E-887E-99AF-1EF859776E50}"/>
              </a:ext>
            </a:extLst>
          </p:cNvPr>
          <p:cNvPicPr>
            <a:picLocks noChangeAspect="1"/>
          </p:cNvPicPr>
          <p:nvPr/>
        </p:nvPicPr>
        <p:blipFill>
          <a:blip r:embed="rId3"/>
          <a:stretch>
            <a:fillRect/>
          </a:stretch>
        </p:blipFill>
        <p:spPr>
          <a:xfrm>
            <a:off x="5010231" y="1350159"/>
            <a:ext cx="3720260" cy="3705467"/>
          </a:xfrm>
          <a:prstGeom prst="rect">
            <a:avLst/>
          </a:prstGeom>
        </p:spPr>
      </p:pic>
      <p:sp>
        <p:nvSpPr>
          <p:cNvPr id="9" name="TextBox 8">
            <a:extLst>
              <a:ext uri="{FF2B5EF4-FFF2-40B4-BE49-F238E27FC236}">
                <a16:creationId xmlns:a16="http://schemas.microsoft.com/office/drawing/2014/main" id="{7B3B328F-09A1-C9DA-B190-EB6159548FBB}"/>
              </a:ext>
            </a:extLst>
          </p:cNvPr>
          <p:cNvSpPr txBox="1"/>
          <p:nvPr/>
        </p:nvSpPr>
        <p:spPr>
          <a:xfrm>
            <a:off x="5010230" y="5045861"/>
            <a:ext cx="3557384" cy="369332"/>
          </a:xfrm>
          <a:prstGeom prst="rect">
            <a:avLst/>
          </a:prstGeom>
          <a:noFill/>
        </p:spPr>
        <p:txBody>
          <a:bodyPr wrap="none" rtlCol="0">
            <a:spAutoFit/>
          </a:bodyPr>
          <a:lstStyle/>
          <a:p>
            <a:r>
              <a:rPr lang="en-GB" b="1" dirty="0"/>
              <a:t>Zero Redundant Storage (ZRS)</a:t>
            </a:r>
          </a:p>
        </p:txBody>
      </p:sp>
      <p:sp>
        <p:nvSpPr>
          <p:cNvPr id="10" name="TextBox 9">
            <a:extLst>
              <a:ext uri="{FF2B5EF4-FFF2-40B4-BE49-F238E27FC236}">
                <a16:creationId xmlns:a16="http://schemas.microsoft.com/office/drawing/2014/main" id="{5EAE3A45-3434-42C1-AED5-2B751264E1F2}"/>
              </a:ext>
            </a:extLst>
          </p:cNvPr>
          <p:cNvSpPr txBox="1"/>
          <p:nvPr/>
        </p:nvSpPr>
        <p:spPr>
          <a:xfrm>
            <a:off x="5010230" y="5342660"/>
            <a:ext cx="3933745" cy="923330"/>
          </a:xfrm>
          <a:prstGeom prst="rect">
            <a:avLst/>
          </a:prstGeom>
          <a:noFill/>
        </p:spPr>
        <p:txBody>
          <a:bodyPr wrap="square" rtlCol="0">
            <a:spAutoFit/>
          </a:bodyPr>
          <a:lstStyle/>
          <a:p>
            <a:r>
              <a:rPr lang="en-GB" dirty="0"/>
              <a:t>R</a:t>
            </a:r>
            <a:r>
              <a:rPr lang="en-GB" sz="1800" dirty="0"/>
              <a:t>eplicates your Azure Storage data synchronously across three Azure availability zones (data </a:t>
            </a:r>
            <a:r>
              <a:rPr lang="en-GB" sz="1800" dirty="0" err="1"/>
              <a:t>centers</a:t>
            </a:r>
            <a:r>
              <a:rPr lang="en-GB" sz="1800" dirty="0"/>
              <a:t>)</a:t>
            </a:r>
            <a:endParaRPr lang="en-GB" dirty="0"/>
          </a:p>
        </p:txBody>
      </p:sp>
    </p:spTree>
    <p:extLst>
      <p:ext uri="{BB962C8B-B14F-4D97-AF65-F5344CB8AC3E}">
        <p14:creationId xmlns:p14="http://schemas.microsoft.com/office/powerpoint/2010/main" val="1544820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4F9F8-F0CC-2405-2600-A76B84D00CCB}"/>
              </a:ext>
            </a:extLst>
          </p:cNvPr>
          <p:cNvSpPr>
            <a:spLocks noGrp="1"/>
          </p:cNvSpPr>
          <p:nvPr>
            <p:ph type="title"/>
          </p:nvPr>
        </p:nvSpPr>
        <p:spPr/>
        <p:txBody>
          <a:bodyPr/>
          <a:lstStyle/>
          <a:p>
            <a:r>
              <a:rPr lang="en-GB" dirty="0"/>
              <a:t>Redundancy Configurations</a:t>
            </a:r>
          </a:p>
        </p:txBody>
      </p:sp>
      <p:sp>
        <p:nvSpPr>
          <p:cNvPr id="3" name="Content Placeholder 2">
            <a:extLst>
              <a:ext uri="{FF2B5EF4-FFF2-40B4-BE49-F238E27FC236}">
                <a16:creationId xmlns:a16="http://schemas.microsoft.com/office/drawing/2014/main" id="{533E8FB0-90EC-865A-40BF-4310C81BA012}"/>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BC604CE4-F1C7-6BC7-2908-72FEC4D4B401}"/>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BBB59191-0326-D998-47BC-6D003406B26B}"/>
              </a:ext>
            </a:extLst>
          </p:cNvPr>
          <p:cNvSpPr txBox="1"/>
          <p:nvPr/>
        </p:nvSpPr>
        <p:spPr>
          <a:xfrm>
            <a:off x="537883" y="4493346"/>
            <a:ext cx="3544560" cy="369332"/>
          </a:xfrm>
          <a:prstGeom prst="rect">
            <a:avLst/>
          </a:prstGeom>
          <a:noFill/>
        </p:spPr>
        <p:txBody>
          <a:bodyPr wrap="none" rtlCol="0">
            <a:spAutoFit/>
          </a:bodyPr>
          <a:lstStyle/>
          <a:p>
            <a:r>
              <a:rPr lang="en-GB" b="1" dirty="0"/>
              <a:t>Geo Redundant Storage (GRS)</a:t>
            </a:r>
          </a:p>
        </p:txBody>
      </p:sp>
      <p:sp>
        <p:nvSpPr>
          <p:cNvPr id="7" name="TextBox 6">
            <a:extLst>
              <a:ext uri="{FF2B5EF4-FFF2-40B4-BE49-F238E27FC236}">
                <a16:creationId xmlns:a16="http://schemas.microsoft.com/office/drawing/2014/main" id="{8E08F701-0B8F-05E2-13D1-CDD51B09017F}"/>
              </a:ext>
            </a:extLst>
          </p:cNvPr>
          <p:cNvSpPr txBox="1"/>
          <p:nvPr/>
        </p:nvSpPr>
        <p:spPr>
          <a:xfrm>
            <a:off x="537883" y="4790145"/>
            <a:ext cx="8068234" cy="923330"/>
          </a:xfrm>
          <a:prstGeom prst="rect">
            <a:avLst/>
          </a:prstGeom>
          <a:noFill/>
        </p:spPr>
        <p:txBody>
          <a:bodyPr wrap="square" rtlCol="0">
            <a:spAutoFit/>
          </a:bodyPr>
          <a:lstStyle/>
          <a:p>
            <a:r>
              <a:rPr lang="en-GB" sz="1800" dirty="0"/>
              <a:t>Copies your data three times within a single physical location using LRS, then copies your data asynchronously to a single physical location in a secondary region.</a:t>
            </a:r>
            <a:endParaRPr lang="en-GB" dirty="0"/>
          </a:p>
        </p:txBody>
      </p:sp>
      <p:pic>
        <p:nvPicPr>
          <p:cNvPr id="8" name="Picture 7">
            <a:extLst>
              <a:ext uri="{FF2B5EF4-FFF2-40B4-BE49-F238E27FC236}">
                <a16:creationId xmlns:a16="http://schemas.microsoft.com/office/drawing/2014/main" id="{2C5E4289-12BE-B3AF-B46B-951B26245615}"/>
              </a:ext>
            </a:extLst>
          </p:cNvPr>
          <p:cNvPicPr>
            <a:picLocks noChangeAspect="1"/>
          </p:cNvPicPr>
          <p:nvPr/>
        </p:nvPicPr>
        <p:blipFill>
          <a:blip r:embed="rId2"/>
          <a:stretch>
            <a:fillRect/>
          </a:stretch>
        </p:blipFill>
        <p:spPr>
          <a:xfrm>
            <a:off x="617257" y="1242583"/>
            <a:ext cx="8008123" cy="3275553"/>
          </a:xfrm>
          <a:prstGeom prst="rect">
            <a:avLst/>
          </a:prstGeom>
        </p:spPr>
      </p:pic>
      <p:sp>
        <p:nvSpPr>
          <p:cNvPr id="9" name="TextBox 8">
            <a:extLst>
              <a:ext uri="{FF2B5EF4-FFF2-40B4-BE49-F238E27FC236}">
                <a16:creationId xmlns:a16="http://schemas.microsoft.com/office/drawing/2014/main" id="{87B29AC3-9CA6-25E6-7AB3-294015801265}"/>
              </a:ext>
            </a:extLst>
          </p:cNvPr>
          <p:cNvSpPr txBox="1"/>
          <p:nvPr/>
        </p:nvSpPr>
        <p:spPr>
          <a:xfrm>
            <a:off x="1409946" y="5808062"/>
            <a:ext cx="7609417" cy="769441"/>
          </a:xfrm>
          <a:prstGeom prst="rect">
            <a:avLst/>
          </a:prstGeom>
          <a:noFill/>
          <a:ln>
            <a:solidFill>
              <a:schemeClr val="tx1"/>
            </a:solidFill>
          </a:ln>
        </p:spPr>
        <p:txBody>
          <a:bodyPr wrap="square" rtlCol="0">
            <a:spAutoFit/>
          </a:bodyPr>
          <a:lstStyle/>
          <a:p>
            <a:r>
              <a:rPr lang="en-GB" sz="1100" dirty="0"/>
              <a:t>With an account configured for GRS or GZRS, data in the secondary region is not directly accessible to users or applications, unless a failover occurs. The failover process updates the DNS entry provided by Azure Storage so that the secondary endpoint becomes the new primary endpoint for your storage account. During the failover process, your data is inaccessible. After the failover is complete, you can read and write data to the new primary region.</a:t>
            </a:r>
            <a:endParaRPr lang="en-GB" sz="1100" i="1" dirty="0"/>
          </a:p>
        </p:txBody>
      </p:sp>
    </p:spTree>
    <p:extLst>
      <p:ext uri="{BB962C8B-B14F-4D97-AF65-F5344CB8AC3E}">
        <p14:creationId xmlns:p14="http://schemas.microsoft.com/office/powerpoint/2010/main" val="339282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A97AE-488A-0668-4FED-E45E66D0A2D9}"/>
              </a:ext>
            </a:extLst>
          </p:cNvPr>
          <p:cNvSpPr>
            <a:spLocks noGrp="1"/>
          </p:cNvSpPr>
          <p:nvPr>
            <p:ph type="title"/>
          </p:nvPr>
        </p:nvSpPr>
        <p:spPr/>
        <p:txBody>
          <a:bodyPr/>
          <a:lstStyle/>
          <a:p>
            <a:r>
              <a:rPr lang="en-GB" dirty="0"/>
              <a:t>Redundancy Configurations</a:t>
            </a:r>
          </a:p>
        </p:txBody>
      </p:sp>
      <p:sp>
        <p:nvSpPr>
          <p:cNvPr id="3" name="Content Placeholder 2">
            <a:extLst>
              <a:ext uri="{FF2B5EF4-FFF2-40B4-BE49-F238E27FC236}">
                <a16:creationId xmlns:a16="http://schemas.microsoft.com/office/drawing/2014/main" id="{41B10C70-C3FC-C7F2-F29A-5A403DA91FB0}"/>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BAA8FC36-767A-17FC-8F54-DD3E2CCD07D4}"/>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F70668B0-003D-454F-64C0-4806522E2B07}"/>
              </a:ext>
            </a:extLst>
          </p:cNvPr>
          <p:cNvPicPr>
            <a:picLocks noChangeAspect="1"/>
          </p:cNvPicPr>
          <p:nvPr/>
        </p:nvPicPr>
        <p:blipFill>
          <a:blip r:embed="rId2"/>
          <a:stretch>
            <a:fillRect/>
          </a:stretch>
        </p:blipFill>
        <p:spPr>
          <a:xfrm>
            <a:off x="847317" y="1008873"/>
            <a:ext cx="6478646" cy="3650987"/>
          </a:xfrm>
          <a:prstGeom prst="rect">
            <a:avLst/>
          </a:prstGeom>
        </p:spPr>
      </p:pic>
      <p:sp>
        <p:nvSpPr>
          <p:cNvPr id="19" name="TextBox 18">
            <a:extLst>
              <a:ext uri="{FF2B5EF4-FFF2-40B4-BE49-F238E27FC236}">
                <a16:creationId xmlns:a16="http://schemas.microsoft.com/office/drawing/2014/main" id="{1C405FCA-93EA-AC0C-4AD3-2458D8597988}"/>
              </a:ext>
            </a:extLst>
          </p:cNvPr>
          <p:cNvSpPr txBox="1"/>
          <p:nvPr/>
        </p:nvSpPr>
        <p:spPr>
          <a:xfrm>
            <a:off x="839102" y="4848353"/>
            <a:ext cx="4314001" cy="369332"/>
          </a:xfrm>
          <a:prstGeom prst="rect">
            <a:avLst/>
          </a:prstGeom>
          <a:noFill/>
        </p:spPr>
        <p:txBody>
          <a:bodyPr wrap="none" rtlCol="0">
            <a:spAutoFit/>
          </a:bodyPr>
          <a:lstStyle/>
          <a:p>
            <a:r>
              <a:rPr lang="en-GB" b="1" dirty="0"/>
              <a:t>Geo-Zone Redundant Storage (GZRS)</a:t>
            </a:r>
          </a:p>
        </p:txBody>
      </p:sp>
      <p:sp>
        <p:nvSpPr>
          <p:cNvPr id="25" name="TextBox 24">
            <a:extLst>
              <a:ext uri="{FF2B5EF4-FFF2-40B4-BE49-F238E27FC236}">
                <a16:creationId xmlns:a16="http://schemas.microsoft.com/office/drawing/2014/main" id="{B50EA9FB-11CF-254A-A92D-46ADA2AE1636}"/>
              </a:ext>
            </a:extLst>
          </p:cNvPr>
          <p:cNvSpPr txBox="1"/>
          <p:nvPr/>
        </p:nvSpPr>
        <p:spPr>
          <a:xfrm>
            <a:off x="839102" y="5145152"/>
            <a:ext cx="7257148" cy="923330"/>
          </a:xfrm>
          <a:prstGeom prst="rect">
            <a:avLst/>
          </a:prstGeom>
          <a:noFill/>
        </p:spPr>
        <p:txBody>
          <a:bodyPr wrap="square" rtlCol="0">
            <a:spAutoFit/>
          </a:bodyPr>
          <a:lstStyle/>
          <a:p>
            <a:r>
              <a:rPr lang="en-GB" sz="1800" dirty="0"/>
              <a:t>Copies your data across three Azure availability zones in the primary region and then copies your data asynchronously to a single physical location in a secondary region.</a:t>
            </a:r>
            <a:endParaRPr lang="en-GB" dirty="0"/>
          </a:p>
        </p:txBody>
      </p:sp>
    </p:spTree>
    <p:extLst>
      <p:ext uri="{BB962C8B-B14F-4D97-AF65-F5344CB8AC3E}">
        <p14:creationId xmlns:p14="http://schemas.microsoft.com/office/powerpoint/2010/main" val="1156553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1F565-649D-F6D7-7D8D-304B6CF7276B}"/>
              </a:ext>
            </a:extLst>
          </p:cNvPr>
          <p:cNvSpPr>
            <a:spLocks noGrp="1"/>
          </p:cNvSpPr>
          <p:nvPr>
            <p:ph type="title"/>
          </p:nvPr>
        </p:nvSpPr>
        <p:spPr/>
        <p:txBody>
          <a:bodyPr/>
          <a:lstStyle/>
          <a:p>
            <a:r>
              <a:rPr lang="en-GB" dirty="0"/>
              <a:t>Redundancy (</a:t>
            </a:r>
            <a:r>
              <a:rPr lang="en-GB" dirty="0" err="1"/>
              <a:t>sku</a:t>
            </a:r>
            <a:r>
              <a:rPr lang="en-GB" dirty="0"/>
              <a:t>)</a:t>
            </a:r>
          </a:p>
        </p:txBody>
      </p:sp>
      <p:sp>
        <p:nvSpPr>
          <p:cNvPr id="3" name="Content Placeholder 2">
            <a:extLst>
              <a:ext uri="{FF2B5EF4-FFF2-40B4-BE49-F238E27FC236}">
                <a16:creationId xmlns:a16="http://schemas.microsoft.com/office/drawing/2014/main" id="{59C5E9F6-0285-DEEE-7633-F194E79B3532}"/>
              </a:ext>
            </a:extLst>
          </p:cNvPr>
          <p:cNvSpPr>
            <a:spLocks noGrp="1"/>
          </p:cNvSpPr>
          <p:nvPr>
            <p:ph idx="1"/>
          </p:nvPr>
        </p:nvSpPr>
        <p:spPr>
          <a:xfrm>
            <a:off x="79375" y="737419"/>
            <a:ext cx="8941720" cy="5101407"/>
          </a:xfrm>
        </p:spPr>
        <p:txBody>
          <a:bodyPr/>
          <a:lstStyle/>
          <a:p>
            <a:r>
              <a:rPr lang="en-GB" dirty="0"/>
              <a:t>For a given storage kind the required redundancy is specified by the </a:t>
            </a:r>
            <a:r>
              <a:rPr lang="en-GB" i="1" dirty="0"/>
              <a:t>--</a:t>
            </a:r>
            <a:r>
              <a:rPr lang="en-GB" i="1" dirty="0" err="1"/>
              <a:t>sku</a:t>
            </a:r>
            <a:r>
              <a:rPr lang="en-GB" dirty="0"/>
              <a:t> flag</a:t>
            </a:r>
          </a:p>
          <a:p>
            <a:r>
              <a:rPr lang="en-GB" sz="2000" i="1" dirty="0"/>
              <a:t>Default value is </a:t>
            </a:r>
            <a:r>
              <a:rPr lang="en-GB" sz="2000" i="1" dirty="0" err="1"/>
              <a:t>Standard_RAGRS</a:t>
            </a:r>
            <a:endParaRPr lang="en-GB" sz="2000" i="1" dirty="0"/>
          </a:p>
          <a:p>
            <a:endParaRPr lang="en-GB" dirty="0"/>
          </a:p>
        </p:txBody>
      </p:sp>
      <p:sp>
        <p:nvSpPr>
          <p:cNvPr id="4" name="Footer Placeholder 3">
            <a:extLst>
              <a:ext uri="{FF2B5EF4-FFF2-40B4-BE49-F238E27FC236}">
                <a16:creationId xmlns:a16="http://schemas.microsoft.com/office/drawing/2014/main" id="{83C625F8-2550-4B26-4861-D4894A3DDD70}"/>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D15CDD3-7A86-DA9E-4FD8-C084F5369BFE}"/>
              </a:ext>
            </a:extLst>
          </p:cNvPr>
          <p:cNvSpPr txBox="1"/>
          <p:nvPr/>
        </p:nvSpPr>
        <p:spPr>
          <a:xfrm>
            <a:off x="79375" y="1816870"/>
            <a:ext cx="8941721" cy="923330"/>
          </a:xfrm>
          <a:prstGeom prst="rect">
            <a:avLst/>
          </a:prstGeom>
          <a:solidFill>
            <a:srgbClr val="000000"/>
          </a:solidFill>
          <a:ln w="9525">
            <a:noFill/>
          </a:ln>
        </p:spPr>
        <p:txBody>
          <a:bodyPr wrap="square" rtlCol="0">
            <a:spAutoFit/>
          </a:bodyPr>
          <a:lstStyle/>
          <a:p>
            <a:r>
              <a:rPr lang="en-GB" i="1" dirty="0">
                <a:solidFill>
                  <a:schemeClr val="bg1"/>
                </a:solidFill>
              </a:rPr>
              <a:t>CREATE A STORAGE ACCOUNT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storage account create --name </a:t>
            </a:r>
            <a:r>
              <a:rPr lang="en-GB" dirty="0">
                <a:solidFill>
                  <a:srgbClr val="FFC000"/>
                </a:solidFill>
              </a:rPr>
              <a:t>&lt;</a:t>
            </a:r>
            <a:r>
              <a:rPr lang="en-GB" dirty="0" err="1">
                <a:solidFill>
                  <a:srgbClr val="FFC000"/>
                </a:solidFill>
              </a:rPr>
              <a:t>mystore</a:t>
            </a:r>
            <a:r>
              <a:rPr lang="en-GB" dirty="0">
                <a:solidFill>
                  <a:srgbClr val="FFC000"/>
                </a:solidFill>
              </a:rPr>
              <a:t>&gt;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err="1">
                <a:solidFill>
                  <a:srgbClr val="FFC000"/>
                </a:solidFill>
              </a:rPr>
              <a:t>Standard_LRS</a:t>
            </a:r>
            <a:r>
              <a:rPr lang="en-GB" dirty="0">
                <a:solidFill>
                  <a:srgbClr val="FFC000"/>
                </a:solidFill>
              </a:rPr>
              <a:t> </a:t>
            </a:r>
            <a:r>
              <a:rPr lang="en-GB" dirty="0">
                <a:solidFill>
                  <a:schemeClr val="accent1">
                    <a:lumMod val="50000"/>
                  </a:schemeClr>
                </a:solidFill>
              </a:rPr>
              <a:t>--encryption-services </a:t>
            </a:r>
            <a:r>
              <a:rPr lang="en-GB" dirty="0">
                <a:solidFill>
                  <a:srgbClr val="FFC000"/>
                </a:solidFill>
              </a:rPr>
              <a:t>blob </a:t>
            </a:r>
            <a:r>
              <a:rPr lang="en-GB" dirty="0">
                <a:solidFill>
                  <a:schemeClr val="accent1">
                    <a:lumMod val="50000"/>
                  </a:schemeClr>
                </a:solidFill>
              </a:rPr>
              <a:t>--kind </a:t>
            </a:r>
            <a:r>
              <a:rPr lang="en-GB" dirty="0">
                <a:solidFill>
                  <a:srgbClr val="FFC000"/>
                </a:solidFill>
              </a:rPr>
              <a:t>StorageV2</a:t>
            </a:r>
          </a:p>
        </p:txBody>
      </p:sp>
      <p:graphicFrame>
        <p:nvGraphicFramePr>
          <p:cNvPr id="6" name="Table 5">
            <a:extLst>
              <a:ext uri="{FF2B5EF4-FFF2-40B4-BE49-F238E27FC236}">
                <a16:creationId xmlns:a16="http://schemas.microsoft.com/office/drawing/2014/main" id="{EA5DCA85-4E15-171D-0421-EF9F4A9CF30D}"/>
              </a:ext>
            </a:extLst>
          </p:cNvPr>
          <p:cNvGraphicFramePr>
            <a:graphicFrameLocks noGrp="1"/>
          </p:cNvGraphicFramePr>
          <p:nvPr>
            <p:extLst>
              <p:ext uri="{D42A27DB-BD31-4B8C-83A1-F6EECF244321}">
                <p14:modId xmlns:p14="http://schemas.microsoft.com/office/powerpoint/2010/main" val="3456737520"/>
              </p:ext>
            </p:extLst>
          </p:nvPr>
        </p:nvGraphicFramePr>
        <p:xfrm>
          <a:off x="98937" y="2890495"/>
          <a:ext cx="8941720" cy="2547470"/>
        </p:xfrm>
        <a:graphic>
          <a:graphicData uri="http://schemas.openxmlformats.org/drawingml/2006/table">
            <a:tbl>
              <a:tblPr/>
              <a:tblGrid>
                <a:gridCol w="1788344">
                  <a:extLst>
                    <a:ext uri="{9D8B030D-6E8A-4147-A177-3AD203B41FA5}">
                      <a16:colId xmlns:a16="http://schemas.microsoft.com/office/drawing/2014/main" val="2860890912"/>
                    </a:ext>
                  </a:extLst>
                </a:gridCol>
                <a:gridCol w="1788344">
                  <a:extLst>
                    <a:ext uri="{9D8B030D-6E8A-4147-A177-3AD203B41FA5}">
                      <a16:colId xmlns:a16="http://schemas.microsoft.com/office/drawing/2014/main" val="2104813655"/>
                    </a:ext>
                  </a:extLst>
                </a:gridCol>
                <a:gridCol w="1788344">
                  <a:extLst>
                    <a:ext uri="{9D8B030D-6E8A-4147-A177-3AD203B41FA5}">
                      <a16:colId xmlns:a16="http://schemas.microsoft.com/office/drawing/2014/main" val="530517222"/>
                    </a:ext>
                  </a:extLst>
                </a:gridCol>
                <a:gridCol w="1788344">
                  <a:extLst>
                    <a:ext uri="{9D8B030D-6E8A-4147-A177-3AD203B41FA5}">
                      <a16:colId xmlns:a16="http://schemas.microsoft.com/office/drawing/2014/main" val="3247567717"/>
                    </a:ext>
                  </a:extLst>
                </a:gridCol>
                <a:gridCol w="1788344">
                  <a:extLst>
                    <a:ext uri="{9D8B030D-6E8A-4147-A177-3AD203B41FA5}">
                      <a16:colId xmlns:a16="http://schemas.microsoft.com/office/drawing/2014/main" val="1361887418"/>
                    </a:ext>
                  </a:extLst>
                </a:gridCol>
              </a:tblGrid>
              <a:tr h="0">
                <a:tc>
                  <a:txBody>
                    <a:bodyPr/>
                    <a:lstStyle/>
                    <a:p>
                      <a:r>
                        <a:rPr lang="en-GB" sz="1200">
                          <a:solidFill>
                            <a:schemeClr val="bg1"/>
                          </a:solidFill>
                        </a:rPr>
                        <a:t>Type of storage account</a:t>
                      </a:r>
                    </a:p>
                  </a:txBody>
                  <a:tcPr marL="34007" marR="34007" marT="17003" marB="170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GB" sz="1200">
                          <a:solidFill>
                            <a:schemeClr val="bg1"/>
                          </a:solidFill>
                        </a:rPr>
                        <a:t>Supported redundancy configurations</a:t>
                      </a:r>
                    </a:p>
                  </a:txBody>
                  <a:tcPr marL="34007" marR="34007" marT="17003" marB="170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GB" sz="1200">
                          <a:solidFill>
                            <a:schemeClr val="bg1"/>
                          </a:solidFill>
                        </a:rPr>
                        <a:t>Supported values for the kind parameter</a:t>
                      </a:r>
                    </a:p>
                  </a:txBody>
                  <a:tcPr marL="34007" marR="34007" marT="17003" marB="170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GB" sz="1200">
                          <a:solidFill>
                            <a:schemeClr val="bg1"/>
                          </a:solidFill>
                        </a:rPr>
                        <a:t>Supported values for the sku parameter</a:t>
                      </a:r>
                    </a:p>
                  </a:txBody>
                  <a:tcPr marL="34007" marR="34007" marT="17003" marB="170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GB" sz="1200" dirty="0">
                          <a:solidFill>
                            <a:schemeClr val="bg1"/>
                          </a:solidFill>
                        </a:rPr>
                        <a:t>Supports hierarchical namespace</a:t>
                      </a:r>
                    </a:p>
                  </a:txBody>
                  <a:tcPr marL="34007" marR="34007" marT="17003" marB="170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827374388"/>
                  </a:ext>
                </a:extLst>
              </a:tr>
              <a:tr h="1079210">
                <a:tc>
                  <a:txBody>
                    <a:bodyPr/>
                    <a:lstStyle/>
                    <a:p>
                      <a:r>
                        <a:rPr lang="en-GB" sz="1200" b="1" dirty="0"/>
                        <a:t>Standard general-purpose v2 (GPv2)</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dirty="0"/>
                        <a:t>LRS / GRS / RA-GRS / ZRS / GZRS / RA-GZRS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0" dirty="0">
                          <a:solidFill>
                            <a:schemeClr val="tx1"/>
                          </a:solidFill>
                        </a:rPr>
                        <a:t>StorageV2</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1" dirty="0" err="1">
                          <a:solidFill>
                            <a:schemeClr val="bg1"/>
                          </a:solidFill>
                        </a:rPr>
                        <a:t>Standard_LRS</a:t>
                      </a:r>
                      <a:r>
                        <a:rPr lang="en-GB" sz="1200" b="1" dirty="0">
                          <a:solidFill>
                            <a:schemeClr val="bg1"/>
                          </a:solidFill>
                        </a:rPr>
                        <a:t> / </a:t>
                      </a:r>
                      <a:r>
                        <a:rPr lang="en-GB" sz="1200" b="1" dirty="0" err="1">
                          <a:solidFill>
                            <a:schemeClr val="bg1"/>
                          </a:solidFill>
                        </a:rPr>
                        <a:t>Standard_GRS</a:t>
                      </a:r>
                      <a:r>
                        <a:rPr lang="en-GB" sz="1200" b="1" dirty="0">
                          <a:solidFill>
                            <a:schemeClr val="bg1"/>
                          </a:solidFill>
                        </a:rPr>
                        <a:t> / </a:t>
                      </a:r>
                      <a:r>
                        <a:rPr lang="en-GB" sz="1200" b="1" dirty="0" err="1">
                          <a:solidFill>
                            <a:schemeClr val="bg1"/>
                          </a:solidFill>
                        </a:rPr>
                        <a:t>Standard_RAGRS</a:t>
                      </a:r>
                      <a:r>
                        <a:rPr lang="en-GB" sz="1200" b="1" dirty="0">
                          <a:solidFill>
                            <a:schemeClr val="bg1"/>
                          </a:solidFill>
                        </a:rPr>
                        <a:t>/ </a:t>
                      </a:r>
                      <a:r>
                        <a:rPr lang="en-GB" sz="1200" b="1" dirty="0" err="1">
                          <a:solidFill>
                            <a:schemeClr val="bg1"/>
                          </a:solidFill>
                        </a:rPr>
                        <a:t>Standard_ZRS</a:t>
                      </a:r>
                      <a:r>
                        <a:rPr lang="en-GB" sz="1200" b="1" dirty="0">
                          <a:solidFill>
                            <a:schemeClr val="bg1"/>
                          </a:solidFill>
                        </a:rPr>
                        <a:t> / </a:t>
                      </a:r>
                      <a:r>
                        <a:rPr lang="en-GB" sz="1200" b="1" dirty="0" err="1">
                          <a:solidFill>
                            <a:schemeClr val="bg1"/>
                          </a:solidFill>
                        </a:rPr>
                        <a:t>Standard_GZRS</a:t>
                      </a:r>
                      <a:r>
                        <a:rPr lang="en-GB" sz="1200" b="1" dirty="0">
                          <a:solidFill>
                            <a:schemeClr val="bg1"/>
                          </a:solidFill>
                        </a:rPr>
                        <a:t> / </a:t>
                      </a:r>
                      <a:r>
                        <a:rPr lang="en-GB" sz="1200" b="1" dirty="0" err="1">
                          <a:solidFill>
                            <a:schemeClr val="bg1"/>
                          </a:solidFill>
                        </a:rPr>
                        <a:t>Standard_RAGZRS</a:t>
                      </a:r>
                      <a:endParaRPr lang="en-GB" sz="1200" b="1" dirty="0">
                        <a:solidFill>
                          <a:schemeClr val="bg1"/>
                        </a:solidFill>
                      </a:endParaRP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5CC"/>
                    </a:solidFill>
                  </a:tcPr>
                </a:tc>
                <a:tc>
                  <a:txBody>
                    <a:bodyPr/>
                    <a:lstStyle/>
                    <a:p>
                      <a:r>
                        <a:rPr lang="en-GB" sz="1200" dirty="0"/>
                        <a:t>Yes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476747281"/>
                  </a:ext>
                </a:extLst>
              </a:tr>
              <a:tr h="378354">
                <a:tc>
                  <a:txBody>
                    <a:bodyPr/>
                    <a:lstStyle/>
                    <a:p>
                      <a:r>
                        <a:rPr lang="en-GB" sz="1200" b="1"/>
                        <a:t>Premium block blobs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LRS / ZRS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0">
                          <a:solidFill>
                            <a:schemeClr val="tx1"/>
                          </a:solidFill>
                        </a:rPr>
                        <a:t>BlockBlobStorage</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1" dirty="0" err="1">
                          <a:solidFill>
                            <a:schemeClr val="bg1"/>
                          </a:solidFill>
                        </a:rPr>
                        <a:t>Premium_LRS</a:t>
                      </a:r>
                      <a:r>
                        <a:rPr lang="en-GB" sz="1200" b="1" dirty="0">
                          <a:solidFill>
                            <a:schemeClr val="bg1"/>
                          </a:solidFill>
                        </a:rPr>
                        <a:t> / </a:t>
                      </a:r>
                      <a:r>
                        <a:rPr lang="en-GB" sz="1200" b="1" dirty="0" err="1">
                          <a:solidFill>
                            <a:schemeClr val="bg1"/>
                          </a:solidFill>
                        </a:rPr>
                        <a:t>Premium_ZRS</a:t>
                      </a:r>
                      <a:endParaRPr lang="en-GB" sz="1200" b="1" dirty="0">
                        <a:solidFill>
                          <a:schemeClr val="bg1"/>
                        </a:solidFill>
                      </a:endParaRP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5CC"/>
                    </a:solidFill>
                  </a:tcPr>
                </a:tc>
                <a:tc>
                  <a:txBody>
                    <a:bodyPr/>
                    <a:lstStyle/>
                    <a:p>
                      <a:r>
                        <a:rPr lang="en-GB" sz="1200"/>
                        <a:t>Yes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75748566"/>
                  </a:ext>
                </a:extLst>
              </a:tr>
              <a:tr h="378354">
                <a:tc>
                  <a:txBody>
                    <a:bodyPr/>
                    <a:lstStyle/>
                    <a:p>
                      <a:r>
                        <a:rPr lang="en-GB" sz="1200" b="1"/>
                        <a:t>Premium file shares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LRS / ZRS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0" dirty="0" err="1">
                          <a:solidFill>
                            <a:schemeClr val="tx1"/>
                          </a:solidFill>
                        </a:rPr>
                        <a:t>FileStorage</a:t>
                      </a:r>
                      <a:endParaRPr lang="en-GB" sz="1200" b="0" dirty="0">
                        <a:solidFill>
                          <a:schemeClr val="tx1"/>
                        </a:solidFill>
                      </a:endParaRP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1" dirty="0" err="1">
                          <a:solidFill>
                            <a:schemeClr val="bg1"/>
                          </a:solidFill>
                        </a:rPr>
                        <a:t>Premium_LRS</a:t>
                      </a:r>
                      <a:r>
                        <a:rPr lang="en-GB" sz="1200" b="1" dirty="0">
                          <a:solidFill>
                            <a:schemeClr val="bg1"/>
                          </a:solidFill>
                        </a:rPr>
                        <a:t> / </a:t>
                      </a:r>
                      <a:r>
                        <a:rPr lang="en-GB" sz="1200" b="1" dirty="0" err="1">
                          <a:solidFill>
                            <a:schemeClr val="bg1"/>
                          </a:solidFill>
                        </a:rPr>
                        <a:t>Premium_ZRS</a:t>
                      </a:r>
                      <a:endParaRPr lang="en-GB" sz="1200" b="1" dirty="0">
                        <a:solidFill>
                          <a:schemeClr val="bg1"/>
                        </a:solidFill>
                      </a:endParaRP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5CC"/>
                    </a:solidFill>
                  </a:tcPr>
                </a:tc>
                <a:tc>
                  <a:txBody>
                    <a:bodyPr/>
                    <a:lstStyle/>
                    <a:p>
                      <a:r>
                        <a:rPr lang="en-GB" sz="1200"/>
                        <a:t>No</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558880148"/>
                  </a:ext>
                </a:extLst>
              </a:tr>
              <a:tr h="203140">
                <a:tc>
                  <a:txBody>
                    <a:bodyPr/>
                    <a:lstStyle/>
                    <a:p>
                      <a:r>
                        <a:rPr lang="en-GB" sz="1200" b="1" dirty="0"/>
                        <a:t>Premium page blobs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LRS</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0" dirty="0"/>
                        <a:t>StorageV2</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b="1" dirty="0" err="1">
                          <a:solidFill>
                            <a:schemeClr val="bg1"/>
                          </a:solidFill>
                        </a:rPr>
                        <a:t>Premium_LRS</a:t>
                      </a:r>
                      <a:endParaRPr lang="en-GB" sz="1200" b="1" dirty="0">
                        <a:solidFill>
                          <a:schemeClr val="bg1"/>
                        </a:solidFill>
                      </a:endParaRP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5CC"/>
                    </a:solidFill>
                  </a:tcPr>
                </a:tc>
                <a:tc>
                  <a:txBody>
                    <a:bodyPr/>
                    <a:lstStyle/>
                    <a:p>
                      <a:r>
                        <a:rPr lang="en-GB" sz="1200" dirty="0"/>
                        <a:t>No</a:t>
                      </a:r>
                    </a:p>
                  </a:txBody>
                  <a:tcPr marL="34007" marR="34007" marT="17003" marB="170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4198534130"/>
                  </a:ext>
                </a:extLst>
              </a:tr>
            </a:tbl>
          </a:graphicData>
        </a:graphic>
      </p:graphicFrame>
      <p:sp>
        <p:nvSpPr>
          <p:cNvPr id="7" name="TextBox 6">
            <a:extLst>
              <a:ext uri="{FF2B5EF4-FFF2-40B4-BE49-F238E27FC236}">
                <a16:creationId xmlns:a16="http://schemas.microsoft.com/office/drawing/2014/main" id="{C0F2DE40-52E7-89B3-C346-2D6DC6E9420F}"/>
              </a:ext>
            </a:extLst>
          </p:cNvPr>
          <p:cNvSpPr txBox="1"/>
          <p:nvPr/>
        </p:nvSpPr>
        <p:spPr>
          <a:xfrm>
            <a:off x="6792926" y="3420"/>
            <a:ext cx="2247731" cy="307777"/>
          </a:xfrm>
          <a:prstGeom prst="rect">
            <a:avLst/>
          </a:prstGeom>
          <a:noFill/>
        </p:spPr>
        <p:txBody>
          <a:bodyPr wrap="none" rtlCol="0">
            <a:spAutoFit/>
          </a:bodyPr>
          <a:lstStyle/>
          <a:p>
            <a:r>
              <a:rPr lang="en-GB" sz="1400" i="1" dirty="0"/>
              <a:t>Stock Keeping Unit (SKU)</a:t>
            </a:r>
          </a:p>
        </p:txBody>
      </p:sp>
      <p:sp>
        <p:nvSpPr>
          <p:cNvPr id="8" name="Oval 7">
            <a:extLst>
              <a:ext uri="{FF2B5EF4-FFF2-40B4-BE49-F238E27FC236}">
                <a16:creationId xmlns:a16="http://schemas.microsoft.com/office/drawing/2014/main" id="{64FAE071-C7A4-0883-F609-B520BD85D408}"/>
              </a:ext>
            </a:extLst>
          </p:cNvPr>
          <p:cNvSpPr/>
          <p:nvPr/>
        </p:nvSpPr>
        <p:spPr bwMode="auto">
          <a:xfrm>
            <a:off x="5363907" y="3251254"/>
            <a:ext cx="1373156" cy="265851"/>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9" name="Connector: Elbow 8">
            <a:extLst>
              <a:ext uri="{FF2B5EF4-FFF2-40B4-BE49-F238E27FC236}">
                <a16:creationId xmlns:a16="http://schemas.microsoft.com/office/drawing/2014/main" id="{D840B0EC-18EC-F42C-599B-981BD733E2CD}"/>
              </a:ext>
            </a:extLst>
          </p:cNvPr>
          <p:cNvCxnSpPr>
            <a:cxnSpLocks/>
            <a:stCxn id="8" idx="2"/>
          </p:cNvCxnSpPr>
          <p:nvPr/>
        </p:nvCxnSpPr>
        <p:spPr bwMode="auto">
          <a:xfrm rot="10800000">
            <a:off x="3392129" y="2740200"/>
            <a:ext cx="1971778" cy="643980"/>
          </a:xfrm>
          <a:prstGeom prst="bentConnector3">
            <a:avLst>
              <a:gd name="adj1" fmla="val 99965"/>
            </a:avLst>
          </a:prstGeom>
          <a:solidFill>
            <a:schemeClr val="accent1"/>
          </a:solidFill>
          <a:ln w="28575" cap="flat" cmpd="sng" algn="ctr">
            <a:solidFill>
              <a:srgbClr val="FF0000"/>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a:extLst>
              <a:ext uri="{FF2B5EF4-FFF2-40B4-BE49-F238E27FC236}">
                <a16:creationId xmlns:a16="http://schemas.microsoft.com/office/drawing/2014/main" id="{D0E9504F-1E33-8FBA-557E-443C1606E4D8}"/>
              </a:ext>
            </a:extLst>
          </p:cNvPr>
          <p:cNvSpPr txBox="1"/>
          <p:nvPr/>
        </p:nvSpPr>
        <p:spPr>
          <a:xfrm>
            <a:off x="98938" y="5576461"/>
            <a:ext cx="8922158" cy="1200329"/>
          </a:xfrm>
          <a:prstGeom prst="rect">
            <a:avLst/>
          </a:prstGeom>
          <a:solidFill>
            <a:schemeClr val="bg1"/>
          </a:solidFill>
          <a:ln>
            <a:solidFill>
              <a:schemeClr val="tx1"/>
            </a:solidFill>
          </a:ln>
        </p:spPr>
        <p:txBody>
          <a:bodyPr wrap="square" rtlCol="0">
            <a:spAutoFit/>
          </a:bodyPr>
          <a:lstStyle/>
          <a:p>
            <a:r>
              <a:rPr lang="en-GB" sz="1200" u="sng" dirty="0"/>
              <a:t>For RA-GRS &amp; RA-GZRS</a:t>
            </a:r>
          </a:p>
          <a:p>
            <a:r>
              <a:rPr lang="en-GB" sz="1200" dirty="0"/>
              <a:t>With an account configured for GRS or GZRS, data in the secondary region is not directly accessible to users or applications, unless a failover occurs. When you enable read access (RA) to the secondary region, your data is available to be read at all times, even during failover when the primary region is unavailable.</a:t>
            </a:r>
          </a:p>
          <a:p>
            <a:r>
              <a:rPr lang="en-GB" sz="1200" dirty="0">
                <a:solidFill>
                  <a:srgbClr val="FF0000"/>
                </a:solidFill>
              </a:rPr>
              <a:t>Azure Files does not support read-access geo-redundant storage (RA-GRS) and read-access geo-zone-redundant storage (RA-GZRS).</a:t>
            </a:r>
          </a:p>
        </p:txBody>
      </p:sp>
    </p:spTree>
    <p:extLst>
      <p:ext uri="{BB962C8B-B14F-4D97-AF65-F5344CB8AC3E}">
        <p14:creationId xmlns:p14="http://schemas.microsoft.com/office/powerpoint/2010/main" val="3009335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F568D-BD12-47C2-911A-CCC9D2015224}"/>
              </a:ext>
            </a:extLst>
          </p:cNvPr>
          <p:cNvSpPr>
            <a:spLocks noGrp="1"/>
          </p:cNvSpPr>
          <p:nvPr>
            <p:ph type="title"/>
          </p:nvPr>
        </p:nvSpPr>
        <p:spPr/>
        <p:txBody>
          <a:bodyPr/>
          <a:lstStyle/>
          <a:p>
            <a:r>
              <a:rPr lang="en-GB" dirty="0"/>
              <a:t>Access Tiers</a:t>
            </a:r>
          </a:p>
        </p:txBody>
      </p:sp>
      <p:sp>
        <p:nvSpPr>
          <p:cNvPr id="3" name="Content Placeholder 2">
            <a:extLst>
              <a:ext uri="{FF2B5EF4-FFF2-40B4-BE49-F238E27FC236}">
                <a16:creationId xmlns:a16="http://schemas.microsoft.com/office/drawing/2014/main" id="{BD690F4E-AD63-4DD3-8D64-939B3E8738EE}"/>
              </a:ext>
            </a:extLst>
          </p:cNvPr>
          <p:cNvSpPr>
            <a:spLocks noGrp="1"/>
          </p:cNvSpPr>
          <p:nvPr>
            <p:ph idx="1"/>
          </p:nvPr>
        </p:nvSpPr>
        <p:spPr>
          <a:xfrm>
            <a:off x="454250" y="1427644"/>
            <a:ext cx="8158808" cy="4411181"/>
          </a:xfrm>
        </p:spPr>
        <p:txBody>
          <a:bodyPr/>
          <a:lstStyle/>
          <a:p>
            <a:pPr marL="0" indent="0">
              <a:buNone/>
            </a:pPr>
            <a:r>
              <a:rPr lang="en-GB" sz="1600" dirty="0"/>
              <a:t>Blob Storage is specialised into storing blob data but gives additional options of access tiers.</a:t>
            </a:r>
          </a:p>
          <a:p>
            <a:r>
              <a:rPr lang="en-GB" sz="1600" b="1" dirty="0"/>
              <a:t>Hot</a:t>
            </a:r>
            <a:r>
              <a:rPr lang="en-GB" sz="1600" dirty="0"/>
              <a:t> (Default)</a:t>
            </a:r>
            <a:br>
              <a:rPr lang="en-GB" sz="1600" dirty="0"/>
            </a:br>
            <a:r>
              <a:rPr lang="en-GB" sz="1600" dirty="0"/>
              <a:t>Optimised for frequent access. </a:t>
            </a:r>
            <a:r>
              <a:rPr lang="en-GB" sz="1600" u="sng" dirty="0">
                <a:solidFill>
                  <a:srgbClr val="FF0000"/>
                </a:solidFill>
              </a:rPr>
              <a:t>Access costs are lower while storage costs are higher</a:t>
            </a:r>
            <a:r>
              <a:rPr lang="en-GB" sz="1600" dirty="0"/>
              <a:t>.</a:t>
            </a:r>
          </a:p>
          <a:p>
            <a:r>
              <a:rPr lang="en-GB" sz="1600" b="1" dirty="0"/>
              <a:t>Cool</a:t>
            </a:r>
            <a:br>
              <a:rPr lang="en-GB" sz="1600" dirty="0"/>
            </a:br>
            <a:r>
              <a:rPr lang="en-GB" sz="1600" dirty="0"/>
              <a:t>When data is stored for the short to medium term such as recent backups or files read on a reduced frequency. </a:t>
            </a:r>
            <a:r>
              <a:rPr lang="en-GB" sz="1600" u="sng" dirty="0">
                <a:solidFill>
                  <a:srgbClr val="FF0000"/>
                </a:solidFill>
              </a:rPr>
              <a:t>Lower storage costs, but data access costs are increased</a:t>
            </a:r>
            <a:r>
              <a:rPr lang="en-GB" sz="1600" dirty="0">
                <a:solidFill>
                  <a:srgbClr val="FF0000"/>
                </a:solidFill>
              </a:rPr>
              <a:t>.</a:t>
            </a:r>
          </a:p>
          <a:p>
            <a:r>
              <a:rPr lang="en-GB" sz="1600" b="1" dirty="0"/>
              <a:t>Archive</a:t>
            </a:r>
            <a:br>
              <a:rPr lang="en-GB" sz="1600" dirty="0"/>
            </a:br>
            <a:r>
              <a:rPr lang="en-GB" sz="1600" dirty="0"/>
              <a:t>Archival of individual block blobs for long-term backups and archived datasets (replacing tape backups). The blob data is taken offline and </a:t>
            </a:r>
            <a:r>
              <a:rPr lang="en-GB" sz="1600" u="sng" dirty="0">
                <a:solidFill>
                  <a:srgbClr val="FF0000"/>
                </a:solidFill>
              </a:rPr>
              <a:t>so incurs high retrieval latency but lower storage costs</a:t>
            </a:r>
            <a:r>
              <a:rPr lang="en-GB" sz="1600" dirty="0"/>
              <a:t>. Blobs need to be converted back to hot or cold storage through the rehydration process. This can take up to 15 hours.</a:t>
            </a:r>
          </a:p>
        </p:txBody>
      </p:sp>
      <p:sp>
        <p:nvSpPr>
          <p:cNvPr id="4" name="Footer Placeholder 3">
            <a:extLst>
              <a:ext uri="{FF2B5EF4-FFF2-40B4-BE49-F238E27FC236}">
                <a16:creationId xmlns:a16="http://schemas.microsoft.com/office/drawing/2014/main" id="{7821B4D1-4ABA-4820-9579-E814F606EE7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577FC09-A40D-405D-9D6C-D9EB627E00DC}"/>
              </a:ext>
            </a:extLst>
          </p:cNvPr>
          <p:cNvSpPr txBox="1"/>
          <p:nvPr/>
        </p:nvSpPr>
        <p:spPr>
          <a:xfrm>
            <a:off x="2207003" y="6191535"/>
            <a:ext cx="6736972" cy="307777"/>
          </a:xfrm>
          <a:prstGeom prst="rect">
            <a:avLst/>
          </a:prstGeom>
          <a:noFill/>
        </p:spPr>
        <p:txBody>
          <a:bodyPr wrap="none" rtlCol="0">
            <a:spAutoFit/>
          </a:bodyPr>
          <a:lstStyle/>
          <a:p>
            <a:r>
              <a:rPr lang="en-GB" sz="1400" i="1" dirty="0"/>
              <a:t>https://www.skylinesacademy.com/blog/2019/6/28/azure-storage-options-explained</a:t>
            </a:r>
          </a:p>
        </p:txBody>
      </p:sp>
    </p:spTree>
    <p:extLst>
      <p:ext uri="{BB962C8B-B14F-4D97-AF65-F5344CB8AC3E}">
        <p14:creationId xmlns:p14="http://schemas.microsoft.com/office/powerpoint/2010/main" val="3009696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5A62E-14EE-4125-BEAC-7B6FC3986F9D}"/>
              </a:ext>
            </a:extLst>
          </p:cNvPr>
          <p:cNvSpPr>
            <a:spLocks noGrp="1"/>
          </p:cNvSpPr>
          <p:nvPr>
            <p:ph type="title"/>
          </p:nvPr>
        </p:nvSpPr>
        <p:spPr/>
        <p:txBody>
          <a:bodyPr/>
          <a:lstStyle/>
          <a:p>
            <a:r>
              <a:rPr lang="en-GB" dirty="0"/>
              <a:t>Summary</a:t>
            </a:r>
          </a:p>
        </p:txBody>
      </p:sp>
      <p:pic>
        <p:nvPicPr>
          <p:cNvPr id="6" name="Content Placeholder 5" descr="Table&#10;&#10;Description automatically generated">
            <a:extLst>
              <a:ext uri="{FF2B5EF4-FFF2-40B4-BE49-F238E27FC236}">
                <a16:creationId xmlns:a16="http://schemas.microsoft.com/office/drawing/2014/main" id="{4BD597BC-B50D-49C9-A387-833BEC8F598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373" y="1560395"/>
            <a:ext cx="8869253" cy="2465695"/>
          </a:xfrm>
        </p:spPr>
      </p:pic>
      <p:sp>
        <p:nvSpPr>
          <p:cNvPr id="4" name="Footer Placeholder 3">
            <a:extLst>
              <a:ext uri="{FF2B5EF4-FFF2-40B4-BE49-F238E27FC236}">
                <a16:creationId xmlns:a16="http://schemas.microsoft.com/office/drawing/2014/main" id="{29232C55-EEC4-4075-A307-4B051E6EECAB}"/>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C570EB30-6D1B-42FF-9C60-F102C816BC5A}"/>
              </a:ext>
            </a:extLst>
          </p:cNvPr>
          <p:cNvSpPr txBox="1"/>
          <p:nvPr/>
        </p:nvSpPr>
        <p:spPr>
          <a:xfrm>
            <a:off x="1947080" y="4544704"/>
            <a:ext cx="6996895" cy="1169551"/>
          </a:xfrm>
          <a:prstGeom prst="rect">
            <a:avLst/>
          </a:prstGeom>
          <a:noFill/>
        </p:spPr>
        <p:txBody>
          <a:bodyPr wrap="square" rtlCol="0">
            <a:spAutoFit/>
          </a:bodyPr>
          <a:lstStyle/>
          <a:p>
            <a:r>
              <a:rPr lang="en-GB" sz="1400" b="1" i="1" dirty="0"/>
              <a:t>#</a:t>
            </a:r>
            <a:r>
              <a:rPr lang="en-GB" sz="1400" i="1" dirty="0"/>
              <a:t> General Purpose v1 is still available for creation but now offers a subset of the options available from General Purpose v2. It provides all the data services like General Purpose v2 but does not have all the replication options or access tiers. If you don’t need these options, there may be cases where using General Purpose v1 instead of General Purpose v2 is more cost-effective</a:t>
            </a:r>
          </a:p>
        </p:txBody>
      </p:sp>
      <p:sp>
        <p:nvSpPr>
          <p:cNvPr id="8" name="TextBox 7">
            <a:extLst>
              <a:ext uri="{FF2B5EF4-FFF2-40B4-BE49-F238E27FC236}">
                <a16:creationId xmlns:a16="http://schemas.microsoft.com/office/drawing/2014/main" id="{D9A3ECEC-287E-4231-906D-B7DE0407A843}"/>
              </a:ext>
            </a:extLst>
          </p:cNvPr>
          <p:cNvSpPr txBox="1"/>
          <p:nvPr/>
        </p:nvSpPr>
        <p:spPr>
          <a:xfrm>
            <a:off x="2069910" y="3035110"/>
            <a:ext cx="269626" cy="276999"/>
          </a:xfrm>
          <a:prstGeom prst="rect">
            <a:avLst/>
          </a:prstGeom>
          <a:noFill/>
        </p:spPr>
        <p:txBody>
          <a:bodyPr wrap="none" rtlCol="0">
            <a:spAutoFit/>
          </a:bodyPr>
          <a:lstStyle/>
          <a:p>
            <a:r>
              <a:rPr lang="en-GB" sz="1200" dirty="0"/>
              <a:t>#</a:t>
            </a:r>
            <a:endParaRPr lang="en-GB" sz="1400" dirty="0"/>
          </a:p>
        </p:txBody>
      </p:sp>
    </p:spTree>
    <p:extLst>
      <p:ext uri="{BB962C8B-B14F-4D97-AF65-F5344CB8AC3E}">
        <p14:creationId xmlns:p14="http://schemas.microsoft.com/office/powerpoint/2010/main" val="3791841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75C20-1837-4B42-98D2-FF99692E4DF8}"/>
              </a:ext>
            </a:extLst>
          </p:cNvPr>
          <p:cNvSpPr>
            <a:spLocks noGrp="1"/>
          </p:cNvSpPr>
          <p:nvPr>
            <p:ph type="title"/>
          </p:nvPr>
        </p:nvSpPr>
        <p:spPr>
          <a:xfrm>
            <a:off x="257175" y="0"/>
            <a:ext cx="8686800" cy="523875"/>
          </a:xfrm>
        </p:spPr>
        <p:txBody>
          <a:bodyPr/>
          <a:lstStyle/>
          <a:p>
            <a:r>
              <a:rPr lang="en-GB" dirty="0"/>
              <a:t>Choosing Storage type</a:t>
            </a:r>
          </a:p>
        </p:txBody>
      </p:sp>
      <p:pic>
        <p:nvPicPr>
          <p:cNvPr id="6" name="Content Placeholder 5" descr="A picture containing chart&#10;&#10;Description automatically generated">
            <a:extLst>
              <a:ext uri="{FF2B5EF4-FFF2-40B4-BE49-F238E27FC236}">
                <a16:creationId xmlns:a16="http://schemas.microsoft.com/office/drawing/2014/main" id="{82B2F530-0D1F-40F7-BB88-9CFB15B95F0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1679" y="594249"/>
            <a:ext cx="7317712" cy="6193377"/>
          </a:xfrm>
        </p:spPr>
      </p:pic>
      <p:sp>
        <p:nvSpPr>
          <p:cNvPr id="4" name="Footer Placeholder 3">
            <a:extLst>
              <a:ext uri="{FF2B5EF4-FFF2-40B4-BE49-F238E27FC236}">
                <a16:creationId xmlns:a16="http://schemas.microsoft.com/office/drawing/2014/main" id="{73E14DF9-1391-4796-B408-2593F679CE71}"/>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230167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F994A-12CC-47F7-846D-70196EE32DBC}"/>
              </a:ext>
            </a:extLst>
          </p:cNvPr>
          <p:cNvSpPr>
            <a:spLocks noGrp="1"/>
          </p:cNvSpPr>
          <p:nvPr>
            <p:ph type="title"/>
          </p:nvPr>
        </p:nvSpPr>
        <p:spPr/>
        <p:txBody>
          <a:bodyPr/>
          <a:lstStyle/>
          <a:p>
            <a:r>
              <a:rPr lang="en-GB" dirty="0"/>
              <a:t>Encryption</a:t>
            </a:r>
          </a:p>
        </p:txBody>
      </p:sp>
      <p:sp>
        <p:nvSpPr>
          <p:cNvPr id="3" name="Content Placeholder 2">
            <a:extLst>
              <a:ext uri="{FF2B5EF4-FFF2-40B4-BE49-F238E27FC236}">
                <a16:creationId xmlns:a16="http://schemas.microsoft.com/office/drawing/2014/main" id="{F0B5D6E4-1801-4DF8-A9FC-BE3698C62757}"/>
              </a:ext>
            </a:extLst>
          </p:cNvPr>
          <p:cNvSpPr>
            <a:spLocks noGrp="1"/>
          </p:cNvSpPr>
          <p:nvPr>
            <p:ph idx="1"/>
          </p:nvPr>
        </p:nvSpPr>
        <p:spPr>
          <a:xfrm>
            <a:off x="330363" y="1151068"/>
            <a:ext cx="8495071" cy="2875028"/>
          </a:xfrm>
        </p:spPr>
        <p:txBody>
          <a:bodyPr/>
          <a:lstStyle/>
          <a:p>
            <a:r>
              <a:rPr lang="en-GB" dirty="0"/>
              <a:t>Data has to be encrypted in different states:</a:t>
            </a:r>
          </a:p>
          <a:p>
            <a:pPr lvl="1">
              <a:buFont typeface="Wingdings" panose="05000000000000000000" pitchFamily="2" charset="2"/>
              <a:buChar char="Ø"/>
            </a:pPr>
            <a:r>
              <a:rPr lang="en-GB" b="1" dirty="0"/>
              <a:t>Data at rest</a:t>
            </a:r>
            <a:r>
              <a:rPr lang="en-GB" dirty="0"/>
              <a:t>: Data at rest is information in any digital format that resides in persistent storage on physical media. </a:t>
            </a:r>
          </a:p>
          <a:p>
            <a:pPr lvl="2">
              <a:buFont typeface="Wingdings" panose="05000000000000000000" pitchFamily="2" charset="2"/>
              <a:buChar char="v"/>
            </a:pPr>
            <a:r>
              <a:rPr lang="en-GB" dirty="0"/>
              <a:t>This includes all containers, information storage objects, and types that exist statically on physical media, both magnetic and optical disk.</a:t>
            </a:r>
          </a:p>
          <a:p>
            <a:pPr lvl="1">
              <a:buFont typeface="Wingdings" panose="05000000000000000000" pitchFamily="2" charset="2"/>
              <a:buChar char="Ø"/>
            </a:pPr>
            <a:r>
              <a:rPr lang="en-GB" b="1" dirty="0"/>
              <a:t>Data in transit</a:t>
            </a:r>
            <a:r>
              <a:rPr lang="en-GB" dirty="0"/>
              <a:t>: Data is in transit when it is being transferred between programs, locations, or components</a:t>
            </a:r>
          </a:p>
          <a:p>
            <a:endParaRPr lang="en-GB" dirty="0"/>
          </a:p>
        </p:txBody>
      </p:sp>
      <p:sp>
        <p:nvSpPr>
          <p:cNvPr id="4" name="Footer Placeholder 3">
            <a:extLst>
              <a:ext uri="{FF2B5EF4-FFF2-40B4-BE49-F238E27FC236}">
                <a16:creationId xmlns:a16="http://schemas.microsoft.com/office/drawing/2014/main" id="{46FCC917-1A58-4352-B82A-30A90F8E226A}"/>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D3C943A1-340D-C659-D9EA-B73E4F956E9F}"/>
              </a:ext>
            </a:extLst>
          </p:cNvPr>
          <p:cNvPicPr>
            <a:picLocks noChangeAspect="1"/>
          </p:cNvPicPr>
          <p:nvPr/>
        </p:nvPicPr>
        <p:blipFill>
          <a:blip r:embed="rId2"/>
          <a:stretch>
            <a:fillRect/>
          </a:stretch>
        </p:blipFill>
        <p:spPr>
          <a:xfrm>
            <a:off x="2484059" y="3757778"/>
            <a:ext cx="3616646" cy="2260404"/>
          </a:xfrm>
          <a:prstGeom prst="rect">
            <a:avLst/>
          </a:prstGeom>
        </p:spPr>
      </p:pic>
    </p:spTree>
    <p:extLst>
      <p:ext uri="{BB962C8B-B14F-4D97-AF65-F5344CB8AC3E}">
        <p14:creationId xmlns:p14="http://schemas.microsoft.com/office/powerpoint/2010/main" val="7613189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FC969-2148-48DB-8647-22994E05C95E}"/>
              </a:ext>
            </a:extLst>
          </p:cNvPr>
          <p:cNvSpPr>
            <a:spLocks noGrp="1"/>
          </p:cNvSpPr>
          <p:nvPr>
            <p:ph type="title"/>
          </p:nvPr>
        </p:nvSpPr>
        <p:spPr>
          <a:xfrm>
            <a:off x="257175" y="0"/>
            <a:ext cx="8686800" cy="648885"/>
          </a:xfrm>
        </p:spPr>
        <p:txBody>
          <a:bodyPr/>
          <a:lstStyle/>
          <a:p>
            <a:r>
              <a:rPr lang="en-GB" dirty="0"/>
              <a:t>Encryption at Rest</a:t>
            </a:r>
          </a:p>
        </p:txBody>
      </p:sp>
      <p:sp>
        <p:nvSpPr>
          <p:cNvPr id="3" name="Content Placeholder 2">
            <a:extLst>
              <a:ext uri="{FF2B5EF4-FFF2-40B4-BE49-F238E27FC236}">
                <a16:creationId xmlns:a16="http://schemas.microsoft.com/office/drawing/2014/main" id="{77FEEF26-760B-4039-ABB6-F398E367F795}"/>
              </a:ext>
            </a:extLst>
          </p:cNvPr>
          <p:cNvSpPr>
            <a:spLocks noGrp="1"/>
          </p:cNvSpPr>
          <p:nvPr>
            <p:ph idx="1"/>
          </p:nvPr>
        </p:nvSpPr>
        <p:spPr>
          <a:xfrm>
            <a:off x="513244" y="1333254"/>
            <a:ext cx="8029022" cy="2831692"/>
          </a:xfrm>
        </p:spPr>
        <p:txBody>
          <a:bodyPr/>
          <a:lstStyle/>
          <a:p>
            <a:r>
              <a:rPr lang="en-GB" b="1" dirty="0"/>
              <a:t>Azure Disk Encryption </a:t>
            </a:r>
          </a:p>
          <a:p>
            <a:pPr lvl="1">
              <a:buFont typeface="Wingdings" panose="05000000000000000000" pitchFamily="2" charset="2"/>
              <a:buChar char="Ø"/>
            </a:pPr>
            <a:r>
              <a:rPr lang="en-GB" dirty="0"/>
              <a:t>Encryption at rest for </a:t>
            </a:r>
            <a:r>
              <a:rPr lang="en-GB" b="1" dirty="0"/>
              <a:t>IaaS VM disks</a:t>
            </a:r>
            <a:r>
              <a:rPr lang="en-GB" dirty="0"/>
              <a:t>. </a:t>
            </a:r>
          </a:p>
          <a:p>
            <a:r>
              <a:rPr lang="en-GB" b="1" dirty="0"/>
              <a:t>Azure Storage Service Encryption (SSE)</a:t>
            </a:r>
          </a:p>
          <a:p>
            <a:pPr lvl="1">
              <a:buFont typeface="Wingdings" panose="05000000000000000000" pitchFamily="2" charset="2"/>
              <a:buChar char="Ø"/>
            </a:pPr>
            <a:r>
              <a:rPr lang="en-GB" dirty="0"/>
              <a:t>Lets you encrypt data at the storage account level</a:t>
            </a:r>
          </a:p>
          <a:p>
            <a:pPr lvl="1">
              <a:buFont typeface="Wingdings" panose="05000000000000000000" pitchFamily="2" charset="2"/>
              <a:buChar char="Ø"/>
            </a:pPr>
            <a:r>
              <a:rPr lang="en-GB" b="1" dirty="0"/>
              <a:t>Data is encrypted as it’s written to the account.</a:t>
            </a:r>
            <a:r>
              <a:rPr lang="en-GB" dirty="0"/>
              <a:t> </a:t>
            </a:r>
          </a:p>
          <a:p>
            <a:pPr lvl="1">
              <a:buFont typeface="Wingdings" panose="05000000000000000000" pitchFamily="2" charset="2"/>
              <a:buChar char="Ø"/>
            </a:pPr>
            <a:r>
              <a:rPr lang="en-GB" dirty="0"/>
              <a:t>All Azure Storage resources are encrypted, including blobs, disks, files, queues, and tables. All object metadata is also encrypted.</a:t>
            </a:r>
          </a:p>
          <a:p>
            <a:pPr lvl="1">
              <a:buFont typeface="Wingdings" panose="05000000000000000000" pitchFamily="2" charset="2"/>
              <a:buChar char="Ø"/>
            </a:pPr>
            <a:endParaRPr lang="en-GB" dirty="0"/>
          </a:p>
          <a:p>
            <a:endParaRPr lang="en-GB" dirty="0"/>
          </a:p>
          <a:p>
            <a:endParaRPr lang="en-GB" dirty="0"/>
          </a:p>
        </p:txBody>
      </p:sp>
      <p:sp>
        <p:nvSpPr>
          <p:cNvPr id="4" name="Footer Placeholder 3">
            <a:extLst>
              <a:ext uri="{FF2B5EF4-FFF2-40B4-BE49-F238E27FC236}">
                <a16:creationId xmlns:a16="http://schemas.microsoft.com/office/drawing/2014/main" id="{3923CCC6-02AA-48BE-AE2F-7FC741A2F290}"/>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92476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7FCAD-6721-AA54-F265-CD7623E0715A}"/>
              </a:ext>
            </a:extLst>
          </p:cNvPr>
          <p:cNvSpPr>
            <a:spLocks noGrp="1"/>
          </p:cNvSpPr>
          <p:nvPr>
            <p:ph type="title"/>
          </p:nvPr>
        </p:nvSpPr>
        <p:spPr>
          <a:xfrm>
            <a:off x="257175" y="-1"/>
            <a:ext cx="8686800" cy="6810234"/>
          </a:xfrm>
        </p:spPr>
        <p:txBody>
          <a:bodyPr/>
          <a:lstStyle/>
          <a:p>
            <a:r>
              <a:rPr lang="en-GB" dirty="0"/>
              <a:t>Blob Storage</a:t>
            </a:r>
          </a:p>
        </p:txBody>
      </p:sp>
      <p:sp>
        <p:nvSpPr>
          <p:cNvPr id="4" name="Footer Placeholder 3">
            <a:extLst>
              <a:ext uri="{FF2B5EF4-FFF2-40B4-BE49-F238E27FC236}">
                <a16:creationId xmlns:a16="http://schemas.microsoft.com/office/drawing/2014/main" id="{99C16B1E-0643-F427-F8B4-E5BF2ECC68F8}"/>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6573979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702F1-E878-4068-AD2F-C73B6A608A67}"/>
              </a:ext>
            </a:extLst>
          </p:cNvPr>
          <p:cNvSpPr>
            <a:spLocks noGrp="1"/>
          </p:cNvSpPr>
          <p:nvPr>
            <p:ph type="title"/>
          </p:nvPr>
        </p:nvSpPr>
        <p:spPr/>
        <p:txBody>
          <a:bodyPr/>
          <a:lstStyle/>
          <a:p>
            <a:r>
              <a:rPr lang="en-GB" dirty="0"/>
              <a:t>Azure Blob Storage (Containers)</a:t>
            </a:r>
          </a:p>
        </p:txBody>
      </p:sp>
      <p:sp>
        <p:nvSpPr>
          <p:cNvPr id="3" name="Content Placeholder 2">
            <a:extLst>
              <a:ext uri="{FF2B5EF4-FFF2-40B4-BE49-F238E27FC236}">
                <a16:creationId xmlns:a16="http://schemas.microsoft.com/office/drawing/2014/main" id="{90F6A8D7-88F6-480B-A424-EAF34928725A}"/>
              </a:ext>
            </a:extLst>
          </p:cNvPr>
          <p:cNvSpPr>
            <a:spLocks noGrp="1"/>
          </p:cNvSpPr>
          <p:nvPr>
            <p:ph idx="1"/>
          </p:nvPr>
        </p:nvSpPr>
        <p:spPr>
          <a:xfrm>
            <a:off x="186519" y="1160496"/>
            <a:ext cx="8757456" cy="4678329"/>
          </a:xfrm>
        </p:spPr>
        <p:txBody>
          <a:bodyPr/>
          <a:lstStyle/>
          <a:p>
            <a:r>
              <a:rPr lang="en-GB" dirty="0"/>
              <a:t>Blobs are always uploaded into a container.</a:t>
            </a:r>
          </a:p>
          <a:p>
            <a:pPr lvl="1"/>
            <a:r>
              <a:rPr lang="en-GB" b="1" dirty="0"/>
              <a:t>A container organizes a set of blobs</a:t>
            </a:r>
            <a:r>
              <a:rPr lang="en-GB" dirty="0"/>
              <a:t>, similar to a directory in a file system.</a:t>
            </a:r>
          </a:p>
          <a:p>
            <a:r>
              <a:rPr lang="en-GB" dirty="0"/>
              <a:t>After you create a storage account, you will need to give yourself explicit permissions to perform manage blob data through the Active Directory “Storage Blob Data Contributor” role.</a:t>
            </a:r>
          </a:p>
          <a:p>
            <a:endParaRPr lang="en-GB" dirty="0"/>
          </a:p>
          <a:p>
            <a:endParaRPr lang="en-GB" dirty="0"/>
          </a:p>
          <a:p>
            <a:endParaRPr lang="en-GB" dirty="0"/>
          </a:p>
          <a:p>
            <a:endParaRPr lang="en-GB" dirty="0"/>
          </a:p>
          <a:p>
            <a:r>
              <a:rPr lang="en-GB" dirty="0"/>
              <a:t>A storage account can include an unlimited number of containers, and a container can store an unlimited number of blobs</a:t>
            </a:r>
          </a:p>
          <a:p>
            <a:r>
              <a:rPr lang="en-GB" dirty="0"/>
              <a:t>You can serve static content (HTML, CSS, JavaScript, and image files) directly from a container in a StorageV2 or </a:t>
            </a:r>
            <a:r>
              <a:rPr lang="en-GB" dirty="0" err="1"/>
              <a:t>BlockBlobStorage</a:t>
            </a:r>
            <a:r>
              <a:rPr lang="en-GB" dirty="0"/>
              <a:t> account. </a:t>
            </a:r>
          </a:p>
          <a:p>
            <a:endParaRPr lang="en-GB" dirty="0"/>
          </a:p>
          <a:p>
            <a:endParaRPr lang="en-GB" dirty="0"/>
          </a:p>
        </p:txBody>
      </p:sp>
      <p:sp>
        <p:nvSpPr>
          <p:cNvPr id="4" name="Footer Placeholder 3">
            <a:extLst>
              <a:ext uri="{FF2B5EF4-FFF2-40B4-BE49-F238E27FC236}">
                <a16:creationId xmlns:a16="http://schemas.microsoft.com/office/drawing/2014/main" id="{70DDB7CC-DA2A-43FD-8F01-8396C0D0A0B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2FA24EB-8762-4A33-8051-442FE212B956}"/>
              </a:ext>
            </a:extLst>
          </p:cNvPr>
          <p:cNvSpPr txBox="1"/>
          <p:nvPr/>
        </p:nvSpPr>
        <p:spPr>
          <a:xfrm>
            <a:off x="101139" y="2873991"/>
            <a:ext cx="8941721" cy="1477328"/>
          </a:xfrm>
          <a:prstGeom prst="rect">
            <a:avLst/>
          </a:prstGeom>
          <a:solidFill>
            <a:srgbClr val="000000"/>
          </a:solidFill>
          <a:ln w="9525">
            <a:noFill/>
          </a:ln>
        </p:spPr>
        <p:txBody>
          <a:bodyPr wrap="square" rtlCol="0">
            <a:spAutoFit/>
          </a:bodyPr>
          <a:lstStyle/>
          <a:p>
            <a:r>
              <a:rPr lang="en-GB" i="1" dirty="0">
                <a:solidFill>
                  <a:schemeClr val="bg1"/>
                </a:solidFill>
              </a:rPr>
              <a:t>GIVE YOURSELF PERMISSION TO USE THE BLOB STORAGE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ad signed-in-user show --query </a:t>
            </a:r>
            <a:r>
              <a:rPr lang="en-GB" dirty="0" err="1">
                <a:solidFill>
                  <a:srgbClr val="FFC000"/>
                </a:solidFill>
              </a:rPr>
              <a:t>objectId</a:t>
            </a:r>
            <a:r>
              <a:rPr lang="en-GB" dirty="0">
                <a:solidFill>
                  <a:schemeClr val="accent1">
                    <a:lumMod val="50000"/>
                  </a:schemeClr>
                </a:solidFill>
              </a:rPr>
              <a:t> -o </a:t>
            </a:r>
            <a:r>
              <a:rPr lang="en-GB" dirty="0" err="1">
                <a:solidFill>
                  <a:schemeClr val="accent1">
                    <a:lumMod val="50000"/>
                  </a:schemeClr>
                </a:solidFill>
              </a:rPr>
              <a:t>tsv</a:t>
            </a:r>
            <a:r>
              <a:rPr lang="en-GB" dirty="0">
                <a:solidFill>
                  <a:schemeClr val="accent1">
                    <a:lumMod val="50000"/>
                  </a:schemeClr>
                </a:solidFill>
              </a:rPr>
              <a:t> | </a:t>
            </a:r>
            <a:r>
              <a:rPr lang="en-GB" dirty="0" err="1">
                <a:solidFill>
                  <a:schemeClr val="accent1">
                    <a:lumMod val="50000"/>
                  </a:schemeClr>
                </a:solidFill>
              </a:rPr>
              <a:t>az</a:t>
            </a:r>
            <a:r>
              <a:rPr lang="en-GB" dirty="0">
                <a:solidFill>
                  <a:schemeClr val="accent1">
                    <a:lumMod val="50000"/>
                  </a:schemeClr>
                </a:solidFill>
              </a:rPr>
              <a:t> role assignment create --role </a:t>
            </a:r>
            <a:r>
              <a:rPr lang="en-GB" dirty="0">
                <a:solidFill>
                  <a:srgbClr val="FFC000"/>
                </a:solidFill>
              </a:rPr>
              <a:t>"Storage Blob Data Contributor"</a:t>
            </a:r>
            <a:r>
              <a:rPr lang="en-GB" dirty="0">
                <a:solidFill>
                  <a:schemeClr val="accent1">
                    <a:lumMod val="50000"/>
                  </a:schemeClr>
                </a:solidFill>
              </a:rPr>
              <a:t> --assignee </a:t>
            </a:r>
            <a:r>
              <a:rPr lang="en-GB" dirty="0">
                <a:solidFill>
                  <a:srgbClr val="FFC000"/>
                </a:solidFill>
              </a:rPr>
              <a:t>@-</a:t>
            </a:r>
            <a:r>
              <a:rPr lang="en-GB" dirty="0">
                <a:solidFill>
                  <a:schemeClr val="accent1">
                    <a:lumMod val="50000"/>
                  </a:schemeClr>
                </a:solidFill>
              </a:rPr>
              <a:t> --scope </a:t>
            </a:r>
            <a:r>
              <a:rPr lang="en-GB" dirty="0">
                <a:solidFill>
                  <a:srgbClr val="FFC000"/>
                </a:solidFill>
              </a:rPr>
              <a:t>"/subscriptions/bd…….7/</a:t>
            </a:r>
            <a:r>
              <a:rPr lang="en-GB" dirty="0" err="1">
                <a:solidFill>
                  <a:srgbClr val="FFC000"/>
                </a:solidFill>
              </a:rPr>
              <a:t>resourceGroups</a:t>
            </a:r>
            <a:r>
              <a:rPr lang="en-GB" dirty="0">
                <a:solidFill>
                  <a:srgbClr val="FFC000"/>
                </a:solidFill>
              </a:rPr>
              <a:t>/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/providers/</a:t>
            </a:r>
            <a:r>
              <a:rPr lang="en-GB" dirty="0" err="1">
                <a:solidFill>
                  <a:srgbClr val="FFC000"/>
                </a:solidFill>
              </a:rPr>
              <a:t>Microsoft.Storage</a:t>
            </a:r>
            <a:r>
              <a:rPr lang="en-GB" dirty="0">
                <a:solidFill>
                  <a:srgbClr val="FFC000"/>
                </a:solidFill>
              </a:rPr>
              <a:t>/</a:t>
            </a:r>
            <a:r>
              <a:rPr lang="en-GB" dirty="0" err="1">
                <a:solidFill>
                  <a:srgbClr val="FFC000"/>
                </a:solidFill>
              </a:rPr>
              <a:t>storageAccounts</a:t>
            </a:r>
            <a:r>
              <a:rPr lang="en-GB" dirty="0">
                <a:solidFill>
                  <a:srgbClr val="FFC000"/>
                </a:solidFill>
              </a:rPr>
              <a:t>/</a:t>
            </a:r>
            <a:r>
              <a:rPr lang="en-GB" dirty="0" err="1">
                <a:solidFill>
                  <a:srgbClr val="FFC000"/>
                </a:solidFill>
              </a:rPr>
              <a:t>mystore</a:t>
            </a:r>
            <a:r>
              <a:rPr lang="en-GB" dirty="0">
                <a:solidFill>
                  <a:srgbClr val="FFC000"/>
                </a:solidFill>
              </a:rPr>
              <a:t>" </a:t>
            </a:r>
          </a:p>
        </p:txBody>
      </p:sp>
      <p:sp>
        <p:nvSpPr>
          <p:cNvPr id="7" name="TextBox 6">
            <a:extLst>
              <a:ext uri="{FF2B5EF4-FFF2-40B4-BE49-F238E27FC236}">
                <a16:creationId xmlns:a16="http://schemas.microsoft.com/office/drawing/2014/main" id="{C1BF4ECF-4557-4B55-AAE2-AAB3E6D65556}"/>
              </a:ext>
            </a:extLst>
          </p:cNvPr>
          <p:cNvSpPr txBox="1"/>
          <p:nvPr/>
        </p:nvSpPr>
        <p:spPr>
          <a:xfrm>
            <a:off x="1150962" y="6064814"/>
            <a:ext cx="6724918" cy="369332"/>
          </a:xfrm>
          <a:prstGeom prst="rect">
            <a:avLst/>
          </a:prstGeom>
          <a:noFill/>
        </p:spPr>
        <p:txBody>
          <a:bodyPr wrap="none" rtlCol="0">
            <a:spAutoFit/>
          </a:bodyPr>
          <a:lstStyle/>
          <a:p>
            <a:r>
              <a:rPr lang="en-GB" b="1" dirty="0"/>
              <a:t>Premium storage accounts provide the fastest performance</a:t>
            </a:r>
          </a:p>
        </p:txBody>
      </p:sp>
    </p:spTree>
    <p:extLst>
      <p:ext uri="{BB962C8B-B14F-4D97-AF65-F5344CB8AC3E}">
        <p14:creationId xmlns:p14="http://schemas.microsoft.com/office/powerpoint/2010/main" val="40145597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9E149-425B-41BB-B83C-75FE5A62D1C2}"/>
              </a:ext>
            </a:extLst>
          </p:cNvPr>
          <p:cNvSpPr>
            <a:spLocks noGrp="1"/>
          </p:cNvSpPr>
          <p:nvPr>
            <p:ph type="title"/>
          </p:nvPr>
        </p:nvSpPr>
        <p:spPr/>
        <p:txBody>
          <a:bodyPr/>
          <a:lstStyle/>
          <a:p>
            <a:r>
              <a:rPr lang="en-GB" dirty="0"/>
              <a:t>Azure Blob Usage</a:t>
            </a:r>
          </a:p>
        </p:txBody>
      </p:sp>
      <p:sp>
        <p:nvSpPr>
          <p:cNvPr id="3" name="Content Placeholder 2">
            <a:extLst>
              <a:ext uri="{FF2B5EF4-FFF2-40B4-BE49-F238E27FC236}">
                <a16:creationId xmlns:a16="http://schemas.microsoft.com/office/drawing/2014/main" id="{02F68997-018F-438F-995C-08B8C5FBCBBB}"/>
              </a:ext>
            </a:extLst>
          </p:cNvPr>
          <p:cNvSpPr>
            <a:spLocks noGrp="1"/>
          </p:cNvSpPr>
          <p:nvPr>
            <p:ph idx="1"/>
          </p:nvPr>
        </p:nvSpPr>
        <p:spPr/>
        <p:txBody>
          <a:bodyPr/>
          <a:lstStyle/>
          <a:p>
            <a:r>
              <a:rPr lang="en-GB" dirty="0"/>
              <a:t>Serving images or documents directly to a browser</a:t>
            </a:r>
          </a:p>
          <a:p>
            <a:r>
              <a:rPr lang="en-GB" dirty="0"/>
              <a:t>Storing files for distributed access</a:t>
            </a:r>
          </a:p>
          <a:p>
            <a:r>
              <a:rPr lang="en-GB" dirty="0"/>
              <a:t>Streaming video and audio</a:t>
            </a:r>
          </a:p>
          <a:p>
            <a:r>
              <a:rPr lang="en-GB" dirty="0"/>
              <a:t>Storing data for backup and restore, disaster recovery, and archiving</a:t>
            </a:r>
          </a:p>
          <a:p>
            <a:r>
              <a:rPr lang="en-GB" dirty="0"/>
              <a:t>Storing data for analysis by an on-premises or Azure-hosted service</a:t>
            </a:r>
          </a:p>
          <a:p>
            <a:endParaRPr lang="en-GB" dirty="0"/>
          </a:p>
        </p:txBody>
      </p:sp>
      <p:sp>
        <p:nvSpPr>
          <p:cNvPr id="4" name="Footer Placeholder 3">
            <a:extLst>
              <a:ext uri="{FF2B5EF4-FFF2-40B4-BE49-F238E27FC236}">
                <a16:creationId xmlns:a16="http://schemas.microsoft.com/office/drawing/2014/main" id="{4F1CD47E-95BE-4973-85B6-4BC9B06E0936}"/>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5792657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8DDB0-4F69-4B56-A9FB-556449159491}"/>
              </a:ext>
            </a:extLst>
          </p:cNvPr>
          <p:cNvSpPr>
            <a:spLocks noGrp="1"/>
          </p:cNvSpPr>
          <p:nvPr>
            <p:ph type="title"/>
          </p:nvPr>
        </p:nvSpPr>
        <p:spPr/>
        <p:txBody>
          <a:bodyPr/>
          <a:lstStyle/>
          <a:p>
            <a:r>
              <a:rPr lang="en-GB" dirty="0"/>
              <a:t>Types of Blob</a:t>
            </a:r>
          </a:p>
        </p:txBody>
      </p:sp>
      <p:sp>
        <p:nvSpPr>
          <p:cNvPr id="3" name="Content Placeholder 2">
            <a:extLst>
              <a:ext uri="{FF2B5EF4-FFF2-40B4-BE49-F238E27FC236}">
                <a16:creationId xmlns:a16="http://schemas.microsoft.com/office/drawing/2014/main" id="{E3BBED79-DAC9-4784-9DD4-5C4F9444CDA5}"/>
              </a:ext>
            </a:extLst>
          </p:cNvPr>
          <p:cNvSpPr>
            <a:spLocks noGrp="1"/>
          </p:cNvSpPr>
          <p:nvPr>
            <p:ph idx="1"/>
          </p:nvPr>
        </p:nvSpPr>
        <p:spPr>
          <a:xfrm>
            <a:off x="1047750" y="1724025"/>
            <a:ext cx="7029450" cy="3402984"/>
          </a:xfrm>
        </p:spPr>
        <p:txBody>
          <a:bodyPr/>
          <a:lstStyle/>
          <a:p>
            <a:r>
              <a:rPr lang="en-GB" dirty="0"/>
              <a:t>A blob storage container is optimised for:</a:t>
            </a:r>
          </a:p>
          <a:p>
            <a:pPr lvl="1">
              <a:buFont typeface="Wingdings" panose="05000000000000000000" pitchFamily="2" charset="2"/>
              <a:buChar char="Ø"/>
            </a:pPr>
            <a:r>
              <a:rPr lang="en-GB" b="1" dirty="0"/>
              <a:t>Block blobs</a:t>
            </a:r>
            <a:r>
              <a:rPr lang="en-GB" dirty="0"/>
              <a:t> store text and binary data. Block blobs are made up of blocks of data that can be managed individually. Block blobs can store up to about 190.7 TiB.</a:t>
            </a:r>
          </a:p>
          <a:p>
            <a:pPr lvl="1">
              <a:buFont typeface="Wingdings" panose="05000000000000000000" pitchFamily="2" charset="2"/>
              <a:buChar char="Ø"/>
            </a:pPr>
            <a:r>
              <a:rPr lang="en-GB" b="1" dirty="0"/>
              <a:t>Append blobs</a:t>
            </a:r>
            <a:r>
              <a:rPr lang="en-GB" dirty="0"/>
              <a:t> are made up of blocks like block blobs, but are optimized for append operations. Append blobs are ideal for scenarios such as logging data from virtual machines.</a:t>
            </a:r>
          </a:p>
          <a:p>
            <a:pPr lvl="1">
              <a:buFont typeface="Wingdings" panose="05000000000000000000" pitchFamily="2" charset="2"/>
              <a:buChar char="Ø"/>
            </a:pPr>
            <a:r>
              <a:rPr lang="en-GB" b="1" dirty="0"/>
              <a:t>Page blobs</a:t>
            </a:r>
            <a:r>
              <a:rPr lang="en-GB" dirty="0"/>
              <a:t> store random access files up to 8 TiB in size. Page blobs store virtual hard drive (VHD) files and serve as disks for Azure virtual machines. </a:t>
            </a:r>
          </a:p>
        </p:txBody>
      </p:sp>
      <p:sp>
        <p:nvSpPr>
          <p:cNvPr id="4" name="Footer Placeholder 3">
            <a:extLst>
              <a:ext uri="{FF2B5EF4-FFF2-40B4-BE49-F238E27FC236}">
                <a16:creationId xmlns:a16="http://schemas.microsoft.com/office/drawing/2014/main" id="{34B96B48-D11D-4782-9BE1-573F7FDAA2AB}"/>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361032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2459-3118-4AA9-894A-9EF9C26E3AA5}"/>
              </a:ext>
            </a:extLst>
          </p:cNvPr>
          <p:cNvSpPr>
            <a:spLocks noGrp="1"/>
          </p:cNvSpPr>
          <p:nvPr>
            <p:ph type="title"/>
          </p:nvPr>
        </p:nvSpPr>
        <p:spPr>
          <a:xfrm>
            <a:off x="257175" y="0"/>
            <a:ext cx="6352891" cy="844550"/>
          </a:xfrm>
        </p:spPr>
        <p:txBody>
          <a:bodyPr/>
          <a:lstStyle/>
          <a:p>
            <a:r>
              <a:rPr lang="en-GB" dirty="0"/>
              <a:t>Blob and Container Name</a:t>
            </a:r>
          </a:p>
        </p:txBody>
      </p:sp>
      <p:sp>
        <p:nvSpPr>
          <p:cNvPr id="3" name="Content Placeholder 2">
            <a:extLst>
              <a:ext uri="{FF2B5EF4-FFF2-40B4-BE49-F238E27FC236}">
                <a16:creationId xmlns:a16="http://schemas.microsoft.com/office/drawing/2014/main" id="{2B509A14-6BE4-497F-BEA0-EB5BE89A93B0}"/>
              </a:ext>
            </a:extLst>
          </p:cNvPr>
          <p:cNvSpPr>
            <a:spLocks noGrp="1"/>
          </p:cNvSpPr>
          <p:nvPr>
            <p:ph idx="1"/>
          </p:nvPr>
        </p:nvSpPr>
        <p:spPr>
          <a:xfrm>
            <a:off x="168321" y="787021"/>
            <a:ext cx="8775653" cy="5750304"/>
          </a:xfrm>
        </p:spPr>
        <p:txBody>
          <a:bodyPr/>
          <a:lstStyle/>
          <a:p>
            <a:r>
              <a:rPr lang="en-GB" b="1" dirty="0"/>
              <a:t>Blob naming</a:t>
            </a:r>
          </a:p>
          <a:p>
            <a:pPr lvl="1"/>
            <a:r>
              <a:rPr lang="en-GB" sz="1600" dirty="0"/>
              <a:t>A blob name can contain any combination of characters.</a:t>
            </a:r>
          </a:p>
          <a:p>
            <a:pPr lvl="1"/>
            <a:r>
              <a:rPr lang="en-GB" sz="1600" dirty="0"/>
              <a:t>A blob name must be at least one character long and cannot be more than 1,024 characters long, for blobs in Azure Storage.</a:t>
            </a:r>
          </a:p>
          <a:p>
            <a:pPr lvl="1"/>
            <a:r>
              <a:rPr lang="en-GB" sz="1600" dirty="0"/>
              <a:t>The Azure Storage emulator supports blob names up to 256 characters long. For more information, see Use the Azure storage emulator for development and testing.</a:t>
            </a:r>
          </a:p>
          <a:p>
            <a:pPr lvl="1"/>
            <a:r>
              <a:rPr lang="en-GB" sz="1600" dirty="0">
                <a:solidFill>
                  <a:srgbClr val="FF0000"/>
                </a:solidFill>
              </a:rPr>
              <a:t>Blob names are case-sensitive</a:t>
            </a:r>
            <a:r>
              <a:rPr lang="en-GB" sz="1600" dirty="0"/>
              <a:t>.</a:t>
            </a:r>
          </a:p>
          <a:p>
            <a:pPr lvl="1"/>
            <a:r>
              <a:rPr lang="en-GB" sz="1600" dirty="0"/>
              <a:t>Reserved URL characters must be properly escaped.</a:t>
            </a:r>
          </a:p>
          <a:p>
            <a:pPr lvl="1"/>
            <a:r>
              <a:rPr lang="en-GB" sz="1600" dirty="0"/>
              <a:t>The number of path segments comprising the blob name cannot exceed 254. A path segment is the string between consecutive delimiter characters (e.g., the forward slash '/') that corresponds to the name of a virtual directory.</a:t>
            </a:r>
          </a:p>
          <a:p>
            <a:pPr lvl="1"/>
            <a:r>
              <a:rPr lang="en-GB" sz="1600" b="1" dirty="0"/>
              <a:t>Avoid blob names that end with a dot (.), a forward slash (/), or a sequence or combination of the two. No path segments should end with a dot (.).</a:t>
            </a:r>
            <a:endParaRPr lang="en-GB" sz="1600" dirty="0"/>
          </a:p>
          <a:p>
            <a:r>
              <a:rPr lang="en-GB" b="1" dirty="0"/>
              <a:t>Container naming</a:t>
            </a:r>
          </a:p>
          <a:p>
            <a:pPr lvl="1"/>
            <a:r>
              <a:rPr lang="en-GB" sz="1600" dirty="0"/>
              <a:t>Container names must start or end with a letter or number, and can contain only letters, numbers, and the dash (-) character.</a:t>
            </a:r>
          </a:p>
          <a:p>
            <a:pPr lvl="1"/>
            <a:r>
              <a:rPr lang="en-GB" sz="1600" dirty="0"/>
              <a:t>Every dash (-) character must be immediately preceded and followed by a letter or number; consecutive dashes are not permitted in container names.</a:t>
            </a:r>
          </a:p>
          <a:p>
            <a:pPr lvl="1"/>
            <a:r>
              <a:rPr lang="en-GB" sz="1600" dirty="0">
                <a:solidFill>
                  <a:srgbClr val="FF0000"/>
                </a:solidFill>
              </a:rPr>
              <a:t>All letters in a container name must be lowercase.</a:t>
            </a:r>
          </a:p>
          <a:p>
            <a:pPr lvl="1"/>
            <a:r>
              <a:rPr lang="en-GB" sz="1600" dirty="0"/>
              <a:t>Container names must be from 3 through 63 characters long.</a:t>
            </a:r>
          </a:p>
          <a:p>
            <a:pPr lvl="1"/>
            <a:endParaRPr lang="en-GB" dirty="0"/>
          </a:p>
        </p:txBody>
      </p:sp>
      <p:sp>
        <p:nvSpPr>
          <p:cNvPr id="4" name="Footer Placeholder 3">
            <a:extLst>
              <a:ext uri="{FF2B5EF4-FFF2-40B4-BE49-F238E27FC236}">
                <a16:creationId xmlns:a16="http://schemas.microsoft.com/office/drawing/2014/main" id="{AC2E997B-B998-404A-AB48-89DEC455CA0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99B9E9E-251A-4CAF-950C-B6E19F6D8D0A}"/>
              </a:ext>
            </a:extLst>
          </p:cNvPr>
          <p:cNvSpPr txBox="1"/>
          <p:nvPr/>
        </p:nvSpPr>
        <p:spPr>
          <a:xfrm>
            <a:off x="6268870" y="65068"/>
            <a:ext cx="3079845" cy="954107"/>
          </a:xfrm>
          <a:prstGeom prst="rect">
            <a:avLst/>
          </a:prstGeom>
          <a:noFill/>
        </p:spPr>
        <p:txBody>
          <a:bodyPr wrap="square" rtlCol="0">
            <a:spAutoFit/>
          </a:bodyPr>
          <a:lstStyle/>
          <a:p>
            <a:r>
              <a:rPr lang="en-GB" sz="1400" i="1" dirty="0"/>
              <a:t>https://docs.microsoft.com/en-us/rest/api/storageservices/naming-and-referencing-containers--blobs--and-metadata</a:t>
            </a:r>
          </a:p>
        </p:txBody>
      </p:sp>
    </p:spTree>
    <p:extLst>
      <p:ext uri="{BB962C8B-B14F-4D97-AF65-F5344CB8AC3E}">
        <p14:creationId xmlns:p14="http://schemas.microsoft.com/office/powerpoint/2010/main" val="2568268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025F9-4075-4B9E-9920-2C3397C48B1B}"/>
              </a:ext>
            </a:extLst>
          </p:cNvPr>
          <p:cNvSpPr>
            <a:spLocks noGrp="1"/>
          </p:cNvSpPr>
          <p:nvPr>
            <p:ph type="title"/>
          </p:nvPr>
        </p:nvSpPr>
        <p:spPr/>
        <p:txBody>
          <a:bodyPr/>
          <a:lstStyle/>
          <a:p>
            <a:r>
              <a:rPr lang="en-GB" dirty="0"/>
              <a:t>Note: Blob Naming</a:t>
            </a:r>
          </a:p>
        </p:txBody>
      </p:sp>
      <p:sp>
        <p:nvSpPr>
          <p:cNvPr id="3" name="Content Placeholder 2">
            <a:extLst>
              <a:ext uri="{FF2B5EF4-FFF2-40B4-BE49-F238E27FC236}">
                <a16:creationId xmlns:a16="http://schemas.microsoft.com/office/drawing/2014/main" id="{0EA6CA49-0B1A-4CD8-B25C-E5D9604FED39}"/>
              </a:ext>
            </a:extLst>
          </p:cNvPr>
          <p:cNvSpPr>
            <a:spLocks noGrp="1"/>
          </p:cNvSpPr>
          <p:nvPr>
            <p:ph idx="1"/>
          </p:nvPr>
        </p:nvSpPr>
        <p:spPr>
          <a:xfrm>
            <a:off x="1047750" y="1141863"/>
            <a:ext cx="7029450" cy="4696962"/>
          </a:xfrm>
        </p:spPr>
        <p:txBody>
          <a:bodyPr/>
          <a:lstStyle/>
          <a:p>
            <a:r>
              <a:rPr lang="en-GB" b="1" dirty="0"/>
              <a:t>The Blob service is based on a flat storage scheme</a:t>
            </a:r>
            <a:r>
              <a:rPr lang="en-GB" dirty="0"/>
              <a:t>, not a hierarchical scheme. However, you may specify a character or string delimiter within a blob name to create a virtual hierarchy. </a:t>
            </a:r>
          </a:p>
          <a:p>
            <a:r>
              <a:rPr lang="en-GB" dirty="0"/>
              <a:t>For example, the following list shows valid and unique blob names. Notice that a string can be valid as both a blob name and as a virtual directory name in the same container:</a:t>
            </a:r>
          </a:p>
          <a:p>
            <a:pPr lvl="1"/>
            <a:r>
              <a:rPr lang="en-GB" dirty="0"/>
              <a:t>/a</a:t>
            </a:r>
          </a:p>
          <a:p>
            <a:pPr lvl="1"/>
            <a:r>
              <a:rPr lang="en-GB" dirty="0"/>
              <a:t>/a.txt</a:t>
            </a:r>
          </a:p>
          <a:p>
            <a:pPr lvl="1"/>
            <a:r>
              <a:rPr lang="en-GB" dirty="0"/>
              <a:t>/a/b</a:t>
            </a:r>
          </a:p>
          <a:p>
            <a:pPr lvl="1"/>
            <a:r>
              <a:rPr lang="en-GB" dirty="0"/>
              <a:t>/a/b.txt</a:t>
            </a:r>
          </a:p>
          <a:p>
            <a:endParaRPr lang="en-GB" dirty="0"/>
          </a:p>
        </p:txBody>
      </p:sp>
      <p:sp>
        <p:nvSpPr>
          <p:cNvPr id="4" name="Footer Placeholder 3">
            <a:extLst>
              <a:ext uri="{FF2B5EF4-FFF2-40B4-BE49-F238E27FC236}">
                <a16:creationId xmlns:a16="http://schemas.microsoft.com/office/drawing/2014/main" id="{FBAE7B04-F8D7-4622-9205-72D232B740D1}"/>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1500892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D9F39-1FDC-1B53-B8DA-35E71C95D37C}"/>
              </a:ext>
            </a:extLst>
          </p:cNvPr>
          <p:cNvSpPr>
            <a:spLocks noGrp="1"/>
          </p:cNvSpPr>
          <p:nvPr>
            <p:ph type="title"/>
          </p:nvPr>
        </p:nvSpPr>
        <p:spPr/>
        <p:txBody>
          <a:bodyPr/>
          <a:lstStyle/>
          <a:p>
            <a:r>
              <a:rPr lang="en-GB" dirty="0"/>
              <a:t>Blob Public (Anonymous) Access Control</a:t>
            </a:r>
          </a:p>
        </p:txBody>
      </p:sp>
      <p:sp>
        <p:nvSpPr>
          <p:cNvPr id="4" name="Footer Placeholder 3">
            <a:extLst>
              <a:ext uri="{FF2B5EF4-FFF2-40B4-BE49-F238E27FC236}">
                <a16:creationId xmlns:a16="http://schemas.microsoft.com/office/drawing/2014/main" id="{8C1B2BDD-36C2-9323-16EC-086DF4001479}"/>
              </a:ext>
            </a:extLst>
          </p:cNvPr>
          <p:cNvSpPr>
            <a:spLocks noGrp="1"/>
          </p:cNvSpPr>
          <p:nvPr>
            <p:ph type="ftr" sz="quarter" idx="10"/>
          </p:nvPr>
        </p:nvSpPr>
        <p:spPr/>
        <p:txBody>
          <a:bodyPr/>
          <a:lstStyle/>
          <a:p>
            <a:pPr>
              <a:defRPr/>
            </a:pPr>
            <a:r>
              <a:rPr lang="en-US" altLang="en-US"/>
              <a:t>WEB</a:t>
            </a:r>
            <a:endParaRPr lang="en-US" altLang="en-US" dirty="0"/>
          </a:p>
        </p:txBody>
      </p:sp>
      <p:grpSp>
        <p:nvGrpSpPr>
          <p:cNvPr id="10" name="Group 9">
            <a:extLst>
              <a:ext uri="{FF2B5EF4-FFF2-40B4-BE49-F238E27FC236}">
                <a16:creationId xmlns:a16="http://schemas.microsoft.com/office/drawing/2014/main" id="{1E72D54E-C953-057F-D8B6-F6B98155D4A9}"/>
              </a:ext>
            </a:extLst>
          </p:cNvPr>
          <p:cNvGrpSpPr/>
          <p:nvPr/>
        </p:nvGrpSpPr>
        <p:grpSpPr>
          <a:xfrm>
            <a:off x="122388" y="1916043"/>
            <a:ext cx="5447586" cy="3339299"/>
            <a:chOff x="1164608" y="1478506"/>
            <a:chExt cx="5447586" cy="3339299"/>
          </a:xfrm>
        </p:grpSpPr>
        <p:sp>
          <p:nvSpPr>
            <p:cNvPr id="5" name="Rectangle 4">
              <a:extLst>
                <a:ext uri="{FF2B5EF4-FFF2-40B4-BE49-F238E27FC236}">
                  <a16:creationId xmlns:a16="http://schemas.microsoft.com/office/drawing/2014/main" id="{61E5FCA9-AC69-E026-F66F-8E5B130902D2}"/>
                </a:ext>
              </a:extLst>
            </p:cNvPr>
            <p:cNvSpPr/>
            <p:nvPr/>
          </p:nvSpPr>
          <p:spPr bwMode="auto">
            <a:xfrm>
              <a:off x="1164608" y="1478506"/>
              <a:ext cx="5447586" cy="333929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sng" strike="noStrike" cap="none" normalizeH="0" baseline="0" dirty="0">
                  <a:ln>
                    <a:noFill/>
                  </a:ln>
                  <a:solidFill>
                    <a:schemeClr val="tx1"/>
                  </a:solidFill>
                  <a:effectLst/>
                  <a:latin typeface="Helvetica" panose="020B0604020202020204" pitchFamily="34" charset="0"/>
                </a:rPr>
                <a:t>On Storage Account</a:t>
              </a:r>
            </a:p>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Helvetica" panose="020B0604020202020204" pitchFamily="34" charset="0"/>
                </a:rPr>
                <a:t>Allow Public Access to Containers</a:t>
              </a:r>
            </a:p>
          </p:txBody>
        </p:sp>
        <p:sp>
          <p:nvSpPr>
            <p:cNvPr id="7" name="Rectangle: Rounded Corners 6">
              <a:extLst>
                <a:ext uri="{FF2B5EF4-FFF2-40B4-BE49-F238E27FC236}">
                  <a16:creationId xmlns:a16="http://schemas.microsoft.com/office/drawing/2014/main" id="{5CB81C2D-BF98-C7EF-DC3E-D30C19516602}"/>
                </a:ext>
              </a:extLst>
            </p:cNvPr>
            <p:cNvSpPr/>
            <p:nvPr/>
          </p:nvSpPr>
          <p:spPr bwMode="auto">
            <a:xfrm>
              <a:off x="1248697" y="2246670"/>
              <a:ext cx="4960374" cy="2384323"/>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sng" strike="noStrike" cap="none" normalizeH="0" baseline="0" dirty="0">
                  <a:ln>
                    <a:noFill/>
                  </a:ln>
                  <a:solidFill>
                    <a:schemeClr val="tx1"/>
                  </a:solidFill>
                  <a:effectLst/>
                  <a:latin typeface="Helvetica" panose="020B0604020202020204" pitchFamily="34" charset="0"/>
                </a:rPr>
                <a:t>On Container</a:t>
              </a:r>
            </a:p>
            <a:p>
              <a:pPr marL="0" marR="0" indent="0" defTabSz="914400" rtl="0" eaLnBrk="0" fontAlgn="base" latinLnBrk="0" hangingPunct="0">
                <a:lnSpc>
                  <a:spcPct val="100000"/>
                </a:lnSpc>
                <a:spcBef>
                  <a:spcPct val="0"/>
                </a:spcBef>
                <a:spcAft>
                  <a:spcPct val="0"/>
                </a:spcAft>
                <a:buClrTx/>
                <a:buSzTx/>
                <a:buFontTx/>
                <a:buNone/>
                <a:tabLst/>
              </a:pPr>
              <a:r>
                <a:rPr lang="en-GB" b="1" dirty="0"/>
                <a:t>Allow Public Access to </a:t>
              </a:r>
              <a:r>
                <a:rPr lang="en-GB" b="1" u="sng" dirty="0"/>
                <a:t>Container</a:t>
              </a:r>
            </a:p>
            <a:p>
              <a:pPr marL="0" marR="0" indent="0" defTabSz="914400" rtl="0" eaLnBrk="0" fontAlgn="base" latinLnBrk="0" hangingPunct="0">
                <a:lnSpc>
                  <a:spcPct val="100000"/>
                </a:lnSpc>
                <a:spcBef>
                  <a:spcPct val="0"/>
                </a:spcBef>
                <a:spcAft>
                  <a:spcPct val="0"/>
                </a:spcAft>
                <a:buClrTx/>
                <a:buSzTx/>
                <a:buFontTx/>
                <a:buNone/>
                <a:tabLst/>
              </a:pPr>
              <a:r>
                <a:rPr lang="en-GB" b="1" dirty="0"/>
                <a:t>OR</a:t>
              </a:r>
            </a:p>
            <a:p>
              <a:r>
                <a:rPr lang="en-GB" b="1" dirty="0"/>
                <a:t>Allow Public Access to </a:t>
              </a:r>
              <a:r>
                <a:rPr lang="en-GB" b="1" u="sng" dirty="0"/>
                <a:t>Blob</a:t>
              </a:r>
              <a:endParaRPr kumimoji="0" lang="en-GB" sz="1800" b="1" i="0" u="sng"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800" b="1" i="0" u="none" strike="noStrike" cap="none" normalizeH="0" baseline="0" dirty="0">
                <a:ln>
                  <a:noFill/>
                </a:ln>
                <a:solidFill>
                  <a:schemeClr val="tx1"/>
                </a:solidFill>
                <a:effectLst/>
                <a:latin typeface="Helvetica" panose="020B0604020202020204" pitchFamily="34" charset="0"/>
              </a:endParaRPr>
            </a:p>
          </p:txBody>
        </p:sp>
        <p:sp>
          <p:nvSpPr>
            <p:cNvPr id="8" name="Oval 7">
              <a:extLst>
                <a:ext uri="{FF2B5EF4-FFF2-40B4-BE49-F238E27FC236}">
                  <a16:creationId xmlns:a16="http://schemas.microsoft.com/office/drawing/2014/main" id="{6FEF1F1B-66C9-AE2E-6A98-A661FAC80BF4}"/>
                </a:ext>
              </a:extLst>
            </p:cNvPr>
            <p:cNvSpPr/>
            <p:nvPr/>
          </p:nvSpPr>
          <p:spPr bwMode="auto">
            <a:xfrm>
              <a:off x="1537008" y="3565907"/>
              <a:ext cx="1093122" cy="919316"/>
            </a:xfrm>
            <a:prstGeom prst="ellipse">
              <a:avLst/>
            </a:prstGeom>
            <a:solidFill>
              <a:schemeClr val="accent6">
                <a:lumMod val="60000"/>
                <a:lumOff val="4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Blob</a:t>
              </a:r>
            </a:p>
          </p:txBody>
        </p:sp>
      </p:grpSp>
      <p:sp>
        <p:nvSpPr>
          <p:cNvPr id="9" name="TextBox 8">
            <a:extLst>
              <a:ext uri="{FF2B5EF4-FFF2-40B4-BE49-F238E27FC236}">
                <a16:creationId xmlns:a16="http://schemas.microsoft.com/office/drawing/2014/main" id="{297926F6-45E6-6B25-3464-56D52C1C1F31}"/>
              </a:ext>
            </a:extLst>
          </p:cNvPr>
          <p:cNvSpPr txBox="1"/>
          <p:nvPr/>
        </p:nvSpPr>
        <p:spPr>
          <a:xfrm>
            <a:off x="5773840" y="1366733"/>
            <a:ext cx="3247772" cy="1200329"/>
          </a:xfrm>
          <a:prstGeom prst="rect">
            <a:avLst/>
          </a:prstGeom>
          <a:noFill/>
          <a:ln>
            <a:solidFill>
              <a:schemeClr val="tx1"/>
            </a:solidFill>
          </a:ln>
        </p:spPr>
        <p:txBody>
          <a:bodyPr wrap="square" rtlCol="0">
            <a:spAutoFit/>
          </a:bodyPr>
          <a:lstStyle/>
          <a:p>
            <a:r>
              <a:rPr lang="en-GB" i="1" dirty="0"/>
              <a:t>Allows access to containers. Disallowing access prevents public access to all containers in the account</a:t>
            </a:r>
          </a:p>
        </p:txBody>
      </p:sp>
      <p:sp>
        <p:nvSpPr>
          <p:cNvPr id="11" name="TextBox 10">
            <a:extLst>
              <a:ext uri="{FF2B5EF4-FFF2-40B4-BE49-F238E27FC236}">
                <a16:creationId xmlns:a16="http://schemas.microsoft.com/office/drawing/2014/main" id="{5084FDB9-79BD-146B-4A89-B401301FEAF2}"/>
              </a:ext>
            </a:extLst>
          </p:cNvPr>
          <p:cNvSpPr txBox="1"/>
          <p:nvPr/>
        </p:nvSpPr>
        <p:spPr>
          <a:xfrm>
            <a:off x="5773840" y="2684207"/>
            <a:ext cx="3247772" cy="923330"/>
          </a:xfrm>
          <a:prstGeom prst="rect">
            <a:avLst/>
          </a:prstGeom>
          <a:noFill/>
          <a:ln>
            <a:solidFill>
              <a:schemeClr val="tx1"/>
            </a:solidFill>
          </a:ln>
        </p:spPr>
        <p:txBody>
          <a:bodyPr wrap="square" rtlCol="0">
            <a:spAutoFit/>
          </a:bodyPr>
          <a:lstStyle/>
          <a:p>
            <a:r>
              <a:rPr lang="en-GB" i="1" dirty="0"/>
              <a:t>Allows public access list all blobs in the container and access to all blobs</a:t>
            </a:r>
          </a:p>
        </p:txBody>
      </p:sp>
      <p:sp>
        <p:nvSpPr>
          <p:cNvPr id="12" name="TextBox 11">
            <a:extLst>
              <a:ext uri="{FF2B5EF4-FFF2-40B4-BE49-F238E27FC236}">
                <a16:creationId xmlns:a16="http://schemas.microsoft.com/office/drawing/2014/main" id="{933385DD-24A0-F08B-E5E9-05A659980FA4}"/>
              </a:ext>
            </a:extLst>
          </p:cNvPr>
          <p:cNvSpPr txBox="1"/>
          <p:nvPr/>
        </p:nvSpPr>
        <p:spPr>
          <a:xfrm>
            <a:off x="5773840" y="3719055"/>
            <a:ext cx="3247772" cy="1477328"/>
          </a:xfrm>
          <a:prstGeom prst="rect">
            <a:avLst/>
          </a:prstGeom>
          <a:noFill/>
          <a:ln>
            <a:solidFill>
              <a:schemeClr val="tx1"/>
            </a:solidFill>
          </a:ln>
        </p:spPr>
        <p:txBody>
          <a:bodyPr wrap="square" rtlCol="0">
            <a:spAutoFit/>
          </a:bodyPr>
          <a:lstStyle/>
          <a:p>
            <a:r>
              <a:rPr lang="en-GB" i="1" dirty="0"/>
              <a:t>Allows public access to blobs but not to list the container contents. So only specific blobs can be made publicly visible. </a:t>
            </a:r>
          </a:p>
        </p:txBody>
      </p:sp>
      <p:cxnSp>
        <p:nvCxnSpPr>
          <p:cNvPr id="14" name="Straight Arrow Connector 13">
            <a:extLst>
              <a:ext uri="{FF2B5EF4-FFF2-40B4-BE49-F238E27FC236}">
                <a16:creationId xmlns:a16="http://schemas.microsoft.com/office/drawing/2014/main" id="{AA477ECD-80E1-C1F6-C0FA-8A102FB7672F}"/>
              </a:ext>
            </a:extLst>
          </p:cNvPr>
          <p:cNvCxnSpPr>
            <a:cxnSpLocks/>
            <a:stCxn id="9" idx="1"/>
          </p:cNvCxnSpPr>
          <p:nvPr/>
        </p:nvCxnSpPr>
        <p:spPr bwMode="auto">
          <a:xfrm flipH="1">
            <a:off x="4085303" y="1966898"/>
            <a:ext cx="1688537" cy="397761"/>
          </a:xfrm>
          <a:prstGeom prst="straightConnector1">
            <a:avLst/>
          </a:prstGeom>
          <a:solidFill>
            <a:schemeClr val="accent1"/>
          </a:solidFill>
          <a:ln w="2222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119D36FB-F888-8530-1094-99C61D36BCB0}"/>
              </a:ext>
            </a:extLst>
          </p:cNvPr>
          <p:cNvCxnSpPr>
            <a:cxnSpLocks/>
            <a:stCxn id="11" idx="1"/>
          </p:cNvCxnSpPr>
          <p:nvPr/>
        </p:nvCxnSpPr>
        <p:spPr bwMode="auto">
          <a:xfrm flipH="1">
            <a:off x="4159045" y="3145872"/>
            <a:ext cx="1614795" cy="63768"/>
          </a:xfrm>
          <a:prstGeom prst="straightConnector1">
            <a:avLst/>
          </a:prstGeom>
          <a:solidFill>
            <a:schemeClr val="accent1"/>
          </a:solidFill>
          <a:ln w="2222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a:extLst>
              <a:ext uri="{FF2B5EF4-FFF2-40B4-BE49-F238E27FC236}">
                <a16:creationId xmlns:a16="http://schemas.microsoft.com/office/drawing/2014/main" id="{3E148124-996F-4752-1FD3-CE05DF82919D}"/>
              </a:ext>
            </a:extLst>
          </p:cNvPr>
          <p:cNvCxnSpPr>
            <a:cxnSpLocks/>
            <a:stCxn id="12" idx="1"/>
          </p:cNvCxnSpPr>
          <p:nvPr/>
        </p:nvCxnSpPr>
        <p:spPr bwMode="auto">
          <a:xfrm flipH="1" flipV="1">
            <a:off x="3608439" y="3812459"/>
            <a:ext cx="2165401" cy="645260"/>
          </a:xfrm>
          <a:prstGeom prst="straightConnector1">
            <a:avLst/>
          </a:prstGeom>
          <a:solidFill>
            <a:schemeClr val="accent1"/>
          </a:solidFill>
          <a:ln w="2222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 name="TextBox 20">
            <a:extLst>
              <a:ext uri="{FF2B5EF4-FFF2-40B4-BE49-F238E27FC236}">
                <a16:creationId xmlns:a16="http://schemas.microsoft.com/office/drawing/2014/main" id="{67F91E6F-55FA-68A8-BABA-4F2675DBD1A4}"/>
              </a:ext>
            </a:extLst>
          </p:cNvPr>
          <p:cNvSpPr txBox="1"/>
          <p:nvPr/>
        </p:nvSpPr>
        <p:spPr>
          <a:xfrm>
            <a:off x="292509" y="5359912"/>
            <a:ext cx="8116530" cy="923330"/>
          </a:xfrm>
          <a:prstGeom prst="rect">
            <a:avLst/>
          </a:prstGeom>
          <a:noFill/>
        </p:spPr>
        <p:txBody>
          <a:bodyPr wrap="square" rtlCol="0">
            <a:spAutoFit/>
          </a:bodyPr>
          <a:lstStyle/>
          <a:p>
            <a:r>
              <a:rPr lang="en-GB" sz="1800" i="1" dirty="0"/>
              <a:t>When blob public access is enabled, you are allowed to configure container Access Control Lists (ACLs) to allow anonymous access to blobs within the storage account.</a:t>
            </a:r>
          </a:p>
        </p:txBody>
      </p:sp>
      <p:sp>
        <p:nvSpPr>
          <p:cNvPr id="22" name="Oval 21">
            <a:extLst>
              <a:ext uri="{FF2B5EF4-FFF2-40B4-BE49-F238E27FC236}">
                <a16:creationId xmlns:a16="http://schemas.microsoft.com/office/drawing/2014/main" id="{F121321A-8670-847C-F901-23EE1CAED215}"/>
              </a:ext>
            </a:extLst>
          </p:cNvPr>
          <p:cNvSpPr/>
          <p:nvPr/>
        </p:nvSpPr>
        <p:spPr bwMode="auto">
          <a:xfrm>
            <a:off x="1677430" y="3987692"/>
            <a:ext cx="1093122" cy="919316"/>
          </a:xfrm>
          <a:prstGeom prst="ellipse">
            <a:avLst/>
          </a:prstGeom>
          <a:solidFill>
            <a:schemeClr val="accent6">
              <a:lumMod val="60000"/>
              <a:lumOff val="4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Blob</a:t>
            </a:r>
          </a:p>
        </p:txBody>
      </p:sp>
      <p:sp>
        <p:nvSpPr>
          <p:cNvPr id="23" name="Oval 22">
            <a:extLst>
              <a:ext uri="{FF2B5EF4-FFF2-40B4-BE49-F238E27FC236}">
                <a16:creationId xmlns:a16="http://schemas.microsoft.com/office/drawing/2014/main" id="{434A3984-A73C-D705-E411-26290439B4B5}"/>
              </a:ext>
            </a:extLst>
          </p:cNvPr>
          <p:cNvSpPr/>
          <p:nvPr/>
        </p:nvSpPr>
        <p:spPr bwMode="auto">
          <a:xfrm>
            <a:off x="2875579" y="4001696"/>
            <a:ext cx="1093122" cy="919316"/>
          </a:xfrm>
          <a:prstGeom prst="ellipse">
            <a:avLst/>
          </a:prstGeom>
          <a:solidFill>
            <a:schemeClr val="accent6">
              <a:lumMod val="60000"/>
              <a:lumOff val="4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Blob</a:t>
            </a:r>
          </a:p>
        </p:txBody>
      </p:sp>
      <p:sp>
        <p:nvSpPr>
          <p:cNvPr id="32" name="TextBox 31">
            <a:extLst>
              <a:ext uri="{FF2B5EF4-FFF2-40B4-BE49-F238E27FC236}">
                <a16:creationId xmlns:a16="http://schemas.microsoft.com/office/drawing/2014/main" id="{BFA66287-C575-9278-907E-B624DCBA661F}"/>
              </a:ext>
            </a:extLst>
          </p:cNvPr>
          <p:cNvSpPr txBox="1"/>
          <p:nvPr/>
        </p:nvSpPr>
        <p:spPr>
          <a:xfrm>
            <a:off x="128563" y="918631"/>
            <a:ext cx="5494032" cy="923330"/>
          </a:xfrm>
          <a:prstGeom prst="rect">
            <a:avLst/>
          </a:prstGeom>
          <a:noFill/>
        </p:spPr>
        <p:txBody>
          <a:bodyPr wrap="square" rtlCol="0">
            <a:spAutoFit/>
          </a:bodyPr>
          <a:lstStyle/>
          <a:p>
            <a:r>
              <a:rPr lang="en-GB" b="1" dirty="0"/>
              <a:t>Anonymous public read access to containers and blobs in Azure Storage is a convenient way to share data.</a:t>
            </a:r>
          </a:p>
        </p:txBody>
      </p:sp>
    </p:spTree>
    <p:extLst>
      <p:ext uri="{BB962C8B-B14F-4D97-AF65-F5344CB8AC3E}">
        <p14:creationId xmlns:p14="http://schemas.microsoft.com/office/powerpoint/2010/main" val="29985901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668B3-4C8A-43A0-AAF4-71D1A579E341}"/>
              </a:ext>
            </a:extLst>
          </p:cNvPr>
          <p:cNvSpPr>
            <a:spLocks noGrp="1"/>
          </p:cNvSpPr>
          <p:nvPr>
            <p:ph type="title"/>
          </p:nvPr>
        </p:nvSpPr>
        <p:spPr>
          <a:xfrm>
            <a:off x="257175" y="0"/>
            <a:ext cx="8686800" cy="705134"/>
          </a:xfrm>
        </p:spPr>
        <p:txBody>
          <a:bodyPr/>
          <a:lstStyle/>
          <a:p>
            <a:r>
              <a:rPr lang="en-GB" dirty="0"/>
              <a:t>Blob </a:t>
            </a:r>
            <a:r>
              <a:rPr lang="en-GB" u="sng" dirty="0"/>
              <a:t>Account</a:t>
            </a:r>
            <a:r>
              <a:rPr lang="en-GB" dirty="0"/>
              <a:t> Public Access</a:t>
            </a:r>
          </a:p>
        </p:txBody>
      </p:sp>
      <p:sp>
        <p:nvSpPr>
          <p:cNvPr id="3" name="Content Placeholder 2">
            <a:extLst>
              <a:ext uri="{FF2B5EF4-FFF2-40B4-BE49-F238E27FC236}">
                <a16:creationId xmlns:a16="http://schemas.microsoft.com/office/drawing/2014/main" id="{AAE36C52-D305-4CBB-8FB3-D7CD99EAC13D}"/>
              </a:ext>
            </a:extLst>
          </p:cNvPr>
          <p:cNvSpPr>
            <a:spLocks noGrp="1"/>
          </p:cNvSpPr>
          <p:nvPr>
            <p:ph idx="1"/>
          </p:nvPr>
        </p:nvSpPr>
        <p:spPr>
          <a:xfrm>
            <a:off x="79375" y="705134"/>
            <a:ext cx="8987288" cy="4517409"/>
          </a:xfrm>
        </p:spPr>
        <p:txBody>
          <a:bodyPr/>
          <a:lstStyle/>
          <a:p>
            <a:r>
              <a:rPr lang="en-GB" dirty="0"/>
              <a:t>The default configuration for a storage account permits a user with appropriate permissions </a:t>
            </a:r>
            <a:r>
              <a:rPr lang="en-GB" b="1" dirty="0"/>
              <a:t>to configure public access to containers and blobs </a:t>
            </a:r>
            <a:r>
              <a:rPr lang="en-GB" dirty="0"/>
              <a:t>in a storage account. </a:t>
            </a:r>
          </a:p>
          <a:p>
            <a:r>
              <a:rPr lang="en-GB" dirty="0"/>
              <a:t>For enhanced security, you can disallow all public access to storage account, regardless of the public access setting for an individual container. </a:t>
            </a:r>
          </a:p>
          <a:p>
            <a:pPr lvl="1"/>
            <a:r>
              <a:rPr lang="en-GB" dirty="0"/>
              <a:t>Disallowing public access to the storage account prevents a user from enabling public access for a container in the account.</a:t>
            </a:r>
          </a:p>
          <a:p>
            <a:pPr lvl="1"/>
            <a:r>
              <a:rPr lang="en-GB" dirty="0"/>
              <a:t>After public access is disallowed for an account, containers in that account cannot be subsequently configured for public access. </a:t>
            </a:r>
          </a:p>
          <a:p>
            <a:r>
              <a:rPr lang="en-GB" b="1" dirty="0"/>
              <a:t>Microsoft recommends that you disallow public access to a storage account unless your scenario requires it</a:t>
            </a:r>
            <a:r>
              <a:rPr lang="en-GB" dirty="0"/>
              <a:t>. </a:t>
            </a:r>
          </a:p>
          <a:p>
            <a:pPr lvl="1"/>
            <a:r>
              <a:rPr lang="en-GB" dirty="0"/>
              <a:t>Disallowing public access helps to prevent data breaches caused by undesired anonymous access.</a:t>
            </a:r>
          </a:p>
        </p:txBody>
      </p:sp>
      <p:sp>
        <p:nvSpPr>
          <p:cNvPr id="4" name="Footer Placeholder 3">
            <a:extLst>
              <a:ext uri="{FF2B5EF4-FFF2-40B4-BE49-F238E27FC236}">
                <a16:creationId xmlns:a16="http://schemas.microsoft.com/office/drawing/2014/main" id="{BEC4A9E6-8D45-42AE-BB92-5A9C02E5948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6DCDD2C-4BCB-405A-84A6-4CA0597B8EA2}"/>
              </a:ext>
            </a:extLst>
          </p:cNvPr>
          <p:cNvSpPr txBox="1"/>
          <p:nvPr/>
        </p:nvSpPr>
        <p:spPr>
          <a:xfrm>
            <a:off x="202442" y="4991253"/>
            <a:ext cx="8739115" cy="1384995"/>
          </a:xfrm>
          <a:prstGeom prst="rect">
            <a:avLst/>
          </a:prstGeom>
          <a:noFill/>
          <a:ln>
            <a:solidFill>
              <a:schemeClr val="tx1"/>
            </a:solidFill>
          </a:ln>
        </p:spPr>
        <p:txBody>
          <a:bodyPr wrap="square" rtlCol="0">
            <a:spAutoFit/>
          </a:bodyPr>
          <a:lstStyle/>
          <a:p>
            <a:r>
              <a:rPr lang="en-GB" sz="1200" i="1" dirty="0"/>
              <a:t>When blob public access is enabled, one is permitted to configure container ACLs to allow anonymous access to blobs within the storage account. When disabled, no anonymous access to blobs within the storage account is permitted, regardless of underlying ACL configurations.</a:t>
            </a:r>
          </a:p>
          <a:p>
            <a:r>
              <a:rPr lang="en-GB" sz="1200" b="1" i="1" dirty="0"/>
              <a:t>--allow-blob-public-access</a:t>
            </a:r>
            <a:r>
              <a:rPr lang="en-GB" sz="1200" i="1" dirty="0"/>
              <a:t>: Allowed values: true, false. The default value for this property is null, which is equivalent to true. Note that setting this property to true does not enable anonymous access to any data in the account. The additional step of configuring the public access setting for a container is required to enable anonymous access.</a:t>
            </a:r>
          </a:p>
          <a:p>
            <a:r>
              <a:rPr lang="en-GB" sz="1200" i="1" dirty="0" err="1">
                <a:solidFill>
                  <a:schemeClr val="accent1">
                    <a:lumMod val="50000"/>
                  </a:schemeClr>
                </a:solidFill>
                <a:highlight>
                  <a:srgbClr val="000000"/>
                </a:highlight>
              </a:rPr>
              <a:t>az</a:t>
            </a:r>
            <a:r>
              <a:rPr lang="en-GB" sz="1200" i="1" dirty="0">
                <a:solidFill>
                  <a:schemeClr val="accent1">
                    <a:lumMod val="50000"/>
                  </a:schemeClr>
                </a:solidFill>
                <a:highlight>
                  <a:srgbClr val="000000"/>
                </a:highlight>
              </a:rPr>
              <a:t> storage account update --name &lt;storage-account&gt; --resource-group &lt;resource-group&gt; --allow-blob-public-access false</a:t>
            </a:r>
          </a:p>
        </p:txBody>
      </p:sp>
    </p:spTree>
    <p:extLst>
      <p:ext uri="{BB962C8B-B14F-4D97-AF65-F5344CB8AC3E}">
        <p14:creationId xmlns:p14="http://schemas.microsoft.com/office/powerpoint/2010/main" val="13960483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707F0-EC9E-4622-8C5D-16CD375239B6}"/>
              </a:ext>
            </a:extLst>
          </p:cNvPr>
          <p:cNvSpPr>
            <a:spLocks noGrp="1"/>
          </p:cNvSpPr>
          <p:nvPr>
            <p:ph type="title"/>
          </p:nvPr>
        </p:nvSpPr>
        <p:spPr>
          <a:xfrm>
            <a:off x="257175" y="0"/>
            <a:ext cx="6753225" cy="844550"/>
          </a:xfrm>
        </p:spPr>
        <p:txBody>
          <a:bodyPr/>
          <a:lstStyle/>
          <a:p>
            <a:r>
              <a:rPr lang="en-GB" dirty="0"/>
              <a:t>Blob </a:t>
            </a:r>
            <a:r>
              <a:rPr lang="en-GB" u="sng" dirty="0"/>
              <a:t>Container</a:t>
            </a:r>
            <a:r>
              <a:rPr lang="en-GB" dirty="0"/>
              <a:t> Public Access</a:t>
            </a:r>
          </a:p>
        </p:txBody>
      </p:sp>
      <p:sp>
        <p:nvSpPr>
          <p:cNvPr id="3" name="Content Placeholder 2">
            <a:extLst>
              <a:ext uri="{FF2B5EF4-FFF2-40B4-BE49-F238E27FC236}">
                <a16:creationId xmlns:a16="http://schemas.microsoft.com/office/drawing/2014/main" id="{F11E1BB0-81F5-4836-9483-81D5C355B742}"/>
              </a:ext>
            </a:extLst>
          </p:cNvPr>
          <p:cNvSpPr>
            <a:spLocks noGrp="1"/>
          </p:cNvSpPr>
          <p:nvPr>
            <p:ph idx="1"/>
          </p:nvPr>
        </p:nvSpPr>
        <p:spPr>
          <a:xfrm>
            <a:off x="257175" y="791570"/>
            <a:ext cx="8686800" cy="3239069"/>
          </a:xfrm>
        </p:spPr>
        <p:txBody>
          <a:bodyPr/>
          <a:lstStyle/>
          <a:p>
            <a:r>
              <a:rPr lang="en-GB" dirty="0"/>
              <a:t>By default, public access to your blob data is always prohibited. </a:t>
            </a:r>
          </a:p>
          <a:p>
            <a:r>
              <a:rPr lang="en-GB" dirty="0"/>
              <a:t>Unless you explicitly enable anonymous access, all requests to a container and its blobs must be authorized</a:t>
            </a:r>
          </a:p>
          <a:p>
            <a:pPr lvl="1"/>
            <a:r>
              <a:rPr lang="en-GB" dirty="0"/>
              <a:t>When you configure a container's public access level setting to permit anonymous access, clients can read data in that container without authorizing the request.</a:t>
            </a:r>
          </a:p>
          <a:p>
            <a:r>
              <a:rPr lang="en-GB" dirty="0"/>
              <a:t>Anonymous public read access to containers and blobs in Azure Storage is a convenient way to share data, but may also present a security risk. </a:t>
            </a:r>
          </a:p>
          <a:p>
            <a:pPr lvl="1"/>
            <a:r>
              <a:rPr lang="en-GB" dirty="0"/>
              <a:t>It's important to manage anonymous access judiciously and to understand how to evaluate anonymous access to your data.</a:t>
            </a:r>
          </a:p>
          <a:p>
            <a:pPr lvl="1"/>
            <a:endParaRPr lang="en-GB" dirty="0"/>
          </a:p>
        </p:txBody>
      </p:sp>
      <p:sp>
        <p:nvSpPr>
          <p:cNvPr id="4" name="Footer Placeholder 3">
            <a:extLst>
              <a:ext uri="{FF2B5EF4-FFF2-40B4-BE49-F238E27FC236}">
                <a16:creationId xmlns:a16="http://schemas.microsoft.com/office/drawing/2014/main" id="{2F910BF3-45E4-4DC9-B6C6-245CCA11D98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C1B5A8B-0E09-4189-8366-E607FDB01ABF}"/>
              </a:ext>
            </a:extLst>
          </p:cNvPr>
          <p:cNvSpPr txBox="1"/>
          <p:nvPr/>
        </p:nvSpPr>
        <p:spPr>
          <a:xfrm>
            <a:off x="167328" y="4093009"/>
            <a:ext cx="8866494" cy="2554545"/>
          </a:xfrm>
          <a:prstGeom prst="rect">
            <a:avLst/>
          </a:prstGeom>
          <a:noFill/>
          <a:ln>
            <a:solidFill>
              <a:schemeClr val="tx1"/>
            </a:solidFill>
          </a:ln>
        </p:spPr>
        <p:txBody>
          <a:bodyPr wrap="square" rtlCol="0">
            <a:spAutoFit/>
          </a:bodyPr>
          <a:lstStyle/>
          <a:p>
            <a:r>
              <a:rPr lang="en-GB" sz="1600" i="1" dirty="0"/>
              <a:t>To enable public access to data within a container, when creating the container specify the flag </a:t>
            </a:r>
            <a:r>
              <a:rPr lang="en-GB" sz="1600" b="1" i="1" dirty="0"/>
              <a:t>--public-access</a:t>
            </a:r>
            <a:r>
              <a:rPr lang="en-GB" sz="1600" i="1" dirty="0"/>
              <a:t> which takes the values blob, container, off. Default value is off. </a:t>
            </a:r>
            <a:br>
              <a:rPr lang="en-GB" sz="1600" i="1" dirty="0"/>
            </a:br>
            <a:r>
              <a:rPr lang="en-GB" sz="1600" i="1" dirty="0"/>
              <a:t>To allow public anonymous read requests for blobs within the container specify </a:t>
            </a:r>
            <a:r>
              <a:rPr lang="en-GB" sz="1600" b="1" i="1" dirty="0"/>
              <a:t>--public-access blob</a:t>
            </a:r>
            <a:r>
              <a:rPr lang="en-GB" sz="1600" i="1" dirty="0"/>
              <a:t>. </a:t>
            </a:r>
            <a:r>
              <a:rPr lang="en-GB" sz="1600" dirty="0"/>
              <a:t>Anonymous clients cannot enumerate the blobs within the container.</a:t>
            </a:r>
            <a:r>
              <a:rPr lang="en-GB" sz="1600" b="1" i="1" dirty="0"/>
              <a:t> </a:t>
            </a:r>
          </a:p>
          <a:p>
            <a:r>
              <a:rPr lang="en-GB" sz="1600" i="1" dirty="0"/>
              <a:t>While setting </a:t>
            </a:r>
            <a:r>
              <a:rPr lang="en-GB" sz="1600" b="1" i="1" dirty="0"/>
              <a:t>--public-access container </a:t>
            </a:r>
            <a:r>
              <a:rPr lang="en-GB" sz="1600" i="1" dirty="0"/>
              <a:t>allows anonymous request reads of both the container and blob data, except for container permission settings and container metadata. Clients can enumerate blobs within the container by anonymous request. (This does not allow them enumerate the containers within the storage account) </a:t>
            </a:r>
          </a:p>
          <a:p>
            <a:r>
              <a:rPr lang="en-GB" sz="1600" i="1" dirty="0" err="1">
                <a:solidFill>
                  <a:schemeClr val="accent1">
                    <a:lumMod val="50000"/>
                  </a:schemeClr>
                </a:solidFill>
                <a:highlight>
                  <a:srgbClr val="000000"/>
                </a:highlight>
              </a:rPr>
              <a:t>az</a:t>
            </a:r>
            <a:r>
              <a:rPr lang="en-GB" sz="1600" i="1" dirty="0">
                <a:solidFill>
                  <a:schemeClr val="accent1">
                    <a:lumMod val="50000"/>
                  </a:schemeClr>
                </a:solidFill>
                <a:highlight>
                  <a:srgbClr val="000000"/>
                </a:highlight>
              </a:rPr>
              <a:t> storage container set-permission --name &lt;container-name&gt; --account-name &lt;account-name&gt; --public-access container --account-key &lt;account-key&gt; --auth-mode key</a:t>
            </a:r>
          </a:p>
        </p:txBody>
      </p:sp>
      <p:sp>
        <p:nvSpPr>
          <p:cNvPr id="7" name="TextBox 6">
            <a:extLst>
              <a:ext uri="{FF2B5EF4-FFF2-40B4-BE49-F238E27FC236}">
                <a16:creationId xmlns:a16="http://schemas.microsoft.com/office/drawing/2014/main" id="{28A24F2B-540D-495F-853A-4604EE8F814D}"/>
              </a:ext>
            </a:extLst>
          </p:cNvPr>
          <p:cNvSpPr txBox="1"/>
          <p:nvPr/>
        </p:nvSpPr>
        <p:spPr>
          <a:xfrm>
            <a:off x="6983058" y="0"/>
            <a:ext cx="2160942" cy="738664"/>
          </a:xfrm>
          <a:prstGeom prst="rect">
            <a:avLst/>
          </a:prstGeom>
          <a:noFill/>
        </p:spPr>
        <p:txBody>
          <a:bodyPr wrap="square" rtlCol="0">
            <a:spAutoFit/>
          </a:bodyPr>
          <a:lstStyle/>
          <a:p>
            <a:r>
              <a:rPr lang="en-GB" sz="1050" i="1" dirty="0"/>
              <a:t>https://docs.microsoft.com/en-us/azure/storage/blobs/anonymous-read-access-configure?tabs=azure-cli</a:t>
            </a:r>
          </a:p>
        </p:txBody>
      </p:sp>
    </p:spTree>
    <p:extLst>
      <p:ext uri="{BB962C8B-B14F-4D97-AF65-F5344CB8AC3E}">
        <p14:creationId xmlns:p14="http://schemas.microsoft.com/office/powerpoint/2010/main" val="39917756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7C729-5895-4B2B-A22C-801526F5FCB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7492959-0204-4032-8A54-013751F60D7B}"/>
              </a:ext>
            </a:extLst>
          </p:cNvPr>
          <p:cNvSpPr>
            <a:spLocks noGrp="1"/>
          </p:cNvSpPr>
          <p:nvPr>
            <p:ph idx="1"/>
          </p:nvPr>
        </p:nvSpPr>
        <p:spPr>
          <a:xfrm>
            <a:off x="122829" y="1137313"/>
            <a:ext cx="8902889" cy="2638567"/>
          </a:xfrm>
        </p:spPr>
        <p:txBody>
          <a:bodyPr/>
          <a:lstStyle/>
          <a:p>
            <a:pPr>
              <a:buFont typeface="+mj-lt"/>
              <a:buAutoNum type="arabicPeriod"/>
            </a:pPr>
            <a:r>
              <a:rPr lang="en-GB" sz="1800" b="1" dirty="0"/>
              <a:t>Allow public access for the storage account.</a:t>
            </a:r>
            <a:r>
              <a:rPr lang="en-GB" sz="1800" dirty="0"/>
              <a:t> By default, a storage account allows a user with the appropriate permissions to enable public access to a container. Blob data is not available for public access unless the user takes the additional step to explicitly configure the container's public access setting.</a:t>
            </a:r>
          </a:p>
          <a:p>
            <a:pPr>
              <a:buFont typeface="+mj-lt"/>
              <a:buAutoNum type="arabicPeriod"/>
            </a:pPr>
            <a:r>
              <a:rPr lang="en-GB" sz="1800" b="1" dirty="0"/>
              <a:t>Configure the container's public access setting.</a:t>
            </a:r>
            <a:r>
              <a:rPr lang="en-GB" sz="1800" dirty="0"/>
              <a:t> By default, a container's public access setting is disabled, meaning that authorization is required for every request to the container or its data. A user with the appropriate permissions can modify a container's public access setting to enable anonymous access only if anonymous access is allowed for the storage account.</a:t>
            </a:r>
          </a:p>
          <a:p>
            <a:endParaRPr lang="en-GB" dirty="0"/>
          </a:p>
        </p:txBody>
      </p:sp>
      <p:sp>
        <p:nvSpPr>
          <p:cNvPr id="4" name="Footer Placeholder 3">
            <a:extLst>
              <a:ext uri="{FF2B5EF4-FFF2-40B4-BE49-F238E27FC236}">
                <a16:creationId xmlns:a16="http://schemas.microsoft.com/office/drawing/2014/main" id="{6438BBB1-2A9F-471B-8290-384B77916F11}"/>
              </a:ext>
            </a:extLst>
          </p:cNvPr>
          <p:cNvSpPr>
            <a:spLocks noGrp="1"/>
          </p:cNvSpPr>
          <p:nvPr>
            <p:ph type="ftr" sz="quarter" idx="10"/>
          </p:nvPr>
        </p:nvSpPr>
        <p:spPr/>
        <p:txBody>
          <a:bodyPr/>
          <a:lstStyle/>
          <a:p>
            <a:pPr>
              <a:defRPr/>
            </a:pPr>
            <a:r>
              <a:rPr lang="en-US" altLang="en-US"/>
              <a:t>WEB</a:t>
            </a:r>
            <a:endParaRPr lang="en-US" altLang="en-US" dirty="0"/>
          </a:p>
        </p:txBody>
      </p:sp>
      <p:graphicFrame>
        <p:nvGraphicFramePr>
          <p:cNvPr id="6" name="Table 5">
            <a:extLst>
              <a:ext uri="{FF2B5EF4-FFF2-40B4-BE49-F238E27FC236}">
                <a16:creationId xmlns:a16="http://schemas.microsoft.com/office/drawing/2014/main" id="{FB433502-8478-4EF6-ADD2-4148F2C17283}"/>
              </a:ext>
            </a:extLst>
          </p:cNvPr>
          <p:cNvGraphicFramePr>
            <a:graphicFrameLocks noGrp="1"/>
          </p:cNvGraphicFramePr>
          <p:nvPr>
            <p:extLst>
              <p:ext uri="{D42A27DB-BD31-4B8C-83A1-F6EECF244321}">
                <p14:modId xmlns:p14="http://schemas.microsoft.com/office/powerpoint/2010/main" val="1911179899"/>
              </p:ext>
            </p:extLst>
          </p:nvPr>
        </p:nvGraphicFramePr>
        <p:xfrm>
          <a:off x="79375" y="3929417"/>
          <a:ext cx="8902888" cy="2463421"/>
        </p:xfrm>
        <a:graphic>
          <a:graphicData uri="http://schemas.openxmlformats.org/drawingml/2006/table">
            <a:tbl>
              <a:tblPr/>
              <a:tblGrid>
                <a:gridCol w="2225722">
                  <a:extLst>
                    <a:ext uri="{9D8B030D-6E8A-4147-A177-3AD203B41FA5}">
                      <a16:colId xmlns:a16="http://schemas.microsoft.com/office/drawing/2014/main" val="1302641107"/>
                    </a:ext>
                  </a:extLst>
                </a:gridCol>
                <a:gridCol w="2225722">
                  <a:extLst>
                    <a:ext uri="{9D8B030D-6E8A-4147-A177-3AD203B41FA5}">
                      <a16:colId xmlns:a16="http://schemas.microsoft.com/office/drawing/2014/main" val="1191188847"/>
                    </a:ext>
                  </a:extLst>
                </a:gridCol>
                <a:gridCol w="2225722">
                  <a:extLst>
                    <a:ext uri="{9D8B030D-6E8A-4147-A177-3AD203B41FA5}">
                      <a16:colId xmlns:a16="http://schemas.microsoft.com/office/drawing/2014/main" val="718946832"/>
                    </a:ext>
                  </a:extLst>
                </a:gridCol>
                <a:gridCol w="2225722">
                  <a:extLst>
                    <a:ext uri="{9D8B030D-6E8A-4147-A177-3AD203B41FA5}">
                      <a16:colId xmlns:a16="http://schemas.microsoft.com/office/drawing/2014/main" val="413641998"/>
                    </a:ext>
                  </a:extLst>
                </a:gridCol>
              </a:tblGrid>
              <a:tr h="628935">
                <a:tc>
                  <a:txBody>
                    <a:bodyPr/>
                    <a:lstStyle/>
                    <a:p>
                      <a:endParaRPr lang="en-GB" sz="1200">
                        <a:solidFill>
                          <a:schemeClr val="bg1"/>
                        </a:solidFill>
                      </a:endParaRP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GB" sz="1200" dirty="0">
                          <a:solidFill>
                            <a:schemeClr val="bg1"/>
                          </a:solidFill>
                        </a:rPr>
                        <a:t>Public access level for the container is set to Private (</a:t>
                      </a:r>
                      <a:r>
                        <a:rPr lang="en-GB" sz="1200" dirty="0">
                          <a:solidFill>
                            <a:srgbClr val="FF0000"/>
                          </a:solidFill>
                        </a:rPr>
                        <a:t>default setting</a:t>
                      </a:r>
                      <a:r>
                        <a:rPr lang="en-GB" sz="1200" dirty="0">
                          <a:solidFill>
                            <a:schemeClr val="bg1"/>
                          </a:solidFill>
                        </a:rPr>
                        <a:t>)</a:t>
                      </a: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GB" sz="1200">
                          <a:solidFill>
                            <a:schemeClr val="bg1"/>
                          </a:solidFill>
                        </a:rPr>
                        <a:t>Public access level for the container is set to Container</a:t>
                      </a: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r>
                        <a:rPr lang="en-GB" sz="1200" dirty="0">
                          <a:solidFill>
                            <a:schemeClr val="bg1"/>
                          </a:solidFill>
                        </a:rPr>
                        <a:t>Public access level for the container is set to Blob</a:t>
                      </a: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457128066"/>
                  </a:ext>
                </a:extLst>
              </a:tr>
              <a:tr h="1034955">
                <a:tc>
                  <a:txBody>
                    <a:bodyPr/>
                    <a:lstStyle/>
                    <a:p>
                      <a:r>
                        <a:rPr lang="en-GB" sz="1200"/>
                        <a:t>Public access is disallowed for the storage account</a:t>
                      </a: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dirty="0"/>
                        <a:t>No public access to any container in the storage account.</a:t>
                      </a: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dirty="0"/>
                        <a:t>No public access to any container in the storage account. The storage account setting overrides the container setting.</a:t>
                      </a: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a:t>No public access to any container in the storage account. The storage account setting overrides the container setting.</a:t>
                      </a: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63571113"/>
                  </a:ext>
                </a:extLst>
              </a:tr>
              <a:tr h="799531">
                <a:tc>
                  <a:txBody>
                    <a:bodyPr/>
                    <a:lstStyle/>
                    <a:p>
                      <a:r>
                        <a:rPr lang="en-GB" sz="1200" dirty="0"/>
                        <a:t>Public access is allowed for the storage account (</a:t>
                      </a:r>
                      <a:r>
                        <a:rPr lang="en-GB" sz="1200" dirty="0">
                          <a:solidFill>
                            <a:srgbClr val="FF0000"/>
                          </a:solidFill>
                        </a:rPr>
                        <a:t>default setting</a:t>
                      </a:r>
                      <a:r>
                        <a:rPr lang="en-GB" sz="1200" dirty="0"/>
                        <a:t>)</a:t>
                      </a: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dirty="0"/>
                        <a:t>No public access to this container (default configuration).</a:t>
                      </a: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10000"/>
                        <a:lumOff val="90000"/>
                      </a:schemeClr>
                    </a:solidFill>
                  </a:tcPr>
                </a:tc>
                <a:tc>
                  <a:txBody>
                    <a:bodyPr/>
                    <a:lstStyle/>
                    <a:p>
                      <a:r>
                        <a:rPr lang="en-GB" sz="1200" dirty="0"/>
                        <a:t>Public access is permitted to this container and its blobs.</a:t>
                      </a: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GB" sz="1200" dirty="0"/>
                        <a:t>Public access is permitted to blobs in this container, but not to the container itself.</a:t>
                      </a:r>
                    </a:p>
                  </a:txBody>
                  <a:tcPr marL="59635" marR="59635" marT="29817" marB="2981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4279997229"/>
                  </a:ext>
                </a:extLst>
              </a:tr>
            </a:tbl>
          </a:graphicData>
        </a:graphic>
      </p:graphicFrame>
    </p:spTree>
    <p:extLst>
      <p:ext uri="{BB962C8B-B14F-4D97-AF65-F5344CB8AC3E}">
        <p14:creationId xmlns:p14="http://schemas.microsoft.com/office/powerpoint/2010/main" val="39101965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7FCAD-6721-AA54-F265-CD7623E0715A}"/>
              </a:ext>
            </a:extLst>
          </p:cNvPr>
          <p:cNvSpPr>
            <a:spLocks noGrp="1"/>
          </p:cNvSpPr>
          <p:nvPr>
            <p:ph type="title"/>
          </p:nvPr>
        </p:nvSpPr>
        <p:spPr>
          <a:xfrm>
            <a:off x="257175" y="-1"/>
            <a:ext cx="8686800" cy="6810234"/>
          </a:xfrm>
        </p:spPr>
        <p:txBody>
          <a:bodyPr/>
          <a:lstStyle/>
          <a:p>
            <a:r>
              <a:rPr lang="en-GB" dirty="0"/>
              <a:t>File Share</a:t>
            </a:r>
          </a:p>
        </p:txBody>
      </p:sp>
      <p:sp>
        <p:nvSpPr>
          <p:cNvPr id="4" name="Footer Placeholder 3">
            <a:extLst>
              <a:ext uri="{FF2B5EF4-FFF2-40B4-BE49-F238E27FC236}">
                <a16:creationId xmlns:a16="http://schemas.microsoft.com/office/drawing/2014/main" id="{99C16B1E-0643-F427-F8B4-E5BF2ECC68F8}"/>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1300871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7FDF4-BBD8-4BC4-BED4-3DB47A039326}"/>
              </a:ext>
            </a:extLst>
          </p:cNvPr>
          <p:cNvSpPr>
            <a:spLocks noGrp="1"/>
          </p:cNvSpPr>
          <p:nvPr>
            <p:ph type="title"/>
          </p:nvPr>
        </p:nvSpPr>
        <p:spPr/>
        <p:txBody>
          <a:bodyPr/>
          <a:lstStyle/>
          <a:p>
            <a:r>
              <a:rPr lang="en-GB" dirty="0"/>
              <a:t>Azure Files</a:t>
            </a:r>
          </a:p>
        </p:txBody>
      </p:sp>
      <p:sp>
        <p:nvSpPr>
          <p:cNvPr id="3" name="Content Placeholder 2">
            <a:extLst>
              <a:ext uri="{FF2B5EF4-FFF2-40B4-BE49-F238E27FC236}">
                <a16:creationId xmlns:a16="http://schemas.microsoft.com/office/drawing/2014/main" id="{2EAD64E4-56E6-4140-AFB4-A1A0FBBE34F0}"/>
              </a:ext>
            </a:extLst>
          </p:cNvPr>
          <p:cNvSpPr>
            <a:spLocks noGrp="1"/>
          </p:cNvSpPr>
          <p:nvPr>
            <p:ph idx="1"/>
          </p:nvPr>
        </p:nvSpPr>
        <p:spPr>
          <a:xfrm>
            <a:off x="222913" y="1061884"/>
            <a:ext cx="8721062" cy="4776941"/>
          </a:xfrm>
        </p:spPr>
        <p:txBody>
          <a:bodyPr/>
          <a:lstStyle/>
          <a:p>
            <a:r>
              <a:rPr lang="en-GB" dirty="0"/>
              <a:t>Azure Files offers fully managed file shares in the cloud that are accessible via the industry standard Server Message Block (SMB) protocol or Network File System (NFS) protocol. </a:t>
            </a:r>
            <a:br>
              <a:rPr lang="en-GB" dirty="0"/>
            </a:br>
            <a:endParaRPr lang="en-GB" sz="1200" dirty="0"/>
          </a:p>
          <a:p>
            <a:r>
              <a:rPr lang="en-GB" dirty="0"/>
              <a:t>Popular operating systems such as Windows, macOS, and Linux can directly mount Azure file shares wherever they are in the world. </a:t>
            </a:r>
          </a:p>
          <a:p>
            <a:pPr lvl="1">
              <a:buFont typeface="Wingdings" panose="05000000000000000000" pitchFamily="2" charset="2"/>
              <a:buChar char="Ø"/>
            </a:pPr>
            <a:r>
              <a:rPr lang="en-GB" dirty="0"/>
              <a:t>Azure Files file shares can be mounted concurrently by cloud or on-premises deployments. </a:t>
            </a:r>
          </a:p>
          <a:p>
            <a:endParaRPr lang="en-GB" dirty="0"/>
          </a:p>
          <a:p>
            <a:endParaRPr lang="en-GB" dirty="0"/>
          </a:p>
        </p:txBody>
      </p:sp>
      <p:sp>
        <p:nvSpPr>
          <p:cNvPr id="4" name="Footer Placeholder 3">
            <a:extLst>
              <a:ext uri="{FF2B5EF4-FFF2-40B4-BE49-F238E27FC236}">
                <a16:creationId xmlns:a16="http://schemas.microsoft.com/office/drawing/2014/main" id="{BB224146-947B-4BF3-BA40-2B6F85D23FD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09CA4DD-5EB5-4F1E-8CE2-0555E4C101F6}"/>
              </a:ext>
            </a:extLst>
          </p:cNvPr>
          <p:cNvSpPr txBox="1"/>
          <p:nvPr/>
        </p:nvSpPr>
        <p:spPr>
          <a:xfrm>
            <a:off x="2566806" y="6208931"/>
            <a:ext cx="6280887" cy="307777"/>
          </a:xfrm>
          <a:prstGeom prst="rect">
            <a:avLst/>
          </a:prstGeom>
          <a:noFill/>
        </p:spPr>
        <p:txBody>
          <a:bodyPr wrap="none" rtlCol="0">
            <a:spAutoFit/>
          </a:bodyPr>
          <a:lstStyle/>
          <a:p>
            <a:r>
              <a:rPr lang="en-GB" sz="1400" i="1" dirty="0"/>
              <a:t>https://docs.microsoft.com/en-us/azure/storage/files/storage-files-introduction</a:t>
            </a:r>
          </a:p>
        </p:txBody>
      </p:sp>
      <p:sp>
        <p:nvSpPr>
          <p:cNvPr id="6" name="TextBox 5">
            <a:extLst>
              <a:ext uri="{FF2B5EF4-FFF2-40B4-BE49-F238E27FC236}">
                <a16:creationId xmlns:a16="http://schemas.microsoft.com/office/drawing/2014/main" id="{6ECD212E-6D8E-76DA-DDF3-90A46B158F26}"/>
              </a:ext>
            </a:extLst>
          </p:cNvPr>
          <p:cNvSpPr txBox="1"/>
          <p:nvPr/>
        </p:nvSpPr>
        <p:spPr>
          <a:xfrm>
            <a:off x="1122211" y="5024332"/>
            <a:ext cx="7237176" cy="923330"/>
          </a:xfrm>
          <a:prstGeom prst="rect">
            <a:avLst/>
          </a:prstGeom>
          <a:noFill/>
          <a:ln>
            <a:solidFill>
              <a:schemeClr val="tx1"/>
            </a:solidFill>
          </a:ln>
        </p:spPr>
        <p:txBody>
          <a:bodyPr wrap="square" rtlCol="0">
            <a:spAutoFit/>
          </a:bodyPr>
          <a:lstStyle/>
          <a:p>
            <a:r>
              <a:rPr lang="en-GB" dirty="0"/>
              <a:t>Note:</a:t>
            </a:r>
          </a:p>
          <a:p>
            <a:r>
              <a:rPr lang="en-GB" dirty="0"/>
              <a:t>Azure file shares can be used as persistent volumes for stateful containers (as in Docker containers).</a:t>
            </a:r>
          </a:p>
        </p:txBody>
      </p:sp>
    </p:spTree>
    <p:extLst>
      <p:ext uri="{BB962C8B-B14F-4D97-AF65-F5344CB8AC3E}">
        <p14:creationId xmlns:p14="http://schemas.microsoft.com/office/powerpoint/2010/main" val="35822899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CE714-081C-40BE-8D78-A408BD93D362}"/>
              </a:ext>
            </a:extLst>
          </p:cNvPr>
          <p:cNvSpPr>
            <a:spLocks noGrp="1"/>
          </p:cNvSpPr>
          <p:nvPr>
            <p:ph type="title"/>
          </p:nvPr>
        </p:nvSpPr>
        <p:spPr/>
        <p:txBody>
          <a:bodyPr/>
          <a:lstStyle/>
          <a:p>
            <a:r>
              <a:rPr lang="en-GB" dirty="0"/>
              <a:t>Azure Storage Account</a:t>
            </a:r>
          </a:p>
        </p:txBody>
      </p:sp>
      <p:sp>
        <p:nvSpPr>
          <p:cNvPr id="3" name="Content Placeholder 2">
            <a:extLst>
              <a:ext uri="{FF2B5EF4-FFF2-40B4-BE49-F238E27FC236}">
                <a16:creationId xmlns:a16="http://schemas.microsoft.com/office/drawing/2014/main" id="{314DBE24-67A5-4E29-9093-C7250C4772B8}"/>
              </a:ext>
            </a:extLst>
          </p:cNvPr>
          <p:cNvSpPr>
            <a:spLocks noGrp="1"/>
          </p:cNvSpPr>
          <p:nvPr>
            <p:ph idx="1"/>
          </p:nvPr>
        </p:nvSpPr>
        <p:spPr>
          <a:xfrm>
            <a:off x="216760" y="950647"/>
            <a:ext cx="8584898" cy="677986"/>
          </a:xfrm>
        </p:spPr>
        <p:txBody>
          <a:bodyPr/>
          <a:lstStyle/>
          <a:p>
            <a:r>
              <a:rPr lang="en-GB" dirty="0"/>
              <a:t>Create a storage account in which you can deploy Azure File shares</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6F32928E-7EBB-4752-BF92-B7203533A2B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5E23EB6-95E5-4044-9F1F-A24B9B4FD4D5}"/>
              </a:ext>
            </a:extLst>
          </p:cNvPr>
          <p:cNvSpPr txBox="1"/>
          <p:nvPr/>
        </p:nvSpPr>
        <p:spPr>
          <a:xfrm>
            <a:off x="257175" y="1375536"/>
            <a:ext cx="8544483" cy="2308324"/>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export </a:t>
            </a:r>
            <a:r>
              <a:rPr lang="en-GB" dirty="0" err="1">
                <a:solidFill>
                  <a:schemeClr val="accent6">
                    <a:lumMod val="40000"/>
                    <a:lumOff val="60000"/>
                  </a:schemeClr>
                </a:solidFill>
              </a:rPr>
              <a:t>storageAccountName</a:t>
            </a:r>
            <a:r>
              <a:rPr lang="en-GB" dirty="0">
                <a:solidFill>
                  <a:schemeClr val="accent1">
                    <a:lumMod val="50000"/>
                  </a:schemeClr>
                </a:solidFill>
              </a:rPr>
              <a:t>=</a:t>
            </a:r>
            <a:r>
              <a:rPr lang="en-GB" dirty="0">
                <a:solidFill>
                  <a:srgbClr val="FFC000"/>
                </a:solidFill>
              </a:rPr>
              <a:t>"</a:t>
            </a:r>
            <a:r>
              <a:rPr lang="en-GB" dirty="0" err="1">
                <a:solidFill>
                  <a:srgbClr val="FFC000"/>
                </a:solidFill>
              </a:rPr>
              <a:t>mystorageacct$RANDOM</a:t>
            </a:r>
            <a:r>
              <a:rPr lang="en-GB" dirty="0">
                <a:solidFill>
                  <a:srgbClr val="FFC000"/>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storage account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a:solidFill>
                  <a:schemeClr val="accent6">
                    <a:lumMod val="40000"/>
                    <a:lumOff val="60000"/>
                  </a:schemeClr>
                </a:solidFill>
              </a:rPr>
              <a:t>$</a:t>
            </a:r>
            <a:r>
              <a:rPr lang="en-GB" dirty="0" err="1">
                <a:solidFill>
                  <a:schemeClr val="accent6">
                    <a:lumMod val="40000"/>
                    <a:lumOff val="60000"/>
                  </a:schemeClr>
                </a:solidFill>
              </a:rPr>
              <a:t>storageAccountName</a:t>
            </a:r>
            <a:r>
              <a:rPr lang="en-GB" dirty="0">
                <a:solidFill>
                  <a:schemeClr val="accent1">
                    <a:lumMod val="50000"/>
                  </a:schemeClr>
                </a:solidFill>
              </a:rPr>
              <a:t> --location </a:t>
            </a:r>
            <a:r>
              <a:rPr lang="en-GB" dirty="0" err="1">
                <a:solidFill>
                  <a:srgbClr val="FFC000"/>
                </a:solidFill>
              </a:rPr>
              <a:t>ukwest</a:t>
            </a:r>
            <a:r>
              <a:rPr lang="en-GB" dirty="0">
                <a:solidFill>
                  <a:schemeClr val="accent1">
                    <a:lumMod val="50000"/>
                  </a:schemeClr>
                </a:solidFill>
              </a:rPr>
              <a:t> --kind </a:t>
            </a:r>
            <a:r>
              <a:rPr lang="en-GB" dirty="0">
                <a:solidFill>
                  <a:srgbClr val="FFC000"/>
                </a:solidFill>
              </a:rPr>
              <a:t>StorageV2</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err="1">
                <a:solidFill>
                  <a:srgbClr val="FFC000"/>
                </a:solidFill>
              </a:rPr>
              <a:t>Standard_LRS</a:t>
            </a:r>
            <a:r>
              <a:rPr lang="en-GB" dirty="0">
                <a:solidFill>
                  <a:schemeClr val="accent1">
                    <a:lumMod val="50000"/>
                  </a:schemeClr>
                </a:solidFill>
              </a:rPr>
              <a:t> --enable-large-file-share </a:t>
            </a:r>
          </a:p>
          <a:p>
            <a:endParaRPr lang="en-GB" dirty="0">
              <a:solidFill>
                <a:schemeClr val="bg1"/>
              </a:solidFill>
            </a:endParaRPr>
          </a:p>
          <a:p>
            <a:r>
              <a:rPr lang="en-GB" i="1" dirty="0">
                <a:solidFill>
                  <a:schemeClr val="bg1"/>
                </a:solidFill>
              </a:rPr>
              <a:t>GET THE STORAGE ACCOUNT ID</a:t>
            </a:r>
          </a:p>
          <a:p>
            <a:r>
              <a:rPr lang="en-GB" dirty="0">
                <a:solidFill>
                  <a:schemeClr val="bg1"/>
                </a:solidFill>
              </a:rPr>
              <a:t>$ </a:t>
            </a:r>
            <a:r>
              <a:rPr lang="en-GB" dirty="0" err="1">
                <a:solidFill>
                  <a:schemeClr val="tx1">
                    <a:lumMod val="20000"/>
                    <a:lumOff val="80000"/>
                  </a:schemeClr>
                </a:solidFill>
              </a:rPr>
              <a:t>straccid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storage account show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a:solidFill>
                  <a:schemeClr val="accent6">
                    <a:lumMod val="40000"/>
                    <a:lumOff val="60000"/>
                  </a:schemeClr>
                </a:solidFill>
              </a:rPr>
              <a:t>$</a:t>
            </a:r>
            <a:r>
              <a:rPr lang="en-GB" dirty="0" err="1">
                <a:solidFill>
                  <a:schemeClr val="accent6">
                    <a:lumMod val="40000"/>
                    <a:lumOff val="60000"/>
                  </a:schemeClr>
                </a:solidFill>
              </a:rPr>
              <a:t>storageAccountName</a:t>
            </a:r>
            <a:r>
              <a:rPr lang="en-GB" dirty="0">
                <a:solidFill>
                  <a:schemeClr val="accent1">
                    <a:lumMod val="50000"/>
                  </a:schemeClr>
                </a:solidFill>
              </a:rPr>
              <a:t> --query id -o </a:t>
            </a:r>
            <a:r>
              <a:rPr lang="en-GB" dirty="0" err="1">
                <a:solidFill>
                  <a:schemeClr val="accent1">
                    <a:lumMod val="50000"/>
                  </a:schemeClr>
                </a:solidFill>
              </a:rPr>
              <a:t>tsv</a:t>
            </a:r>
            <a:r>
              <a:rPr lang="en-GB" dirty="0">
                <a:solidFill>
                  <a:schemeClr val="accent1">
                    <a:lumMod val="50000"/>
                  </a:schemeClr>
                </a:solidFill>
              </a:rPr>
              <a:t>)</a:t>
            </a:r>
            <a:endParaRPr lang="en-GB" dirty="0">
              <a:solidFill>
                <a:srgbClr val="FFC000"/>
              </a:solidFill>
            </a:endParaRPr>
          </a:p>
        </p:txBody>
      </p:sp>
      <p:sp>
        <p:nvSpPr>
          <p:cNvPr id="6" name="TextBox 5">
            <a:extLst>
              <a:ext uri="{FF2B5EF4-FFF2-40B4-BE49-F238E27FC236}">
                <a16:creationId xmlns:a16="http://schemas.microsoft.com/office/drawing/2014/main" id="{402C9723-FA7A-4776-BD31-B8A77F74E902}"/>
              </a:ext>
            </a:extLst>
          </p:cNvPr>
          <p:cNvSpPr txBox="1"/>
          <p:nvPr/>
        </p:nvSpPr>
        <p:spPr>
          <a:xfrm>
            <a:off x="216760" y="3818875"/>
            <a:ext cx="8584897" cy="2200602"/>
          </a:xfrm>
          <a:prstGeom prst="rect">
            <a:avLst/>
          </a:prstGeom>
          <a:noFill/>
        </p:spPr>
        <p:txBody>
          <a:bodyPr wrap="square" rtlCol="0">
            <a:spAutoFit/>
          </a:bodyPr>
          <a:lstStyle/>
          <a:p>
            <a:r>
              <a:rPr lang="en-GB" sz="1500" dirty="0"/>
              <a:t>Use $RANDOM to append a random number to the name to make it globally unique.</a:t>
            </a:r>
          </a:p>
          <a:p>
            <a:br>
              <a:rPr lang="en-GB" sz="1500" dirty="0"/>
            </a:br>
            <a:r>
              <a:rPr lang="en-GB" sz="1500" b="1" dirty="0"/>
              <a:t>--enable-large-file-share</a:t>
            </a:r>
            <a:r>
              <a:rPr lang="en-GB" sz="1500" dirty="0"/>
              <a:t>: Enable the capability to support large file shares with more than 5 TiB capacity for storage account. Once the property is enabled, the feature cannot be disabled. Currently only supported for LRS and ZRS replication types</a:t>
            </a:r>
          </a:p>
          <a:p>
            <a:endParaRPr lang="en-GB" sz="1500" dirty="0"/>
          </a:p>
          <a:p>
            <a:r>
              <a:rPr lang="en-GB" sz="1500" dirty="0"/>
              <a:t>Note: if you are creating an NFS file share then you </a:t>
            </a:r>
            <a:r>
              <a:rPr lang="en-GB" sz="1500" u="sng" dirty="0"/>
              <a:t>must</a:t>
            </a:r>
            <a:r>
              <a:rPr lang="en-GB" sz="1500" dirty="0"/>
              <a:t> use a premium storage account by setting </a:t>
            </a:r>
            <a:r>
              <a:rPr lang="en-GB" sz="1500" b="1" dirty="0"/>
              <a:t>--kind </a:t>
            </a:r>
            <a:r>
              <a:rPr lang="en-GB" sz="1500" b="1" dirty="0" err="1"/>
              <a:t>FileStorage</a:t>
            </a:r>
            <a:r>
              <a:rPr lang="en-GB" sz="1500" b="1" dirty="0"/>
              <a:t> </a:t>
            </a:r>
            <a:r>
              <a:rPr lang="en-GB" sz="1500" dirty="0"/>
              <a:t>which uses </a:t>
            </a:r>
            <a:r>
              <a:rPr lang="en-GB" sz="1600" dirty="0"/>
              <a:t>solid-state drives (SSD). For the Samba protocol (SMB) this is not necessary.</a:t>
            </a:r>
            <a:r>
              <a:rPr lang="en-GB" sz="1500" dirty="0"/>
              <a:t>  </a:t>
            </a:r>
          </a:p>
        </p:txBody>
      </p:sp>
      <p:sp>
        <p:nvSpPr>
          <p:cNvPr id="7" name="TextBox 6">
            <a:extLst>
              <a:ext uri="{FF2B5EF4-FFF2-40B4-BE49-F238E27FC236}">
                <a16:creationId xmlns:a16="http://schemas.microsoft.com/office/drawing/2014/main" id="{78EE7B9E-91C9-BFA4-E1BF-4A0CDA76B82F}"/>
              </a:ext>
            </a:extLst>
          </p:cNvPr>
          <p:cNvSpPr txBox="1"/>
          <p:nvPr/>
        </p:nvSpPr>
        <p:spPr>
          <a:xfrm>
            <a:off x="216760" y="6075660"/>
            <a:ext cx="8584897" cy="461665"/>
          </a:xfrm>
          <a:prstGeom prst="rect">
            <a:avLst/>
          </a:prstGeom>
          <a:noFill/>
          <a:ln>
            <a:solidFill>
              <a:schemeClr val="tx1"/>
            </a:solidFill>
          </a:ln>
        </p:spPr>
        <p:txBody>
          <a:bodyPr wrap="square" rtlCol="0">
            <a:spAutoFit/>
          </a:bodyPr>
          <a:lstStyle/>
          <a:p>
            <a:r>
              <a:rPr lang="en-GB" sz="1200" i="1" dirty="0"/>
              <a:t>SMB was originally developed by Andrew </a:t>
            </a:r>
            <a:r>
              <a:rPr lang="en-GB" sz="1200" i="1" dirty="0" err="1"/>
              <a:t>Tridgell</a:t>
            </a:r>
            <a:r>
              <a:rPr lang="en-GB" sz="1200" i="1" dirty="0"/>
              <a:t>. Samba provides file and print services for various Microsoft Windows clients and can integrate with a Microsoft Windows Server domain, either as a Domain Controller or as a domain member.</a:t>
            </a:r>
          </a:p>
        </p:txBody>
      </p:sp>
    </p:spTree>
    <p:extLst>
      <p:ext uri="{BB962C8B-B14F-4D97-AF65-F5344CB8AC3E}">
        <p14:creationId xmlns:p14="http://schemas.microsoft.com/office/powerpoint/2010/main" val="31450614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CE714-081C-40BE-8D78-A408BD93D362}"/>
              </a:ext>
            </a:extLst>
          </p:cNvPr>
          <p:cNvSpPr>
            <a:spLocks noGrp="1"/>
          </p:cNvSpPr>
          <p:nvPr>
            <p:ph type="title"/>
          </p:nvPr>
        </p:nvSpPr>
        <p:spPr/>
        <p:txBody>
          <a:bodyPr/>
          <a:lstStyle/>
          <a:p>
            <a:r>
              <a:rPr lang="en-GB" dirty="0"/>
              <a:t>Azure File Share</a:t>
            </a:r>
          </a:p>
        </p:txBody>
      </p:sp>
      <p:sp>
        <p:nvSpPr>
          <p:cNvPr id="3" name="Content Placeholder 2">
            <a:extLst>
              <a:ext uri="{FF2B5EF4-FFF2-40B4-BE49-F238E27FC236}">
                <a16:creationId xmlns:a16="http://schemas.microsoft.com/office/drawing/2014/main" id="{314DBE24-67A5-4E29-9093-C7250C4772B8}"/>
              </a:ext>
            </a:extLst>
          </p:cNvPr>
          <p:cNvSpPr>
            <a:spLocks noGrp="1"/>
          </p:cNvSpPr>
          <p:nvPr>
            <p:ph idx="1"/>
          </p:nvPr>
        </p:nvSpPr>
        <p:spPr>
          <a:xfrm>
            <a:off x="290233" y="887106"/>
            <a:ext cx="7786967" cy="382137"/>
          </a:xfrm>
        </p:spPr>
        <p:txBody>
          <a:bodyPr/>
          <a:lstStyle/>
          <a:p>
            <a:r>
              <a:rPr lang="en-GB" dirty="0"/>
              <a:t>Create an Azure File share using SMB protocol</a:t>
            </a:r>
          </a:p>
        </p:txBody>
      </p:sp>
      <p:sp>
        <p:nvSpPr>
          <p:cNvPr id="4" name="Footer Placeholder 3">
            <a:extLst>
              <a:ext uri="{FF2B5EF4-FFF2-40B4-BE49-F238E27FC236}">
                <a16:creationId xmlns:a16="http://schemas.microsoft.com/office/drawing/2014/main" id="{6F32928E-7EBB-4752-BF92-B7203533A2B2}"/>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35848554-3B91-4962-9C31-438EAC374F64}"/>
              </a:ext>
            </a:extLst>
          </p:cNvPr>
          <p:cNvSpPr txBox="1"/>
          <p:nvPr/>
        </p:nvSpPr>
        <p:spPr>
          <a:xfrm>
            <a:off x="290231" y="1310466"/>
            <a:ext cx="8544483" cy="92333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storage share-rm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--storage-account </a:t>
            </a:r>
            <a:r>
              <a:rPr lang="en-GB" dirty="0">
                <a:solidFill>
                  <a:schemeClr val="accent6">
                    <a:lumMod val="40000"/>
                    <a:lumOff val="60000"/>
                  </a:schemeClr>
                </a:solidFill>
              </a:rPr>
              <a:t>$</a:t>
            </a:r>
            <a:r>
              <a:rPr lang="en-GB" dirty="0" err="1">
                <a:solidFill>
                  <a:schemeClr val="accent6">
                    <a:lumMod val="40000"/>
                    <a:lumOff val="60000"/>
                  </a:schemeClr>
                </a:solidFill>
              </a:rPr>
              <a:t>storageAccountName</a:t>
            </a:r>
            <a:r>
              <a:rPr lang="en-GB" dirty="0">
                <a:solidFill>
                  <a:srgbClr val="FFC000"/>
                </a:solidFill>
              </a:rPr>
              <a:t> </a:t>
            </a:r>
            <a:r>
              <a:rPr lang="en-GB" dirty="0">
                <a:solidFill>
                  <a:schemeClr val="accent1">
                    <a:lumMod val="50000"/>
                  </a:schemeClr>
                </a:solidFill>
              </a:rPr>
              <a:t>--name </a:t>
            </a:r>
            <a:r>
              <a:rPr lang="en-GB" dirty="0" err="1">
                <a:solidFill>
                  <a:srgbClr val="FFC000"/>
                </a:solidFill>
              </a:rPr>
              <a:t>myfileshare</a:t>
            </a:r>
            <a:r>
              <a:rPr lang="en-GB" dirty="0">
                <a:solidFill>
                  <a:schemeClr val="accent1">
                    <a:lumMod val="50000"/>
                  </a:schemeClr>
                </a:solidFill>
              </a:rPr>
              <a:t> --quota </a:t>
            </a:r>
            <a:r>
              <a:rPr lang="en-GB" dirty="0">
                <a:solidFill>
                  <a:srgbClr val="FFC000"/>
                </a:solidFill>
              </a:rPr>
              <a:t>1024</a:t>
            </a:r>
            <a:r>
              <a:rPr lang="en-GB" dirty="0">
                <a:solidFill>
                  <a:schemeClr val="accent1">
                    <a:lumMod val="50000"/>
                  </a:schemeClr>
                </a:solidFill>
              </a:rPr>
              <a:t> --enabled-protocols </a:t>
            </a:r>
            <a:r>
              <a:rPr lang="en-GB" dirty="0">
                <a:solidFill>
                  <a:srgbClr val="FFC000"/>
                </a:solidFill>
              </a:rPr>
              <a:t>SMB            </a:t>
            </a:r>
            <a:r>
              <a:rPr lang="en-GB" dirty="0">
                <a:solidFill>
                  <a:srgbClr val="FF0000"/>
                </a:solidFill>
                <a:sym typeface="Wingdings" panose="05000000000000000000" pitchFamily="2" charset="2"/>
              </a:rPr>
              <a:t> </a:t>
            </a:r>
            <a:r>
              <a:rPr lang="en-GB" sz="1800" i="1" dirty="0">
                <a:solidFill>
                  <a:srgbClr val="FF0000"/>
                </a:solidFill>
              </a:rPr>
              <a:t>Max 1024GB, use SMB protocol</a:t>
            </a:r>
            <a:endParaRPr lang="en-GB" dirty="0">
              <a:solidFill>
                <a:srgbClr val="FF0000"/>
              </a:solidFill>
            </a:endParaRPr>
          </a:p>
        </p:txBody>
      </p:sp>
      <p:sp>
        <p:nvSpPr>
          <p:cNvPr id="8" name="TextBox 7">
            <a:extLst>
              <a:ext uri="{FF2B5EF4-FFF2-40B4-BE49-F238E27FC236}">
                <a16:creationId xmlns:a16="http://schemas.microsoft.com/office/drawing/2014/main" id="{15920161-0270-48C4-9195-B6A5ACBAC4C1}"/>
              </a:ext>
            </a:extLst>
          </p:cNvPr>
          <p:cNvSpPr txBox="1"/>
          <p:nvPr/>
        </p:nvSpPr>
        <p:spPr>
          <a:xfrm>
            <a:off x="257175" y="2472238"/>
            <a:ext cx="8544483" cy="4170372"/>
          </a:xfrm>
          <a:prstGeom prst="rect">
            <a:avLst/>
          </a:prstGeom>
          <a:noFill/>
        </p:spPr>
        <p:txBody>
          <a:bodyPr wrap="square" rtlCol="0">
            <a:spAutoFit/>
          </a:bodyPr>
          <a:lstStyle/>
          <a:p>
            <a:r>
              <a:rPr lang="en-GB" sz="1700" u="sng" dirty="0"/>
              <a:t>Optional file share flags include:</a:t>
            </a:r>
          </a:p>
          <a:p>
            <a:r>
              <a:rPr lang="en-GB" sz="1700" b="1" dirty="0"/>
              <a:t>--access-tier</a:t>
            </a:r>
            <a:r>
              <a:rPr lang="en-GB" sz="1700" dirty="0"/>
              <a:t>: Access tier for specific share. GPv2 account can choose between </a:t>
            </a:r>
            <a:r>
              <a:rPr lang="en-GB" sz="1700" dirty="0" err="1"/>
              <a:t>TransactionOptimized</a:t>
            </a:r>
            <a:r>
              <a:rPr lang="en-GB" sz="1700" dirty="0"/>
              <a:t> (default), Hot, and Cool. </a:t>
            </a:r>
            <a:r>
              <a:rPr lang="en-GB" sz="1700" dirty="0" err="1"/>
              <a:t>FileStorage</a:t>
            </a:r>
            <a:r>
              <a:rPr lang="en-GB" sz="1700" dirty="0"/>
              <a:t> account can choose Premium. The accepted values are Cool, Hot, Premium or </a:t>
            </a:r>
            <a:r>
              <a:rPr lang="en-GB" sz="1700" dirty="0" err="1"/>
              <a:t>TransactionOptimized</a:t>
            </a:r>
            <a:endParaRPr lang="en-GB" sz="1700" dirty="0"/>
          </a:p>
          <a:p>
            <a:r>
              <a:rPr lang="en-GB" sz="1700" b="1" dirty="0"/>
              <a:t>--enabled-protocols</a:t>
            </a:r>
            <a:r>
              <a:rPr lang="en-GB" sz="1700" dirty="0"/>
              <a:t>: Immutable property for file shares protocol. NFS protocol will be only available for premium file shares (file shares in the </a:t>
            </a:r>
            <a:r>
              <a:rPr lang="en-GB" sz="1700" dirty="0" err="1"/>
              <a:t>FileStorage</a:t>
            </a:r>
            <a:r>
              <a:rPr lang="en-GB" sz="1700" dirty="0"/>
              <a:t> account type). The accepted value is either NFS or SMB</a:t>
            </a:r>
          </a:p>
          <a:p>
            <a:r>
              <a:rPr lang="en-GB" sz="1700" b="1" dirty="0"/>
              <a:t>--metadata</a:t>
            </a:r>
            <a:r>
              <a:rPr lang="en-GB" sz="1700" dirty="0"/>
              <a:t>: Metadata in space-separated key=value pairs that is associated with the share. This overwrites any existing metadata.</a:t>
            </a:r>
          </a:p>
          <a:p>
            <a:r>
              <a:rPr lang="en-GB" sz="1700" b="1" dirty="0"/>
              <a:t>--quota –q</a:t>
            </a:r>
            <a:r>
              <a:rPr lang="en-GB" sz="1700" dirty="0"/>
              <a:t>: The maximum size of the share in gigabytes. Must be greater than 0, and less than or equal to 5TB (5120). For Large File Shares, the maximum size is 102400.</a:t>
            </a:r>
          </a:p>
          <a:p>
            <a:r>
              <a:rPr lang="en-GB" sz="1700" b="1" dirty="0"/>
              <a:t>--root-squash</a:t>
            </a:r>
            <a:r>
              <a:rPr lang="en-GB" sz="1700" dirty="0"/>
              <a:t>: Only supported by NFS. Reduction of the access rights for the remote superuser. The Accepted values are </a:t>
            </a:r>
            <a:r>
              <a:rPr lang="en-GB" sz="1700" dirty="0" err="1"/>
              <a:t>AllSquash</a:t>
            </a:r>
            <a:r>
              <a:rPr lang="en-GB" sz="1700" dirty="0"/>
              <a:t>, </a:t>
            </a:r>
            <a:r>
              <a:rPr lang="en-GB" sz="1700" dirty="0" err="1"/>
              <a:t>NoRootSquash</a:t>
            </a:r>
            <a:r>
              <a:rPr lang="en-GB" sz="1700" dirty="0"/>
              <a:t> or </a:t>
            </a:r>
            <a:r>
              <a:rPr lang="en-GB" sz="1700" dirty="0" err="1"/>
              <a:t>RootSquash</a:t>
            </a:r>
            <a:r>
              <a:rPr lang="en-GB" sz="1700" dirty="0"/>
              <a:t>. </a:t>
            </a:r>
          </a:p>
          <a:p>
            <a:r>
              <a:rPr lang="en-GB" sz="1200" dirty="0"/>
              <a:t>Root squash </a:t>
            </a:r>
            <a:r>
              <a:rPr lang="en-GB" sz="1200" b="1" dirty="0"/>
              <a:t>prevents a remote root users from having superuser (root) privileges on a remote NFS-mounted volume</a:t>
            </a:r>
            <a:r>
              <a:rPr lang="en-GB" sz="1200" dirty="0"/>
              <a:t>. Whereas </a:t>
            </a:r>
            <a:r>
              <a:rPr lang="en-GB" sz="1200" dirty="0" err="1"/>
              <a:t>no_root_squash</a:t>
            </a:r>
            <a:r>
              <a:rPr lang="en-GB" sz="1200" dirty="0"/>
              <a:t> allows root user on the NFS client host to access the NFS-mounted directory with the same rights and privileges that the superuser would normally have.</a:t>
            </a:r>
            <a:endParaRPr lang="en-GB" sz="1700" dirty="0"/>
          </a:p>
        </p:txBody>
      </p:sp>
      <p:sp>
        <p:nvSpPr>
          <p:cNvPr id="5" name="TextBox 4">
            <a:extLst>
              <a:ext uri="{FF2B5EF4-FFF2-40B4-BE49-F238E27FC236}">
                <a16:creationId xmlns:a16="http://schemas.microsoft.com/office/drawing/2014/main" id="{12F8C652-EDF9-4A53-AA50-CC165B5D2509}"/>
              </a:ext>
            </a:extLst>
          </p:cNvPr>
          <p:cNvSpPr txBox="1"/>
          <p:nvPr/>
        </p:nvSpPr>
        <p:spPr>
          <a:xfrm>
            <a:off x="6405559" y="55469"/>
            <a:ext cx="2676246" cy="954107"/>
          </a:xfrm>
          <a:prstGeom prst="rect">
            <a:avLst/>
          </a:prstGeom>
          <a:noFill/>
        </p:spPr>
        <p:txBody>
          <a:bodyPr wrap="square" rtlCol="0">
            <a:spAutoFit/>
          </a:bodyPr>
          <a:lstStyle/>
          <a:p>
            <a:r>
              <a:rPr lang="en-GB" sz="1400" i="1" dirty="0"/>
              <a:t>For NFS, also see https://docs.microsoft.com/en-us/azure/storage/files/storage-files-quick-create-use-linux</a:t>
            </a:r>
          </a:p>
        </p:txBody>
      </p:sp>
      <p:sp>
        <p:nvSpPr>
          <p:cNvPr id="6" name="TextBox 5">
            <a:extLst>
              <a:ext uri="{FF2B5EF4-FFF2-40B4-BE49-F238E27FC236}">
                <a16:creationId xmlns:a16="http://schemas.microsoft.com/office/drawing/2014/main" id="{F2AFBA6E-95B5-93A8-611C-0C5F4C8B8D15}"/>
              </a:ext>
            </a:extLst>
          </p:cNvPr>
          <p:cNvSpPr txBox="1"/>
          <p:nvPr/>
        </p:nvSpPr>
        <p:spPr>
          <a:xfrm>
            <a:off x="5575745" y="2191923"/>
            <a:ext cx="3368230" cy="276999"/>
          </a:xfrm>
          <a:prstGeom prst="rect">
            <a:avLst/>
          </a:prstGeom>
          <a:noFill/>
        </p:spPr>
        <p:txBody>
          <a:bodyPr wrap="none" rtlCol="0">
            <a:spAutoFit/>
          </a:bodyPr>
          <a:lstStyle/>
          <a:p>
            <a:r>
              <a:rPr lang="en-GB" sz="1200" i="1" dirty="0"/>
              <a:t>The file share name must be lower case letters</a:t>
            </a:r>
          </a:p>
        </p:txBody>
      </p:sp>
    </p:spTree>
    <p:extLst>
      <p:ext uri="{BB962C8B-B14F-4D97-AF65-F5344CB8AC3E}">
        <p14:creationId xmlns:p14="http://schemas.microsoft.com/office/powerpoint/2010/main" val="28454180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98CEE-32C7-2AC8-CF81-6DE2397D9ADF}"/>
              </a:ext>
            </a:extLst>
          </p:cNvPr>
          <p:cNvSpPr>
            <a:spLocks noGrp="1"/>
          </p:cNvSpPr>
          <p:nvPr>
            <p:ph type="title"/>
          </p:nvPr>
        </p:nvSpPr>
        <p:spPr/>
        <p:txBody>
          <a:bodyPr/>
          <a:lstStyle/>
          <a:p>
            <a:r>
              <a:rPr lang="en-GB" dirty="0"/>
              <a:t>Mounting a File Share</a:t>
            </a:r>
          </a:p>
        </p:txBody>
      </p:sp>
      <p:sp>
        <p:nvSpPr>
          <p:cNvPr id="3" name="Content Placeholder 2">
            <a:extLst>
              <a:ext uri="{FF2B5EF4-FFF2-40B4-BE49-F238E27FC236}">
                <a16:creationId xmlns:a16="http://schemas.microsoft.com/office/drawing/2014/main" id="{61A7EC6A-76DC-832D-C256-6D5679D71CE7}"/>
              </a:ext>
            </a:extLst>
          </p:cNvPr>
          <p:cNvSpPr>
            <a:spLocks noGrp="1"/>
          </p:cNvSpPr>
          <p:nvPr>
            <p:ph idx="1"/>
          </p:nvPr>
        </p:nvSpPr>
        <p:spPr>
          <a:xfrm>
            <a:off x="1047750" y="914401"/>
            <a:ext cx="7029450" cy="3822782"/>
          </a:xfrm>
        </p:spPr>
        <p:txBody>
          <a:bodyPr/>
          <a:lstStyle/>
          <a:p>
            <a:r>
              <a:rPr lang="en-GB" dirty="0"/>
              <a:t>We use the NFS or SMB protocol to exchange files with the remote file server</a:t>
            </a:r>
          </a:p>
          <a:p>
            <a:r>
              <a:rPr lang="en-GB" dirty="0"/>
              <a:t>To use this remote file server, we “mount” a file share in the VM</a:t>
            </a:r>
          </a:p>
          <a:p>
            <a:r>
              <a:rPr lang="en-GB" dirty="0"/>
              <a:t>In Windows, this means making the remote file share appear as another drive letter such F:</a:t>
            </a:r>
          </a:p>
          <a:p>
            <a:r>
              <a:rPr lang="en-GB" dirty="0"/>
              <a:t>In Linux, this means creating a directory and then associating that directory with the file share</a:t>
            </a:r>
          </a:p>
          <a:p>
            <a:r>
              <a:rPr lang="en-GB" dirty="0"/>
              <a:t>In both case, when you switch the drive or change to the directory then you are creating, writing or reading directories and files on the remote file server.</a:t>
            </a:r>
          </a:p>
        </p:txBody>
      </p:sp>
      <p:sp>
        <p:nvSpPr>
          <p:cNvPr id="4" name="Footer Placeholder 3">
            <a:extLst>
              <a:ext uri="{FF2B5EF4-FFF2-40B4-BE49-F238E27FC236}">
                <a16:creationId xmlns:a16="http://schemas.microsoft.com/office/drawing/2014/main" id="{BEE589CE-F731-5ACD-5D2A-92FBC7157414}"/>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CA0B448B-3119-3E9F-1CD6-6EED4DDCE0E0}"/>
              </a:ext>
            </a:extLst>
          </p:cNvPr>
          <p:cNvSpPr/>
          <p:nvPr/>
        </p:nvSpPr>
        <p:spPr bwMode="auto">
          <a:xfrm>
            <a:off x="5828563" y="5173734"/>
            <a:ext cx="1510234" cy="1274261"/>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Remote</a:t>
            </a:r>
          </a:p>
          <a:p>
            <a:pPr marL="0" marR="0" indent="0" algn="ctr" defTabSz="914400" rtl="0" eaLnBrk="0" fontAlgn="base" latinLnBrk="0" hangingPunct="0">
              <a:lnSpc>
                <a:spcPct val="100000"/>
              </a:lnSpc>
              <a:spcBef>
                <a:spcPct val="0"/>
              </a:spcBef>
              <a:spcAft>
                <a:spcPct val="0"/>
              </a:spcAft>
              <a:buClrTx/>
              <a:buSzTx/>
              <a:buFontTx/>
              <a:buNone/>
              <a:tabLst/>
            </a:pPr>
            <a:r>
              <a:rPr lang="en-GB" dirty="0"/>
              <a:t>FS</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6" name="Rectangle 5">
            <a:extLst>
              <a:ext uri="{FF2B5EF4-FFF2-40B4-BE49-F238E27FC236}">
                <a16:creationId xmlns:a16="http://schemas.microsoft.com/office/drawing/2014/main" id="{80BAF9F7-C8E2-3812-F272-B43DF4F7C10F}"/>
              </a:ext>
            </a:extLst>
          </p:cNvPr>
          <p:cNvSpPr/>
          <p:nvPr/>
        </p:nvSpPr>
        <p:spPr bwMode="auto">
          <a:xfrm>
            <a:off x="1184787" y="5173733"/>
            <a:ext cx="1510234" cy="1274261"/>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7" name="Rectangle 6">
            <a:extLst>
              <a:ext uri="{FF2B5EF4-FFF2-40B4-BE49-F238E27FC236}">
                <a16:creationId xmlns:a16="http://schemas.microsoft.com/office/drawing/2014/main" id="{B0EEF7B3-12B6-5ED9-4B67-D076BF27392F}"/>
              </a:ext>
            </a:extLst>
          </p:cNvPr>
          <p:cNvSpPr/>
          <p:nvPr/>
        </p:nvSpPr>
        <p:spPr bwMode="auto">
          <a:xfrm>
            <a:off x="1562345" y="5964247"/>
            <a:ext cx="1132676" cy="483747"/>
          </a:xfrm>
          <a:prstGeom prst="rect">
            <a:avLst/>
          </a:prstGeom>
          <a:solidFill>
            <a:schemeClr val="accent1"/>
          </a:solidFill>
          <a:ln w="952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/files</a:t>
            </a:r>
          </a:p>
        </p:txBody>
      </p:sp>
      <p:sp>
        <p:nvSpPr>
          <p:cNvPr id="8" name="Arrow: Left-Right 7">
            <a:extLst>
              <a:ext uri="{FF2B5EF4-FFF2-40B4-BE49-F238E27FC236}">
                <a16:creationId xmlns:a16="http://schemas.microsoft.com/office/drawing/2014/main" id="{398617FB-C177-ECB1-BCB1-E778AB126CB5}"/>
              </a:ext>
            </a:extLst>
          </p:cNvPr>
          <p:cNvSpPr/>
          <p:nvPr/>
        </p:nvSpPr>
        <p:spPr bwMode="auto">
          <a:xfrm>
            <a:off x="2695021" y="5954978"/>
            <a:ext cx="3133542" cy="537682"/>
          </a:xfrm>
          <a:prstGeom prst="lef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NFS</a:t>
            </a:r>
          </a:p>
        </p:txBody>
      </p:sp>
      <p:sp>
        <p:nvSpPr>
          <p:cNvPr id="9" name="Flowchart: Card 8">
            <a:extLst>
              <a:ext uri="{FF2B5EF4-FFF2-40B4-BE49-F238E27FC236}">
                <a16:creationId xmlns:a16="http://schemas.microsoft.com/office/drawing/2014/main" id="{D13D66B4-A979-0314-ACBF-F324A39DD132}"/>
              </a:ext>
            </a:extLst>
          </p:cNvPr>
          <p:cNvSpPr/>
          <p:nvPr/>
        </p:nvSpPr>
        <p:spPr bwMode="auto">
          <a:xfrm>
            <a:off x="5937701" y="6041778"/>
            <a:ext cx="268421" cy="306768"/>
          </a:xfrm>
          <a:prstGeom prst="flowChartPunchedCard">
            <a:avLst/>
          </a:prstGeom>
          <a:solidFill>
            <a:srgbClr val="FFC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Flowchart: Card 9">
            <a:extLst>
              <a:ext uri="{FF2B5EF4-FFF2-40B4-BE49-F238E27FC236}">
                <a16:creationId xmlns:a16="http://schemas.microsoft.com/office/drawing/2014/main" id="{23A5A87B-7AB2-027A-A9A4-BCB698AB08B3}"/>
              </a:ext>
            </a:extLst>
          </p:cNvPr>
          <p:cNvSpPr/>
          <p:nvPr/>
        </p:nvSpPr>
        <p:spPr bwMode="auto">
          <a:xfrm>
            <a:off x="6046839" y="5976460"/>
            <a:ext cx="268421" cy="306768"/>
          </a:xfrm>
          <a:prstGeom prst="flowChartPunchedCard">
            <a:avLst/>
          </a:prstGeom>
          <a:solidFill>
            <a:srgbClr val="FFC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Flowchart: Card 10">
            <a:extLst>
              <a:ext uri="{FF2B5EF4-FFF2-40B4-BE49-F238E27FC236}">
                <a16:creationId xmlns:a16="http://schemas.microsoft.com/office/drawing/2014/main" id="{E6A440EB-6C47-4528-4460-2C7214973801}"/>
              </a:ext>
            </a:extLst>
          </p:cNvPr>
          <p:cNvSpPr/>
          <p:nvPr/>
        </p:nvSpPr>
        <p:spPr bwMode="auto">
          <a:xfrm>
            <a:off x="6198747" y="5908621"/>
            <a:ext cx="268421" cy="306768"/>
          </a:xfrm>
          <a:prstGeom prst="flowChartPunchedCard">
            <a:avLst/>
          </a:prstGeom>
          <a:solidFill>
            <a:srgbClr val="FFC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TextBox 11">
            <a:extLst>
              <a:ext uri="{FF2B5EF4-FFF2-40B4-BE49-F238E27FC236}">
                <a16:creationId xmlns:a16="http://schemas.microsoft.com/office/drawing/2014/main" id="{97714217-C5F6-094F-CC60-25C01C098CA9}"/>
              </a:ext>
            </a:extLst>
          </p:cNvPr>
          <p:cNvSpPr txBox="1"/>
          <p:nvPr/>
        </p:nvSpPr>
        <p:spPr>
          <a:xfrm>
            <a:off x="2782541" y="5498754"/>
            <a:ext cx="986167" cy="276999"/>
          </a:xfrm>
          <a:prstGeom prst="rect">
            <a:avLst/>
          </a:prstGeom>
          <a:noFill/>
        </p:spPr>
        <p:txBody>
          <a:bodyPr wrap="none" rtlCol="0">
            <a:spAutoFit/>
          </a:bodyPr>
          <a:lstStyle/>
          <a:p>
            <a:r>
              <a:rPr lang="en-GB" sz="1200" i="1" dirty="0"/>
              <a:t>Mount point</a:t>
            </a:r>
          </a:p>
        </p:txBody>
      </p:sp>
      <p:cxnSp>
        <p:nvCxnSpPr>
          <p:cNvPr id="14" name="Connector: Elbow 13">
            <a:extLst>
              <a:ext uri="{FF2B5EF4-FFF2-40B4-BE49-F238E27FC236}">
                <a16:creationId xmlns:a16="http://schemas.microsoft.com/office/drawing/2014/main" id="{2F8CF4C4-89CA-5B03-921B-2293B40806D1}"/>
              </a:ext>
            </a:extLst>
          </p:cNvPr>
          <p:cNvCxnSpPr>
            <a:stCxn id="12" idx="1"/>
            <a:endCxn id="7" idx="0"/>
          </p:cNvCxnSpPr>
          <p:nvPr/>
        </p:nvCxnSpPr>
        <p:spPr bwMode="auto">
          <a:xfrm rot="10800000" flipV="1">
            <a:off x="2128683" y="5637253"/>
            <a:ext cx="653858" cy="326993"/>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447034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BF758-944E-4AD5-B633-4949FEC58825}"/>
              </a:ext>
            </a:extLst>
          </p:cNvPr>
          <p:cNvSpPr>
            <a:spLocks noGrp="1"/>
          </p:cNvSpPr>
          <p:nvPr>
            <p:ph type="title"/>
          </p:nvPr>
        </p:nvSpPr>
        <p:spPr/>
        <p:txBody>
          <a:bodyPr/>
          <a:lstStyle/>
          <a:p>
            <a:r>
              <a:rPr lang="en-GB" dirty="0"/>
              <a:t>Creating a NFS File Share &amp; Endpoint</a:t>
            </a:r>
          </a:p>
        </p:txBody>
      </p:sp>
      <p:sp>
        <p:nvSpPr>
          <p:cNvPr id="4" name="Footer Placeholder 3">
            <a:extLst>
              <a:ext uri="{FF2B5EF4-FFF2-40B4-BE49-F238E27FC236}">
                <a16:creationId xmlns:a16="http://schemas.microsoft.com/office/drawing/2014/main" id="{DA9ACB9F-BA6E-43F8-8F6F-DE8A276F222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2E1BABE-5D63-4A5C-8E37-726451681D62}"/>
              </a:ext>
            </a:extLst>
          </p:cNvPr>
          <p:cNvSpPr txBox="1"/>
          <p:nvPr/>
        </p:nvSpPr>
        <p:spPr>
          <a:xfrm>
            <a:off x="36509" y="1000133"/>
            <a:ext cx="8985250" cy="5170646"/>
          </a:xfrm>
          <a:prstGeom prst="rect">
            <a:avLst/>
          </a:prstGeom>
          <a:solidFill>
            <a:srgbClr val="000000"/>
          </a:solidFill>
        </p:spPr>
        <p:txBody>
          <a:bodyPr wrap="square" rtlCol="0">
            <a:spAutoFit/>
          </a:bodyPr>
          <a:lstStyle/>
          <a:p>
            <a:r>
              <a:rPr lang="en-GB" i="1" dirty="0">
                <a:solidFill>
                  <a:schemeClr val="bg1"/>
                </a:solidFill>
              </a:rPr>
              <a:t>CREATE THE STORAGE ACCOUNT</a:t>
            </a:r>
          </a:p>
          <a:p>
            <a:r>
              <a:rPr lang="en-GB" i="1" dirty="0">
                <a:solidFill>
                  <a:schemeClr val="bg1"/>
                </a:solidFill>
              </a:rPr>
              <a:t>NFS is only available on premium storage accounts with --kind </a:t>
            </a:r>
            <a:r>
              <a:rPr lang="en-GB" i="1" dirty="0" err="1">
                <a:solidFill>
                  <a:schemeClr val="bg1"/>
                </a:solidFill>
              </a:rPr>
              <a:t>FileStorage</a:t>
            </a:r>
            <a:endParaRPr lang="en-GB" i="1" dirty="0">
              <a:solidFill>
                <a:schemeClr val="bg1"/>
              </a:solidFill>
            </a:endParaRPr>
          </a:p>
          <a:p>
            <a:r>
              <a:rPr lang="en-GB" sz="1100" i="1" dirty="0">
                <a:solidFill>
                  <a:schemeClr val="bg1"/>
                </a:solidFill>
              </a:rPr>
              <a:t>Disable Secure Transfer: When secure transfer is required, a call to an Azure Storage REST API operation must be made over HTTPS. Any request made over HTTP is rejected. By default, the Secure transfer required property is enabled when you create a storage account. Because the NFS protocol doesn't support encryption and relies instead on network-level security, you'll need to disable secure transfer by setting –https-only false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storage account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a:solidFill>
                  <a:schemeClr val="accent6">
                    <a:lumMod val="40000"/>
                    <a:lumOff val="60000"/>
                  </a:schemeClr>
                </a:solidFill>
              </a:rPr>
              <a:t>$</a:t>
            </a:r>
            <a:r>
              <a:rPr lang="en-GB" dirty="0" err="1">
                <a:solidFill>
                  <a:schemeClr val="accent6">
                    <a:lumMod val="40000"/>
                    <a:lumOff val="60000"/>
                  </a:schemeClr>
                </a:solidFill>
              </a:rPr>
              <a:t>storageAccountName</a:t>
            </a:r>
            <a:r>
              <a:rPr lang="en-GB" dirty="0">
                <a:solidFill>
                  <a:schemeClr val="accent1">
                    <a:lumMod val="50000"/>
                  </a:schemeClr>
                </a:solidFill>
              </a:rPr>
              <a:t> --location </a:t>
            </a:r>
            <a:r>
              <a:rPr lang="en-GB" dirty="0" err="1">
                <a:solidFill>
                  <a:srgbClr val="FFC000"/>
                </a:solidFill>
              </a:rPr>
              <a:t>ukwest</a:t>
            </a:r>
            <a:r>
              <a:rPr lang="en-GB" dirty="0">
                <a:solidFill>
                  <a:schemeClr val="accent1">
                    <a:lumMod val="50000"/>
                  </a:schemeClr>
                </a:solidFill>
              </a:rPr>
              <a:t> --kind </a:t>
            </a:r>
            <a:r>
              <a:rPr lang="en-GB" dirty="0" err="1">
                <a:solidFill>
                  <a:srgbClr val="FFC000"/>
                </a:solidFill>
              </a:rPr>
              <a:t>FileStorage</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err="1">
                <a:solidFill>
                  <a:srgbClr val="FFC000"/>
                </a:solidFill>
              </a:rPr>
              <a:t>Premium_LRS</a:t>
            </a:r>
            <a:r>
              <a:rPr lang="en-GB" dirty="0">
                <a:solidFill>
                  <a:schemeClr val="accent1">
                    <a:lumMod val="50000"/>
                  </a:schemeClr>
                </a:solidFill>
              </a:rPr>
              <a:t> --enable-large-file-share --https-only</a:t>
            </a:r>
            <a:r>
              <a:rPr lang="en-GB" dirty="0">
                <a:solidFill>
                  <a:srgbClr val="FFC000"/>
                </a:solidFill>
              </a:rPr>
              <a:t> false </a:t>
            </a:r>
            <a:endParaRPr lang="en-GB" dirty="0">
              <a:solidFill>
                <a:schemeClr val="accent1">
                  <a:lumMod val="50000"/>
                </a:schemeClr>
              </a:solidFill>
            </a:endParaRPr>
          </a:p>
          <a:p>
            <a:endParaRPr lang="en-GB" i="1" dirty="0">
              <a:solidFill>
                <a:schemeClr val="bg1"/>
              </a:solidFill>
            </a:endParaRPr>
          </a:p>
          <a:p>
            <a:r>
              <a:rPr lang="en-GB" i="1" dirty="0">
                <a:solidFill>
                  <a:schemeClr val="bg1"/>
                </a:solidFill>
              </a:rPr>
              <a:t>CREATE THE NFS FILE SHARE</a:t>
            </a:r>
            <a:endParaRPr lang="en-GB"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storage share-rm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--storage-account </a:t>
            </a:r>
            <a:r>
              <a:rPr lang="en-GB" dirty="0">
                <a:solidFill>
                  <a:schemeClr val="accent6">
                    <a:lumMod val="40000"/>
                    <a:lumOff val="60000"/>
                  </a:schemeClr>
                </a:solidFill>
              </a:rPr>
              <a:t>$</a:t>
            </a:r>
            <a:r>
              <a:rPr lang="en-GB" dirty="0" err="1">
                <a:solidFill>
                  <a:schemeClr val="accent6">
                    <a:lumMod val="40000"/>
                    <a:lumOff val="60000"/>
                  </a:schemeClr>
                </a:solidFill>
              </a:rPr>
              <a:t>storageAccountName</a:t>
            </a:r>
            <a:r>
              <a:rPr lang="en-GB" dirty="0">
                <a:solidFill>
                  <a:srgbClr val="FFC000"/>
                </a:solidFill>
              </a:rPr>
              <a:t> </a:t>
            </a:r>
            <a:r>
              <a:rPr lang="en-GB" dirty="0">
                <a:solidFill>
                  <a:schemeClr val="accent1">
                    <a:lumMod val="50000"/>
                  </a:schemeClr>
                </a:solidFill>
              </a:rPr>
              <a:t>--name </a:t>
            </a:r>
            <a:r>
              <a:rPr lang="en-GB" dirty="0" err="1">
                <a:solidFill>
                  <a:srgbClr val="FFC000"/>
                </a:solidFill>
              </a:rPr>
              <a:t>myfileshare</a:t>
            </a:r>
            <a:r>
              <a:rPr lang="en-GB" dirty="0">
                <a:solidFill>
                  <a:schemeClr val="accent1">
                    <a:lumMod val="50000"/>
                  </a:schemeClr>
                </a:solidFill>
              </a:rPr>
              <a:t> --quota </a:t>
            </a:r>
            <a:r>
              <a:rPr lang="en-GB" dirty="0">
                <a:solidFill>
                  <a:srgbClr val="FFC000"/>
                </a:solidFill>
              </a:rPr>
              <a:t>1024</a:t>
            </a:r>
            <a:r>
              <a:rPr lang="en-GB" dirty="0">
                <a:solidFill>
                  <a:schemeClr val="accent1">
                    <a:lumMod val="50000"/>
                  </a:schemeClr>
                </a:solidFill>
              </a:rPr>
              <a:t> --enabled-protocols </a:t>
            </a:r>
            <a:r>
              <a:rPr lang="en-GB" dirty="0">
                <a:solidFill>
                  <a:srgbClr val="FFC000"/>
                </a:solidFill>
              </a:rPr>
              <a:t>NFS</a:t>
            </a:r>
          </a:p>
          <a:p>
            <a:endParaRPr lang="en-GB" dirty="0">
              <a:solidFill>
                <a:schemeClr val="accent1">
                  <a:lumMod val="50000"/>
                </a:schemeClr>
              </a:solidFill>
            </a:endParaRPr>
          </a:p>
          <a:p>
            <a:r>
              <a:rPr lang="en-GB" i="1" dirty="0">
                <a:solidFill>
                  <a:schemeClr val="bg1"/>
                </a:solidFill>
              </a:rPr>
              <a:t>CREATE THE PRIVATE ENDPOINT CONNECTION &amp; ENDPOINT (DYNAMIC IP)</a:t>
            </a:r>
            <a:endParaRPr lang="en-GB" dirty="0">
              <a:solidFill>
                <a:schemeClr val="bg1"/>
              </a:solidFill>
            </a:endParaRPr>
          </a:p>
          <a:p>
            <a:r>
              <a:rPr lang="en-GB" dirty="0">
                <a:solidFill>
                  <a:schemeClr val="bg1"/>
                </a:solidFill>
              </a:rPr>
              <a:t>$ </a:t>
            </a:r>
            <a:r>
              <a:rPr lang="en-GB" dirty="0" err="1">
                <a:solidFill>
                  <a:schemeClr val="tx1">
                    <a:lumMod val="20000"/>
                    <a:lumOff val="80000"/>
                  </a:schemeClr>
                </a:solidFill>
              </a:rPr>
              <a:t>straccid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storage account show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a:solidFill>
                  <a:schemeClr val="accent6">
                    <a:lumMod val="40000"/>
                    <a:lumOff val="60000"/>
                  </a:schemeClr>
                </a:solidFill>
              </a:rPr>
              <a:t>$</a:t>
            </a:r>
            <a:r>
              <a:rPr lang="en-GB" dirty="0" err="1">
                <a:solidFill>
                  <a:schemeClr val="accent6">
                    <a:lumMod val="40000"/>
                    <a:lumOff val="60000"/>
                  </a:schemeClr>
                </a:solidFill>
              </a:rPr>
              <a:t>storageAccountName</a:t>
            </a:r>
            <a:r>
              <a:rPr lang="en-GB" dirty="0">
                <a:solidFill>
                  <a:schemeClr val="accent1">
                    <a:lumMod val="50000"/>
                  </a:schemeClr>
                </a:solidFill>
              </a:rPr>
              <a:t> --query id -o </a:t>
            </a:r>
            <a:r>
              <a:rPr lang="en-GB" dirty="0" err="1">
                <a:solidFill>
                  <a:schemeClr val="accent1">
                    <a:lumMod val="50000"/>
                  </a:schemeClr>
                </a:solidFill>
              </a:rPr>
              <a:t>tsv</a:t>
            </a:r>
            <a:r>
              <a:rPr lang="en-GB" dirty="0">
                <a:solidFill>
                  <a:schemeClr val="accent1">
                    <a:lumMod val="50000"/>
                  </a:schemeClr>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private-endpoint create --connection-name </a:t>
            </a:r>
            <a:r>
              <a:rPr lang="en-GB" dirty="0" err="1">
                <a:solidFill>
                  <a:srgbClr val="FFC000"/>
                </a:solidFill>
              </a:rPr>
              <a:t>myConnection</a:t>
            </a:r>
            <a:r>
              <a:rPr lang="en-GB" dirty="0">
                <a:solidFill>
                  <a:schemeClr val="accent1">
                    <a:lumMod val="50000"/>
                  </a:schemeClr>
                </a:solidFill>
              </a:rPr>
              <a:t> --name </a:t>
            </a:r>
            <a:r>
              <a:rPr lang="en-GB" dirty="0" err="1">
                <a:solidFill>
                  <a:srgbClr val="FFC000"/>
                </a:solidFill>
              </a:rPr>
              <a:t>myPrivateEndpoint</a:t>
            </a:r>
            <a:r>
              <a:rPr lang="en-GB" dirty="0">
                <a:solidFill>
                  <a:schemeClr val="accent1">
                    <a:lumMod val="50000"/>
                  </a:schemeClr>
                </a:solidFill>
              </a:rPr>
              <a:t> --private-connection-resource-id </a:t>
            </a:r>
            <a:r>
              <a:rPr lang="en-GB" dirty="0">
                <a:solidFill>
                  <a:schemeClr val="tx1">
                    <a:lumMod val="20000"/>
                    <a:lumOff val="80000"/>
                  </a:schemeClr>
                </a:solidFill>
              </a:rPr>
              <a:t>$</a:t>
            </a:r>
            <a:r>
              <a:rPr lang="en-GB" dirty="0" err="1">
                <a:solidFill>
                  <a:schemeClr val="tx1">
                    <a:lumMod val="20000"/>
                    <a:lumOff val="80000"/>
                  </a:schemeClr>
                </a:solidFill>
              </a:rPr>
              <a:t>straccid</a:t>
            </a:r>
            <a:r>
              <a:rPr lang="en-GB" dirty="0">
                <a:solidFill>
                  <a:schemeClr val="accent2">
                    <a:lumMod val="40000"/>
                    <a:lumOff val="60000"/>
                  </a:schemeClr>
                </a:solidFill>
              </a:rPr>
              <a:t> </a:t>
            </a:r>
            <a:r>
              <a:rPr lang="en-GB" dirty="0">
                <a:solidFill>
                  <a:schemeClr val="accent1">
                    <a:lumMod val="50000"/>
                  </a:schemeClr>
                </a:solidFill>
              </a:rPr>
              <a:t>--resource-group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--subnet </a:t>
            </a:r>
            <a:r>
              <a:rPr lang="en-GB" dirty="0" err="1">
                <a:solidFill>
                  <a:srgbClr val="FFC000"/>
                </a:solidFill>
              </a:rPr>
              <a:t>myBackendSubnet</a:t>
            </a:r>
            <a:r>
              <a:rPr lang="en-GB" dirty="0">
                <a:solidFill>
                  <a:schemeClr val="accent1">
                    <a:lumMod val="50000"/>
                  </a:schemeClr>
                </a:solidFill>
              </a:rPr>
              <a:t> --group-id </a:t>
            </a:r>
            <a:r>
              <a:rPr lang="en-GB" dirty="0">
                <a:solidFill>
                  <a:srgbClr val="FFC000"/>
                </a:solidFill>
              </a:rPr>
              <a:t>sites</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endParaRPr lang="en-GB" dirty="0">
              <a:solidFill>
                <a:srgbClr val="FFC000"/>
              </a:solidFill>
            </a:endParaRPr>
          </a:p>
        </p:txBody>
      </p:sp>
    </p:spTree>
    <p:extLst>
      <p:ext uri="{BB962C8B-B14F-4D97-AF65-F5344CB8AC3E}">
        <p14:creationId xmlns:p14="http://schemas.microsoft.com/office/powerpoint/2010/main" val="29004719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1357E42A-E5B7-8995-4EE3-BD9A5D8D6A6D}"/>
              </a:ext>
            </a:extLst>
          </p:cNvPr>
          <p:cNvCxnSpPr>
            <a:stCxn id="21" idx="2"/>
          </p:cNvCxnSpPr>
          <p:nvPr/>
        </p:nvCxnSpPr>
        <p:spPr bwMode="auto">
          <a:xfrm>
            <a:off x="3940291" y="3397774"/>
            <a:ext cx="2458" cy="1592107"/>
          </a:xfrm>
          <a:prstGeom prst="line">
            <a:avLst/>
          </a:prstGeom>
          <a:solidFill>
            <a:schemeClr val="accent1"/>
          </a:solidFill>
          <a:ln w="698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Connector 38">
            <a:extLst>
              <a:ext uri="{FF2B5EF4-FFF2-40B4-BE49-F238E27FC236}">
                <a16:creationId xmlns:a16="http://schemas.microsoft.com/office/drawing/2014/main" id="{24F81967-F5B2-75A5-D053-E264E34A1CF3}"/>
              </a:ext>
            </a:extLst>
          </p:cNvPr>
          <p:cNvCxnSpPr/>
          <p:nvPr/>
        </p:nvCxnSpPr>
        <p:spPr bwMode="auto">
          <a:xfrm>
            <a:off x="6359711" y="2625223"/>
            <a:ext cx="0" cy="2383757"/>
          </a:xfrm>
          <a:prstGeom prst="line">
            <a:avLst/>
          </a:prstGeom>
          <a:solidFill>
            <a:schemeClr val="accent1"/>
          </a:solidFill>
          <a:ln w="69850" cap="flat" cmpd="sng" algn="ctr">
            <a:solidFill>
              <a:schemeClr val="accent4">
                <a:lumMod val="50000"/>
                <a:lumOff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1" name="Oval 90">
            <a:extLst>
              <a:ext uri="{FF2B5EF4-FFF2-40B4-BE49-F238E27FC236}">
                <a16:creationId xmlns:a16="http://schemas.microsoft.com/office/drawing/2014/main" id="{B9472866-0239-B812-AA1F-C1F5FBE3FD29}"/>
              </a:ext>
            </a:extLst>
          </p:cNvPr>
          <p:cNvSpPr/>
          <p:nvPr/>
        </p:nvSpPr>
        <p:spPr bwMode="auto">
          <a:xfrm>
            <a:off x="3811547" y="4552053"/>
            <a:ext cx="270387" cy="270387"/>
          </a:xfrm>
          <a:prstGeom prst="ellipse">
            <a:avLst/>
          </a:prstGeom>
          <a:solidFill>
            <a:schemeClr val="accent4">
              <a:lumMod val="50000"/>
              <a:lumOff val="5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2" name="Title 1">
            <a:extLst>
              <a:ext uri="{FF2B5EF4-FFF2-40B4-BE49-F238E27FC236}">
                <a16:creationId xmlns:a16="http://schemas.microsoft.com/office/drawing/2014/main" id="{234B6367-9337-8ABB-10D4-19F0F2A7A53C}"/>
              </a:ext>
            </a:extLst>
          </p:cNvPr>
          <p:cNvSpPr>
            <a:spLocks noGrp="1"/>
          </p:cNvSpPr>
          <p:nvPr>
            <p:ph type="title"/>
          </p:nvPr>
        </p:nvSpPr>
        <p:spPr/>
        <p:txBody>
          <a:bodyPr/>
          <a:lstStyle/>
          <a:p>
            <a:r>
              <a:rPr lang="en-GB" dirty="0"/>
              <a:t>Connecting </a:t>
            </a:r>
            <a:r>
              <a:rPr lang="en-GB" dirty="0" err="1"/>
              <a:t>vNet</a:t>
            </a:r>
            <a:r>
              <a:rPr lang="en-GB" dirty="0"/>
              <a:t> to Storage</a:t>
            </a:r>
          </a:p>
        </p:txBody>
      </p:sp>
      <p:sp>
        <p:nvSpPr>
          <p:cNvPr id="4" name="Footer Placeholder 3">
            <a:extLst>
              <a:ext uri="{FF2B5EF4-FFF2-40B4-BE49-F238E27FC236}">
                <a16:creationId xmlns:a16="http://schemas.microsoft.com/office/drawing/2014/main" id="{F094E8A7-77AA-1CDC-1A09-076935D6D10A}"/>
              </a:ext>
            </a:extLst>
          </p:cNvPr>
          <p:cNvSpPr>
            <a:spLocks noGrp="1"/>
          </p:cNvSpPr>
          <p:nvPr>
            <p:ph type="ftr" sz="quarter" idx="10"/>
          </p:nvPr>
        </p:nvSpPr>
        <p:spPr/>
        <p:txBody>
          <a:bodyPr/>
          <a:lstStyle/>
          <a:p>
            <a:pPr>
              <a:defRPr/>
            </a:pPr>
            <a:r>
              <a:rPr lang="en-US" altLang="en-US"/>
              <a:t>WEB</a:t>
            </a:r>
            <a:endParaRPr lang="en-US" altLang="en-US" dirty="0"/>
          </a:p>
        </p:txBody>
      </p:sp>
      <p:cxnSp>
        <p:nvCxnSpPr>
          <p:cNvPr id="6" name="Straight Connector 5">
            <a:extLst>
              <a:ext uri="{FF2B5EF4-FFF2-40B4-BE49-F238E27FC236}">
                <a16:creationId xmlns:a16="http://schemas.microsoft.com/office/drawing/2014/main" id="{B40E7154-0132-85BD-0874-ACC97274892D}"/>
              </a:ext>
            </a:extLst>
          </p:cNvPr>
          <p:cNvCxnSpPr/>
          <p:nvPr/>
        </p:nvCxnSpPr>
        <p:spPr bwMode="auto">
          <a:xfrm>
            <a:off x="125043" y="4921056"/>
            <a:ext cx="8909232" cy="50390"/>
          </a:xfrm>
          <a:prstGeom prst="line">
            <a:avLst/>
          </a:prstGeom>
          <a:solidFill>
            <a:schemeClr val="accent1"/>
          </a:solidFill>
          <a:ln w="2381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5A155C9B-EC77-1AA9-CEEF-DE1A709281A5}"/>
              </a:ext>
            </a:extLst>
          </p:cNvPr>
          <p:cNvSpPr txBox="1"/>
          <p:nvPr/>
        </p:nvSpPr>
        <p:spPr>
          <a:xfrm>
            <a:off x="6992099" y="5044645"/>
            <a:ext cx="1813317" cy="646331"/>
          </a:xfrm>
          <a:prstGeom prst="rect">
            <a:avLst/>
          </a:prstGeom>
          <a:noFill/>
        </p:spPr>
        <p:txBody>
          <a:bodyPr wrap="none" rtlCol="0">
            <a:spAutoFit/>
          </a:bodyPr>
          <a:lstStyle/>
          <a:p>
            <a:pPr algn="ctr"/>
            <a:r>
              <a:rPr lang="en-GB" dirty="0" err="1"/>
              <a:t>vNet</a:t>
            </a:r>
            <a:r>
              <a:rPr lang="en-GB" dirty="0"/>
              <a:t> </a:t>
            </a:r>
          </a:p>
          <a:p>
            <a:pPr algn="ctr"/>
            <a:r>
              <a:rPr lang="en-GB" dirty="0"/>
              <a:t>Subnet 10.0.1.0</a:t>
            </a:r>
          </a:p>
        </p:txBody>
      </p:sp>
      <p:grpSp>
        <p:nvGrpSpPr>
          <p:cNvPr id="11" name="Group 10">
            <a:extLst>
              <a:ext uri="{FF2B5EF4-FFF2-40B4-BE49-F238E27FC236}">
                <a16:creationId xmlns:a16="http://schemas.microsoft.com/office/drawing/2014/main" id="{55178B09-0208-CC44-95BA-E21C3C1E7E0D}"/>
              </a:ext>
            </a:extLst>
          </p:cNvPr>
          <p:cNvGrpSpPr/>
          <p:nvPr/>
        </p:nvGrpSpPr>
        <p:grpSpPr>
          <a:xfrm>
            <a:off x="420331" y="2814494"/>
            <a:ext cx="1770678" cy="1376065"/>
            <a:chOff x="3812458" y="2971800"/>
            <a:chExt cx="1770678" cy="1376065"/>
          </a:xfrm>
        </p:grpSpPr>
        <p:pic>
          <p:nvPicPr>
            <p:cNvPr id="9" name="Graphic 8" descr="Computer with solid fill">
              <a:extLst>
                <a:ext uri="{FF2B5EF4-FFF2-40B4-BE49-F238E27FC236}">
                  <a16:creationId xmlns:a16="http://schemas.microsoft.com/office/drawing/2014/main" id="{DA027DA6-53EF-E87C-799F-61B2AC4D48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14800" y="2971800"/>
              <a:ext cx="914400" cy="914400"/>
            </a:xfrm>
            <a:prstGeom prst="rect">
              <a:avLst/>
            </a:prstGeom>
          </p:spPr>
        </p:pic>
        <p:sp>
          <p:nvSpPr>
            <p:cNvPr id="10" name="TextBox 9">
              <a:extLst>
                <a:ext uri="{FF2B5EF4-FFF2-40B4-BE49-F238E27FC236}">
                  <a16:creationId xmlns:a16="http://schemas.microsoft.com/office/drawing/2014/main" id="{FDF99A5B-03C1-F392-BFDB-8620EA617437}"/>
                </a:ext>
              </a:extLst>
            </p:cNvPr>
            <p:cNvSpPr txBox="1"/>
            <p:nvPr/>
          </p:nvSpPr>
          <p:spPr>
            <a:xfrm>
              <a:off x="3812458" y="3701534"/>
              <a:ext cx="1770678" cy="646331"/>
            </a:xfrm>
            <a:prstGeom prst="rect">
              <a:avLst/>
            </a:prstGeom>
            <a:noFill/>
          </p:spPr>
          <p:txBody>
            <a:bodyPr wrap="none" rtlCol="0">
              <a:spAutoFit/>
            </a:bodyPr>
            <a:lstStyle/>
            <a:p>
              <a:pPr algn="ctr"/>
              <a:r>
                <a:rPr lang="en-GB" dirty="0"/>
                <a:t>Virtual Machine</a:t>
              </a:r>
            </a:p>
            <a:p>
              <a:pPr algn="ctr"/>
              <a:r>
                <a:rPr lang="en-GB" dirty="0"/>
                <a:t>10.0.1.5</a:t>
              </a:r>
            </a:p>
          </p:txBody>
        </p:sp>
      </p:grpSp>
      <p:cxnSp>
        <p:nvCxnSpPr>
          <p:cNvPr id="13" name="Straight Connector 12">
            <a:extLst>
              <a:ext uri="{FF2B5EF4-FFF2-40B4-BE49-F238E27FC236}">
                <a16:creationId xmlns:a16="http://schemas.microsoft.com/office/drawing/2014/main" id="{CA48D56D-1331-49EB-EDFD-B84059678EC6}"/>
              </a:ext>
            </a:extLst>
          </p:cNvPr>
          <p:cNvCxnSpPr>
            <a:stCxn id="10" idx="2"/>
          </p:cNvCxnSpPr>
          <p:nvPr/>
        </p:nvCxnSpPr>
        <p:spPr bwMode="auto">
          <a:xfrm>
            <a:off x="1305670" y="4190559"/>
            <a:ext cx="0" cy="764909"/>
          </a:xfrm>
          <a:prstGeom prst="line">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Rectangle: Rounded Corners 13">
            <a:extLst>
              <a:ext uri="{FF2B5EF4-FFF2-40B4-BE49-F238E27FC236}">
                <a16:creationId xmlns:a16="http://schemas.microsoft.com/office/drawing/2014/main" id="{5CBACC59-9840-87CB-FB84-7DE6AB1AC557}"/>
              </a:ext>
            </a:extLst>
          </p:cNvPr>
          <p:cNvSpPr/>
          <p:nvPr/>
        </p:nvSpPr>
        <p:spPr bwMode="auto">
          <a:xfrm>
            <a:off x="3013601" y="1233959"/>
            <a:ext cx="1962833" cy="147555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Storage Account</a:t>
            </a:r>
            <a:br>
              <a:rPr kumimoji="0" lang="en-GB" sz="1800" b="0" i="0" u="none" strike="noStrike" cap="none" normalizeH="0" baseline="0" dirty="0">
                <a:ln>
                  <a:noFill/>
                </a:ln>
                <a:solidFill>
                  <a:schemeClr val="tx1"/>
                </a:solidFill>
                <a:effectLst/>
                <a:latin typeface="Helvetica" panose="020B0604020202020204" pitchFamily="34" charset="0"/>
              </a:rPr>
            </a:br>
            <a:r>
              <a:rPr kumimoji="0" lang="en-GB" sz="1800" b="0" i="0" u="none" strike="noStrike" cap="none" normalizeH="0" baseline="0" dirty="0">
                <a:ln>
                  <a:noFill/>
                </a:ln>
                <a:solidFill>
                  <a:schemeClr val="tx1"/>
                </a:solidFill>
                <a:effectLst/>
                <a:latin typeface="Helvetica" panose="020B0604020202020204" pitchFamily="34" charset="0"/>
              </a:rPr>
              <a:t>“</a:t>
            </a:r>
            <a:r>
              <a:rPr kumimoji="0" lang="en-GB" sz="1800" b="0" i="0" u="none" strike="noStrike" cap="none" normalizeH="0" baseline="0" dirty="0" err="1">
                <a:ln>
                  <a:noFill/>
                </a:ln>
                <a:solidFill>
                  <a:schemeClr val="tx1"/>
                </a:solidFill>
                <a:effectLst/>
                <a:latin typeface="Helvetica" panose="020B0604020202020204" pitchFamily="34" charset="0"/>
              </a:rPr>
              <a:t>myStorage</a:t>
            </a:r>
            <a:r>
              <a:rPr kumimoji="0" lang="en-GB" sz="1800" b="0" i="0" u="none" strike="noStrike" cap="none" normalizeH="0" baseline="0" dirty="0">
                <a:ln>
                  <a:noFill/>
                </a:ln>
                <a:solidFill>
                  <a:schemeClr val="tx1"/>
                </a:solidFill>
                <a:effectLst/>
                <a:latin typeface="Helvetica" panose="020B0604020202020204" pitchFamily="34" charset="0"/>
              </a:rPr>
              <a:t>”</a:t>
            </a:r>
          </a:p>
        </p:txBody>
      </p:sp>
      <p:sp>
        <p:nvSpPr>
          <p:cNvPr id="15" name="Rectangle: Rounded Corners 14">
            <a:extLst>
              <a:ext uri="{FF2B5EF4-FFF2-40B4-BE49-F238E27FC236}">
                <a16:creationId xmlns:a16="http://schemas.microsoft.com/office/drawing/2014/main" id="{44C81559-0832-C21D-4997-DA42F2FB077C}"/>
              </a:ext>
            </a:extLst>
          </p:cNvPr>
          <p:cNvSpPr/>
          <p:nvPr/>
        </p:nvSpPr>
        <p:spPr bwMode="auto">
          <a:xfrm>
            <a:off x="3175832" y="2015621"/>
            <a:ext cx="1425677" cy="530943"/>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Blob Pages</a:t>
            </a:r>
          </a:p>
        </p:txBody>
      </p:sp>
      <p:sp>
        <p:nvSpPr>
          <p:cNvPr id="20" name="TextBox 19">
            <a:extLst>
              <a:ext uri="{FF2B5EF4-FFF2-40B4-BE49-F238E27FC236}">
                <a16:creationId xmlns:a16="http://schemas.microsoft.com/office/drawing/2014/main" id="{5A47188A-E1F3-2F18-049F-E8D971573754}"/>
              </a:ext>
            </a:extLst>
          </p:cNvPr>
          <p:cNvSpPr txBox="1"/>
          <p:nvPr/>
        </p:nvSpPr>
        <p:spPr>
          <a:xfrm>
            <a:off x="3898055" y="4023698"/>
            <a:ext cx="1184941" cy="646331"/>
          </a:xfrm>
          <a:prstGeom prst="rect">
            <a:avLst/>
          </a:prstGeom>
          <a:noFill/>
        </p:spPr>
        <p:txBody>
          <a:bodyPr wrap="none" rtlCol="0">
            <a:spAutoFit/>
          </a:bodyPr>
          <a:lstStyle/>
          <a:p>
            <a:pPr algn="ctr"/>
            <a:r>
              <a:rPr lang="en-GB" b="1" dirty="0">
                <a:solidFill>
                  <a:srgbClr val="FF0000"/>
                </a:solidFill>
              </a:rPr>
              <a:t>Endpoint</a:t>
            </a:r>
            <a:br>
              <a:rPr lang="en-GB" dirty="0"/>
            </a:br>
            <a:r>
              <a:rPr lang="en-GB" dirty="0"/>
              <a:t>10.0.1.9</a:t>
            </a:r>
          </a:p>
        </p:txBody>
      </p:sp>
      <p:sp>
        <p:nvSpPr>
          <p:cNvPr id="21" name="Rectangle 20">
            <a:extLst>
              <a:ext uri="{FF2B5EF4-FFF2-40B4-BE49-F238E27FC236}">
                <a16:creationId xmlns:a16="http://schemas.microsoft.com/office/drawing/2014/main" id="{C218E3CA-CD83-7869-4A06-2F8560B7D1E0}"/>
              </a:ext>
            </a:extLst>
          </p:cNvPr>
          <p:cNvSpPr/>
          <p:nvPr/>
        </p:nvSpPr>
        <p:spPr bwMode="auto">
          <a:xfrm>
            <a:off x="3323316" y="2709516"/>
            <a:ext cx="1233949" cy="688258"/>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NFS</a:t>
            </a:r>
          </a:p>
          <a:p>
            <a:pPr marL="0" marR="0" indent="0" algn="ctr" defTabSz="914400" rtl="0" eaLnBrk="0" fontAlgn="base" latinLnBrk="0" hangingPunct="0">
              <a:lnSpc>
                <a:spcPct val="100000"/>
              </a:lnSpc>
              <a:spcBef>
                <a:spcPct val="0"/>
              </a:spcBef>
              <a:spcAft>
                <a:spcPct val="0"/>
              </a:spcAft>
              <a:buClrTx/>
              <a:buSzTx/>
              <a:buFontTx/>
              <a:buNone/>
              <a:tabLst/>
            </a:pPr>
            <a:r>
              <a:rPr lang="en-GB" dirty="0">
                <a:solidFill>
                  <a:schemeClr val="bg1"/>
                </a:solidFill>
              </a:rPr>
              <a:t>File Share</a:t>
            </a:r>
            <a:endParaRPr kumimoji="0" lang="en-GB" sz="1800" b="0" i="0" u="none" strike="noStrike" cap="none" normalizeH="0" baseline="0" dirty="0">
              <a:ln>
                <a:noFill/>
              </a:ln>
              <a:solidFill>
                <a:schemeClr val="bg1"/>
              </a:solidFill>
              <a:effectLst/>
              <a:latin typeface="Helvetica" panose="020B0604020202020204" pitchFamily="34" charset="0"/>
            </a:endParaRPr>
          </a:p>
        </p:txBody>
      </p:sp>
      <p:grpSp>
        <p:nvGrpSpPr>
          <p:cNvPr id="26" name="Group 25">
            <a:extLst>
              <a:ext uri="{FF2B5EF4-FFF2-40B4-BE49-F238E27FC236}">
                <a16:creationId xmlns:a16="http://schemas.microsoft.com/office/drawing/2014/main" id="{C937C573-F52E-7390-4A65-4B7B5FA3F5FF}"/>
              </a:ext>
            </a:extLst>
          </p:cNvPr>
          <p:cNvGrpSpPr/>
          <p:nvPr/>
        </p:nvGrpSpPr>
        <p:grpSpPr>
          <a:xfrm>
            <a:off x="-17524" y="645111"/>
            <a:ext cx="914400" cy="1490408"/>
            <a:chOff x="3991776" y="2971800"/>
            <a:chExt cx="914400" cy="1490408"/>
          </a:xfrm>
        </p:grpSpPr>
        <p:pic>
          <p:nvPicPr>
            <p:cNvPr id="24" name="Graphic 23" descr="Server with solid fill">
              <a:extLst>
                <a:ext uri="{FF2B5EF4-FFF2-40B4-BE49-F238E27FC236}">
                  <a16:creationId xmlns:a16="http://schemas.microsoft.com/office/drawing/2014/main" id="{783826CF-29AD-721D-63EF-AB013012D10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991776" y="2971800"/>
              <a:ext cx="914400" cy="914400"/>
            </a:xfrm>
            <a:prstGeom prst="rect">
              <a:avLst/>
            </a:prstGeom>
          </p:spPr>
        </p:pic>
        <p:sp>
          <p:nvSpPr>
            <p:cNvPr id="25" name="TextBox 24">
              <a:extLst>
                <a:ext uri="{FF2B5EF4-FFF2-40B4-BE49-F238E27FC236}">
                  <a16:creationId xmlns:a16="http://schemas.microsoft.com/office/drawing/2014/main" id="{262AE163-DFE8-A9FE-812F-E76CBA830763}"/>
                </a:ext>
              </a:extLst>
            </p:cNvPr>
            <p:cNvSpPr txBox="1"/>
            <p:nvPr/>
          </p:nvSpPr>
          <p:spPr>
            <a:xfrm>
              <a:off x="3999654" y="3815877"/>
              <a:ext cx="898644" cy="646331"/>
            </a:xfrm>
            <a:prstGeom prst="rect">
              <a:avLst/>
            </a:prstGeom>
            <a:noFill/>
          </p:spPr>
          <p:txBody>
            <a:bodyPr wrap="none" rtlCol="0">
              <a:spAutoFit/>
            </a:bodyPr>
            <a:lstStyle/>
            <a:p>
              <a:pPr algn="ctr"/>
              <a:r>
                <a:rPr lang="en-GB" dirty="0"/>
                <a:t>DHCP </a:t>
              </a:r>
            </a:p>
            <a:p>
              <a:pPr algn="ctr"/>
              <a:r>
                <a:rPr lang="en-GB" dirty="0"/>
                <a:t>Server</a:t>
              </a:r>
            </a:p>
          </p:txBody>
        </p:sp>
      </p:grpSp>
      <p:cxnSp>
        <p:nvCxnSpPr>
          <p:cNvPr id="27" name="Straight Connector 26">
            <a:extLst>
              <a:ext uri="{FF2B5EF4-FFF2-40B4-BE49-F238E27FC236}">
                <a16:creationId xmlns:a16="http://schemas.microsoft.com/office/drawing/2014/main" id="{E74E4048-5D5A-F0BF-8A59-E33695DBC585}"/>
              </a:ext>
            </a:extLst>
          </p:cNvPr>
          <p:cNvCxnSpPr/>
          <p:nvPr/>
        </p:nvCxnSpPr>
        <p:spPr bwMode="auto">
          <a:xfrm>
            <a:off x="455535" y="2133610"/>
            <a:ext cx="0" cy="2787446"/>
          </a:xfrm>
          <a:prstGeom prst="line">
            <a:avLst/>
          </a:prstGeom>
          <a:solidFill>
            <a:schemeClr val="accent1"/>
          </a:solidFill>
          <a:ln w="698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Arrow Connector 29">
            <a:extLst>
              <a:ext uri="{FF2B5EF4-FFF2-40B4-BE49-F238E27FC236}">
                <a16:creationId xmlns:a16="http://schemas.microsoft.com/office/drawing/2014/main" id="{F0458D44-F8AC-F90C-EC7A-8DBAC1569D74}"/>
              </a:ext>
            </a:extLst>
          </p:cNvPr>
          <p:cNvCxnSpPr>
            <a:stCxn id="25" idx="2"/>
          </p:cNvCxnSpPr>
          <p:nvPr/>
        </p:nvCxnSpPr>
        <p:spPr bwMode="auto">
          <a:xfrm>
            <a:off x="439676" y="2135519"/>
            <a:ext cx="478225" cy="798604"/>
          </a:xfrm>
          <a:prstGeom prst="straightConnector1">
            <a:avLst/>
          </a:prstGeom>
          <a:solidFill>
            <a:schemeClr val="accent1"/>
          </a:solidFill>
          <a:ln w="158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1" name="Straight Arrow Connector 30">
            <a:extLst>
              <a:ext uri="{FF2B5EF4-FFF2-40B4-BE49-F238E27FC236}">
                <a16:creationId xmlns:a16="http://schemas.microsoft.com/office/drawing/2014/main" id="{1ADCE091-2997-700E-B101-7F79A8B6F8F1}"/>
              </a:ext>
            </a:extLst>
          </p:cNvPr>
          <p:cNvCxnSpPr>
            <a:stCxn id="25" idx="2"/>
            <a:endCxn id="91" idx="1"/>
          </p:cNvCxnSpPr>
          <p:nvPr/>
        </p:nvCxnSpPr>
        <p:spPr bwMode="auto">
          <a:xfrm>
            <a:off x="439676" y="2135519"/>
            <a:ext cx="3411468" cy="2456131"/>
          </a:xfrm>
          <a:prstGeom prst="straightConnector1">
            <a:avLst/>
          </a:prstGeom>
          <a:solidFill>
            <a:schemeClr val="accent1"/>
          </a:solidFill>
          <a:ln w="158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4" name="TextBox 33">
            <a:extLst>
              <a:ext uri="{FF2B5EF4-FFF2-40B4-BE49-F238E27FC236}">
                <a16:creationId xmlns:a16="http://schemas.microsoft.com/office/drawing/2014/main" id="{88A1D06A-7FA5-8A71-6C64-58AAD40663FB}"/>
              </a:ext>
            </a:extLst>
          </p:cNvPr>
          <p:cNvSpPr txBox="1"/>
          <p:nvPr/>
        </p:nvSpPr>
        <p:spPr>
          <a:xfrm>
            <a:off x="649653" y="717694"/>
            <a:ext cx="1379022" cy="738664"/>
          </a:xfrm>
          <a:prstGeom prst="rect">
            <a:avLst/>
          </a:prstGeom>
          <a:noFill/>
        </p:spPr>
        <p:txBody>
          <a:bodyPr wrap="square" rtlCol="0">
            <a:spAutoFit/>
          </a:bodyPr>
          <a:lstStyle/>
          <a:p>
            <a:pPr algn="ctr"/>
            <a:r>
              <a:rPr lang="en-GB" sz="1400" i="1" dirty="0"/>
              <a:t>Dynamically</a:t>
            </a:r>
            <a:br>
              <a:rPr lang="en-GB" sz="1400" i="1" dirty="0"/>
            </a:br>
            <a:r>
              <a:rPr lang="en-GB" sz="1400" i="1" dirty="0"/>
              <a:t>Assign IP Addresses</a:t>
            </a:r>
          </a:p>
        </p:txBody>
      </p:sp>
      <p:grpSp>
        <p:nvGrpSpPr>
          <p:cNvPr id="35" name="Group 34">
            <a:extLst>
              <a:ext uri="{FF2B5EF4-FFF2-40B4-BE49-F238E27FC236}">
                <a16:creationId xmlns:a16="http://schemas.microsoft.com/office/drawing/2014/main" id="{4C6C05F9-5C33-B8C6-8E0C-1050AB7C875C}"/>
              </a:ext>
            </a:extLst>
          </p:cNvPr>
          <p:cNvGrpSpPr/>
          <p:nvPr/>
        </p:nvGrpSpPr>
        <p:grpSpPr>
          <a:xfrm>
            <a:off x="5257322" y="1129008"/>
            <a:ext cx="2121093" cy="1490408"/>
            <a:chOff x="3830281" y="2971800"/>
            <a:chExt cx="2121093" cy="1490408"/>
          </a:xfrm>
        </p:grpSpPr>
        <p:pic>
          <p:nvPicPr>
            <p:cNvPr id="36" name="Graphic 35" descr="Server with solid fill">
              <a:extLst>
                <a:ext uri="{FF2B5EF4-FFF2-40B4-BE49-F238E27FC236}">
                  <a16:creationId xmlns:a16="http://schemas.microsoft.com/office/drawing/2014/main" id="{1832E7ED-D668-D13B-B798-20784A7F5C4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399936" y="2971800"/>
              <a:ext cx="914400" cy="914400"/>
            </a:xfrm>
            <a:prstGeom prst="rect">
              <a:avLst/>
            </a:prstGeom>
          </p:spPr>
        </p:pic>
        <p:sp>
          <p:nvSpPr>
            <p:cNvPr id="37" name="TextBox 36">
              <a:extLst>
                <a:ext uri="{FF2B5EF4-FFF2-40B4-BE49-F238E27FC236}">
                  <a16:creationId xmlns:a16="http://schemas.microsoft.com/office/drawing/2014/main" id="{00D620F7-19AF-1B4E-FF44-DF557C6DDE95}"/>
                </a:ext>
              </a:extLst>
            </p:cNvPr>
            <p:cNvSpPr txBox="1"/>
            <p:nvPr/>
          </p:nvSpPr>
          <p:spPr>
            <a:xfrm>
              <a:off x="3830281" y="3815877"/>
              <a:ext cx="2121093" cy="646331"/>
            </a:xfrm>
            <a:prstGeom prst="rect">
              <a:avLst/>
            </a:prstGeom>
            <a:noFill/>
          </p:spPr>
          <p:txBody>
            <a:bodyPr wrap="none" rtlCol="0">
              <a:spAutoFit/>
            </a:bodyPr>
            <a:lstStyle/>
            <a:p>
              <a:pPr algn="ctr"/>
              <a:r>
                <a:rPr lang="en-GB" b="1" dirty="0">
                  <a:solidFill>
                    <a:srgbClr val="FF0000"/>
                  </a:solidFill>
                </a:rPr>
                <a:t>Private DNS Zone</a:t>
              </a:r>
            </a:p>
            <a:p>
              <a:pPr algn="ctr"/>
              <a:r>
                <a:rPr lang="en-GB" dirty="0"/>
                <a:t>(DNS Server)</a:t>
              </a:r>
            </a:p>
          </p:txBody>
        </p:sp>
      </p:grpSp>
      <p:sp>
        <p:nvSpPr>
          <p:cNvPr id="41" name="Rectangle 40">
            <a:extLst>
              <a:ext uri="{FF2B5EF4-FFF2-40B4-BE49-F238E27FC236}">
                <a16:creationId xmlns:a16="http://schemas.microsoft.com/office/drawing/2014/main" id="{7938B64D-943D-7282-389C-ED085DA92CB4}"/>
              </a:ext>
            </a:extLst>
          </p:cNvPr>
          <p:cNvSpPr/>
          <p:nvPr/>
        </p:nvSpPr>
        <p:spPr bwMode="auto">
          <a:xfrm>
            <a:off x="1425673" y="4181604"/>
            <a:ext cx="172063" cy="179578"/>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2" name="Rectangle 41">
            <a:extLst>
              <a:ext uri="{FF2B5EF4-FFF2-40B4-BE49-F238E27FC236}">
                <a16:creationId xmlns:a16="http://schemas.microsoft.com/office/drawing/2014/main" id="{745AF539-D740-32D8-184B-886003020084}"/>
              </a:ext>
            </a:extLst>
          </p:cNvPr>
          <p:cNvSpPr/>
          <p:nvPr/>
        </p:nvSpPr>
        <p:spPr bwMode="auto">
          <a:xfrm>
            <a:off x="6103005" y="2667843"/>
            <a:ext cx="172063" cy="179578"/>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44" name="Connector: Elbow 43">
            <a:extLst>
              <a:ext uri="{FF2B5EF4-FFF2-40B4-BE49-F238E27FC236}">
                <a16:creationId xmlns:a16="http://schemas.microsoft.com/office/drawing/2014/main" id="{05B7EE0D-B4BC-13B9-B2E0-A09DF9EEA28A}"/>
              </a:ext>
            </a:extLst>
          </p:cNvPr>
          <p:cNvCxnSpPr>
            <a:stCxn id="41" idx="2"/>
            <a:endCxn id="42" idx="2"/>
          </p:cNvCxnSpPr>
          <p:nvPr/>
        </p:nvCxnSpPr>
        <p:spPr bwMode="auto">
          <a:xfrm rot="5400000" flipH="1" flipV="1">
            <a:off x="3093490" y="1265636"/>
            <a:ext cx="1513761" cy="4677332"/>
          </a:xfrm>
          <a:prstGeom prst="bentConnector3">
            <a:avLst>
              <a:gd name="adj1" fmla="val -96292"/>
            </a:avLst>
          </a:prstGeom>
          <a:solidFill>
            <a:schemeClr val="accent1"/>
          </a:solidFill>
          <a:ln w="31750" cap="flat" cmpd="sng" algn="ctr">
            <a:solidFill>
              <a:schemeClr val="accent2">
                <a:lumMod val="75000"/>
              </a:schemeClr>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7" name="TextBox 46">
            <a:extLst>
              <a:ext uri="{FF2B5EF4-FFF2-40B4-BE49-F238E27FC236}">
                <a16:creationId xmlns:a16="http://schemas.microsoft.com/office/drawing/2014/main" id="{53EA382B-1E67-1C28-E2F2-B73A72B7CD3C}"/>
              </a:ext>
            </a:extLst>
          </p:cNvPr>
          <p:cNvSpPr txBox="1"/>
          <p:nvPr/>
        </p:nvSpPr>
        <p:spPr>
          <a:xfrm>
            <a:off x="2246829" y="5484164"/>
            <a:ext cx="3740511" cy="338554"/>
          </a:xfrm>
          <a:prstGeom prst="rect">
            <a:avLst/>
          </a:prstGeom>
          <a:noFill/>
        </p:spPr>
        <p:txBody>
          <a:bodyPr wrap="none" rtlCol="0">
            <a:spAutoFit/>
          </a:bodyPr>
          <a:lstStyle/>
          <a:p>
            <a:r>
              <a:rPr lang="en-GB" sz="1600" i="1" dirty="0"/>
              <a:t>Give me the IP address of “</a:t>
            </a:r>
            <a:r>
              <a:rPr lang="en-GB" sz="1600" i="1" dirty="0" err="1"/>
              <a:t>myStorage</a:t>
            </a:r>
            <a:r>
              <a:rPr lang="en-GB" sz="1600" i="1" dirty="0"/>
              <a:t>”</a:t>
            </a:r>
          </a:p>
        </p:txBody>
      </p:sp>
      <p:sp>
        <p:nvSpPr>
          <p:cNvPr id="48" name="Rectangle 47">
            <a:extLst>
              <a:ext uri="{FF2B5EF4-FFF2-40B4-BE49-F238E27FC236}">
                <a16:creationId xmlns:a16="http://schemas.microsoft.com/office/drawing/2014/main" id="{00B5174C-709C-E8A1-334B-EEC222A2E784}"/>
              </a:ext>
            </a:extLst>
          </p:cNvPr>
          <p:cNvSpPr/>
          <p:nvPr/>
        </p:nvSpPr>
        <p:spPr bwMode="auto">
          <a:xfrm>
            <a:off x="6422817" y="2673529"/>
            <a:ext cx="172063" cy="179578"/>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9" name="Rectangle 48">
            <a:extLst>
              <a:ext uri="{FF2B5EF4-FFF2-40B4-BE49-F238E27FC236}">
                <a16:creationId xmlns:a16="http://schemas.microsoft.com/office/drawing/2014/main" id="{A25435A5-CA99-5811-8E91-746EDAF4B7BD}"/>
              </a:ext>
            </a:extLst>
          </p:cNvPr>
          <p:cNvSpPr/>
          <p:nvPr/>
        </p:nvSpPr>
        <p:spPr bwMode="auto">
          <a:xfrm>
            <a:off x="1015132" y="4181604"/>
            <a:ext cx="172063" cy="179578"/>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50" name="Connector: Elbow 49">
            <a:extLst>
              <a:ext uri="{FF2B5EF4-FFF2-40B4-BE49-F238E27FC236}">
                <a16:creationId xmlns:a16="http://schemas.microsoft.com/office/drawing/2014/main" id="{632AAFD2-172A-681E-8880-FC0527D20146}"/>
              </a:ext>
            </a:extLst>
          </p:cNvPr>
          <p:cNvCxnSpPr>
            <a:stCxn id="48" idx="2"/>
            <a:endCxn id="49" idx="2"/>
          </p:cNvCxnSpPr>
          <p:nvPr/>
        </p:nvCxnSpPr>
        <p:spPr bwMode="auto">
          <a:xfrm rot="5400000">
            <a:off x="3050970" y="903302"/>
            <a:ext cx="1508075" cy="5407685"/>
          </a:xfrm>
          <a:prstGeom prst="bentConnector3">
            <a:avLst>
              <a:gd name="adj1" fmla="val 237403"/>
            </a:avLst>
          </a:prstGeom>
          <a:solidFill>
            <a:schemeClr val="accent1"/>
          </a:solidFill>
          <a:ln w="31750" cap="flat" cmpd="sng" algn="ctr">
            <a:solidFill>
              <a:schemeClr val="accent2">
                <a:lumMod val="75000"/>
              </a:schemeClr>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4" name="TextBox 53">
            <a:extLst>
              <a:ext uri="{FF2B5EF4-FFF2-40B4-BE49-F238E27FC236}">
                <a16:creationId xmlns:a16="http://schemas.microsoft.com/office/drawing/2014/main" id="{44EA0B10-CE6E-9B24-6C95-D6EE5059EB9A}"/>
              </a:ext>
            </a:extLst>
          </p:cNvPr>
          <p:cNvSpPr txBox="1"/>
          <p:nvPr/>
        </p:nvSpPr>
        <p:spPr>
          <a:xfrm>
            <a:off x="2332222" y="6082609"/>
            <a:ext cx="2573525" cy="338554"/>
          </a:xfrm>
          <a:prstGeom prst="rect">
            <a:avLst/>
          </a:prstGeom>
          <a:noFill/>
        </p:spPr>
        <p:txBody>
          <a:bodyPr wrap="none" rtlCol="0">
            <a:spAutoFit/>
          </a:bodyPr>
          <a:lstStyle/>
          <a:p>
            <a:r>
              <a:rPr lang="en-GB" sz="1600" i="1" dirty="0"/>
              <a:t>The IP address is 10.0.1.9</a:t>
            </a:r>
          </a:p>
        </p:txBody>
      </p:sp>
      <p:sp>
        <p:nvSpPr>
          <p:cNvPr id="55" name="Rectangle 54">
            <a:extLst>
              <a:ext uri="{FF2B5EF4-FFF2-40B4-BE49-F238E27FC236}">
                <a16:creationId xmlns:a16="http://schemas.microsoft.com/office/drawing/2014/main" id="{8DBF4AFA-0FD3-FBF6-064A-E0499122ED91}"/>
              </a:ext>
            </a:extLst>
          </p:cNvPr>
          <p:cNvSpPr/>
          <p:nvPr/>
        </p:nvSpPr>
        <p:spPr bwMode="auto">
          <a:xfrm>
            <a:off x="6936193" y="872064"/>
            <a:ext cx="2121093" cy="1054902"/>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lang="en-GB" b="1" dirty="0"/>
              <a:t>A-record</a:t>
            </a:r>
            <a:br>
              <a:rPr lang="en-GB" dirty="0"/>
            </a:br>
            <a:r>
              <a:rPr lang="en-GB" dirty="0"/>
              <a:t>Name “</a:t>
            </a:r>
            <a:r>
              <a:rPr lang="en-GB" dirty="0" err="1"/>
              <a:t>myStorage</a:t>
            </a:r>
            <a:r>
              <a:rPr lang="en-GB" dirty="0"/>
              <a:t>”</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IP 10.0.1.9</a:t>
            </a:r>
          </a:p>
        </p:txBody>
      </p:sp>
      <p:grpSp>
        <p:nvGrpSpPr>
          <p:cNvPr id="71" name="Group 70">
            <a:extLst>
              <a:ext uri="{FF2B5EF4-FFF2-40B4-BE49-F238E27FC236}">
                <a16:creationId xmlns:a16="http://schemas.microsoft.com/office/drawing/2014/main" id="{155D7B7F-E256-7D8F-F4E6-44D186109D5D}"/>
              </a:ext>
            </a:extLst>
          </p:cNvPr>
          <p:cNvGrpSpPr/>
          <p:nvPr/>
        </p:nvGrpSpPr>
        <p:grpSpPr>
          <a:xfrm>
            <a:off x="7761468" y="3003755"/>
            <a:ext cx="1296815" cy="1021916"/>
            <a:chOff x="7446835" y="3003755"/>
            <a:chExt cx="1296815" cy="1021916"/>
          </a:xfrm>
        </p:grpSpPr>
        <p:sp>
          <p:nvSpPr>
            <p:cNvPr id="60" name="Oval 59">
              <a:extLst>
                <a:ext uri="{FF2B5EF4-FFF2-40B4-BE49-F238E27FC236}">
                  <a16:creationId xmlns:a16="http://schemas.microsoft.com/office/drawing/2014/main" id="{7EF8C507-11E6-71C9-D280-271286D9B375}"/>
                </a:ext>
              </a:extLst>
            </p:cNvPr>
            <p:cNvSpPr/>
            <p:nvPr/>
          </p:nvSpPr>
          <p:spPr bwMode="auto">
            <a:xfrm>
              <a:off x="7890384" y="3003755"/>
              <a:ext cx="394019" cy="394019"/>
            </a:xfrm>
            <a:prstGeom prst="ellipse">
              <a:avLst/>
            </a:prstGeom>
            <a:solidFill>
              <a:schemeClr val="accent4">
                <a:lumMod val="50000"/>
                <a:lumOff val="5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61" name="TextBox 60">
              <a:extLst>
                <a:ext uri="{FF2B5EF4-FFF2-40B4-BE49-F238E27FC236}">
                  <a16:creationId xmlns:a16="http://schemas.microsoft.com/office/drawing/2014/main" id="{D0F76644-355F-0DA7-C590-45B98BD270FF}"/>
                </a:ext>
              </a:extLst>
            </p:cNvPr>
            <p:cNvSpPr txBox="1"/>
            <p:nvPr/>
          </p:nvSpPr>
          <p:spPr>
            <a:xfrm>
              <a:off x="7446835" y="3379340"/>
              <a:ext cx="1296815" cy="646331"/>
            </a:xfrm>
            <a:prstGeom prst="rect">
              <a:avLst/>
            </a:prstGeom>
            <a:noFill/>
          </p:spPr>
          <p:txBody>
            <a:bodyPr wrap="square" rtlCol="0">
              <a:spAutoFit/>
            </a:bodyPr>
            <a:lstStyle/>
            <a:p>
              <a:pPr algn="ctr"/>
              <a:r>
                <a:rPr lang="en-GB" b="1" dirty="0">
                  <a:solidFill>
                    <a:srgbClr val="FF0000"/>
                  </a:solidFill>
                </a:rPr>
                <a:t>DNS Zone Group</a:t>
              </a:r>
            </a:p>
          </p:txBody>
        </p:sp>
      </p:grpSp>
      <p:cxnSp>
        <p:nvCxnSpPr>
          <p:cNvPr id="63" name="Connector: Elbow 62">
            <a:extLst>
              <a:ext uri="{FF2B5EF4-FFF2-40B4-BE49-F238E27FC236}">
                <a16:creationId xmlns:a16="http://schemas.microsoft.com/office/drawing/2014/main" id="{C8FA4AE8-02AF-C082-C7EC-AF824DCA60CE}"/>
              </a:ext>
            </a:extLst>
          </p:cNvPr>
          <p:cNvCxnSpPr>
            <a:stCxn id="91" idx="6"/>
            <a:endCxn id="60" idx="2"/>
          </p:cNvCxnSpPr>
          <p:nvPr/>
        </p:nvCxnSpPr>
        <p:spPr bwMode="auto">
          <a:xfrm flipV="1">
            <a:off x="4081934" y="3200765"/>
            <a:ext cx="4123083" cy="1486482"/>
          </a:xfrm>
          <a:prstGeom prst="bentConnector3">
            <a:avLst>
              <a:gd name="adj1" fmla="val 24603"/>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5" name="TextBox 64">
            <a:extLst>
              <a:ext uri="{FF2B5EF4-FFF2-40B4-BE49-F238E27FC236}">
                <a16:creationId xmlns:a16="http://schemas.microsoft.com/office/drawing/2014/main" id="{04C549BD-D7A1-3E77-8D7B-7217F7A89A95}"/>
              </a:ext>
            </a:extLst>
          </p:cNvPr>
          <p:cNvSpPr txBox="1"/>
          <p:nvPr/>
        </p:nvSpPr>
        <p:spPr>
          <a:xfrm>
            <a:off x="6619878" y="3348865"/>
            <a:ext cx="1238646" cy="584775"/>
          </a:xfrm>
          <a:prstGeom prst="rect">
            <a:avLst/>
          </a:prstGeom>
          <a:noFill/>
        </p:spPr>
        <p:txBody>
          <a:bodyPr wrap="square" rtlCol="0">
            <a:spAutoFit/>
          </a:bodyPr>
          <a:lstStyle/>
          <a:p>
            <a:pPr algn="ctr"/>
            <a:r>
              <a:rPr lang="en-GB" sz="1600" i="1" dirty="0"/>
              <a:t>Address is 10.0.1.9</a:t>
            </a:r>
          </a:p>
        </p:txBody>
      </p:sp>
      <p:cxnSp>
        <p:nvCxnSpPr>
          <p:cNvPr id="67" name="Connector: Elbow 66">
            <a:extLst>
              <a:ext uri="{FF2B5EF4-FFF2-40B4-BE49-F238E27FC236}">
                <a16:creationId xmlns:a16="http://schemas.microsoft.com/office/drawing/2014/main" id="{59D59304-F934-61B6-64C1-4CE5A1F5D627}"/>
              </a:ext>
            </a:extLst>
          </p:cNvPr>
          <p:cNvCxnSpPr>
            <a:cxnSpLocks/>
            <a:stCxn id="60" idx="0"/>
            <a:endCxn id="55" idx="2"/>
          </p:cNvCxnSpPr>
          <p:nvPr/>
        </p:nvCxnSpPr>
        <p:spPr bwMode="auto">
          <a:xfrm rot="16200000" flipV="1">
            <a:off x="7660990" y="2262717"/>
            <a:ext cx="1076789" cy="405287"/>
          </a:xfrm>
          <a:prstGeom prst="bentConnector3">
            <a:avLst>
              <a:gd name="adj1" fmla="val 50000"/>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4" name="TextBox 73">
            <a:extLst>
              <a:ext uri="{FF2B5EF4-FFF2-40B4-BE49-F238E27FC236}">
                <a16:creationId xmlns:a16="http://schemas.microsoft.com/office/drawing/2014/main" id="{AE54368C-9C4F-0645-0727-43E2AD7147F5}"/>
              </a:ext>
            </a:extLst>
          </p:cNvPr>
          <p:cNvSpPr txBox="1"/>
          <p:nvPr/>
        </p:nvSpPr>
        <p:spPr>
          <a:xfrm>
            <a:off x="8079929" y="2111815"/>
            <a:ext cx="954346" cy="338554"/>
          </a:xfrm>
          <a:prstGeom prst="rect">
            <a:avLst/>
          </a:prstGeom>
          <a:noFill/>
        </p:spPr>
        <p:txBody>
          <a:bodyPr wrap="square" rtlCol="0">
            <a:spAutoFit/>
          </a:bodyPr>
          <a:lstStyle/>
          <a:p>
            <a:pPr algn="ctr"/>
            <a:r>
              <a:rPr lang="en-GB" sz="1600" i="1" dirty="0"/>
              <a:t>Update</a:t>
            </a:r>
          </a:p>
        </p:txBody>
      </p:sp>
      <p:sp>
        <p:nvSpPr>
          <p:cNvPr id="76" name="Oval 75">
            <a:extLst>
              <a:ext uri="{FF2B5EF4-FFF2-40B4-BE49-F238E27FC236}">
                <a16:creationId xmlns:a16="http://schemas.microsoft.com/office/drawing/2014/main" id="{D58C4518-B448-7881-8974-2639AB9A23F1}"/>
              </a:ext>
            </a:extLst>
          </p:cNvPr>
          <p:cNvSpPr/>
          <p:nvPr/>
        </p:nvSpPr>
        <p:spPr bwMode="auto">
          <a:xfrm>
            <a:off x="1067232" y="2484836"/>
            <a:ext cx="373625" cy="373625"/>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1</a:t>
            </a:r>
          </a:p>
        </p:txBody>
      </p:sp>
      <p:sp>
        <p:nvSpPr>
          <p:cNvPr id="77" name="Oval 76">
            <a:extLst>
              <a:ext uri="{FF2B5EF4-FFF2-40B4-BE49-F238E27FC236}">
                <a16:creationId xmlns:a16="http://schemas.microsoft.com/office/drawing/2014/main" id="{ECCABBE0-12B3-BF1A-1270-E22BB05371CB}"/>
              </a:ext>
            </a:extLst>
          </p:cNvPr>
          <p:cNvSpPr/>
          <p:nvPr/>
        </p:nvSpPr>
        <p:spPr bwMode="auto">
          <a:xfrm>
            <a:off x="7062772" y="3005715"/>
            <a:ext cx="373625" cy="373625"/>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2</a:t>
            </a:r>
          </a:p>
        </p:txBody>
      </p:sp>
      <p:sp>
        <p:nvSpPr>
          <p:cNvPr id="78" name="Oval 77">
            <a:extLst>
              <a:ext uri="{FF2B5EF4-FFF2-40B4-BE49-F238E27FC236}">
                <a16:creationId xmlns:a16="http://schemas.microsoft.com/office/drawing/2014/main" id="{64B5EFF0-A8BF-5F41-7BDA-1AB8500D9BF3}"/>
              </a:ext>
            </a:extLst>
          </p:cNvPr>
          <p:cNvSpPr/>
          <p:nvPr/>
        </p:nvSpPr>
        <p:spPr bwMode="auto">
          <a:xfrm>
            <a:off x="8215213" y="2430083"/>
            <a:ext cx="373625" cy="373625"/>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3</a:t>
            </a:r>
          </a:p>
        </p:txBody>
      </p:sp>
      <p:sp>
        <p:nvSpPr>
          <p:cNvPr id="79" name="Oval 78">
            <a:extLst>
              <a:ext uri="{FF2B5EF4-FFF2-40B4-BE49-F238E27FC236}">
                <a16:creationId xmlns:a16="http://schemas.microsoft.com/office/drawing/2014/main" id="{F8AA8DEF-1391-BC40-01E1-7A30DAD1B2D5}"/>
              </a:ext>
            </a:extLst>
          </p:cNvPr>
          <p:cNvSpPr/>
          <p:nvPr/>
        </p:nvSpPr>
        <p:spPr bwMode="auto">
          <a:xfrm>
            <a:off x="1958597" y="5622464"/>
            <a:ext cx="373625" cy="373625"/>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4</a:t>
            </a:r>
          </a:p>
        </p:txBody>
      </p:sp>
      <p:sp>
        <p:nvSpPr>
          <p:cNvPr id="80" name="Oval 79">
            <a:extLst>
              <a:ext uri="{FF2B5EF4-FFF2-40B4-BE49-F238E27FC236}">
                <a16:creationId xmlns:a16="http://schemas.microsoft.com/office/drawing/2014/main" id="{9ACAD213-B870-8CDD-4DC2-590566511BD2}"/>
              </a:ext>
            </a:extLst>
          </p:cNvPr>
          <p:cNvSpPr/>
          <p:nvPr/>
        </p:nvSpPr>
        <p:spPr bwMode="auto">
          <a:xfrm>
            <a:off x="2004196" y="6262613"/>
            <a:ext cx="373625" cy="373625"/>
          </a:xfrm>
          <a:prstGeom prst="ellipse">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5</a:t>
            </a:r>
          </a:p>
        </p:txBody>
      </p:sp>
      <p:sp>
        <p:nvSpPr>
          <p:cNvPr id="82" name="TextBox 81">
            <a:extLst>
              <a:ext uri="{FF2B5EF4-FFF2-40B4-BE49-F238E27FC236}">
                <a16:creationId xmlns:a16="http://schemas.microsoft.com/office/drawing/2014/main" id="{5CCECB39-5EC7-E692-9D27-DFF066826862}"/>
              </a:ext>
            </a:extLst>
          </p:cNvPr>
          <p:cNvSpPr txBox="1"/>
          <p:nvPr/>
        </p:nvSpPr>
        <p:spPr>
          <a:xfrm rot="16200000">
            <a:off x="4923376" y="3678051"/>
            <a:ext cx="1472556" cy="646331"/>
          </a:xfrm>
          <a:prstGeom prst="rect">
            <a:avLst/>
          </a:prstGeom>
          <a:noFill/>
        </p:spPr>
        <p:txBody>
          <a:bodyPr wrap="square" rtlCol="0">
            <a:spAutoFit/>
          </a:bodyPr>
          <a:lstStyle/>
          <a:p>
            <a:pPr algn="ctr"/>
            <a:r>
              <a:rPr lang="en-GB" b="1" dirty="0">
                <a:solidFill>
                  <a:srgbClr val="FF0000"/>
                </a:solidFill>
              </a:rPr>
              <a:t>Private DNS Link</a:t>
            </a:r>
          </a:p>
        </p:txBody>
      </p:sp>
      <p:cxnSp>
        <p:nvCxnSpPr>
          <p:cNvPr id="84" name="Straight Arrow Connector 83">
            <a:extLst>
              <a:ext uri="{FF2B5EF4-FFF2-40B4-BE49-F238E27FC236}">
                <a16:creationId xmlns:a16="http://schemas.microsoft.com/office/drawing/2014/main" id="{701884D0-32CD-944E-301D-5C2CF249B80B}"/>
              </a:ext>
            </a:extLst>
          </p:cNvPr>
          <p:cNvCxnSpPr>
            <a:stCxn id="82" idx="2"/>
          </p:cNvCxnSpPr>
          <p:nvPr/>
        </p:nvCxnSpPr>
        <p:spPr bwMode="auto">
          <a:xfrm flipV="1">
            <a:off x="5982820" y="3841779"/>
            <a:ext cx="341296" cy="159438"/>
          </a:xfrm>
          <a:prstGeom prst="straightConnector1">
            <a:avLst/>
          </a:prstGeom>
          <a:solidFill>
            <a:schemeClr val="accent1"/>
          </a:solidFill>
          <a:ln w="3492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6" name="Arc 85">
            <a:extLst>
              <a:ext uri="{FF2B5EF4-FFF2-40B4-BE49-F238E27FC236}">
                <a16:creationId xmlns:a16="http://schemas.microsoft.com/office/drawing/2014/main" id="{16B7426A-27C4-A53A-FDF9-F3F1AAD105D3}"/>
              </a:ext>
            </a:extLst>
          </p:cNvPr>
          <p:cNvSpPr/>
          <p:nvPr/>
        </p:nvSpPr>
        <p:spPr bwMode="auto">
          <a:xfrm>
            <a:off x="394329" y="1926966"/>
            <a:ext cx="628982" cy="722080"/>
          </a:xfrm>
          <a:prstGeom prst="arc">
            <a:avLst>
              <a:gd name="adj1" fmla="val 19351087"/>
              <a:gd name="adj2" fmla="val 7999006"/>
            </a:avLst>
          </a:prstGeom>
          <a:noFill/>
          <a:ln w="19050" cap="flat" cmpd="sng" algn="ctr">
            <a:solidFill>
              <a:schemeClr val="tx1"/>
            </a:solidFill>
            <a:prstDash val="dash"/>
            <a:round/>
            <a:headEnd type="arrow" w="med" len="med"/>
            <a:tailEnd type="arrow"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7" name="TextBox 86">
            <a:extLst>
              <a:ext uri="{FF2B5EF4-FFF2-40B4-BE49-F238E27FC236}">
                <a16:creationId xmlns:a16="http://schemas.microsoft.com/office/drawing/2014/main" id="{4F395ED7-DE9A-2C2E-B0B1-160E7AB1B8F6}"/>
              </a:ext>
            </a:extLst>
          </p:cNvPr>
          <p:cNvSpPr txBox="1"/>
          <p:nvPr/>
        </p:nvSpPr>
        <p:spPr>
          <a:xfrm rot="2178688">
            <a:off x="1240106" y="3255971"/>
            <a:ext cx="2556854" cy="307777"/>
          </a:xfrm>
          <a:prstGeom prst="rect">
            <a:avLst/>
          </a:prstGeom>
          <a:noFill/>
        </p:spPr>
        <p:txBody>
          <a:bodyPr wrap="none" rtlCol="0">
            <a:spAutoFit/>
          </a:bodyPr>
          <a:lstStyle/>
          <a:p>
            <a:r>
              <a:rPr lang="en-GB" sz="1400" i="1" dirty="0"/>
              <a:t>Assign IP address to endpoint</a:t>
            </a:r>
          </a:p>
        </p:txBody>
      </p:sp>
    </p:spTree>
    <p:extLst>
      <p:ext uri="{BB962C8B-B14F-4D97-AF65-F5344CB8AC3E}">
        <p14:creationId xmlns:p14="http://schemas.microsoft.com/office/powerpoint/2010/main" val="33873832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CCBAC-C487-6288-C0F6-33F904414CB7}"/>
              </a:ext>
            </a:extLst>
          </p:cNvPr>
          <p:cNvSpPr>
            <a:spLocks noGrp="1"/>
          </p:cNvSpPr>
          <p:nvPr>
            <p:ph type="title"/>
          </p:nvPr>
        </p:nvSpPr>
        <p:spPr>
          <a:xfrm>
            <a:off x="257175" y="0"/>
            <a:ext cx="8686800" cy="386687"/>
          </a:xfrm>
        </p:spPr>
        <p:txBody>
          <a:bodyPr/>
          <a:lstStyle/>
          <a:p>
            <a:r>
              <a:rPr lang="en-GB" dirty="0"/>
              <a:t>Endpoint and DNS</a:t>
            </a:r>
          </a:p>
        </p:txBody>
      </p:sp>
      <p:sp>
        <p:nvSpPr>
          <p:cNvPr id="3" name="Content Placeholder 2">
            <a:extLst>
              <a:ext uri="{FF2B5EF4-FFF2-40B4-BE49-F238E27FC236}">
                <a16:creationId xmlns:a16="http://schemas.microsoft.com/office/drawing/2014/main" id="{9853E350-5C60-7C9F-4F19-E220A9925EA8}"/>
              </a:ext>
            </a:extLst>
          </p:cNvPr>
          <p:cNvSpPr>
            <a:spLocks noGrp="1"/>
          </p:cNvSpPr>
          <p:nvPr>
            <p:ph idx="1"/>
          </p:nvPr>
        </p:nvSpPr>
        <p:spPr>
          <a:xfrm>
            <a:off x="152400" y="450377"/>
            <a:ext cx="8891515" cy="4167116"/>
          </a:xfrm>
        </p:spPr>
        <p:txBody>
          <a:bodyPr/>
          <a:lstStyle/>
          <a:p>
            <a:r>
              <a:rPr lang="en-GB" dirty="0"/>
              <a:t>For the NFS file share to be made visible to the VMs on the </a:t>
            </a:r>
            <a:r>
              <a:rPr lang="en-GB" dirty="0" err="1"/>
              <a:t>vNet</a:t>
            </a:r>
            <a:r>
              <a:rPr lang="en-GB" dirty="0"/>
              <a:t>, we need to create a private endpoint</a:t>
            </a:r>
          </a:p>
          <a:p>
            <a:r>
              <a:rPr lang="en-GB" sz="2000" dirty="0"/>
              <a:t>By enabling a dynamic private endpoint, </a:t>
            </a:r>
            <a:r>
              <a:rPr lang="en-GB" sz="2000" b="1" dirty="0"/>
              <a:t>you're bringing the storage service into your virtual network</a:t>
            </a:r>
            <a:r>
              <a:rPr lang="en-GB" sz="2000" dirty="0"/>
              <a:t>.</a:t>
            </a:r>
          </a:p>
          <a:p>
            <a:pPr lvl="1"/>
            <a:r>
              <a:rPr lang="en-GB" dirty="0"/>
              <a:t>We use a “dynamic” endpoint so that Azure can create an unused IP address to be used by the endpoint in our </a:t>
            </a:r>
            <a:r>
              <a:rPr lang="en-GB" dirty="0" err="1"/>
              <a:t>vNet</a:t>
            </a:r>
            <a:endParaRPr lang="en-GB" dirty="0"/>
          </a:p>
          <a:p>
            <a:r>
              <a:rPr lang="en-GB" sz="2000" dirty="0"/>
              <a:t>A private DNS zone is used to resolve the DNS names within the </a:t>
            </a:r>
            <a:r>
              <a:rPr lang="en-GB" sz="2000" dirty="0" err="1"/>
              <a:t>vNet</a:t>
            </a:r>
            <a:r>
              <a:rPr lang="en-GB" sz="2000" dirty="0"/>
              <a:t>, the private endpoint can be added to this private DNS zone</a:t>
            </a:r>
          </a:p>
          <a:p>
            <a:pPr lvl="1"/>
            <a:r>
              <a:rPr lang="en-GB" dirty="0"/>
              <a:t>We set this up in such a way that </a:t>
            </a:r>
            <a:r>
              <a:rPr lang="en-GB" b="1" dirty="0"/>
              <a:t>the endpoint </a:t>
            </a:r>
            <a:r>
              <a:rPr lang="en-GB" dirty="0"/>
              <a:t>takes the name we give to the our storage account and automatically add this to the DNS server </a:t>
            </a:r>
            <a:r>
              <a:rPr lang="en-GB" b="1" dirty="0"/>
              <a:t>as an “A” record</a:t>
            </a:r>
            <a:r>
              <a:rPr lang="en-GB" dirty="0"/>
              <a:t> …. </a:t>
            </a:r>
            <a:r>
              <a:rPr lang="en-GB" b="1" dirty="0"/>
              <a:t>in short, we can use the storage account name and never worry about IP addresses</a:t>
            </a:r>
          </a:p>
        </p:txBody>
      </p:sp>
      <p:sp>
        <p:nvSpPr>
          <p:cNvPr id="4" name="Footer Placeholder 3">
            <a:extLst>
              <a:ext uri="{FF2B5EF4-FFF2-40B4-BE49-F238E27FC236}">
                <a16:creationId xmlns:a16="http://schemas.microsoft.com/office/drawing/2014/main" id="{0595F0F8-D009-33A2-5188-5BCFF544A3F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0E9BE70-A969-08D2-0E20-5C81F792C88F}"/>
              </a:ext>
            </a:extLst>
          </p:cNvPr>
          <p:cNvSpPr txBox="1"/>
          <p:nvPr/>
        </p:nvSpPr>
        <p:spPr>
          <a:xfrm>
            <a:off x="158750" y="4328968"/>
            <a:ext cx="8985250" cy="2462213"/>
          </a:xfrm>
          <a:prstGeom prst="rect">
            <a:avLst/>
          </a:prstGeom>
          <a:solidFill>
            <a:srgbClr val="000000"/>
          </a:solidFill>
        </p:spPr>
        <p:txBody>
          <a:bodyPr wrap="square" rtlCol="0">
            <a:spAutoFit/>
          </a:bodyPr>
          <a:lstStyle/>
          <a:p>
            <a:r>
              <a:rPr lang="en-GB" sz="1400" i="1" dirty="0">
                <a:solidFill>
                  <a:schemeClr val="bg1"/>
                </a:solidFill>
              </a:rPr>
              <a:t>CREATE A NEW PRIVATE AZURE DNS ZONE</a:t>
            </a:r>
          </a:p>
          <a:p>
            <a:r>
              <a:rPr lang="en-GB" sz="1400" dirty="0">
                <a:solidFill>
                  <a:schemeClr val="bg1"/>
                </a:solidFill>
              </a:rPr>
              <a:t>$ </a:t>
            </a:r>
            <a:r>
              <a:rPr lang="en-GB" sz="1400" dirty="0" err="1">
                <a:solidFill>
                  <a:schemeClr val="accent1">
                    <a:lumMod val="50000"/>
                  </a:schemeClr>
                </a:solidFill>
              </a:rPr>
              <a:t>az</a:t>
            </a:r>
            <a:r>
              <a:rPr lang="en-GB" sz="1400" dirty="0">
                <a:solidFill>
                  <a:schemeClr val="accent1">
                    <a:lumMod val="50000"/>
                  </a:schemeClr>
                </a:solidFill>
              </a:rPr>
              <a:t> network </a:t>
            </a:r>
            <a:r>
              <a:rPr lang="en-GB" sz="1400" b="1" dirty="0">
                <a:solidFill>
                  <a:schemeClr val="accent1">
                    <a:lumMod val="50000"/>
                  </a:schemeClr>
                </a:solidFill>
              </a:rPr>
              <a:t>private-</a:t>
            </a:r>
            <a:r>
              <a:rPr lang="en-GB" sz="1400" b="1" dirty="0" err="1">
                <a:solidFill>
                  <a:schemeClr val="accent1">
                    <a:lumMod val="50000"/>
                  </a:schemeClr>
                </a:solidFill>
              </a:rPr>
              <a:t>dns</a:t>
            </a:r>
            <a:r>
              <a:rPr lang="en-GB" sz="1400" b="1" dirty="0">
                <a:solidFill>
                  <a:schemeClr val="accent1">
                    <a:lumMod val="50000"/>
                  </a:schemeClr>
                </a:solidFill>
              </a:rPr>
              <a:t> zone create </a:t>
            </a:r>
            <a:r>
              <a:rPr lang="en-GB" sz="1400" dirty="0">
                <a:solidFill>
                  <a:schemeClr val="accent1">
                    <a:lumMod val="50000"/>
                  </a:schemeClr>
                </a:solidFill>
              </a:rPr>
              <a:t>--resource-group </a:t>
            </a:r>
            <a:r>
              <a:rPr lang="en-GB" sz="1400" dirty="0" err="1">
                <a:solidFill>
                  <a:srgbClr val="FFC000"/>
                </a:solidFill>
              </a:rPr>
              <a:t>myvm</a:t>
            </a:r>
            <a:r>
              <a:rPr lang="en-GB" sz="1400" dirty="0">
                <a:solidFill>
                  <a:srgbClr val="FFC000"/>
                </a:solidFill>
              </a:rPr>
              <a:t>-resource-</a:t>
            </a:r>
            <a:r>
              <a:rPr lang="en-GB" sz="1400" dirty="0" err="1">
                <a:solidFill>
                  <a:srgbClr val="FFC000"/>
                </a:solidFill>
              </a:rPr>
              <a:t>gp</a:t>
            </a:r>
            <a:r>
              <a:rPr lang="en-GB" sz="1400" dirty="0">
                <a:solidFill>
                  <a:schemeClr val="accent1">
                    <a:lumMod val="50000"/>
                  </a:schemeClr>
                </a:solidFill>
              </a:rPr>
              <a:t> --name </a:t>
            </a:r>
            <a:r>
              <a:rPr lang="en-GB" sz="1400" dirty="0">
                <a:solidFill>
                  <a:srgbClr val="FFC000"/>
                </a:solidFill>
              </a:rPr>
              <a:t>"privatelink.file.core.windows.net"</a:t>
            </a:r>
            <a:endParaRPr lang="en-GB" sz="1400" dirty="0">
              <a:solidFill>
                <a:schemeClr val="bg1"/>
              </a:solidFill>
            </a:endParaRPr>
          </a:p>
          <a:p>
            <a:r>
              <a:rPr lang="en-GB" sz="1400" i="1" dirty="0">
                <a:solidFill>
                  <a:schemeClr val="bg1"/>
                </a:solidFill>
              </a:rPr>
              <a:t>ADD THE DNS ZONE TO THE VIRTUAL NETWORK</a:t>
            </a:r>
          </a:p>
          <a:p>
            <a:r>
              <a:rPr lang="en-GB" sz="1400" dirty="0">
                <a:solidFill>
                  <a:schemeClr val="bg1"/>
                </a:solidFill>
              </a:rPr>
              <a:t>$ </a:t>
            </a:r>
            <a:r>
              <a:rPr lang="en-GB" sz="1400" dirty="0" err="1">
                <a:solidFill>
                  <a:schemeClr val="accent1">
                    <a:lumMod val="50000"/>
                  </a:schemeClr>
                </a:solidFill>
              </a:rPr>
              <a:t>az</a:t>
            </a:r>
            <a:r>
              <a:rPr lang="en-GB" sz="1400" dirty="0">
                <a:solidFill>
                  <a:schemeClr val="accent1">
                    <a:lumMod val="50000"/>
                  </a:schemeClr>
                </a:solidFill>
              </a:rPr>
              <a:t> network </a:t>
            </a:r>
            <a:r>
              <a:rPr lang="en-GB" sz="1400" b="1" dirty="0">
                <a:solidFill>
                  <a:schemeClr val="accent1">
                    <a:lumMod val="50000"/>
                  </a:schemeClr>
                </a:solidFill>
              </a:rPr>
              <a:t>private-</a:t>
            </a:r>
            <a:r>
              <a:rPr lang="en-GB" sz="1400" b="1" dirty="0" err="1">
                <a:solidFill>
                  <a:schemeClr val="accent1">
                    <a:lumMod val="50000"/>
                  </a:schemeClr>
                </a:solidFill>
              </a:rPr>
              <a:t>dns</a:t>
            </a:r>
            <a:r>
              <a:rPr lang="en-GB" sz="1400" b="1" dirty="0">
                <a:solidFill>
                  <a:schemeClr val="accent1">
                    <a:lumMod val="50000"/>
                  </a:schemeClr>
                </a:solidFill>
              </a:rPr>
              <a:t> link </a:t>
            </a:r>
            <a:r>
              <a:rPr lang="en-GB" sz="1400" b="1" dirty="0" err="1">
                <a:solidFill>
                  <a:schemeClr val="accent1">
                    <a:lumMod val="50000"/>
                  </a:schemeClr>
                </a:solidFill>
              </a:rPr>
              <a:t>vnet</a:t>
            </a:r>
            <a:r>
              <a:rPr lang="en-GB" sz="1400" b="1" dirty="0">
                <a:solidFill>
                  <a:schemeClr val="accent1">
                    <a:lumMod val="50000"/>
                  </a:schemeClr>
                </a:solidFill>
              </a:rPr>
              <a:t> create </a:t>
            </a:r>
            <a:r>
              <a:rPr lang="en-GB" sz="1400" dirty="0">
                <a:solidFill>
                  <a:schemeClr val="accent1">
                    <a:lumMod val="50000"/>
                  </a:schemeClr>
                </a:solidFill>
              </a:rPr>
              <a:t>--resource-group </a:t>
            </a:r>
            <a:r>
              <a:rPr lang="en-GB" sz="1400" dirty="0" err="1">
                <a:solidFill>
                  <a:srgbClr val="FFC000"/>
                </a:solidFill>
              </a:rPr>
              <a:t>myvm</a:t>
            </a:r>
            <a:r>
              <a:rPr lang="en-GB" sz="1400" dirty="0">
                <a:solidFill>
                  <a:srgbClr val="FFC000"/>
                </a:solidFill>
              </a:rPr>
              <a:t>-resource-</a:t>
            </a:r>
            <a:r>
              <a:rPr lang="en-GB" sz="1400" dirty="0" err="1">
                <a:solidFill>
                  <a:srgbClr val="FFC000"/>
                </a:solidFill>
              </a:rPr>
              <a:t>gp</a:t>
            </a:r>
            <a:r>
              <a:rPr lang="en-GB" sz="1400" dirty="0">
                <a:solidFill>
                  <a:schemeClr val="accent1">
                    <a:lumMod val="50000"/>
                  </a:schemeClr>
                </a:solidFill>
              </a:rPr>
              <a:t> --zone-name </a:t>
            </a:r>
            <a:r>
              <a:rPr lang="en-GB" sz="1400" dirty="0">
                <a:solidFill>
                  <a:srgbClr val="FFC000"/>
                </a:solidFill>
              </a:rPr>
              <a:t>"privatelink.file.core.windows.net"</a:t>
            </a:r>
            <a:r>
              <a:rPr lang="en-GB" sz="1400" dirty="0">
                <a:solidFill>
                  <a:schemeClr val="accent1">
                    <a:lumMod val="50000"/>
                  </a:schemeClr>
                </a:solidFill>
              </a:rPr>
              <a:t> --name </a:t>
            </a:r>
            <a:r>
              <a:rPr lang="en-GB" sz="1400" dirty="0" err="1">
                <a:solidFill>
                  <a:srgbClr val="FFC000"/>
                </a:solidFill>
              </a:rPr>
              <a:t>myDNSLink</a:t>
            </a:r>
            <a:r>
              <a:rPr lang="en-GB" sz="1400" dirty="0">
                <a:solidFill>
                  <a:schemeClr val="accent1">
                    <a:lumMod val="50000"/>
                  </a:schemeClr>
                </a:solidFill>
              </a:rPr>
              <a:t> --virtual-network </a:t>
            </a:r>
            <a:r>
              <a:rPr lang="en-GB" sz="1400" dirty="0" err="1">
                <a:solidFill>
                  <a:srgbClr val="FFC000"/>
                </a:solidFill>
              </a:rPr>
              <a:t>myVNet</a:t>
            </a:r>
            <a:r>
              <a:rPr lang="en-GB" sz="1400" dirty="0">
                <a:solidFill>
                  <a:schemeClr val="accent1">
                    <a:lumMod val="50000"/>
                  </a:schemeClr>
                </a:solidFill>
              </a:rPr>
              <a:t> --registration-enabled </a:t>
            </a:r>
            <a:r>
              <a:rPr lang="en-GB" sz="1400" dirty="0">
                <a:solidFill>
                  <a:srgbClr val="FFC000"/>
                </a:solidFill>
              </a:rPr>
              <a:t>false</a:t>
            </a:r>
          </a:p>
          <a:p>
            <a:r>
              <a:rPr lang="en-GB" sz="1400" i="1" dirty="0">
                <a:solidFill>
                  <a:schemeClr val="bg1"/>
                </a:solidFill>
              </a:rPr>
              <a:t>ASSOCIATE THE PRIVATE DNS ZONE WITH THE PRIVATE ENDPOINT</a:t>
            </a:r>
          </a:p>
          <a:p>
            <a:r>
              <a:rPr lang="en-GB" sz="1400" i="1" dirty="0">
                <a:solidFill>
                  <a:schemeClr val="bg1"/>
                </a:solidFill>
              </a:rPr>
              <a:t>Manages the A-record for the private endpoint</a:t>
            </a:r>
          </a:p>
          <a:p>
            <a:r>
              <a:rPr lang="en-GB" sz="1400" dirty="0">
                <a:solidFill>
                  <a:schemeClr val="bg1"/>
                </a:solidFill>
              </a:rPr>
              <a:t>$ </a:t>
            </a:r>
            <a:r>
              <a:rPr lang="en-GB" sz="1400" dirty="0" err="1">
                <a:solidFill>
                  <a:schemeClr val="accent1">
                    <a:lumMod val="50000"/>
                  </a:schemeClr>
                </a:solidFill>
              </a:rPr>
              <a:t>az</a:t>
            </a:r>
            <a:r>
              <a:rPr lang="en-GB" sz="1400" dirty="0">
                <a:solidFill>
                  <a:schemeClr val="accent1">
                    <a:lumMod val="50000"/>
                  </a:schemeClr>
                </a:solidFill>
              </a:rPr>
              <a:t> network </a:t>
            </a:r>
            <a:r>
              <a:rPr lang="en-GB" sz="1400" b="1" dirty="0">
                <a:solidFill>
                  <a:schemeClr val="accent1">
                    <a:lumMod val="50000"/>
                  </a:schemeClr>
                </a:solidFill>
              </a:rPr>
              <a:t>private-endpoint </a:t>
            </a:r>
            <a:r>
              <a:rPr lang="en-GB" sz="1400" b="1" dirty="0" err="1">
                <a:solidFill>
                  <a:schemeClr val="accent1">
                    <a:lumMod val="50000"/>
                  </a:schemeClr>
                </a:solidFill>
              </a:rPr>
              <a:t>dns</a:t>
            </a:r>
            <a:r>
              <a:rPr lang="en-GB" sz="1400" b="1" dirty="0">
                <a:solidFill>
                  <a:schemeClr val="accent1">
                    <a:lumMod val="50000"/>
                  </a:schemeClr>
                </a:solidFill>
              </a:rPr>
              <a:t>-zone-group create </a:t>
            </a:r>
            <a:r>
              <a:rPr lang="en-GB" sz="1400" dirty="0">
                <a:solidFill>
                  <a:schemeClr val="accent1">
                    <a:lumMod val="50000"/>
                  </a:schemeClr>
                </a:solidFill>
              </a:rPr>
              <a:t>--resource-group </a:t>
            </a:r>
            <a:r>
              <a:rPr lang="en-GB" sz="1400" dirty="0" err="1">
                <a:solidFill>
                  <a:srgbClr val="FFC000"/>
                </a:solidFill>
              </a:rPr>
              <a:t>myvm</a:t>
            </a:r>
            <a:r>
              <a:rPr lang="en-GB" sz="1400" dirty="0">
                <a:solidFill>
                  <a:srgbClr val="FFC000"/>
                </a:solidFill>
              </a:rPr>
              <a:t>-resource-</a:t>
            </a:r>
            <a:r>
              <a:rPr lang="en-GB" sz="1400" dirty="0" err="1">
                <a:solidFill>
                  <a:srgbClr val="FFC000"/>
                </a:solidFill>
              </a:rPr>
              <a:t>gp</a:t>
            </a:r>
            <a:r>
              <a:rPr lang="en-GB" sz="1400" dirty="0">
                <a:solidFill>
                  <a:schemeClr val="accent1">
                    <a:lumMod val="50000"/>
                  </a:schemeClr>
                </a:solidFill>
              </a:rPr>
              <a:t> --endpoint-name </a:t>
            </a:r>
            <a:r>
              <a:rPr lang="en-GB" sz="1400" dirty="0" err="1">
                <a:solidFill>
                  <a:srgbClr val="FFC000"/>
                </a:solidFill>
              </a:rPr>
              <a:t>myPrivateEndpoint</a:t>
            </a:r>
            <a:r>
              <a:rPr lang="en-GB" sz="1400" dirty="0">
                <a:solidFill>
                  <a:schemeClr val="accent1">
                    <a:lumMod val="50000"/>
                  </a:schemeClr>
                </a:solidFill>
              </a:rPr>
              <a:t> --name </a:t>
            </a:r>
            <a:r>
              <a:rPr lang="en-GB" sz="1400" dirty="0" err="1">
                <a:solidFill>
                  <a:srgbClr val="FFC000"/>
                </a:solidFill>
              </a:rPr>
              <a:t>myZoneGroup</a:t>
            </a:r>
            <a:r>
              <a:rPr lang="en-GB" sz="1400" dirty="0">
                <a:solidFill>
                  <a:schemeClr val="accent1">
                    <a:lumMod val="50000"/>
                  </a:schemeClr>
                </a:solidFill>
              </a:rPr>
              <a:t>  --private-</a:t>
            </a:r>
            <a:r>
              <a:rPr lang="en-GB" sz="1400" dirty="0" err="1">
                <a:solidFill>
                  <a:schemeClr val="accent1">
                    <a:lumMod val="50000"/>
                  </a:schemeClr>
                </a:solidFill>
              </a:rPr>
              <a:t>dns</a:t>
            </a:r>
            <a:r>
              <a:rPr lang="en-GB" sz="1400" dirty="0">
                <a:solidFill>
                  <a:schemeClr val="accent1">
                    <a:lumMod val="50000"/>
                  </a:schemeClr>
                </a:solidFill>
              </a:rPr>
              <a:t>-zone </a:t>
            </a:r>
            <a:r>
              <a:rPr lang="en-GB" sz="1400" dirty="0">
                <a:solidFill>
                  <a:srgbClr val="FFC000"/>
                </a:solidFill>
              </a:rPr>
              <a:t>"privatelink.file.core.windows.net"</a:t>
            </a:r>
            <a:r>
              <a:rPr lang="en-GB" sz="1400" dirty="0">
                <a:solidFill>
                  <a:schemeClr val="accent1">
                    <a:lumMod val="50000"/>
                  </a:schemeClr>
                </a:solidFill>
              </a:rPr>
              <a:t> --zone-name </a:t>
            </a:r>
            <a:r>
              <a:rPr lang="en-GB" sz="1400" dirty="0">
                <a:solidFill>
                  <a:srgbClr val="FFC000"/>
                </a:solidFill>
              </a:rPr>
              <a:t>zone1</a:t>
            </a:r>
          </a:p>
        </p:txBody>
      </p:sp>
    </p:spTree>
    <p:extLst>
      <p:ext uri="{BB962C8B-B14F-4D97-AF65-F5344CB8AC3E}">
        <p14:creationId xmlns:p14="http://schemas.microsoft.com/office/powerpoint/2010/main" val="16573358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3FCB7-8266-41BF-B342-1FB93F8B048C}"/>
              </a:ext>
            </a:extLst>
          </p:cNvPr>
          <p:cNvSpPr>
            <a:spLocks noGrp="1"/>
          </p:cNvSpPr>
          <p:nvPr>
            <p:ph type="title"/>
          </p:nvPr>
        </p:nvSpPr>
        <p:spPr/>
        <p:txBody>
          <a:bodyPr/>
          <a:lstStyle/>
          <a:p>
            <a:r>
              <a:rPr lang="en-GB" dirty="0"/>
              <a:t>Mounting the NFS File Share</a:t>
            </a:r>
          </a:p>
        </p:txBody>
      </p:sp>
      <p:sp>
        <p:nvSpPr>
          <p:cNvPr id="3" name="Content Placeholder 2">
            <a:extLst>
              <a:ext uri="{FF2B5EF4-FFF2-40B4-BE49-F238E27FC236}">
                <a16:creationId xmlns:a16="http://schemas.microsoft.com/office/drawing/2014/main" id="{0C70F6B9-71A7-42E7-8E17-CB5812E8EA7A}"/>
              </a:ext>
            </a:extLst>
          </p:cNvPr>
          <p:cNvSpPr>
            <a:spLocks noGrp="1"/>
          </p:cNvSpPr>
          <p:nvPr>
            <p:ph idx="1"/>
          </p:nvPr>
        </p:nvSpPr>
        <p:spPr/>
        <p:txBody>
          <a:bodyPr/>
          <a:lstStyle/>
          <a:p>
            <a:r>
              <a:rPr lang="en-GB" dirty="0"/>
              <a:t>Azure will generate the script required to mount the NSF file store in the Linux machine</a:t>
            </a:r>
          </a:p>
          <a:p>
            <a:pPr marL="457200" indent="-457200">
              <a:buFont typeface="+mj-lt"/>
              <a:buAutoNum type="arabicPeriod"/>
            </a:pPr>
            <a:r>
              <a:rPr lang="en-GB" dirty="0"/>
              <a:t>On the web portal go to </a:t>
            </a:r>
            <a:r>
              <a:rPr lang="en-GB" b="1" dirty="0"/>
              <a:t>File Shares</a:t>
            </a:r>
          </a:p>
          <a:p>
            <a:pPr marL="457200" indent="-457200">
              <a:buFont typeface="+mj-lt"/>
              <a:buAutoNum type="arabicPeriod"/>
            </a:pPr>
            <a:r>
              <a:rPr lang="en-GB" dirty="0"/>
              <a:t>Select the required file share</a:t>
            </a:r>
          </a:p>
          <a:p>
            <a:pPr marL="457200" indent="-457200">
              <a:buFont typeface="+mj-lt"/>
              <a:buAutoNum type="arabicPeriod"/>
            </a:pPr>
            <a:r>
              <a:rPr lang="en-GB" dirty="0"/>
              <a:t>Select </a:t>
            </a:r>
            <a:r>
              <a:rPr lang="en-GB" b="1" dirty="0"/>
              <a:t>Configuration</a:t>
            </a:r>
            <a:endParaRPr lang="en-GB" dirty="0"/>
          </a:p>
          <a:p>
            <a:pPr marL="457200" indent="-457200">
              <a:buFont typeface="+mj-lt"/>
              <a:buAutoNum type="arabicPeriod"/>
            </a:pPr>
            <a:r>
              <a:rPr lang="en-GB" b="1" dirty="0"/>
              <a:t>Disable</a:t>
            </a:r>
            <a:r>
              <a:rPr lang="en-GB" dirty="0"/>
              <a:t> the </a:t>
            </a:r>
            <a:r>
              <a:rPr lang="en-GB" b="1" dirty="0"/>
              <a:t>Secure transfer required</a:t>
            </a:r>
          </a:p>
          <a:p>
            <a:pPr marL="457200" indent="-457200">
              <a:buFont typeface="+mj-lt"/>
              <a:buAutoNum type="arabicPeriod"/>
            </a:pPr>
            <a:r>
              <a:rPr lang="en-GB" dirty="0"/>
              <a:t>Select </a:t>
            </a:r>
            <a:r>
              <a:rPr lang="en-GB" b="1" dirty="0"/>
              <a:t>Connect from Linux</a:t>
            </a:r>
            <a:endParaRPr lang="en-GB" dirty="0"/>
          </a:p>
          <a:p>
            <a:pPr marL="457200" indent="-457200">
              <a:buFont typeface="+mj-lt"/>
              <a:buAutoNum type="arabicPeriod"/>
            </a:pPr>
            <a:r>
              <a:rPr lang="en-GB" dirty="0"/>
              <a:t>Enter the mount path required</a:t>
            </a:r>
          </a:p>
          <a:p>
            <a:pPr marL="457200" indent="-457200">
              <a:buFont typeface="+mj-lt"/>
              <a:buAutoNum type="arabicPeriod"/>
            </a:pPr>
            <a:r>
              <a:rPr lang="en-GB" dirty="0"/>
              <a:t>Copy the generate script and execute it on your Linux machine to mount the file share</a:t>
            </a:r>
          </a:p>
        </p:txBody>
      </p:sp>
      <p:sp>
        <p:nvSpPr>
          <p:cNvPr id="4" name="Footer Placeholder 3">
            <a:extLst>
              <a:ext uri="{FF2B5EF4-FFF2-40B4-BE49-F238E27FC236}">
                <a16:creationId xmlns:a16="http://schemas.microsoft.com/office/drawing/2014/main" id="{2D211405-594E-4C1F-94C2-BEF3C795426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3A3FF33-106F-4061-8596-F6D21977C17B}"/>
              </a:ext>
            </a:extLst>
          </p:cNvPr>
          <p:cNvSpPr txBox="1"/>
          <p:nvPr/>
        </p:nvSpPr>
        <p:spPr>
          <a:xfrm>
            <a:off x="955344" y="5672919"/>
            <a:ext cx="6781023" cy="461665"/>
          </a:xfrm>
          <a:prstGeom prst="rect">
            <a:avLst/>
          </a:prstGeom>
          <a:noFill/>
        </p:spPr>
        <p:txBody>
          <a:bodyPr wrap="none" rtlCol="0">
            <a:spAutoFit/>
          </a:bodyPr>
          <a:lstStyle/>
          <a:p>
            <a:r>
              <a:rPr lang="en-GB" sz="2400" b="1" dirty="0"/>
              <a:t>Requires a private endpoint be setup for NFS</a:t>
            </a:r>
          </a:p>
        </p:txBody>
      </p:sp>
    </p:spTree>
    <p:extLst>
      <p:ext uri="{BB962C8B-B14F-4D97-AF65-F5344CB8AC3E}">
        <p14:creationId xmlns:p14="http://schemas.microsoft.com/office/powerpoint/2010/main" val="2425844314"/>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79195</TotalTime>
  <Words>5400</Words>
  <Application>Microsoft Office PowerPoint</Application>
  <PresentationFormat>On-screen Show (4:3)</PresentationFormat>
  <Paragraphs>474</Paragraphs>
  <Slides>40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Helvetica-Narrow</vt:lpstr>
      <vt:lpstr>Monotype Sorts</vt:lpstr>
      <vt:lpstr>Arial</vt:lpstr>
      <vt:lpstr>Helvetica</vt:lpstr>
      <vt:lpstr>Impact</vt:lpstr>
      <vt:lpstr>Times New Roman</vt:lpstr>
      <vt:lpstr>Wingdings</vt:lpstr>
      <vt:lpstr>os-slides</vt:lpstr>
      <vt:lpstr>Azure Storage</vt:lpstr>
      <vt:lpstr>Cloud Shell</vt:lpstr>
      <vt:lpstr>Storage Account</vt:lpstr>
      <vt:lpstr>Storage Account Characteristics</vt:lpstr>
      <vt:lpstr>Storage</vt:lpstr>
      <vt:lpstr>Azure Storage Service</vt:lpstr>
      <vt:lpstr>Storage Account Name</vt:lpstr>
      <vt:lpstr>Standard Storage Account Endpoints</vt:lpstr>
      <vt:lpstr>Storage Types</vt:lpstr>
      <vt:lpstr>Blob Storage</vt:lpstr>
      <vt:lpstr>Managed vs Unmanaged Disks</vt:lpstr>
      <vt:lpstr>Storage Kind</vt:lpstr>
      <vt:lpstr>Redundancy Configurations</vt:lpstr>
      <vt:lpstr>Redundancy Configurations</vt:lpstr>
      <vt:lpstr>Redundancy Configurations</vt:lpstr>
      <vt:lpstr>Redundancy (sku)</vt:lpstr>
      <vt:lpstr>Access Tiers</vt:lpstr>
      <vt:lpstr>Summary</vt:lpstr>
      <vt:lpstr>Choosing Storage type</vt:lpstr>
      <vt:lpstr>Encryption</vt:lpstr>
      <vt:lpstr>Encryption at Rest</vt:lpstr>
      <vt:lpstr>Blob Storage</vt:lpstr>
      <vt:lpstr>Azure Blob Storage (Containers)</vt:lpstr>
      <vt:lpstr>Azure Blob Usage</vt:lpstr>
      <vt:lpstr>Types of Blob</vt:lpstr>
      <vt:lpstr>Blob and Container Name</vt:lpstr>
      <vt:lpstr>Note: Blob Naming</vt:lpstr>
      <vt:lpstr>Blob Public (Anonymous) Access Control</vt:lpstr>
      <vt:lpstr>Blob Account Public Access</vt:lpstr>
      <vt:lpstr>Blob Container Public Access</vt:lpstr>
      <vt:lpstr>Summary</vt:lpstr>
      <vt:lpstr>File Share</vt:lpstr>
      <vt:lpstr>Azure Files</vt:lpstr>
      <vt:lpstr>Azure Storage Account</vt:lpstr>
      <vt:lpstr>Azure File Share</vt:lpstr>
      <vt:lpstr>Mounting a File Share</vt:lpstr>
      <vt:lpstr>Creating a NFS File Share &amp; Endpoint</vt:lpstr>
      <vt:lpstr>Connecting vNet to Storage</vt:lpstr>
      <vt:lpstr>Endpoint and DNS</vt:lpstr>
      <vt:lpstr>Mounting the NFS File Share</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2552</cp:revision>
  <cp:lastPrinted>2001-06-14T13:58:17Z</cp:lastPrinted>
  <dcterms:created xsi:type="dcterms:W3CDTF">1999-06-25T18:38:26Z</dcterms:created>
  <dcterms:modified xsi:type="dcterms:W3CDTF">2022-12-07T17:02:34Z</dcterms:modified>
</cp:coreProperties>
</file>