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547962-EAE3-46E6-8DFD-AC14A125BB38}" v="11" dt="2026-03-30T05:22:51.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2" d="100"/>
          <a:sy n="82" d="100"/>
        </p:scale>
        <p:origin x="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risto Freite de Melo" userId="fa286924b6d9389c" providerId="LiveId" clId="{AFCC70CA-B947-4122-B366-5A8EE02CE4D2}"/>
    <pc:docChg chg="custSel modSld sldOrd">
      <pc:chgData name="evaristo Freite de Melo" userId="fa286924b6d9389c" providerId="LiveId" clId="{AFCC70CA-B947-4122-B366-5A8EE02CE4D2}" dt="2026-03-30T05:25:28.734" v="28"/>
      <pc:docMkLst>
        <pc:docMk/>
      </pc:docMkLst>
      <pc:sldChg chg="modSp mod">
        <pc:chgData name="evaristo Freite de Melo" userId="fa286924b6d9389c" providerId="LiveId" clId="{AFCC70CA-B947-4122-B366-5A8EE02CE4D2}" dt="2026-03-29T20:56:11.526" v="11" actId="113"/>
        <pc:sldMkLst>
          <pc:docMk/>
          <pc:sldMk cId="3985408941" sldId="257"/>
        </pc:sldMkLst>
        <pc:spChg chg="mod">
          <ac:chgData name="evaristo Freite de Melo" userId="fa286924b6d9389c" providerId="LiveId" clId="{AFCC70CA-B947-4122-B366-5A8EE02CE4D2}" dt="2026-03-29T20:56:11.526" v="11" actId="113"/>
          <ac:spMkLst>
            <pc:docMk/>
            <pc:sldMk cId="3985408941" sldId="257"/>
            <ac:spMk id="2" creationId="{2EF5138F-5068-9444-6740-E3EAC1E35753}"/>
          </ac:spMkLst>
        </pc:spChg>
        <pc:spChg chg="mod">
          <ac:chgData name="evaristo Freite de Melo" userId="fa286924b6d9389c" providerId="LiveId" clId="{AFCC70CA-B947-4122-B366-5A8EE02CE4D2}" dt="2026-03-29T20:54:15.695" v="2" actId="255"/>
          <ac:spMkLst>
            <pc:docMk/>
            <pc:sldMk cId="3985408941" sldId="257"/>
            <ac:spMk id="3" creationId="{578A24D8-5CD4-F27F-28FF-459A5EBB31BF}"/>
          </ac:spMkLst>
        </pc:spChg>
        <pc:picChg chg="add mod">
          <ac:chgData name="evaristo Freite de Melo" userId="fa286924b6d9389c" providerId="LiveId" clId="{AFCC70CA-B947-4122-B366-5A8EE02CE4D2}" dt="2026-03-25T20:47:50.136" v="0" actId="27957"/>
          <ac:picMkLst>
            <pc:docMk/>
            <pc:sldMk cId="3985408941" sldId="257"/>
            <ac:picMk id="7" creationId="{A0212928-4374-424B-8A53-FDF62E807350}"/>
          </ac:picMkLst>
        </pc:picChg>
      </pc:sldChg>
      <pc:sldChg chg="modSp">
        <pc:chgData name="evaristo Freite de Melo" userId="fa286924b6d9389c" providerId="LiveId" clId="{AFCC70CA-B947-4122-B366-5A8EE02CE4D2}" dt="2026-03-30T05:22:51.136" v="26" actId="207"/>
        <pc:sldMkLst>
          <pc:docMk/>
          <pc:sldMk cId="1605495438" sldId="258"/>
        </pc:sldMkLst>
        <pc:spChg chg="mod">
          <ac:chgData name="evaristo Freite de Melo" userId="fa286924b6d9389c" providerId="LiveId" clId="{AFCC70CA-B947-4122-B366-5A8EE02CE4D2}" dt="2026-03-30T05:22:51.136" v="26" actId="207"/>
          <ac:spMkLst>
            <pc:docMk/>
            <pc:sldMk cId="1605495438" sldId="258"/>
            <ac:spMk id="3" creationId="{A22CAA2E-526C-CF8E-F79D-49BCFEE9A421}"/>
          </ac:spMkLst>
        </pc:spChg>
      </pc:sldChg>
      <pc:sldChg chg="modSp mod ord">
        <pc:chgData name="evaristo Freite de Melo" userId="fa286924b6d9389c" providerId="LiveId" clId="{AFCC70CA-B947-4122-B366-5A8EE02CE4D2}" dt="2026-03-30T05:25:28.734" v="28"/>
        <pc:sldMkLst>
          <pc:docMk/>
          <pc:sldMk cId="4264479251" sldId="259"/>
        </pc:sldMkLst>
        <pc:spChg chg="mod">
          <ac:chgData name="evaristo Freite de Melo" userId="fa286924b6d9389c" providerId="LiveId" clId="{AFCC70CA-B947-4122-B366-5A8EE02CE4D2}" dt="2026-03-29T20:55:47.991" v="9" actId="113"/>
          <ac:spMkLst>
            <pc:docMk/>
            <pc:sldMk cId="4264479251" sldId="259"/>
            <ac:spMk id="2" creationId="{45AD9E05-0CA3-06EE-EFD4-76205EE8BADA}"/>
          </ac:spMkLst>
        </pc:spChg>
        <pc:spChg chg="mod">
          <ac:chgData name="evaristo Freite de Melo" userId="fa286924b6d9389c" providerId="LiveId" clId="{AFCC70CA-B947-4122-B366-5A8EE02CE4D2}" dt="2026-03-29T20:55:23.536" v="6" actId="255"/>
          <ac:spMkLst>
            <pc:docMk/>
            <pc:sldMk cId="4264479251" sldId="259"/>
            <ac:spMk id="3" creationId="{1534CCAF-2818-3F72-C523-0C887AAB52AF}"/>
          </ac:spMkLst>
        </pc:spChg>
      </pc:sldChg>
      <pc:sldChg chg="modSp mod">
        <pc:chgData name="evaristo Freite de Melo" userId="fa286924b6d9389c" providerId="LiveId" clId="{AFCC70CA-B947-4122-B366-5A8EE02CE4D2}" dt="2026-03-29T20:57:24.941" v="19" actId="14100"/>
        <pc:sldMkLst>
          <pc:docMk/>
          <pc:sldMk cId="2443171310" sldId="260"/>
        </pc:sldMkLst>
        <pc:spChg chg="mod">
          <ac:chgData name="evaristo Freite de Melo" userId="fa286924b6d9389c" providerId="LiveId" clId="{AFCC70CA-B947-4122-B366-5A8EE02CE4D2}" dt="2026-03-29T20:57:24.941" v="19" actId="14100"/>
          <ac:spMkLst>
            <pc:docMk/>
            <pc:sldMk cId="2443171310" sldId="260"/>
            <ac:spMk id="2" creationId="{AFD5B8FD-CB74-35BF-0A6C-2C34258B8EE7}"/>
          </ac:spMkLst>
        </pc:spChg>
        <pc:spChg chg="mod">
          <ac:chgData name="evaristo Freite de Melo" userId="fa286924b6d9389c" providerId="LiveId" clId="{AFCC70CA-B947-4122-B366-5A8EE02CE4D2}" dt="2026-03-29T20:56:46.078" v="13" actId="255"/>
          <ac:spMkLst>
            <pc:docMk/>
            <pc:sldMk cId="2443171310" sldId="260"/>
            <ac:spMk id="3" creationId="{24A74ED8-5E49-BA5D-3910-65FB14F900DB}"/>
          </ac:spMkLst>
        </pc:spChg>
      </pc:sldChg>
      <pc:sldChg chg="modSp mod">
        <pc:chgData name="evaristo Freite de Melo" userId="fa286924b6d9389c" providerId="LiveId" clId="{AFCC70CA-B947-4122-B366-5A8EE02CE4D2}" dt="2026-03-29T20:58:01.614" v="24" actId="27636"/>
        <pc:sldMkLst>
          <pc:docMk/>
          <pc:sldMk cId="2787625781" sldId="261"/>
        </pc:sldMkLst>
        <pc:spChg chg="mod">
          <ac:chgData name="evaristo Freite de Melo" userId="fa286924b6d9389c" providerId="LiveId" clId="{AFCC70CA-B947-4122-B366-5A8EE02CE4D2}" dt="2026-03-29T20:58:01.614" v="24" actId="27636"/>
          <ac:spMkLst>
            <pc:docMk/>
            <pc:sldMk cId="2787625781" sldId="261"/>
            <ac:spMk id="2" creationId="{5C2E1688-5BAD-2B19-8917-6CDF05C8A7F5}"/>
          </ac:spMkLst>
        </pc:spChg>
        <pc:spChg chg="mod">
          <ac:chgData name="evaristo Freite de Melo" userId="fa286924b6d9389c" providerId="LiveId" clId="{AFCC70CA-B947-4122-B366-5A8EE02CE4D2}" dt="2026-03-29T20:57:49.012" v="21" actId="255"/>
          <ac:spMkLst>
            <pc:docMk/>
            <pc:sldMk cId="2787625781" sldId="261"/>
            <ac:spMk id="6" creationId="{CEBCD7EE-8497-604C-33AB-539EBC382A3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3/30/2026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0087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3/30/2026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3315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3/30/2026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065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3/30/2026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0710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3/30/2026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4406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3/30/2026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5774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3/30/2026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8935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3/30/2026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3979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3/30/2026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854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3/30/2026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14477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3/30/2026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85913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3/30/2026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150656"/>
      </p:ext>
    </p:extLst>
  </p:cSld>
  <p:clrMap bg1="lt1" tx1="dk1" bg2="lt2" tx2="dk2" accent1="accent1" accent2="accent2" accent3="accent3" accent4="accent4" accent5="accent5" accent6="accent6" hlink="hlink" folHlink="folHlink"/>
  <p:sldLayoutIdLst>
    <p:sldLayoutId id="2147483721" r:id="rId1"/>
    <p:sldLayoutId id="2147483720" r:id="rId2"/>
    <p:sldLayoutId id="2147483719" r:id="rId3"/>
    <p:sldLayoutId id="2147483718" r:id="rId4"/>
    <p:sldLayoutId id="2147483717" r:id="rId5"/>
    <p:sldLayoutId id="2147483716" r:id="rId6"/>
    <p:sldLayoutId id="2147483715" r:id="rId7"/>
    <p:sldLayoutId id="2147483714" r:id="rId8"/>
    <p:sldLayoutId id="2147483713" r:id="rId9"/>
    <p:sldLayoutId id="2147483712" r:id="rId10"/>
    <p:sldLayoutId id="214748371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C8135-4B88-2E39-4FBB-6D306C91F756}"/>
              </a:ext>
            </a:extLst>
          </p:cNvPr>
          <p:cNvSpPr>
            <a:spLocks noGrp="1"/>
          </p:cNvSpPr>
          <p:nvPr>
            <p:ph type="ctrTitle"/>
          </p:nvPr>
        </p:nvSpPr>
        <p:spPr>
          <a:xfrm>
            <a:off x="4866968" y="914400"/>
            <a:ext cx="6627924" cy="1307592"/>
          </a:xfrm>
        </p:spPr>
        <p:txBody>
          <a:bodyPr vert="horz" lIns="91440" tIns="45720" rIns="91440" bIns="45720" rtlCol="0" anchor="t">
            <a:normAutofit/>
          </a:bodyPr>
          <a:lstStyle/>
          <a:p>
            <a:r>
              <a:rPr lang="en-US" sz="4000" b="1" dirty="0"/>
              <a:t> Introduction </a:t>
            </a:r>
          </a:p>
        </p:txBody>
      </p:sp>
      <p:pic>
        <p:nvPicPr>
          <p:cNvPr id="17" name="Picture 16" descr="Aqua and green fractal background like floral petal">
            <a:extLst>
              <a:ext uri="{FF2B5EF4-FFF2-40B4-BE49-F238E27FC236}">
                <a16:creationId xmlns:a16="http://schemas.microsoft.com/office/drawing/2014/main" id="{12DCA62F-D5D9-D572-68CF-CC7FEB90AEAF}"/>
              </a:ext>
            </a:extLst>
          </p:cNvPr>
          <p:cNvPicPr>
            <a:picLocks noChangeAspect="1"/>
          </p:cNvPicPr>
          <p:nvPr/>
        </p:nvPicPr>
        <p:blipFill>
          <a:blip r:embed="rId2"/>
          <a:srcRect l="21693" r="32428" b="1"/>
          <a:stretch>
            <a:fillRect/>
          </a:stretch>
        </p:blipFill>
        <p:spPr>
          <a:xfrm>
            <a:off x="20" y="-17929"/>
            <a:ext cx="4206220" cy="6875929"/>
          </a:xfrm>
          <a:prstGeom prst="rect">
            <a:avLst/>
          </a:prstGeom>
        </p:spPr>
      </p:pic>
      <p:cxnSp>
        <p:nvCxnSpPr>
          <p:cNvPr id="31" name="Straight Connector 3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7BBF82C-E575-70B1-9AA7-F1156B0F9325}"/>
              </a:ext>
            </a:extLst>
          </p:cNvPr>
          <p:cNvSpPr>
            <a:spLocks noGrp="1"/>
          </p:cNvSpPr>
          <p:nvPr>
            <p:ph type="subTitle" idx="1"/>
          </p:nvPr>
        </p:nvSpPr>
        <p:spPr>
          <a:xfrm>
            <a:off x="4866968" y="2221992"/>
            <a:ext cx="6627924" cy="3739896"/>
          </a:xfrm>
        </p:spPr>
        <p:txBody>
          <a:bodyPr vert="horz" lIns="91440" tIns="45720" rIns="91440" bIns="45720" rtlCol="0">
            <a:normAutofit/>
          </a:bodyPr>
          <a:lstStyle/>
          <a:p>
            <a:pPr algn="just">
              <a:lnSpc>
                <a:spcPct val="100000"/>
              </a:lnSpc>
            </a:pPr>
            <a:r>
              <a:rPr lang="en-US" sz="1600" dirty="0"/>
              <a:t>The National Health Service (NHS) is one of the largest employers globally, facing workforce shortages and increasing demand. Effective Human Capital Management (HCM), particularly recruitment, is essential to ensure service quality, workforce sustainability, and improved patient outcomes (NHS England, 2023). In this presentation I will talk about the NHS (National Health Service of the United Kingdom): </a:t>
            </a:r>
          </a:p>
          <a:p>
            <a:pPr indent="-228600" algn="just">
              <a:lnSpc>
                <a:spcPct val="100000"/>
              </a:lnSpc>
              <a:buFont typeface="Arial" panose="020B0604020202020204" pitchFamily="34" charset="0"/>
              <a:buChar char="•"/>
            </a:pPr>
            <a:r>
              <a:rPr lang="en-US" sz="1600" dirty="0"/>
              <a:t>1. Recruitment</a:t>
            </a:r>
          </a:p>
          <a:p>
            <a:pPr indent="-228600" algn="just">
              <a:lnSpc>
                <a:spcPct val="100000"/>
              </a:lnSpc>
              <a:buFont typeface="Arial" panose="020B0604020202020204" pitchFamily="34" charset="0"/>
              <a:buChar char="•"/>
            </a:pPr>
            <a:r>
              <a:rPr lang="en-US" sz="1600" dirty="0"/>
              <a:t>2. Training and Development</a:t>
            </a:r>
          </a:p>
          <a:p>
            <a:pPr indent="-228600" algn="just">
              <a:lnSpc>
                <a:spcPct val="100000"/>
              </a:lnSpc>
              <a:buFont typeface="Arial" panose="020B0604020202020204" pitchFamily="34" charset="0"/>
              <a:buChar char="•"/>
            </a:pPr>
            <a:r>
              <a:rPr lang="en-US" sz="1600" dirty="0"/>
              <a:t>3. Compensation and Benefits</a:t>
            </a:r>
          </a:p>
          <a:p>
            <a:pPr indent="-228600" algn="just">
              <a:lnSpc>
                <a:spcPct val="100000"/>
              </a:lnSpc>
              <a:buFont typeface="Arial" panose="020B0604020202020204" pitchFamily="34" charset="0"/>
              <a:buChar char="•"/>
            </a:pPr>
            <a:r>
              <a:rPr lang="en-US" sz="1600" dirty="0"/>
              <a:t>4. Retention and Succession Planning</a:t>
            </a:r>
          </a:p>
          <a:p>
            <a:pPr indent="-228600" algn="just">
              <a:lnSpc>
                <a:spcPct val="100000"/>
              </a:lnSpc>
              <a:buFont typeface="Arial" panose="020B0604020202020204" pitchFamily="34" charset="0"/>
              <a:buChar char="•"/>
            </a:pPr>
            <a:r>
              <a:rPr lang="en-US" sz="1600" dirty="0"/>
              <a:t>5. Job Satisfaction</a:t>
            </a:r>
          </a:p>
          <a:p>
            <a:pPr indent="-228600">
              <a:lnSpc>
                <a:spcPct val="100000"/>
              </a:lnSpc>
              <a:buFont typeface="Arial" panose="020B0604020202020204" pitchFamily="34" charset="0"/>
              <a:buChar char="•"/>
            </a:pPr>
            <a:endParaRPr lang="en-US" sz="1600" dirty="0"/>
          </a:p>
        </p:txBody>
      </p:sp>
      <p:cxnSp>
        <p:nvCxnSpPr>
          <p:cNvPr id="33" name="Straight Connector 3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3455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5138F-5068-9444-6740-E3EAC1E35753}"/>
              </a:ext>
            </a:extLst>
          </p:cNvPr>
          <p:cNvSpPr>
            <a:spLocks noGrp="1"/>
          </p:cNvSpPr>
          <p:nvPr>
            <p:ph type="ctrTitle"/>
          </p:nvPr>
        </p:nvSpPr>
        <p:spPr>
          <a:xfrm>
            <a:off x="8399165" y="1100380"/>
            <a:ext cx="3324281" cy="717534"/>
          </a:xfrm>
        </p:spPr>
        <p:txBody>
          <a:bodyPr anchor="b">
            <a:noAutofit/>
          </a:bodyPr>
          <a:lstStyle/>
          <a:p>
            <a:r>
              <a:rPr lang="en-GB" sz="4000" b="1" dirty="0"/>
              <a:t>Recruitment</a:t>
            </a:r>
          </a:p>
        </p:txBody>
      </p:sp>
      <p:sp>
        <p:nvSpPr>
          <p:cNvPr id="3" name="Subtitle 2">
            <a:extLst>
              <a:ext uri="{FF2B5EF4-FFF2-40B4-BE49-F238E27FC236}">
                <a16:creationId xmlns:a16="http://schemas.microsoft.com/office/drawing/2014/main" id="{578A24D8-5CD4-F27F-28FF-459A5EBB31BF}"/>
              </a:ext>
            </a:extLst>
          </p:cNvPr>
          <p:cNvSpPr>
            <a:spLocks noGrp="1"/>
          </p:cNvSpPr>
          <p:nvPr>
            <p:ph type="subTitle" idx="1"/>
          </p:nvPr>
        </p:nvSpPr>
        <p:spPr>
          <a:xfrm>
            <a:off x="8399165" y="2688771"/>
            <a:ext cx="3060701" cy="3445329"/>
          </a:xfrm>
        </p:spPr>
        <p:txBody>
          <a:bodyPr anchor="t">
            <a:normAutofit/>
          </a:bodyPr>
          <a:lstStyle/>
          <a:p>
            <a:pPr>
              <a:lnSpc>
                <a:spcPct val="100000"/>
              </a:lnSpc>
            </a:pPr>
            <a:r>
              <a:rPr lang="en-GB" sz="1600" dirty="0">
                <a:latin typeface="Arial" panose="020B0604020202020204" pitchFamily="34" charset="0"/>
                <a:cs typeface="Arial" panose="020B0604020202020204" pitchFamily="34" charset="0"/>
              </a:rPr>
              <a:t>NHS recruitment faces shortages, lengthy hiring, and reliance on international staff. Improving digital recruitment, employer branding, and partnerships with universities can attract talent and reduce workforce gaps (Buchan et al., 2019).</a:t>
            </a:r>
          </a:p>
        </p:txBody>
      </p:sp>
      <p:pic>
        <p:nvPicPr>
          <p:cNvPr id="7" name="Graphic 45" descr="Handshake">
            <a:extLst>
              <a:ext uri="{FF2B5EF4-FFF2-40B4-BE49-F238E27FC236}">
                <a16:creationId xmlns:a16="http://schemas.microsoft.com/office/drawing/2014/main" id="{A0212928-4374-424B-8A53-FDF62E80735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8557" y="723900"/>
            <a:ext cx="4876330" cy="5410200"/>
          </a:xfrm>
          <a:prstGeom prst="rect">
            <a:avLst/>
          </a:prstGeom>
        </p:spPr>
      </p:pic>
      <p:cxnSp>
        <p:nvCxnSpPr>
          <p:cNvPr id="19" name="Straight Connector 18">
            <a:extLst>
              <a:ext uri="{FF2B5EF4-FFF2-40B4-BE49-F238E27FC236}">
                <a16:creationId xmlns:a16="http://schemas.microsoft.com/office/drawing/2014/main" id="{F7491F31-6557-2984-60B7-24907747D8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82959" y="662940"/>
            <a:ext cx="0" cy="55321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5408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B527C-4AF9-415B-A4FC-B8AC6ADBC07C}"/>
              </a:ext>
            </a:extLst>
          </p:cNvPr>
          <p:cNvSpPr>
            <a:spLocks noGrp="1"/>
          </p:cNvSpPr>
          <p:nvPr>
            <p:ph type="ctrTitle"/>
          </p:nvPr>
        </p:nvSpPr>
        <p:spPr>
          <a:xfrm>
            <a:off x="685800" y="899024"/>
            <a:ext cx="3076032" cy="3914947"/>
          </a:xfrm>
        </p:spPr>
        <p:txBody>
          <a:bodyPr>
            <a:normAutofit/>
          </a:bodyPr>
          <a:lstStyle/>
          <a:p>
            <a:pPr marL="0" marR="0" lvl="0" indent="0" defTabSz="914400" rtl="0" eaLnBrk="1" fontAlgn="auto" latinLnBrk="0" hangingPunct="1">
              <a:spcBef>
                <a:spcPts val="1000"/>
              </a:spcBef>
              <a:spcAft>
                <a:spcPts val="0"/>
              </a:spcAft>
              <a:tabLst/>
              <a:defRPr/>
            </a:pPr>
            <a:r>
              <a:rPr kumimoji="0" lang="en-GB" sz="3700" b="1" i="0" u="none" strike="noStrike" kern="1200" cap="none" spc="0" normalizeH="0" baseline="0" noProof="0">
                <a:ln>
                  <a:noFill/>
                </a:ln>
                <a:effectLst/>
                <a:uLnTx/>
                <a:uFillTx/>
                <a:latin typeface="Calisto MT"/>
                <a:ea typeface="+mn-ea"/>
                <a:cs typeface="+mn-cs"/>
              </a:rPr>
              <a:t>Training &amp; Development </a:t>
            </a:r>
            <a:br>
              <a:rPr kumimoji="0" lang="en-GB" sz="3700" b="1" i="0" u="none" strike="noStrike" kern="1200" cap="none" spc="0" normalizeH="0" baseline="0" noProof="0">
                <a:ln>
                  <a:noFill/>
                </a:ln>
                <a:effectLst/>
                <a:uLnTx/>
                <a:uFillTx/>
                <a:latin typeface="Calisto MT"/>
                <a:ea typeface="+mn-ea"/>
                <a:cs typeface="+mn-cs"/>
              </a:rPr>
            </a:br>
            <a:endParaRPr lang="en-GB" sz="3700"/>
          </a:p>
        </p:txBody>
      </p:sp>
      <p:sp>
        <p:nvSpPr>
          <p:cNvPr id="3" name="Subtitle 2">
            <a:extLst>
              <a:ext uri="{FF2B5EF4-FFF2-40B4-BE49-F238E27FC236}">
                <a16:creationId xmlns:a16="http://schemas.microsoft.com/office/drawing/2014/main" id="{A22CAA2E-526C-CF8E-F79D-49BCFEE9A421}"/>
              </a:ext>
            </a:extLst>
          </p:cNvPr>
          <p:cNvSpPr>
            <a:spLocks noGrp="1"/>
          </p:cNvSpPr>
          <p:nvPr>
            <p:ph type="subTitle" idx="1"/>
          </p:nvPr>
        </p:nvSpPr>
        <p:spPr>
          <a:xfrm>
            <a:off x="729624" y="3156857"/>
            <a:ext cx="5366376" cy="2722781"/>
          </a:xfrm>
        </p:spPr>
        <p:txBody>
          <a:bodyPr>
            <a:noAutofit/>
          </a:bodyPr>
          <a:lstStyle/>
          <a:p>
            <a:pPr>
              <a:lnSpc>
                <a:spcPct val="100000"/>
              </a:lnSpc>
            </a:pPr>
            <a:r>
              <a:rPr lang="en-GB" sz="1600" dirty="0">
                <a:latin typeface="Arial" panose="020B0604020202020204" pitchFamily="34" charset="0"/>
                <a:cs typeface="Arial" panose="020B0604020202020204" pitchFamily="34" charset="0"/>
              </a:rPr>
              <a:t>Training and development within the National Health Service (NHS) are essential to address skill gaps, improve service delivery, and support staff progression. Investing in continuous professional development and digital training enhances workforce capability and adaptability in a rapidly evolving healthcare environment (Health Education England, 2022</a:t>
            </a:r>
            <a:r>
              <a:rPr lang="en-GB" dirty="0">
                <a:solidFill>
                  <a:srgbClr val="00B050"/>
                </a:solidFill>
                <a:latin typeface="Arial" panose="020B0604020202020204" pitchFamily="34" charset="0"/>
                <a:cs typeface="Arial" panose="020B0604020202020204" pitchFamily="34" charset="0"/>
              </a:rPr>
              <a:t>).</a:t>
            </a:r>
          </a:p>
        </p:txBody>
      </p:sp>
      <p:cxnSp>
        <p:nvCxnSpPr>
          <p:cNvPr id="3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Business Growth">
            <a:extLst>
              <a:ext uri="{FF2B5EF4-FFF2-40B4-BE49-F238E27FC236}">
                <a16:creationId xmlns:a16="http://schemas.microsoft.com/office/drawing/2014/main" id="{E9B1DD12-7B92-395F-F145-77CF0A479F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5971" y="723901"/>
            <a:ext cx="4691742" cy="5410200"/>
          </a:xfrm>
          <a:prstGeom prst="rect">
            <a:avLst/>
          </a:prstGeom>
        </p:spPr>
      </p:pic>
    </p:spTree>
    <p:extLst>
      <p:ext uri="{BB962C8B-B14F-4D97-AF65-F5344CB8AC3E}">
        <p14:creationId xmlns:p14="http://schemas.microsoft.com/office/powerpoint/2010/main" val="1605495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3FA22337-4CA0-428A-90ED-6242E231D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D9E05-0CA3-06EE-EFD4-76205EE8BADA}"/>
              </a:ext>
            </a:extLst>
          </p:cNvPr>
          <p:cNvSpPr>
            <a:spLocks noGrp="1"/>
          </p:cNvSpPr>
          <p:nvPr>
            <p:ph type="ctrTitle"/>
          </p:nvPr>
        </p:nvSpPr>
        <p:spPr>
          <a:xfrm>
            <a:off x="6400800" y="921797"/>
            <a:ext cx="5076967" cy="3808544"/>
          </a:xfrm>
        </p:spPr>
        <p:txBody>
          <a:bodyPr>
            <a:normAutofit/>
          </a:bodyPr>
          <a:lstStyle/>
          <a:p>
            <a:r>
              <a:rPr lang="en-GB" sz="4000" b="1" dirty="0"/>
              <a:t>Compensation and Rewards</a:t>
            </a:r>
          </a:p>
        </p:txBody>
      </p:sp>
      <p:sp>
        <p:nvSpPr>
          <p:cNvPr id="3" name="Subtitle 2">
            <a:extLst>
              <a:ext uri="{FF2B5EF4-FFF2-40B4-BE49-F238E27FC236}">
                <a16:creationId xmlns:a16="http://schemas.microsoft.com/office/drawing/2014/main" id="{1534CCAF-2818-3F72-C523-0C887AAB52AF}"/>
              </a:ext>
            </a:extLst>
          </p:cNvPr>
          <p:cNvSpPr>
            <a:spLocks noGrp="1"/>
          </p:cNvSpPr>
          <p:nvPr>
            <p:ph type="subTitle" idx="1"/>
          </p:nvPr>
        </p:nvSpPr>
        <p:spPr>
          <a:xfrm>
            <a:off x="6324600" y="3233057"/>
            <a:ext cx="5758543" cy="2558143"/>
          </a:xfrm>
        </p:spPr>
        <p:txBody>
          <a:bodyPr>
            <a:normAutofit/>
          </a:bodyPr>
          <a:lstStyle/>
          <a:p>
            <a:pPr>
              <a:lnSpc>
                <a:spcPct val="100000"/>
              </a:lnSpc>
            </a:pPr>
            <a:r>
              <a:rPr lang="en-GB" sz="1600" dirty="0">
                <a:latin typeface="Arial" panose="020B0604020202020204" pitchFamily="34" charset="0"/>
                <a:cs typeface="Arial" panose="020B0604020202020204" pitchFamily="34" charset="0"/>
              </a:rPr>
              <a:t>Compensation and rewards within the National Health Service (NHS) influence staff motivation and retention. Competitive pay, recognition schemes, and non-financial benefits such as flexible working can improve job satisfaction and workforce stability in a highly demanding healthcare environment (NHS Employers, 2023).</a:t>
            </a:r>
          </a:p>
          <a:p>
            <a:pPr>
              <a:lnSpc>
                <a:spcPct val="100000"/>
              </a:lnSpc>
            </a:pPr>
            <a:endParaRPr lang="en-GB" sz="900" dirty="0"/>
          </a:p>
        </p:txBody>
      </p:sp>
      <p:pic>
        <p:nvPicPr>
          <p:cNvPr id="1028" name="Picture 4" descr="Our Guide to NHS Compensation Payouts">
            <a:extLst>
              <a:ext uri="{FF2B5EF4-FFF2-40B4-BE49-F238E27FC236}">
                <a16:creationId xmlns:a16="http://schemas.microsoft.com/office/drawing/2014/main" id="{77A71047-730B-93B6-FC5D-C64B42E4D5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891" r="1" b="4689"/>
          <a:stretch>
            <a:fillRect/>
          </a:stretch>
        </p:blipFill>
        <p:spPr bwMode="auto">
          <a:xfrm>
            <a:off x="20" y="10"/>
            <a:ext cx="6324580"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1040" name="Straight Connector 1039">
            <a:extLst>
              <a:ext uri="{FF2B5EF4-FFF2-40B4-BE49-F238E27FC236}">
                <a16:creationId xmlns:a16="http://schemas.microsoft.com/office/drawing/2014/main" id="{8AF9D138-2A50-4B26-B7AB-6D62CE1A9D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47238"/>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30" name="Picture 6" descr="Our Guide to NHS Compensation Payouts">
            <a:extLst>
              <a:ext uri="{FF2B5EF4-FFF2-40B4-BE49-F238E27FC236}">
                <a16:creationId xmlns:a16="http://schemas.microsoft.com/office/drawing/2014/main" id="{A8D4AD08-3904-2092-778E-9F6D00164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891" r="1" b="4689"/>
          <a:stretch>
            <a:fillRect/>
          </a:stretch>
        </p:blipFill>
        <p:spPr bwMode="auto">
          <a:xfrm>
            <a:off x="20" y="3429000"/>
            <a:ext cx="632458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447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5B8FD-CB74-35BF-0A6C-2C34258B8EE7}"/>
              </a:ext>
            </a:extLst>
          </p:cNvPr>
          <p:cNvSpPr>
            <a:spLocks noGrp="1"/>
          </p:cNvSpPr>
          <p:nvPr>
            <p:ph type="ctrTitle"/>
          </p:nvPr>
        </p:nvSpPr>
        <p:spPr>
          <a:xfrm>
            <a:off x="6005593" y="696500"/>
            <a:ext cx="6075335" cy="2111825"/>
          </a:xfrm>
        </p:spPr>
        <p:txBody>
          <a:bodyPr>
            <a:noAutofit/>
          </a:bodyPr>
          <a:lstStyle/>
          <a:p>
            <a:pPr>
              <a:lnSpc>
                <a:spcPct val="90000"/>
              </a:lnSpc>
            </a:pPr>
            <a:r>
              <a:rPr lang="en-GB" sz="4000" b="1" dirty="0">
                <a:latin typeface="Arial" panose="020B0604020202020204" pitchFamily="34" charset="0"/>
                <a:cs typeface="Arial" panose="020B0604020202020204" pitchFamily="34" charset="0"/>
              </a:rPr>
              <a:t>Retention and Succession Planning</a:t>
            </a:r>
          </a:p>
        </p:txBody>
      </p:sp>
      <p:sp>
        <p:nvSpPr>
          <p:cNvPr id="3" name="Subtitle 2">
            <a:extLst>
              <a:ext uri="{FF2B5EF4-FFF2-40B4-BE49-F238E27FC236}">
                <a16:creationId xmlns:a16="http://schemas.microsoft.com/office/drawing/2014/main" id="{24A74ED8-5E49-BA5D-3910-65FB14F900DB}"/>
              </a:ext>
            </a:extLst>
          </p:cNvPr>
          <p:cNvSpPr>
            <a:spLocks noGrp="1"/>
          </p:cNvSpPr>
          <p:nvPr>
            <p:ph type="subTitle" idx="1"/>
          </p:nvPr>
        </p:nvSpPr>
        <p:spPr>
          <a:xfrm>
            <a:off x="695325" y="4746172"/>
            <a:ext cx="10765912" cy="2111827"/>
          </a:xfrm>
        </p:spPr>
        <p:txBody>
          <a:bodyPr anchor="t">
            <a:normAutofit/>
          </a:bodyPr>
          <a:lstStyle/>
          <a:p>
            <a:pPr>
              <a:lnSpc>
                <a:spcPct val="100000"/>
              </a:lnSpc>
            </a:pPr>
            <a:r>
              <a:rPr lang="en-GB" sz="1600" dirty="0">
                <a:latin typeface="Arial" panose="020B0604020202020204" pitchFamily="34" charset="0"/>
                <a:cs typeface="Arial" panose="020B0604020202020204" pitchFamily="34" charset="0"/>
              </a:rPr>
              <a:t>Retention and succession planning in the National Health Service (NHS) are critical to maintaining service continuity. Strategies such as mentoring, career progression frameworks, and wellbeing initiatives help reduce turnover and prepare future leaders (Buchan et al., 2019).</a:t>
            </a:r>
          </a:p>
        </p:txBody>
      </p:sp>
      <p:pic>
        <p:nvPicPr>
          <p:cNvPr id="4" name="Picture 3">
            <a:extLst>
              <a:ext uri="{FF2B5EF4-FFF2-40B4-BE49-F238E27FC236}">
                <a16:creationId xmlns:a16="http://schemas.microsoft.com/office/drawing/2014/main" id="{BE05363A-FFAF-C316-C86C-EB178573B9A0}"/>
              </a:ext>
            </a:extLst>
          </p:cNvPr>
          <p:cNvPicPr>
            <a:picLocks noChangeAspect="1"/>
          </p:cNvPicPr>
          <p:nvPr/>
        </p:nvPicPr>
        <p:blipFill>
          <a:blip r:embed="rId2"/>
          <a:stretch>
            <a:fillRect/>
          </a:stretch>
        </p:blipFill>
        <p:spPr>
          <a:xfrm>
            <a:off x="800100" y="914403"/>
            <a:ext cx="5134573" cy="3393708"/>
          </a:xfrm>
          <a:prstGeom prst="rect">
            <a:avLst/>
          </a:prstGeom>
        </p:spPr>
      </p:pic>
      <p:cxnSp>
        <p:nvCxnSpPr>
          <p:cNvPr id="29" name="Straight Connector 28">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317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2E1688-5BAD-2B19-8917-6CDF05C8A7F5}"/>
              </a:ext>
            </a:extLst>
          </p:cNvPr>
          <p:cNvSpPr>
            <a:spLocks noGrp="1"/>
          </p:cNvSpPr>
          <p:nvPr>
            <p:ph type="title"/>
          </p:nvPr>
        </p:nvSpPr>
        <p:spPr>
          <a:xfrm>
            <a:off x="6696186" y="909637"/>
            <a:ext cx="4800600" cy="1307592"/>
          </a:xfrm>
        </p:spPr>
        <p:txBody>
          <a:bodyPr vert="horz" lIns="91440" tIns="45720" rIns="91440" bIns="45720" rtlCol="0" anchor="t">
            <a:normAutofit fontScale="90000"/>
          </a:bodyPr>
          <a:lstStyle/>
          <a:p>
            <a:r>
              <a:rPr lang="en-US" b="1" dirty="0">
                <a:latin typeface="Arial" panose="020B0604020202020204" pitchFamily="34" charset="0"/>
                <a:cs typeface="Arial" panose="020B0604020202020204" pitchFamily="34" charset="0"/>
              </a:rPr>
              <a:t>Job Satisfaction</a:t>
            </a:r>
          </a:p>
        </p:txBody>
      </p:sp>
      <p:pic>
        <p:nvPicPr>
          <p:cNvPr id="4" name="Content Placeholder 3">
            <a:extLst>
              <a:ext uri="{FF2B5EF4-FFF2-40B4-BE49-F238E27FC236}">
                <a16:creationId xmlns:a16="http://schemas.microsoft.com/office/drawing/2014/main" id="{6F5283A4-3957-1FA9-10F9-ED161F573556}"/>
              </a:ext>
            </a:extLst>
          </p:cNvPr>
          <p:cNvPicPr>
            <a:picLocks noGrp="1" noChangeAspect="1"/>
          </p:cNvPicPr>
          <p:nvPr>
            <p:ph idx="1"/>
          </p:nvPr>
        </p:nvPicPr>
        <p:blipFill>
          <a:blip r:embed="rId2"/>
          <a:srcRect l="2050" r="1168"/>
          <a:stretch>
            <a:fillRect/>
          </a:stretch>
        </p:blipFill>
        <p:spPr>
          <a:xfrm>
            <a:off x="20" y="10"/>
            <a:ext cx="6044164" cy="6857990"/>
          </a:xfrm>
          <a:prstGeom prst="rect">
            <a:avLst/>
          </a:prstGeom>
        </p:spPr>
      </p:pic>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EBCD7EE-8497-604C-33AB-539EBC382A31}"/>
              </a:ext>
            </a:extLst>
          </p:cNvPr>
          <p:cNvSpPr txBox="1"/>
          <p:nvPr/>
        </p:nvSpPr>
        <p:spPr>
          <a:xfrm>
            <a:off x="6696186" y="2221992"/>
            <a:ext cx="4800600" cy="3739896"/>
          </a:xfrm>
          <a:prstGeom prst="rect">
            <a:avLst/>
          </a:prstGeom>
        </p:spPr>
        <p:txBody>
          <a:bodyPr vert="horz" lIns="91440" tIns="45720" rIns="91440" bIns="45720" rtlCol="0">
            <a:normAutofit/>
          </a:bodyPr>
          <a:lstStyle/>
          <a:p>
            <a:pPr>
              <a:lnSpc>
                <a:spcPct val="110000"/>
              </a:lnSpc>
              <a:spcAft>
                <a:spcPts val="600"/>
              </a:spcAft>
            </a:pPr>
            <a:r>
              <a:rPr lang="en-US" sz="1600" dirty="0">
                <a:latin typeface="Arial" panose="020B0604020202020204" pitchFamily="34" charset="0"/>
                <a:cs typeface="Arial" panose="020B0604020202020204" pitchFamily="34" charset="0"/>
              </a:rPr>
              <a:t>Job satisfaction within the National Health Service (NHS) is influenced by workload, recognition, and work-life balance. Enhancing engagement, supportive leadership, and wellbeing initiatives can improve staff morale, retention, and overall service quality (NHS Staff Survey, 2022).</a:t>
            </a:r>
          </a:p>
        </p:txBody>
      </p: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62578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78</TotalTime>
  <Words>343</Words>
  <Application>Microsoft Office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Calisto MT</vt:lpstr>
      <vt:lpstr>Univers Condensed</vt:lpstr>
      <vt:lpstr>ChronicleVTI</vt:lpstr>
      <vt:lpstr> Introduction </vt:lpstr>
      <vt:lpstr>Recruitment</vt:lpstr>
      <vt:lpstr>Training &amp; Development  </vt:lpstr>
      <vt:lpstr>Compensation and Rewards</vt:lpstr>
      <vt:lpstr>Retention and Succession Planning</vt:lpstr>
      <vt:lpstr>Job Satisfaction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evaristo Freite de Melo</dc:creator>
  <cp:lastModifiedBy>evaristo Freite de Melo</cp:lastModifiedBy>
  <cp:revision>1</cp:revision>
  <dcterms:created xsi:type="dcterms:W3CDTF">2026-03-25T19:33:51Z</dcterms:created>
  <dcterms:modified xsi:type="dcterms:W3CDTF">2026-03-30T05:25:39Z</dcterms:modified>
</cp:coreProperties>
</file>