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10693400"/>
  <p:notesSz cx="6858000" cy="9144000"/>
  <p:embeddedFontLst>
    <p:embeddedFont>
      <p:font typeface="Times New Roman Bold" panose="02020803070505020304"/>
      <p:regular r:id="rId3"/>
      <p:bold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09" autoAdjust="0"/>
    <p:restoredTop sz="94584" autoAdjust="0"/>
  </p:normalViewPr>
  <p:slideViewPr>
    <p:cSldViewPr>
      <p:cViewPr varScale="1">
        <p:scale>
          <a:sx n="93" d="100"/>
          <a:sy n="93" d="100"/>
        </p:scale>
        <p:origin x="1920"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BF3"/>
        </a:solidFill>
        <a:effectLst/>
      </p:bgPr>
    </p:bg>
    <p:spTree>
      <p:nvGrpSpPr>
        <p:cNvPr id="1" name=""/>
        <p:cNvGrpSpPr/>
        <p:nvPr/>
      </p:nvGrpSpPr>
      <p:grpSpPr>
        <a:xfrm>
          <a:off x="0" y="0"/>
          <a:ext cx="0" cy="0"/>
          <a:chOff x="0" y="0"/>
          <a:chExt cx="0" cy="0"/>
        </a:xfrm>
      </p:grpSpPr>
      <p:grpSp>
        <p:nvGrpSpPr>
          <p:cNvPr id="2" name="Group 2"/>
          <p:cNvGrpSpPr/>
          <p:nvPr/>
        </p:nvGrpSpPr>
        <p:grpSpPr>
          <a:xfrm>
            <a:off x="-10305" y="8263957"/>
            <a:ext cx="4317482" cy="2429443"/>
            <a:chOff x="0" y="-38100"/>
            <a:chExt cx="1519995" cy="855300"/>
          </a:xfrm>
        </p:grpSpPr>
        <p:sp>
          <p:nvSpPr>
            <p:cNvPr id="3" name="Freeform 3"/>
            <p:cNvSpPr/>
            <p:nvPr/>
          </p:nvSpPr>
          <p:spPr>
            <a:xfrm>
              <a:off x="3859" y="0"/>
              <a:ext cx="1516136" cy="817200"/>
            </a:xfrm>
            <a:custGeom>
              <a:avLst/>
              <a:gdLst/>
              <a:ahLst/>
              <a:cxnLst/>
              <a:rect l="l" t="t" r="r" b="b"/>
              <a:pathLst>
                <a:path w="1952394" h="817200">
                  <a:moveTo>
                    <a:pt x="0" y="0"/>
                  </a:moveTo>
                  <a:lnTo>
                    <a:pt x="1952394" y="0"/>
                  </a:lnTo>
                  <a:lnTo>
                    <a:pt x="1952394" y="817200"/>
                  </a:lnTo>
                  <a:lnTo>
                    <a:pt x="0" y="817200"/>
                  </a:lnTo>
                  <a:close/>
                </a:path>
              </a:pathLst>
            </a:custGeom>
            <a:solidFill>
              <a:srgbClr val="D3E359"/>
            </a:solidFill>
          </p:spPr>
        </p:sp>
        <p:sp>
          <p:nvSpPr>
            <p:cNvPr id="4" name="TextBox 4"/>
            <p:cNvSpPr txBox="1"/>
            <p:nvPr/>
          </p:nvSpPr>
          <p:spPr>
            <a:xfrm>
              <a:off x="0" y="-38100"/>
              <a:ext cx="1482291" cy="855300"/>
            </a:xfrm>
            <a:prstGeom prst="rect">
              <a:avLst/>
            </a:prstGeom>
          </p:spPr>
          <p:txBody>
            <a:bodyPr lIns="23752" tIns="23752" rIns="23752" bIns="23752" rtlCol="0" anchor="ctr"/>
            <a:lstStyle/>
            <a:p>
              <a:pPr algn="just">
                <a:lnSpc>
                  <a:spcPct val="150000"/>
                </a:lnSpc>
              </a:pPr>
              <a:r>
                <a:rPr lang="en-US" sz="1200" dirty="0">
                  <a:solidFill>
                    <a:srgbClr val="000000"/>
                  </a:solidFill>
                  <a:latin typeface="Times New Roman"/>
                  <a:ea typeface="Times New Roman"/>
                  <a:cs typeface="Times New Roman"/>
                  <a:sym typeface="Times New Roman"/>
                </a:rPr>
                <a:t>This research can help us by increasing our understanding of mental health problems and their causes. It may help universities and health services improve support </a:t>
              </a:r>
              <a:r>
                <a:rPr lang="en-US" sz="1200" dirty="0" err="1">
                  <a:solidFill>
                    <a:srgbClr val="000000"/>
                  </a:solidFill>
                  <a:latin typeface="Times New Roman"/>
                  <a:ea typeface="Times New Roman"/>
                  <a:cs typeface="Times New Roman"/>
                  <a:sym typeface="Times New Roman"/>
                </a:rPr>
                <a:t>programmes</a:t>
              </a:r>
              <a:r>
                <a:rPr lang="en-US" sz="1200" dirty="0">
                  <a:solidFill>
                    <a:srgbClr val="000000"/>
                  </a:solidFill>
                  <a:latin typeface="Times New Roman"/>
                  <a:ea typeface="Times New Roman"/>
                  <a:cs typeface="Times New Roman"/>
                  <a:sym typeface="Times New Roman"/>
                </a:rPr>
                <a:t> and counselling services. The findings can also help policymakers and health professionals develop better strategies to reduce stress and improve student wellbeing in the UK.</a:t>
              </a:r>
            </a:p>
            <a:p>
              <a:pPr algn="just">
                <a:lnSpc>
                  <a:spcPts val="1960"/>
                </a:lnSpc>
                <a:spcBef>
                  <a:spcPct val="0"/>
                </a:spcBef>
              </a:pPr>
              <a:endParaRPr lang="en-US" sz="1400" dirty="0">
                <a:solidFill>
                  <a:srgbClr val="000000"/>
                </a:solidFill>
                <a:latin typeface="Times New Roman"/>
                <a:ea typeface="Times New Roman"/>
                <a:cs typeface="Times New Roman"/>
                <a:sym typeface="Times New Roman"/>
              </a:endParaRPr>
            </a:p>
          </p:txBody>
        </p:sp>
      </p:grpSp>
      <p:grpSp>
        <p:nvGrpSpPr>
          <p:cNvPr id="5" name="Group 5"/>
          <p:cNvGrpSpPr/>
          <p:nvPr/>
        </p:nvGrpSpPr>
        <p:grpSpPr>
          <a:xfrm>
            <a:off x="0" y="638814"/>
            <a:ext cx="5412090" cy="2205824"/>
            <a:chOff x="-8214" y="-28575"/>
            <a:chExt cx="1895978" cy="670789"/>
          </a:xfrm>
        </p:grpSpPr>
        <p:sp>
          <p:nvSpPr>
            <p:cNvPr id="6" name="Freeform 6"/>
            <p:cNvSpPr/>
            <p:nvPr/>
          </p:nvSpPr>
          <p:spPr>
            <a:xfrm>
              <a:off x="-8214" y="22854"/>
              <a:ext cx="1887764" cy="619360"/>
            </a:xfrm>
            <a:custGeom>
              <a:avLst/>
              <a:gdLst/>
              <a:ahLst/>
              <a:cxnLst/>
              <a:rect l="l" t="t" r="r" b="b"/>
              <a:pathLst>
                <a:path w="1887764" h="619360">
                  <a:moveTo>
                    <a:pt x="0" y="0"/>
                  </a:moveTo>
                  <a:lnTo>
                    <a:pt x="1887764" y="0"/>
                  </a:lnTo>
                  <a:lnTo>
                    <a:pt x="1887764" y="619360"/>
                  </a:lnTo>
                  <a:lnTo>
                    <a:pt x="0" y="619360"/>
                  </a:lnTo>
                  <a:close/>
                </a:path>
              </a:pathLst>
            </a:custGeom>
            <a:solidFill>
              <a:srgbClr val="A6B0E6"/>
            </a:solidFill>
          </p:spPr>
        </p:sp>
        <p:sp>
          <p:nvSpPr>
            <p:cNvPr id="7" name="TextBox 7"/>
            <p:cNvSpPr txBox="1"/>
            <p:nvPr/>
          </p:nvSpPr>
          <p:spPr>
            <a:xfrm>
              <a:off x="0" y="-28575"/>
              <a:ext cx="1887764" cy="647935"/>
            </a:xfrm>
            <a:prstGeom prst="rect">
              <a:avLst/>
            </a:prstGeom>
          </p:spPr>
          <p:txBody>
            <a:bodyPr lIns="23870" tIns="23870" rIns="23870" bIns="23870" rtlCol="0" anchor="ctr"/>
            <a:lstStyle/>
            <a:p>
              <a:pPr algn="ctr">
                <a:lnSpc>
                  <a:spcPts val="2039"/>
                </a:lnSpc>
                <a:spcBef>
                  <a:spcPct val="0"/>
                </a:spcBef>
              </a:pPr>
              <a:endParaRPr/>
            </a:p>
          </p:txBody>
        </p:sp>
      </p:grpSp>
      <p:grpSp>
        <p:nvGrpSpPr>
          <p:cNvPr id="8" name="Group 8"/>
          <p:cNvGrpSpPr/>
          <p:nvPr/>
        </p:nvGrpSpPr>
        <p:grpSpPr>
          <a:xfrm rot="5400000">
            <a:off x="6041620" y="1293119"/>
            <a:ext cx="10693400" cy="8120841"/>
            <a:chOff x="0" y="0"/>
            <a:chExt cx="782647" cy="2559875"/>
          </a:xfrm>
        </p:grpSpPr>
        <p:sp>
          <p:nvSpPr>
            <p:cNvPr id="9" name="Freeform 9"/>
            <p:cNvSpPr/>
            <p:nvPr/>
          </p:nvSpPr>
          <p:spPr>
            <a:xfrm>
              <a:off x="0" y="0"/>
              <a:ext cx="782647" cy="2559875"/>
            </a:xfrm>
            <a:custGeom>
              <a:avLst/>
              <a:gdLst/>
              <a:ahLst/>
              <a:cxnLst/>
              <a:rect l="l" t="t" r="r" b="b"/>
              <a:pathLst>
                <a:path w="782647" h="2559875">
                  <a:moveTo>
                    <a:pt x="261023" y="19070"/>
                  </a:moveTo>
                  <a:cubicBezTo>
                    <a:pt x="301018" y="7556"/>
                    <a:pt x="346764" y="0"/>
                    <a:pt x="391534" y="0"/>
                  </a:cubicBezTo>
                  <a:cubicBezTo>
                    <a:pt x="436306" y="0"/>
                    <a:pt x="479388" y="6476"/>
                    <a:pt x="519089" y="17990"/>
                  </a:cubicBezTo>
                  <a:cubicBezTo>
                    <a:pt x="519935" y="18350"/>
                    <a:pt x="520779" y="18350"/>
                    <a:pt x="521623" y="18710"/>
                  </a:cubicBezTo>
                  <a:cubicBezTo>
                    <a:pt x="670719" y="64765"/>
                    <a:pt x="780535" y="186379"/>
                    <a:pt x="782647" y="367310"/>
                  </a:cubicBezTo>
                  <a:lnTo>
                    <a:pt x="782647" y="2559875"/>
                  </a:lnTo>
                  <a:lnTo>
                    <a:pt x="0" y="2559875"/>
                  </a:lnTo>
                  <a:lnTo>
                    <a:pt x="0" y="368937"/>
                  </a:lnTo>
                  <a:cubicBezTo>
                    <a:pt x="2112" y="185660"/>
                    <a:pt x="110238" y="64045"/>
                    <a:pt x="261023" y="19070"/>
                  </a:cubicBezTo>
                  <a:close/>
                </a:path>
              </a:pathLst>
            </a:custGeom>
            <a:solidFill>
              <a:srgbClr val="A6B0E6"/>
            </a:solidFill>
          </p:spPr>
        </p:sp>
        <p:sp>
          <p:nvSpPr>
            <p:cNvPr id="10" name="TextBox 10"/>
            <p:cNvSpPr txBox="1"/>
            <p:nvPr/>
          </p:nvSpPr>
          <p:spPr>
            <a:xfrm>
              <a:off x="0" y="98425"/>
              <a:ext cx="782647" cy="2461450"/>
            </a:xfrm>
            <a:prstGeom prst="rect">
              <a:avLst/>
            </a:prstGeom>
          </p:spPr>
          <p:txBody>
            <a:bodyPr lIns="23514" tIns="23514" rIns="23514" bIns="23514" rtlCol="0" anchor="ctr"/>
            <a:lstStyle/>
            <a:p>
              <a:pPr algn="ctr">
                <a:lnSpc>
                  <a:spcPts val="2008"/>
                </a:lnSpc>
              </a:pPr>
              <a:endParaRPr/>
            </a:p>
          </p:txBody>
        </p:sp>
      </p:grpSp>
      <p:grpSp>
        <p:nvGrpSpPr>
          <p:cNvPr id="11" name="Group 11"/>
          <p:cNvGrpSpPr/>
          <p:nvPr/>
        </p:nvGrpSpPr>
        <p:grpSpPr>
          <a:xfrm>
            <a:off x="-10305" y="4931959"/>
            <a:ext cx="4214005" cy="2926616"/>
            <a:chOff x="0" y="0"/>
            <a:chExt cx="1317719" cy="812800"/>
          </a:xfrm>
        </p:grpSpPr>
        <p:sp>
          <p:nvSpPr>
            <p:cNvPr id="12" name="Freeform 12"/>
            <p:cNvSpPr/>
            <p:nvPr/>
          </p:nvSpPr>
          <p:spPr>
            <a:xfrm>
              <a:off x="0" y="0"/>
              <a:ext cx="1317719" cy="812800"/>
            </a:xfrm>
            <a:custGeom>
              <a:avLst/>
              <a:gdLst/>
              <a:ahLst/>
              <a:cxnLst/>
              <a:rect l="l" t="t" r="r" b="b"/>
              <a:pathLst>
                <a:path w="1317719" h="812800">
                  <a:moveTo>
                    <a:pt x="0" y="0"/>
                  </a:moveTo>
                  <a:lnTo>
                    <a:pt x="1317719" y="0"/>
                  </a:lnTo>
                  <a:lnTo>
                    <a:pt x="1317719" y="812800"/>
                  </a:lnTo>
                  <a:lnTo>
                    <a:pt x="0" y="812800"/>
                  </a:lnTo>
                  <a:close/>
                </a:path>
              </a:pathLst>
            </a:custGeom>
            <a:solidFill>
              <a:srgbClr val="C0D0C7"/>
            </a:solidFill>
          </p:spPr>
        </p:sp>
        <p:sp>
          <p:nvSpPr>
            <p:cNvPr id="13" name="TextBox 13"/>
            <p:cNvSpPr txBox="1"/>
            <p:nvPr/>
          </p:nvSpPr>
          <p:spPr>
            <a:xfrm>
              <a:off x="0" y="-19050"/>
              <a:ext cx="1317719" cy="831850"/>
            </a:xfrm>
            <a:prstGeom prst="rect">
              <a:avLst/>
            </a:prstGeom>
          </p:spPr>
          <p:txBody>
            <a:bodyPr lIns="23386" tIns="23386" rIns="23386" bIns="23386" rtlCol="0" anchor="ctr"/>
            <a:lstStyle/>
            <a:p>
              <a:pPr algn="ctr">
                <a:lnSpc>
                  <a:spcPts val="1997"/>
                </a:lnSpc>
              </a:pPr>
              <a:endParaRPr/>
            </a:p>
          </p:txBody>
        </p:sp>
      </p:grpSp>
      <p:grpSp>
        <p:nvGrpSpPr>
          <p:cNvPr id="14" name="Group 14"/>
          <p:cNvGrpSpPr/>
          <p:nvPr/>
        </p:nvGrpSpPr>
        <p:grpSpPr>
          <a:xfrm>
            <a:off x="-10305" y="2941299"/>
            <a:ext cx="4260639" cy="1423194"/>
            <a:chOff x="0" y="0"/>
            <a:chExt cx="1055805" cy="812800"/>
          </a:xfrm>
        </p:grpSpPr>
        <p:sp>
          <p:nvSpPr>
            <p:cNvPr id="15" name="Freeform 15"/>
            <p:cNvSpPr/>
            <p:nvPr/>
          </p:nvSpPr>
          <p:spPr>
            <a:xfrm>
              <a:off x="0" y="0"/>
              <a:ext cx="1055805" cy="812800"/>
            </a:xfrm>
            <a:custGeom>
              <a:avLst/>
              <a:gdLst/>
              <a:ahLst/>
              <a:cxnLst/>
              <a:rect l="l" t="t" r="r" b="b"/>
              <a:pathLst>
                <a:path w="1055805" h="812800">
                  <a:moveTo>
                    <a:pt x="0" y="0"/>
                  </a:moveTo>
                  <a:lnTo>
                    <a:pt x="1055805" y="0"/>
                  </a:lnTo>
                  <a:lnTo>
                    <a:pt x="1055805" y="812800"/>
                  </a:lnTo>
                  <a:lnTo>
                    <a:pt x="0" y="812800"/>
                  </a:lnTo>
                  <a:close/>
                </a:path>
              </a:pathLst>
            </a:custGeom>
            <a:solidFill>
              <a:srgbClr val="89B5BD"/>
            </a:solidFill>
          </p:spPr>
          <p:txBody>
            <a:bodyPr/>
            <a:lstStyle/>
            <a:p>
              <a:pPr>
                <a:lnSpc>
                  <a:spcPct val="150000"/>
                </a:lnSpc>
              </a:pPr>
              <a:endParaRPr lang="en-US" sz="1400" dirty="0">
                <a:solidFill>
                  <a:srgbClr val="000000"/>
                </a:solidFill>
                <a:latin typeface="Times New Roman"/>
                <a:ea typeface="Times New Roman"/>
                <a:cs typeface="Times New Roman"/>
                <a:sym typeface="Times New Roman"/>
              </a:endParaRPr>
            </a:p>
            <a:p>
              <a:pPr>
                <a:lnSpc>
                  <a:spcPct val="150000"/>
                </a:lnSpc>
              </a:pPr>
              <a:r>
                <a:rPr lang="en-US" sz="1400" dirty="0">
                  <a:solidFill>
                    <a:srgbClr val="000000"/>
                  </a:solidFill>
                  <a:latin typeface="Times New Roman"/>
                  <a:ea typeface="Times New Roman"/>
                  <a:cs typeface="Times New Roman"/>
                  <a:sym typeface="Times New Roman"/>
                </a:rPr>
                <a:t>What are the influences, symptoms and solutions for mental health disorders and improved outcomes among Postgraduate students in the UK?</a:t>
              </a:r>
            </a:p>
            <a:p>
              <a:endParaRPr lang="en-BD" dirty="0"/>
            </a:p>
          </p:txBody>
        </p:sp>
        <p:sp>
          <p:nvSpPr>
            <p:cNvPr id="16" name="TextBox 16"/>
            <p:cNvSpPr txBox="1"/>
            <p:nvPr/>
          </p:nvSpPr>
          <p:spPr>
            <a:xfrm>
              <a:off x="0" y="-19050"/>
              <a:ext cx="1055805" cy="831850"/>
            </a:xfrm>
            <a:prstGeom prst="rect">
              <a:avLst/>
            </a:prstGeom>
          </p:spPr>
          <p:txBody>
            <a:bodyPr lIns="23386" tIns="23386" rIns="23386" bIns="23386" rtlCol="0" anchor="ctr"/>
            <a:lstStyle/>
            <a:p>
              <a:pPr algn="ctr">
                <a:lnSpc>
                  <a:spcPts val="1997"/>
                </a:lnSpc>
              </a:pPr>
              <a:endParaRPr/>
            </a:p>
          </p:txBody>
        </p:sp>
      </p:grpSp>
      <p:sp>
        <p:nvSpPr>
          <p:cNvPr id="22" name="TextBox 22"/>
          <p:cNvSpPr txBox="1"/>
          <p:nvPr/>
        </p:nvSpPr>
        <p:spPr>
          <a:xfrm>
            <a:off x="2870200" y="164475"/>
            <a:ext cx="9525000" cy="1345753"/>
          </a:xfrm>
          <a:prstGeom prst="rect">
            <a:avLst/>
          </a:prstGeom>
        </p:spPr>
        <p:txBody>
          <a:bodyPr wrap="square" lIns="0" tIns="0" rIns="0" bIns="0" rtlCol="0" anchor="t">
            <a:spAutoFit/>
          </a:bodyPr>
          <a:lstStyle/>
          <a:p>
            <a:pPr algn="ctr">
              <a:lnSpc>
                <a:spcPts val="2824"/>
              </a:lnSpc>
            </a:pPr>
            <a:r>
              <a:rPr lang="en-US" sz="2639" b="1" dirty="0">
                <a:solidFill>
                  <a:srgbClr val="000000"/>
                </a:solidFill>
                <a:latin typeface="Times New Roman Bold"/>
                <a:ea typeface="Times New Roman Bold"/>
                <a:cs typeface="Times New Roman Bold"/>
                <a:sym typeface="Times New Roman Bold"/>
              </a:rPr>
              <a:t>Mental Health Disorders among UK Postgraduate students in the UK: Causes and Solutions, a Systematic Review </a:t>
            </a:r>
          </a:p>
          <a:p>
            <a:pPr algn="ctr">
              <a:lnSpc>
                <a:spcPts val="5668"/>
              </a:lnSpc>
            </a:pPr>
            <a:endParaRPr lang="en-US" sz="2639" b="1" dirty="0">
              <a:solidFill>
                <a:srgbClr val="000000"/>
              </a:solidFill>
              <a:latin typeface="Times New Roman Bold"/>
              <a:ea typeface="Times New Roman Bold"/>
              <a:cs typeface="Times New Roman Bold"/>
              <a:sym typeface="Times New Roman Bold"/>
            </a:endParaRPr>
          </a:p>
        </p:txBody>
      </p:sp>
      <p:sp>
        <p:nvSpPr>
          <p:cNvPr id="23" name="TextBox 23"/>
          <p:cNvSpPr txBox="1"/>
          <p:nvPr/>
        </p:nvSpPr>
        <p:spPr>
          <a:xfrm>
            <a:off x="208541" y="858295"/>
            <a:ext cx="4846574" cy="2716449"/>
          </a:xfrm>
          <a:prstGeom prst="rect">
            <a:avLst/>
          </a:prstGeom>
        </p:spPr>
        <p:txBody>
          <a:bodyPr wrap="square" lIns="0" tIns="0" rIns="0" bIns="0" rtlCol="0" anchor="t">
            <a:spAutoFit/>
          </a:bodyPr>
          <a:lstStyle/>
          <a:p>
            <a:pPr algn="l">
              <a:lnSpc>
                <a:spcPct val="150000"/>
              </a:lnSpc>
            </a:pPr>
            <a:r>
              <a:rPr lang="en-US" dirty="0">
                <a:solidFill>
                  <a:srgbClr val="000000"/>
                </a:solidFill>
                <a:latin typeface="Times New Roman"/>
                <a:ea typeface="Times New Roman"/>
                <a:cs typeface="Times New Roman"/>
                <a:sym typeface="Times New Roman"/>
              </a:rPr>
              <a:t>Name: </a:t>
            </a:r>
            <a:r>
              <a:rPr lang="en-US" dirty="0" err="1">
                <a:solidFill>
                  <a:srgbClr val="000000"/>
                </a:solidFill>
                <a:latin typeface="Times New Roman"/>
                <a:ea typeface="Times New Roman"/>
                <a:cs typeface="Times New Roman"/>
                <a:sym typeface="Times New Roman"/>
              </a:rPr>
              <a:t>Tariqur</a:t>
            </a:r>
            <a:r>
              <a:rPr lang="en-US" dirty="0">
                <a:solidFill>
                  <a:srgbClr val="000000"/>
                </a:solidFill>
                <a:latin typeface="Times New Roman"/>
                <a:ea typeface="Times New Roman"/>
                <a:cs typeface="Times New Roman"/>
                <a:sym typeface="Times New Roman"/>
              </a:rPr>
              <a:t> Rahman;</a:t>
            </a:r>
          </a:p>
          <a:p>
            <a:pPr algn="l">
              <a:lnSpc>
                <a:spcPct val="150000"/>
              </a:lnSpc>
            </a:pPr>
            <a:r>
              <a:rPr lang="en-US" dirty="0">
                <a:solidFill>
                  <a:srgbClr val="000000"/>
                </a:solidFill>
                <a:latin typeface="Times New Roman"/>
                <a:ea typeface="Times New Roman"/>
                <a:cs typeface="Times New Roman"/>
                <a:sym typeface="Times New Roman"/>
              </a:rPr>
              <a:t>ID- 2504395; </a:t>
            </a:r>
          </a:p>
          <a:p>
            <a:pPr algn="l">
              <a:lnSpc>
                <a:spcPct val="150000"/>
              </a:lnSpc>
            </a:pPr>
            <a:r>
              <a:rPr lang="en-US" dirty="0" err="1">
                <a:solidFill>
                  <a:srgbClr val="000000"/>
                </a:solidFill>
                <a:latin typeface="Times New Roman"/>
                <a:ea typeface="Times New Roman"/>
                <a:cs typeface="Times New Roman"/>
                <a:sym typeface="Times New Roman"/>
              </a:rPr>
              <a:t>Programme</a:t>
            </a:r>
            <a:r>
              <a:rPr lang="en-US" dirty="0">
                <a:solidFill>
                  <a:srgbClr val="000000"/>
                </a:solidFill>
                <a:latin typeface="Times New Roman"/>
                <a:ea typeface="Times New Roman"/>
                <a:cs typeface="Times New Roman"/>
                <a:sym typeface="Times New Roman"/>
              </a:rPr>
              <a:t>- MSc Public Health and Social Care in Practice</a:t>
            </a:r>
          </a:p>
          <a:p>
            <a:pPr algn="l">
              <a:lnSpc>
                <a:spcPct val="150000"/>
              </a:lnSpc>
            </a:pPr>
            <a:r>
              <a:rPr lang="en-US" dirty="0">
                <a:solidFill>
                  <a:srgbClr val="000000"/>
                </a:solidFill>
                <a:latin typeface="Times New Roman"/>
                <a:ea typeface="Times New Roman"/>
                <a:cs typeface="Times New Roman"/>
                <a:sym typeface="Times New Roman"/>
              </a:rPr>
              <a:t>Module- Practice-Based Research</a:t>
            </a:r>
          </a:p>
          <a:p>
            <a:pPr algn="l">
              <a:lnSpc>
                <a:spcPts val="2653"/>
              </a:lnSpc>
            </a:pPr>
            <a:endParaRPr lang="en-US" sz="1100" dirty="0">
              <a:solidFill>
                <a:srgbClr val="000000"/>
              </a:solidFill>
              <a:latin typeface="Times New Roman"/>
              <a:ea typeface="Times New Roman"/>
              <a:cs typeface="Times New Roman"/>
              <a:sym typeface="Times New Roman"/>
            </a:endParaRPr>
          </a:p>
          <a:p>
            <a:pPr algn="l">
              <a:lnSpc>
                <a:spcPts val="2653"/>
              </a:lnSpc>
            </a:pPr>
            <a:endParaRPr lang="en-US" sz="1100" dirty="0">
              <a:solidFill>
                <a:srgbClr val="000000"/>
              </a:solidFill>
              <a:latin typeface="Times New Roman"/>
              <a:ea typeface="Times New Roman"/>
              <a:cs typeface="Times New Roman"/>
              <a:sym typeface="Times New Roman"/>
            </a:endParaRPr>
          </a:p>
        </p:txBody>
      </p:sp>
      <p:sp>
        <p:nvSpPr>
          <p:cNvPr id="27" name="TextBox 27"/>
          <p:cNvSpPr txBox="1"/>
          <p:nvPr/>
        </p:nvSpPr>
        <p:spPr>
          <a:xfrm>
            <a:off x="135700" y="4915895"/>
            <a:ext cx="3973689" cy="3013774"/>
          </a:xfrm>
          <a:prstGeom prst="rect">
            <a:avLst/>
          </a:prstGeom>
        </p:spPr>
        <p:txBody>
          <a:bodyPr lIns="0" tIns="0" rIns="0" bIns="0" rtlCol="0" anchor="t">
            <a:spAutoFit/>
          </a:bodyPr>
          <a:lstStyle/>
          <a:p>
            <a:pPr algn="just">
              <a:lnSpc>
                <a:spcPct val="150000"/>
              </a:lnSpc>
            </a:pPr>
            <a:r>
              <a:rPr lang="en-US" sz="1200" dirty="0">
                <a:solidFill>
                  <a:srgbClr val="000000"/>
                </a:solidFill>
                <a:latin typeface="Times New Roman"/>
                <a:ea typeface="Times New Roman"/>
                <a:cs typeface="Times New Roman"/>
                <a:sym typeface="Times New Roman"/>
              </a:rPr>
              <a:t>This research is done because mental health problems among postgraduate students in the UK are increasing. Many students face stress from exams, high living costs, tuition fees, and academic pressure. These problems can affect their well-being and study performance (Office for Students, 2022). It is important to study this issue to understand the main causes and common symptoms, such as anxiety and depression. This research is also important to find better solutions and support systems for the students. These solutions can improve mental health outcomes for postgraduate students in the UK.</a:t>
            </a:r>
          </a:p>
          <a:p>
            <a:pPr algn="just">
              <a:lnSpc>
                <a:spcPct val="150000"/>
              </a:lnSpc>
            </a:pPr>
            <a:endParaRPr lang="en-US" sz="1200" dirty="0">
              <a:solidFill>
                <a:srgbClr val="000000"/>
              </a:solidFill>
              <a:latin typeface="Times New Roman"/>
              <a:ea typeface="Times New Roman"/>
              <a:cs typeface="Times New Roman"/>
              <a:sym typeface="Times New Roman"/>
            </a:endParaRPr>
          </a:p>
        </p:txBody>
      </p:sp>
      <p:sp>
        <p:nvSpPr>
          <p:cNvPr id="28" name="TextBox 28"/>
          <p:cNvSpPr txBox="1"/>
          <p:nvPr/>
        </p:nvSpPr>
        <p:spPr>
          <a:xfrm>
            <a:off x="7556500" y="3670300"/>
            <a:ext cx="4477031" cy="3715504"/>
          </a:xfrm>
          <a:prstGeom prst="rect">
            <a:avLst/>
          </a:prstGeom>
        </p:spPr>
        <p:txBody>
          <a:bodyPr wrap="square" lIns="0" tIns="0" rIns="0" bIns="0" rtlCol="0" anchor="t">
            <a:spAutoFit/>
          </a:bodyPr>
          <a:lstStyle/>
          <a:p>
            <a:pPr algn="just">
              <a:lnSpc>
                <a:spcPct val="150000"/>
              </a:lnSpc>
            </a:pPr>
            <a:endParaRPr lang="en-US" sz="1200" dirty="0">
              <a:solidFill>
                <a:srgbClr val="000000"/>
              </a:solidFill>
              <a:latin typeface="Times New Roman"/>
              <a:ea typeface="Times New Roman"/>
              <a:cs typeface="Times New Roman"/>
              <a:sym typeface="Times New Roman"/>
            </a:endParaRPr>
          </a:p>
          <a:p>
            <a:pPr algn="just">
              <a:lnSpc>
                <a:spcPct val="150000"/>
              </a:lnSpc>
            </a:pPr>
            <a:r>
              <a:rPr lang="en-US" sz="1200" dirty="0">
                <a:solidFill>
                  <a:srgbClr val="000000"/>
                </a:solidFill>
                <a:latin typeface="Times New Roman"/>
                <a:ea typeface="Times New Roman"/>
                <a:cs typeface="Times New Roman"/>
                <a:sym typeface="Times New Roman"/>
              </a:rPr>
              <a:t>The aim of this research is to critically examine the identified causes of mental health conditions and impact of present strategic and solutions on outcomes among Postgraduate students in the United Kingdom</a:t>
            </a:r>
          </a:p>
          <a:p>
            <a:pPr algn="just">
              <a:lnSpc>
                <a:spcPct val="150000"/>
              </a:lnSpc>
            </a:pPr>
            <a:r>
              <a:rPr lang="en-US" sz="1200" dirty="0">
                <a:solidFill>
                  <a:srgbClr val="000000"/>
                </a:solidFill>
                <a:latin typeface="Times New Roman"/>
                <a:ea typeface="Times New Roman"/>
                <a:cs typeface="Times New Roman"/>
                <a:sym typeface="Times New Roman"/>
              </a:rPr>
              <a:t>·To assess the levels and variance of mental health disorders experienced by Postgraduate students in the United Kingdom.</a:t>
            </a:r>
          </a:p>
          <a:p>
            <a:pPr algn="just">
              <a:lnSpc>
                <a:spcPct val="150000"/>
              </a:lnSpc>
            </a:pPr>
            <a:r>
              <a:rPr lang="en-US" sz="1200" dirty="0">
                <a:solidFill>
                  <a:srgbClr val="000000"/>
                </a:solidFill>
                <a:latin typeface="Times New Roman"/>
                <a:ea typeface="Times New Roman"/>
                <a:cs typeface="Times New Roman"/>
                <a:sym typeface="Times New Roman"/>
              </a:rPr>
              <a:t>·To examine the impact of examinations/ assessments, rising living costs, tuition fees and other pressures and stresses on students’ stability.</a:t>
            </a:r>
          </a:p>
          <a:p>
            <a:pPr algn="just">
              <a:lnSpc>
                <a:spcPct val="150000"/>
              </a:lnSpc>
            </a:pPr>
            <a:r>
              <a:rPr lang="en-US" sz="1200" dirty="0">
                <a:solidFill>
                  <a:srgbClr val="000000"/>
                </a:solidFill>
                <a:latin typeface="Times New Roman"/>
                <a:ea typeface="Times New Roman"/>
                <a:cs typeface="Times New Roman"/>
                <a:sym typeface="Times New Roman"/>
              </a:rPr>
              <a:t>·To measure the prevalence and severity of common mental health outcomes (e.g., anxiety and depression) among Postgraduate students.</a:t>
            </a:r>
          </a:p>
          <a:p>
            <a:pPr algn="just">
              <a:lnSpc>
                <a:spcPct val="150000"/>
              </a:lnSpc>
            </a:pPr>
            <a:r>
              <a:rPr lang="en-US" sz="1200" dirty="0">
                <a:solidFill>
                  <a:srgbClr val="000000"/>
                </a:solidFill>
                <a:latin typeface="Times New Roman"/>
                <a:ea typeface="Times New Roman"/>
                <a:cs typeface="Times New Roman"/>
                <a:sym typeface="Times New Roman"/>
              </a:rPr>
              <a:t>·To research and </a:t>
            </a:r>
            <a:r>
              <a:rPr lang="en-US" sz="1200" dirty="0" err="1">
                <a:solidFill>
                  <a:srgbClr val="000000"/>
                </a:solidFill>
                <a:latin typeface="Times New Roman"/>
                <a:ea typeface="Times New Roman"/>
                <a:cs typeface="Times New Roman"/>
                <a:sym typeface="Times New Roman"/>
              </a:rPr>
              <a:t>analyse</a:t>
            </a:r>
            <a:r>
              <a:rPr lang="en-US" sz="1200" dirty="0">
                <a:solidFill>
                  <a:srgbClr val="000000"/>
                </a:solidFill>
                <a:latin typeface="Times New Roman"/>
                <a:ea typeface="Times New Roman"/>
                <a:cs typeface="Times New Roman"/>
                <a:sym typeface="Times New Roman"/>
              </a:rPr>
              <a:t> current resolutions to addressing mental health conditions among students and the management’s mental health</a:t>
            </a:r>
          </a:p>
          <a:p>
            <a:pPr algn="just">
              <a:lnSpc>
                <a:spcPts val="1540"/>
              </a:lnSpc>
            </a:pPr>
            <a:endParaRPr lang="en-US" sz="1400" dirty="0">
              <a:solidFill>
                <a:srgbClr val="000000"/>
              </a:solidFill>
              <a:latin typeface="Times New Roman"/>
              <a:ea typeface="Times New Roman"/>
              <a:cs typeface="Times New Roman"/>
              <a:sym typeface="Times New Roman"/>
            </a:endParaRPr>
          </a:p>
          <a:p>
            <a:pPr algn="just">
              <a:lnSpc>
                <a:spcPts val="749"/>
              </a:lnSpc>
            </a:pPr>
            <a:endParaRPr lang="en-US" sz="1400" dirty="0">
              <a:solidFill>
                <a:srgbClr val="000000"/>
              </a:solidFill>
              <a:latin typeface="Times New Roman"/>
              <a:ea typeface="Times New Roman"/>
              <a:cs typeface="Times New Roman"/>
              <a:sym typeface="Times New Roman"/>
            </a:endParaRPr>
          </a:p>
          <a:p>
            <a:pPr algn="just">
              <a:lnSpc>
                <a:spcPts val="749"/>
              </a:lnSpc>
            </a:pPr>
            <a:endParaRPr lang="en-US" sz="1400" dirty="0">
              <a:solidFill>
                <a:srgbClr val="000000"/>
              </a:solidFill>
              <a:latin typeface="Times New Roman"/>
              <a:ea typeface="Times New Roman"/>
              <a:cs typeface="Times New Roman"/>
              <a:sym typeface="Times New Roman"/>
            </a:endParaRPr>
          </a:p>
        </p:txBody>
      </p:sp>
      <p:sp>
        <p:nvSpPr>
          <p:cNvPr id="30" name="TextBox 30"/>
          <p:cNvSpPr txBox="1"/>
          <p:nvPr/>
        </p:nvSpPr>
        <p:spPr>
          <a:xfrm>
            <a:off x="7632700" y="8036593"/>
            <a:ext cx="6530262" cy="2828082"/>
          </a:xfrm>
          <a:prstGeom prst="rect">
            <a:avLst/>
          </a:prstGeom>
        </p:spPr>
        <p:txBody>
          <a:bodyPr wrap="square" lIns="0" tIns="0" rIns="0" bIns="0" rtlCol="0" anchor="t">
            <a:spAutoFit/>
          </a:bodyPr>
          <a:lstStyle/>
          <a:p>
            <a:pPr algn="just">
              <a:lnSpc>
                <a:spcPts val="1540"/>
              </a:lnSpc>
            </a:pPr>
            <a:r>
              <a:rPr lang="en-US" sz="1200" dirty="0">
                <a:solidFill>
                  <a:srgbClr val="000000"/>
                </a:solidFill>
                <a:latin typeface="Times New Roman"/>
                <a:ea typeface="Times New Roman"/>
                <a:cs typeface="Times New Roman"/>
                <a:sym typeface="Times New Roman"/>
              </a:rPr>
              <a:t>Office for Students (2022) Meeting the mental health needs of students. Bristol: Office for Students. Available at: Office for Students. </a:t>
            </a:r>
          </a:p>
          <a:p>
            <a:pPr algn="just">
              <a:lnSpc>
                <a:spcPts val="1540"/>
              </a:lnSpc>
            </a:pPr>
            <a:r>
              <a:rPr lang="en-US" sz="1200" dirty="0">
                <a:solidFill>
                  <a:srgbClr val="000000"/>
                </a:solidFill>
                <a:latin typeface="Times New Roman"/>
                <a:ea typeface="Times New Roman"/>
                <a:cs typeface="Times New Roman"/>
                <a:sym typeface="Times New Roman"/>
              </a:rPr>
              <a:t>NHS Digital (2025) Mental Health Bulletin 2024–25 Annual Report. Leeds: NHS Digital. </a:t>
            </a:r>
          </a:p>
          <a:p>
            <a:pPr algn="just">
              <a:lnSpc>
                <a:spcPts val="1540"/>
              </a:lnSpc>
            </a:pPr>
            <a:r>
              <a:rPr lang="en-US" sz="1200" dirty="0">
                <a:solidFill>
                  <a:srgbClr val="000000"/>
                </a:solidFill>
                <a:latin typeface="Times New Roman"/>
                <a:ea typeface="Times New Roman"/>
                <a:cs typeface="Times New Roman"/>
                <a:sym typeface="Times New Roman"/>
              </a:rPr>
              <a:t>King’s College London (2023) Student mental health problems have almost tripled, study finds. London: King’s College London. </a:t>
            </a:r>
          </a:p>
          <a:p>
            <a:pPr algn="just">
              <a:lnSpc>
                <a:spcPts val="1540"/>
              </a:lnSpc>
            </a:pPr>
            <a:r>
              <a:rPr lang="en-US" sz="1200" dirty="0">
                <a:solidFill>
                  <a:srgbClr val="000000"/>
                </a:solidFill>
                <a:latin typeface="Times New Roman"/>
                <a:ea typeface="Times New Roman"/>
                <a:cs typeface="Times New Roman"/>
                <a:sym typeface="Times New Roman"/>
              </a:rPr>
              <a:t>Mental Health UK (2020) Mental health problems among students on the rise reveals significant new report. London: Mental Health UK. </a:t>
            </a:r>
          </a:p>
          <a:p>
            <a:pPr algn="just">
              <a:lnSpc>
                <a:spcPts val="1540"/>
              </a:lnSpc>
            </a:pPr>
            <a:r>
              <a:rPr lang="en-US" sz="1200" dirty="0">
                <a:solidFill>
                  <a:srgbClr val="000000"/>
                </a:solidFill>
                <a:latin typeface="Times New Roman"/>
                <a:ea typeface="Times New Roman"/>
                <a:cs typeface="Times New Roman"/>
                <a:sym typeface="Times New Roman"/>
              </a:rPr>
              <a:t>University of Leicester (2025) Adult Psychiatric Morbidity Survey: increasing mental health conditions in England. Leicester: University of Leicester. </a:t>
            </a:r>
          </a:p>
          <a:p>
            <a:pPr algn="just">
              <a:lnSpc>
                <a:spcPts val="1540"/>
              </a:lnSpc>
            </a:pPr>
            <a:r>
              <a:rPr lang="en-US" sz="1200" dirty="0">
                <a:solidFill>
                  <a:srgbClr val="000000"/>
                </a:solidFill>
                <a:latin typeface="Times New Roman"/>
                <a:ea typeface="Times New Roman"/>
                <a:cs typeface="Times New Roman"/>
                <a:sym typeface="Times New Roman"/>
              </a:rPr>
              <a:t>Lamb, D., Gafoor, R., Scott, H., Carr, E. and Ashcroft, D. (2021) ‘Mental health among UK university staff and postgraduate students in the early stages of the COVID-19 pandemic’, BMJ Open.</a:t>
            </a:r>
          </a:p>
          <a:p>
            <a:pPr algn="just">
              <a:lnSpc>
                <a:spcPts val="1892"/>
              </a:lnSpc>
            </a:pPr>
            <a:endParaRPr lang="en-US" sz="1400" dirty="0">
              <a:solidFill>
                <a:srgbClr val="000000"/>
              </a:solidFill>
              <a:latin typeface="Times New Roman"/>
              <a:ea typeface="Times New Roman"/>
              <a:cs typeface="Times New Roman"/>
              <a:sym typeface="Times New Roman"/>
            </a:endParaRPr>
          </a:p>
          <a:p>
            <a:pPr algn="just">
              <a:lnSpc>
                <a:spcPts val="1892"/>
              </a:lnSpc>
            </a:pPr>
            <a:endParaRPr lang="en-US" sz="1400" dirty="0">
              <a:solidFill>
                <a:srgbClr val="000000"/>
              </a:solidFill>
              <a:latin typeface="Times New Roman"/>
              <a:ea typeface="Times New Roman"/>
              <a:cs typeface="Times New Roman"/>
              <a:sym typeface="Times New Roman"/>
            </a:endParaRPr>
          </a:p>
          <a:p>
            <a:pPr algn="just">
              <a:lnSpc>
                <a:spcPts val="1892"/>
              </a:lnSpc>
            </a:pPr>
            <a:endParaRPr lang="en-US" sz="1400" dirty="0">
              <a:solidFill>
                <a:srgbClr val="000000"/>
              </a:solidFill>
              <a:latin typeface="Times New Roman"/>
              <a:ea typeface="Times New Roman"/>
              <a:cs typeface="Times New Roman"/>
              <a:sym typeface="Times New Roman"/>
            </a:endParaRPr>
          </a:p>
        </p:txBody>
      </p:sp>
      <p:sp>
        <p:nvSpPr>
          <p:cNvPr id="31" name="TextBox 31"/>
          <p:cNvSpPr txBox="1"/>
          <p:nvPr/>
        </p:nvSpPr>
        <p:spPr>
          <a:xfrm>
            <a:off x="7526996" y="1178385"/>
            <a:ext cx="7191367" cy="2198872"/>
          </a:xfrm>
          <a:prstGeom prst="rect">
            <a:avLst/>
          </a:prstGeom>
        </p:spPr>
        <p:txBody>
          <a:bodyPr wrap="square" lIns="0" tIns="0" rIns="0" bIns="0" rtlCol="0" anchor="t">
            <a:spAutoFit/>
          </a:bodyPr>
          <a:lstStyle/>
          <a:p>
            <a:pPr algn="just">
              <a:lnSpc>
                <a:spcPts val="1991"/>
              </a:lnSpc>
            </a:pPr>
            <a:endParaRPr lang="en-US" sz="2400" b="1" dirty="0">
              <a:solidFill>
                <a:srgbClr val="000000"/>
              </a:solidFill>
              <a:latin typeface="Times New Roman Bold"/>
              <a:ea typeface="Times New Roman"/>
              <a:cs typeface="Times New Roman"/>
              <a:sym typeface="Times New Roman Bold"/>
            </a:endParaRPr>
          </a:p>
          <a:p>
            <a:pPr algn="just">
              <a:lnSpc>
                <a:spcPts val="1991"/>
              </a:lnSpc>
            </a:pPr>
            <a:r>
              <a:rPr lang="en-US" sz="1200" dirty="0">
                <a:solidFill>
                  <a:srgbClr val="000000"/>
                </a:solidFill>
                <a:latin typeface="Times New Roman"/>
                <a:ea typeface="Times New Roman"/>
                <a:cs typeface="Times New Roman"/>
                <a:sym typeface="Times New Roman"/>
              </a:rPr>
              <a:t>Mental health problems are common among postgraduate students in the UK. Studies show that about 31.8% of postgraduate researchers have been diagnosed with a mental health disorder (NHS Digital, 2025). Another report stated that 27.6% mental health problems were without a formal diagnosis (University of Leicester, 2025). This indicates that many students experience psychological difficulties during their studies. Some research also finds that around 34% of postgraduate students show symptoms of depression (Lamb, Gafoor, Scott, Carr, and Ashcroft, 2021). About 25.8% of 16-24-year-olds in England have a mental health issue, including many university students (Mental Health UK, 2020). These numbers show that mental health disorders are a serious issue among postgraduate students.</a:t>
            </a:r>
            <a:endParaRPr lang="en-US" sz="1371" dirty="0">
              <a:solidFill>
                <a:srgbClr val="000000"/>
              </a:solidFill>
              <a:latin typeface="Times New Roman"/>
              <a:ea typeface="Times New Roman"/>
              <a:cs typeface="Times New Roman"/>
              <a:sym typeface="Times New Roman"/>
            </a:endParaRPr>
          </a:p>
          <a:p>
            <a:pPr algn="l">
              <a:lnSpc>
                <a:spcPts val="1137"/>
              </a:lnSpc>
            </a:pPr>
            <a:endParaRPr lang="en-US" sz="1371" dirty="0">
              <a:solidFill>
                <a:srgbClr val="000000"/>
              </a:solidFill>
              <a:latin typeface="Times New Roman"/>
              <a:ea typeface="Times New Roman"/>
              <a:cs typeface="Times New Roman"/>
              <a:sym typeface="Times New Roman"/>
            </a:endParaRPr>
          </a:p>
        </p:txBody>
      </p:sp>
      <p:pic>
        <p:nvPicPr>
          <p:cNvPr id="32" name="Picture 31" descr="Understanding and Managing Mental Health Disorders | Longevity">
            <a:extLst>
              <a:ext uri="{FF2B5EF4-FFF2-40B4-BE49-F238E27FC236}">
                <a16:creationId xmlns:a16="http://schemas.microsoft.com/office/drawing/2014/main" id="{8A6B47DE-8E71-0FD8-E3D8-982C58964622}"/>
              </a:ext>
            </a:extLst>
          </p:cNvPr>
          <p:cNvPicPr>
            <a:picLocks noChangeAspect="1"/>
          </p:cNvPicPr>
          <p:nvPr/>
        </p:nvPicPr>
        <p:blipFill>
          <a:blip r:embed="rId2"/>
          <a:stretch>
            <a:fillRect/>
          </a:stretch>
        </p:blipFill>
        <p:spPr>
          <a:xfrm>
            <a:off x="5398948" y="1592424"/>
            <a:ext cx="1923334" cy="1923334"/>
          </a:xfrm>
          <a:prstGeom prst="rect">
            <a:avLst/>
          </a:prstGeom>
        </p:spPr>
      </p:pic>
      <p:pic>
        <p:nvPicPr>
          <p:cNvPr id="33" name="Picture 32" descr="Chart: Majority of UK Adults Have Experienced Mental Health Issues |  Statista">
            <a:extLst>
              <a:ext uri="{FF2B5EF4-FFF2-40B4-BE49-F238E27FC236}">
                <a16:creationId xmlns:a16="http://schemas.microsoft.com/office/drawing/2014/main" id="{2BCEB542-64AF-B094-2A9C-B1BD21251AD0}"/>
              </a:ext>
            </a:extLst>
          </p:cNvPr>
          <p:cNvPicPr>
            <a:picLocks noChangeAspect="1"/>
          </p:cNvPicPr>
          <p:nvPr/>
        </p:nvPicPr>
        <p:blipFill>
          <a:blip r:embed="rId3"/>
          <a:stretch>
            <a:fillRect/>
          </a:stretch>
        </p:blipFill>
        <p:spPr>
          <a:xfrm>
            <a:off x="12288687" y="3706126"/>
            <a:ext cx="2522628" cy="3862821"/>
          </a:xfrm>
          <a:prstGeom prst="rect">
            <a:avLst/>
          </a:prstGeom>
        </p:spPr>
      </p:pic>
      <p:pic>
        <p:nvPicPr>
          <p:cNvPr id="34" name="Picture 33">
            <a:extLst>
              <a:ext uri="{FF2B5EF4-FFF2-40B4-BE49-F238E27FC236}">
                <a16:creationId xmlns:a16="http://schemas.microsoft.com/office/drawing/2014/main" id="{973B251F-17A1-E27A-3F85-FE5D595E7356}"/>
              </a:ext>
            </a:extLst>
          </p:cNvPr>
          <p:cNvPicPr>
            <a:picLocks noChangeAspect="1"/>
          </p:cNvPicPr>
          <p:nvPr/>
        </p:nvPicPr>
        <p:blipFill>
          <a:blip r:embed="rId4"/>
          <a:stretch>
            <a:fillRect/>
          </a:stretch>
        </p:blipFill>
        <p:spPr>
          <a:xfrm>
            <a:off x="4342098" y="6394451"/>
            <a:ext cx="2935548" cy="4201863"/>
          </a:xfrm>
          <a:prstGeom prst="rect">
            <a:avLst/>
          </a:prstGeom>
        </p:spPr>
      </p:pic>
      <p:pic>
        <p:nvPicPr>
          <p:cNvPr id="35" name="Picture 34" descr="Student mental health in England: Statistics, policy, and guidance - House  of Commons Library">
            <a:extLst>
              <a:ext uri="{FF2B5EF4-FFF2-40B4-BE49-F238E27FC236}">
                <a16:creationId xmlns:a16="http://schemas.microsoft.com/office/drawing/2014/main" id="{E011FC81-A069-D3C9-BEA8-54E6A89C4F55}"/>
              </a:ext>
            </a:extLst>
          </p:cNvPr>
          <p:cNvPicPr>
            <a:picLocks noChangeAspect="1"/>
          </p:cNvPicPr>
          <p:nvPr/>
        </p:nvPicPr>
        <p:blipFill>
          <a:blip r:embed="rId5"/>
          <a:stretch>
            <a:fillRect/>
          </a:stretch>
        </p:blipFill>
        <p:spPr>
          <a:xfrm>
            <a:off x="4321891" y="3634884"/>
            <a:ext cx="2889228" cy="1572951"/>
          </a:xfrm>
          <a:prstGeom prst="rect">
            <a:avLst/>
          </a:prstGeom>
        </p:spPr>
      </p:pic>
      <p:pic>
        <p:nvPicPr>
          <p:cNvPr id="36" name="Picture 35">
            <a:extLst>
              <a:ext uri="{FF2B5EF4-FFF2-40B4-BE49-F238E27FC236}">
                <a16:creationId xmlns:a16="http://schemas.microsoft.com/office/drawing/2014/main" id="{9E624E6F-F9E4-E394-3CB6-D5C319FE18C0}"/>
              </a:ext>
            </a:extLst>
          </p:cNvPr>
          <p:cNvPicPr>
            <a:picLocks noChangeAspect="1"/>
          </p:cNvPicPr>
          <p:nvPr/>
        </p:nvPicPr>
        <p:blipFill>
          <a:blip r:embed="rId6"/>
          <a:stretch>
            <a:fillRect/>
          </a:stretch>
        </p:blipFill>
        <p:spPr>
          <a:xfrm>
            <a:off x="4351311" y="5252965"/>
            <a:ext cx="2835643" cy="1098621"/>
          </a:xfrm>
          <a:prstGeom prst="rect">
            <a:avLst/>
          </a:prstGeom>
        </p:spPr>
      </p:pic>
      <p:sp>
        <p:nvSpPr>
          <p:cNvPr id="17" name="TextBox 16">
            <a:extLst>
              <a:ext uri="{FF2B5EF4-FFF2-40B4-BE49-F238E27FC236}">
                <a16:creationId xmlns:a16="http://schemas.microsoft.com/office/drawing/2014/main" id="{50A76536-0AAD-57A6-ED5F-1B124B0EA630}"/>
              </a:ext>
            </a:extLst>
          </p:cNvPr>
          <p:cNvSpPr txBox="1"/>
          <p:nvPr/>
        </p:nvSpPr>
        <p:spPr>
          <a:xfrm>
            <a:off x="41389" y="7882240"/>
            <a:ext cx="2410468"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Research Impact</a:t>
            </a:r>
          </a:p>
        </p:txBody>
      </p:sp>
      <p:sp>
        <p:nvSpPr>
          <p:cNvPr id="18" name="TextBox 17">
            <a:extLst>
              <a:ext uri="{FF2B5EF4-FFF2-40B4-BE49-F238E27FC236}">
                <a16:creationId xmlns:a16="http://schemas.microsoft.com/office/drawing/2014/main" id="{C981221C-2E77-28FB-B3FC-02263BB8CC43}"/>
              </a:ext>
            </a:extLst>
          </p:cNvPr>
          <p:cNvSpPr txBox="1"/>
          <p:nvPr/>
        </p:nvSpPr>
        <p:spPr>
          <a:xfrm>
            <a:off x="7436990" y="955208"/>
            <a:ext cx="1612173"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Prevelance</a:t>
            </a:r>
          </a:p>
        </p:txBody>
      </p:sp>
      <p:sp>
        <p:nvSpPr>
          <p:cNvPr id="21" name="TextBox 20">
            <a:extLst>
              <a:ext uri="{FF2B5EF4-FFF2-40B4-BE49-F238E27FC236}">
                <a16:creationId xmlns:a16="http://schemas.microsoft.com/office/drawing/2014/main" id="{1557A029-264F-BCC3-737F-D0EF0838384D}"/>
              </a:ext>
            </a:extLst>
          </p:cNvPr>
          <p:cNvSpPr txBox="1"/>
          <p:nvPr/>
        </p:nvSpPr>
        <p:spPr>
          <a:xfrm>
            <a:off x="27756" y="2879478"/>
            <a:ext cx="2649315"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Research Question</a:t>
            </a:r>
          </a:p>
        </p:txBody>
      </p:sp>
      <p:sp>
        <p:nvSpPr>
          <p:cNvPr id="25" name="TextBox 24">
            <a:extLst>
              <a:ext uri="{FF2B5EF4-FFF2-40B4-BE49-F238E27FC236}">
                <a16:creationId xmlns:a16="http://schemas.microsoft.com/office/drawing/2014/main" id="{60A59A92-10D8-1BF7-B1EC-51B835313FA9}"/>
              </a:ext>
            </a:extLst>
          </p:cNvPr>
          <p:cNvSpPr txBox="1"/>
          <p:nvPr/>
        </p:nvSpPr>
        <p:spPr>
          <a:xfrm>
            <a:off x="27756" y="4483477"/>
            <a:ext cx="3685689"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Rationale for the Research</a:t>
            </a:r>
          </a:p>
        </p:txBody>
      </p:sp>
      <p:sp>
        <p:nvSpPr>
          <p:cNvPr id="37" name="TextBox 36">
            <a:extLst>
              <a:ext uri="{FF2B5EF4-FFF2-40B4-BE49-F238E27FC236}">
                <a16:creationId xmlns:a16="http://schemas.microsoft.com/office/drawing/2014/main" id="{38A50ED1-B410-9F98-927F-963C5F9CA1C8}"/>
              </a:ext>
            </a:extLst>
          </p:cNvPr>
          <p:cNvSpPr txBox="1"/>
          <p:nvPr/>
        </p:nvSpPr>
        <p:spPr>
          <a:xfrm>
            <a:off x="7394066" y="3515758"/>
            <a:ext cx="3930756"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Research Aim and Objective</a:t>
            </a:r>
          </a:p>
        </p:txBody>
      </p:sp>
      <p:sp>
        <p:nvSpPr>
          <p:cNvPr id="38" name="TextBox 37">
            <a:extLst>
              <a:ext uri="{FF2B5EF4-FFF2-40B4-BE49-F238E27FC236}">
                <a16:creationId xmlns:a16="http://schemas.microsoft.com/office/drawing/2014/main" id="{1C148393-D30A-33F8-1E4A-C96A062E8CEE}"/>
              </a:ext>
            </a:extLst>
          </p:cNvPr>
          <p:cNvSpPr txBox="1"/>
          <p:nvPr/>
        </p:nvSpPr>
        <p:spPr>
          <a:xfrm>
            <a:off x="7562273" y="7452995"/>
            <a:ext cx="1613775" cy="461665"/>
          </a:xfrm>
          <a:prstGeom prst="rect">
            <a:avLst/>
          </a:prstGeom>
          <a:noFill/>
        </p:spPr>
        <p:txBody>
          <a:bodyPr wrap="none" rtlCol="0">
            <a:spAutoFit/>
          </a:bodyPr>
          <a:lstStyle/>
          <a:p>
            <a:r>
              <a:rPr lang="en-BD" sz="2400" b="1" dirty="0">
                <a:latin typeface="Times New Roman" panose="02020603050405020304" pitchFamily="18" charset="0"/>
                <a:cs typeface="Times New Roman" panose="02020603050405020304" pitchFamily="18" charset="0"/>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651</Words>
  <Application>Microsoft Macintosh PowerPoint</Application>
  <PresentationFormat>Custom</PresentationFormat>
  <Paragraphs>31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Times New Roman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Purple Simple Presentation Skills Poster (Rirekisho (A3))</dc:title>
  <cp:lastModifiedBy>Microsoft Office User</cp:lastModifiedBy>
  <cp:revision>3</cp:revision>
  <dcterms:created xsi:type="dcterms:W3CDTF">2006-08-16T00:00:00Z</dcterms:created>
  <dcterms:modified xsi:type="dcterms:W3CDTF">2026-03-07T18:58:09Z</dcterms:modified>
  <dc:identifier>DAHDIR2UyY8</dc:identifier>
</cp:coreProperties>
</file>