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1"/>
  </p:notesMasterIdLst>
  <p:handoutMasterIdLst>
    <p:handoutMasterId r:id="rId22"/>
  </p:handoutMasterIdLst>
  <p:sldIdLst>
    <p:sldId id="300" r:id="rId5"/>
    <p:sldId id="302" r:id="rId6"/>
    <p:sldId id="304" r:id="rId7"/>
    <p:sldId id="306" r:id="rId8"/>
    <p:sldId id="307" r:id="rId9"/>
    <p:sldId id="313" r:id="rId10"/>
    <p:sldId id="314" r:id="rId11"/>
    <p:sldId id="315" r:id="rId12"/>
    <p:sldId id="316" r:id="rId13"/>
    <p:sldId id="317" r:id="rId14"/>
    <p:sldId id="318" r:id="rId15"/>
    <p:sldId id="319" r:id="rId16"/>
    <p:sldId id="320" r:id="rId17"/>
    <p:sldId id="305" r:id="rId18"/>
    <p:sldId id="312" r:id="rId19"/>
    <p:sldId id="32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0B1526-B509-4838-B662-F02085218ADE}" v="1" dt="2026-06-24T19:31:34.690"/>
  </p1510:revLst>
</p1510:revInfo>
</file>

<file path=ppt/tableStyles.xml><?xml version="1.0" encoding="utf-8"?>
<a:tblStyleLst xmlns:a="http://schemas.openxmlformats.org/drawingml/2006/main" def="{C083E6E3-FA7D-4D7B-A595-EF9225AFEA82}">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6275" autoAdjust="0"/>
  </p:normalViewPr>
  <p:slideViewPr>
    <p:cSldViewPr snapToGrid="0">
      <p:cViewPr varScale="1">
        <p:scale>
          <a:sx n="71" d="100"/>
          <a:sy n="71" d="100"/>
        </p:scale>
        <p:origin x="1090" y="72"/>
      </p:cViewPr>
      <p:guideLst/>
    </p:cSldViewPr>
  </p:slideViewPr>
  <p:notesTextViewPr>
    <p:cViewPr>
      <p:scale>
        <a:sx n="1" d="1"/>
        <a:sy n="1" d="1"/>
      </p:scale>
      <p:origin x="0" y="-82"/>
    </p:cViewPr>
  </p:notesTextViewPr>
  <p:sorterViewPr>
    <p:cViewPr>
      <p:scale>
        <a:sx n="100" d="100"/>
        <a:sy n="100" d="100"/>
      </p:scale>
      <p:origin x="0" y="0"/>
    </p:cViewPr>
  </p:sorter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sa Tahir (2322754)" userId="446f38cc-3184-4df8-b3b5-28c7a1b03180" providerId="ADAL" clId="{9F8A47F7-B442-41B0-9BA3-F47A70B41A64}"/>
    <pc:docChg chg="modSld">
      <pc:chgData name="Anisa Tahir (2322754)" userId="446f38cc-3184-4df8-b3b5-28c7a1b03180" providerId="ADAL" clId="{9F8A47F7-B442-41B0-9BA3-F47A70B41A64}" dt="2026-06-24T19:40:21.791" v="2" actId="1037"/>
      <pc:docMkLst>
        <pc:docMk/>
      </pc:docMkLst>
      <pc:sldChg chg="addSp modSp">
        <pc:chgData name="Anisa Tahir (2322754)" userId="446f38cc-3184-4df8-b3b5-28c7a1b03180" providerId="ADAL" clId="{9F8A47F7-B442-41B0-9BA3-F47A70B41A64}" dt="2026-06-24T19:31:34.688" v="0"/>
        <pc:sldMkLst>
          <pc:docMk/>
          <pc:sldMk cId="1068343606" sldId="300"/>
        </pc:sldMkLst>
        <pc:picChg chg="add mod">
          <ac:chgData name="Anisa Tahir (2322754)" userId="446f38cc-3184-4df8-b3b5-28c7a1b03180" providerId="ADAL" clId="{9F8A47F7-B442-41B0-9BA3-F47A70B41A64}" dt="2026-06-24T19:31:34.688" v="0"/>
          <ac:picMkLst>
            <pc:docMk/>
            <pc:sldMk cId="1068343606" sldId="300"/>
            <ac:picMk id="5" creationId="{67342BAA-294E-DFB8-7093-560404FB2C4F}"/>
          </ac:picMkLst>
        </pc:picChg>
      </pc:sldChg>
      <pc:sldChg chg="addSp modSp mod">
        <pc:chgData name="Anisa Tahir (2322754)" userId="446f38cc-3184-4df8-b3b5-28c7a1b03180" providerId="ADAL" clId="{9F8A47F7-B442-41B0-9BA3-F47A70B41A64}" dt="2026-06-24T19:40:21.791" v="2" actId="1037"/>
        <pc:sldMkLst>
          <pc:docMk/>
          <pc:sldMk cId="3350161283" sldId="302"/>
        </pc:sldMkLst>
        <pc:picChg chg="add mod">
          <ac:chgData name="Anisa Tahir (2322754)" userId="446f38cc-3184-4df8-b3b5-28c7a1b03180" providerId="ADAL" clId="{9F8A47F7-B442-41B0-9BA3-F47A70B41A64}" dt="2026-06-24T19:40:21.791" v="2" actId="1037"/>
          <ac:picMkLst>
            <pc:docMk/>
            <pc:sldMk cId="3350161283" sldId="302"/>
            <ac:picMk id="6" creationId="{DC0DCAD2-F685-5EF5-F75A-0EEBA6D33236}"/>
          </ac:picMkLst>
        </pc:picChg>
      </pc:sldChg>
      <pc:sldChg chg="addSp modSp">
        <pc:chgData name="Anisa Tahir (2322754)" userId="446f38cc-3184-4df8-b3b5-28c7a1b03180" providerId="ADAL" clId="{9F8A47F7-B442-41B0-9BA3-F47A70B41A64}" dt="2026-06-24T19:31:34.688" v="0"/>
        <pc:sldMkLst>
          <pc:docMk/>
          <pc:sldMk cId="3110353853" sldId="304"/>
        </pc:sldMkLst>
        <pc:picChg chg="add mod">
          <ac:chgData name="Anisa Tahir (2322754)" userId="446f38cc-3184-4df8-b3b5-28c7a1b03180" providerId="ADAL" clId="{9F8A47F7-B442-41B0-9BA3-F47A70B41A64}" dt="2026-06-24T19:31:34.688" v="0"/>
          <ac:picMkLst>
            <pc:docMk/>
            <pc:sldMk cId="3110353853" sldId="304"/>
            <ac:picMk id="6" creationId="{7208079F-700E-D3E3-1DE6-65522215D72F}"/>
          </ac:picMkLst>
        </pc:picChg>
      </pc:sldChg>
      <pc:sldChg chg="addSp modSp">
        <pc:chgData name="Anisa Tahir (2322754)" userId="446f38cc-3184-4df8-b3b5-28c7a1b03180" providerId="ADAL" clId="{9F8A47F7-B442-41B0-9BA3-F47A70B41A64}" dt="2026-06-24T19:31:34.688" v="0"/>
        <pc:sldMkLst>
          <pc:docMk/>
          <pc:sldMk cId="3901938355" sldId="305"/>
        </pc:sldMkLst>
        <pc:picChg chg="add mod">
          <ac:chgData name="Anisa Tahir (2322754)" userId="446f38cc-3184-4df8-b3b5-28c7a1b03180" providerId="ADAL" clId="{9F8A47F7-B442-41B0-9BA3-F47A70B41A64}" dt="2026-06-24T19:31:34.688" v="0"/>
          <ac:picMkLst>
            <pc:docMk/>
            <pc:sldMk cId="3901938355" sldId="305"/>
            <ac:picMk id="6" creationId="{20C71B1A-C76B-8E19-0753-7FD7326C9EF4}"/>
          </ac:picMkLst>
        </pc:picChg>
      </pc:sldChg>
      <pc:sldChg chg="addSp modSp">
        <pc:chgData name="Anisa Tahir (2322754)" userId="446f38cc-3184-4df8-b3b5-28c7a1b03180" providerId="ADAL" clId="{9F8A47F7-B442-41B0-9BA3-F47A70B41A64}" dt="2026-06-24T19:31:34.688" v="0"/>
        <pc:sldMkLst>
          <pc:docMk/>
          <pc:sldMk cId="2661174512" sldId="306"/>
        </pc:sldMkLst>
        <pc:picChg chg="add mod">
          <ac:chgData name="Anisa Tahir (2322754)" userId="446f38cc-3184-4df8-b3b5-28c7a1b03180" providerId="ADAL" clId="{9F8A47F7-B442-41B0-9BA3-F47A70B41A64}" dt="2026-06-24T19:31:34.688" v="0"/>
          <ac:picMkLst>
            <pc:docMk/>
            <pc:sldMk cId="2661174512" sldId="306"/>
            <ac:picMk id="6" creationId="{D74F3B29-49B6-FC45-2F00-0A98B44B938B}"/>
          </ac:picMkLst>
        </pc:picChg>
      </pc:sldChg>
      <pc:sldChg chg="addSp modSp">
        <pc:chgData name="Anisa Tahir (2322754)" userId="446f38cc-3184-4df8-b3b5-28c7a1b03180" providerId="ADAL" clId="{9F8A47F7-B442-41B0-9BA3-F47A70B41A64}" dt="2026-06-24T19:31:34.688" v="0"/>
        <pc:sldMkLst>
          <pc:docMk/>
          <pc:sldMk cId="2585735354" sldId="307"/>
        </pc:sldMkLst>
        <pc:picChg chg="add mod">
          <ac:chgData name="Anisa Tahir (2322754)" userId="446f38cc-3184-4df8-b3b5-28c7a1b03180" providerId="ADAL" clId="{9F8A47F7-B442-41B0-9BA3-F47A70B41A64}" dt="2026-06-24T19:31:34.688" v="0"/>
          <ac:picMkLst>
            <pc:docMk/>
            <pc:sldMk cId="2585735354" sldId="307"/>
            <ac:picMk id="6" creationId="{7A9C1F30-9111-2D0A-2910-FCDE3BF55D52}"/>
          </ac:picMkLst>
        </pc:picChg>
      </pc:sldChg>
      <pc:sldChg chg="addSp modSp">
        <pc:chgData name="Anisa Tahir (2322754)" userId="446f38cc-3184-4df8-b3b5-28c7a1b03180" providerId="ADAL" clId="{9F8A47F7-B442-41B0-9BA3-F47A70B41A64}" dt="2026-06-24T19:31:34.688" v="0"/>
        <pc:sldMkLst>
          <pc:docMk/>
          <pc:sldMk cId="4235689170" sldId="312"/>
        </pc:sldMkLst>
        <pc:picChg chg="add mod">
          <ac:chgData name="Anisa Tahir (2322754)" userId="446f38cc-3184-4df8-b3b5-28c7a1b03180" providerId="ADAL" clId="{9F8A47F7-B442-41B0-9BA3-F47A70B41A64}" dt="2026-06-24T19:31:34.688" v="0"/>
          <ac:picMkLst>
            <pc:docMk/>
            <pc:sldMk cId="4235689170" sldId="312"/>
            <ac:picMk id="4" creationId="{FA2E3E39-CA48-77D8-869B-AD6CFE6349F3}"/>
          </ac:picMkLst>
        </pc:picChg>
      </pc:sldChg>
      <pc:sldChg chg="addSp modSp">
        <pc:chgData name="Anisa Tahir (2322754)" userId="446f38cc-3184-4df8-b3b5-28c7a1b03180" providerId="ADAL" clId="{9F8A47F7-B442-41B0-9BA3-F47A70B41A64}" dt="2026-06-24T19:31:34.688" v="0"/>
        <pc:sldMkLst>
          <pc:docMk/>
          <pc:sldMk cId="1261542596" sldId="313"/>
        </pc:sldMkLst>
        <pc:picChg chg="add mod">
          <ac:chgData name="Anisa Tahir (2322754)" userId="446f38cc-3184-4df8-b3b5-28c7a1b03180" providerId="ADAL" clId="{9F8A47F7-B442-41B0-9BA3-F47A70B41A64}" dt="2026-06-24T19:31:34.688" v="0"/>
          <ac:picMkLst>
            <pc:docMk/>
            <pc:sldMk cId="1261542596" sldId="313"/>
            <ac:picMk id="9" creationId="{2A16B9A3-8D3A-2287-4DC9-B915DD243FA4}"/>
          </ac:picMkLst>
        </pc:picChg>
      </pc:sldChg>
      <pc:sldChg chg="addSp modSp">
        <pc:chgData name="Anisa Tahir (2322754)" userId="446f38cc-3184-4df8-b3b5-28c7a1b03180" providerId="ADAL" clId="{9F8A47F7-B442-41B0-9BA3-F47A70B41A64}" dt="2026-06-24T19:31:34.688" v="0"/>
        <pc:sldMkLst>
          <pc:docMk/>
          <pc:sldMk cId="1450650843" sldId="314"/>
        </pc:sldMkLst>
        <pc:picChg chg="add mod">
          <ac:chgData name="Anisa Tahir (2322754)" userId="446f38cc-3184-4df8-b3b5-28c7a1b03180" providerId="ADAL" clId="{9F8A47F7-B442-41B0-9BA3-F47A70B41A64}" dt="2026-06-24T19:31:34.688" v="0"/>
          <ac:picMkLst>
            <pc:docMk/>
            <pc:sldMk cId="1450650843" sldId="314"/>
            <ac:picMk id="10" creationId="{A975C245-EF7A-9255-0FF9-7F133B10BC41}"/>
          </ac:picMkLst>
        </pc:picChg>
      </pc:sldChg>
      <pc:sldChg chg="addSp modSp">
        <pc:chgData name="Anisa Tahir (2322754)" userId="446f38cc-3184-4df8-b3b5-28c7a1b03180" providerId="ADAL" clId="{9F8A47F7-B442-41B0-9BA3-F47A70B41A64}" dt="2026-06-24T19:31:34.688" v="0"/>
        <pc:sldMkLst>
          <pc:docMk/>
          <pc:sldMk cId="608418930" sldId="315"/>
        </pc:sldMkLst>
        <pc:picChg chg="add mod">
          <ac:chgData name="Anisa Tahir (2322754)" userId="446f38cc-3184-4df8-b3b5-28c7a1b03180" providerId="ADAL" clId="{9F8A47F7-B442-41B0-9BA3-F47A70B41A64}" dt="2026-06-24T19:31:34.688" v="0"/>
          <ac:picMkLst>
            <pc:docMk/>
            <pc:sldMk cId="608418930" sldId="315"/>
            <ac:picMk id="9" creationId="{1FCDDD9C-F9A4-F1F6-013E-57C3EC4D75D4}"/>
          </ac:picMkLst>
        </pc:picChg>
      </pc:sldChg>
      <pc:sldChg chg="addSp modSp">
        <pc:chgData name="Anisa Tahir (2322754)" userId="446f38cc-3184-4df8-b3b5-28c7a1b03180" providerId="ADAL" clId="{9F8A47F7-B442-41B0-9BA3-F47A70B41A64}" dt="2026-06-24T19:31:34.688" v="0"/>
        <pc:sldMkLst>
          <pc:docMk/>
          <pc:sldMk cId="677424287" sldId="316"/>
        </pc:sldMkLst>
        <pc:picChg chg="add mod">
          <ac:chgData name="Anisa Tahir (2322754)" userId="446f38cc-3184-4df8-b3b5-28c7a1b03180" providerId="ADAL" clId="{9F8A47F7-B442-41B0-9BA3-F47A70B41A64}" dt="2026-06-24T19:31:34.688" v="0"/>
          <ac:picMkLst>
            <pc:docMk/>
            <pc:sldMk cId="677424287" sldId="316"/>
            <ac:picMk id="9" creationId="{C9BD332E-D98F-07DD-DF50-42492D312054}"/>
          </ac:picMkLst>
        </pc:picChg>
      </pc:sldChg>
      <pc:sldChg chg="addSp modSp">
        <pc:chgData name="Anisa Tahir (2322754)" userId="446f38cc-3184-4df8-b3b5-28c7a1b03180" providerId="ADAL" clId="{9F8A47F7-B442-41B0-9BA3-F47A70B41A64}" dt="2026-06-24T19:31:34.688" v="0"/>
        <pc:sldMkLst>
          <pc:docMk/>
          <pc:sldMk cId="3611930857" sldId="317"/>
        </pc:sldMkLst>
        <pc:picChg chg="add mod">
          <ac:chgData name="Anisa Tahir (2322754)" userId="446f38cc-3184-4df8-b3b5-28c7a1b03180" providerId="ADAL" clId="{9F8A47F7-B442-41B0-9BA3-F47A70B41A64}" dt="2026-06-24T19:31:34.688" v="0"/>
          <ac:picMkLst>
            <pc:docMk/>
            <pc:sldMk cId="3611930857" sldId="317"/>
            <ac:picMk id="9" creationId="{B90F4287-E210-6270-2663-7256C44E0855}"/>
          </ac:picMkLst>
        </pc:picChg>
      </pc:sldChg>
      <pc:sldChg chg="addSp modSp">
        <pc:chgData name="Anisa Tahir (2322754)" userId="446f38cc-3184-4df8-b3b5-28c7a1b03180" providerId="ADAL" clId="{9F8A47F7-B442-41B0-9BA3-F47A70B41A64}" dt="2026-06-24T19:31:34.688" v="0"/>
        <pc:sldMkLst>
          <pc:docMk/>
          <pc:sldMk cId="2994732091" sldId="318"/>
        </pc:sldMkLst>
        <pc:picChg chg="add mod">
          <ac:chgData name="Anisa Tahir (2322754)" userId="446f38cc-3184-4df8-b3b5-28c7a1b03180" providerId="ADAL" clId="{9F8A47F7-B442-41B0-9BA3-F47A70B41A64}" dt="2026-06-24T19:31:34.688" v="0"/>
          <ac:picMkLst>
            <pc:docMk/>
            <pc:sldMk cId="2994732091" sldId="318"/>
            <ac:picMk id="9" creationId="{AA981342-F0F3-E61D-77C6-449FF21A27B3}"/>
          </ac:picMkLst>
        </pc:picChg>
      </pc:sldChg>
      <pc:sldChg chg="addSp modSp">
        <pc:chgData name="Anisa Tahir (2322754)" userId="446f38cc-3184-4df8-b3b5-28c7a1b03180" providerId="ADAL" clId="{9F8A47F7-B442-41B0-9BA3-F47A70B41A64}" dt="2026-06-24T19:31:34.688" v="0"/>
        <pc:sldMkLst>
          <pc:docMk/>
          <pc:sldMk cId="540522600" sldId="319"/>
        </pc:sldMkLst>
        <pc:picChg chg="add mod">
          <ac:chgData name="Anisa Tahir (2322754)" userId="446f38cc-3184-4df8-b3b5-28c7a1b03180" providerId="ADAL" clId="{9F8A47F7-B442-41B0-9BA3-F47A70B41A64}" dt="2026-06-24T19:31:34.688" v="0"/>
          <ac:picMkLst>
            <pc:docMk/>
            <pc:sldMk cId="540522600" sldId="319"/>
            <ac:picMk id="9" creationId="{BA29684D-0316-6A5E-F8E3-205DF5CBF117}"/>
          </ac:picMkLst>
        </pc:picChg>
      </pc:sldChg>
      <pc:sldChg chg="addSp modSp">
        <pc:chgData name="Anisa Tahir (2322754)" userId="446f38cc-3184-4df8-b3b5-28c7a1b03180" providerId="ADAL" clId="{9F8A47F7-B442-41B0-9BA3-F47A70B41A64}" dt="2026-06-24T19:31:34.688" v="0"/>
        <pc:sldMkLst>
          <pc:docMk/>
          <pc:sldMk cId="4059853347" sldId="320"/>
        </pc:sldMkLst>
        <pc:picChg chg="add mod">
          <ac:chgData name="Anisa Tahir (2322754)" userId="446f38cc-3184-4df8-b3b5-28c7a1b03180" providerId="ADAL" clId="{9F8A47F7-B442-41B0-9BA3-F47A70B41A64}" dt="2026-06-24T19:31:34.688" v="0"/>
          <ac:picMkLst>
            <pc:docMk/>
            <pc:sldMk cId="4059853347" sldId="320"/>
            <ac:picMk id="9" creationId="{B211DBB3-BF20-0EB9-476A-E7B3451FC4E1}"/>
          </ac:picMkLst>
        </pc:picChg>
      </pc:sldChg>
      <pc:sldChg chg="addSp modSp">
        <pc:chgData name="Anisa Tahir (2322754)" userId="446f38cc-3184-4df8-b3b5-28c7a1b03180" providerId="ADAL" clId="{9F8A47F7-B442-41B0-9BA3-F47A70B41A64}" dt="2026-06-24T19:31:34.688" v="0"/>
        <pc:sldMkLst>
          <pc:docMk/>
          <pc:sldMk cId="1756095354" sldId="321"/>
        </pc:sldMkLst>
        <pc:picChg chg="add mod">
          <ac:chgData name="Anisa Tahir (2322754)" userId="446f38cc-3184-4df8-b3b5-28c7a1b03180" providerId="ADAL" clId="{9F8A47F7-B442-41B0-9BA3-F47A70B41A64}" dt="2026-06-24T19:31:34.688" v="0"/>
          <ac:picMkLst>
            <pc:docMk/>
            <pc:sldMk cId="1756095354" sldId="321"/>
            <ac:picMk id="4" creationId="{6D24C149-1844-D375-9B23-DEAA6D8F83A9}"/>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F4712B4-1AE0-734B-BD0B-ED5EB8FC3B80}" type="datetime1">
              <a:rPr lang="en-US" smtClean="0"/>
              <a:t>6/24/2026</a:t>
            </a:fld>
            <a:endParaRPr lang="en-US"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dirty="0"/>
              <a:t>Add footer</a:t>
            </a:r>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709567-0710-7949-BFB0-34B4188750EB}" type="datetime1">
              <a:rPr lang="en-US" noProof="0" smtClean="0"/>
              <a:t>6/24/2026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US" noProof="0" dirty="0"/>
              <a:t>Add footer</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dirty="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1</a:t>
            </a:fld>
            <a:endParaRPr lang="en-US" noProof="0" dirty="0"/>
          </a:p>
        </p:txBody>
      </p:sp>
    </p:spTree>
    <p:extLst>
      <p:ext uri="{BB962C8B-B14F-4D97-AF65-F5344CB8AC3E}">
        <p14:creationId xmlns:p14="http://schemas.microsoft.com/office/powerpoint/2010/main" val="7072500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Ageing is a lifelong process involving biological, psychological and social change. Biological theories suggest ageing may result from genetic factors and the gradual deterioration of body systems.</a:t>
            </a:r>
          </a:p>
          <a:p>
            <a:r>
              <a:rPr lang="en-GB" dirty="0"/>
              <a:t>This presentation evaluates how effectively the UK supports older people through current care services, policy and legislation, and technological innovation. It also examines key theories of ageing, explores real-world examples of care in practice, and provides recommendations for improving outcomes for older adults.</a:t>
            </a:r>
          </a:p>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2</a:t>
            </a:fld>
            <a:endParaRPr lang="en-US" noProof="0" dirty="0"/>
          </a:p>
        </p:txBody>
      </p:sp>
    </p:spTree>
    <p:extLst>
      <p:ext uri="{BB962C8B-B14F-4D97-AF65-F5344CB8AC3E}">
        <p14:creationId xmlns:p14="http://schemas.microsoft.com/office/powerpoint/2010/main" val="18181724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UK has an ageing population, with the number of people aged 65 and over continuing to rise. This creates increasing demand for health and social care services.</a:t>
            </a:r>
          </a:p>
          <a:p>
            <a:r>
              <a:rPr lang="en-GB" dirty="0"/>
              <a:t>Older people may experience physical, emotional, social and psychological needs, often requiring coordinated support from multiple services. As demand grows, policymakers and providers must balance quality, accessibility and sustainability. This highlights the importance of effective policy, innovation and person-centred approaches to care.</a:t>
            </a:r>
          </a:p>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3</a:t>
            </a:fld>
            <a:endParaRPr lang="en-US" noProof="0" dirty="0"/>
          </a:p>
        </p:txBody>
      </p:sp>
    </p:spTree>
    <p:extLst>
      <p:ext uri="{BB962C8B-B14F-4D97-AF65-F5344CB8AC3E}">
        <p14:creationId xmlns:p14="http://schemas.microsoft.com/office/powerpoint/2010/main" val="29307109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Several theories help explain ageing and evaluate care provision.</a:t>
            </a:r>
          </a:p>
          <a:p>
            <a:r>
              <a:rPr lang="en-GB" dirty="0"/>
              <a:t>Activity Theory suggests that remaining socially engaged supports wellbeing. Disengagement Theory proposes that withdrawal from social roles is a natural part of ageing, although this view has been widely criticised. Continuity Theory emphasises maintaining familiar routines and lifestyles, while Life Course Theory highlights how earlier life experiences influence later-life outcomes.</a:t>
            </a:r>
          </a:p>
          <a:p>
            <a:r>
              <a:rPr lang="en-GB" dirty="0"/>
              <a:t>Together, these theories provide useful frameworks for assessing how effectively services support older people.</a:t>
            </a:r>
          </a:p>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4</a:t>
            </a:fld>
            <a:endParaRPr lang="en-US" noProof="0" dirty="0"/>
          </a:p>
        </p:txBody>
      </p:sp>
    </p:spTree>
    <p:extLst>
      <p:ext uri="{BB962C8B-B14F-4D97-AF65-F5344CB8AC3E}">
        <p14:creationId xmlns:p14="http://schemas.microsoft.com/office/powerpoint/2010/main" val="23292280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Policy and legislation shape how care is delivered to older people.</a:t>
            </a:r>
          </a:p>
          <a:p>
            <a:r>
              <a:rPr lang="en-GB" dirty="0"/>
              <a:t>The Care Act 2014 promotes wellbeing, independence and person-centred care. The Equality Act 2010 protects against age discrimination, while the Human Rights Act 1998 supports dignity, autonomy and respect. The NHS Long Term Plan focuses on prevention, integration and responding to the needs of an ageing population.</a:t>
            </a:r>
          </a:p>
          <a:p>
            <a:r>
              <a:rPr lang="en-GB" dirty="0"/>
              <a:t>Although these policies provide a strong framework, challenges remain in translating policy goals into consistent practice.</a:t>
            </a:r>
          </a:p>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5</a:t>
            </a:fld>
            <a:endParaRPr lang="en-US" noProof="0" dirty="0"/>
          </a:p>
        </p:txBody>
      </p:sp>
    </p:spTree>
    <p:extLst>
      <p:ext uri="{BB962C8B-B14F-4D97-AF65-F5344CB8AC3E}">
        <p14:creationId xmlns:p14="http://schemas.microsoft.com/office/powerpoint/2010/main" val="22244172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Current Care Provisions</a:t>
            </a:r>
          </a:p>
          <a:p>
            <a:r>
              <a:rPr lang="en-GB" dirty="0"/>
              <a:t>Older people in the UK can access a range of services, including domiciliary care, residential care, day centres, hospice services and community support.</a:t>
            </a:r>
          </a:p>
          <a:p>
            <a:r>
              <a:rPr lang="en-GB" dirty="0"/>
              <a:t>These services aim to meet increasingly complex care needs. However, growing demand, workforce shortages and funding pressures continue to affect service delivery. To evaluate current provision more closely, the next slides focus on domiciliary care and residential care.</a:t>
            </a:r>
          </a:p>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6</a:t>
            </a:fld>
            <a:endParaRPr lang="en-US" noProof="0" dirty="0"/>
          </a:p>
        </p:txBody>
      </p:sp>
    </p:spTree>
    <p:extLst>
      <p:ext uri="{BB962C8B-B14F-4D97-AF65-F5344CB8AC3E}">
        <p14:creationId xmlns:p14="http://schemas.microsoft.com/office/powerpoint/2010/main" val="15357726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Domiciliary care supports older people in their own homes by assisting with daily living activities and personal care.</a:t>
            </a:r>
          </a:p>
          <a:p>
            <a:r>
              <a:rPr lang="en-GB" dirty="0"/>
              <a:t>A major strength of this model is that it allows individuals to remain in familiar surroundings and maintain established routines. This reflects Continuity Theory and aligns with the Care Act's emphasis on independence.</a:t>
            </a:r>
          </a:p>
          <a:p>
            <a:r>
              <a:rPr lang="en-GB" dirty="0"/>
              <a:t>However, workforce shortages, limited visit times and funding constraints can affect the consistency and quality of care. As demand increases, these challenges may become more significant.</a:t>
            </a:r>
          </a:p>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7</a:t>
            </a:fld>
            <a:endParaRPr lang="en-US" noProof="0" dirty="0"/>
          </a:p>
        </p:txBody>
      </p:sp>
    </p:spTree>
    <p:extLst>
      <p:ext uri="{BB962C8B-B14F-4D97-AF65-F5344CB8AC3E}">
        <p14:creationId xmlns:p14="http://schemas.microsoft.com/office/powerpoint/2010/main" val="35589709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Residential care provides ongoing support for individuals whose needs cannot be safely met at home.</a:t>
            </a:r>
          </a:p>
          <a:p>
            <a:r>
              <a:rPr lang="en-GB" dirty="0"/>
              <a:t>Its strengths include twenty-four-hour care, access to healthcare professionals and opportunities for social interaction. These benefits reflect Activity Theory, which emphasises engagement and participation.</a:t>
            </a:r>
          </a:p>
          <a:p>
            <a:r>
              <a:rPr lang="en-GB" dirty="0"/>
              <a:t>However, some residents may experience reduced autonomy and loss of control over daily routines. Balancing safety with independence remains one of the key challenges facing residential care providers.</a:t>
            </a:r>
          </a:p>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8</a:t>
            </a:fld>
            <a:endParaRPr lang="en-US" noProof="0" dirty="0"/>
          </a:p>
        </p:txBody>
      </p:sp>
    </p:spTree>
    <p:extLst>
      <p:ext uri="{BB962C8B-B14F-4D97-AF65-F5344CB8AC3E}">
        <p14:creationId xmlns:p14="http://schemas.microsoft.com/office/powerpoint/2010/main" val="39220978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Technology is playing an increasingly important role in supporting older people.</a:t>
            </a:r>
          </a:p>
          <a:p>
            <a:r>
              <a:rPr lang="en-GB" dirty="0"/>
              <a:t>Examples include telehealth, telecare, smart home systems, remote monitoring and dementia support technologies. These innovations can improve safety, support independent living and provide earlier intervention when health issues arise.</a:t>
            </a:r>
          </a:p>
          <a:p>
            <a:r>
              <a:rPr lang="en-GB" dirty="0"/>
              <a:t>They also support policy goals that encourage preventative care and ageing in place.</a:t>
            </a:r>
          </a:p>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9</a:t>
            </a:fld>
            <a:endParaRPr lang="en-US" noProof="0" dirty="0"/>
          </a:p>
        </p:txBody>
      </p:sp>
    </p:spTree>
    <p:extLst>
      <p:ext uri="{BB962C8B-B14F-4D97-AF65-F5344CB8AC3E}">
        <p14:creationId xmlns:p14="http://schemas.microsoft.com/office/powerpoint/2010/main" val="22190736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Despite its benefits, technology also presents challenges.</a:t>
            </a:r>
          </a:p>
          <a:p>
            <a:r>
              <a:rPr lang="en-GB" dirty="0"/>
              <a:t>Digital exclusion remains a significant issue, as some older adults lack the skills, confidence or access needed to use digital services effectively. There are also concerns regarding cost, privacy and data security.</a:t>
            </a:r>
          </a:p>
          <a:p>
            <a:r>
              <a:rPr lang="en-GB" dirty="0"/>
              <a:t>While technology can enhance care and support independence, it should complement rather than replace human interaction and personalised support.</a:t>
            </a:r>
          </a:p>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10</a:t>
            </a:fld>
            <a:endParaRPr lang="en-US" noProof="0" dirty="0"/>
          </a:p>
        </p:txBody>
      </p:sp>
    </p:spTree>
    <p:extLst>
      <p:ext uri="{BB962C8B-B14F-4D97-AF65-F5344CB8AC3E}">
        <p14:creationId xmlns:p14="http://schemas.microsoft.com/office/powerpoint/2010/main" val="39701239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Hogeweyk</a:t>
            </a:r>
            <a:r>
              <a:rPr lang="en-GB" dirty="0"/>
              <a:t> in the Netherlands is an innovative dementia care community designed to resemble everyday life rather than a traditional care home.</a:t>
            </a:r>
          </a:p>
          <a:p>
            <a:r>
              <a:rPr lang="en-GB" dirty="0"/>
              <a:t>Residents are encouraged to maintain routines, make choices and participate in daily activities. This approach reflects Continuity Theory and demonstrates how person-centred care can be applied in practice.</a:t>
            </a:r>
          </a:p>
          <a:p>
            <a:r>
              <a:rPr lang="en-GB" dirty="0"/>
              <a:t>The model has shown positive outcomes, although its cost may limit wider implementation.</a:t>
            </a:r>
          </a:p>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11</a:t>
            </a:fld>
            <a:endParaRPr lang="en-US" noProof="0" dirty="0"/>
          </a:p>
        </p:txBody>
      </p:sp>
    </p:spTree>
    <p:extLst>
      <p:ext uri="{BB962C8B-B14F-4D97-AF65-F5344CB8AC3E}">
        <p14:creationId xmlns:p14="http://schemas.microsoft.com/office/powerpoint/2010/main" val="20902817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Technology-enabled care is increasingly used across the UK to help older people remain independent at home.</a:t>
            </a:r>
          </a:p>
          <a:p>
            <a:r>
              <a:rPr lang="en-GB" dirty="0"/>
              <a:t>Examples include fall detectors, telecare systems and medication reminders. These technologies can improve safety and reduce pressure on healthcare services.</a:t>
            </a:r>
          </a:p>
          <a:p>
            <a:r>
              <a:rPr lang="en-GB" dirty="0"/>
              <a:t>However, the case study also highlights the importance of accessibility, as not all older adults are able to benefit equally from digital solutions.</a:t>
            </a:r>
          </a:p>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12</a:t>
            </a:fld>
            <a:endParaRPr lang="en-US" noProof="0" dirty="0"/>
          </a:p>
        </p:txBody>
      </p:sp>
    </p:spTree>
    <p:extLst>
      <p:ext uri="{BB962C8B-B14F-4D97-AF65-F5344CB8AC3E}">
        <p14:creationId xmlns:p14="http://schemas.microsoft.com/office/powerpoint/2010/main" val="10128826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key improvements could strengthen elderly care in the UK.</a:t>
            </a:r>
          </a:p>
          <a:p>
            <a:r>
              <a:rPr lang="en-GB" dirty="0"/>
              <a:t>First, greater investment in community-based and preventative services could help reduce demand for more intensive care. Second, improving workforce recruitment and training would support higher-quality care delivery. Third, increasing digital inclusion would ensure more older people can benefit from technological innovation.</a:t>
            </a:r>
          </a:p>
          <a:p>
            <a:r>
              <a:rPr lang="en-GB" dirty="0"/>
              <a:t>These recommendations support the goals of current policy but require long-term investment and effective collaboration between health and social care services.</a:t>
            </a:r>
          </a:p>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13</a:t>
            </a:fld>
            <a:endParaRPr lang="en-US" noProof="0" dirty="0"/>
          </a:p>
        </p:txBody>
      </p:sp>
    </p:spTree>
    <p:extLst>
      <p:ext uri="{BB962C8B-B14F-4D97-AF65-F5344CB8AC3E}">
        <p14:creationId xmlns:p14="http://schemas.microsoft.com/office/powerpoint/2010/main" val="343278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supporting an ageing population requires effective care services, strong policy frameworks and appropriate use of technology.</a:t>
            </a:r>
          </a:p>
          <a:p>
            <a:r>
              <a:rPr lang="en-GB" dirty="0"/>
              <a:t>This presentation has shown that while current services provide valuable support, challenges remain in relation to demand, workforce capacity and accessibility. Theories of ageing help us understand these issues, while policy provides a framework for improving practice.</a:t>
            </a:r>
          </a:p>
          <a:p>
            <a:r>
              <a:rPr lang="en-GB" dirty="0"/>
              <a:t>Future developments should focus on integrated care, digital inclusion and preventative approaches to ensure older people can maintain dignity, independence and quality of life.</a:t>
            </a:r>
          </a:p>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14</a:t>
            </a:fld>
            <a:endParaRPr lang="en-US" noProof="0" dirty="0"/>
          </a:p>
        </p:txBody>
      </p:sp>
    </p:spTree>
    <p:extLst>
      <p:ext uri="{BB962C8B-B14F-4D97-AF65-F5344CB8AC3E}">
        <p14:creationId xmlns:p14="http://schemas.microsoft.com/office/powerpoint/2010/main" val="86614724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Master" Target="../slideMasters/slideMaster1.xml"/><Relationship Id="rId4" Type="http://schemas.openxmlformats.org/officeDocument/2006/relationships/image" Target="../media/image1.sv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1.sv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768096" y="996696"/>
            <a:ext cx="10689336" cy="3383280"/>
          </a:xfrm>
        </p:spPr>
        <p:txBody>
          <a:bodyPr lIns="91440" tIns="45720" rIns="91440" bIns="45720" anchor="t"/>
          <a:lstStyle>
            <a:lvl1pPr>
              <a:defRPr sz="6000" b="1">
                <a:solidFill>
                  <a:schemeClr val="bg1"/>
                </a:solidFill>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6099048" y="4718304"/>
            <a:ext cx="5367528" cy="1371600"/>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pic>
        <p:nvPicPr>
          <p:cNvPr id="19" name="Graphic 18">
            <a:extLst>
              <a:ext uri="{FF2B5EF4-FFF2-40B4-BE49-F238E27FC236}">
                <a16:creationId xmlns:a16="http://schemas.microsoft.com/office/drawing/2014/main" id="{BD2B87EC-C19D-D312-C5D1-68C7B3D3F342}"/>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577" r="47068" b="26177"/>
          <a:stretch/>
        </p:blipFill>
        <p:spPr>
          <a:xfrm rot="5400000" flipH="1" flipV="1">
            <a:off x="8037001" y="-183083"/>
            <a:ext cx="3971922" cy="4338081"/>
          </a:xfrm>
          <a:prstGeom prst="rect">
            <a:avLst/>
          </a:prstGeom>
        </p:spPr>
      </p:pic>
      <p:pic>
        <p:nvPicPr>
          <p:cNvPr id="17" name="Graphic 16">
            <a:extLst>
              <a:ext uri="{FF2B5EF4-FFF2-40B4-BE49-F238E27FC236}">
                <a16:creationId xmlns:a16="http://schemas.microsoft.com/office/drawing/2014/main" id="{CA27C1C0-4175-DDF3-7F04-05A1FF4F83EA}"/>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1" t="1" r="26660" b="31913"/>
          <a:stretch/>
        </p:blipFill>
        <p:spPr>
          <a:xfrm flipH="1">
            <a:off x="-2" y="2786671"/>
            <a:ext cx="2626743" cy="4071330"/>
          </a:xfrm>
          <a:prstGeom prst="rect">
            <a:avLst/>
          </a:prstGeom>
        </p:spPr>
      </p:pic>
      <p:pic>
        <p:nvPicPr>
          <p:cNvPr id="15" name="Graphic 14">
            <a:extLst>
              <a:ext uri="{FF2B5EF4-FFF2-40B4-BE49-F238E27FC236}">
                <a16:creationId xmlns:a16="http://schemas.microsoft.com/office/drawing/2014/main" id="{8F59A96A-1EEC-D106-BC8B-FBC3D022D6C2}"/>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b="49606"/>
          <a:stretch/>
        </p:blipFill>
        <p:spPr>
          <a:xfrm flipH="1">
            <a:off x="1634272" y="4519948"/>
            <a:ext cx="3527989" cy="2338052"/>
          </a:xfrm>
          <a:prstGeom prst="rect">
            <a:avLst/>
          </a:prstGeom>
        </p:spPr>
      </p:pic>
    </p:spTree>
    <p:extLst>
      <p:ext uri="{BB962C8B-B14F-4D97-AF65-F5344CB8AC3E}">
        <p14:creationId xmlns:p14="http://schemas.microsoft.com/office/powerpoint/2010/main" val="3809289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b"/>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Tree>
    <p:extLst>
      <p:ext uri="{BB962C8B-B14F-4D97-AF65-F5344CB8AC3E}">
        <p14:creationId xmlns:p14="http://schemas.microsoft.com/office/powerpoint/2010/main" val="3055016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content, and image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a:xfrm>
            <a:off x="4892040" y="996696"/>
            <a:ext cx="6528816" cy="914400"/>
          </a:xfrm>
        </p:spPr>
        <p:txBody>
          <a:bodyPr/>
          <a:lstStyle/>
          <a:p>
            <a:r>
              <a:rPr lang="en-GB"/>
              <a:t>Click to edit Master title style</a:t>
            </a:r>
            <a:endParaRPr lang="en-US" dirty="0"/>
          </a:p>
        </p:txBody>
      </p:sp>
      <p:sp>
        <p:nvSpPr>
          <p:cNvPr id="8" name="Picture Placeholder 7">
            <a:extLst>
              <a:ext uri="{FF2B5EF4-FFF2-40B4-BE49-F238E27FC236}">
                <a16:creationId xmlns:a16="http://schemas.microsoft.com/office/drawing/2014/main" id="{83C7080A-051C-2507-F252-F68346430154}"/>
              </a:ext>
            </a:extLst>
          </p:cNvPr>
          <p:cNvSpPr>
            <a:spLocks noGrp="1"/>
          </p:cNvSpPr>
          <p:nvPr>
            <p:ph type="pic" sz="quarter" idx="13"/>
          </p:nvPr>
        </p:nvSpPr>
        <p:spPr>
          <a:xfrm>
            <a:off x="457200" y="996950"/>
            <a:ext cx="3971925" cy="5857875"/>
          </a:xfrm>
        </p:spPr>
        <p:txBody>
          <a:bodyPr/>
          <a:lstStyle>
            <a:lvl1pPr marL="0" indent="0">
              <a:buNone/>
              <a:defRPr/>
            </a:lvl1pPr>
          </a:lstStyle>
          <a:p>
            <a:r>
              <a:rPr lang="en-GB"/>
              <a:t>Click icon to add picture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4919472" y="2130552"/>
            <a:ext cx="6510528" cy="3959352"/>
          </a:xfrm>
        </p:spPr>
        <p:txBody>
          <a:bodyPr anchor="b"/>
          <a:lstStyle>
            <a:lvl1pPr marL="0" indent="0">
              <a:buNone/>
              <a:defRPr/>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lvl1pPr algn="ctr">
              <a:defRPr/>
            </a:lvl1pPr>
          </a:lstStyle>
          <a:p>
            <a:fld id="{19B51A1E-902D-48AF-9020-955120F399B6}" type="slidenum">
              <a:rPr lang="en-US" smtClean="0"/>
              <a:pPr/>
              <a:t>‹#›</a:t>
            </a:fld>
            <a:endParaRPr lang="en-US" dirty="0"/>
          </a:p>
        </p:txBody>
      </p:sp>
    </p:spTree>
    <p:extLst>
      <p:ext uri="{BB962C8B-B14F-4D97-AF65-F5344CB8AC3E}">
        <p14:creationId xmlns:p14="http://schemas.microsoft.com/office/powerpoint/2010/main" val="2490127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01">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1225296" y="1691640"/>
            <a:ext cx="7708392" cy="2916936"/>
          </a:xfrm>
        </p:spPr>
        <p:txBody>
          <a:bodyPr lIns="91440" tIns="45720" rIns="91440" bIns="45720" anchor="b"/>
          <a:lstStyle>
            <a:lvl1pPr>
              <a:defRPr sz="6000" b="1">
                <a:solidFill>
                  <a:schemeClr val="bg1"/>
                </a:solidFill>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1225296" y="5001768"/>
            <a:ext cx="7251192" cy="1088136"/>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pic>
        <p:nvPicPr>
          <p:cNvPr id="3" name="Graphic 2">
            <a:extLst>
              <a:ext uri="{FF2B5EF4-FFF2-40B4-BE49-F238E27FC236}">
                <a16:creationId xmlns:a16="http://schemas.microsoft.com/office/drawing/2014/main" id="{EDBCB114-3994-3B78-91C3-3970219AB034}"/>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t="-15397" b="35439"/>
          <a:stretch/>
        </p:blipFill>
        <p:spPr>
          <a:xfrm rot="16200000">
            <a:off x="8573175" y="595473"/>
            <a:ext cx="3527989" cy="3709665"/>
          </a:xfrm>
          <a:prstGeom prst="rect">
            <a:avLst/>
          </a:prstGeom>
        </p:spPr>
      </p:pic>
      <p:pic>
        <p:nvPicPr>
          <p:cNvPr id="4" name="Graphic 3">
            <a:extLst>
              <a:ext uri="{FF2B5EF4-FFF2-40B4-BE49-F238E27FC236}">
                <a16:creationId xmlns:a16="http://schemas.microsoft.com/office/drawing/2014/main" id="{1954D399-E3CD-888F-FCF9-DA0F34C64395}"/>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r="25157" b="13214"/>
          <a:stretch/>
        </p:blipFill>
        <p:spPr>
          <a:xfrm>
            <a:off x="8329613" y="3429000"/>
            <a:ext cx="3862387" cy="3429000"/>
          </a:xfrm>
          <a:prstGeom prst="rect">
            <a:avLst/>
          </a:prstGeom>
        </p:spPr>
      </p:pic>
      <p:pic>
        <p:nvPicPr>
          <p:cNvPr id="5" name="Graphic 4">
            <a:extLst>
              <a:ext uri="{FF2B5EF4-FFF2-40B4-BE49-F238E27FC236}">
                <a16:creationId xmlns:a16="http://schemas.microsoft.com/office/drawing/2014/main" id="{4CC75E85-8A16-65D2-BB9D-7966D18A9C8F}"/>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 r="47260" b="26651"/>
          <a:stretch/>
        </p:blipFill>
        <p:spPr>
          <a:xfrm rot="16200000" flipV="1">
            <a:off x="197728" y="-197735"/>
            <a:ext cx="3914776" cy="4310243"/>
          </a:xfrm>
          <a:prstGeom prst="rect">
            <a:avLst/>
          </a:prstGeom>
        </p:spPr>
      </p:pic>
    </p:spTree>
    <p:extLst>
      <p:ext uri="{BB962C8B-B14F-4D97-AF65-F5344CB8AC3E}">
        <p14:creationId xmlns:p14="http://schemas.microsoft.com/office/powerpoint/2010/main" val="3649684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a:xfrm>
            <a:off x="768096" y="996696"/>
            <a:ext cx="10652760" cy="914400"/>
          </a:xfrm>
        </p:spPr>
        <p:txBody>
          <a:bodyPr/>
          <a:lstStyle/>
          <a:p>
            <a:r>
              <a:rPr lang="en-GB"/>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768096" y="2130552"/>
            <a:ext cx="4910328" cy="3959352"/>
          </a:xfrm>
        </p:spPr>
        <p:txBody>
          <a:bodyPr anchor="b"/>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3734394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break 02">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6099048" y="996696"/>
            <a:ext cx="5641848" cy="4855464"/>
          </a:xfrm>
        </p:spPr>
        <p:txBody>
          <a:bodyPr lIns="91440" tIns="45720" rIns="91440" bIns="45720" anchor="ctr"/>
          <a:lstStyle>
            <a:lvl1pPr>
              <a:defRPr sz="6000" b="1">
                <a:solidFill>
                  <a:schemeClr val="bg1"/>
                </a:solidFill>
              </a:defRPr>
            </a:lvl1pPr>
          </a:lstStyle>
          <a:p>
            <a:r>
              <a:rPr lang="en-GB"/>
              <a:t>Click to edit Master title style</a:t>
            </a:r>
            <a:endParaRPr lang="en-US" dirty="0"/>
          </a:p>
        </p:txBody>
      </p:sp>
      <p:sp>
        <p:nvSpPr>
          <p:cNvPr id="927" name="Picture Placeholder 926">
            <a:extLst>
              <a:ext uri="{FF2B5EF4-FFF2-40B4-BE49-F238E27FC236}">
                <a16:creationId xmlns:a16="http://schemas.microsoft.com/office/drawing/2014/main" id="{E0D9F5FD-31A3-F83E-0559-2C0434E0046C}"/>
              </a:ext>
            </a:extLst>
          </p:cNvPr>
          <p:cNvSpPr>
            <a:spLocks noGrp="1"/>
          </p:cNvSpPr>
          <p:nvPr>
            <p:ph type="pic" sz="quarter" idx="13"/>
          </p:nvPr>
        </p:nvSpPr>
        <p:spPr>
          <a:xfrm>
            <a:off x="1078992" y="0"/>
            <a:ext cx="3971925" cy="5857875"/>
          </a:xfrm>
          <a:custGeom>
            <a:avLst/>
            <a:gdLst>
              <a:gd name="connsiteX0" fmla="*/ 0 w 3971925"/>
              <a:gd name="connsiteY0" fmla="*/ 0 h 5857875"/>
              <a:gd name="connsiteX1" fmla="*/ 3971925 w 3971925"/>
              <a:gd name="connsiteY1" fmla="*/ 0 h 5857875"/>
              <a:gd name="connsiteX2" fmla="*/ 3971925 w 3971925"/>
              <a:gd name="connsiteY2" fmla="*/ 5857875 h 5857875"/>
              <a:gd name="connsiteX3" fmla="*/ 1972187 w 3971925"/>
              <a:gd name="connsiteY3" fmla="*/ 5857875 h 5857875"/>
              <a:gd name="connsiteX4" fmla="*/ 1978760 w 3971925"/>
              <a:gd name="connsiteY4" fmla="*/ 5848548 h 5857875"/>
              <a:gd name="connsiteX5" fmla="*/ 2015275 w 3971925"/>
              <a:gd name="connsiteY5" fmla="*/ 5713664 h 5857875"/>
              <a:gd name="connsiteX6" fmla="*/ 2015275 w 3971925"/>
              <a:gd name="connsiteY6" fmla="*/ 5713663 h 5857875"/>
              <a:gd name="connsiteX7" fmla="*/ 2010932 w 3971925"/>
              <a:gd name="connsiteY7" fmla="*/ 5713083 h 5857875"/>
              <a:gd name="connsiteX8" fmla="*/ 2010064 w 3971925"/>
              <a:gd name="connsiteY8" fmla="*/ 5713083 h 5857875"/>
              <a:gd name="connsiteX9" fmla="*/ 1871116 w 3971925"/>
              <a:gd name="connsiteY9" fmla="*/ 5759476 h 5857875"/>
              <a:gd name="connsiteX10" fmla="*/ 1753300 w 3971925"/>
              <a:gd name="connsiteY10" fmla="*/ 5793691 h 5857875"/>
              <a:gd name="connsiteX11" fmla="*/ 1717404 w 3971925"/>
              <a:gd name="connsiteY11" fmla="*/ 5835082 h 5857875"/>
              <a:gd name="connsiteX12" fmla="*/ 1704691 w 3971925"/>
              <a:gd name="connsiteY12" fmla="*/ 5857875 h 5857875"/>
              <a:gd name="connsiteX13" fmla="*/ 0 w 3971925"/>
              <a:gd name="connsiteY13" fmla="*/ 5857875 h 5857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1925" h="5857875">
                <a:moveTo>
                  <a:pt x="0" y="0"/>
                </a:moveTo>
                <a:lnTo>
                  <a:pt x="3971925" y="0"/>
                </a:lnTo>
                <a:lnTo>
                  <a:pt x="3971925" y="5857875"/>
                </a:lnTo>
                <a:lnTo>
                  <a:pt x="1972187" y="5857875"/>
                </a:lnTo>
                <a:lnTo>
                  <a:pt x="1978760" y="5848548"/>
                </a:lnTo>
                <a:cubicBezTo>
                  <a:pt x="2003551" y="5807990"/>
                  <a:pt x="2018531" y="5763681"/>
                  <a:pt x="2015275" y="5713664"/>
                </a:cubicBezTo>
                <a:lnTo>
                  <a:pt x="2015275" y="5713663"/>
                </a:lnTo>
                <a:cubicBezTo>
                  <a:pt x="2015275" y="5711343"/>
                  <a:pt x="2011801" y="5711343"/>
                  <a:pt x="2010932" y="5713083"/>
                </a:cubicBezTo>
                <a:cubicBezTo>
                  <a:pt x="2010643" y="5713083"/>
                  <a:pt x="2010354" y="5713083"/>
                  <a:pt x="2010064" y="5713083"/>
                </a:cubicBezTo>
                <a:cubicBezTo>
                  <a:pt x="1966643" y="5741499"/>
                  <a:pt x="1921774" y="5751937"/>
                  <a:pt x="1871116" y="5759476"/>
                </a:cubicBezTo>
                <a:cubicBezTo>
                  <a:pt x="1832326" y="5765275"/>
                  <a:pt x="1786010" y="5769045"/>
                  <a:pt x="1753300" y="5793691"/>
                </a:cubicBezTo>
                <a:cubicBezTo>
                  <a:pt x="1738970" y="5804419"/>
                  <a:pt x="1727463" y="5819134"/>
                  <a:pt x="1717404" y="5835082"/>
                </a:cubicBezTo>
                <a:lnTo>
                  <a:pt x="1704691" y="5857875"/>
                </a:lnTo>
                <a:lnTo>
                  <a:pt x="0" y="5857875"/>
                </a:lnTo>
                <a:close/>
              </a:path>
            </a:pathLst>
          </a:custGeom>
        </p:spPr>
        <p:txBody>
          <a:bodyPr wrap="square">
            <a:noAutofit/>
          </a:bodyPr>
          <a:lstStyle>
            <a:lvl1pPr marL="0" indent="0" algn="ctr">
              <a:buNone/>
              <a:defRPr>
                <a:solidFill>
                  <a:schemeClr val="bg1"/>
                </a:solidFill>
              </a:defRPr>
            </a:lvl1pPr>
          </a:lstStyle>
          <a:p>
            <a:r>
              <a:rPr lang="en-GB"/>
              <a:t>Click icon to add picture</a:t>
            </a:r>
            <a:endParaRPr lang="en-US" dirty="0"/>
          </a:p>
        </p:txBody>
      </p:sp>
      <p:pic>
        <p:nvPicPr>
          <p:cNvPr id="7" name="Graphic 6">
            <a:extLst>
              <a:ext uri="{FF2B5EF4-FFF2-40B4-BE49-F238E27FC236}">
                <a16:creationId xmlns:a16="http://schemas.microsoft.com/office/drawing/2014/main" id="{AE730C61-B0A5-15E4-EBDC-4DAA74F02702}"/>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1652" b="34005"/>
          <a:stretch/>
        </p:blipFill>
        <p:spPr>
          <a:xfrm rot="5400000" flipH="1" flipV="1">
            <a:off x="9278992" y="3944992"/>
            <a:ext cx="2764120" cy="3061895"/>
          </a:xfrm>
          <a:prstGeom prst="rect">
            <a:avLst/>
          </a:prstGeom>
        </p:spPr>
      </p:pic>
      <p:pic>
        <p:nvPicPr>
          <p:cNvPr id="876" name="Graphic 875">
            <a:extLst>
              <a:ext uri="{FF2B5EF4-FFF2-40B4-BE49-F238E27FC236}">
                <a16:creationId xmlns:a16="http://schemas.microsoft.com/office/drawing/2014/main" id="{1AD600CE-8F3B-12A6-46EE-EFDBB7A1BB95}"/>
              </a:ext>
            </a:extLst>
          </p:cNvPr>
          <p:cNvPicPr>
            <a:picLocks noChangeAspect="1"/>
          </p:cNvPicPr>
          <p:nvPr/>
        </p:nvPicPr>
        <p:blipFill rotWithShape="1">
          <a:blip>
            <a:extLst>
              <a:ext uri="{96DAC541-7B7A-43D3-8B79-37D633B846F1}">
                <asvg:svgBlip xmlns:asvg="http://schemas.microsoft.com/office/drawing/2016/SVG/main" r:embed="rId3"/>
              </a:ext>
            </a:extLst>
          </a:blip>
          <a:srcRect r="53805" b="26651"/>
          <a:stretch/>
        </p:blipFill>
        <p:spPr>
          <a:xfrm rot="5400000">
            <a:off x="440621" y="2988379"/>
            <a:ext cx="3428999" cy="4310243"/>
          </a:xfrm>
          <a:prstGeom prst="rect">
            <a:avLst/>
          </a:prstGeom>
        </p:spPr>
      </p:pic>
    </p:spTree>
    <p:extLst>
      <p:ext uri="{BB962C8B-B14F-4D97-AF65-F5344CB8AC3E}">
        <p14:creationId xmlns:p14="http://schemas.microsoft.com/office/powerpoint/2010/main" val="413399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image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2" name="Picture Placeholder 7">
            <a:extLst>
              <a:ext uri="{FF2B5EF4-FFF2-40B4-BE49-F238E27FC236}">
                <a16:creationId xmlns:a16="http://schemas.microsoft.com/office/drawing/2014/main" id="{1153E704-93AB-7E5D-6EB0-56FA23E7BCC7}"/>
              </a:ext>
            </a:extLst>
          </p:cNvPr>
          <p:cNvSpPr>
            <a:spLocks noGrp="1"/>
          </p:cNvSpPr>
          <p:nvPr>
            <p:ph type="pic" sz="quarter" idx="13"/>
          </p:nvPr>
        </p:nvSpPr>
        <p:spPr>
          <a:xfrm>
            <a:off x="0" y="2130552"/>
            <a:ext cx="5641848" cy="3959352"/>
          </a:xfrm>
        </p:spPr>
        <p:txBody>
          <a:bodyPr/>
          <a:lstStyle>
            <a:lvl1pPr marL="0" indent="0">
              <a:buNone/>
              <a:defRPr/>
            </a:lvl1pPr>
          </a:lstStyle>
          <a:p>
            <a:r>
              <a:rPr lang="en-GB"/>
              <a:t>Click icon to add picture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b"/>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21707023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5" name="Content Placeholder 5">
            <a:extLst>
              <a:ext uri="{FF2B5EF4-FFF2-40B4-BE49-F238E27FC236}">
                <a16:creationId xmlns:a16="http://schemas.microsoft.com/office/drawing/2014/main" id="{A88B6212-D12B-E47E-327B-D1DDE7D71397}"/>
              </a:ext>
            </a:extLst>
          </p:cNvPr>
          <p:cNvSpPr>
            <a:spLocks noGrp="1"/>
          </p:cNvSpPr>
          <p:nvPr>
            <p:ph sz="quarter" idx="13"/>
          </p:nvPr>
        </p:nvSpPr>
        <p:spPr>
          <a:xfrm>
            <a:off x="768096" y="2130552"/>
            <a:ext cx="4910328" cy="39593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56924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5" name="Content Placeholder 5">
            <a:extLst>
              <a:ext uri="{FF2B5EF4-FFF2-40B4-BE49-F238E27FC236}">
                <a16:creationId xmlns:a16="http://schemas.microsoft.com/office/drawing/2014/main" id="{A88B6212-D12B-E47E-327B-D1DDE7D71397}"/>
              </a:ext>
            </a:extLst>
          </p:cNvPr>
          <p:cNvSpPr>
            <a:spLocks noGrp="1"/>
          </p:cNvSpPr>
          <p:nvPr>
            <p:ph sz="quarter" idx="13"/>
          </p:nvPr>
        </p:nvSpPr>
        <p:spPr>
          <a:xfrm>
            <a:off x="768096" y="2130552"/>
            <a:ext cx="4206240" cy="3959352"/>
          </a:xfrm>
        </p:spPr>
        <p:txBody>
          <a:bodyPr anchor="t"/>
          <a:lstStyle>
            <a:lvl1pPr marL="347472">
              <a:defRPr/>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5513832" y="2176272"/>
            <a:ext cx="5907024" cy="39593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645539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03">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768096" y="2176272"/>
            <a:ext cx="10652760" cy="39593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2371214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768096" y="996696"/>
            <a:ext cx="8668512" cy="2432304"/>
          </a:xfrm>
        </p:spPr>
        <p:txBody>
          <a:bodyPr lIns="91440" tIns="45720" rIns="91440" bIns="45720" anchor="t"/>
          <a:lstStyle>
            <a:lvl1pPr>
              <a:defRPr sz="6000" b="1">
                <a:solidFill>
                  <a:schemeClr val="bg1"/>
                </a:solidFill>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6099048" y="3429000"/>
            <a:ext cx="5340096" cy="2660904"/>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pic>
        <p:nvPicPr>
          <p:cNvPr id="7" name="Graphic 6">
            <a:extLst>
              <a:ext uri="{FF2B5EF4-FFF2-40B4-BE49-F238E27FC236}">
                <a16:creationId xmlns:a16="http://schemas.microsoft.com/office/drawing/2014/main" id="{F291867A-07AF-138A-AC57-59D328A6095D}"/>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22" r="19404" b="26232"/>
          <a:stretch/>
        </p:blipFill>
        <p:spPr>
          <a:xfrm rot="5400000" flipH="1" flipV="1">
            <a:off x="8651875" y="625473"/>
            <a:ext cx="4165601" cy="2914652"/>
          </a:xfrm>
          <a:prstGeom prst="rect">
            <a:avLst/>
          </a:prstGeom>
        </p:spPr>
      </p:pic>
      <p:pic>
        <p:nvPicPr>
          <p:cNvPr id="8" name="Graphic 7">
            <a:extLst>
              <a:ext uri="{FF2B5EF4-FFF2-40B4-BE49-F238E27FC236}">
                <a16:creationId xmlns:a16="http://schemas.microsoft.com/office/drawing/2014/main" id="{1F7C5AD9-C0FD-61EF-DDC7-8F4701419940}"/>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533" t="-8495" r="43883" b="25558"/>
          <a:stretch/>
        </p:blipFill>
        <p:spPr>
          <a:xfrm>
            <a:off x="10201275" y="1898651"/>
            <a:ext cx="1990725" cy="4959349"/>
          </a:xfrm>
          <a:prstGeom prst="rect">
            <a:avLst/>
          </a:prstGeom>
        </p:spPr>
      </p:pic>
      <p:pic>
        <p:nvPicPr>
          <p:cNvPr id="9" name="Graphic 8">
            <a:extLst>
              <a:ext uri="{FF2B5EF4-FFF2-40B4-BE49-F238E27FC236}">
                <a16:creationId xmlns:a16="http://schemas.microsoft.com/office/drawing/2014/main" id="{3398A539-AF73-E115-3EDF-231BC59E68D3}"/>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027" t="1169" r="27094" b="32980"/>
          <a:stretch/>
        </p:blipFill>
        <p:spPr>
          <a:xfrm rot="10800000" flipV="1">
            <a:off x="-1" y="2988379"/>
            <a:ext cx="5335584" cy="3869622"/>
          </a:xfrm>
          <a:prstGeom prst="rect">
            <a:avLst/>
          </a:prstGeom>
        </p:spPr>
      </p:pic>
    </p:spTree>
    <p:extLst>
      <p:ext uri="{BB962C8B-B14F-4D97-AF65-F5344CB8AC3E}">
        <p14:creationId xmlns:p14="http://schemas.microsoft.com/office/powerpoint/2010/main" val="18277698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768096" y="996696"/>
            <a:ext cx="10652760" cy="914400"/>
          </a:xfrm>
          <a:prstGeom prst="rect">
            <a:avLst/>
          </a:prstGeom>
          <a:noFill/>
        </p:spPr>
        <p:txBody>
          <a:bodyPr vert="horz" lIns="91440" tIns="45720" rIns="91440" bIns="45720" rtlCol="0" anchor="t">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768096" y="2450591"/>
            <a:ext cx="10652761" cy="3487500"/>
          </a:xfrm>
          <a:prstGeom prst="rect">
            <a:avLst/>
          </a:prstGeom>
        </p:spPr>
        <p:txBody>
          <a:bodyPr vert="horz" lIns="91440" tIns="45720" rIns="91440" bIns="45720" rtlCol="0">
            <a:norm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dirty="0"/>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34800" y="6400800"/>
            <a:ext cx="457200" cy="457200"/>
          </a:xfrm>
          <a:prstGeom prst="rect">
            <a:avLst/>
          </a:prstGeom>
          <a:noFill/>
        </p:spPr>
        <p:txBody>
          <a:bodyPr anchor="ctr"/>
          <a:lstStyle>
            <a:lvl1pPr algn="ctr">
              <a:defRPr lang="en-US" sz="1200" b="1" i="0" smtClean="0">
                <a:solidFill>
                  <a:schemeClr val="accent3"/>
                </a:solidFill>
                <a:latin typeface="+mn-lt"/>
              </a:defRPr>
            </a:lvl1pPr>
          </a:lstStyle>
          <a:p>
            <a:fld id="{19B51A1E-902D-48AF-9020-955120F399B6}" type="slidenum">
              <a:rPr lang="en-US" smtClean="0"/>
              <a:pPr/>
              <a:t>‹#›</a:t>
            </a:fld>
            <a:endParaRPr lang="en-US" dirty="0"/>
          </a:p>
        </p:txBody>
      </p:sp>
      <p:sp>
        <p:nvSpPr>
          <p:cNvPr id="4" name="TextBox 3">
            <a:extLst>
              <a:ext uri="{FF2B5EF4-FFF2-40B4-BE49-F238E27FC236}">
                <a16:creationId xmlns:a16="http://schemas.microsoft.com/office/drawing/2014/main" id="{066E99AD-9348-1084-6E11-26968BDE3782}"/>
              </a:ext>
            </a:extLst>
          </p:cNvPr>
          <p:cNvSpPr txBox="1"/>
          <p:nvPr userDrawn="1"/>
        </p:nvSpPr>
        <p:spPr>
          <a:xfrm>
            <a:off x="11741419" y="-1537"/>
            <a:ext cx="457200" cy="457200"/>
          </a:xfrm>
          <a:prstGeom prst="rect">
            <a:avLst/>
          </a:prstGeom>
          <a:noFill/>
        </p:spPr>
        <p:txBody>
          <a:bodyPr wrap="square" rtlCol="0" anchor="ctr">
            <a:noAutofit/>
          </a:bodyPr>
          <a:lstStyle/>
          <a:p>
            <a:pPr algn="ctr"/>
            <a:r>
              <a:rPr lang="en-US" sz="4000" b="0" dirty="0">
                <a:solidFill>
                  <a:schemeClr val="accent3"/>
                </a:solidFill>
                <a:latin typeface="+mn-lt"/>
                <a:ea typeface="BIZ UDPGothic" panose="020B0400000000000000" pitchFamily="34" charset="-128"/>
              </a:rPr>
              <a:t>*</a:t>
            </a:r>
          </a:p>
        </p:txBody>
      </p:sp>
      <p:cxnSp>
        <p:nvCxnSpPr>
          <p:cNvPr id="5" name="Straight Connector 4">
            <a:extLst>
              <a:ext uri="{FF2B5EF4-FFF2-40B4-BE49-F238E27FC236}">
                <a16:creationId xmlns:a16="http://schemas.microsoft.com/office/drawing/2014/main" id="{12047422-8CC9-77AE-C87B-852011B8253E}"/>
              </a:ext>
            </a:extLst>
          </p:cNvPr>
          <p:cNvCxnSpPr>
            <a:cxnSpLocks/>
          </p:cNvCxnSpPr>
          <p:nvPr userDrawn="1"/>
        </p:nvCxnSpPr>
        <p:spPr>
          <a:xfrm>
            <a:off x="0" y="457200"/>
            <a:ext cx="12192000" cy="0"/>
          </a:xfrm>
          <a:prstGeom prst="line">
            <a:avLst/>
          </a:prstGeom>
          <a:ln w="63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FC25401-8B16-54B2-8DFB-324B1C3F7DD3}"/>
              </a:ext>
            </a:extLst>
          </p:cNvPr>
          <p:cNvCxnSpPr>
            <a:cxnSpLocks/>
          </p:cNvCxnSpPr>
          <p:nvPr userDrawn="1"/>
        </p:nvCxnSpPr>
        <p:spPr>
          <a:xfrm>
            <a:off x="11734800" y="0"/>
            <a:ext cx="0" cy="685800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9" name="Footer Placeholder 5">
            <a:extLst>
              <a:ext uri="{FF2B5EF4-FFF2-40B4-BE49-F238E27FC236}">
                <a16:creationId xmlns:a16="http://schemas.microsoft.com/office/drawing/2014/main" id="{4702C82C-C24B-9094-A3C6-7670E28B8D16}"/>
              </a:ext>
            </a:extLst>
          </p:cNvPr>
          <p:cNvSpPr>
            <a:spLocks noGrp="1"/>
          </p:cNvSpPr>
          <p:nvPr>
            <p:ph type="ftr" sz="quarter" idx="3"/>
          </p:nvPr>
        </p:nvSpPr>
        <p:spPr>
          <a:xfrm rot="5400000">
            <a:off x="8991601" y="3200399"/>
            <a:ext cx="5943596" cy="457199"/>
          </a:xfrm>
          <a:prstGeom prst="rect">
            <a:avLst/>
          </a:prstGeom>
        </p:spPr>
        <p:txBody>
          <a:bodyPr anchor="ctr"/>
          <a:lstStyle>
            <a:lvl1pPr algn="ctr">
              <a:defRPr sz="1200" b="1" i="0" spc="0">
                <a:solidFill>
                  <a:schemeClr val="accent3"/>
                </a:solidFill>
                <a:latin typeface="+mn-lt"/>
              </a:defRPr>
            </a:lvl1pPr>
          </a:lstStyle>
          <a:p>
            <a:r>
              <a:rPr lang="en-US"/>
              <a:t>Add Footer</a:t>
            </a:r>
            <a:endParaRPr lang="en-US" dirty="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14400" rtl="0" eaLnBrk="1" latinLnBrk="0" hangingPunct="1">
        <a:lnSpc>
          <a:spcPct val="75000"/>
        </a:lnSpc>
        <a:spcBef>
          <a:spcPct val="0"/>
        </a:spcBef>
        <a:buNone/>
        <a:defRPr sz="4000" b="1" kern="1200" spc="-150" baseline="0">
          <a:solidFill>
            <a:schemeClr val="accent3"/>
          </a:solidFill>
          <a:latin typeface="+mj-lt"/>
          <a:ea typeface="+mj-ea"/>
          <a:cs typeface="+mj-cs"/>
        </a:defRPr>
      </a:lvl1pPr>
    </p:titleStyle>
    <p:bodyStyle>
      <a:lvl1pPr marL="347472"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1pPr>
      <a:lvl2pPr marL="73152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2pPr>
      <a:lvl3pPr marL="109728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3pPr>
      <a:lvl4pPr marL="146304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4pPr>
      <a:lvl5pPr marL="182880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5.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slideLayout" Target="../slideLayouts/slideLayout3.xml"/><Relationship Id="rId7" Type="http://schemas.openxmlformats.org/officeDocument/2006/relationships/hyperlink" Target="https://creativecommons.org/licenses/by-nc-nd/3.0/" TargetMode="Externa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betterhealthwhileaging.net/navigating-sex-when-caregiving-or-dementia/" TargetMode="External"/><Relationship Id="rId5" Type="http://schemas.openxmlformats.org/officeDocument/2006/relationships/image" Target="../media/image6.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5.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5.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www.flickr.com/photos/68716695@N06/29720264655/" TargetMode="External"/><Relationship Id="rId5" Type="http://schemas.openxmlformats.org/officeDocument/2006/relationships/image" Target="../media/image7.jp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5.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5.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5.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5.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5.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5.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5.png"/><Relationship Id="rId5" Type="http://schemas.openxmlformats.org/officeDocument/2006/relationships/image" Target="../media/image8.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5.png"/><Relationship Id="rId4" Type="http://schemas.openxmlformats.org/officeDocument/2006/relationships/hyperlink" Target="https://hogeweyk.dementiavillage.com/?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40570-13B1-E20C-28EA-4514891DB373}"/>
              </a:ext>
            </a:extLst>
          </p:cNvPr>
          <p:cNvSpPr>
            <a:spLocks noGrp="1"/>
          </p:cNvSpPr>
          <p:nvPr>
            <p:ph type="title"/>
          </p:nvPr>
        </p:nvSpPr>
        <p:spPr>
          <a:xfrm>
            <a:off x="768096" y="996696"/>
            <a:ext cx="10689336" cy="3383280"/>
          </a:xfrm>
        </p:spPr>
        <p:txBody>
          <a:bodyPr/>
          <a:lstStyle/>
          <a:p>
            <a:pPr algn="ct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Module Title and Code- BMHP6027 - Empowering the Older Person</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Presentation Title - Defining ageing</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Your Name - Anisa Tahir</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Student ID – 2322754</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Name of Lecturer - Parese Ahmed</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a:t>
            </a:r>
            <a:endParaRPr lang="en-US" sz="1100" dirty="0">
              <a:latin typeface="Arial" panose="020B0604020202020204" pitchFamily="34" charset="0"/>
              <a:cs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67342BAA-294E-DFB8-7093-560404FB2C4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68343606"/>
      </p:ext>
    </p:extLst>
  </p:cSld>
  <p:clrMapOvr>
    <a:masterClrMapping/>
  </p:clrMapOvr>
  <mc:AlternateContent xmlns:mc="http://schemas.openxmlformats.org/markup-compatibility/2006">
    <mc:Choice xmlns:p14="http://schemas.microsoft.com/office/powerpoint/2010/main" Requires="p14">
      <p:transition spd="slow" p14:dur="2000" advTm="19667"/>
    </mc:Choice>
    <mc:Fallback>
      <p:transition spd="slow" advTm="196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8D520FC2-50B3-A72C-35FF-E2289F7FF82B}"/>
              </a:ext>
            </a:extLst>
          </p:cNvPr>
          <p:cNvSpPr>
            <a:spLocks noGrp="1"/>
          </p:cNvSpPr>
          <p:nvPr>
            <p:ph sz="quarter" idx="12"/>
          </p:nvPr>
        </p:nvSpPr>
        <p:spPr>
          <a:xfrm>
            <a:off x="5028529" y="847036"/>
            <a:ext cx="6510528" cy="3959352"/>
          </a:xfrm>
        </p:spPr>
        <p:txBody>
          <a:bodyPr/>
          <a:lstStyle/>
          <a:p>
            <a:r>
              <a:rPr lang="en-GB" sz="2000" dirty="0">
                <a:latin typeface="Arial" panose="020B0604020202020204" pitchFamily="34" charset="0"/>
                <a:cs typeface="Arial" panose="020B0604020202020204" pitchFamily="34" charset="0"/>
              </a:rPr>
              <a:t>• Defining ageing</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Growing ageing population</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Care and support needs of older people</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Theories of ageing</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Policy and legislation</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Technological innovations</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Case studies and recommendations</a:t>
            </a:r>
          </a:p>
          <a:p>
            <a:endParaRPr lang="en-US" dirty="0"/>
          </a:p>
        </p:txBody>
      </p:sp>
      <p:sp>
        <p:nvSpPr>
          <p:cNvPr id="3" name="Slide Number Placeholder 2">
            <a:extLst>
              <a:ext uri="{FF2B5EF4-FFF2-40B4-BE49-F238E27FC236}">
                <a16:creationId xmlns:a16="http://schemas.microsoft.com/office/drawing/2014/main" id="{4EA22479-F5E2-4107-7904-F66C64FF2C74}"/>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2</a:t>
            </a:fld>
            <a:endParaRPr lang="en-US" dirty="0"/>
          </a:p>
        </p:txBody>
      </p:sp>
      <p:pic>
        <p:nvPicPr>
          <p:cNvPr id="7" name="Picture 6">
            <a:extLst>
              <a:ext uri="{FF2B5EF4-FFF2-40B4-BE49-F238E27FC236}">
                <a16:creationId xmlns:a16="http://schemas.microsoft.com/office/drawing/2014/main" id="{BB72050B-D299-89AA-B8D0-36653000129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241882" y="948130"/>
            <a:ext cx="4157472" cy="4961739"/>
          </a:xfrm>
          <a:prstGeom prst="rect">
            <a:avLst/>
          </a:prstGeom>
        </p:spPr>
      </p:pic>
      <p:sp>
        <p:nvSpPr>
          <p:cNvPr id="8" name="TextBox 7">
            <a:extLst>
              <a:ext uri="{FF2B5EF4-FFF2-40B4-BE49-F238E27FC236}">
                <a16:creationId xmlns:a16="http://schemas.microsoft.com/office/drawing/2014/main" id="{CB451C88-C57E-72AD-7712-814D27250A7E}"/>
              </a:ext>
            </a:extLst>
          </p:cNvPr>
          <p:cNvSpPr txBox="1"/>
          <p:nvPr/>
        </p:nvSpPr>
        <p:spPr>
          <a:xfrm>
            <a:off x="2667000" y="6858000"/>
            <a:ext cx="6858000" cy="230832"/>
          </a:xfrm>
          <a:prstGeom prst="rect">
            <a:avLst/>
          </a:prstGeom>
          <a:noFill/>
        </p:spPr>
        <p:txBody>
          <a:bodyPr wrap="square" rtlCol="0">
            <a:spAutoFit/>
          </a:bodyPr>
          <a:lstStyle/>
          <a:p>
            <a:r>
              <a:rPr lang="en-GB" sz="900">
                <a:hlinkClick r:id="rId6" tooltip="https://betterhealthwhileaging.net/navigating-sex-when-caregiving-or-dementia/"/>
              </a:rPr>
              <a:t>This Photo</a:t>
            </a:r>
            <a:r>
              <a:rPr lang="en-GB" sz="900"/>
              <a:t> by Unknown Author is licensed under </a:t>
            </a:r>
            <a:r>
              <a:rPr lang="en-GB" sz="900">
                <a:hlinkClick r:id="rId7" tooltip="https://creativecommons.org/licenses/by-nc-nd/3.0/"/>
              </a:rPr>
              <a:t>CC BY-NC-ND</a:t>
            </a:r>
            <a:endParaRPr lang="en-GB" sz="900"/>
          </a:p>
        </p:txBody>
      </p:sp>
      <p:sp>
        <p:nvSpPr>
          <p:cNvPr id="12" name="Title 11">
            <a:extLst>
              <a:ext uri="{FF2B5EF4-FFF2-40B4-BE49-F238E27FC236}">
                <a16:creationId xmlns:a16="http://schemas.microsoft.com/office/drawing/2014/main" id="{185D5F00-92E2-1FA9-9032-5F1C5C943F94}"/>
              </a:ext>
            </a:extLst>
          </p:cNvPr>
          <p:cNvSpPr>
            <a:spLocks noGrp="1"/>
          </p:cNvSpPr>
          <p:nvPr>
            <p:ph type="title"/>
          </p:nvPr>
        </p:nvSpPr>
        <p:spPr/>
        <p:txBody>
          <a:bodyPr/>
          <a:lstStyle/>
          <a:p>
            <a:r>
              <a:rPr lang="en-GB" dirty="0"/>
              <a:t>Introduction</a:t>
            </a:r>
            <a:br>
              <a:rPr lang="en-GB" dirty="0"/>
            </a:br>
            <a:endParaRPr lang="en-GB" dirty="0"/>
          </a:p>
        </p:txBody>
      </p:sp>
      <p:pic>
        <p:nvPicPr>
          <p:cNvPr id="6" name="Audio 5">
            <a:hlinkClick r:id="" action="ppaction://media"/>
            <a:extLst>
              <a:ext uri="{FF2B5EF4-FFF2-40B4-BE49-F238E27FC236}">
                <a16:creationId xmlns:a16="http://schemas.microsoft.com/office/drawing/2014/main" id="{DC0DCAD2-F685-5EF5-F75A-0EEBA6D33236}"/>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30788" y="4718304"/>
            <a:ext cx="2057400" cy="2057400"/>
          </a:xfrm>
          <a:prstGeom prst="ellipse">
            <a:avLst/>
          </a:prstGeom>
        </p:spPr>
      </p:pic>
    </p:spTree>
    <p:extLst>
      <p:ext uri="{BB962C8B-B14F-4D97-AF65-F5344CB8AC3E}">
        <p14:creationId xmlns:p14="http://schemas.microsoft.com/office/powerpoint/2010/main" val="3350161283"/>
      </p:ext>
    </p:extLst>
  </p:cSld>
  <p:clrMapOvr>
    <a:masterClrMapping/>
  </p:clrMapOvr>
  <mc:AlternateContent xmlns:mc="http://schemas.openxmlformats.org/markup-compatibility/2006">
    <mc:Choice xmlns:p14="http://schemas.microsoft.com/office/powerpoint/2010/main" Requires="p14">
      <p:transition spd="slow" p14:dur="2000" advTm="48202"/>
    </mc:Choice>
    <mc:Fallback>
      <p:transition spd="slow" advTm="482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D6FD60E-B013-52DF-354C-D8DB8814C97A}"/>
              </a:ext>
            </a:extLst>
          </p:cNvPr>
          <p:cNvSpPr>
            <a:spLocks noGrp="1"/>
          </p:cNvSpPr>
          <p:nvPr>
            <p:ph type="title"/>
          </p:nvPr>
        </p:nvSpPr>
        <p:spPr>
          <a:xfrm>
            <a:off x="768096" y="996696"/>
            <a:ext cx="10652760" cy="914400"/>
          </a:xfrm>
        </p:spPr>
        <p:txBody>
          <a:bodyPr/>
          <a:lstStyle/>
          <a:p>
            <a:r>
              <a:rPr lang="en-GB" dirty="0"/>
              <a:t>The Ageing Population: Setting the Scene</a:t>
            </a:r>
            <a:br>
              <a:rPr lang="en-GB" dirty="0"/>
            </a:br>
            <a:endParaRPr lang="en-US" dirty="0"/>
          </a:p>
        </p:txBody>
      </p:sp>
      <p:sp>
        <p:nvSpPr>
          <p:cNvPr id="3" name="Content Placeholder 2">
            <a:extLst>
              <a:ext uri="{FF2B5EF4-FFF2-40B4-BE49-F238E27FC236}">
                <a16:creationId xmlns:a16="http://schemas.microsoft.com/office/drawing/2014/main" id="{71A1CBCB-2951-076C-4CAB-1BC00C3F17D8}"/>
              </a:ext>
            </a:extLst>
          </p:cNvPr>
          <p:cNvSpPr>
            <a:spLocks noGrp="1"/>
          </p:cNvSpPr>
          <p:nvPr>
            <p:ph sz="quarter" idx="12"/>
          </p:nvPr>
        </p:nvSpPr>
        <p:spPr>
          <a:xfrm>
            <a:off x="606812" y="-327297"/>
            <a:ext cx="10860687" cy="5331456"/>
          </a:xfrm>
        </p:spPr>
        <p:txBody>
          <a:bodyPr/>
          <a:lstStyle/>
          <a:p>
            <a:pPr marL="0" indent="0">
              <a:buNone/>
            </a:pPr>
            <a:r>
              <a:rPr lang="en-GB" sz="2000" dirty="0">
                <a:solidFill>
                  <a:schemeClr val="tx1"/>
                </a:solidFill>
                <a:latin typeface="Arial" panose="020B0604020202020204" pitchFamily="34" charset="0"/>
                <a:cs typeface="Arial" panose="020B0604020202020204" pitchFamily="34" charset="0"/>
              </a:rPr>
              <a:t>• Growing population aged 65+ in the UK</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Increasing demand for health and social care services</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Physical, emotional, social and psychological care needs</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Importance of empowerment, policy and innovation</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Challenges for future service provision</a:t>
            </a:r>
            <a:endParaRPr lang="en-GB" sz="2000" dirty="0">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                                                                                                                                                                                                                                                                </a:t>
            </a:r>
          </a:p>
          <a:p>
            <a:pPr marL="0" indent="0">
              <a:buNone/>
            </a:pPr>
            <a:r>
              <a:rPr lang="en-GB" sz="1200" dirty="0">
                <a:solidFill>
                  <a:schemeClr val="tx1"/>
                </a:solidFill>
                <a:latin typeface="Arial" panose="020B0604020202020204" pitchFamily="34" charset="0"/>
                <a:cs typeface="Arial" panose="020B0604020202020204" pitchFamily="34" charset="0"/>
              </a:rPr>
              <a:t> </a:t>
            </a:r>
            <a:r>
              <a:rPr lang="en-GB" sz="1000" dirty="0">
                <a:solidFill>
                  <a:schemeClr val="tx1"/>
                </a:solidFill>
                <a:latin typeface="Arial" panose="020B0604020202020204" pitchFamily="34" charset="0"/>
                <a:cs typeface="Arial" panose="020B0604020202020204" pitchFamily="34" charset="0"/>
              </a:rPr>
              <a:t>ONS, (2023)</a:t>
            </a:r>
          </a:p>
          <a:p>
            <a:pPr marL="0" indent="0">
              <a:buNone/>
            </a:pPr>
            <a:endParaRPr lang="en-GB" sz="2000" dirty="0">
              <a:solidFill>
                <a:schemeClr val="tx1"/>
              </a:solidFill>
              <a:latin typeface="Arial" panose="020B0604020202020204" pitchFamily="34" charset="0"/>
              <a:cs typeface="Arial" panose="020B0604020202020204" pitchFamily="34" charset="0"/>
            </a:endParaRPr>
          </a:p>
          <a:p>
            <a:endParaRPr lang="en-US" dirty="0"/>
          </a:p>
        </p:txBody>
      </p:sp>
      <p:sp>
        <p:nvSpPr>
          <p:cNvPr id="2" name="Slide Number Placeholder 1">
            <a:extLst>
              <a:ext uri="{FF2B5EF4-FFF2-40B4-BE49-F238E27FC236}">
                <a16:creationId xmlns:a16="http://schemas.microsoft.com/office/drawing/2014/main" id="{9B775CAD-60B4-E2CC-3451-3AB56951D128}"/>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3</a:t>
            </a:fld>
            <a:endParaRPr lang="en-US" dirty="0"/>
          </a:p>
        </p:txBody>
      </p:sp>
      <p:pic>
        <p:nvPicPr>
          <p:cNvPr id="6" name="Audio 5">
            <a:hlinkClick r:id="" action="ppaction://media"/>
            <a:extLst>
              <a:ext uri="{FF2B5EF4-FFF2-40B4-BE49-F238E27FC236}">
                <a16:creationId xmlns:a16="http://schemas.microsoft.com/office/drawing/2014/main" id="{7208079F-700E-D3E3-1DE6-65522215D72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10353853"/>
      </p:ext>
    </p:extLst>
  </p:cSld>
  <p:clrMapOvr>
    <a:masterClrMapping/>
  </p:clrMapOvr>
  <mc:AlternateContent xmlns:mc="http://schemas.openxmlformats.org/markup-compatibility/2006">
    <mc:Choice xmlns:p14="http://schemas.microsoft.com/office/powerpoint/2010/main" Requires="p14">
      <p:transition spd="slow" p14:dur="2000" advTm="52759"/>
    </mc:Choice>
    <mc:Fallback>
      <p:transition spd="slow" advTm="527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4F4A17-E5E3-3BBB-506A-67A82AC57277}"/>
              </a:ext>
            </a:extLst>
          </p:cNvPr>
          <p:cNvSpPr>
            <a:spLocks noGrp="1"/>
          </p:cNvSpPr>
          <p:nvPr>
            <p:ph type="title"/>
          </p:nvPr>
        </p:nvSpPr>
        <p:spPr>
          <a:xfrm>
            <a:off x="533205" y="539496"/>
            <a:ext cx="10652760" cy="914400"/>
          </a:xfrm>
        </p:spPr>
        <p:txBody>
          <a:bodyPr/>
          <a:lstStyle/>
          <a:p>
            <a:r>
              <a:rPr lang="en-GB" dirty="0"/>
              <a:t>Theories of Ageing</a:t>
            </a:r>
            <a:br>
              <a:rPr lang="en-GB" dirty="0"/>
            </a:br>
            <a:br>
              <a:rPr lang="en-US" dirty="0"/>
            </a:br>
            <a:endParaRPr lang="en-US" dirty="0"/>
          </a:p>
        </p:txBody>
      </p:sp>
      <p:sp>
        <p:nvSpPr>
          <p:cNvPr id="3" name="Content Placeholder 2">
            <a:extLst>
              <a:ext uri="{FF2B5EF4-FFF2-40B4-BE49-F238E27FC236}">
                <a16:creationId xmlns:a16="http://schemas.microsoft.com/office/drawing/2014/main" id="{9E11D155-25E1-8B68-CB50-937B45BF4B27}"/>
              </a:ext>
            </a:extLst>
          </p:cNvPr>
          <p:cNvSpPr>
            <a:spLocks noGrp="1"/>
          </p:cNvSpPr>
          <p:nvPr>
            <p:ph sz="quarter" idx="12"/>
          </p:nvPr>
        </p:nvSpPr>
        <p:spPr>
          <a:xfrm>
            <a:off x="83890" y="934869"/>
            <a:ext cx="7747359" cy="4926435"/>
          </a:xfrm>
        </p:spPr>
        <p:txBody>
          <a:bodyPr>
            <a:normAutofit fontScale="32500" lnSpcReduction="20000"/>
          </a:bodyPr>
          <a:lstStyle/>
          <a:p>
            <a:r>
              <a:rPr lang="en-GB" sz="6200" dirty="0">
                <a:latin typeface="Arial" panose="020B0604020202020204" pitchFamily="34" charset="0"/>
                <a:cs typeface="Arial" panose="020B0604020202020204" pitchFamily="34" charset="0"/>
              </a:rPr>
              <a:t>Activity Theory</a:t>
            </a:r>
          </a:p>
          <a:p>
            <a:r>
              <a:rPr lang="en-GB" sz="6200" dirty="0">
                <a:latin typeface="Arial" panose="020B0604020202020204" pitchFamily="34" charset="0"/>
                <a:cs typeface="Arial" panose="020B0604020202020204" pitchFamily="34" charset="0"/>
              </a:rPr>
              <a:t>Remaining active promotes wellbeing</a:t>
            </a:r>
          </a:p>
          <a:p>
            <a:r>
              <a:rPr lang="en-GB" sz="6200" dirty="0">
                <a:latin typeface="Arial" panose="020B0604020202020204" pitchFamily="34" charset="0"/>
                <a:cs typeface="Arial" panose="020B0604020202020204" pitchFamily="34" charset="0"/>
              </a:rPr>
              <a:t>Disengagement Theory</a:t>
            </a:r>
          </a:p>
          <a:p>
            <a:r>
              <a:rPr lang="en-GB" sz="6200" dirty="0">
                <a:latin typeface="Arial" panose="020B0604020202020204" pitchFamily="34" charset="0"/>
                <a:cs typeface="Arial" panose="020B0604020202020204" pitchFamily="34" charset="0"/>
              </a:rPr>
              <a:t>Withdrawal from social roles as a natural part of ageing</a:t>
            </a:r>
          </a:p>
          <a:p>
            <a:r>
              <a:rPr lang="en-GB" sz="6200" dirty="0">
                <a:latin typeface="Arial" panose="020B0604020202020204" pitchFamily="34" charset="0"/>
                <a:cs typeface="Arial" panose="020B0604020202020204" pitchFamily="34" charset="0"/>
              </a:rPr>
              <a:t>Continuity Theory</a:t>
            </a:r>
          </a:p>
          <a:p>
            <a:r>
              <a:rPr lang="en-GB" sz="6200" dirty="0">
                <a:latin typeface="Arial" panose="020B0604020202020204" pitchFamily="34" charset="0"/>
                <a:cs typeface="Arial" panose="020B0604020202020204" pitchFamily="34" charset="0"/>
              </a:rPr>
              <a:t>Maintaining lifestyles and routines supports successful ageing</a:t>
            </a:r>
          </a:p>
          <a:p>
            <a:r>
              <a:rPr lang="en-GB" sz="6200" dirty="0">
                <a:latin typeface="Arial" panose="020B0604020202020204" pitchFamily="34" charset="0"/>
                <a:cs typeface="Arial" panose="020B0604020202020204" pitchFamily="34" charset="0"/>
              </a:rPr>
              <a:t>Life Course Theory</a:t>
            </a:r>
          </a:p>
          <a:p>
            <a:r>
              <a:rPr lang="en-GB" sz="6200" dirty="0">
                <a:latin typeface="Arial" panose="020B0604020202020204" pitchFamily="34" charset="0"/>
                <a:cs typeface="Arial" panose="020B0604020202020204" pitchFamily="34" charset="0"/>
              </a:rPr>
              <a:t>Earlier life experiences influence outcomes in later life</a:t>
            </a:r>
          </a:p>
          <a:p>
            <a:endParaRPr lang="en-GB" sz="62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0" indent="0">
              <a:buNone/>
            </a:pPr>
            <a:endParaRPr lang="en-GB" sz="1300" dirty="0">
              <a:solidFill>
                <a:schemeClr val="tx1"/>
              </a:solidFill>
              <a:latin typeface="Arial" panose="020B0604020202020204" pitchFamily="34" charset="0"/>
              <a:cs typeface="Arial" panose="020B0604020202020204" pitchFamily="34" charset="0"/>
            </a:endParaRPr>
          </a:p>
          <a:p>
            <a:pPr marL="0" indent="0">
              <a:buNone/>
            </a:pPr>
            <a:endParaRPr lang="en-GB" sz="1300" dirty="0">
              <a:solidFill>
                <a:schemeClr val="tx1"/>
              </a:solidFill>
              <a:latin typeface="Arial" panose="020B0604020202020204" pitchFamily="34" charset="0"/>
              <a:cs typeface="Arial" panose="020B0604020202020204" pitchFamily="34" charset="0"/>
            </a:endParaRPr>
          </a:p>
          <a:p>
            <a:pPr marL="0" indent="0">
              <a:buNone/>
            </a:pPr>
            <a:endParaRPr lang="en-GB" sz="1300" dirty="0">
              <a:solidFill>
                <a:schemeClr val="tx1"/>
              </a:solidFill>
              <a:latin typeface="Arial" panose="020B0604020202020204" pitchFamily="34" charset="0"/>
              <a:cs typeface="Arial" panose="020B0604020202020204" pitchFamily="34" charset="0"/>
            </a:endParaRPr>
          </a:p>
          <a:p>
            <a:pPr marL="0" indent="0">
              <a:buNone/>
            </a:pPr>
            <a:endParaRPr lang="en-GB" sz="1300" dirty="0">
              <a:solidFill>
                <a:schemeClr val="tx1"/>
              </a:solidFill>
              <a:latin typeface="Arial" panose="020B0604020202020204" pitchFamily="34" charset="0"/>
              <a:cs typeface="Arial" panose="020B0604020202020204" pitchFamily="34" charset="0"/>
            </a:endParaRPr>
          </a:p>
          <a:p>
            <a:pPr marL="0" indent="0">
              <a:buNone/>
            </a:pPr>
            <a:endParaRPr lang="en-GB" sz="1300" dirty="0">
              <a:solidFill>
                <a:schemeClr val="tx1"/>
              </a:solidFill>
              <a:latin typeface="Arial" panose="020B0604020202020204" pitchFamily="34" charset="0"/>
              <a:cs typeface="Arial" panose="020B0604020202020204" pitchFamily="34" charset="0"/>
            </a:endParaRPr>
          </a:p>
          <a:p>
            <a:pPr marL="0" indent="0">
              <a:buNone/>
            </a:pPr>
            <a:endParaRPr lang="en-GB" sz="1300" dirty="0">
              <a:solidFill>
                <a:schemeClr val="tx1"/>
              </a:solidFill>
              <a:latin typeface="Arial" panose="020B0604020202020204" pitchFamily="34" charset="0"/>
              <a:cs typeface="Arial" panose="020B0604020202020204" pitchFamily="34" charset="0"/>
            </a:endParaRPr>
          </a:p>
          <a:p>
            <a:pPr marL="0" indent="0">
              <a:lnSpc>
                <a:spcPct val="170000"/>
              </a:lnSpc>
              <a:buNone/>
            </a:pPr>
            <a:r>
              <a:rPr lang="en-GB" sz="3100" dirty="0">
                <a:solidFill>
                  <a:schemeClr val="tx1"/>
                </a:solidFill>
                <a:latin typeface="Arial" panose="020B0604020202020204" pitchFamily="34" charset="0"/>
                <a:cs typeface="Arial" panose="020B0604020202020204" pitchFamily="34" charset="0"/>
              </a:rPr>
              <a:t>Havighurst and Albrecht (1953) </a:t>
            </a:r>
          </a:p>
          <a:p>
            <a:pPr marL="0" indent="0">
              <a:lnSpc>
                <a:spcPct val="170000"/>
              </a:lnSpc>
              <a:buNone/>
            </a:pPr>
            <a:r>
              <a:rPr lang="en-GB" sz="3100" dirty="0">
                <a:solidFill>
                  <a:schemeClr val="tx1"/>
                </a:solidFill>
                <a:latin typeface="Arial" panose="020B0604020202020204" pitchFamily="34" charset="0"/>
                <a:cs typeface="Arial" panose="020B0604020202020204" pitchFamily="34" charset="0"/>
              </a:rPr>
              <a:t>Cumming and Henry (1961)</a:t>
            </a:r>
          </a:p>
          <a:p>
            <a:pPr marL="0" indent="0">
              <a:lnSpc>
                <a:spcPct val="170000"/>
              </a:lnSpc>
              <a:buNone/>
            </a:pPr>
            <a:r>
              <a:rPr lang="en-GB" sz="3100" dirty="0">
                <a:solidFill>
                  <a:schemeClr val="tx1"/>
                </a:solidFill>
                <a:latin typeface="Arial" panose="020B0604020202020204" pitchFamily="34" charset="0"/>
                <a:cs typeface="Arial" panose="020B0604020202020204" pitchFamily="34" charset="0"/>
              </a:rPr>
              <a:t>Atchley (1989); Elder (1994)</a:t>
            </a:r>
          </a:p>
          <a:p>
            <a:endParaRPr lang="en-GB" sz="3100" dirty="0">
              <a:latin typeface="Arial" panose="020B0604020202020204" pitchFamily="34" charset="0"/>
              <a:cs typeface="Arial" panose="020B0604020202020204" pitchFamily="34" charset="0"/>
            </a:endParaRPr>
          </a:p>
          <a:p>
            <a:endParaRPr lang="en-US" dirty="0"/>
          </a:p>
        </p:txBody>
      </p:sp>
      <p:sp>
        <p:nvSpPr>
          <p:cNvPr id="2" name="Slide Number Placeholder 1">
            <a:extLst>
              <a:ext uri="{FF2B5EF4-FFF2-40B4-BE49-F238E27FC236}">
                <a16:creationId xmlns:a16="http://schemas.microsoft.com/office/drawing/2014/main" id="{32DD2FEE-CF47-A509-59FE-1CBDAAF01883}"/>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4</a:t>
            </a:fld>
            <a:endParaRPr lang="en-US" dirty="0"/>
          </a:p>
        </p:txBody>
      </p:sp>
      <p:pic>
        <p:nvPicPr>
          <p:cNvPr id="6" name="Audio 5">
            <a:hlinkClick r:id="" action="ppaction://media"/>
            <a:extLst>
              <a:ext uri="{FF2B5EF4-FFF2-40B4-BE49-F238E27FC236}">
                <a16:creationId xmlns:a16="http://schemas.microsoft.com/office/drawing/2014/main" id="{D74F3B29-49B6-FC45-2F00-0A98B44B938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61174512"/>
      </p:ext>
    </p:extLst>
  </p:cSld>
  <p:clrMapOvr>
    <a:masterClrMapping/>
  </p:clrMapOvr>
  <mc:AlternateContent xmlns:mc="http://schemas.openxmlformats.org/markup-compatibility/2006">
    <mc:Choice xmlns:p14="http://schemas.microsoft.com/office/powerpoint/2010/main" Requires="p14">
      <p:transition spd="slow" p14:dur="2000" advTm="58193"/>
    </mc:Choice>
    <mc:Fallback>
      <p:transition spd="slow" advTm="581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FC7F6E0-EEF5-DF18-032D-5675E3E4163B}"/>
              </a:ext>
            </a:extLst>
          </p:cNvPr>
          <p:cNvSpPr>
            <a:spLocks noGrp="1"/>
          </p:cNvSpPr>
          <p:nvPr>
            <p:ph type="title"/>
          </p:nvPr>
        </p:nvSpPr>
        <p:spPr>
          <a:xfrm>
            <a:off x="768096" y="996696"/>
            <a:ext cx="10652760" cy="914400"/>
          </a:xfrm>
        </p:spPr>
        <p:txBody>
          <a:bodyPr/>
          <a:lstStyle/>
          <a:p>
            <a:r>
              <a:rPr lang="en-GB" dirty="0"/>
              <a:t>POLICY AND LEGISLATION</a:t>
            </a:r>
            <a:br>
              <a:rPr lang="en-US" dirty="0"/>
            </a:br>
            <a:endParaRPr lang="en-US" dirty="0"/>
          </a:p>
        </p:txBody>
      </p:sp>
      <p:sp>
        <p:nvSpPr>
          <p:cNvPr id="2" name="Slide Number Placeholder 1">
            <a:extLst>
              <a:ext uri="{FF2B5EF4-FFF2-40B4-BE49-F238E27FC236}">
                <a16:creationId xmlns:a16="http://schemas.microsoft.com/office/drawing/2014/main" id="{01545BCC-4C94-3446-15B2-D4D6FF9B0A71}"/>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5</a:t>
            </a:fld>
            <a:endParaRPr lang="en-US" dirty="0"/>
          </a:p>
        </p:txBody>
      </p:sp>
      <p:sp>
        <p:nvSpPr>
          <p:cNvPr id="9" name="TextBox 8">
            <a:extLst>
              <a:ext uri="{FF2B5EF4-FFF2-40B4-BE49-F238E27FC236}">
                <a16:creationId xmlns:a16="http://schemas.microsoft.com/office/drawing/2014/main" id="{256EDCF9-2BCD-A0A3-FBF7-DA621D1A019E}"/>
              </a:ext>
            </a:extLst>
          </p:cNvPr>
          <p:cNvSpPr txBox="1"/>
          <p:nvPr/>
        </p:nvSpPr>
        <p:spPr>
          <a:xfrm>
            <a:off x="467685" y="1757420"/>
            <a:ext cx="6203658" cy="3611951"/>
          </a:xfrm>
          <a:prstGeom prst="rect">
            <a:avLst/>
          </a:prstGeom>
          <a:noFill/>
        </p:spPr>
        <p:txBody>
          <a:bodyPr wrap="square">
            <a:spAutoFit/>
          </a:bodyPr>
          <a:lstStyle/>
          <a:p>
            <a:pPr marL="342900" lvl="0" indent="-342900">
              <a:lnSpc>
                <a:spcPct val="115000"/>
              </a:lnSpc>
              <a:spcAft>
                <a:spcPts val="800"/>
              </a:spcAft>
              <a:buFont typeface="Aptos" panose="020B0004020202020204" pitchFamily="34" charset="0"/>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Care Act 2014</a:t>
            </a:r>
          </a:p>
          <a:p>
            <a:pPr marL="342900" lvl="0" indent="-342900">
              <a:lnSpc>
                <a:spcPct val="115000"/>
              </a:lnSpc>
              <a:spcAft>
                <a:spcPts val="800"/>
              </a:spcAft>
              <a:buFont typeface="Symbol" panose="05050102010706020507" pitchFamily="18" charset="2"/>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Wellbeing and person-centred care</a:t>
            </a:r>
          </a:p>
          <a:p>
            <a:pPr marL="342900" lvl="0" indent="-342900">
              <a:lnSpc>
                <a:spcPct val="115000"/>
              </a:lnSpc>
              <a:spcAft>
                <a:spcPts val="800"/>
              </a:spcAft>
              <a:buFont typeface="Aptos" panose="020B0004020202020204" pitchFamily="34" charset="0"/>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Equality Act 2010</a:t>
            </a:r>
          </a:p>
          <a:p>
            <a:pPr marL="342900" lvl="0" indent="-342900">
              <a:lnSpc>
                <a:spcPct val="115000"/>
              </a:lnSpc>
              <a:spcAft>
                <a:spcPts val="800"/>
              </a:spcAft>
              <a:buFont typeface="Symbol" panose="05050102010706020507" pitchFamily="18" charset="2"/>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Protection from age discrimination</a:t>
            </a:r>
          </a:p>
          <a:p>
            <a:pPr marL="342900" lvl="0" indent="-342900">
              <a:lnSpc>
                <a:spcPct val="115000"/>
              </a:lnSpc>
              <a:spcAft>
                <a:spcPts val="800"/>
              </a:spcAft>
              <a:buFont typeface="Aptos" panose="020B0004020202020204" pitchFamily="34" charset="0"/>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Human Rights Act 1998</a:t>
            </a:r>
          </a:p>
          <a:p>
            <a:pPr marL="342900" lvl="0" indent="-342900">
              <a:lnSpc>
                <a:spcPct val="115000"/>
              </a:lnSpc>
              <a:spcAft>
                <a:spcPts val="800"/>
              </a:spcAft>
              <a:buFont typeface="Symbol" panose="05050102010706020507" pitchFamily="18" charset="2"/>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Dignity, autonomy and respect</a:t>
            </a:r>
          </a:p>
          <a:p>
            <a:pPr marL="342900" lvl="0" indent="-342900">
              <a:lnSpc>
                <a:spcPct val="115000"/>
              </a:lnSpc>
              <a:spcAft>
                <a:spcPts val="800"/>
              </a:spcAft>
              <a:buFont typeface="Aptos" panose="020B0004020202020204" pitchFamily="34" charset="0"/>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NHS Long Term Plan</a:t>
            </a:r>
          </a:p>
          <a:p>
            <a:pPr marL="342900" lvl="0" indent="-342900">
              <a:lnSpc>
                <a:spcPct val="115000"/>
              </a:lnSpc>
              <a:spcAft>
                <a:spcPts val="800"/>
              </a:spcAft>
              <a:buFont typeface="Symbol" panose="05050102010706020507" pitchFamily="18" charset="2"/>
              <a:buChar char=""/>
            </a:pPr>
            <a:r>
              <a:rPr lang="en-GB" sz="2000" kern="100" dirty="0">
                <a:effectLst/>
                <a:latin typeface="Arial" panose="020B0604020202020204" pitchFamily="34" charset="0"/>
                <a:ea typeface="Aptos" panose="020B0004020202020204" pitchFamily="34" charset="0"/>
                <a:cs typeface="Arial" panose="020B0604020202020204" pitchFamily="34" charset="0"/>
              </a:rPr>
              <a:t>Integrated and preventative care</a:t>
            </a:r>
          </a:p>
        </p:txBody>
      </p:sp>
      <p:sp>
        <p:nvSpPr>
          <p:cNvPr id="13" name="TextBox 12">
            <a:extLst>
              <a:ext uri="{FF2B5EF4-FFF2-40B4-BE49-F238E27FC236}">
                <a16:creationId xmlns:a16="http://schemas.microsoft.com/office/drawing/2014/main" id="{D77187C7-E57B-4B47-64AA-5849B4D7CA49}"/>
              </a:ext>
            </a:extLst>
          </p:cNvPr>
          <p:cNvSpPr txBox="1"/>
          <p:nvPr/>
        </p:nvSpPr>
        <p:spPr>
          <a:xfrm>
            <a:off x="299906" y="5427347"/>
            <a:ext cx="6203658" cy="1015663"/>
          </a:xfrm>
          <a:prstGeom prst="rect">
            <a:avLst/>
          </a:prstGeom>
          <a:noFill/>
        </p:spPr>
        <p:txBody>
          <a:bodyPr wrap="square">
            <a:spAutoFit/>
          </a:bodyPr>
          <a:lstStyle/>
          <a:p>
            <a:pPr>
              <a:spcAft>
                <a:spcPts val="800"/>
              </a:spcAft>
              <a:buNone/>
            </a:pPr>
            <a:r>
              <a:rPr lang="en-GB" sz="1000" kern="100" dirty="0">
                <a:effectLst/>
                <a:latin typeface="Arial" panose="020B0604020202020204" pitchFamily="34" charset="0"/>
                <a:ea typeface="Aptos" panose="020B0004020202020204" pitchFamily="34" charset="0"/>
                <a:cs typeface="Arial" panose="020B0604020202020204" pitchFamily="34" charset="0"/>
              </a:rPr>
              <a:t>Care Act (2014)</a:t>
            </a:r>
            <a:endParaRPr lang="en-GB" sz="1000" kern="100" dirty="0">
              <a:latin typeface="Arial" panose="020B0604020202020204" pitchFamily="34" charset="0"/>
              <a:ea typeface="Aptos" panose="020B0004020202020204" pitchFamily="34" charset="0"/>
              <a:cs typeface="Arial" panose="020B0604020202020204" pitchFamily="34" charset="0"/>
            </a:endParaRPr>
          </a:p>
          <a:p>
            <a:pPr>
              <a:spcAft>
                <a:spcPts val="800"/>
              </a:spcAft>
              <a:buNone/>
            </a:pPr>
            <a:r>
              <a:rPr lang="en-GB" sz="1000" kern="100" dirty="0">
                <a:effectLst/>
                <a:latin typeface="Arial" panose="020B0604020202020204" pitchFamily="34" charset="0"/>
                <a:ea typeface="Aptos" panose="020B0004020202020204" pitchFamily="34" charset="0"/>
                <a:cs typeface="Arial" panose="020B0604020202020204" pitchFamily="34" charset="0"/>
              </a:rPr>
              <a:t>Equality Act (2010) </a:t>
            </a:r>
          </a:p>
          <a:p>
            <a:pPr>
              <a:spcAft>
                <a:spcPts val="800"/>
              </a:spcAft>
              <a:buNone/>
            </a:pPr>
            <a:r>
              <a:rPr lang="en-GB" sz="1000" kern="100" dirty="0">
                <a:effectLst/>
                <a:latin typeface="Arial" panose="020B0604020202020204" pitchFamily="34" charset="0"/>
                <a:ea typeface="Aptos" panose="020B0004020202020204" pitchFamily="34" charset="0"/>
                <a:cs typeface="Arial" panose="020B0604020202020204" pitchFamily="34" charset="0"/>
              </a:rPr>
              <a:t>Human Rights Act (1998)</a:t>
            </a:r>
          </a:p>
          <a:p>
            <a:pPr>
              <a:spcAft>
                <a:spcPts val="800"/>
              </a:spcAft>
              <a:buNone/>
            </a:pPr>
            <a:r>
              <a:rPr lang="en-GB" sz="1000" kern="100" dirty="0">
                <a:effectLst/>
                <a:latin typeface="Arial" panose="020B0604020202020204" pitchFamily="34" charset="0"/>
                <a:ea typeface="Aptos" panose="020B0004020202020204" pitchFamily="34" charset="0"/>
                <a:cs typeface="Arial" panose="020B0604020202020204" pitchFamily="34" charset="0"/>
              </a:rPr>
              <a:t>NHS England (2019)</a:t>
            </a:r>
          </a:p>
        </p:txBody>
      </p:sp>
      <p:pic>
        <p:nvPicPr>
          <p:cNvPr id="6" name="Audio 5">
            <a:hlinkClick r:id="" action="ppaction://media"/>
            <a:extLst>
              <a:ext uri="{FF2B5EF4-FFF2-40B4-BE49-F238E27FC236}">
                <a16:creationId xmlns:a16="http://schemas.microsoft.com/office/drawing/2014/main" id="{7A9C1F30-9111-2D0A-2910-FCDE3BF55D5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85735354"/>
      </p:ext>
    </p:extLst>
  </p:cSld>
  <p:clrMapOvr>
    <a:masterClrMapping/>
  </p:clrMapOvr>
  <mc:AlternateContent xmlns:mc="http://schemas.openxmlformats.org/markup-compatibility/2006">
    <mc:Choice xmlns:p14="http://schemas.microsoft.com/office/powerpoint/2010/main" Requires="p14">
      <p:transition spd="slow" p14:dur="2000" advTm="54497"/>
    </mc:Choice>
    <mc:Fallback>
      <p:transition spd="slow" advTm="544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B946E-4190-ACFA-32AC-43B36552A51E}"/>
              </a:ext>
            </a:extLst>
          </p:cNvPr>
          <p:cNvSpPr>
            <a:spLocks noGrp="1"/>
          </p:cNvSpPr>
          <p:nvPr>
            <p:ph type="title"/>
          </p:nvPr>
        </p:nvSpPr>
        <p:spPr/>
        <p:txBody>
          <a:bodyPr/>
          <a:lstStyle/>
          <a:p>
            <a:r>
              <a:rPr lang="en-GB" dirty="0"/>
              <a:t>CURRENT CARE PROVISIONS FOR OLDER PEOPLE</a:t>
            </a:r>
            <a:br>
              <a:rPr lang="en-GB" dirty="0"/>
            </a:br>
            <a:endParaRPr lang="en-GB" dirty="0"/>
          </a:p>
        </p:txBody>
      </p:sp>
      <p:sp>
        <p:nvSpPr>
          <p:cNvPr id="3" name="Content Placeholder 2">
            <a:extLst>
              <a:ext uri="{FF2B5EF4-FFF2-40B4-BE49-F238E27FC236}">
                <a16:creationId xmlns:a16="http://schemas.microsoft.com/office/drawing/2014/main" id="{19527A38-6F49-3E35-353F-7F2513BC74B4}"/>
              </a:ext>
            </a:extLst>
          </p:cNvPr>
          <p:cNvSpPr>
            <a:spLocks noGrp="1"/>
          </p:cNvSpPr>
          <p:nvPr>
            <p:ph sz="quarter" idx="13"/>
          </p:nvPr>
        </p:nvSpPr>
        <p:spPr/>
        <p:txBody>
          <a:bodyPr/>
          <a:lstStyle/>
          <a:p>
            <a:pPr marL="0" indent="0">
              <a:buNone/>
            </a:pPr>
            <a:r>
              <a:rPr lang="en-GB" sz="2000" b="1" dirty="0">
                <a:solidFill>
                  <a:schemeClr val="tx1"/>
                </a:solidFill>
                <a:latin typeface="Arial" panose="020B0604020202020204" pitchFamily="34" charset="0"/>
                <a:cs typeface="Arial" panose="020B0604020202020204" pitchFamily="34" charset="0"/>
              </a:rPr>
              <a:t>Current Care and Support Services</a:t>
            </a:r>
          </a:p>
          <a:p>
            <a:pPr marL="0" indent="0">
              <a:buNone/>
            </a:pPr>
            <a:endParaRPr lang="en-GB" sz="2000" dirty="0">
              <a:solidFill>
                <a:schemeClr val="tx1"/>
              </a:solidFill>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 Domiciliary (home) care</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Residential and nursing care</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Day centres and community services</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Hospice and palliative care</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NHS and voluntary sector support</a:t>
            </a:r>
          </a:p>
          <a:p>
            <a:pPr marL="0" indent="0">
              <a:buNone/>
            </a:pPr>
            <a:endParaRPr lang="en-GB" dirty="0"/>
          </a:p>
        </p:txBody>
      </p:sp>
      <p:sp>
        <p:nvSpPr>
          <p:cNvPr id="4" name="Content Placeholder 3">
            <a:extLst>
              <a:ext uri="{FF2B5EF4-FFF2-40B4-BE49-F238E27FC236}">
                <a16:creationId xmlns:a16="http://schemas.microsoft.com/office/drawing/2014/main" id="{CFF6BD2F-641A-6F53-9576-FD83B8657165}"/>
              </a:ext>
            </a:extLst>
          </p:cNvPr>
          <p:cNvSpPr>
            <a:spLocks noGrp="1"/>
          </p:cNvSpPr>
          <p:nvPr>
            <p:ph sz="quarter" idx="12"/>
          </p:nvPr>
        </p:nvSpPr>
        <p:spPr/>
        <p:txBody>
          <a:bodyPr/>
          <a:lstStyle/>
          <a:p>
            <a:pPr marL="0" indent="0">
              <a:buNone/>
            </a:pPr>
            <a:r>
              <a:rPr lang="en-GB" sz="2000" b="1" dirty="0">
                <a:latin typeface="Arial" panose="020B0604020202020204" pitchFamily="34" charset="0"/>
                <a:cs typeface="Arial" panose="020B0604020202020204" pitchFamily="34" charset="0"/>
              </a:rPr>
              <a:t>Challenges</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Growing demand</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Workforce shortages</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Funding pressures</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Increasing complexity of needs</a:t>
            </a:r>
          </a:p>
          <a:p>
            <a:endParaRPr lang="en-GB" dirty="0"/>
          </a:p>
        </p:txBody>
      </p:sp>
      <p:sp>
        <p:nvSpPr>
          <p:cNvPr id="5" name="Slide Number Placeholder 4">
            <a:extLst>
              <a:ext uri="{FF2B5EF4-FFF2-40B4-BE49-F238E27FC236}">
                <a16:creationId xmlns:a16="http://schemas.microsoft.com/office/drawing/2014/main" id="{D93E9CF7-5619-71DF-0E53-8FD83D19BAA3}"/>
              </a:ext>
            </a:extLst>
          </p:cNvPr>
          <p:cNvSpPr>
            <a:spLocks noGrp="1"/>
          </p:cNvSpPr>
          <p:nvPr>
            <p:ph type="sldNum" sz="quarter" idx="10"/>
          </p:nvPr>
        </p:nvSpPr>
        <p:spPr/>
        <p:txBody>
          <a:bodyPr/>
          <a:lstStyle/>
          <a:p>
            <a:pPr algn="ctr"/>
            <a:fld id="{19B51A1E-902D-48AF-9020-955120F399B6}" type="slidenum">
              <a:rPr lang="en-US" smtClean="0"/>
              <a:pPr algn="ctr"/>
              <a:t>6</a:t>
            </a:fld>
            <a:endParaRPr lang="en-US" dirty="0"/>
          </a:p>
        </p:txBody>
      </p:sp>
      <p:sp>
        <p:nvSpPr>
          <p:cNvPr id="7" name="TextBox 6">
            <a:extLst>
              <a:ext uri="{FF2B5EF4-FFF2-40B4-BE49-F238E27FC236}">
                <a16:creationId xmlns:a16="http://schemas.microsoft.com/office/drawing/2014/main" id="{E3A0B05D-A6CB-7C3A-FD00-7D83AD0D765A}"/>
              </a:ext>
            </a:extLst>
          </p:cNvPr>
          <p:cNvSpPr txBox="1"/>
          <p:nvPr/>
        </p:nvSpPr>
        <p:spPr>
          <a:xfrm>
            <a:off x="762000" y="5314316"/>
            <a:ext cx="6203658" cy="400110"/>
          </a:xfrm>
          <a:prstGeom prst="rect">
            <a:avLst/>
          </a:prstGeom>
          <a:noFill/>
        </p:spPr>
        <p:txBody>
          <a:bodyPr wrap="square">
            <a:spAutoFit/>
          </a:bodyPr>
          <a:lstStyle/>
          <a:p>
            <a:r>
              <a:rPr lang="en-GB" sz="1000" dirty="0">
                <a:effectLst/>
                <a:latin typeface="Arial" panose="020B0604020202020204" pitchFamily="34" charset="0"/>
                <a:ea typeface="Aptos" panose="020B0004020202020204" pitchFamily="34" charset="0"/>
                <a:cs typeface="Arial" panose="020B0604020202020204" pitchFamily="34" charset="0"/>
              </a:rPr>
              <a:t>ONS (2023)</a:t>
            </a:r>
          </a:p>
          <a:p>
            <a:r>
              <a:rPr lang="en-GB" sz="1000" dirty="0">
                <a:effectLst/>
                <a:latin typeface="Arial" panose="020B0604020202020204" pitchFamily="34" charset="0"/>
                <a:ea typeface="Aptos" panose="020B0004020202020204" pitchFamily="34" charset="0"/>
                <a:cs typeface="Arial" panose="020B0604020202020204" pitchFamily="34" charset="0"/>
              </a:rPr>
              <a:t>Age UK (2024)</a:t>
            </a:r>
            <a:endParaRPr lang="en-GB" sz="1000" dirty="0">
              <a:latin typeface="Arial" panose="020B0604020202020204" pitchFamily="34" charset="0"/>
              <a:cs typeface="Arial" panose="020B0604020202020204" pitchFamily="34" charset="0"/>
            </a:endParaRPr>
          </a:p>
        </p:txBody>
      </p:sp>
      <p:pic>
        <p:nvPicPr>
          <p:cNvPr id="9" name="Audio 8">
            <a:hlinkClick r:id="" action="ppaction://media"/>
            <a:extLst>
              <a:ext uri="{FF2B5EF4-FFF2-40B4-BE49-F238E27FC236}">
                <a16:creationId xmlns:a16="http://schemas.microsoft.com/office/drawing/2014/main" id="{2A16B9A3-8D3A-2287-4DC9-B915DD243FA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1542596"/>
      </p:ext>
    </p:extLst>
  </p:cSld>
  <p:clrMapOvr>
    <a:masterClrMapping/>
  </p:clrMapOvr>
  <mc:AlternateContent xmlns:mc="http://schemas.openxmlformats.org/markup-compatibility/2006">
    <mc:Choice xmlns:p14="http://schemas.microsoft.com/office/powerpoint/2010/main" Requires="p14">
      <p:transition spd="slow" p14:dur="2000" advTm="53205"/>
    </mc:Choice>
    <mc:Fallback>
      <p:transition spd="slow" advTm="53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F5899-C0A6-36D4-7F9E-8E7BFA571789}"/>
              </a:ext>
            </a:extLst>
          </p:cNvPr>
          <p:cNvSpPr>
            <a:spLocks noGrp="1"/>
          </p:cNvSpPr>
          <p:nvPr>
            <p:ph type="title"/>
          </p:nvPr>
        </p:nvSpPr>
        <p:spPr/>
        <p:txBody>
          <a:bodyPr/>
          <a:lstStyle/>
          <a:p>
            <a:r>
              <a:rPr lang="en-GB" dirty="0"/>
              <a:t>EVALUATION OF DOMICILIARY CARE</a:t>
            </a:r>
            <a:br>
              <a:rPr lang="en-GB" dirty="0"/>
            </a:br>
            <a:endParaRPr lang="en-GB" dirty="0"/>
          </a:p>
        </p:txBody>
      </p:sp>
      <p:sp>
        <p:nvSpPr>
          <p:cNvPr id="3" name="Content Placeholder 2">
            <a:extLst>
              <a:ext uri="{FF2B5EF4-FFF2-40B4-BE49-F238E27FC236}">
                <a16:creationId xmlns:a16="http://schemas.microsoft.com/office/drawing/2014/main" id="{1AAE0037-B5B3-7726-E17C-EEB726AC0FD2}"/>
              </a:ext>
            </a:extLst>
          </p:cNvPr>
          <p:cNvSpPr>
            <a:spLocks noGrp="1"/>
          </p:cNvSpPr>
          <p:nvPr>
            <p:ph sz="quarter" idx="13"/>
          </p:nvPr>
        </p:nvSpPr>
        <p:spPr/>
        <p:txBody>
          <a:bodyPr/>
          <a:lstStyle/>
          <a:p>
            <a:pPr marL="0" indent="0">
              <a:buNone/>
            </a:pPr>
            <a:r>
              <a:rPr lang="en-GB" sz="2000" b="1" dirty="0">
                <a:solidFill>
                  <a:schemeClr val="tx1"/>
                </a:solidFill>
                <a:latin typeface="Arial" panose="020B0604020202020204" pitchFamily="34" charset="0"/>
                <a:cs typeface="Arial" panose="020B0604020202020204" pitchFamily="34" charset="0"/>
              </a:rPr>
              <a:t>Strengths</a:t>
            </a:r>
          </a:p>
          <a:p>
            <a:pPr marL="0" indent="0">
              <a:buNone/>
            </a:pPr>
            <a:endParaRPr lang="en-GB" sz="2000" dirty="0">
              <a:solidFill>
                <a:schemeClr val="tx1"/>
              </a:solidFill>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 Supports independence</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Enables ageing in place</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Personalised care</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Maintains family and community </a:t>
            </a:r>
          </a:p>
          <a:p>
            <a:endParaRPr lang="en-GB" dirty="0"/>
          </a:p>
        </p:txBody>
      </p:sp>
      <p:sp>
        <p:nvSpPr>
          <p:cNvPr id="4" name="Content Placeholder 3">
            <a:extLst>
              <a:ext uri="{FF2B5EF4-FFF2-40B4-BE49-F238E27FC236}">
                <a16:creationId xmlns:a16="http://schemas.microsoft.com/office/drawing/2014/main" id="{F9FE7EA1-ED51-A642-3202-5309243EE718}"/>
              </a:ext>
            </a:extLst>
          </p:cNvPr>
          <p:cNvSpPr>
            <a:spLocks noGrp="1"/>
          </p:cNvSpPr>
          <p:nvPr>
            <p:ph sz="quarter" idx="12"/>
          </p:nvPr>
        </p:nvSpPr>
        <p:spPr/>
        <p:txBody>
          <a:bodyPr/>
          <a:lstStyle/>
          <a:p>
            <a:pPr marL="0" indent="0">
              <a:buNone/>
            </a:pPr>
            <a:r>
              <a:rPr lang="en-GB" sz="2000" b="1" dirty="0">
                <a:solidFill>
                  <a:schemeClr val="tx1"/>
                </a:solidFill>
                <a:latin typeface="Arial" panose="020B0604020202020204" pitchFamily="34" charset="0"/>
                <a:cs typeface="Arial" panose="020B0604020202020204" pitchFamily="34" charset="0"/>
              </a:rPr>
              <a:t>Challenges</a:t>
            </a:r>
          </a:p>
          <a:p>
            <a:pPr marL="0" indent="0">
              <a:buNone/>
            </a:pPr>
            <a:endParaRPr lang="en-GB" sz="2000" dirty="0">
              <a:solidFill>
                <a:schemeClr val="tx1"/>
              </a:solidFill>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 Workforce shortages</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Variable quality of care</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Limited visit times</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Funding pressures</a:t>
            </a:r>
          </a:p>
          <a:p>
            <a:pPr marL="0" indent="0">
              <a:buNone/>
            </a:pPr>
            <a:endParaRPr lang="en-GB" dirty="0"/>
          </a:p>
        </p:txBody>
      </p:sp>
      <p:sp>
        <p:nvSpPr>
          <p:cNvPr id="5" name="Slide Number Placeholder 4">
            <a:extLst>
              <a:ext uri="{FF2B5EF4-FFF2-40B4-BE49-F238E27FC236}">
                <a16:creationId xmlns:a16="http://schemas.microsoft.com/office/drawing/2014/main" id="{3FFD6B4C-3C19-A4B2-2289-123873072B36}"/>
              </a:ext>
            </a:extLst>
          </p:cNvPr>
          <p:cNvSpPr>
            <a:spLocks noGrp="1"/>
          </p:cNvSpPr>
          <p:nvPr>
            <p:ph type="sldNum" sz="quarter" idx="10"/>
          </p:nvPr>
        </p:nvSpPr>
        <p:spPr/>
        <p:txBody>
          <a:bodyPr/>
          <a:lstStyle/>
          <a:p>
            <a:pPr algn="ctr"/>
            <a:fld id="{19B51A1E-902D-48AF-9020-955120F399B6}" type="slidenum">
              <a:rPr lang="en-US" smtClean="0"/>
              <a:pPr algn="ctr"/>
              <a:t>7</a:t>
            </a:fld>
            <a:endParaRPr lang="en-US" dirty="0"/>
          </a:p>
        </p:txBody>
      </p:sp>
      <p:sp>
        <p:nvSpPr>
          <p:cNvPr id="7" name="TextBox 6">
            <a:extLst>
              <a:ext uri="{FF2B5EF4-FFF2-40B4-BE49-F238E27FC236}">
                <a16:creationId xmlns:a16="http://schemas.microsoft.com/office/drawing/2014/main" id="{95634063-C2FD-9A1A-4532-7FD167E22B36}"/>
              </a:ext>
            </a:extLst>
          </p:cNvPr>
          <p:cNvSpPr txBox="1"/>
          <p:nvPr/>
        </p:nvSpPr>
        <p:spPr>
          <a:xfrm>
            <a:off x="861968" y="4882063"/>
            <a:ext cx="6203658" cy="759182"/>
          </a:xfrm>
          <a:prstGeom prst="rect">
            <a:avLst/>
          </a:prstGeom>
          <a:noFill/>
        </p:spPr>
        <p:txBody>
          <a:bodyPr wrap="square">
            <a:spAutoFit/>
          </a:bodyPr>
          <a:lstStyle/>
          <a:p>
            <a:pPr>
              <a:spcAft>
                <a:spcPts val="800"/>
              </a:spcAft>
            </a:pPr>
            <a:r>
              <a:rPr lang="en-GB" sz="1000" kern="100" dirty="0">
                <a:effectLst/>
                <a:latin typeface="Arial" panose="020B0604020202020204" pitchFamily="34" charset="0"/>
                <a:ea typeface="Aptos" panose="020B0004020202020204" pitchFamily="34" charset="0"/>
                <a:cs typeface="Arial" panose="020B0604020202020204" pitchFamily="34" charset="0"/>
              </a:rPr>
              <a:t>Care Act (2014)</a:t>
            </a:r>
          </a:p>
          <a:p>
            <a:pPr>
              <a:spcAft>
                <a:spcPts val="800"/>
              </a:spcAft>
            </a:pPr>
            <a:r>
              <a:rPr lang="en-GB" sz="1000" kern="100" dirty="0">
                <a:effectLst/>
                <a:latin typeface="Arial" panose="020B0604020202020204" pitchFamily="34" charset="0"/>
                <a:ea typeface="Aptos" panose="020B0004020202020204" pitchFamily="34" charset="0"/>
                <a:cs typeface="Arial" panose="020B0604020202020204" pitchFamily="34" charset="0"/>
              </a:rPr>
              <a:t>Skills for Care (2024)</a:t>
            </a:r>
          </a:p>
          <a:p>
            <a:pPr>
              <a:spcAft>
                <a:spcPts val="800"/>
              </a:spcAft>
            </a:pPr>
            <a:r>
              <a:rPr lang="en-GB" sz="1000" kern="100" dirty="0">
                <a:effectLst/>
                <a:latin typeface="Arial" panose="020B0604020202020204" pitchFamily="34" charset="0"/>
                <a:ea typeface="Aptos" panose="020B0004020202020204" pitchFamily="34" charset="0"/>
                <a:cs typeface="Arial" panose="020B0604020202020204" pitchFamily="34" charset="0"/>
              </a:rPr>
              <a:t>Atchley (1989)</a:t>
            </a:r>
            <a:endParaRPr lang="en-GB" sz="105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58DB5321-E778-5443-0A6A-C7B01A1DFF37}"/>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129203" y="4586499"/>
            <a:ext cx="2871307" cy="1915139"/>
          </a:xfrm>
          <a:prstGeom prst="rect">
            <a:avLst/>
          </a:prstGeom>
        </p:spPr>
      </p:pic>
      <p:pic>
        <p:nvPicPr>
          <p:cNvPr id="10" name="Audio 9">
            <a:hlinkClick r:id="" action="ppaction://media"/>
            <a:extLst>
              <a:ext uri="{FF2B5EF4-FFF2-40B4-BE49-F238E27FC236}">
                <a16:creationId xmlns:a16="http://schemas.microsoft.com/office/drawing/2014/main" id="{A975C245-EF7A-9255-0FF9-7F133B10BC41}"/>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50650843"/>
      </p:ext>
    </p:extLst>
  </p:cSld>
  <p:clrMapOvr>
    <a:masterClrMapping/>
  </p:clrMapOvr>
  <mc:AlternateContent xmlns:mc="http://schemas.openxmlformats.org/markup-compatibility/2006">
    <mc:Choice xmlns:p14="http://schemas.microsoft.com/office/powerpoint/2010/main" Requires="p14">
      <p:transition spd="slow" p14:dur="2000" advTm="49878"/>
    </mc:Choice>
    <mc:Fallback>
      <p:transition spd="slow" advTm="49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37AAC-1AA9-D6EA-585D-060BDE9806FB}"/>
              </a:ext>
            </a:extLst>
          </p:cNvPr>
          <p:cNvSpPr>
            <a:spLocks noGrp="1"/>
          </p:cNvSpPr>
          <p:nvPr>
            <p:ph type="title"/>
          </p:nvPr>
        </p:nvSpPr>
        <p:spPr/>
        <p:txBody>
          <a:bodyPr/>
          <a:lstStyle/>
          <a:p>
            <a:r>
              <a:rPr lang="en-GB" dirty="0"/>
              <a:t>EVALUATION OF RESIDENTIAL CARE</a:t>
            </a:r>
            <a:br>
              <a:rPr lang="en-GB" dirty="0"/>
            </a:br>
            <a:endParaRPr lang="en-GB" dirty="0"/>
          </a:p>
        </p:txBody>
      </p:sp>
      <p:sp>
        <p:nvSpPr>
          <p:cNvPr id="3" name="Content Placeholder 2">
            <a:extLst>
              <a:ext uri="{FF2B5EF4-FFF2-40B4-BE49-F238E27FC236}">
                <a16:creationId xmlns:a16="http://schemas.microsoft.com/office/drawing/2014/main" id="{332F8334-D541-4F01-9583-81B01210AFC2}"/>
              </a:ext>
            </a:extLst>
          </p:cNvPr>
          <p:cNvSpPr>
            <a:spLocks noGrp="1"/>
          </p:cNvSpPr>
          <p:nvPr>
            <p:ph sz="quarter" idx="13"/>
          </p:nvPr>
        </p:nvSpPr>
        <p:spPr/>
        <p:txBody>
          <a:bodyPr/>
          <a:lstStyle/>
          <a:p>
            <a:pPr marL="0" indent="0">
              <a:buNone/>
            </a:pPr>
            <a:r>
              <a:rPr lang="en-GB" sz="2000" b="1" dirty="0">
                <a:solidFill>
                  <a:schemeClr val="tx1"/>
                </a:solidFill>
                <a:latin typeface="Arial" panose="020B0604020202020204" pitchFamily="34" charset="0"/>
                <a:cs typeface="Arial" panose="020B0604020202020204" pitchFamily="34" charset="0"/>
              </a:rPr>
              <a:t>Strengths</a:t>
            </a:r>
          </a:p>
          <a:p>
            <a:pPr marL="0" indent="0">
              <a:buNone/>
            </a:pPr>
            <a:endParaRPr lang="en-GB" sz="2000" dirty="0">
              <a:solidFill>
                <a:schemeClr val="tx1"/>
              </a:solidFill>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 24-hour support</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Safe environment</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Access to healthcare</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Opportunities for social interaction</a:t>
            </a:r>
          </a:p>
          <a:p>
            <a:endParaRPr lang="en-GB" dirty="0"/>
          </a:p>
          <a:p>
            <a:endParaRPr lang="en-GB" dirty="0"/>
          </a:p>
        </p:txBody>
      </p:sp>
      <p:sp>
        <p:nvSpPr>
          <p:cNvPr id="4" name="Content Placeholder 3">
            <a:extLst>
              <a:ext uri="{FF2B5EF4-FFF2-40B4-BE49-F238E27FC236}">
                <a16:creationId xmlns:a16="http://schemas.microsoft.com/office/drawing/2014/main" id="{EC3696BF-0CD8-FE9D-7945-44DF66D92790}"/>
              </a:ext>
            </a:extLst>
          </p:cNvPr>
          <p:cNvSpPr>
            <a:spLocks noGrp="1"/>
          </p:cNvSpPr>
          <p:nvPr>
            <p:ph sz="quarter" idx="12"/>
          </p:nvPr>
        </p:nvSpPr>
        <p:spPr/>
        <p:txBody>
          <a:bodyPr/>
          <a:lstStyle/>
          <a:p>
            <a:pPr marL="0" indent="0">
              <a:buNone/>
            </a:pPr>
            <a:r>
              <a:rPr lang="en-GB" sz="2000" b="1" dirty="0">
                <a:latin typeface="Arial" panose="020B0604020202020204" pitchFamily="34" charset="0"/>
                <a:cs typeface="Arial" panose="020B0604020202020204" pitchFamily="34" charset="0"/>
              </a:rPr>
              <a:t>Challenges</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 High costs</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Potential loss of independence</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Risk of institutionalisation</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Staff shortages</a:t>
            </a:r>
          </a:p>
          <a:p>
            <a:pPr marL="0" indent="0">
              <a:buNone/>
            </a:pPr>
            <a:endParaRPr lang="en-GB" dirty="0"/>
          </a:p>
        </p:txBody>
      </p:sp>
      <p:sp>
        <p:nvSpPr>
          <p:cNvPr id="5" name="Slide Number Placeholder 4">
            <a:extLst>
              <a:ext uri="{FF2B5EF4-FFF2-40B4-BE49-F238E27FC236}">
                <a16:creationId xmlns:a16="http://schemas.microsoft.com/office/drawing/2014/main" id="{14C19EAD-3EAF-6F6E-298E-81DCBC7E7D45}"/>
              </a:ext>
            </a:extLst>
          </p:cNvPr>
          <p:cNvSpPr>
            <a:spLocks noGrp="1"/>
          </p:cNvSpPr>
          <p:nvPr>
            <p:ph type="sldNum" sz="quarter" idx="10"/>
          </p:nvPr>
        </p:nvSpPr>
        <p:spPr/>
        <p:txBody>
          <a:bodyPr/>
          <a:lstStyle/>
          <a:p>
            <a:pPr algn="ctr"/>
            <a:fld id="{19B51A1E-902D-48AF-9020-955120F399B6}" type="slidenum">
              <a:rPr lang="en-US" smtClean="0"/>
              <a:pPr algn="ctr"/>
              <a:t>8</a:t>
            </a:fld>
            <a:endParaRPr lang="en-US" dirty="0"/>
          </a:p>
        </p:txBody>
      </p:sp>
      <p:sp>
        <p:nvSpPr>
          <p:cNvPr id="7" name="TextBox 6">
            <a:extLst>
              <a:ext uri="{FF2B5EF4-FFF2-40B4-BE49-F238E27FC236}">
                <a16:creationId xmlns:a16="http://schemas.microsoft.com/office/drawing/2014/main" id="{47A54284-C096-B070-662A-D9DC2BFBF3D9}"/>
              </a:ext>
            </a:extLst>
          </p:cNvPr>
          <p:cNvSpPr txBox="1"/>
          <p:nvPr/>
        </p:nvSpPr>
        <p:spPr>
          <a:xfrm>
            <a:off x="762000" y="4946905"/>
            <a:ext cx="6203658" cy="1099275"/>
          </a:xfrm>
          <a:prstGeom prst="rect">
            <a:avLst/>
          </a:prstGeom>
          <a:noFill/>
        </p:spPr>
        <p:txBody>
          <a:bodyPr wrap="square">
            <a:spAutoFit/>
          </a:bodyPr>
          <a:lstStyle/>
          <a:p>
            <a:pPr>
              <a:lnSpc>
                <a:spcPct val="115000"/>
              </a:lnSpc>
              <a:spcAft>
                <a:spcPts val="800"/>
              </a:spcAft>
              <a:buNone/>
            </a:pPr>
            <a:r>
              <a:rPr lang="en-GB" sz="1000" kern="100" dirty="0">
                <a:effectLst/>
                <a:latin typeface="Arial" panose="020B0604020202020204" pitchFamily="34" charset="0"/>
                <a:ea typeface="Aptos" panose="020B0004020202020204" pitchFamily="34" charset="0"/>
                <a:cs typeface="Arial" panose="020B0604020202020204" pitchFamily="34" charset="0"/>
              </a:rPr>
              <a:t>Care Quality Commission (2024)</a:t>
            </a:r>
          </a:p>
          <a:p>
            <a:pPr>
              <a:lnSpc>
                <a:spcPct val="115000"/>
              </a:lnSpc>
              <a:spcAft>
                <a:spcPts val="800"/>
              </a:spcAft>
              <a:buNone/>
            </a:pPr>
            <a:r>
              <a:rPr lang="en-GB" sz="1000" kern="100" dirty="0">
                <a:effectLst/>
                <a:latin typeface="Arial" panose="020B0604020202020204" pitchFamily="34" charset="0"/>
                <a:ea typeface="Aptos" panose="020B0004020202020204" pitchFamily="34" charset="0"/>
                <a:cs typeface="Arial" panose="020B0604020202020204" pitchFamily="34" charset="0"/>
              </a:rPr>
              <a:t>Cumming and Henry (1961)</a:t>
            </a:r>
          </a:p>
          <a:p>
            <a:pPr>
              <a:lnSpc>
                <a:spcPct val="115000"/>
              </a:lnSpc>
              <a:spcAft>
                <a:spcPts val="800"/>
              </a:spcAft>
              <a:buNone/>
            </a:pPr>
            <a:r>
              <a:rPr lang="en-GB" sz="1000" kern="100" dirty="0">
                <a:effectLst/>
                <a:latin typeface="Arial" panose="020B0604020202020204" pitchFamily="34" charset="0"/>
                <a:ea typeface="Aptos" panose="020B0004020202020204" pitchFamily="34" charset="0"/>
                <a:cs typeface="Arial" panose="020B0604020202020204" pitchFamily="34" charset="0"/>
              </a:rPr>
              <a:t>Havighurst and Albrecht (1953)  </a:t>
            </a:r>
          </a:p>
          <a:p>
            <a:pPr>
              <a:lnSpc>
                <a:spcPct val="115000"/>
              </a:lnSpc>
              <a:spcAft>
                <a:spcPts val="800"/>
              </a:spcAft>
              <a:buNone/>
            </a:pPr>
            <a:r>
              <a:rPr lang="en-GB" sz="1000" kern="100" dirty="0">
                <a:effectLst/>
                <a:latin typeface="Arial" panose="020B0604020202020204" pitchFamily="34" charset="0"/>
                <a:ea typeface="Aptos" panose="020B0004020202020204" pitchFamily="34" charset="0"/>
                <a:cs typeface="Arial" panose="020B0604020202020204" pitchFamily="34" charset="0"/>
              </a:rPr>
              <a:t>Bolton, J. and Miller, C. (2019</a:t>
            </a:r>
          </a:p>
        </p:txBody>
      </p:sp>
      <p:pic>
        <p:nvPicPr>
          <p:cNvPr id="9" name="Audio 8">
            <a:hlinkClick r:id="" action="ppaction://media"/>
            <a:extLst>
              <a:ext uri="{FF2B5EF4-FFF2-40B4-BE49-F238E27FC236}">
                <a16:creationId xmlns:a16="http://schemas.microsoft.com/office/drawing/2014/main" id="{1FCDDD9C-F9A4-F1F6-013E-57C3EC4D75D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08418930"/>
      </p:ext>
    </p:extLst>
  </p:cSld>
  <p:clrMapOvr>
    <a:masterClrMapping/>
  </p:clrMapOvr>
  <mc:AlternateContent xmlns:mc="http://schemas.openxmlformats.org/markup-compatibility/2006">
    <mc:Choice xmlns:p14="http://schemas.microsoft.com/office/powerpoint/2010/main" Requires="p14">
      <p:transition spd="slow" p14:dur="2000" advTm="45535"/>
    </mc:Choice>
    <mc:Fallback>
      <p:transition spd="slow" advTm="455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EC211-1CD1-37FA-00EF-239AA0D9A6EA}"/>
              </a:ext>
            </a:extLst>
          </p:cNvPr>
          <p:cNvSpPr>
            <a:spLocks noGrp="1"/>
          </p:cNvSpPr>
          <p:nvPr>
            <p:ph type="title"/>
          </p:nvPr>
        </p:nvSpPr>
        <p:spPr/>
        <p:txBody>
          <a:bodyPr/>
          <a:lstStyle/>
          <a:p>
            <a:r>
              <a:rPr lang="en-GB" dirty="0"/>
              <a:t>TECHNOLOGICAL INNOVATIONS IN ELDERLY CARE</a:t>
            </a:r>
          </a:p>
        </p:txBody>
      </p:sp>
      <p:sp>
        <p:nvSpPr>
          <p:cNvPr id="3" name="Content Placeholder 2">
            <a:extLst>
              <a:ext uri="{FF2B5EF4-FFF2-40B4-BE49-F238E27FC236}">
                <a16:creationId xmlns:a16="http://schemas.microsoft.com/office/drawing/2014/main" id="{0B3FE191-24AA-D00E-D762-74CBE0D9C585}"/>
              </a:ext>
            </a:extLst>
          </p:cNvPr>
          <p:cNvSpPr>
            <a:spLocks noGrp="1"/>
          </p:cNvSpPr>
          <p:nvPr>
            <p:ph sz="quarter" idx="13"/>
          </p:nvPr>
        </p:nvSpPr>
        <p:spPr>
          <a:xfrm>
            <a:off x="762001" y="2231220"/>
            <a:ext cx="4910328" cy="3959352"/>
          </a:xfrm>
        </p:spPr>
        <p:txBody>
          <a:bodyPr/>
          <a:lstStyle/>
          <a:p>
            <a:pPr marL="0" indent="0">
              <a:buNone/>
            </a:pPr>
            <a:r>
              <a:rPr lang="en-GB" sz="2000" b="1" dirty="0">
                <a:solidFill>
                  <a:schemeClr val="tx1"/>
                </a:solidFill>
                <a:latin typeface="Arial" panose="020B0604020202020204" pitchFamily="34" charset="0"/>
                <a:cs typeface="Arial" panose="020B0604020202020204" pitchFamily="34" charset="0"/>
              </a:rPr>
              <a:t>Technological Innovations</a:t>
            </a:r>
          </a:p>
          <a:p>
            <a:pPr marL="0" indent="0">
              <a:buNone/>
            </a:pPr>
            <a:endParaRPr lang="en-GB" sz="2000" dirty="0">
              <a:solidFill>
                <a:schemeClr val="tx1"/>
              </a:solidFill>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 Telehealth and telecare</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Remote monitoring systems</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Smart home technologies</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Dementia support technology</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Health and wellbeing apps</a:t>
            </a:r>
          </a:p>
          <a:p>
            <a:endParaRPr lang="en-GB" dirty="0"/>
          </a:p>
        </p:txBody>
      </p:sp>
      <p:sp>
        <p:nvSpPr>
          <p:cNvPr id="4" name="Content Placeholder 3">
            <a:extLst>
              <a:ext uri="{FF2B5EF4-FFF2-40B4-BE49-F238E27FC236}">
                <a16:creationId xmlns:a16="http://schemas.microsoft.com/office/drawing/2014/main" id="{EB870F38-8F14-6851-24EE-3CC490F49E8E}"/>
              </a:ext>
            </a:extLst>
          </p:cNvPr>
          <p:cNvSpPr>
            <a:spLocks noGrp="1"/>
          </p:cNvSpPr>
          <p:nvPr>
            <p:ph sz="quarter" idx="12"/>
          </p:nvPr>
        </p:nvSpPr>
        <p:spPr>
          <a:xfrm>
            <a:off x="6519673" y="2155719"/>
            <a:ext cx="4910328" cy="3959352"/>
          </a:xfrm>
        </p:spPr>
        <p:txBody>
          <a:bodyPr/>
          <a:lstStyle/>
          <a:p>
            <a:pPr marL="0" indent="0">
              <a:buNone/>
            </a:pPr>
            <a:r>
              <a:rPr lang="en-GB" sz="2000" b="1" dirty="0">
                <a:solidFill>
                  <a:schemeClr val="tx1"/>
                </a:solidFill>
                <a:latin typeface="Arial" panose="020B0604020202020204" pitchFamily="34" charset="0"/>
                <a:cs typeface="Arial" panose="020B0604020202020204" pitchFamily="34" charset="0"/>
              </a:rPr>
              <a:t>Benefits</a:t>
            </a:r>
          </a:p>
          <a:p>
            <a:pPr marL="0" indent="0">
              <a:buNone/>
            </a:pPr>
            <a:endParaRPr lang="en-GB" sz="2000" dirty="0">
              <a:solidFill>
                <a:schemeClr val="tx1"/>
              </a:solidFill>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 Increased independence</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Improved safety</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Early intervention</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Reduced hospital admissions</a:t>
            </a:r>
          </a:p>
          <a:p>
            <a:endParaRPr lang="en-GB" dirty="0"/>
          </a:p>
        </p:txBody>
      </p:sp>
      <p:sp>
        <p:nvSpPr>
          <p:cNvPr id="5" name="Slide Number Placeholder 4">
            <a:extLst>
              <a:ext uri="{FF2B5EF4-FFF2-40B4-BE49-F238E27FC236}">
                <a16:creationId xmlns:a16="http://schemas.microsoft.com/office/drawing/2014/main" id="{994FAC93-9479-53EE-A9DE-41D07C90C38A}"/>
              </a:ext>
            </a:extLst>
          </p:cNvPr>
          <p:cNvSpPr>
            <a:spLocks noGrp="1"/>
          </p:cNvSpPr>
          <p:nvPr>
            <p:ph type="sldNum" sz="quarter" idx="10"/>
          </p:nvPr>
        </p:nvSpPr>
        <p:spPr/>
        <p:txBody>
          <a:bodyPr/>
          <a:lstStyle/>
          <a:p>
            <a:pPr algn="ctr"/>
            <a:fld id="{19B51A1E-902D-48AF-9020-955120F399B6}" type="slidenum">
              <a:rPr lang="en-US" smtClean="0"/>
              <a:pPr algn="ctr"/>
              <a:t>9</a:t>
            </a:fld>
            <a:endParaRPr lang="en-US" dirty="0"/>
          </a:p>
        </p:txBody>
      </p:sp>
      <p:sp>
        <p:nvSpPr>
          <p:cNvPr id="7" name="TextBox 6">
            <a:extLst>
              <a:ext uri="{FF2B5EF4-FFF2-40B4-BE49-F238E27FC236}">
                <a16:creationId xmlns:a16="http://schemas.microsoft.com/office/drawing/2014/main" id="{87CB3742-5F60-A4C5-1096-4D26C8EE9478}"/>
              </a:ext>
            </a:extLst>
          </p:cNvPr>
          <p:cNvSpPr txBox="1"/>
          <p:nvPr/>
        </p:nvSpPr>
        <p:spPr>
          <a:xfrm>
            <a:off x="762000" y="5331094"/>
            <a:ext cx="6203658" cy="553998"/>
          </a:xfrm>
          <a:prstGeom prst="rect">
            <a:avLst/>
          </a:prstGeom>
          <a:noFill/>
        </p:spPr>
        <p:txBody>
          <a:bodyPr wrap="square">
            <a:spAutoFit/>
          </a:bodyPr>
          <a:lstStyle/>
          <a:p>
            <a:r>
              <a:rPr lang="en-GB" sz="1000" dirty="0">
                <a:effectLst/>
                <a:latin typeface="Arial" panose="020B0604020202020204" pitchFamily="34" charset="0"/>
                <a:ea typeface="Aptos" panose="020B0004020202020204" pitchFamily="34" charset="0"/>
                <a:cs typeface="Arial" panose="020B0604020202020204" pitchFamily="34" charset="0"/>
              </a:rPr>
              <a:t>NHS England (2019) </a:t>
            </a:r>
          </a:p>
          <a:p>
            <a:r>
              <a:rPr lang="en-GB" sz="1000" dirty="0">
                <a:effectLst/>
                <a:latin typeface="Arial" panose="020B0604020202020204" pitchFamily="34" charset="0"/>
                <a:ea typeface="Aptos" panose="020B0004020202020204" pitchFamily="34" charset="0"/>
                <a:cs typeface="Arial" panose="020B0604020202020204" pitchFamily="34" charset="0"/>
              </a:rPr>
              <a:t>SCIE (2023)</a:t>
            </a:r>
            <a:endParaRPr lang="en-GB" sz="1000" dirty="0">
              <a:latin typeface="Arial" panose="020B0604020202020204" pitchFamily="34" charset="0"/>
              <a:ea typeface="Aptos" panose="020B0004020202020204" pitchFamily="34" charset="0"/>
              <a:cs typeface="Arial" panose="020B0604020202020204" pitchFamily="34" charset="0"/>
            </a:endParaRPr>
          </a:p>
          <a:p>
            <a:r>
              <a:rPr lang="en-GB" sz="1000" dirty="0">
                <a:effectLst/>
                <a:latin typeface="Arial" panose="020B0604020202020204" pitchFamily="34" charset="0"/>
                <a:ea typeface="Aptos" panose="020B0004020202020204" pitchFamily="34" charset="0"/>
                <a:cs typeface="Arial" panose="020B0604020202020204" pitchFamily="34" charset="0"/>
              </a:rPr>
              <a:t>Age UK (2024)</a:t>
            </a:r>
            <a:endParaRPr lang="en-GB" sz="1000" dirty="0">
              <a:latin typeface="Arial" panose="020B0604020202020204" pitchFamily="34" charset="0"/>
              <a:cs typeface="Arial" panose="020B0604020202020204" pitchFamily="34" charset="0"/>
            </a:endParaRPr>
          </a:p>
        </p:txBody>
      </p:sp>
      <p:pic>
        <p:nvPicPr>
          <p:cNvPr id="9" name="Audio 8">
            <a:hlinkClick r:id="" action="ppaction://media"/>
            <a:extLst>
              <a:ext uri="{FF2B5EF4-FFF2-40B4-BE49-F238E27FC236}">
                <a16:creationId xmlns:a16="http://schemas.microsoft.com/office/drawing/2014/main" id="{C9BD332E-D98F-07DD-DF50-42492D31205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77424287"/>
      </p:ext>
    </p:extLst>
  </p:cSld>
  <p:clrMapOvr>
    <a:masterClrMapping/>
  </p:clrMapOvr>
  <mc:AlternateContent xmlns:mc="http://schemas.openxmlformats.org/markup-compatibility/2006">
    <mc:Choice xmlns:p14="http://schemas.microsoft.com/office/powerpoint/2010/main" Requires="p14">
      <p:transition spd="slow" p14:dur="2000" advTm="36326"/>
    </mc:Choice>
    <mc:Fallback>
      <p:transition spd="slow" advTm="363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F5F21-E302-0ABC-A93A-FA47D2487CD7}"/>
              </a:ext>
            </a:extLst>
          </p:cNvPr>
          <p:cNvSpPr>
            <a:spLocks noGrp="1"/>
          </p:cNvSpPr>
          <p:nvPr>
            <p:ph type="title"/>
          </p:nvPr>
        </p:nvSpPr>
        <p:spPr/>
        <p:txBody>
          <a:bodyPr/>
          <a:lstStyle/>
          <a:p>
            <a:r>
              <a:rPr lang="en-GB" dirty="0"/>
              <a:t>CRITICAL EVALUATION OF TECHNOLOGY IN CARE</a:t>
            </a:r>
            <a:br>
              <a:rPr lang="en-GB" dirty="0"/>
            </a:br>
            <a:endParaRPr lang="en-GB" dirty="0"/>
          </a:p>
        </p:txBody>
      </p:sp>
      <p:sp>
        <p:nvSpPr>
          <p:cNvPr id="3" name="Content Placeholder 2">
            <a:extLst>
              <a:ext uri="{FF2B5EF4-FFF2-40B4-BE49-F238E27FC236}">
                <a16:creationId xmlns:a16="http://schemas.microsoft.com/office/drawing/2014/main" id="{78CA07E4-B170-E258-4DD4-DC755E4FD8E0}"/>
              </a:ext>
            </a:extLst>
          </p:cNvPr>
          <p:cNvSpPr>
            <a:spLocks noGrp="1"/>
          </p:cNvSpPr>
          <p:nvPr>
            <p:ph sz="quarter" idx="13"/>
          </p:nvPr>
        </p:nvSpPr>
        <p:spPr/>
        <p:txBody>
          <a:bodyPr/>
          <a:lstStyle/>
          <a:p>
            <a:pPr marL="0" indent="0">
              <a:buNone/>
            </a:pPr>
            <a:r>
              <a:rPr lang="en-GB" sz="2000" b="1" dirty="0">
                <a:solidFill>
                  <a:schemeClr val="tx1"/>
                </a:solidFill>
                <a:latin typeface="Arial" panose="020B0604020202020204" pitchFamily="34" charset="0"/>
                <a:cs typeface="Arial" panose="020B0604020202020204" pitchFamily="34" charset="0"/>
              </a:rPr>
              <a:t>Advantages</a:t>
            </a:r>
          </a:p>
          <a:p>
            <a:pPr marL="0" indent="0">
              <a:buNone/>
            </a:pPr>
            <a:endParaRPr lang="en-GB" sz="2000" dirty="0">
              <a:solidFill>
                <a:schemeClr val="tx1"/>
              </a:solidFill>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 Greater independence</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Enhanced safety and monitoring</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Improved access to services</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Support for ageing in place</a:t>
            </a:r>
          </a:p>
          <a:p>
            <a:endParaRPr lang="en-GB" dirty="0"/>
          </a:p>
        </p:txBody>
      </p:sp>
      <p:sp>
        <p:nvSpPr>
          <p:cNvPr id="4" name="Content Placeholder 3">
            <a:extLst>
              <a:ext uri="{FF2B5EF4-FFF2-40B4-BE49-F238E27FC236}">
                <a16:creationId xmlns:a16="http://schemas.microsoft.com/office/drawing/2014/main" id="{5F6B14F2-C774-FF7A-3018-8B8B6C82E169}"/>
              </a:ext>
            </a:extLst>
          </p:cNvPr>
          <p:cNvSpPr>
            <a:spLocks noGrp="1"/>
          </p:cNvSpPr>
          <p:nvPr>
            <p:ph sz="quarter" idx="12"/>
          </p:nvPr>
        </p:nvSpPr>
        <p:spPr/>
        <p:txBody>
          <a:bodyPr/>
          <a:lstStyle/>
          <a:p>
            <a:pPr marL="0" indent="0">
              <a:buNone/>
            </a:pPr>
            <a:r>
              <a:rPr lang="en-GB" sz="2000" b="1" dirty="0">
                <a:solidFill>
                  <a:schemeClr val="tx1"/>
                </a:solidFill>
                <a:latin typeface="Arial" panose="020B0604020202020204" pitchFamily="34" charset="0"/>
                <a:cs typeface="Arial" panose="020B0604020202020204" pitchFamily="34" charset="0"/>
              </a:rPr>
              <a:t>Challenges</a:t>
            </a:r>
          </a:p>
          <a:p>
            <a:pPr marL="0" indent="0">
              <a:buNone/>
            </a:pPr>
            <a:endParaRPr lang="en-GB" sz="2000" dirty="0">
              <a:solidFill>
                <a:schemeClr val="tx1"/>
              </a:solidFill>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 Digital exclusion</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Cost and accessibility</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Privacy and ethical concerns</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Reduced human interaction</a:t>
            </a:r>
          </a:p>
          <a:p>
            <a:endParaRPr lang="en-GB" dirty="0"/>
          </a:p>
        </p:txBody>
      </p:sp>
      <p:sp>
        <p:nvSpPr>
          <p:cNvPr id="5" name="Slide Number Placeholder 4">
            <a:extLst>
              <a:ext uri="{FF2B5EF4-FFF2-40B4-BE49-F238E27FC236}">
                <a16:creationId xmlns:a16="http://schemas.microsoft.com/office/drawing/2014/main" id="{5637E28C-CAC0-8070-F7A7-1463BD00234F}"/>
              </a:ext>
            </a:extLst>
          </p:cNvPr>
          <p:cNvSpPr>
            <a:spLocks noGrp="1"/>
          </p:cNvSpPr>
          <p:nvPr>
            <p:ph type="sldNum" sz="quarter" idx="10"/>
          </p:nvPr>
        </p:nvSpPr>
        <p:spPr/>
        <p:txBody>
          <a:bodyPr/>
          <a:lstStyle/>
          <a:p>
            <a:pPr algn="ctr"/>
            <a:fld id="{19B51A1E-902D-48AF-9020-955120F399B6}" type="slidenum">
              <a:rPr lang="en-US" smtClean="0"/>
              <a:pPr algn="ctr"/>
              <a:t>10</a:t>
            </a:fld>
            <a:endParaRPr lang="en-US" dirty="0"/>
          </a:p>
        </p:txBody>
      </p:sp>
      <p:sp>
        <p:nvSpPr>
          <p:cNvPr id="7" name="TextBox 6">
            <a:extLst>
              <a:ext uri="{FF2B5EF4-FFF2-40B4-BE49-F238E27FC236}">
                <a16:creationId xmlns:a16="http://schemas.microsoft.com/office/drawing/2014/main" id="{CDA41C8F-2A73-99CF-9491-116417B59310}"/>
              </a:ext>
            </a:extLst>
          </p:cNvPr>
          <p:cNvSpPr txBox="1"/>
          <p:nvPr/>
        </p:nvSpPr>
        <p:spPr>
          <a:xfrm>
            <a:off x="878746" y="5263982"/>
            <a:ext cx="6203658" cy="553998"/>
          </a:xfrm>
          <a:prstGeom prst="rect">
            <a:avLst/>
          </a:prstGeom>
          <a:noFill/>
        </p:spPr>
        <p:txBody>
          <a:bodyPr wrap="square">
            <a:spAutoFit/>
          </a:bodyPr>
          <a:lstStyle/>
          <a:p>
            <a:r>
              <a:rPr lang="en-GB" sz="1000" dirty="0">
                <a:effectLst/>
                <a:latin typeface="Arial" panose="020B0604020202020204" pitchFamily="34" charset="0"/>
                <a:ea typeface="Aptos" panose="020B0004020202020204" pitchFamily="34" charset="0"/>
                <a:cs typeface="Arial" panose="020B0604020202020204" pitchFamily="34" charset="0"/>
              </a:rPr>
              <a:t> SCIE (2023)</a:t>
            </a:r>
          </a:p>
          <a:p>
            <a:r>
              <a:rPr lang="en-GB" sz="1000" dirty="0">
                <a:effectLst/>
                <a:latin typeface="Arial" panose="020B0604020202020204" pitchFamily="34" charset="0"/>
                <a:ea typeface="Aptos" panose="020B0004020202020204" pitchFamily="34" charset="0"/>
                <a:cs typeface="Arial" panose="020B0604020202020204" pitchFamily="34" charset="0"/>
              </a:rPr>
              <a:t> NHS England (2019)</a:t>
            </a:r>
          </a:p>
          <a:p>
            <a:r>
              <a:rPr lang="en-GB" sz="1000" dirty="0">
                <a:effectLst/>
                <a:latin typeface="Arial" panose="020B0604020202020204" pitchFamily="34" charset="0"/>
                <a:ea typeface="Aptos" panose="020B0004020202020204" pitchFamily="34" charset="0"/>
                <a:cs typeface="Arial" panose="020B0604020202020204" pitchFamily="34" charset="0"/>
              </a:rPr>
              <a:t> Age UK (2024)</a:t>
            </a:r>
            <a:endParaRPr lang="en-GB" sz="1000" dirty="0">
              <a:latin typeface="Arial" panose="020B0604020202020204" pitchFamily="34" charset="0"/>
              <a:cs typeface="Arial" panose="020B0604020202020204" pitchFamily="34" charset="0"/>
            </a:endParaRPr>
          </a:p>
        </p:txBody>
      </p:sp>
      <p:pic>
        <p:nvPicPr>
          <p:cNvPr id="9" name="Audio 8">
            <a:hlinkClick r:id="" action="ppaction://media"/>
            <a:extLst>
              <a:ext uri="{FF2B5EF4-FFF2-40B4-BE49-F238E27FC236}">
                <a16:creationId xmlns:a16="http://schemas.microsoft.com/office/drawing/2014/main" id="{B90F4287-E210-6270-2663-7256C44E085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11930857"/>
      </p:ext>
    </p:extLst>
  </p:cSld>
  <p:clrMapOvr>
    <a:masterClrMapping/>
  </p:clrMapOvr>
  <mc:AlternateContent xmlns:mc="http://schemas.openxmlformats.org/markup-compatibility/2006">
    <mc:Choice xmlns:p14="http://schemas.microsoft.com/office/powerpoint/2010/main" Requires="p14">
      <p:transition spd="slow" p14:dur="2000" advTm="40386"/>
    </mc:Choice>
    <mc:Fallback>
      <p:transition spd="slow" advTm="403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56433-E4FD-C0D3-3E61-13CA099B2F0B}"/>
              </a:ext>
            </a:extLst>
          </p:cNvPr>
          <p:cNvSpPr>
            <a:spLocks noGrp="1"/>
          </p:cNvSpPr>
          <p:nvPr>
            <p:ph type="title"/>
          </p:nvPr>
        </p:nvSpPr>
        <p:spPr/>
        <p:txBody>
          <a:bodyPr/>
          <a:lstStyle/>
          <a:p>
            <a:r>
              <a:rPr lang="en-GB" dirty="0"/>
              <a:t>HOGEWEYK DEMENTIA VILLAGE, NETHERLANDS</a:t>
            </a:r>
          </a:p>
        </p:txBody>
      </p:sp>
      <p:sp>
        <p:nvSpPr>
          <p:cNvPr id="3" name="Content Placeholder 2">
            <a:extLst>
              <a:ext uri="{FF2B5EF4-FFF2-40B4-BE49-F238E27FC236}">
                <a16:creationId xmlns:a16="http://schemas.microsoft.com/office/drawing/2014/main" id="{DAEE04A8-7CD1-A46E-B381-EC0AB9A0B417}"/>
              </a:ext>
            </a:extLst>
          </p:cNvPr>
          <p:cNvSpPr>
            <a:spLocks noGrp="1"/>
          </p:cNvSpPr>
          <p:nvPr>
            <p:ph sz="quarter" idx="13"/>
          </p:nvPr>
        </p:nvSpPr>
        <p:spPr/>
        <p:txBody>
          <a:bodyPr/>
          <a:lstStyle/>
          <a:p>
            <a:pPr marL="0" indent="0">
              <a:buNone/>
            </a:pPr>
            <a:r>
              <a:rPr lang="en-GB" sz="2000" b="1" dirty="0">
                <a:solidFill>
                  <a:schemeClr val="tx1"/>
                </a:solidFill>
                <a:latin typeface="Arial" panose="020B0604020202020204" pitchFamily="34" charset="0"/>
                <a:cs typeface="Arial" panose="020B0604020202020204" pitchFamily="34" charset="0"/>
              </a:rPr>
              <a:t>Case Study: </a:t>
            </a:r>
            <a:r>
              <a:rPr lang="en-GB" sz="2000" b="1" dirty="0" err="1">
                <a:solidFill>
                  <a:schemeClr val="tx1"/>
                </a:solidFill>
                <a:latin typeface="Arial" panose="020B0604020202020204" pitchFamily="34" charset="0"/>
                <a:cs typeface="Arial" panose="020B0604020202020204" pitchFamily="34" charset="0"/>
              </a:rPr>
              <a:t>Hogeweyk</a:t>
            </a:r>
            <a:r>
              <a:rPr lang="en-GB" sz="2000" b="1" dirty="0">
                <a:solidFill>
                  <a:schemeClr val="tx1"/>
                </a:solidFill>
                <a:latin typeface="Arial" panose="020B0604020202020204" pitchFamily="34" charset="0"/>
                <a:cs typeface="Arial" panose="020B0604020202020204" pitchFamily="34" charset="0"/>
              </a:rPr>
              <a:t> Dementia Village</a:t>
            </a:r>
          </a:p>
          <a:p>
            <a:pPr marL="0" indent="0">
              <a:buNone/>
            </a:pPr>
            <a:endParaRPr lang="en-GB" sz="2000" dirty="0">
              <a:solidFill>
                <a:schemeClr val="tx1"/>
              </a:solidFill>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 Small-scale dementia community</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Normalised daily living environment</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Focus on independence and wellbeing</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Person-centred approach</a:t>
            </a:r>
          </a:p>
          <a:p>
            <a:pPr marL="0" indent="0">
              <a:buNone/>
            </a:pPr>
            <a:endParaRPr lang="en-GB" dirty="0"/>
          </a:p>
        </p:txBody>
      </p:sp>
      <p:sp>
        <p:nvSpPr>
          <p:cNvPr id="4" name="Content Placeholder 3">
            <a:extLst>
              <a:ext uri="{FF2B5EF4-FFF2-40B4-BE49-F238E27FC236}">
                <a16:creationId xmlns:a16="http://schemas.microsoft.com/office/drawing/2014/main" id="{E233AF09-96A1-FDA5-FE04-56B37B7555D4}"/>
              </a:ext>
            </a:extLst>
          </p:cNvPr>
          <p:cNvSpPr>
            <a:spLocks noGrp="1"/>
          </p:cNvSpPr>
          <p:nvPr>
            <p:ph sz="quarter" idx="12"/>
          </p:nvPr>
        </p:nvSpPr>
        <p:spPr/>
        <p:txBody>
          <a:bodyPr/>
          <a:lstStyle/>
          <a:p>
            <a:pPr marL="0" indent="0">
              <a:buNone/>
            </a:pPr>
            <a:r>
              <a:rPr lang="en-GB" sz="2000" b="1" dirty="0">
                <a:solidFill>
                  <a:schemeClr val="tx1"/>
                </a:solidFill>
                <a:latin typeface="Arial" panose="020B0604020202020204" pitchFamily="34" charset="0"/>
                <a:cs typeface="Arial" panose="020B0604020202020204" pitchFamily="34" charset="0"/>
              </a:rPr>
              <a:t>Key Learning Points</a:t>
            </a:r>
          </a:p>
          <a:p>
            <a:pPr marL="0" indent="0">
              <a:buNone/>
            </a:pPr>
            <a:endParaRPr lang="en-GB" sz="2000" dirty="0">
              <a:solidFill>
                <a:schemeClr val="tx1"/>
              </a:solidFill>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 Supports identity and routine</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Promotes social engagement</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Alternative to traditional residential care</a:t>
            </a:r>
          </a:p>
          <a:p>
            <a:endParaRPr lang="en-GB" dirty="0"/>
          </a:p>
        </p:txBody>
      </p:sp>
      <p:sp>
        <p:nvSpPr>
          <p:cNvPr id="5" name="Slide Number Placeholder 4">
            <a:extLst>
              <a:ext uri="{FF2B5EF4-FFF2-40B4-BE49-F238E27FC236}">
                <a16:creationId xmlns:a16="http://schemas.microsoft.com/office/drawing/2014/main" id="{C7B32DDA-8520-A490-E7D9-77D51542B6A9}"/>
              </a:ext>
            </a:extLst>
          </p:cNvPr>
          <p:cNvSpPr>
            <a:spLocks noGrp="1"/>
          </p:cNvSpPr>
          <p:nvPr>
            <p:ph type="sldNum" sz="quarter" idx="10"/>
          </p:nvPr>
        </p:nvSpPr>
        <p:spPr/>
        <p:txBody>
          <a:bodyPr/>
          <a:lstStyle/>
          <a:p>
            <a:pPr algn="ctr"/>
            <a:fld id="{19B51A1E-902D-48AF-9020-955120F399B6}" type="slidenum">
              <a:rPr lang="en-US" smtClean="0"/>
              <a:pPr algn="ctr"/>
              <a:t>11</a:t>
            </a:fld>
            <a:endParaRPr lang="en-US" dirty="0"/>
          </a:p>
        </p:txBody>
      </p:sp>
      <p:sp>
        <p:nvSpPr>
          <p:cNvPr id="7" name="TextBox 6">
            <a:extLst>
              <a:ext uri="{FF2B5EF4-FFF2-40B4-BE49-F238E27FC236}">
                <a16:creationId xmlns:a16="http://schemas.microsoft.com/office/drawing/2014/main" id="{024A2BBC-29D0-20AE-EC26-1992F1A3B7A4}"/>
              </a:ext>
            </a:extLst>
          </p:cNvPr>
          <p:cNvSpPr txBox="1"/>
          <p:nvPr/>
        </p:nvSpPr>
        <p:spPr>
          <a:xfrm>
            <a:off x="762000" y="5406595"/>
            <a:ext cx="6203658" cy="400110"/>
          </a:xfrm>
          <a:prstGeom prst="rect">
            <a:avLst/>
          </a:prstGeom>
          <a:noFill/>
        </p:spPr>
        <p:txBody>
          <a:bodyPr wrap="square">
            <a:spAutoFit/>
          </a:bodyPr>
          <a:lstStyle/>
          <a:p>
            <a:r>
              <a:rPr lang="en-GB" sz="1000" dirty="0">
                <a:effectLst/>
                <a:latin typeface="Arial" panose="020B0604020202020204" pitchFamily="34" charset="0"/>
                <a:ea typeface="Aptos" panose="020B0004020202020204" pitchFamily="34" charset="0"/>
                <a:cs typeface="Arial" panose="020B0604020202020204" pitchFamily="34" charset="0"/>
              </a:rPr>
              <a:t>The </a:t>
            </a:r>
            <a:r>
              <a:rPr lang="en-GB" sz="1000" dirty="0" err="1">
                <a:effectLst/>
                <a:latin typeface="Arial" panose="020B0604020202020204" pitchFamily="34" charset="0"/>
                <a:ea typeface="Aptos" panose="020B0004020202020204" pitchFamily="34" charset="0"/>
                <a:cs typeface="Arial" panose="020B0604020202020204" pitchFamily="34" charset="0"/>
              </a:rPr>
              <a:t>Hogeweyk</a:t>
            </a:r>
            <a:r>
              <a:rPr lang="en-GB" sz="1000" dirty="0">
                <a:effectLst/>
                <a:latin typeface="Arial" panose="020B0604020202020204" pitchFamily="34" charset="0"/>
                <a:ea typeface="Aptos" panose="020B0004020202020204" pitchFamily="34" charset="0"/>
                <a:cs typeface="Arial" panose="020B0604020202020204" pitchFamily="34" charset="0"/>
              </a:rPr>
              <a:t> (2024)</a:t>
            </a:r>
          </a:p>
          <a:p>
            <a:r>
              <a:rPr lang="en-GB" sz="1000" dirty="0">
                <a:effectLst/>
                <a:latin typeface="Arial" panose="020B0604020202020204" pitchFamily="34" charset="0"/>
                <a:ea typeface="Aptos" panose="020B0004020202020204" pitchFamily="34" charset="0"/>
                <a:cs typeface="Arial" panose="020B0604020202020204" pitchFamily="34" charset="0"/>
              </a:rPr>
              <a:t>Atchley (1989)</a:t>
            </a:r>
            <a:endParaRPr lang="en-GB" sz="1000" dirty="0">
              <a:latin typeface="Arial" panose="020B0604020202020204" pitchFamily="34" charset="0"/>
              <a:cs typeface="Arial" panose="020B0604020202020204" pitchFamily="34" charset="0"/>
            </a:endParaRPr>
          </a:p>
        </p:txBody>
      </p:sp>
      <p:pic>
        <p:nvPicPr>
          <p:cNvPr id="9" name="Audio 8">
            <a:hlinkClick r:id="" action="ppaction://media"/>
            <a:extLst>
              <a:ext uri="{FF2B5EF4-FFF2-40B4-BE49-F238E27FC236}">
                <a16:creationId xmlns:a16="http://schemas.microsoft.com/office/drawing/2014/main" id="{AA981342-F0F3-E61D-77C6-449FF21A27B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94732091"/>
      </p:ext>
    </p:extLst>
  </p:cSld>
  <p:clrMapOvr>
    <a:masterClrMapping/>
  </p:clrMapOvr>
  <mc:AlternateContent xmlns:mc="http://schemas.openxmlformats.org/markup-compatibility/2006">
    <mc:Choice xmlns:p14="http://schemas.microsoft.com/office/powerpoint/2010/main" Requires="p14">
      <p:transition spd="slow" p14:dur="2000" advTm="55801"/>
    </mc:Choice>
    <mc:Fallback>
      <p:transition spd="slow" advTm="55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9F8FD-CF0F-15A6-B14D-5D2A41D6D8B7}"/>
              </a:ext>
            </a:extLst>
          </p:cNvPr>
          <p:cNvSpPr>
            <a:spLocks noGrp="1"/>
          </p:cNvSpPr>
          <p:nvPr>
            <p:ph type="title"/>
          </p:nvPr>
        </p:nvSpPr>
        <p:spPr/>
        <p:txBody>
          <a:bodyPr/>
          <a:lstStyle/>
          <a:p>
            <a:r>
              <a:rPr lang="en-GB" dirty="0"/>
              <a:t>TECHNOLOGY-ENABLED CARE IN THE UK</a:t>
            </a:r>
          </a:p>
        </p:txBody>
      </p:sp>
      <p:sp>
        <p:nvSpPr>
          <p:cNvPr id="3" name="Content Placeholder 2">
            <a:extLst>
              <a:ext uri="{FF2B5EF4-FFF2-40B4-BE49-F238E27FC236}">
                <a16:creationId xmlns:a16="http://schemas.microsoft.com/office/drawing/2014/main" id="{CF4991AB-C409-6C5B-AFEA-427084F890E1}"/>
              </a:ext>
            </a:extLst>
          </p:cNvPr>
          <p:cNvSpPr>
            <a:spLocks noGrp="1"/>
          </p:cNvSpPr>
          <p:nvPr>
            <p:ph sz="quarter" idx="13"/>
          </p:nvPr>
        </p:nvSpPr>
        <p:spPr/>
        <p:txBody>
          <a:bodyPr/>
          <a:lstStyle/>
          <a:p>
            <a:pPr marL="0" indent="0">
              <a:buNone/>
            </a:pPr>
            <a:r>
              <a:rPr lang="en-GB" sz="2000" b="1" dirty="0">
                <a:solidFill>
                  <a:schemeClr val="tx1"/>
                </a:solidFill>
                <a:latin typeface="Arial" panose="020B0604020202020204" pitchFamily="34" charset="0"/>
                <a:cs typeface="Arial" panose="020B0604020202020204" pitchFamily="34" charset="0"/>
              </a:rPr>
              <a:t>Case Study: Technology-Enabled Care</a:t>
            </a:r>
          </a:p>
          <a:p>
            <a:pPr marL="0" indent="0">
              <a:buNone/>
            </a:pPr>
            <a:endParaRPr lang="en-GB" sz="2000" dirty="0">
              <a:solidFill>
                <a:schemeClr val="tx1"/>
              </a:solidFill>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 Telecare and remote monitoring</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Fall detection systems</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Medication reminders</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Support for independent living</a:t>
            </a:r>
          </a:p>
          <a:p>
            <a:pPr marL="0" indent="0">
              <a:buNone/>
            </a:pPr>
            <a:endParaRPr lang="en-GB" dirty="0"/>
          </a:p>
        </p:txBody>
      </p:sp>
      <p:sp>
        <p:nvSpPr>
          <p:cNvPr id="4" name="Content Placeholder 3">
            <a:extLst>
              <a:ext uri="{FF2B5EF4-FFF2-40B4-BE49-F238E27FC236}">
                <a16:creationId xmlns:a16="http://schemas.microsoft.com/office/drawing/2014/main" id="{BEE9C98E-517D-52B4-DF31-31F89DA05EEC}"/>
              </a:ext>
            </a:extLst>
          </p:cNvPr>
          <p:cNvSpPr>
            <a:spLocks noGrp="1"/>
          </p:cNvSpPr>
          <p:nvPr>
            <p:ph sz="quarter" idx="12"/>
          </p:nvPr>
        </p:nvSpPr>
        <p:spPr/>
        <p:txBody>
          <a:bodyPr/>
          <a:lstStyle/>
          <a:p>
            <a:pPr marL="0" indent="0">
              <a:buNone/>
            </a:pPr>
            <a:r>
              <a:rPr lang="en-GB" sz="2000" b="1" dirty="0">
                <a:solidFill>
                  <a:schemeClr val="tx1"/>
                </a:solidFill>
                <a:latin typeface="Arial" panose="020B0604020202020204" pitchFamily="34" charset="0"/>
                <a:cs typeface="Arial" panose="020B0604020202020204" pitchFamily="34" charset="0"/>
              </a:rPr>
              <a:t>Key Learning Points</a:t>
            </a:r>
          </a:p>
          <a:p>
            <a:pPr marL="0" indent="0">
              <a:buNone/>
            </a:pPr>
            <a:endParaRPr lang="en-GB" sz="2000" dirty="0">
              <a:solidFill>
                <a:schemeClr val="tx1"/>
              </a:solidFill>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 Promotes ageing in place</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Improves safety and monitoring</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Reduces pressure on services</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Risk of digital exclusion</a:t>
            </a:r>
          </a:p>
          <a:p>
            <a:endParaRPr lang="en-GB" dirty="0"/>
          </a:p>
        </p:txBody>
      </p:sp>
      <p:sp>
        <p:nvSpPr>
          <p:cNvPr id="5" name="Slide Number Placeholder 4">
            <a:extLst>
              <a:ext uri="{FF2B5EF4-FFF2-40B4-BE49-F238E27FC236}">
                <a16:creationId xmlns:a16="http://schemas.microsoft.com/office/drawing/2014/main" id="{8531BEAD-8238-F618-45CC-2237B1227853}"/>
              </a:ext>
            </a:extLst>
          </p:cNvPr>
          <p:cNvSpPr>
            <a:spLocks noGrp="1"/>
          </p:cNvSpPr>
          <p:nvPr>
            <p:ph type="sldNum" sz="quarter" idx="10"/>
          </p:nvPr>
        </p:nvSpPr>
        <p:spPr/>
        <p:txBody>
          <a:bodyPr/>
          <a:lstStyle/>
          <a:p>
            <a:pPr algn="ctr"/>
            <a:fld id="{19B51A1E-902D-48AF-9020-955120F399B6}" type="slidenum">
              <a:rPr lang="en-US" smtClean="0"/>
              <a:pPr algn="ctr"/>
              <a:t>12</a:t>
            </a:fld>
            <a:endParaRPr lang="en-US" dirty="0"/>
          </a:p>
        </p:txBody>
      </p:sp>
      <p:sp>
        <p:nvSpPr>
          <p:cNvPr id="7" name="TextBox 6">
            <a:extLst>
              <a:ext uri="{FF2B5EF4-FFF2-40B4-BE49-F238E27FC236}">
                <a16:creationId xmlns:a16="http://schemas.microsoft.com/office/drawing/2014/main" id="{EB37D0D4-0E8B-BB63-428C-89D8A57CAD3E}"/>
              </a:ext>
            </a:extLst>
          </p:cNvPr>
          <p:cNvSpPr txBox="1"/>
          <p:nvPr/>
        </p:nvSpPr>
        <p:spPr>
          <a:xfrm>
            <a:off x="762000" y="5016005"/>
            <a:ext cx="6203658" cy="400110"/>
          </a:xfrm>
          <a:prstGeom prst="rect">
            <a:avLst/>
          </a:prstGeom>
          <a:noFill/>
        </p:spPr>
        <p:txBody>
          <a:bodyPr wrap="square">
            <a:spAutoFit/>
          </a:bodyPr>
          <a:lstStyle/>
          <a:p>
            <a:r>
              <a:rPr lang="en-GB" sz="1000" dirty="0">
                <a:effectLst/>
                <a:latin typeface="Arial" panose="020B0604020202020204" pitchFamily="34" charset="0"/>
                <a:ea typeface="Aptos" panose="020B0004020202020204" pitchFamily="34" charset="0"/>
                <a:cs typeface="Arial" panose="020B0604020202020204" pitchFamily="34" charset="0"/>
              </a:rPr>
              <a:t>SCIE (2023) </a:t>
            </a:r>
          </a:p>
          <a:p>
            <a:r>
              <a:rPr lang="en-GB" sz="1000" dirty="0">
                <a:effectLst/>
                <a:latin typeface="Arial" panose="020B0604020202020204" pitchFamily="34" charset="0"/>
                <a:ea typeface="Aptos" panose="020B0004020202020204" pitchFamily="34" charset="0"/>
                <a:cs typeface="Arial" panose="020B0604020202020204" pitchFamily="34" charset="0"/>
              </a:rPr>
              <a:t>NHS England (2019)</a:t>
            </a:r>
            <a:endParaRPr lang="en-GB" sz="1000" dirty="0">
              <a:latin typeface="Arial" panose="020B0604020202020204" pitchFamily="34" charset="0"/>
              <a:cs typeface="Arial" panose="020B0604020202020204" pitchFamily="34" charset="0"/>
            </a:endParaRPr>
          </a:p>
        </p:txBody>
      </p:sp>
      <p:pic>
        <p:nvPicPr>
          <p:cNvPr id="9" name="Audio 8">
            <a:hlinkClick r:id="" action="ppaction://media"/>
            <a:extLst>
              <a:ext uri="{FF2B5EF4-FFF2-40B4-BE49-F238E27FC236}">
                <a16:creationId xmlns:a16="http://schemas.microsoft.com/office/drawing/2014/main" id="{BA29684D-0316-6A5E-F8E3-205DF5CBF11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40522600"/>
      </p:ext>
    </p:extLst>
  </p:cSld>
  <p:clrMapOvr>
    <a:masterClrMapping/>
  </p:clrMapOvr>
  <mc:AlternateContent xmlns:mc="http://schemas.openxmlformats.org/markup-compatibility/2006">
    <mc:Choice xmlns:p14="http://schemas.microsoft.com/office/powerpoint/2010/main" Requires="p14">
      <p:transition spd="slow" p14:dur="2000" advTm="36647"/>
    </mc:Choice>
    <mc:Fallback>
      <p:transition spd="slow" advTm="366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83F75-7E2F-BE62-7154-B2CABF674C51}"/>
              </a:ext>
            </a:extLst>
          </p:cNvPr>
          <p:cNvSpPr>
            <a:spLocks noGrp="1"/>
          </p:cNvSpPr>
          <p:nvPr>
            <p:ph type="title"/>
          </p:nvPr>
        </p:nvSpPr>
        <p:spPr/>
        <p:txBody>
          <a:bodyPr/>
          <a:lstStyle/>
          <a:p>
            <a:r>
              <a:rPr lang="en-GB" dirty="0"/>
              <a:t>RECOMMENDATIONS FOR IMPROVEMENT</a:t>
            </a:r>
            <a:br>
              <a:rPr lang="en-GB" dirty="0"/>
            </a:br>
            <a:endParaRPr lang="en-GB" dirty="0"/>
          </a:p>
        </p:txBody>
      </p:sp>
      <p:sp>
        <p:nvSpPr>
          <p:cNvPr id="3" name="Content Placeholder 2">
            <a:extLst>
              <a:ext uri="{FF2B5EF4-FFF2-40B4-BE49-F238E27FC236}">
                <a16:creationId xmlns:a16="http://schemas.microsoft.com/office/drawing/2014/main" id="{C51920B6-D4CC-6684-0A96-BC1058BF47A1}"/>
              </a:ext>
            </a:extLst>
          </p:cNvPr>
          <p:cNvSpPr>
            <a:spLocks noGrp="1"/>
          </p:cNvSpPr>
          <p:nvPr>
            <p:ph sz="quarter" idx="13"/>
          </p:nvPr>
        </p:nvSpPr>
        <p:spPr/>
        <p:txBody>
          <a:bodyPr/>
          <a:lstStyle/>
          <a:p>
            <a:pPr marL="0" indent="0">
              <a:buNone/>
            </a:pPr>
            <a:r>
              <a:rPr lang="en-GB" sz="2000" b="1" dirty="0">
                <a:latin typeface="Arial" panose="020B0604020202020204" pitchFamily="34" charset="0"/>
                <a:cs typeface="Arial" panose="020B0604020202020204" pitchFamily="34" charset="0"/>
              </a:rPr>
              <a:t>Recommendations for Improving Elderly Care</a:t>
            </a:r>
          </a:p>
          <a:p>
            <a:pPr marL="0" indent="0">
              <a:buNone/>
            </a:pPr>
            <a:endParaRPr lang="en-GB" sz="2000" dirty="0">
              <a:latin typeface="Arial" panose="020B0604020202020204" pitchFamily="34" charset="0"/>
              <a:cs typeface="Arial" panose="020B0604020202020204" pitchFamily="34" charset="0"/>
            </a:endParaRPr>
          </a:p>
          <a:p>
            <a:pPr lvl="0"/>
            <a:r>
              <a:rPr lang="en-GB" sz="2000" dirty="0">
                <a:latin typeface="Arial" panose="020B0604020202020204" pitchFamily="34" charset="0"/>
                <a:cs typeface="Arial" panose="020B0604020202020204" pitchFamily="34" charset="0"/>
              </a:rPr>
              <a:t>Expand community-based and preventative services</a:t>
            </a:r>
          </a:p>
          <a:p>
            <a:pPr lvl="0"/>
            <a:r>
              <a:rPr lang="en-GB" sz="2000" dirty="0">
                <a:latin typeface="Arial" panose="020B0604020202020204" pitchFamily="34" charset="0"/>
                <a:cs typeface="Arial" panose="020B0604020202020204" pitchFamily="34" charset="0"/>
              </a:rPr>
              <a:t>Improve workforce training and retention</a:t>
            </a:r>
          </a:p>
          <a:p>
            <a:pPr lvl="0"/>
            <a:r>
              <a:rPr lang="en-GB" sz="2000" dirty="0">
                <a:latin typeface="Arial" panose="020B0604020202020204" pitchFamily="34" charset="0"/>
                <a:cs typeface="Arial" panose="020B0604020202020204" pitchFamily="34" charset="0"/>
              </a:rPr>
              <a:t>Increase digital inclusion and access to technology</a:t>
            </a:r>
          </a:p>
          <a:p>
            <a:endParaRPr lang="en-GB" dirty="0"/>
          </a:p>
        </p:txBody>
      </p:sp>
      <p:sp>
        <p:nvSpPr>
          <p:cNvPr id="4" name="Content Placeholder 3">
            <a:extLst>
              <a:ext uri="{FF2B5EF4-FFF2-40B4-BE49-F238E27FC236}">
                <a16:creationId xmlns:a16="http://schemas.microsoft.com/office/drawing/2014/main" id="{D77C73C1-4C50-E38A-5D4B-985BF6B803E5}"/>
              </a:ext>
            </a:extLst>
          </p:cNvPr>
          <p:cNvSpPr>
            <a:spLocks noGrp="1"/>
          </p:cNvSpPr>
          <p:nvPr>
            <p:ph sz="quarter" idx="12"/>
          </p:nvPr>
        </p:nvSpPr>
        <p:spPr/>
        <p:txBody>
          <a:bodyPr/>
          <a:lstStyle/>
          <a:p>
            <a:pPr marL="0" indent="0">
              <a:buNone/>
            </a:pPr>
            <a:r>
              <a:rPr lang="en-GB" sz="2000" b="1" dirty="0">
                <a:solidFill>
                  <a:schemeClr val="tx1"/>
                </a:solidFill>
                <a:latin typeface="Arial" panose="020B0604020202020204" pitchFamily="34" charset="0"/>
                <a:cs typeface="Arial" panose="020B0604020202020204" pitchFamily="34" charset="0"/>
              </a:rPr>
              <a:t>Challenges and Solutions</a:t>
            </a:r>
          </a:p>
          <a:p>
            <a:pPr marL="0" indent="0">
              <a:buNone/>
            </a:pPr>
            <a:endParaRPr lang="en-GB" sz="2000" dirty="0">
              <a:solidFill>
                <a:schemeClr val="tx1"/>
              </a:solidFill>
              <a:latin typeface="Arial" panose="020B0604020202020204" pitchFamily="34" charset="0"/>
              <a:cs typeface="Arial" panose="020B0604020202020204" pitchFamily="34" charset="0"/>
            </a:endParaRPr>
          </a:p>
          <a:p>
            <a:pPr marL="0" indent="0">
              <a:buNone/>
            </a:pPr>
            <a:r>
              <a:rPr lang="en-GB" sz="2000" dirty="0">
                <a:solidFill>
                  <a:schemeClr val="tx1"/>
                </a:solidFill>
                <a:latin typeface="Arial" panose="020B0604020202020204" pitchFamily="34" charset="0"/>
                <a:cs typeface="Arial" panose="020B0604020202020204" pitchFamily="34" charset="0"/>
              </a:rPr>
              <a:t>• Funding pressures</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Workforce shortages</a:t>
            </a:r>
            <a:br>
              <a:rPr lang="en-GB" sz="2000" dirty="0">
                <a:solidFill>
                  <a:schemeClr val="tx1"/>
                </a:solidFill>
                <a:latin typeface="Arial" panose="020B0604020202020204" pitchFamily="34" charset="0"/>
                <a:cs typeface="Arial" panose="020B0604020202020204" pitchFamily="34" charset="0"/>
              </a:rPr>
            </a:br>
            <a:r>
              <a:rPr lang="en-GB" sz="2000" dirty="0">
                <a:solidFill>
                  <a:schemeClr val="tx1"/>
                </a:solidFill>
                <a:latin typeface="Arial" panose="020B0604020202020204" pitchFamily="34" charset="0"/>
                <a:cs typeface="Arial" panose="020B0604020202020204" pitchFamily="34" charset="0"/>
              </a:rPr>
              <a:t>• Digital exclusion</a:t>
            </a:r>
          </a:p>
          <a:p>
            <a:endParaRPr lang="en-GB" dirty="0"/>
          </a:p>
        </p:txBody>
      </p:sp>
      <p:sp>
        <p:nvSpPr>
          <p:cNvPr id="5" name="Slide Number Placeholder 4">
            <a:extLst>
              <a:ext uri="{FF2B5EF4-FFF2-40B4-BE49-F238E27FC236}">
                <a16:creationId xmlns:a16="http://schemas.microsoft.com/office/drawing/2014/main" id="{21E98364-33C1-0280-A808-DE09DA90C331}"/>
              </a:ext>
            </a:extLst>
          </p:cNvPr>
          <p:cNvSpPr>
            <a:spLocks noGrp="1"/>
          </p:cNvSpPr>
          <p:nvPr>
            <p:ph type="sldNum" sz="quarter" idx="10"/>
          </p:nvPr>
        </p:nvSpPr>
        <p:spPr/>
        <p:txBody>
          <a:bodyPr/>
          <a:lstStyle/>
          <a:p>
            <a:pPr algn="ctr"/>
            <a:fld id="{19B51A1E-902D-48AF-9020-955120F399B6}" type="slidenum">
              <a:rPr lang="en-US" smtClean="0"/>
              <a:pPr algn="ctr"/>
              <a:t>13</a:t>
            </a:fld>
            <a:endParaRPr lang="en-US" dirty="0"/>
          </a:p>
        </p:txBody>
      </p:sp>
      <p:sp>
        <p:nvSpPr>
          <p:cNvPr id="7" name="TextBox 6">
            <a:extLst>
              <a:ext uri="{FF2B5EF4-FFF2-40B4-BE49-F238E27FC236}">
                <a16:creationId xmlns:a16="http://schemas.microsoft.com/office/drawing/2014/main" id="{99C16C2D-05D8-8870-59E4-249683D58B09}"/>
              </a:ext>
            </a:extLst>
          </p:cNvPr>
          <p:cNvSpPr txBox="1"/>
          <p:nvPr/>
        </p:nvSpPr>
        <p:spPr>
          <a:xfrm>
            <a:off x="762000" y="5754469"/>
            <a:ext cx="6203658" cy="707886"/>
          </a:xfrm>
          <a:prstGeom prst="rect">
            <a:avLst/>
          </a:prstGeom>
          <a:noFill/>
        </p:spPr>
        <p:txBody>
          <a:bodyPr wrap="square">
            <a:spAutoFit/>
          </a:bodyPr>
          <a:lstStyle/>
          <a:p>
            <a:r>
              <a:rPr lang="en-GB" sz="1000" dirty="0">
                <a:effectLst/>
                <a:latin typeface="Arial" panose="020B0604020202020204" pitchFamily="34" charset="0"/>
                <a:ea typeface="Aptos" panose="020B0004020202020204" pitchFamily="34" charset="0"/>
                <a:cs typeface="Arial" panose="020B0604020202020204" pitchFamily="34" charset="0"/>
              </a:rPr>
              <a:t> Care Act (2014)</a:t>
            </a:r>
          </a:p>
          <a:p>
            <a:r>
              <a:rPr lang="en-GB" sz="1000" dirty="0">
                <a:effectLst/>
                <a:latin typeface="Arial" panose="020B0604020202020204" pitchFamily="34" charset="0"/>
                <a:ea typeface="Aptos" panose="020B0004020202020204" pitchFamily="34" charset="0"/>
                <a:cs typeface="Arial" panose="020B0604020202020204" pitchFamily="34" charset="0"/>
              </a:rPr>
              <a:t> NHS England (2019)</a:t>
            </a:r>
          </a:p>
          <a:p>
            <a:r>
              <a:rPr lang="en-GB" sz="1000" dirty="0">
                <a:effectLst/>
                <a:latin typeface="Arial" panose="020B0604020202020204" pitchFamily="34" charset="0"/>
                <a:ea typeface="Aptos" panose="020B0004020202020204" pitchFamily="34" charset="0"/>
                <a:cs typeface="Arial" panose="020B0604020202020204" pitchFamily="34" charset="0"/>
              </a:rPr>
              <a:t> Skills for Care (2024)</a:t>
            </a:r>
          </a:p>
          <a:p>
            <a:r>
              <a:rPr lang="en-GB" sz="1000" dirty="0">
                <a:effectLst/>
                <a:latin typeface="Arial" panose="020B0604020202020204" pitchFamily="34" charset="0"/>
                <a:ea typeface="Aptos" panose="020B0004020202020204" pitchFamily="34" charset="0"/>
                <a:cs typeface="Arial" panose="020B0604020202020204" pitchFamily="34" charset="0"/>
              </a:rPr>
              <a:t> Atchley (1989)</a:t>
            </a:r>
            <a:endParaRPr lang="en-GB" sz="1000" dirty="0">
              <a:latin typeface="Arial" panose="020B0604020202020204" pitchFamily="34" charset="0"/>
              <a:cs typeface="Arial" panose="020B0604020202020204" pitchFamily="34" charset="0"/>
            </a:endParaRPr>
          </a:p>
        </p:txBody>
      </p:sp>
      <p:pic>
        <p:nvPicPr>
          <p:cNvPr id="9" name="Audio 8">
            <a:hlinkClick r:id="" action="ppaction://media"/>
            <a:extLst>
              <a:ext uri="{FF2B5EF4-FFF2-40B4-BE49-F238E27FC236}">
                <a16:creationId xmlns:a16="http://schemas.microsoft.com/office/drawing/2014/main" id="{B211DBB3-BF20-0EB9-476A-E7B3451FC4E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59853347"/>
      </p:ext>
    </p:extLst>
  </p:cSld>
  <p:clrMapOvr>
    <a:masterClrMapping/>
  </p:clrMapOvr>
  <mc:AlternateContent xmlns:mc="http://schemas.openxmlformats.org/markup-compatibility/2006">
    <mc:Choice xmlns:p14="http://schemas.microsoft.com/office/powerpoint/2010/main" Requires="p14">
      <p:transition spd="slow" p14:dur="2000" advTm="53496"/>
    </mc:Choice>
    <mc:Fallback>
      <p:transition spd="slow" advTm="534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48DF0-7084-7BF8-351B-40A6ECDD02AF}"/>
              </a:ext>
            </a:extLst>
          </p:cNvPr>
          <p:cNvSpPr>
            <a:spLocks noGrp="1"/>
          </p:cNvSpPr>
          <p:nvPr>
            <p:ph type="title"/>
          </p:nvPr>
        </p:nvSpPr>
        <p:spPr>
          <a:xfrm>
            <a:off x="5471160" y="2281804"/>
            <a:ext cx="5641848" cy="1543575"/>
          </a:xfrm>
        </p:spPr>
        <p:txBody>
          <a:bodyPr/>
          <a:lstStyle/>
          <a:p>
            <a:r>
              <a:rPr lang="en-GB" sz="4000" dirty="0"/>
              <a:t>CONCLUSION</a:t>
            </a:r>
            <a:br>
              <a:rPr lang="en-GB" sz="4000" dirty="0"/>
            </a:br>
            <a:br>
              <a:rPr lang="en-GB" sz="4000" dirty="0"/>
            </a:br>
            <a:r>
              <a:rPr lang="en-GB" sz="2000" b="0" dirty="0">
                <a:latin typeface="Arial" panose="020B0604020202020204" pitchFamily="34" charset="0"/>
                <a:cs typeface="Arial" panose="020B0604020202020204" pitchFamily="34" charset="0"/>
              </a:rPr>
              <a:t>• Ageing population increasing demand for care services</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Importance of person-centred and integrated care</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Theory and policy guide effective practice</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Technology offers opportunities and challenges</a:t>
            </a:r>
            <a:br>
              <a:rPr lang="en-GB" sz="2000" b="0" dirty="0">
                <a:latin typeface="Arial" panose="020B0604020202020204" pitchFamily="34" charset="0"/>
                <a:cs typeface="Arial" panose="020B0604020202020204" pitchFamily="34" charset="0"/>
              </a:rPr>
            </a:br>
            <a:br>
              <a:rPr lang="en-GB" sz="2000" b="0" dirty="0">
                <a:latin typeface="Arial" panose="020B0604020202020204" pitchFamily="34" charset="0"/>
                <a:cs typeface="Arial" panose="020B0604020202020204" pitchFamily="34" charset="0"/>
              </a:rPr>
            </a:br>
            <a:r>
              <a:rPr lang="en-GB" sz="2000" b="0" dirty="0">
                <a:latin typeface="Arial" panose="020B0604020202020204" pitchFamily="34" charset="0"/>
                <a:cs typeface="Arial" panose="020B0604020202020204" pitchFamily="34" charset="0"/>
              </a:rPr>
              <a:t>• Future care must promote independence, wellbeing and     inclusion</a:t>
            </a:r>
            <a:br>
              <a:rPr lang="en-GB" dirty="0"/>
            </a:br>
            <a:br>
              <a:rPr lang="en-GB" sz="4000" dirty="0"/>
            </a:br>
            <a:endParaRPr lang="en-US" sz="4000" dirty="0"/>
          </a:p>
        </p:txBody>
      </p:sp>
      <p:pic>
        <p:nvPicPr>
          <p:cNvPr id="4" name="Picture Placeholder 3" descr="Person wearing hat pulling fruit off trees">
            <a:extLst>
              <a:ext uri="{FF2B5EF4-FFF2-40B4-BE49-F238E27FC236}">
                <a16:creationId xmlns:a16="http://schemas.microsoft.com/office/drawing/2014/main" id="{E56679ED-837A-D8E7-2D64-459886A1E9C4}"/>
              </a:ext>
            </a:extLst>
          </p:cNvPr>
          <p:cNvPicPr>
            <a:picLocks noGrp="1" noChangeAspect="1"/>
          </p:cNvPicPr>
          <p:nvPr>
            <p:ph type="pic" sz="quarter" idx="13"/>
          </p:nvPr>
        </p:nvPicPr>
        <p:blipFill>
          <a:blip r:embed="rId5"/>
          <a:srcRect l="30" r="30"/>
          <a:stretch/>
        </p:blipFill>
        <p:spPr>
          <a:xfrm>
            <a:off x="1078992" y="0"/>
            <a:ext cx="3971925" cy="5857875"/>
          </a:xfrm>
        </p:spPr>
      </p:pic>
      <p:sp>
        <p:nvSpPr>
          <p:cNvPr id="7" name="TextBox 6">
            <a:extLst>
              <a:ext uri="{FF2B5EF4-FFF2-40B4-BE49-F238E27FC236}">
                <a16:creationId xmlns:a16="http://schemas.microsoft.com/office/drawing/2014/main" id="{9D22C5DE-EB14-5092-E8BE-641A05CD6943}"/>
              </a:ext>
            </a:extLst>
          </p:cNvPr>
          <p:cNvSpPr txBox="1"/>
          <p:nvPr/>
        </p:nvSpPr>
        <p:spPr>
          <a:xfrm>
            <a:off x="5341690" y="4881947"/>
            <a:ext cx="6203658" cy="502702"/>
          </a:xfrm>
          <a:prstGeom prst="rect">
            <a:avLst/>
          </a:prstGeom>
          <a:noFill/>
        </p:spPr>
        <p:txBody>
          <a:bodyPr wrap="square">
            <a:spAutoFit/>
          </a:bodyPr>
          <a:lstStyle/>
          <a:p>
            <a:pPr>
              <a:spcAft>
                <a:spcPts val="800"/>
              </a:spcAft>
              <a:buNone/>
            </a:pPr>
            <a:r>
              <a:rPr lang="en-GB" sz="10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Care Act (2014)</a:t>
            </a:r>
          </a:p>
          <a:p>
            <a:pPr>
              <a:spcAft>
                <a:spcPts val="800"/>
              </a:spcAft>
              <a:buNone/>
            </a:pPr>
            <a:r>
              <a:rPr lang="en-GB" sz="1000" kern="100" dirty="0">
                <a:solidFill>
                  <a:schemeClr val="bg1"/>
                </a:solidFill>
                <a:effectLst/>
                <a:latin typeface="Arial" panose="020B0604020202020204" pitchFamily="34" charset="0"/>
                <a:ea typeface="Aptos" panose="020B0004020202020204" pitchFamily="34" charset="0"/>
                <a:cs typeface="Arial" panose="020B0604020202020204" pitchFamily="34" charset="0"/>
              </a:rPr>
              <a:t> NHS England (2019)</a:t>
            </a:r>
          </a:p>
        </p:txBody>
      </p:sp>
      <p:pic>
        <p:nvPicPr>
          <p:cNvPr id="6" name="Audio 5">
            <a:hlinkClick r:id="" action="ppaction://media"/>
            <a:extLst>
              <a:ext uri="{FF2B5EF4-FFF2-40B4-BE49-F238E27FC236}">
                <a16:creationId xmlns:a16="http://schemas.microsoft.com/office/drawing/2014/main" id="{20C71B1A-C76B-8E19-0753-7FD7326C9EF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01938355"/>
      </p:ext>
    </p:extLst>
  </p:cSld>
  <p:clrMapOvr>
    <a:masterClrMapping/>
  </p:clrMapOvr>
  <mc:AlternateContent xmlns:mc="http://schemas.openxmlformats.org/markup-compatibility/2006">
    <mc:Choice xmlns:p14="http://schemas.microsoft.com/office/powerpoint/2010/main" Requires="p14">
      <p:transition spd="slow" p14:dur="2000" advTm="54966"/>
    </mc:Choice>
    <mc:Fallback>
      <p:transition spd="slow" advTm="54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962F63F1-B0D1-FDF2-CE07-8B6834971D9B}"/>
              </a:ext>
            </a:extLst>
          </p:cNvPr>
          <p:cNvSpPr txBox="1"/>
          <p:nvPr/>
        </p:nvSpPr>
        <p:spPr>
          <a:xfrm>
            <a:off x="3101109" y="504318"/>
            <a:ext cx="6202218" cy="5892190"/>
          </a:xfrm>
          <a:prstGeom prst="rect">
            <a:avLst/>
          </a:prstGeom>
          <a:noFill/>
        </p:spPr>
        <p:txBody>
          <a:bodyPr wrap="square">
            <a:spAutoFit/>
          </a:bodyPr>
          <a:lstStyle/>
          <a:p>
            <a:pPr>
              <a:lnSpc>
                <a:spcPct val="150000"/>
              </a:lnSpc>
            </a:pPr>
            <a:r>
              <a:rPr lang="en-GB" sz="2000" b="1" dirty="0">
                <a:solidFill>
                  <a:schemeClr val="bg1"/>
                </a:solidFill>
                <a:latin typeface="Arial" panose="020B0604020202020204" pitchFamily="34" charset="0"/>
                <a:cs typeface="Arial" panose="020B0604020202020204" pitchFamily="34" charset="0"/>
              </a:rPr>
              <a:t>REFERENCES</a:t>
            </a:r>
          </a:p>
          <a:p>
            <a:pPr>
              <a:lnSpc>
                <a:spcPct val="150000"/>
              </a:lnSpc>
            </a:pPr>
            <a:endParaRPr lang="en-GB" sz="2000" b="1" dirty="0">
              <a:solidFill>
                <a:schemeClr val="bg1"/>
              </a:solidFill>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Age UK (2024) </a:t>
            </a:r>
            <a:r>
              <a:rPr lang="en-GB" sz="1400" i="1" dirty="0">
                <a:solidFill>
                  <a:schemeClr val="bg1"/>
                </a:solidFill>
                <a:latin typeface="Arial" panose="020B0604020202020204" pitchFamily="34" charset="0"/>
                <a:cs typeface="Arial" panose="020B0604020202020204" pitchFamily="34" charset="0"/>
              </a:rPr>
              <a:t>Later Life in the United Kingdom 2024</a:t>
            </a:r>
            <a:r>
              <a:rPr lang="en-GB" sz="1400" dirty="0">
                <a:solidFill>
                  <a:schemeClr val="bg1"/>
                </a:solidFill>
                <a:latin typeface="Arial" panose="020B0604020202020204" pitchFamily="34" charset="0"/>
                <a:cs typeface="Arial" panose="020B0604020202020204" pitchFamily="34" charset="0"/>
              </a:rPr>
              <a:t>. London: Age UK.</a:t>
            </a:r>
          </a:p>
          <a:p>
            <a:pPr marL="285750" indent="-285750">
              <a:lnSpc>
                <a:spcPct val="150000"/>
              </a:lnSpc>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Atchley, R.C. (1989) ‘A continuity theory of normal aging’, </a:t>
            </a:r>
            <a:r>
              <a:rPr lang="en-GB" sz="1400" i="1" dirty="0">
                <a:solidFill>
                  <a:schemeClr val="bg1"/>
                </a:solidFill>
                <a:latin typeface="Arial" panose="020B0604020202020204" pitchFamily="34" charset="0"/>
                <a:cs typeface="Arial" panose="020B0604020202020204" pitchFamily="34" charset="0"/>
              </a:rPr>
              <a:t>The Gerontologist</a:t>
            </a:r>
            <a:r>
              <a:rPr lang="en-GB" sz="1400" dirty="0">
                <a:solidFill>
                  <a:schemeClr val="bg1"/>
                </a:solidFill>
                <a:latin typeface="Arial" panose="020B0604020202020204" pitchFamily="34" charset="0"/>
                <a:cs typeface="Arial" panose="020B0604020202020204" pitchFamily="34" charset="0"/>
              </a:rPr>
              <a:t>, 29(2), pp. 183–190.</a:t>
            </a:r>
          </a:p>
          <a:p>
            <a:pPr marL="285750" indent="-285750">
              <a:lnSpc>
                <a:spcPct val="150000"/>
              </a:lnSpc>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Bolton, J. and Miller, C. (2019) ‘Older people and social care: independence, choice and wellbeing’, </a:t>
            </a:r>
            <a:r>
              <a:rPr lang="en-GB" sz="1400" i="1" dirty="0">
                <a:solidFill>
                  <a:schemeClr val="bg1"/>
                </a:solidFill>
                <a:latin typeface="Arial" panose="020B0604020202020204" pitchFamily="34" charset="0"/>
                <a:cs typeface="Arial" panose="020B0604020202020204" pitchFamily="34" charset="0"/>
              </a:rPr>
              <a:t>Journal of Integrated Care</a:t>
            </a:r>
            <a:r>
              <a:rPr lang="en-GB" sz="1400" dirty="0">
                <a:solidFill>
                  <a:schemeClr val="bg1"/>
                </a:solidFill>
                <a:latin typeface="Arial" panose="020B0604020202020204" pitchFamily="34" charset="0"/>
                <a:cs typeface="Arial" panose="020B0604020202020204" pitchFamily="34" charset="0"/>
              </a:rPr>
              <a:t>, 27(2), pp. 91–101.</a:t>
            </a:r>
          </a:p>
          <a:p>
            <a:pPr marL="285750" indent="-285750">
              <a:lnSpc>
                <a:spcPct val="150000"/>
              </a:lnSpc>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Care Act 2014, c.23. London: The Stationery Office.</a:t>
            </a:r>
          </a:p>
          <a:p>
            <a:pPr marL="285750" indent="-285750">
              <a:lnSpc>
                <a:spcPct val="150000"/>
              </a:lnSpc>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Care Quality Commission (2024) </a:t>
            </a:r>
            <a:r>
              <a:rPr lang="en-GB" sz="1400" i="1" dirty="0">
                <a:solidFill>
                  <a:schemeClr val="bg1"/>
                </a:solidFill>
                <a:latin typeface="Arial" panose="020B0604020202020204" pitchFamily="34" charset="0"/>
                <a:cs typeface="Arial" panose="020B0604020202020204" pitchFamily="34" charset="0"/>
              </a:rPr>
              <a:t>The State of Health Care and Adult Social Care in England 2023/24</a:t>
            </a:r>
            <a:r>
              <a:rPr lang="en-GB" sz="1400" dirty="0">
                <a:solidFill>
                  <a:schemeClr val="bg1"/>
                </a:solidFill>
                <a:latin typeface="Arial" panose="020B0604020202020204" pitchFamily="34" charset="0"/>
                <a:cs typeface="Arial" panose="020B0604020202020204" pitchFamily="34" charset="0"/>
              </a:rPr>
              <a:t>. London: Care Quality Commission.</a:t>
            </a:r>
          </a:p>
          <a:p>
            <a:pPr marL="285750" indent="-285750">
              <a:lnSpc>
                <a:spcPct val="150000"/>
              </a:lnSpc>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Cumming, E. and Henry, W.E. (1961) </a:t>
            </a:r>
            <a:r>
              <a:rPr lang="en-GB" sz="1400" i="1" dirty="0">
                <a:solidFill>
                  <a:schemeClr val="bg1"/>
                </a:solidFill>
                <a:latin typeface="Arial" panose="020B0604020202020204" pitchFamily="34" charset="0"/>
                <a:cs typeface="Arial" panose="020B0604020202020204" pitchFamily="34" charset="0"/>
              </a:rPr>
              <a:t>Growing Old: The Process of Disengagement</a:t>
            </a:r>
            <a:r>
              <a:rPr lang="en-GB" sz="1400" dirty="0">
                <a:solidFill>
                  <a:schemeClr val="bg1"/>
                </a:solidFill>
                <a:latin typeface="Arial" panose="020B0604020202020204" pitchFamily="34" charset="0"/>
                <a:cs typeface="Arial" panose="020B0604020202020204" pitchFamily="34" charset="0"/>
              </a:rPr>
              <a:t>. New York: Basic Books.</a:t>
            </a:r>
          </a:p>
          <a:p>
            <a:pPr marL="285750" indent="-285750">
              <a:lnSpc>
                <a:spcPct val="150000"/>
              </a:lnSpc>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Elder, G.H. (1994) ‘Time, human agency and social change: Perspectives on the life course’, </a:t>
            </a:r>
            <a:r>
              <a:rPr lang="en-GB" sz="1400" i="1" dirty="0">
                <a:solidFill>
                  <a:schemeClr val="bg1"/>
                </a:solidFill>
                <a:latin typeface="Arial" panose="020B0604020202020204" pitchFamily="34" charset="0"/>
                <a:cs typeface="Arial" panose="020B0604020202020204" pitchFamily="34" charset="0"/>
              </a:rPr>
              <a:t>Social Psychology Quarterly</a:t>
            </a:r>
            <a:r>
              <a:rPr lang="en-GB" sz="1400" dirty="0">
                <a:solidFill>
                  <a:schemeClr val="bg1"/>
                </a:solidFill>
                <a:latin typeface="Arial" panose="020B0604020202020204" pitchFamily="34" charset="0"/>
                <a:cs typeface="Arial" panose="020B0604020202020204" pitchFamily="34" charset="0"/>
              </a:rPr>
              <a:t>, 57(1), pp. 4–15.</a:t>
            </a:r>
          </a:p>
          <a:p>
            <a:pPr marL="285750" indent="-285750">
              <a:lnSpc>
                <a:spcPct val="150000"/>
              </a:lnSpc>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Equality Act 2010, c.15. London: The Stationery </a:t>
            </a:r>
            <a:endParaRPr lang="en-GB" dirty="0"/>
          </a:p>
        </p:txBody>
      </p:sp>
      <p:pic>
        <p:nvPicPr>
          <p:cNvPr id="4" name="Audio 3">
            <a:hlinkClick r:id="" action="ppaction://media"/>
            <a:extLst>
              <a:ext uri="{FF2B5EF4-FFF2-40B4-BE49-F238E27FC236}">
                <a16:creationId xmlns:a16="http://schemas.microsoft.com/office/drawing/2014/main" id="{FA2E3E39-CA48-77D8-869B-AD6CFE6349F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35689170"/>
      </p:ext>
    </p:extLst>
  </p:cSld>
  <p:clrMapOvr>
    <a:masterClrMapping/>
  </p:clrMapOvr>
  <mc:AlternateContent xmlns:mc="http://schemas.openxmlformats.org/markup-compatibility/2006">
    <mc:Choice xmlns:p14="http://schemas.microsoft.com/office/powerpoint/2010/main" Requires="p14">
      <p:transition spd="slow" p14:dur="2000" advTm="1822"/>
    </mc:Choice>
    <mc:Fallback>
      <p:transition spd="slow" advTm="18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F6272C6-F83B-1E5D-9D24-A4DC08F92799}"/>
              </a:ext>
            </a:extLst>
          </p:cNvPr>
          <p:cNvSpPr txBox="1"/>
          <p:nvPr/>
        </p:nvSpPr>
        <p:spPr>
          <a:xfrm>
            <a:off x="3359727" y="1104819"/>
            <a:ext cx="6202218" cy="540769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Havighurst, R.J. and Albrecht, R. (1953) </a:t>
            </a:r>
            <a:r>
              <a:rPr lang="en-GB" sz="1400" i="1" dirty="0">
                <a:solidFill>
                  <a:schemeClr val="bg1"/>
                </a:solidFill>
                <a:latin typeface="Arial" panose="020B0604020202020204" pitchFamily="34" charset="0"/>
                <a:cs typeface="Arial" panose="020B0604020202020204" pitchFamily="34" charset="0"/>
              </a:rPr>
              <a:t>Older People</a:t>
            </a:r>
            <a:r>
              <a:rPr lang="en-GB" sz="1400" dirty="0">
                <a:solidFill>
                  <a:schemeClr val="bg1"/>
                </a:solidFill>
                <a:latin typeface="Arial" panose="020B0604020202020204" pitchFamily="34" charset="0"/>
                <a:cs typeface="Arial" panose="020B0604020202020204" pitchFamily="34" charset="0"/>
              </a:rPr>
              <a:t>. New York: Longmans, Green and Co.</a:t>
            </a:r>
          </a:p>
          <a:p>
            <a:pPr marL="285750" indent="-285750">
              <a:lnSpc>
                <a:spcPct val="150000"/>
              </a:lnSpc>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Hillier, S.M. and Barrow, G.M. (2015) </a:t>
            </a:r>
            <a:r>
              <a:rPr lang="en-GB" sz="1400" i="1" dirty="0">
                <a:solidFill>
                  <a:schemeClr val="bg1"/>
                </a:solidFill>
                <a:latin typeface="Arial" panose="020B0604020202020204" pitchFamily="34" charset="0"/>
                <a:cs typeface="Arial" panose="020B0604020202020204" pitchFamily="34" charset="0"/>
              </a:rPr>
              <a:t>Aging, the Individual and Society</a:t>
            </a:r>
            <a:r>
              <a:rPr lang="en-GB" sz="1400" dirty="0">
                <a:solidFill>
                  <a:schemeClr val="bg1"/>
                </a:solidFill>
                <a:latin typeface="Arial" panose="020B0604020202020204" pitchFamily="34" charset="0"/>
                <a:cs typeface="Arial" panose="020B0604020202020204" pitchFamily="34" charset="0"/>
              </a:rPr>
              <a:t>. 10th </a:t>
            </a:r>
            <a:r>
              <a:rPr lang="en-GB" sz="1400" dirty="0" err="1">
                <a:solidFill>
                  <a:schemeClr val="bg1"/>
                </a:solidFill>
                <a:latin typeface="Arial" panose="020B0604020202020204" pitchFamily="34" charset="0"/>
                <a:cs typeface="Arial" panose="020B0604020202020204" pitchFamily="34" charset="0"/>
              </a:rPr>
              <a:t>edn</a:t>
            </a:r>
            <a:r>
              <a:rPr lang="en-GB" sz="1400" dirty="0">
                <a:solidFill>
                  <a:schemeClr val="bg1"/>
                </a:solidFill>
                <a:latin typeface="Arial" panose="020B0604020202020204" pitchFamily="34" charset="0"/>
                <a:cs typeface="Arial" panose="020B0604020202020204" pitchFamily="34" charset="0"/>
              </a:rPr>
              <a:t>. Stamford, CT: Cengage Learning.</a:t>
            </a:r>
          </a:p>
          <a:p>
            <a:pPr marL="285750" indent="-285750">
              <a:lnSpc>
                <a:spcPct val="150000"/>
              </a:lnSpc>
              <a:buFont typeface="Arial" panose="020B0604020202020204" pitchFamily="34" charset="0"/>
              <a:buChar char="•"/>
            </a:pPr>
            <a:r>
              <a:rPr lang="en-GB" sz="1400" dirty="0" err="1">
                <a:solidFill>
                  <a:srgbClr val="029B2D"/>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Hogeweyk</a:t>
            </a:r>
            <a:r>
              <a:rPr lang="en-GB" sz="1400" dirty="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Dementia Village</a:t>
            </a:r>
            <a:r>
              <a:rPr lang="en-GB" sz="1400" dirty="0">
                <a:solidFill>
                  <a:schemeClr val="bg1"/>
                </a:solidFill>
                <a:latin typeface="Arial" panose="020B0604020202020204" pitchFamily="34" charset="0"/>
                <a:cs typeface="Arial" panose="020B0604020202020204" pitchFamily="34" charset="0"/>
              </a:rPr>
              <a:t> (2024) </a:t>
            </a:r>
            <a:r>
              <a:rPr lang="en-GB" sz="1400" i="1" dirty="0">
                <a:solidFill>
                  <a:schemeClr val="bg1"/>
                </a:solidFill>
                <a:latin typeface="Arial" panose="020B0604020202020204" pitchFamily="34" charset="0"/>
                <a:cs typeface="Arial" panose="020B0604020202020204" pitchFamily="34" charset="0"/>
              </a:rPr>
              <a:t>The </a:t>
            </a:r>
            <a:r>
              <a:rPr lang="en-GB" sz="1400" i="1" dirty="0" err="1">
                <a:solidFill>
                  <a:schemeClr val="bg1"/>
                </a:solidFill>
                <a:latin typeface="Arial" panose="020B0604020202020204" pitchFamily="34" charset="0"/>
                <a:cs typeface="Arial" panose="020B0604020202020204" pitchFamily="34" charset="0"/>
              </a:rPr>
              <a:t>Hogeweyk</a:t>
            </a:r>
            <a:r>
              <a:rPr lang="en-GB" sz="1400" i="1" dirty="0">
                <a:solidFill>
                  <a:schemeClr val="bg1"/>
                </a:solidFill>
                <a:latin typeface="Arial" panose="020B0604020202020204" pitchFamily="34" charset="0"/>
                <a:cs typeface="Arial" panose="020B0604020202020204" pitchFamily="34" charset="0"/>
              </a:rPr>
              <a:t> Concept</a:t>
            </a:r>
            <a:r>
              <a:rPr lang="en-GB" sz="1400" dirty="0">
                <a:solidFill>
                  <a:schemeClr val="bg1"/>
                </a:solidFill>
                <a:latin typeface="Arial" panose="020B0604020202020204" pitchFamily="34" charset="0"/>
                <a:cs typeface="Arial" panose="020B0604020202020204" pitchFamily="34" charset="0"/>
              </a:rPr>
              <a:t>. Available at the official website (Accessed: 20 June 2026).</a:t>
            </a:r>
          </a:p>
          <a:p>
            <a:pPr marL="285750" indent="-285750">
              <a:lnSpc>
                <a:spcPct val="150000"/>
              </a:lnSpc>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Human Rights Act 1998, c.42. London: The Stationery Office.</a:t>
            </a:r>
          </a:p>
          <a:p>
            <a:pPr marL="285750" indent="-285750">
              <a:lnSpc>
                <a:spcPct val="150000"/>
              </a:lnSpc>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NHS England (2019) </a:t>
            </a:r>
            <a:r>
              <a:rPr lang="en-GB" sz="1400" i="1" dirty="0">
                <a:solidFill>
                  <a:schemeClr val="bg1"/>
                </a:solidFill>
                <a:latin typeface="Arial" panose="020B0604020202020204" pitchFamily="34" charset="0"/>
                <a:cs typeface="Arial" panose="020B0604020202020204" pitchFamily="34" charset="0"/>
              </a:rPr>
              <a:t>The NHS Long Term Plan</a:t>
            </a:r>
            <a:r>
              <a:rPr lang="en-GB" sz="1400" dirty="0">
                <a:solidFill>
                  <a:schemeClr val="bg1"/>
                </a:solidFill>
                <a:latin typeface="Arial" panose="020B0604020202020204" pitchFamily="34" charset="0"/>
                <a:cs typeface="Arial" panose="020B0604020202020204" pitchFamily="34" charset="0"/>
              </a:rPr>
              <a:t>. London: NHS England.</a:t>
            </a:r>
          </a:p>
          <a:p>
            <a:pPr marL="285750" indent="-285750">
              <a:lnSpc>
                <a:spcPct val="150000"/>
              </a:lnSpc>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Office for National Statistics (2023) </a:t>
            </a:r>
            <a:r>
              <a:rPr lang="en-GB" sz="1400" i="1" dirty="0">
                <a:solidFill>
                  <a:schemeClr val="bg1"/>
                </a:solidFill>
                <a:latin typeface="Arial" panose="020B0604020202020204" pitchFamily="34" charset="0"/>
                <a:cs typeface="Arial" panose="020B0604020202020204" pitchFamily="34" charset="0"/>
              </a:rPr>
              <a:t>Living Longer: Implications of an Ageing Population</a:t>
            </a:r>
            <a:r>
              <a:rPr lang="en-GB" sz="1400" dirty="0">
                <a:solidFill>
                  <a:schemeClr val="bg1"/>
                </a:solidFill>
                <a:latin typeface="Arial" panose="020B0604020202020204" pitchFamily="34" charset="0"/>
                <a:cs typeface="Arial" panose="020B0604020202020204" pitchFamily="34" charset="0"/>
              </a:rPr>
              <a:t>. Newport: Office for National Statistics.</a:t>
            </a:r>
          </a:p>
          <a:p>
            <a:pPr marL="285750" indent="-285750">
              <a:lnSpc>
                <a:spcPct val="150000"/>
              </a:lnSpc>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SCIE (2023) </a:t>
            </a:r>
            <a:r>
              <a:rPr lang="en-GB" sz="1400" i="1" dirty="0">
                <a:solidFill>
                  <a:schemeClr val="bg1"/>
                </a:solidFill>
                <a:latin typeface="Arial" panose="020B0604020202020204" pitchFamily="34" charset="0"/>
                <a:cs typeface="Arial" panose="020B0604020202020204" pitchFamily="34" charset="0"/>
              </a:rPr>
              <a:t>Technology and Digital Innovation in Adult Social Care</a:t>
            </a:r>
            <a:r>
              <a:rPr lang="en-GB" sz="1400" dirty="0">
                <a:solidFill>
                  <a:schemeClr val="bg1"/>
                </a:solidFill>
                <a:latin typeface="Arial" panose="020B0604020202020204" pitchFamily="34" charset="0"/>
                <a:cs typeface="Arial" panose="020B0604020202020204" pitchFamily="34" charset="0"/>
              </a:rPr>
              <a:t>. London: Social Care Institute for Excellence.</a:t>
            </a:r>
          </a:p>
          <a:p>
            <a:pPr marL="285750" indent="-285750">
              <a:lnSpc>
                <a:spcPct val="150000"/>
              </a:lnSpc>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Skills for Care (2024) </a:t>
            </a:r>
            <a:r>
              <a:rPr lang="en-GB" sz="1400" i="1" dirty="0">
                <a:solidFill>
                  <a:schemeClr val="bg1"/>
                </a:solidFill>
                <a:latin typeface="Arial" panose="020B0604020202020204" pitchFamily="34" charset="0"/>
                <a:cs typeface="Arial" panose="020B0604020202020204" pitchFamily="34" charset="0"/>
              </a:rPr>
              <a:t>The State of the Adult Social Care Sector and Workforce in England</a:t>
            </a:r>
            <a:r>
              <a:rPr lang="en-GB" sz="1400" dirty="0">
                <a:solidFill>
                  <a:schemeClr val="bg1"/>
                </a:solidFill>
                <a:latin typeface="Arial" panose="020B0604020202020204" pitchFamily="34" charset="0"/>
                <a:cs typeface="Arial" panose="020B0604020202020204" pitchFamily="34" charset="0"/>
              </a:rPr>
              <a:t>. Leeds: Skills for Care.</a:t>
            </a:r>
          </a:p>
          <a:p>
            <a:pPr marL="285750" indent="-285750">
              <a:lnSpc>
                <a:spcPct val="150000"/>
              </a:lnSpc>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World Health Organization (2022) </a:t>
            </a:r>
            <a:r>
              <a:rPr lang="en-GB" sz="1400" i="1" dirty="0">
                <a:solidFill>
                  <a:schemeClr val="bg1"/>
                </a:solidFill>
                <a:latin typeface="Arial" panose="020B0604020202020204" pitchFamily="34" charset="0"/>
                <a:cs typeface="Arial" panose="020B0604020202020204" pitchFamily="34" charset="0"/>
              </a:rPr>
              <a:t>Ageing and Health</a:t>
            </a:r>
            <a:r>
              <a:rPr lang="en-GB" sz="1400" dirty="0">
                <a:solidFill>
                  <a:schemeClr val="bg1"/>
                </a:solidFill>
                <a:latin typeface="Arial" panose="020B0604020202020204" pitchFamily="34" charset="0"/>
                <a:cs typeface="Arial" panose="020B0604020202020204" pitchFamily="34" charset="0"/>
              </a:rPr>
              <a:t>. Geneva: World Health Organization.</a:t>
            </a:r>
          </a:p>
        </p:txBody>
      </p:sp>
      <p:sp>
        <p:nvSpPr>
          <p:cNvPr id="7" name="TextBox 6">
            <a:extLst>
              <a:ext uri="{FF2B5EF4-FFF2-40B4-BE49-F238E27FC236}">
                <a16:creationId xmlns:a16="http://schemas.microsoft.com/office/drawing/2014/main" id="{B6B6F033-38C8-5A2C-2B65-219BDB442B00}"/>
              </a:ext>
            </a:extLst>
          </p:cNvPr>
          <p:cNvSpPr txBox="1"/>
          <p:nvPr/>
        </p:nvSpPr>
        <p:spPr>
          <a:xfrm>
            <a:off x="3544454" y="450606"/>
            <a:ext cx="6202218" cy="496996"/>
          </a:xfrm>
          <a:prstGeom prst="rect">
            <a:avLst/>
          </a:prstGeom>
          <a:noFill/>
        </p:spPr>
        <p:txBody>
          <a:bodyPr wrap="square">
            <a:spAutoFit/>
          </a:bodyPr>
          <a:lstStyle/>
          <a:p>
            <a:pPr>
              <a:lnSpc>
                <a:spcPct val="150000"/>
              </a:lnSpc>
            </a:pPr>
            <a:r>
              <a:rPr lang="en-GB" sz="2000" b="1" dirty="0">
                <a:solidFill>
                  <a:schemeClr val="bg1"/>
                </a:solidFill>
                <a:latin typeface="Arial" panose="020B0604020202020204" pitchFamily="34" charset="0"/>
                <a:cs typeface="Arial" panose="020B0604020202020204" pitchFamily="34" charset="0"/>
              </a:rPr>
              <a:t>REFERENCES</a:t>
            </a:r>
          </a:p>
        </p:txBody>
      </p:sp>
      <p:pic>
        <p:nvPicPr>
          <p:cNvPr id="4" name="Audio 3">
            <a:hlinkClick r:id="" action="ppaction://media"/>
            <a:extLst>
              <a:ext uri="{FF2B5EF4-FFF2-40B4-BE49-F238E27FC236}">
                <a16:creationId xmlns:a16="http://schemas.microsoft.com/office/drawing/2014/main" id="{6D24C149-1844-D375-9B23-DEAA6D8F83A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56095354"/>
      </p:ext>
    </p:extLst>
  </p:cSld>
  <p:clrMapOvr>
    <a:masterClrMapping/>
  </p:clrMapOvr>
  <mc:AlternateContent xmlns:mc="http://schemas.openxmlformats.org/markup-compatibility/2006">
    <mc:Choice xmlns:p14="http://schemas.microsoft.com/office/powerpoint/2010/main" Requires="p14">
      <p:transition spd="slow" p14:dur="2000" advTm="4263"/>
    </mc:Choice>
    <mc:Fallback>
      <p:transition spd="slow" advTm="42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Custom">
  <a:themeElements>
    <a:clrScheme name="TM78453729">
      <a:dk1>
        <a:srgbClr val="000000"/>
      </a:dk1>
      <a:lt1>
        <a:srgbClr val="FFFFFF"/>
      </a:lt1>
      <a:dk2>
        <a:srgbClr val="3F3F3F"/>
      </a:dk2>
      <a:lt2>
        <a:srgbClr val="F2F2F2"/>
      </a:lt2>
      <a:accent1>
        <a:srgbClr val="00682B"/>
      </a:accent1>
      <a:accent2>
        <a:srgbClr val="EFEAE7"/>
      </a:accent2>
      <a:accent3>
        <a:srgbClr val="CD1711"/>
      </a:accent3>
      <a:accent4>
        <a:srgbClr val="651B51"/>
      </a:accent4>
      <a:accent5>
        <a:srgbClr val="2C3A2E"/>
      </a:accent5>
      <a:accent6>
        <a:srgbClr val="B6A650"/>
      </a:accent6>
      <a:hlink>
        <a:srgbClr val="029B2D"/>
      </a:hlink>
      <a:folHlink>
        <a:srgbClr val="029B2D"/>
      </a:folHlink>
    </a:clrScheme>
    <a:fontScheme name="Custom 36">
      <a:majorFont>
        <a:latin typeface="Batang"/>
        <a:ea typeface=""/>
        <a:cs typeface=""/>
      </a:majorFont>
      <a:minorFont>
        <a:latin typeface="Batang"/>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lumMod val="95000"/>
          </a:schemeClr>
        </a:solidFill>
        <a:ln w="3175"/>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Empowering the Older Person component 1 presentation" id="{564284B2-6623-42BA-B98E-0D5837B9C29C}" vid="{D1C0102A-53EE-4898-BC32-7A8BC2F423F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89ABA28F046F04E92B9341F710745C9" ma:contentTypeVersion="14" ma:contentTypeDescription="Create a new document." ma:contentTypeScope="" ma:versionID="f35749670ab76ce3ea6afeb70f9c6aeb">
  <xsd:schema xmlns:xsd="http://www.w3.org/2001/XMLSchema" xmlns:xs="http://www.w3.org/2001/XMLSchema" xmlns:p="http://schemas.microsoft.com/office/2006/metadata/properties" xmlns:ns3="a653a6be-78ee-4b80-ae82-fa43b262699b" xmlns:ns4="94f14c45-4680-4fdb-90a1-beddc8a22c58" targetNamespace="http://schemas.microsoft.com/office/2006/metadata/properties" ma:root="true" ma:fieldsID="696a35e5ff1d1c741a9ba56679a6b19e" ns3:_="" ns4:_="">
    <xsd:import namespace="a653a6be-78ee-4b80-ae82-fa43b262699b"/>
    <xsd:import namespace="94f14c45-4680-4fdb-90a1-beddc8a22c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4:SharedWithUsers" minOccurs="0"/>
                <xsd:element ref="ns4:SharedWithDetails" minOccurs="0"/>
                <xsd:element ref="ns4:SharingHintHash" minOccurs="0"/>
                <xsd:element ref="ns3:_activity" minOccurs="0"/>
                <xsd:element ref="ns3:MediaServiceDateTaken" minOccurs="0"/>
                <xsd:element ref="ns3:MediaServiceSystemTags"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53a6be-78ee-4b80-ae82-fa43b262699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5"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4f14c45-4680-4fdb-90a1-beddc8a22c5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a653a6be-78ee-4b80-ae82-fa43b262699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A7FAF2A-125A-40BA-A8A3-D4932A1FE9F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653a6be-78ee-4b80-ae82-fa43b262699b"/>
    <ds:schemaRef ds:uri="94f14c45-4680-4fdb-90a1-beddc8a22c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E111B19-7283-4751-B1F8-E7CC95678A87}">
  <ds:schemaRefs>
    <ds:schemaRef ds:uri="http://purl.org/dc/elements/1.1/"/>
    <ds:schemaRef ds:uri="http://schemas.microsoft.com/office/2006/documentManagement/types"/>
    <ds:schemaRef ds:uri="http://schemas.microsoft.com/office/2006/metadata/properties"/>
    <ds:schemaRef ds:uri="http://schemas.microsoft.com/office/infopath/2007/PartnerControls"/>
    <ds:schemaRef ds:uri="http://purl.org/dc/terms/"/>
    <ds:schemaRef ds:uri="94f14c45-4680-4fdb-90a1-beddc8a22c58"/>
    <ds:schemaRef ds:uri="http://purl.org/dc/dcmitype/"/>
    <ds:schemaRef ds:uri="http://schemas.openxmlformats.org/package/2006/metadata/core-properties"/>
    <ds:schemaRef ds:uri="a653a6be-78ee-4b80-ae82-fa43b262699b"/>
    <ds:schemaRef ds:uri="http://www.w3.org/XML/1998/namespace"/>
  </ds:schemaRefs>
</ds:datastoreItem>
</file>

<file path=customXml/itemProps3.xml><?xml version="1.0" encoding="utf-8"?>
<ds:datastoreItem xmlns:ds="http://schemas.openxmlformats.org/officeDocument/2006/customXml" ds:itemID="{67B38E9C-53F4-45B7-BB77-8539BB7040F8}">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316</TotalTime>
  <Words>2310</Words>
  <Application>Microsoft Office PowerPoint</Application>
  <PresentationFormat>Widescreen</PresentationFormat>
  <Paragraphs>222</Paragraphs>
  <Slides>16</Slides>
  <Notes>14</Notes>
  <HiddenSlides>0</HiddenSlides>
  <MMClips>16</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Batang</vt:lpstr>
      <vt:lpstr>Aptos</vt:lpstr>
      <vt:lpstr>Arial</vt:lpstr>
      <vt:lpstr>Calibri</vt:lpstr>
      <vt:lpstr>Symbol</vt:lpstr>
      <vt:lpstr>Custom</vt:lpstr>
      <vt:lpstr>            Module Title and Code- BMHP6027 - Empowering the Older Person   Presentation Title - Defining ageing   Your Name - Anisa Tahir   Student ID – 2322754                    Name of Lecturer - Parese Ahmed    </vt:lpstr>
      <vt:lpstr>Introduction </vt:lpstr>
      <vt:lpstr>The Ageing Population: Setting the Scene </vt:lpstr>
      <vt:lpstr>Theories of Ageing  </vt:lpstr>
      <vt:lpstr>POLICY AND LEGISLATION </vt:lpstr>
      <vt:lpstr>CURRENT CARE PROVISIONS FOR OLDER PEOPLE </vt:lpstr>
      <vt:lpstr>EVALUATION OF DOMICILIARY CARE </vt:lpstr>
      <vt:lpstr>EVALUATION OF RESIDENTIAL CARE </vt:lpstr>
      <vt:lpstr>TECHNOLOGICAL INNOVATIONS IN ELDERLY CARE</vt:lpstr>
      <vt:lpstr>CRITICAL EVALUATION OF TECHNOLOGY IN CARE </vt:lpstr>
      <vt:lpstr>HOGEWEYK DEMENTIA VILLAGE, NETHERLANDS</vt:lpstr>
      <vt:lpstr>TECHNOLOGY-ENABLED CARE IN THE UK</vt:lpstr>
      <vt:lpstr>RECOMMENDATIONS FOR IMPROVEMENT </vt:lpstr>
      <vt:lpstr>CONCLUSION  • Ageing population increasing demand for care services  • Importance of person-centred and integrated care  • Theory and policy guide effective practice  • Technology offers opportunities and challenges  • Future care must promote independence, wellbeing and     inclusion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Anisa Tahir (2322754)</dc:creator>
  <cp:lastModifiedBy>Anisa Tahir (2322754)</cp:lastModifiedBy>
  <cp:revision>4</cp:revision>
  <dcterms:created xsi:type="dcterms:W3CDTF">2026-06-18T12:40:46Z</dcterms:created>
  <dcterms:modified xsi:type="dcterms:W3CDTF">2026-06-24T19:40:30Z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0x010100189ABA28F046F04E92B9341F710745C9</vt:lpwstr>
  </property>
  <property fmtid="{D5CDD505-2E9C-101B-9397-08002B2CF9AE}" pid="3" name="MediaServiceImageTags">
    <vt:lpwstr/>
  </property>
  <property fmtid="{D5CDD505-2E9C-101B-9397-08002B2CF9AE}" pid="4" name="ClassificationContentMarkingFooterLocations">
    <vt:lpwstr>Office Theme:7</vt:lpwstr>
  </property>
  <property fmtid="{D5CDD505-2E9C-101B-9397-08002B2CF9AE}" pid="5" name="ClassificationContentMarkingFooterText">
    <vt:lpwstr>Classified as Microsoft Confidential</vt:lpwstr>
  </property>
</Properties>
</file>