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9" r:id="rId6"/>
    <p:sldId id="323" r:id="rId7"/>
    <p:sldId id="330" r:id="rId8"/>
    <p:sldId id="322" r:id="rId9"/>
    <p:sldId id="325" r:id="rId10"/>
    <p:sldId id="262" r:id="rId11"/>
    <p:sldId id="331" r:id="rId12"/>
    <p:sldId id="285" r:id="rId13"/>
    <p:sldId id="286" r:id="rId14"/>
    <p:sldId id="288" r:id="rId15"/>
    <p:sldId id="287" r:id="rId16"/>
    <p:sldId id="327" r:id="rId17"/>
    <p:sldId id="289" r:id="rId18"/>
    <p:sldId id="332" r:id="rId19"/>
    <p:sldId id="275" r:id="rId20"/>
    <p:sldId id="333" r:id="rId21"/>
    <p:sldId id="274" r:id="rId22"/>
    <p:sldId id="334" r:id="rId23"/>
    <p:sldId id="328" r:id="rId24"/>
    <p:sldId id="335" r:id="rId25"/>
    <p:sldId id="339" r:id="rId26"/>
    <p:sldId id="340" r:id="rId27"/>
    <p:sldId id="341" r:id="rId28"/>
    <p:sldId id="277" r:id="rId29"/>
    <p:sldId id="336" r:id="rId30"/>
    <p:sldId id="329" r:id="rId31"/>
    <p:sldId id="337" r:id="rId32"/>
    <p:sldId id="28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275" autoAdjust="0"/>
    <p:restoredTop sz="94660"/>
  </p:normalViewPr>
  <p:slideViewPr>
    <p:cSldViewPr snapToGrid="0">
      <p:cViewPr varScale="1">
        <p:scale>
          <a:sx n="91" d="100"/>
          <a:sy n="91" d="100"/>
        </p:scale>
        <p:origin x="144"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27EB0C63-095B-41A5-9ECD-F71CD54A07AC}"/>
    <pc:docChg chg="modSld">
      <pc:chgData name="Sue Ainsworth" userId="888be70d-2e4c-4f55-baa0-638ca1ed17b4" providerId="ADAL" clId="{27EB0C63-095B-41A5-9ECD-F71CD54A07AC}" dt="2025-08-17T07:57:49.400" v="7" actId="20577"/>
      <pc:docMkLst>
        <pc:docMk/>
      </pc:docMkLst>
      <pc:sldChg chg="modSp mod">
        <pc:chgData name="Sue Ainsworth" userId="888be70d-2e4c-4f55-baa0-638ca1ed17b4" providerId="ADAL" clId="{27EB0C63-095B-41A5-9ECD-F71CD54A07AC}" dt="2025-08-17T07:57:41.694" v="3" actId="20577"/>
        <pc:sldMkLst>
          <pc:docMk/>
          <pc:sldMk cId="2193879113" sldId="262"/>
        </pc:sldMkLst>
        <pc:spChg chg="mod">
          <ac:chgData name="Sue Ainsworth" userId="888be70d-2e4c-4f55-baa0-638ca1ed17b4" providerId="ADAL" clId="{27EB0C63-095B-41A5-9ECD-F71CD54A07AC}" dt="2025-08-17T07:57:41.694" v="3" actId="20577"/>
          <ac:spMkLst>
            <pc:docMk/>
            <pc:sldMk cId="2193879113" sldId="262"/>
            <ac:spMk id="3" creationId="{00000000-0000-0000-0000-000000000000}"/>
          </ac:spMkLst>
        </pc:spChg>
      </pc:sldChg>
      <pc:sldChg chg="modSp mod">
        <pc:chgData name="Sue Ainsworth" userId="888be70d-2e4c-4f55-baa0-638ca1ed17b4" providerId="ADAL" clId="{27EB0C63-095B-41A5-9ECD-F71CD54A07AC}" dt="2025-08-17T07:57:49.400" v="7" actId="20577"/>
        <pc:sldMkLst>
          <pc:docMk/>
          <pc:sldMk cId="2828640797" sldId="331"/>
        </pc:sldMkLst>
        <pc:spChg chg="mod">
          <ac:chgData name="Sue Ainsworth" userId="888be70d-2e4c-4f55-baa0-638ca1ed17b4" providerId="ADAL" clId="{27EB0C63-095B-41A5-9ECD-F71CD54A07AC}" dt="2025-08-17T07:57:49.400" v="7" actId="20577"/>
          <ac:spMkLst>
            <pc:docMk/>
            <pc:sldMk cId="2828640797" sldId="331"/>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17/08/2025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17/08/2025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17/08/2025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17/08/2025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17/08/2025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gov.wales/sites/default/files/publications/2019-01/person-centred-practice-in-education-a-guide-for-early-years-schools-and-colleges-in-wa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ALNHelpline@cardiff.gov.uk" TargetMode="External"/><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 Id="rId5" Type="http://schemas.openxmlformats.org/officeDocument/2006/relationships/hyperlink" Target="http://www.snapcymru.org/" TargetMode="External"/><Relationship Id="rId4" Type="http://schemas.openxmlformats.org/officeDocument/2006/relationships/hyperlink" Target="http://www.snapcymru.org/contac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hyperlink" Target="https://gov.wales/sites/default/files/publications/2019-01/person-centred-practice-in-education-a-guide-for-early-years-schools-and-colleges-in-wales.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gov.wales/sites/default/files/publications/2019-01/person-centred-practice-in-education-a-guide-for-early-years-schools-and-colleges-in-wales.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dewis.wales/additional-learning-needs-cyp" TargetMode="External"/><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1/person-centred-practice-in-education-a-guide-for-early-years-schools-and-colleges-in-wales.pdf" TargetMode="External"/><Relationship Id="rId5" Type="http://schemas.openxmlformats.org/officeDocument/2006/relationships/hyperlink" Target="https://gov.wales/sites/default/files/publications/2022-06/220622-the-additional-learning-needs-code-for-wales-2021.pdf" TargetMode="External"/><Relationship Id="rId4" Type="http://schemas.openxmlformats.org/officeDocument/2006/relationships/hyperlink" Target="https://www.provisionmap.co.uk/person-centred-planning-pc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5506" y="1479177"/>
            <a:ext cx="11958918" cy="3583250"/>
          </a:xfrm>
        </p:spPr>
        <p:txBody>
          <a:bodyPr>
            <a:noAutofit/>
          </a:bodyPr>
          <a:lstStyle/>
          <a:p>
            <a:r>
              <a:rPr lang="en-GB" sz="6600" dirty="0">
                <a:effectLst>
                  <a:glow rad="101600">
                    <a:schemeClr val="bg1">
                      <a:alpha val="60000"/>
                    </a:schemeClr>
                  </a:glow>
                </a:effectLst>
              </a:rPr>
              <a:t>ECIE4003</a:t>
            </a:r>
            <a:r>
              <a:rPr lang="en-GB" sz="6600" dirty="0"/>
              <a:t> </a:t>
            </a:r>
            <a:br>
              <a:rPr lang="en-GB" sz="6600" dirty="0"/>
            </a:br>
            <a:r>
              <a:rPr lang="cy-GB" sz="4800" i="1" dirty="0">
                <a:effectLst>
                  <a:glow rad="101600">
                    <a:schemeClr val="bg1">
                      <a:alpha val="60000"/>
                    </a:schemeClr>
                  </a:glow>
                </a:effectLst>
              </a:rPr>
              <a:t>Anghenion Ychwanegol mewn Cyd-destun </a:t>
            </a:r>
            <a:br>
              <a:rPr lang="cy-GB" sz="4800" i="1" dirty="0">
                <a:effectLst>
                  <a:glow rad="101600">
                    <a:schemeClr val="bg1">
                      <a:alpha val="60000"/>
                    </a:schemeClr>
                  </a:glow>
                </a:effectLst>
              </a:rPr>
            </a:br>
            <a:r>
              <a:rPr lang="en-GB" sz="4800" i="1" dirty="0">
                <a:solidFill>
                  <a:srgbClr val="002060"/>
                </a:solidFill>
                <a:effectLst>
                  <a:glow rad="101600">
                    <a:schemeClr val="bg1">
                      <a:alpha val="60000"/>
                    </a:schemeClr>
                  </a:glow>
                </a:effectLst>
              </a:rPr>
              <a:t>Additional Needs in Context</a:t>
            </a:r>
            <a:br>
              <a:rPr lang="en-GB" sz="4800" i="1" dirty="0">
                <a:solidFill>
                  <a:srgbClr val="002060"/>
                </a:solidFill>
                <a:effectLst>
                  <a:glow rad="101600">
                    <a:schemeClr val="bg1">
                      <a:alpha val="60000"/>
                    </a:schemeClr>
                  </a:glow>
                </a:effectLst>
              </a:rPr>
            </a:br>
            <a:r>
              <a:rPr lang="en-GB" sz="4800" i="1" dirty="0">
                <a:effectLst>
                  <a:glow rad="101600">
                    <a:schemeClr val="bg1">
                      <a:alpha val="60000"/>
                    </a:schemeClr>
                  </a:glow>
                </a:effectLst>
              </a:rPr>
              <a:t>Sue Ainsworth</a:t>
            </a:r>
          </a:p>
        </p:txBody>
      </p:sp>
      <p:sp>
        <p:nvSpPr>
          <p:cNvPr id="3" name="Subtitle 2"/>
          <p:cNvSpPr>
            <a:spLocks noGrp="1"/>
          </p:cNvSpPr>
          <p:nvPr>
            <p:ph type="subTitle" idx="1"/>
          </p:nvPr>
        </p:nvSpPr>
        <p:spPr>
          <a:xfrm>
            <a:off x="1677906" y="5062427"/>
            <a:ext cx="8534400" cy="612232"/>
          </a:xfrm>
        </p:spPr>
        <p:txBody>
          <a:bodyPr/>
          <a:lstStyle/>
          <a:p>
            <a:r>
              <a:rPr lang="cy-GB" dirty="0">
                <a:solidFill>
                  <a:schemeClr val="tx1"/>
                </a:solidFill>
              </a:rPr>
              <a:t>Darlith</a:t>
            </a:r>
            <a:r>
              <a:rPr lang="en-GB" dirty="0">
                <a:solidFill>
                  <a:schemeClr val="tx1"/>
                </a:solidFill>
              </a:rPr>
              <a:t> 3</a:t>
            </a:r>
            <a:r>
              <a:rPr lang="en-GB" dirty="0">
                <a:solidFill>
                  <a:schemeClr val="tx2">
                    <a:lumMod val="75000"/>
                  </a:schemeClr>
                </a:solidFill>
              </a:rPr>
              <a:t> / Lecture 3</a:t>
            </a:r>
          </a:p>
        </p:txBody>
      </p:sp>
    </p:spTree>
    <p:extLst>
      <p:ext uri="{BB962C8B-B14F-4D97-AF65-F5344CB8AC3E}">
        <p14:creationId xmlns:p14="http://schemas.microsoft.com/office/powerpoint/2010/main" val="3214815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21C7-83C4-07E9-3B63-2C5C56264ABB}"/>
              </a:ext>
            </a:extLst>
          </p:cNvPr>
          <p:cNvSpPr>
            <a:spLocks noGrp="1"/>
          </p:cNvSpPr>
          <p:nvPr>
            <p:ph type="title"/>
          </p:nvPr>
        </p:nvSpPr>
        <p:spPr>
          <a:xfrm>
            <a:off x="216131" y="274638"/>
            <a:ext cx="11654444" cy="1143000"/>
          </a:xfrm>
        </p:spPr>
        <p:txBody>
          <a:bodyPr>
            <a:normAutofit fontScale="90000"/>
          </a:bodyPr>
          <a:lstStyle/>
          <a:p>
            <a:r>
              <a:rPr lang="cy-GB" dirty="0"/>
              <a:t>Yr wythnos diwethaf: Model Meddygol Anabledd</a:t>
            </a:r>
          </a:p>
        </p:txBody>
      </p:sp>
      <p:sp>
        <p:nvSpPr>
          <p:cNvPr id="3" name="Content Placeholder 2">
            <a:extLst>
              <a:ext uri="{FF2B5EF4-FFF2-40B4-BE49-F238E27FC236}">
                <a16:creationId xmlns:a16="http://schemas.microsoft.com/office/drawing/2014/main" id="{3BFB854E-E70C-2BB6-ED1F-B66F5F615276}"/>
              </a:ext>
            </a:extLst>
          </p:cNvPr>
          <p:cNvSpPr>
            <a:spLocks noGrp="1"/>
          </p:cNvSpPr>
          <p:nvPr>
            <p:ph idx="1"/>
          </p:nvPr>
        </p:nvSpPr>
        <p:spPr/>
        <p:txBody>
          <a:bodyPr>
            <a:normAutofit fontScale="85000" lnSpcReduction="10000"/>
          </a:bodyPr>
          <a:lstStyle/>
          <a:p>
            <a:r>
              <a:rPr lang="cy-GB" sz="3200" dirty="0">
                <a:latin typeface="Arial" panose="020B0604020202020204" pitchFamily="34" charset="0"/>
                <a:cs typeface="Arial" panose="020B0604020202020204" pitchFamily="34" charset="0"/>
              </a:rPr>
              <a:t>Yn edrych ar y plentyn/person ifanc ac yn ystyried mai’r unigolyn yw’r broblem. </a:t>
            </a:r>
          </a:p>
          <a:p>
            <a:r>
              <a:rPr lang="cy-GB" dirty="0">
                <a:latin typeface="Arial" panose="020B0604020202020204" pitchFamily="34" charset="0"/>
                <a:cs typeface="Arial" panose="020B0604020202020204" pitchFamily="34" charset="0"/>
              </a:rPr>
              <a:t>Yn edrych ar yr hyn sydd ‘o’i le’ ar y person, nid </a:t>
            </a:r>
            <a:r>
              <a:rPr lang="cy-GB" i="1" dirty="0">
                <a:latin typeface="Arial" panose="020B0604020202020204" pitchFamily="34" charset="0"/>
                <a:cs typeface="Arial" panose="020B0604020202020204" pitchFamily="34" charset="0"/>
              </a:rPr>
              <a:t>yr hyn sydd ei angen ar y person</a:t>
            </a:r>
            <a:r>
              <a:rPr lang="cy-GB" dirty="0">
                <a:latin typeface="Arial" panose="020B0604020202020204" pitchFamily="34" charset="0"/>
                <a:cs typeface="Arial" panose="020B0604020202020204" pitchFamily="34" charset="0"/>
              </a:rPr>
              <a:t>.</a:t>
            </a:r>
            <a:endParaRPr lang="cy-GB" sz="3200" dirty="0">
              <a:latin typeface="Arial" panose="020B0604020202020204" pitchFamily="34" charset="0"/>
              <a:cs typeface="Arial" panose="020B0604020202020204" pitchFamily="34" charset="0"/>
            </a:endParaRPr>
          </a:p>
          <a:p>
            <a:r>
              <a:rPr lang="cy-GB" sz="3200" dirty="0">
                <a:latin typeface="Arial" panose="020B0604020202020204" pitchFamily="34" charset="0"/>
                <a:cs typeface="Arial" panose="020B0604020202020204" pitchFamily="34" charset="0"/>
              </a:rPr>
              <a:t>Achosir yr anabledd gan nam corfforol, meddyliol, synhwyraidd. </a:t>
            </a:r>
          </a:p>
          <a:p>
            <a:r>
              <a:rPr lang="cy-GB" sz="2800" dirty="0">
                <a:latin typeface="Arial" panose="020B0604020202020204" pitchFamily="34" charset="0"/>
                <a:cs typeface="Arial" panose="020B0604020202020204" pitchFamily="34" charset="0"/>
              </a:rPr>
              <a:t>Er enghraifft, ydych chi erioed wedi clywed rhywun yn dweud ‘Nid yw’n gallu darllen y llyfr hwnnw oherwydd mae’n ddall’, wel mae hyn yn enghraifft o fodel meddygol anabledd.</a:t>
            </a:r>
          </a:p>
          <a:p>
            <a:pPr marL="0" indent="0">
              <a:buNone/>
            </a:pPr>
            <a:r>
              <a:rPr lang="cy-GB" dirty="0">
                <a:latin typeface="Arial" panose="020B0604020202020204" pitchFamily="34" charset="0"/>
                <a:cs typeface="Arial" panose="020B0604020202020204" pitchFamily="34" charset="0"/>
              </a:rPr>
              <a:t>                                                                                       </a:t>
            </a:r>
            <a:r>
              <a:rPr lang="cy-GB" sz="3200" dirty="0">
                <a:latin typeface="Arial" panose="020B0604020202020204" pitchFamily="34" charset="0"/>
                <a:cs typeface="Arial" panose="020B0604020202020204" pitchFamily="34" charset="0"/>
              </a:rPr>
              <a:t>(</a:t>
            </a:r>
            <a:r>
              <a:rPr lang="cy-GB" sz="3200" dirty="0" err="1">
                <a:latin typeface="Arial" panose="020B0604020202020204" pitchFamily="34" charset="0"/>
                <a:cs typeface="Arial" panose="020B0604020202020204" pitchFamily="34" charset="0"/>
              </a:rPr>
              <a:t>Scope</a:t>
            </a:r>
            <a:r>
              <a:rPr lang="cy-GB" sz="3200" dirty="0">
                <a:latin typeface="Arial" panose="020B0604020202020204" pitchFamily="34" charset="0"/>
                <a:cs typeface="Arial" panose="020B0604020202020204" pitchFamily="34" charset="0"/>
              </a:rPr>
              <a:t>, 2022)</a:t>
            </a:r>
          </a:p>
          <a:p>
            <a:endParaRPr lang="cy-GB" dirty="0"/>
          </a:p>
        </p:txBody>
      </p:sp>
    </p:spTree>
    <p:extLst>
      <p:ext uri="{BB962C8B-B14F-4D97-AF65-F5344CB8AC3E}">
        <p14:creationId xmlns:p14="http://schemas.microsoft.com/office/powerpoint/2010/main" val="360171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21C7-83C4-07E9-3B63-2C5C56264ABB}"/>
              </a:ext>
            </a:extLst>
          </p:cNvPr>
          <p:cNvSpPr>
            <a:spLocks noGrp="1"/>
          </p:cNvSpPr>
          <p:nvPr>
            <p:ph type="title"/>
          </p:nvPr>
        </p:nvSpPr>
        <p:spPr/>
        <p:txBody>
          <a:bodyPr/>
          <a:lstStyle/>
          <a:p>
            <a:r>
              <a:rPr lang="en-GB" dirty="0">
                <a:solidFill>
                  <a:schemeClr val="tx2">
                    <a:lumMod val="75000"/>
                  </a:schemeClr>
                </a:solidFill>
              </a:rPr>
              <a:t>Last week: Medical Model of Disability</a:t>
            </a:r>
          </a:p>
        </p:txBody>
      </p:sp>
      <p:sp>
        <p:nvSpPr>
          <p:cNvPr id="3" name="Content Placeholder 2">
            <a:extLst>
              <a:ext uri="{FF2B5EF4-FFF2-40B4-BE49-F238E27FC236}">
                <a16:creationId xmlns:a16="http://schemas.microsoft.com/office/drawing/2014/main" id="{3BFB854E-E70C-2BB6-ED1F-B66F5F615276}"/>
              </a:ext>
            </a:extLst>
          </p:cNvPr>
          <p:cNvSpPr>
            <a:spLocks noGrp="1"/>
          </p:cNvSpPr>
          <p:nvPr>
            <p:ph idx="1"/>
          </p:nvPr>
        </p:nvSpPr>
        <p:spPr/>
        <p:txBody>
          <a:bodyPr>
            <a:normAutofit fontScale="85000" lnSpcReduction="10000"/>
          </a:bodyPr>
          <a:lstStyle/>
          <a:p>
            <a:r>
              <a:rPr lang="en-GB" sz="3200" dirty="0">
                <a:solidFill>
                  <a:schemeClr val="tx2">
                    <a:lumMod val="75000"/>
                  </a:schemeClr>
                </a:solidFill>
                <a:latin typeface="Arial" panose="020B0604020202020204" pitchFamily="34" charset="0"/>
                <a:cs typeface="Arial" panose="020B0604020202020204" pitchFamily="34" charset="0"/>
              </a:rPr>
              <a:t>Looks at the child/young person and sees the individual as the problem. </a:t>
            </a:r>
          </a:p>
          <a:p>
            <a:r>
              <a:rPr lang="en-GB" sz="3200" dirty="0">
                <a:solidFill>
                  <a:schemeClr val="tx2">
                    <a:lumMod val="75000"/>
                  </a:schemeClr>
                </a:solidFill>
                <a:latin typeface="Arial" panose="020B0604020202020204" pitchFamily="34" charset="0"/>
                <a:cs typeface="Arial" panose="020B0604020202020204" pitchFamily="34" charset="0"/>
              </a:rPr>
              <a:t>It looks at what’s ‘wrong’ with the person, </a:t>
            </a:r>
            <a:r>
              <a:rPr lang="en-GB" sz="3200" i="1" dirty="0">
                <a:solidFill>
                  <a:schemeClr val="tx2">
                    <a:lumMod val="75000"/>
                  </a:schemeClr>
                </a:solidFill>
                <a:latin typeface="Arial" panose="020B0604020202020204" pitchFamily="34" charset="0"/>
                <a:cs typeface="Arial" panose="020B0604020202020204" pitchFamily="34" charset="0"/>
              </a:rPr>
              <a:t>not what the person needs</a:t>
            </a:r>
          </a:p>
          <a:p>
            <a:r>
              <a:rPr lang="en-GB" sz="3200" dirty="0">
                <a:solidFill>
                  <a:schemeClr val="tx2">
                    <a:lumMod val="75000"/>
                  </a:schemeClr>
                </a:solidFill>
                <a:latin typeface="Arial" panose="020B0604020202020204" pitchFamily="34" charset="0"/>
                <a:cs typeface="Arial" panose="020B0604020202020204" pitchFamily="34" charset="0"/>
              </a:rPr>
              <a:t>The disability is caused by a physical, mental, sensory impairment. </a:t>
            </a:r>
          </a:p>
          <a:p>
            <a:r>
              <a:rPr lang="en-GB" sz="2800" dirty="0">
                <a:solidFill>
                  <a:schemeClr val="tx2">
                    <a:lumMod val="75000"/>
                  </a:schemeClr>
                </a:solidFill>
                <a:latin typeface="Arial" panose="020B0604020202020204" pitchFamily="34" charset="0"/>
                <a:cs typeface="Arial" panose="020B0604020202020204" pitchFamily="34" charset="0"/>
              </a:rPr>
              <a:t>For example, have you ever heard anyone say ‘he can’t read that book because he’s blind’, well this is an example of the medical model of disability.</a:t>
            </a:r>
          </a:p>
          <a:p>
            <a:r>
              <a:rPr lang="en-GB" sz="2800" dirty="0">
                <a:solidFill>
                  <a:schemeClr val="tx2">
                    <a:lumMod val="75000"/>
                  </a:schemeClr>
                </a:solidFill>
                <a:latin typeface="Arial" panose="020B0604020202020204" pitchFamily="34" charset="0"/>
                <a:cs typeface="Arial" panose="020B0604020202020204" pitchFamily="34" charset="0"/>
              </a:rPr>
              <a:t>As a society, we have moved on from this model…….</a:t>
            </a:r>
          </a:p>
          <a:p>
            <a:pPr marL="0" indent="0">
              <a:buNone/>
            </a:pPr>
            <a:endParaRPr lang="en-GB" sz="32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dirty="0">
                <a:solidFill>
                  <a:schemeClr val="tx2">
                    <a:lumMod val="75000"/>
                  </a:schemeClr>
                </a:solidFill>
                <a:latin typeface="Arial" panose="020B0604020202020204" pitchFamily="34" charset="0"/>
                <a:cs typeface="Arial" panose="020B0604020202020204" pitchFamily="34" charset="0"/>
              </a:rPr>
              <a:t>                                                                                       </a:t>
            </a:r>
            <a:r>
              <a:rPr lang="en-GB" sz="3200" dirty="0">
                <a:solidFill>
                  <a:schemeClr val="tx2">
                    <a:lumMod val="75000"/>
                  </a:schemeClr>
                </a:solidFill>
                <a:latin typeface="Arial" panose="020B0604020202020204" pitchFamily="34" charset="0"/>
                <a:cs typeface="Arial" panose="020B0604020202020204" pitchFamily="34" charset="0"/>
              </a:rPr>
              <a:t>(Scope, 2022)</a:t>
            </a:r>
          </a:p>
          <a:p>
            <a:endParaRPr lang="en-GB" dirty="0"/>
          </a:p>
        </p:txBody>
      </p:sp>
    </p:spTree>
    <p:extLst>
      <p:ext uri="{BB962C8B-B14F-4D97-AF65-F5344CB8AC3E}">
        <p14:creationId xmlns:p14="http://schemas.microsoft.com/office/powerpoint/2010/main" val="3033797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F7B5-27B7-204B-817F-590EDDA9321F}"/>
              </a:ext>
            </a:extLst>
          </p:cNvPr>
          <p:cNvSpPr>
            <a:spLocks noGrp="1"/>
          </p:cNvSpPr>
          <p:nvPr>
            <p:ph type="title"/>
          </p:nvPr>
        </p:nvSpPr>
        <p:spPr>
          <a:xfrm>
            <a:off x="6506391" y="120211"/>
            <a:ext cx="4766330" cy="1454051"/>
          </a:xfrm>
        </p:spPr>
        <p:txBody>
          <a:bodyPr>
            <a:normAutofit/>
          </a:bodyPr>
          <a:lstStyle/>
          <a:p>
            <a:r>
              <a:rPr lang="en-GB" sz="4000" b="1" dirty="0">
                <a:solidFill>
                  <a:schemeClr val="tx2"/>
                </a:solidFill>
                <a:latin typeface="Arial" panose="020B0604020202020204" pitchFamily="34" charset="0"/>
                <a:cs typeface="Arial" panose="020B0604020202020204" pitchFamily="34" charset="0"/>
              </a:rPr>
              <a:t>Social Model of Disability</a:t>
            </a:r>
          </a:p>
        </p:txBody>
      </p:sp>
      <p:sp>
        <p:nvSpPr>
          <p:cNvPr id="3" name="Content Placeholder 2">
            <a:extLst>
              <a:ext uri="{FF2B5EF4-FFF2-40B4-BE49-F238E27FC236}">
                <a16:creationId xmlns:a16="http://schemas.microsoft.com/office/drawing/2014/main" id="{86D42E5E-1D34-4D4C-91D1-DCA325CC2F03}"/>
              </a:ext>
            </a:extLst>
          </p:cNvPr>
          <p:cNvSpPr>
            <a:spLocks noGrp="1"/>
          </p:cNvSpPr>
          <p:nvPr>
            <p:ph idx="1"/>
          </p:nvPr>
        </p:nvSpPr>
        <p:spPr>
          <a:xfrm>
            <a:off x="6310105" y="1574261"/>
            <a:ext cx="5600699" cy="4800944"/>
          </a:xfrm>
        </p:spPr>
        <p:txBody>
          <a:bodyPr anchor="t">
            <a:noAutofit/>
          </a:bodyPr>
          <a:lstStyle/>
          <a:p>
            <a:pPr>
              <a:lnSpc>
                <a:spcPct val="110000"/>
              </a:lnSpc>
            </a:pPr>
            <a:r>
              <a:rPr lang="en-GB" sz="2400" dirty="0">
                <a:solidFill>
                  <a:schemeClr val="tx2"/>
                </a:solidFill>
                <a:latin typeface="Arial" panose="020B0604020202020204" pitchFamily="34" charset="0"/>
                <a:cs typeface="Arial" panose="020B0604020202020204" pitchFamily="34" charset="0"/>
              </a:rPr>
              <a:t>The social model considers that some children/young people have physical or psychological differences which may affect their ability to function in society.</a:t>
            </a:r>
          </a:p>
          <a:p>
            <a:pPr>
              <a:lnSpc>
                <a:spcPct val="110000"/>
              </a:lnSpc>
            </a:pPr>
            <a:r>
              <a:rPr lang="en-GB" sz="2400" dirty="0">
                <a:solidFill>
                  <a:schemeClr val="tx2"/>
                </a:solidFill>
                <a:latin typeface="Arial" panose="020B0604020202020204" pitchFamily="34" charset="0"/>
                <a:cs typeface="Arial" panose="020B0604020202020204" pitchFamily="34" charset="0"/>
              </a:rPr>
              <a:t>The child/young person is not disabled by their impairment but by the barriers that exist in society which do not take into account their needs. </a:t>
            </a:r>
          </a:p>
        </p:txBody>
      </p:sp>
      <p:sp>
        <p:nvSpPr>
          <p:cNvPr id="4" name="Title 1">
            <a:extLst>
              <a:ext uri="{FF2B5EF4-FFF2-40B4-BE49-F238E27FC236}">
                <a16:creationId xmlns:a16="http://schemas.microsoft.com/office/drawing/2014/main" id="{8A26ED19-C4EE-E7D2-A314-A7F62153BDF4}"/>
              </a:ext>
            </a:extLst>
          </p:cNvPr>
          <p:cNvSpPr txBox="1">
            <a:spLocks/>
          </p:cNvSpPr>
          <p:nvPr/>
        </p:nvSpPr>
        <p:spPr>
          <a:xfrm>
            <a:off x="491074" y="120210"/>
            <a:ext cx="4766330" cy="1454051"/>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latin typeface="Arial" panose="020B0604020202020204" pitchFamily="34" charset="0"/>
                <a:cs typeface="Arial" panose="020B0604020202020204" pitchFamily="34" charset="0"/>
              </a:rPr>
              <a:t>Model Cymdeithasol Anabledd</a:t>
            </a:r>
          </a:p>
        </p:txBody>
      </p:sp>
      <p:sp>
        <p:nvSpPr>
          <p:cNvPr id="5" name="Content Placeholder 2">
            <a:extLst>
              <a:ext uri="{FF2B5EF4-FFF2-40B4-BE49-F238E27FC236}">
                <a16:creationId xmlns:a16="http://schemas.microsoft.com/office/drawing/2014/main" id="{8409DF1E-FC01-AC86-BDDA-F9335E51290B}"/>
              </a:ext>
            </a:extLst>
          </p:cNvPr>
          <p:cNvSpPr txBox="1">
            <a:spLocks/>
          </p:cNvSpPr>
          <p:nvPr/>
        </p:nvSpPr>
        <p:spPr>
          <a:xfrm>
            <a:off x="281198" y="1574261"/>
            <a:ext cx="5600699" cy="4800944"/>
          </a:xfrm>
          <a:prstGeom prst="rect">
            <a:avLst/>
          </a:prstGeom>
        </p:spPr>
        <p:txBody>
          <a:bodyPr vert="horz" lIns="91440" tIns="45720" rIns="91440" bIns="4572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10000"/>
              </a:lnSpc>
            </a:pPr>
            <a:r>
              <a:rPr lang="cy-GB" sz="2400" dirty="0">
                <a:latin typeface="Arial" panose="020B0604020202020204" pitchFamily="34" charset="0"/>
                <a:cs typeface="Arial" panose="020B0604020202020204" pitchFamily="34" charset="0"/>
              </a:rPr>
              <a:t>Mae’r model cymdeithasol yn ystyried bod gan rai plant/pobl ifanc wahaniaethau corfforol neu seicolegol a all effeithio ar eu gallu i weithredu mewn cymdeithas.</a:t>
            </a:r>
          </a:p>
          <a:p>
            <a:pPr>
              <a:lnSpc>
                <a:spcPct val="110000"/>
              </a:lnSpc>
            </a:pPr>
            <a:r>
              <a:rPr lang="cy-GB" sz="2400" dirty="0">
                <a:latin typeface="Arial" panose="020B0604020202020204" pitchFamily="34" charset="0"/>
                <a:cs typeface="Arial" panose="020B0604020202020204" pitchFamily="34" charset="0"/>
              </a:rPr>
              <a:t>Nid yw’r plentyn/person ifanc wedi’i anablu gan ei nam ond gan y rhwystrau sy’n bodoli mewn cymdeithas nad ydynt yn cymryd ei anghenion i ystyriaeth. </a:t>
            </a:r>
          </a:p>
        </p:txBody>
      </p:sp>
    </p:spTree>
    <p:extLst>
      <p:ext uri="{BB962C8B-B14F-4D97-AF65-F5344CB8AC3E}">
        <p14:creationId xmlns:p14="http://schemas.microsoft.com/office/powerpoint/2010/main" val="59572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A4339-F9FB-3CA3-8AF5-F87F739A43C0}"/>
              </a:ext>
            </a:extLst>
          </p:cNvPr>
          <p:cNvSpPr>
            <a:spLocks noGrp="1"/>
          </p:cNvSpPr>
          <p:nvPr>
            <p:ph type="title"/>
          </p:nvPr>
        </p:nvSpPr>
        <p:spPr>
          <a:xfrm>
            <a:off x="5895881" y="982114"/>
            <a:ext cx="5724862" cy="1286160"/>
          </a:xfrm>
        </p:spPr>
        <p:txBody>
          <a:bodyPr anchor="b">
            <a:normAutofit fontScale="90000"/>
          </a:bodyPr>
          <a:lstStyle/>
          <a:p>
            <a:br>
              <a:rPr lang="en-GB" sz="2800" dirty="0"/>
            </a:br>
            <a:r>
              <a:rPr lang="en-GB" sz="2800" dirty="0"/>
              <a:t>     </a:t>
            </a:r>
            <a:r>
              <a:rPr lang="en-GB" sz="2800" b="1" dirty="0">
                <a:solidFill>
                  <a:schemeClr val="tx2">
                    <a:lumMod val="75000"/>
                  </a:schemeClr>
                </a:solidFill>
              </a:rPr>
              <a:t>Last week: Changing perceptions of additional needs</a:t>
            </a:r>
            <a:br>
              <a:rPr lang="en-GB" sz="2800" b="1" dirty="0">
                <a:solidFill>
                  <a:schemeClr val="tx2">
                    <a:lumMod val="75000"/>
                  </a:schemeClr>
                </a:solidFill>
              </a:rPr>
            </a:br>
            <a:r>
              <a:rPr lang="en-GB" sz="2800" b="1" dirty="0">
                <a:solidFill>
                  <a:schemeClr val="tx2">
                    <a:lumMod val="75000"/>
                  </a:schemeClr>
                </a:solidFill>
              </a:rPr>
              <a:t>Transforming from the SEN system to the ALN system in Wales</a:t>
            </a:r>
            <a:br>
              <a:rPr lang="en-GB" sz="2100" dirty="0"/>
            </a:br>
            <a:endParaRPr lang="en-GB" sz="2100" dirty="0"/>
          </a:p>
        </p:txBody>
      </p:sp>
      <p:sp>
        <p:nvSpPr>
          <p:cNvPr id="3" name="Content Placeholder 2">
            <a:extLst>
              <a:ext uri="{FF2B5EF4-FFF2-40B4-BE49-F238E27FC236}">
                <a16:creationId xmlns:a16="http://schemas.microsoft.com/office/drawing/2014/main" id="{578FDD58-8474-65FE-BE04-703E611A3FC8}"/>
              </a:ext>
            </a:extLst>
          </p:cNvPr>
          <p:cNvSpPr>
            <a:spLocks noGrp="1"/>
          </p:cNvSpPr>
          <p:nvPr>
            <p:ph idx="1"/>
          </p:nvPr>
        </p:nvSpPr>
        <p:spPr>
          <a:xfrm>
            <a:off x="6096000" y="2268274"/>
            <a:ext cx="5587218" cy="4416877"/>
          </a:xfrm>
        </p:spPr>
        <p:txBody>
          <a:bodyPr>
            <a:normAutofit fontScale="92500" lnSpcReduction="20000"/>
          </a:bodyPr>
          <a:lstStyle/>
          <a:p>
            <a:pPr marL="0" indent="0">
              <a:buNone/>
            </a:pPr>
            <a:r>
              <a:rPr lang="en-GB" sz="2000" dirty="0">
                <a:solidFill>
                  <a:schemeClr val="tx2">
                    <a:lumMod val="75000"/>
                  </a:schemeClr>
                </a:solidFill>
              </a:rPr>
              <a:t>We considered relevant</a:t>
            </a:r>
          </a:p>
          <a:p>
            <a:r>
              <a:rPr lang="en-GB" sz="2000" b="1" u="sng" dirty="0">
                <a:solidFill>
                  <a:schemeClr val="tx2">
                    <a:lumMod val="75000"/>
                  </a:schemeClr>
                </a:solidFill>
              </a:rPr>
              <a:t>Theories</a:t>
            </a:r>
          </a:p>
          <a:p>
            <a:pPr marL="0" indent="0">
              <a:buNone/>
            </a:pPr>
            <a:r>
              <a:rPr lang="en-GB" sz="2000" i="1" dirty="0">
                <a:solidFill>
                  <a:schemeClr val="tx2">
                    <a:lumMod val="75000"/>
                  </a:schemeClr>
                </a:solidFill>
              </a:rPr>
              <a:t>  e.g.  Social and Medical Models of Disability; Hierarchy of Needs (Maslow, 1943); Operant Conditioning/Behaviourism (Skinner, 1938)</a:t>
            </a:r>
          </a:p>
          <a:p>
            <a:r>
              <a:rPr lang="en-GB" sz="2000" b="1" u="sng" dirty="0">
                <a:solidFill>
                  <a:schemeClr val="tx2">
                    <a:lumMod val="75000"/>
                  </a:schemeClr>
                </a:solidFill>
              </a:rPr>
              <a:t>Policies</a:t>
            </a:r>
          </a:p>
          <a:p>
            <a:pPr marL="0" indent="0">
              <a:buNone/>
            </a:pPr>
            <a:r>
              <a:rPr lang="en-GB" sz="2000" dirty="0">
                <a:solidFill>
                  <a:schemeClr val="tx2">
                    <a:lumMod val="75000"/>
                  </a:schemeClr>
                </a:solidFill>
              </a:rPr>
              <a:t>  </a:t>
            </a:r>
            <a:r>
              <a:rPr lang="en-GB" sz="2000" i="1" dirty="0">
                <a:solidFill>
                  <a:schemeClr val="tx2">
                    <a:lumMod val="75000"/>
                  </a:schemeClr>
                </a:solidFill>
              </a:rPr>
              <a:t>e.g. UNCRC (1989); Salamanca Statement (1994); Equality Act (2010); Additional Needs Code of Practice Wales (2021)</a:t>
            </a:r>
          </a:p>
          <a:p>
            <a:r>
              <a:rPr lang="en-GB" sz="2000" b="1" u="sng" dirty="0">
                <a:solidFill>
                  <a:schemeClr val="tx2">
                    <a:lumMod val="75000"/>
                  </a:schemeClr>
                </a:solidFill>
              </a:rPr>
              <a:t>Good Practice</a:t>
            </a:r>
          </a:p>
          <a:p>
            <a:pPr marL="0" indent="0">
              <a:buNone/>
            </a:pPr>
            <a:r>
              <a:rPr lang="en-GB" sz="2000" i="1" dirty="0">
                <a:solidFill>
                  <a:schemeClr val="tx2">
                    <a:lumMod val="75000"/>
                  </a:schemeClr>
                </a:solidFill>
              </a:rPr>
              <a:t>e.g. effective resources, multi-agency working, engagement with expertise from professionals and/or relevant charities.</a:t>
            </a:r>
          </a:p>
          <a:p>
            <a:pPr marL="0" indent="0">
              <a:buNone/>
            </a:pPr>
            <a:r>
              <a:rPr lang="en-GB" sz="2000" i="1" dirty="0">
                <a:solidFill>
                  <a:schemeClr val="tx2">
                    <a:lumMod val="75000"/>
                  </a:schemeClr>
                </a:solidFill>
              </a:rPr>
              <a:t>What barriers do you remove to ensure children/young people with an ALN have equal learning opportunities?</a:t>
            </a:r>
          </a:p>
          <a:p>
            <a:endParaRPr lang="en-GB" sz="2000" b="1" u="sng" dirty="0">
              <a:solidFill>
                <a:schemeClr val="tx2">
                  <a:lumMod val="75000"/>
                </a:schemeClr>
              </a:solidFill>
            </a:endParaRPr>
          </a:p>
          <a:p>
            <a:pPr marL="0" indent="0">
              <a:buNone/>
            </a:pPr>
            <a:endParaRPr lang="en-GB" sz="1700" dirty="0"/>
          </a:p>
          <a:p>
            <a:pPr marL="0" indent="0">
              <a:buNone/>
            </a:pPr>
            <a:endParaRPr lang="en-GB" sz="1700" dirty="0"/>
          </a:p>
          <a:p>
            <a:pPr marL="0" indent="0">
              <a:buNone/>
            </a:pPr>
            <a:endParaRPr lang="en-GB" sz="1700" dirty="0"/>
          </a:p>
        </p:txBody>
      </p:sp>
      <p:sp>
        <p:nvSpPr>
          <p:cNvPr id="4" name="Title 1">
            <a:extLst>
              <a:ext uri="{FF2B5EF4-FFF2-40B4-BE49-F238E27FC236}">
                <a16:creationId xmlns:a16="http://schemas.microsoft.com/office/drawing/2014/main" id="{8BE23E69-D0FB-2C5F-DC44-9D611CAF7701}"/>
              </a:ext>
            </a:extLst>
          </p:cNvPr>
          <p:cNvSpPr txBox="1">
            <a:spLocks/>
          </p:cNvSpPr>
          <p:nvPr/>
        </p:nvSpPr>
        <p:spPr>
          <a:xfrm>
            <a:off x="187242" y="218054"/>
            <a:ext cx="5003323" cy="1286160"/>
          </a:xfrm>
          <a:prstGeom prst="rect">
            <a:avLst/>
          </a:prstGeom>
        </p:spPr>
        <p:txBody>
          <a:bodyPr vert="horz" lIns="91440" tIns="45720" rIns="91440" bIns="45720" rtlCol="0" anchor="b">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2100" dirty="0"/>
          </a:p>
        </p:txBody>
      </p:sp>
      <p:sp>
        <p:nvSpPr>
          <p:cNvPr id="5" name="Content Placeholder 2">
            <a:extLst>
              <a:ext uri="{FF2B5EF4-FFF2-40B4-BE49-F238E27FC236}">
                <a16:creationId xmlns:a16="http://schemas.microsoft.com/office/drawing/2014/main" id="{68EAE5C1-4689-CD17-ECA6-438B014ECE3A}"/>
              </a:ext>
            </a:extLst>
          </p:cNvPr>
          <p:cNvSpPr txBox="1">
            <a:spLocks/>
          </p:cNvSpPr>
          <p:nvPr/>
        </p:nvSpPr>
        <p:spPr>
          <a:xfrm>
            <a:off x="308663" y="2268274"/>
            <a:ext cx="5587218" cy="44840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y-GB" sz="2000" dirty="0">
                <a:solidFill>
                  <a:schemeClr val="tx2">
                    <a:lumMod val="75000"/>
                  </a:schemeClr>
                </a:solidFill>
              </a:rPr>
              <a:t>Fe wnaethom ystyried yr </a:t>
            </a:r>
            <a:r>
              <a:rPr lang="cy-GB" sz="2000" i="1" dirty="0" err="1">
                <a:solidFill>
                  <a:schemeClr val="tx2">
                    <a:lumMod val="75000"/>
                  </a:schemeClr>
                </a:solidFill>
              </a:rPr>
              <a:t>elfeenau</a:t>
            </a:r>
            <a:r>
              <a:rPr lang="cy-GB" sz="2000" dirty="0">
                <a:solidFill>
                  <a:schemeClr val="tx2">
                    <a:lumMod val="75000"/>
                  </a:schemeClr>
                </a:solidFill>
              </a:rPr>
              <a:t> perthnasol canlynol</a:t>
            </a:r>
          </a:p>
          <a:p>
            <a:r>
              <a:rPr lang="cy-GB" sz="2000" b="1" u="sng" dirty="0">
                <a:solidFill>
                  <a:schemeClr val="tx2">
                    <a:lumMod val="75000"/>
                  </a:schemeClr>
                </a:solidFill>
              </a:rPr>
              <a:t>Damcaniaethau</a:t>
            </a:r>
          </a:p>
          <a:p>
            <a:pPr marL="0" indent="0">
              <a:buFont typeface="Arial" pitchFamily="34" charset="0"/>
              <a:buNone/>
            </a:pPr>
            <a:r>
              <a:rPr lang="cy-GB" sz="2000" i="1" dirty="0">
                <a:solidFill>
                  <a:schemeClr val="tx2">
                    <a:lumMod val="75000"/>
                  </a:schemeClr>
                </a:solidFill>
              </a:rPr>
              <a:t>  e.e.  Modelau Cymdeithasol a Meddygol Anabledd; Hierarchaeth Anghenion (</a:t>
            </a:r>
            <a:r>
              <a:rPr lang="cy-GB" sz="2000" i="1" dirty="0" err="1">
                <a:solidFill>
                  <a:schemeClr val="tx2">
                    <a:lumMod val="75000"/>
                  </a:schemeClr>
                </a:solidFill>
              </a:rPr>
              <a:t>Maslow</a:t>
            </a:r>
            <a:r>
              <a:rPr lang="cy-GB" sz="2000" i="1" dirty="0">
                <a:solidFill>
                  <a:schemeClr val="tx2">
                    <a:lumMod val="75000"/>
                  </a:schemeClr>
                </a:solidFill>
              </a:rPr>
              <a:t>, 1943); Cyflyru Gweithredol/Ymddygiadaeth (Skinner, 1938)</a:t>
            </a:r>
          </a:p>
          <a:p>
            <a:r>
              <a:rPr lang="cy-GB" sz="2000" b="1" u="sng" dirty="0">
                <a:solidFill>
                  <a:schemeClr val="tx2">
                    <a:lumMod val="75000"/>
                  </a:schemeClr>
                </a:solidFill>
              </a:rPr>
              <a:t>Polisïau </a:t>
            </a:r>
          </a:p>
          <a:p>
            <a:pPr marL="0" indent="0">
              <a:buFont typeface="Arial" pitchFamily="34" charset="0"/>
              <a:buNone/>
            </a:pPr>
            <a:r>
              <a:rPr lang="cy-GB" sz="2000" dirty="0">
                <a:solidFill>
                  <a:schemeClr val="tx2">
                    <a:lumMod val="75000"/>
                  </a:schemeClr>
                </a:solidFill>
              </a:rPr>
              <a:t>  </a:t>
            </a:r>
            <a:r>
              <a:rPr lang="cy-GB" sz="2000" i="1" dirty="0">
                <a:solidFill>
                  <a:schemeClr val="tx2">
                    <a:lumMod val="75000"/>
                  </a:schemeClr>
                </a:solidFill>
              </a:rPr>
              <a:t>e.e. UNCRC (1989); Datganiad </a:t>
            </a:r>
            <a:r>
              <a:rPr lang="cy-GB" sz="2000" i="1" dirty="0" err="1">
                <a:solidFill>
                  <a:schemeClr val="tx2">
                    <a:lumMod val="75000"/>
                  </a:schemeClr>
                </a:solidFill>
              </a:rPr>
              <a:t>Salamanca</a:t>
            </a:r>
            <a:r>
              <a:rPr lang="cy-GB" sz="2000" i="1" dirty="0">
                <a:solidFill>
                  <a:schemeClr val="tx2">
                    <a:lumMod val="75000"/>
                  </a:schemeClr>
                </a:solidFill>
              </a:rPr>
              <a:t> (1994); Deddf Cydraddoldeb (2010); Cod Ymarfer Anghenion Ychwanegol Cymru (2021)</a:t>
            </a:r>
          </a:p>
          <a:p>
            <a:r>
              <a:rPr lang="cy-GB" sz="2000" b="1" u="sng" dirty="0">
                <a:solidFill>
                  <a:schemeClr val="tx2">
                    <a:lumMod val="75000"/>
                  </a:schemeClr>
                </a:solidFill>
              </a:rPr>
              <a:t>Arfer da</a:t>
            </a:r>
          </a:p>
          <a:p>
            <a:pPr marL="0" indent="0">
              <a:buFont typeface="Arial" pitchFamily="34" charset="0"/>
              <a:buNone/>
            </a:pPr>
            <a:r>
              <a:rPr lang="cy-GB" sz="2000" i="1" dirty="0">
                <a:solidFill>
                  <a:schemeClr val="tx2">
                    <a:lumMod val="75000"/>
                  </a:schemeClr>
                </a:solidFill>
              </a:rPr>
              <a:t>  e.e. iaith briodol; adnoddau effeithiol; gwaith </a:t>
            </a:r>
            <a:r>
              <a:rPr lang="cy-GB" sz="2000" i="1" dirty="0" err="1">
                <a:solidFill>
                  <a:schemeClr val="tx2">
                    <a:lumMod val="75000"/>
                  </a:schemeClr>
                </a:solidFill>
              </a:rPr>
              <a:t>amlasiantaeth</a:t>
            </a:r>
            <a:r>
              <a:rPr lang="cy-GB" sz="2000" i="1" dirty="0">
                <a:solidFill>
                  <a:schemeClr val="tx2">
                    <a:lumMod val="75000"/>
                  </a:schemeClr>
                </a:solidFill>
              </a:rPr>
              <a:t>; ymgysylltu ag elusennau penodol</a:t>
            </a:r>
            <a:endParaRPr lang="cy-GB" sz="1700" dirty="0"/>
          </a:p>
        </p:txBody>
      </p:sp>
      <p:sp>
        <p:nvSpPr>
          <p:cNvPr id="6" name="Title 1">
            <a:extLst>
              <a:ext uri="{FF2B5EF4-FFF2-40B4-BE49-F238E27FC236}">
                <a16:creationId xmlns:a16="http://schemas.microsoft.com/office/drawing/2014/main" id="{C2E85058-BE35-C3AB-4307-21A1E9B1C7F4}"/>
              </a:ext>
            </a:extLst>
          </p:cNvPr>
          <p:cNvSpPr txBox="1">
            <a:spLocks/>
          </p:cNvSpPr>
          <p:nvPr/>
        </p:nvSpPr>
        <p:spPr>
          <a:xfrm>
            <a:off x="0" y="742586"/>
            <a:ext cx="5724862" cy="1286160"/>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br>
              <a:rPr lang="en-GB" sz="2500" dirty="0"/>
            </a:br>
            <a:r>
              <a:rPr lang="cy-GB" sz="2500" dirty="0"/>
              <a:t>     </a:t>
            </a:r>
            <a:r>
              <a:rPr lang="cy-GB" sz="2500" b="1" dirty="0">
                <a:solidFill>
                  <a:schemeClr val="tx2">
                    <a:lumMod val="75000"/>
                  </a:schemeClr>
                </a:solidFill>
              </a:rPr>
              <a:t>Yr wythnos diwethaf: Canfyddiadau newidiol am anghenion ychwanegol</a:t>
            </a:r>
            <a:br>
              <a:rPr lang="cy-GB" sz="2500" b="1" dirty="0">
                <a:solidFill>
                  <a:schemeClr val="tx2">
                    <a:lumMod val="75000"/>
                  </a:schemeClr>
                </a:solidFill>
              </a:rPr>
            </a:br>
            <a:r>
              <a:rPr lang="cy-GB" sz="2500" b="1" dirty="0">
                <a:solidFill>
                  <a:schemeClr val="tx2">
                    <a:lumMod val="75000"/>
                  </a:schemeClr>
                </a:solidFill>
              </a:rPr>
              <a:t>Newid o system AAA i system ADY yng Nghymru</a:t>
            </a:r>
            <a:endParaRPr lang="cy-GB" sz="2500" dirty="0"/>
          </a:p>
        </p:txBody>
      </p:sp>
    </p:spTree>
    <p:extLst>
      <p:ext uri="{BB962C8B-B14F-4D97-AF65-F5344CB8AC3E}">
        <p14:creationId xmlns:p14="http://schemas.microsoft.com/office/powerpoint/2010/main" val="104250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cy-GB" sz="2700" b="1" dirty="0">
                <a:ea typeface="Times New Roman" panose="02020603050405020304" pitchFamily="18" charset="0"/>
              </a:rPr>
              <a:t>Elfen 1: </a:t>
            </a:r>
            <a:r>
              <a:rPr lang="cy-GB" sz="2700" dirty="0"/>
              <a:t>Poster – Yn amlinellu arfer da o ran cefnogi dysgwyr ag angen dysgu penodol </a:t>
            </a:r>
            <a:r>
              <a:rPr lang="cy-GB" sz="2000" dirty="0"/>
              <a:t>(Dangoswch ystyriaeth i gynwysoldeb, cynaliadwyedd a’r amgylchedd dysgu) (Tua 500 o eiriau)</a:t>
            </a:r>
          </a:p>
          <a:p>
            <a:pPr marL="457200" algn="just"/>
            <a:endParaRPr lang="cy-GB" sz="1050" dirty="0"/>
          </a:p>
          <a:p>
            <a:pPr marL="457200" algn="just"/>
            <a:r>
              <a:rPr lang="cy-GB" sz="2700" b="1" dirty="0">
                <a:highlight>
                  <a:srgbClr val="FFFF00"/>
                </a:highlight>
                <a:ea typeface="Times New Roman" panose="02020603050405020304" pitchFamily="18" charset="0"/>
              </a:rPr>
              <a:t>Elfen 2: </a:t>
            </a:r>
            <a:r>
              <a:rPr lang="cy-GB" sz="2700" dirty="0">
                <a:highlight>
                  <a:srgbClr val="FFFF00"/>
                </a:highlight>
                <a:ea typeface="Times New Roman" panose="02020603050405020304" pitchFamily="18" charset="0"/>
              </a:rPr>
              <a:t>Traethawd</a:t>
            </a:r>
            <a:r>
              <a:rPr lang="cy-GB" sz="2700" dirty="0">
                <a:highlight>
                  <a:srgbClr val="FFFF00"/>
                </a:highlight>
              </a:rPr>
              <a:t> – ‘Archwilio’r sbectrwm eang a chymhleth o Anghenion Dysgu Ychwanegol’ </a:t>
            </a:r>
            <a:r>
              <a:rPr lang="cy-GB" sz="2000" dirty="0">
                <a:highlight>
                  <a:srgbClr val="FFFF00"/>
                </a:highlight>
              </a:rPr>
              <a:t>(Trafodwch y modelau anabledd amrywiol a’r canfyddiadau newidiol am anghenion ychwanegol. Gan greu cysylltiadau rhwng polisi, deddfwriaeth a fframweithiau a sut mae’r rhain yn hwyluso arfer da.) (Tua 1,000 o eiriau)</a:t>
            </a:r>
          </a:p>
          <a:p>
            <a:pPr marL="457200" algn="just"/>
            <a:endParaRPr lang="cy-GB" sz="1050" dirty="0">
              <a:ea typeface="Times New Roman" panose="02020603050405020304" pitchFamily="18" charset="0"/>
            </a:endParaRPr>
          </a:p>
          <a:p>
            <a:pPr marL="457200" algn="just"/>
            <a:r>
              <a:rPr lang="cy-GB" sz="2700" b="1" dirty="0">
                <a:ea typeface="Times New Roman" panose="02020603050405020304" pitchFamily="18" charset="0"/>
              </a:rPr>
              <a:t>Elfen 3: </a:t>
            </a:r>
            <a:r>
              <a:rPr lang="cy-GB" sz="2700" dirty="0">
                <a:ea typeface="Times New Roman" panose="02020603050405020304" pitchFamily="18" charset="0"/>
              </a:rPr>
              <a:t>Archwiliwch a chrynhowch anghenion dysgu ychwanegol disgybl gan ddefnyddio dull cynllunio sy’n canolbwyntio ar yr unigolyn. </a:t>
            </a:r>
            <a:r>
              <a:rPr lang="cy-GB" sz="2000" dirty="0">
                <a:ea typeface="Times New Roman" panose="02020603050405020304" pitchFamily="18" charset="0"/>
              </a:rPr>
              <a:t>Yn seiliedig ar Adran</a:t>
            </a:r>
            <a:r>
              <a:rPr lang="cy-GB" sz="2000" dirty="0"/>
              <a:t> 1C CDU : Proffil (Amdanaf fi) a 2A CDU : Disgrifiad o anghenion dysgu ychwanegol (ADY) y plentyn neu’r person ifanc (Tua 600 o eiriau)</a:t>
            </a:r>
          </a:p>
          <a:p>
            <a:pPr marL="457200" algn="just"/>
            <a:endParaRPr lang="cy-GB" sz="1050" dirty="0">
              <a:ea typeface="Times New Roman" panose="02020603050405020304" pitchFamily="18" charset="0"/>
            </a:endParaRPr>
          </a:p>
          <a:p>
            <a:pPr marL="457200" algn="just"/>
            <a:r>
              <a:rPr lang="cy-GB" sz="2700" b="1" dirty="0">
                <a:ea typeface="Times New Roman" panose="02020603050405020304" pitchFamily="18" charset="0"/>
              </a:rPr>
              <a:t>Elfen 4:</a:t>
            </a:r>
            <a:r>
              <a:rPr lang="cy-GB" sz="2700" dirty="0">
                <a:ea typeface="Times New Roman" panose="02020603050405020304" pitchFamily="18" charset="0"/>
              </a:rPr>
              <a:t> Trafodwch y cymorth posibl a ddarperir i’r disgybl a ddewiswyd gennych (gan ddefnyddio’r egwyddorion, dulliau a pholisïau allweddol sy’n arwain arfer cynhwysol). </a:t>
            </a:r>
            <a:r>
              <a:rPr lang="cy-GB" sz="2000" dirty="0">
                <a:ea typeface="Times New Roman" panose="02020603050405020304" pitchFamily="18" charset="0"/>
              </a:rPr>
              <a:t>Yn seiliedig ar Adran</a:t>
            </a:r>
            <a:r>
              <a:rPr lang="cy-GB" sz="2000" dirty="0"/>
              <a:t> 2B CDU : Disgrifiad o ddarpariaeth ddysgu ychwanegol (</a:t>
            </a:r>
            <a:r>
              <a:rPr lang="cy-GB" sz="2000" dirty="0" err="1"/>
              <a:t>DDdY</a:t>
            </a:r>
            <a:r>
              <a:rPr lang="cy-GB" sz="2000" dirty="0"/>
              <a:t>) y plentyn neu’r person ifanc a sut y caiff ei darparu (Tua 900 o eiriau)</a:t>
            </a:r>
          </a:p>
          <a:p>
            <a:pPr marL="457200" algn="just"/>
            <a:endParaRPr lang="en-GB" sz="1400" dirty="0"/>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Portffolio  (02.11.2025  23:59)</a:t>
            </a:r>
          </a:p>
        </p:txBody>
      </p:sp>
    </p:spTree>
    <p:extLst>
      <p:ext uri="{BB962C8B-B14F-4D97-AF65-F5344CB8AC3E}">
        <p14:creationId xmlns:p14="http://schemas.microsoft.com/office/powerpoint/2010/main" val="219387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en-GB" sz="2700" b="1" dirty="0">
                <a:solidFill>
                  <a:schemeClr val="tx2">
                    <a:lumMod val="75000"/>
                  </a:schemeClr>
                </a:solidFill>
                <a:ea typeface="Times New Roman" panose="02020603050405020304" pitchFamily="18" charset="0"/>
              </a:rPr>
              <a:t>Element 1: </a:t>
            </a:r>
            <a:r>
              <a:rPr lang="en-GB" sz="2700" dirty="0">
                <a:solidFill>
                  <a:schemeClr val="tx2">
                    <a:lumMod val="75000"/>
                  </a:schemeClr>
                </a:solidFill>
              </a:rPr>
              <a:t>Poster – Outlining good practice in terms of supporting learners with a specific learning need </a:t>
            </a:r>
            <a:r>
              <a:rPr lang="en-GB" sz="2000" dirty="0">
                <a:solidFill>
                  <a:schemeClr val="tx2">
                    <a:lumMod val="75000"/>
                  </a:schemeClr>
                </a:solidFill>
              </a:rPr>
              <a:t>(Demonstrate consideration of inclusivity, sustainability and the learning environment) </a:t>
            </a:r>
            <a:r>
              <a:rPr lang="en-GB" sz="1800" dirty="0">
                <a:solidFill>
                  <a:schemeClr val="tx2">
                    <a:lumMod val="75000"/>
                  </a:schemeClr>
                </a:solidFill>
              </a:rPr>
              <a:t>(Approx. 500 words)</a:t>
            </a:r>
          </a:p>
          <a:p>
            <a:pPr marL="457200" algn="just"/>
            <a:endParaRPr lang="en-GB" sz="1600" dirty="0">
              <a:solidFill>
                <a:schemeClr val="tx2">
                  <a:lumMod val="75000"/>
                </a:schemeClr>
              </a:solidFill>
            </a:endParaRPr>
          </a:p>
          <a:p>
            <a:pPr marL="457200" algn="just"/>
            <a:r>
              <a:rPr lang="en-GB" sz="2700" b="1" dirty="0">
                <a:solidFill>
                  <a:schemeClr val="tx2">
                    <a:lumMod val="75000"/>
                  </a:schemeClr>
                </a:solidFill>
                <a:highlight>
                  <a:srgbClr val="FFFF00"/>
                </a:highlight>
                <a:ea typeface="Times New Roman" panose="02020603050405020304" pitchFamily="18" charset="0"/>
              </a:rPr>
              <a:t>Element 2: </a:t>
            </a:r>
            <a:r>
              <a:rPr lang="en-GB" sz="2700" dirty="0">
                <a:solidFill>
                  <a:schemeClr val="tx2">
                    <a:lumMod val="75000"/>
                  </a:schemeClr>
                </a:solidFill>
                <a:highlight>
                  <a:srgbClr val="FFFF00"/>
                </a:highlight>
              </a:rPr>
              <a:t>Essay – ‘Explore the wide and complex spectrum of additional needs’ </a:t>
            </a:r>
            <a:r>
              <a:rPr lang="en-GB" sz="2000" dirty="0">
                <a:solidFill>
                  <a:schemeClr val="tx2">
                    <a:lumMod val="75000"/>
                  </a:schemeClr>
                </a:solidFill>
                <a:highlight>
                  <a:srgbClr val="FFFF00"/>
                </a:highlight>
              </a:rPr>
              <a:t>(Discus the various models of disability and changing perceptions of additional needs. Drawing links between policy, legislation and frameworks and how these facilitate good practice.) (Approx. 1,000 words)</a:t>
            </a:r>
          </a:p>
          <a:p>
            <a:pPr marL="457200" algn="just"/>
            <a:endParaRPr lang="en-GB" sz="1600" dirty="0">
              <a:solidFill>
                <a:schemeClr val="tx2">
                  <a:lumMod val="75000"/>
                </a:schemeClr>
              </a:solidFill>
              <a:ea typeface="Times New Roman" panose="02020603050405020304" pitchFamily="18" charset="0"/>
            </a:endParaRPr>
          </a:p>
          <a:p>
            <a:pPr marL="457200" algn="just"/>
            <a:r>
              <a:rPr lang="en-GB" sz="2700" b="1" dirty="0">
                <a:solidFill>
                  <a:schemeClr val="tx2">
                    <a:lumMod val="75000"/>
                  </a:schemeClr>
                </a:solidFill>
                <a:ea typeface="Times New Roman" panose="02020603050405020304" pitchFamily="18" charset="0"/>
              </a:rPr>
              <a:t>Element 3: </a:t>
            </a:r>
            <a:r>
              <a:rPr lang="en-GB" sz="2700" dirty="0">
                <a:solidFill>
                  <a:schemeClr val="tx2">
                    <a:lumMod val="75000"/>
                  </a:schemeClr>
                </a:solidFill>
                <a:ea typeface="Times New Roman" panose="02020603050405020304" pitchFamily="18" charset="0"/>
              </a:rPr>
              <a:t>Explore and summarise the additional learning needs of a pupil using a person centred planning approach. </a:t>
            </a:r>
            <a:r>
              <a:rPr lang="en-GB" sz="2000" dirty="0">
                <a:solidFill>
                  <a:schemeClr val="tx2">
                    <a:lumMod val="75000"/>
                  </a:schemeClr>
                </a:solidFill>
              </a:rPr>
              <a:t>Based upon Section 1C IDP : Profile (About me) and 2A IDP : Description of the child or young person’s additional learning needs (ALN) (Approx. 600 words)</a:t>
            </a:r>
          </a:p>
          <a:p>
            <a:pPr marL="457200" algn="just"/>
            <a:endParaRPr lang="en-GB" sz="1600" dirty="0">
              <a:solidFill>
                <a:schemeClr val="tx2">
                  <a:lumMod val="75000"/>
                </a:schemeClr>
              </a:solidFill>
              <a:ea typeface="Times New Roman" panose="02020603050405020304" pitchFamily="18" charset="0"/>
            </a:endParaRPr>
          </a:p>
          <a:p>
            <a:pPr marL="457200" algn="just"/>
            <a:r>
              <a:rPr lang="en-GB" sz="2700" b="1" dirty="0">
                <a:solidFill>
                  <a:schemeClr val="tx2">
                    <a:lumMod val="75000"/>
                  </a:schemeClr>
                </a:solidFill>
                <a:ea typeface="Times New Roman" panose="02020603050405020304" pitchFamily="18" charset="0"/>
              </a:rPr>
              <a:t>Element 4:</a:t>
            </a:r>
            <a:r>
              <a:rPr lang="en-GB" sz="2700" dirty="0">
                <a:solidFill>
                  <a:schemeClr val="tx2">
                    <a:lumMod val="75000"/>
                  </a:schemeClr>
                </a:solidFill>
                <a:ea typeface="Times New Roman" panose="02020603050405020304" pitchFamily="18" charset="0"/>
              </a:rPr>
              <a:t> Discuss the potential support provided to your chosen pupil (utilising the key principles, approaches and policies that guide inclusive practice). </a:t>
            </a:r>
            <a:r>
              <a:rPr lang="en-GB" sz="2000" dirty="0">
                <a:solidFill>
                  <a:schemeClr val="tx2">
                    <a:lumMod val="75000"/>
                  </a:schemeClr>
                </a:solidFill>
              </a:rPr>
              <a:t>Based upon Section 2B IDP : Description and delivery of the child or young person’s additional learning provision (ALP) (Approx. 900 words)</a:t>
            </a:r>
          </a:p>
          <a:p>
            <a:pPr marL="457200" algn="just"/>
            <a:endParaRPr lang="en-GB" sz="2000" dirty="0"/>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  (02.11.2025  23:59)</a:t>
            </a:r>
          </a:p>
        </p:txBody>
      </p:sp>
    </p:spTree>
    <p:extLst>
      <p:ext uri="{BB962C8B-B14F-4D97-AF65-F5344CB8AC3E}">
        <p14:creationId xmlns:p14="http://schemas.microsoft.com/office/powerpoint/2010/main" val="282864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nvSpPr>
        <p:spPr>
          <a:xfrm>
            <a:off x="473888" y="477768"/>
            <a:ext cx="4614203" cy="1956841"/>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endParaRPr lang="cy-GB" sz="1400" b="1" dirty="0"/>
          </a:p>
          <a:p>
            <a:pPr algn="l">
              <a:spcAft>
                <a:spcPts val="600"/>
              </a:spcAft>
            </a:pPr>
            <a:r>
              <a:rPr lang="cy-GB" sz="7000" b="1" dirty="0"/>
              <a:t>Yn sesiwn heddiw</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3"/>
          <p:cNvSpPr txBox="1">
            <a:spLocks/>
          </p:cNvSpPr>
          <p:nvPr/>
        </p:nvSpPr>
        <p:spPr>
          <a:xfrm>
            <a:off x="6766560" y="2872899"/>
            <a:ext cx="5422392" cy="3320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endParaRPr lang="en-US" sz="2200" dirty="0"/>
          </a:p>
          <a:p>
            <a:pPr marL="457200"/>
            <a:r>
              <a:rPr lang="en-US" dirty="0">
                <a:solidFill>
                  <a:schemeClr val="tx2">
                    <a:lumMod val="75000"/>
                  </a:schemeClr>
                </a:solidFill>
              </a:rPr>
              <a:t>Individual Development Plans</a:t>
            </a:r>
          </a:p>
          <a:p>
            <a:pPr marL="457200"/>
            <a:r>
              <a:rPr lang="en-US" dirty="0">
                <a:solidFill>
                  <a:schemeClr val="tx2">
                    <a:lumMod val="75000"/>
                  </a:schemeClr>
                </a:solidFill>
              </a:rPr>
              <a:t>Additional Learning Provision</a:t>
            </a:r>
          </a:p>
          <a:p>
            <a:pPr marL="457200"/>
            <a:r>
              <a:rPr lang="en-US" dirty="0">
                <a:solidFill>
                  <a:schemeClr val="tx2">
                    <a:lumMod val="75000"/>
                  </a:schemeClr>
                </a:solidFill>
              </a:rPr>
              <a:t>Person-</a:t>
            </a:r>
            <a:r>
              <a:rPr lang="en-US" dirty="0" err="1">
                <a:solidFill>
                  <a:schemeClr val="tx2">
                    <a:lumMod val="75000"/>
                  </a:schemeClr>
                </a:solidFill>
              </a:rPr>
              <a:t>Centred</a:t>
            </a:r>
            <a:r>
              <a:rPr lang="en-US" dirty="0">
                <a:solidFill>
                  <a:schemeClr val="tx2">
                    <a:lumMod val="75000"/>
                  </a:schemeClr>
                </a:solidFill>
              </a:rPr>
              <a:t> Planning</a:t>
            </a:r>
          </a:p>
          <a:p>
            <a:pPr marL="457200"/>
            <a:endParaRPr lang="en-US" dirty="0"/>
          </a:p>
          <a:p>
            <a:pPr indent="0">
              <a:buNone/>
            </a:pPr>
            <a:endParaRPr lang="en-US" sz="2200" dirty="0"/>
          </a:p>
          <a:p>
            <a:endParaRPr lang="en-US" sz="2200" dirty="0"/>
          </a:p>
        </p:txBody>
      </p:sp>
      <p:sp>
        <p:nvSpPr>
          <p:cNvPr id="4" name="Title 1">
            <a:extLst>
              <a:ext uri="{FF2B5EF4-FFF2-40B4-BE49-F238E27FC236}">
                <a16:creationId xmlns:a16="http://schemas.microsoft.com/office/drawing/2014/main" id="{FCC53500-3007-2612-4587-36A08ED10333}"/>
              </a:ext>
            </a:extLst>
          </p:cNvPr>
          <p:cNvSpPr txBox="1">
            <a:spLocks/>
          </p:cNvSpPr>
          <p:nvPr/>
        </p:nvSpPr>
        <p:spPr>
          <a:xfrm>
            <a:off x="7439464" y="477769"/>
            <a:ext cx="4614203" cy="1956841"/>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endParaRPr lang="en-US" sz="1400" b="1" dirty="0"/>
          </a:p>
          <a:p>
            <a:pPr algn="l">
              <a:spcAft>
                <a:spcPts val="600"/>
              </a:spcAft>
            </a:pPr>
            <a:r>
              <a:rPr lang="en-US" sz="7000" b="1" dirty="0">
                <a:solidFill>
                  <a:schemeClr val="tx2">
                    <a:lumMod val="75000"/>
                  </a:schemeClr>
                </a:solidFill>
              </a:rPr>
              <a:t>In today’s session</a:t>
            </a:r>
          </a:p>
        </p:txBody>
      </p:sp>
      <p:sp>
        <p:nvSpPr>
          <p:cNvPr id="5" name="Content Placeholder 3">
            <a:extLst>
              <a:ext uri="{FF2B5EF4-FFF2-40B4-BE49-F238E27FC236}">
                <a16:creationId xmlns:a16="http://schemas.microsoft.com/office/drawing/2014/main" id="{7DB796F1-AD2E-D510-6D99-1289D4F3C634}"/>
              </a:ext>
            </a:extLst>
          </p:cNvPr>
          <p:cNvSpPr txBox="1">
            <a:spLocks/>
          </p:cNvSpPr>
          <p:nvPr/>
        </p:nvSpPr>
        <p:spPr>
          <a:xfrm>
            <a:off x="204907" y="2872899"/>
            <a:ext cx="5422392" cy="3320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endParaRPr lang="cy-GB" sz="2200" dirty="0"/>
          </a:p>
          <a:p>
            <a:pPr marL="457200"/>
            <a:r>
              <a:rPr lang="cy-GB" dirty="0"/>
              <a:t>Cynlluniau Datblygu Unigol</a:t>
            </a:r>
          </a:p>
          <a:p>
            <a:pPr marL="457200"/>
            <a:r>
              <a:rPr lang="cy-GB" dirty="0"/>
              <a:t>Darpariaeth Ddysgu Ychwanegol</a:t>
            </a:r>
          </a:p>
          <a:p>
            <a:pPr marL="457200"/>
            <a:r>
              <a:rPr lang="cy-GB" dirty="0"/>
              <a:t>Cynllunio sy’n Canolbwyntio ar yr Unigolyn</a:t>
            </a:r>
          </a:p>
          <a:p>
            <a:pPr marL="457200"/>
            <a:endParaRPr lang="cy-GB" dirty="0"/>
          </a:p>
          <a:p>
            <a:pPr indent="0">
              <a:buNone/>
            </a:pPr>
            <a:endParaRPr lang="cy-GB" sz="2200" dirty="0"/>
          </a:p>
          <a:p>
            <a:endParaRPr lang="cy-GB" sz="2200" dirty="0"/>
          </a:p>
        </p:txBody>
      </p:sp>
    </p:spTree>
    <p:extLst>
      <p:ext uri="{BB962C8B-B14F-4D97-AF65-F5344CB8AC3E}">
        <p14:creationId xmlns:p14="http://schemas.microsoft.com/office/powerpoint/2010/main" val="2141122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01F57-29EA-5AB9-F5FC-055A3599025E}"/>
              </a:ext>
            </a:extLst>
          </p:cNvPr>
          <p:cNvSpPr>
            <a:spLocks noGrp="1"/>
          </p:cNvSpPr>
          <p:nvPr>
            <p:ph type="title"/>
          </p:nvPr>
        </p:nvSpPr>
        <p:spPr>
          <a:xfrm>
            <a:off x="7033846" y="325369"/>
            <a:ext cx="5050302" cy="1956841"/>
          </a:xfrm>
        </p:spPr>
        <p:txBody>
          <a:bodyPr anchor="b">
            <a:normAutofit fontScale="90000"/>
          </a:bodyPr>
          <a:lstStyle/>
          <a:p>
            <a:r>
              <a:rPr lang="en-GB" sz="5000" dirty="0">
                <a:solidFill>
                  <a:schemeClr val="tx2">
                    <a:lumMod val="75000"/>
                  </a:schemeClr>
                </a:solidFill>
              </a:rPr>
              <a:t>Individual Development Plan (IDP)</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743656CA-C2A9-C28F-E6B0-86E2376B4881}"/>
              </a:ext>
            </a:extLst>
          </p:cNvPr>
          <p:cNvSpPr>
            <a:spLocks noGrp="1"/>
          </p:cNvSpPr>
          <p:nvPr>
            <p:ph idx="1"/>
          </p:nvPr>
        </p:nvSpPr>
        <p:spPr>
          <a:xfrm>
            <a:off x="6822830" y="2872899"/>
            <a:ext cx="5261317" cy="3320668"/>
          </a:xfrm>
        </p:spPr>
        <p:txBody>
          <a:bodyPr>
            <a:normAutofit/>
          </a:bodyPr>
          <a:lstStyle/>
          <a:p>
            <a:r>
              <a:rPr lang="en-GB" b="0" i="0" dirty="0">
                <a:solidFill>
                  <a:schemeClr val="tx2">
                    <a:lumMod val="75000"/>
                  </a:schemeClr>
                </a:solidFill>
                <a:effectLst/>
              </a:rPr>
              <a:t>A legal document which describes a child or young person’s additional learning needs, the support they need and the outcomes they would like to achieve.  </a:t>
            </a:r>
          </a:p>
          <a:p>
            <a:pPr marL="0" indent="0" algn="r">
              <a:buNone/>
            </a:pPr>
            <a:r>
              <a:rPr lang="en-GB" sz="1200" dirty="0">
                <a:solidFill>
                  <a:schemeClr val="tx2">
                    <a:lumMod val="75000"/>
                  </a:schemeClr>
                </a:solidFill>
              </a:rPr>
              <a:t>Welsh Government (2021)</a:t>
            </a:r>
            <a:endParaRPr lang="en-GB" sz="1200" b="0" i="0" dirty="0">
              <a:solidFill>
                <a:schemeClr val="tx2">
                  <a:lumMod val="75000"/>
                </a:schemeClr>
              </a:solidFill>
              <a:effectLst/>
            </a:endParaRPr>
          </a:p>
          <a:p>
            <a:endParaRPr lang="en-US" dirty="0"/>
          </a:p>
        </p:txBody>
      </p:sp>
      <p:sp>
        <p:nvSpPr>
          <p:cNvPr id="3" name="Title 1">
            <a:extLst>
              <a:ext uri="{FF2B5EF4-FFF2-40B4-BE49-F238E27FC236}">
                <a16:creationId xmlns:a16="http://schemas.microsoft.com/office/drawing/2014/main" id="{615619A7-EF22-893E-1CBB-14A2244652B7}"/>
              </a:ext>
            </a:extLst>
          </p:cNvPr>
          <p:cNvSpPr txBox="1">
            <a:spLocks/>
          </p:cNvSpPr>
          <p:nvPr/>
        </p:nvSpPr>
        <p:spPr>
          <a:xfrm>
            <a:off x="444788" y="441910"/>
            <a:ext cx="5050302" cy="1956841"/>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000" dirty="0"/>
              <a:t>Cynllun Datblygu Unigol (CDU)</a:t>
            </a:r>
          </a:p>
        </p:txBody>
      </p:sp>
      <p:sp>
        <p:nvSpPr>
          <p:cNvPr id="4" name="Content Placeholder 9">
            <a:extLst>
              <a:ext uri="{FF2B5EF4-FFF2-40B4-BE49-F238E27FC236}">
                <a16:creationId xmlns:a16="http://schemas.microsoft.com/office/drawing/2014/main" id="{3BA6DDE1-B627-FF52-36F2-B217B990ECAD}"/>
              </a:ext>
            </a:extLst>
          </p:cNvPr>
          <p:cNvSpPr txBox="1">
            <a:spLocks/>
          </p:cNvSpPr>
          <p:nvPr/>
        </p:nvSpPr>
        <p:spPr>
          <a:xfrm>
            <a:off x="444788" y="2968041"/>
            <a:ext cx="5261317" cy="3320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Dogfen gyfreithiol sy’n disgrifio anghenion dysgu ychwanegol plentyn neu berson ifanc, y cymorth sydd ei angen arnyn nhw a’r canlyniadau yr hoffent eu cyflawni.  </a:t>
            </a:r>
          </a:p>
          <a:p>
            <a:pPr marL="0" indent="0" algn="r">
              <a:buFont typeface="Arial" panose="020B0604020202020204" pitchFamily="34" charset="0"/>
              <a:buNone/>
            </a:pPr>
            <a:r>
              <a:rPr lang="cy-GB" sz="1200" dirty="0"/>
              <a:t>Llywodraeth Cymru (2021)</a:t>
            </a:r>
          </a:p>
          <a:p>
            <a:endParaRPr lang="cy-GB" dirty="0"/>
          </a:p>
        </p:txBody>
      </p:sp>
    </p:spTree>
    <p:extLst>
      <p:ext uri="{BB962C8B-B14F-4D97-AF65-F5344CB8AC3E}">
        <p14:creationId xmlns:p14="http://schemas.microsoft.com/office/powerpoint/2010/main" val="1717253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01F57-29EA-5AB9-F5FC-055A3599025E}"/>
              </a:ext>
            </a:extLst>
          </p:cNvPr>
          <p:cNvSpPr>
            <a:spLocks noGrp="1"/>
          </p:cNvSpPr>
          <p:nvPr>
            <p:ph type="title"/>
          </p:nvPr>
        </p:nvSpPr>
        <p:spPr>
          <a:xfrm>
            <a:off x="296524" y="477769"/>
            <a:ext cx="5366121" cy="1956841"/>
          </a:xfrm>
        </p:spPr>
        <p:txBody>
          <a:bodyPr anchor="b">
            <a:normAutofit/>
          </a:bodyPr>
          <a:lstStyle/>
          <a:p>
            <a:r>
              <a:rPr lang="cy-GB" sz="5000" dirty="0"/>
              <a:t>Darpariaeth Ddysgu Ychwanegol (</a:t>
            </a:r>
            <a:r>
              <a:rPr lang="cy-GB" sz="5000" dirty="0" err="1"/>
              <a:t>DDdY</a:t>
            </a:r>
            <a:r>
              <a:rPr lang="cy-GB" sz="5000" dirty="0"/>
              <a:t>)</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743656CA-C2A9-C28F-E6B0-86E2376B4881}"/>
              </a:ext>
            </a:extLst>
          </p:cNvPr>
          <p:cNvSpPr>
            <a:spLocks noGrp="1"/>
          </p:cNvSpPr>
          <p:nvPr>
            <p:ph idx="1"/>
          </p:nvPr>
        </p:nvSpPr>
        <p:spPr>
          <a:xfrm>
            <a:off x="6400800" y="2872899"/>
            <a:ext cx="5669280" cy="3320668"/>
          </a:xfrm>
        </p:spPr>
        <p:txBody>
          <a:bodyPr>
            <a:normAutofit fontScale="77500" lnSpcReduction="20000"/>
          </a:bodyPr>
          <a:lstStyle/>
          <a:p>
            <a:r>
              <a:rPr lang="en-US" sz="3200" dirty="0">
                <a:solidFill>
                  <a:schemeClr val="tx2">
                    <a:lumMod val="75000"/>
                  </a:schemeClr>
                </a:solidFill>
              </a:rPr>
              <a:t>The extra support given to children with an ALN to help them learn</a:t>
            </a:r>
          </a:p>
          <a:p>
            <a:r>
              <a:rPr lang="en-US" sz="3200" dirty="0">
                <a:solidFill>
                  <a:schemeClr val="tx2">
                    <a:lumMod val="75000"/>
                  </a:schemeClr>
                </a:solidFill>
              </a:rPr>
              <a:t>It is written into the IDP</a:t>
            </a:r>
          </a:p>
          <a:p>
            <a:pPr marL="0" indent="0">
              <a:buNone/>
            </a:pPr>
            <a:r>
              <a:rPr lang="en-US" sz="3200" dirty="0">
                <a:solidFill>
                  <a:schemeClr val="tx2">
                    <a:lumMod val="75000"/>
                  </a:schemeClr>
                </a:solidFill>
              </a:rPr>
              <a:t>                                       </a:t>
            </a:r>
            <a:r>
              <a:rPr lang="en-US" sz="1900" dirty="0">
                <a:solidFill>
                  <a:schemeClr val="tx2">
                    <a:lumMod val="75000"/>
                  </a:schemeClr>
                </a:solidFill>
              </a:rPr>
              <a:t>Welsh Government (2021)</a:t>
            </a:r>
          </a:p>
          <a:p>
            <a:r>
              <a:rPr lang="en-US" sz="3200" dirty="0">
                <a:solidFill>
                  <a:schemeClr val="tx2">
                    <a:lumMod val="75000"/>
                  </a:schemeClr>
                </a:solidFill>
              </a:rPr>
              <a:t>It can be delivered by teachers, TAs, other education professionals.</a:t>
            </a:r>
          </a:p>
          <a:p>
            <a:pPr marL="0" indent="0">
              <a:buNone/>
            </a:pPr>
            <a:r>
              <a:rPr lang="en-US" sz="1900" dirty="0">
                <a:solidFill>
                  <a:schemeClr val="tx2">
                    <a:lumMod val="75000"/>
                  </a:schemeClr>
                </a:solidFill>
              </a:rPr>
              <a:t>                                                                                     </a:t>
            </a:r>
            <a:r>
              <a:rPr lang="en-US" sz="1900" dirty="0" err="1">
                <a:solidFill>
                  <a:schemeClr val="tx2">
                    <a:lumMod val="75000"/>
                  </a:schemeClr>
                </a:solidFill>
              </a:rPr>
              <a:t>Dewis</a:t>
            </a:r>
            <a:r>
              <a:rPr lang="en-US" sz="1900" dirty="0">
                <a:solidFill>
                  <a:schemeClr val="tx2">
                    <a:lumMod val="75000"/>
                  </a:schemeClr>
                </a:solidFill>
              </a:rPr>
              <a:t> (2020)</a:t>
            </a:r>
          </a:p>
          <a:p>
            <a:pPr marL="457200" lvl="1" indent="0">
              <a:buNone/>
            </a:pPr>
            <a:r>
              <a:rPr lang="en-US" sz="1200" dirty="0">
                <a:solidFill>
                  <a:schemeClr val="tx2">
                    <a:lumMod val="75000"/>
                  </a:schemeClr>
                </a:solidFill>
              </a:rPr>
              <a:t>                                               </a:t>
            </a:r>
          </a:p>
          <a:p>
            <a:pPr marL="457200" lvl="1" indent="0">
              <a:buNone/>
            </a:pPr>
            <a:endParaRPr lang="en-US" sz="1200" dirty="0"/>
          </a:p>
          <a:p>
            <a:pPr marL="457200" lvl="1" indent="0">
              <a:buNone/>
            </a:pPr>
            <a:endParaRPr lang="en-US" sz="1200" dirty="0"/>
          </a:p>
          <a:p>
            <a:pPr marL="0" indent="0">
              <a:buNone/>
            </a:pPr>
            <a:r>
              <a:rPr lang="en-US" sz="3200" dirty="0"/>
              <a:t>               </a:t>
            </a:r>
          </a:p>
        </p:txBody>
      </p:sp>
      <p:sp>
        <p:nvSpPr>
          <p:cNvPr id="3" name="Title 1">
            <a:extLst>
              <a:ext uri="{FF2B5EF4-FFF2-40B4-BE49-F238E27FC236}">
                <a16:creationId xmlns:a16="http://schemas.microsoft.com/office/drawing/2014/main" id="{72513823-26C5-1F6B-2645-3F0BECAC28D1}"/>
              </a:ext>
            </a:extLst>
          </p:cNvPr>
          <p:cNvSpPr txBox="1">
            <a:spLocks/>
          </p:cNvSpPr>
          <p:nvPr/>
        </p:nvSpPr>
        <p:spPr>
          <a:xfrm>
            <a:off x="6529355" y="477769"/>
            <a:ext cx="5366121" cy="195684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000" dirty="0">
                <a:solidFill>
                  <a:schemeClr val="tx2">
                    <a:lumMod val="75000"/>
                  </a:schemeClr>
                </a:solidFill>
              </a:rPr>
              <a:t>Additional Learning Provision (ALP)</a:t>
            </a:r>
          </a:p>
        </p:txBody>
      </p:sp>
      <p:sp>
        <p:nvSpPr>
          <p:cNvPr id="4" name="Content Placeholder 9">
            <a:extLst>
              <a:ext uri="{FF2B5EF4-FFF2-40B4-BE49-F238E27FC236}">
                <a16:creationId xmlns:a16="http://schemas.microsoft.com/office/drawing/2014/main" id="{343C0E13-BDFE-6150-44B9-3C977E36208B}"/>
              </a:ext>
            </a:extLst>
          </p:cNvPr>
          <p:cNvSpPr txBox="1">
            <a:spLocks/>
          </p:cNvSpPr>
          <p:nvPr/>
        </p:nvSpPr>
        <p:spPr>
          <a:xfrm>
            <a:off x="425196" y="2872899"/>
            <a:ext cx="5669280" cy="3320668"/>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3200" dirty="0"/>
              <a:t>Y cymorth ychwanegol a roddir i blant ag ADY i’w helpu i ddysgu</a:t>
            </a:r>
          </a:p>
          <a:p>
            <a:r>
              <a:rPr lang="cy-GB" sz="3200" dirty="0"/>
              <a:t>Mae wedi’i chynnwys yn y CDU</a:t>
            </a:r>
          </a:p>
          <a:p>
            <a:pPr marL="0" indent="0">
              <a:buFont typeface="Arial" panose="020B0604020202020204" pitchFamily="34" charset="0"/>
              <a:buNone/>
            </a:pPr>
            <a:r>
              <a:rPr lang="cy-GB" sz="3200" dirty="0"/>
              <a:t>                                         </a:t>
            </a:r>
            <a:r>
              <a:rPr lang="cy-GB" sz="1800" dirty="0"/>
              <a:t>Llywodraeth Cymru (2021)</a:t>
            </a:r>
          </a:p>
          <a:p>
            <a:r>
              <a:rPr lang="cy-GB" sz="3200" dirty="0"/>
              <a:t>Gall gael ei darparu gan athrawon, Cynorthwywyr Addysgu, gweithwyr addysg proffesiynol eraill.</a:t>
            </a:r>
          </a:p>
          <a:p>
            <a:pPr marL="0" indent="0">
              <a:buFont typeface="Arial" panose="020B0604020202020204" pitchFamily="34" charset="0"/>
              <a:buNone/>
            </a:pPr>
            <a:r>
              <a:rPr lang="cy-GB" sz="1800" dirty="0"/>
              <a:t>                                                                                     Dewis (2020)</a:t>
            </a:r>
          </a:p>
          <a:p>
            <a:pPr marL="457200" lvl="1" indent="0">
              <a:buFont typeface="Arial" panose="020B0604020202020204" pitchFamily="34" charset="0"/>
              <a:buNone/>
            </a:pPr>
            <a:r>
              <a:rPr lang="cy-GB" sz="1200" dirty="0"/>
              <a:t>                                               </a:t>
            </a:r>
          </a:p>
          <a:p>
            <a:pPr marL="457200" lvl="1" indent="0">
              <a:buFont typeface="Arial" panose="020B0604020202020204" pitchFamily="34" charset="0"/>
              <a:buNone/>
            </a:pPr>
            <a:endParaRPr lang="cy-GB" sz="1200" dirty="0"/>
          </a:p>
          <a:p>
            <a:pPr marL="457200" lvl="1" indent="0">
              <a:buFont typeface="Arial" panose="020B0604020202020204" pitchFamily="34" charset="0"/>
              <a:buNone/>
            </a:pPr>
            <a:endParaRPr lang="cy-GB" sz="1200" dirty="0"/>
          </a:p>
          <a:p>
            <a:pPr marL="0" indent="0">
              <a:buFont typeface="Arial" panose="020B0604020202020204" pitchFamily="34" charset="0"/>
              <a:buNone/>
            </a:pPr>
            <a:endParaRPr lang="cy-GB" sz="3200" dirty="0"/>
          </a:p>
        </p:txBody>
      </p:sp>
    </p:spTree>
    <p:extLst>
      <p:ext uri="{BB962C8B-B14F-4D97-AF65-F5344CB8AC3E}">
        <p14:creationId xmlns:p14="http://schemas.microsoft.com/office/powerpoint/2010/main" val="1585957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01F57-29EA-5AB9-F5FC-055A3599025E}"/>
              </a:ext>
            </a:extLst>
          </p:cNvPr>
          <p:cNvSpPr>
            <a:spLocks noGrp="1"/>
          </p:cNvSpPr>
          <p:nvPr>
            <p:ph type="title"/>
          </p:nvPr>
        </p:nvSpPr>
        <p:spPr>
          <a:xfrm>
            <a:off x="6583680" y="325369"/>
            <a:ext cx="5605272" cy="1956841"/>
          </a:xfrm>
        </p:spPr>
        <p:txBody>
          <a:bodyPr anchor="b">
            <a:normAutofit/>
          </a:bodyPr>
          <a:lstStyle/>
          <a:p>
            <a:r>
              <a:rPr lang="en-GB" sz="5000" dirty="0">
                <a:solidFill>
                  <a:schemeClr val="tx2">
                    <a:lumMod val="75000"/>
                  </a:schemeClr>
                </a:solidFill>
              </a:rPr>
              <a:t>Person Centred Planning (PCP)</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743656CA-C2A9-C28F-E6B0-86E2376B4881}"/>
              </a:ext>
            </a:extLst>
          </p:cNvPr>
          <p:cNvSpPr>
            <a:spLocks noGrp="1"/>
          </p:cNvSpPr>
          <p:nvPr>
            <p:ph idx="1"/>
          </p:nvPr>
        </p:nvSpPr>
        <p:spPr>
          <a:xfrm>
            <a:off x="6583680" y="2872898"/>
            <a:ext cx="5472332" cy="3879593"/>
          </a:xfrm>
        </p:spPr>
        <p:txBody>
          <a:bodyPr>
            <a:normAutofit/>
          </a:bodyPr>
          <a:lstStyle/>
          <a:p>
            <a:r>
              <a:rPr lang="en-GB" sz="1800" dirty="0">
                <a:solidFill>
                  <a:schemeClr val="tx2">
                    <a:lumMod val="75000"/>
                  </a:schemeClr>
                </a:solidFill>
                <a:latin typeface="Calibri" panose="020F0502020204030204" pitchFamily="34" charset="0"/>
                <a:cs typeface="Calibri" panose="020F0502020204030204" pitchFamily="34" charset="0"/>
              </a:rPr>
              <a:t>An approach </a:t>
            </a:r>
            <a:r>
              <a:rPr lang="en-GB" sz="1800" b="0" i="0" dirty="0">
                <a:solidFill>
                  <a:schemeClr val="tx2">
                    <a:lumMod val="75000"/>
                  </a:schemeClr>
                </a:solidFill>
                <a:effectLst/>
                <a:latin typeface="Calibri" panose="020F0502020204030204" pitchFamily="34" charset="0"/>
                <a:cs typeface="Calibri" panose="020F0502020204030204" pitchFamily="34" charset="0"/>
              </a:rPr>
              <a:t>based on a set of shared values that can be used to plan </a:t>
            </a:r>
            <a:r>
              <a:rPr lang="en-GB" sz="1800" b="0" i="1" dirty="0">
                <a:solidFill>
                  <a:schemeClr val="tx2">
                    <a:lumMod val="75000"/>
                  </a:schemeClr>
                </a:solidFill>
                <a:effectLst/>
                <a:latin typeface="Calibri" panose="020F0502020204030204" pitchFamily="34" charset="0"/>
                <a:cs typeface="Calibri" panose="020F0502020204030204" pitchFamily="34" charset="0"/>
              </a:rPr>
              <a:t>with</a:t>
            </a:r>
            <a:r>
              <a:rPr lang="en-GB" sz="1800" b="0" i="0" dirty="0">
                <a:solidFill>
                  <a:schemeClr val="tx2">
                    <a:lumMod val="75000"/>
                  </a:schemeClr>
                </a:solidFill>
                <a:effectLst/>
                <a:latin typeface="Calibri" panose="020F0502020204030204" pitchFamily="34" charset="0"/>
                <a:cs typeface="Calibri" panose="020F0502020204030204" pitchFamily="34" charset="0"/>
              </a:rPr>
              <a:t> a person – not </a:t>
            </a:r>
            <a:r>
              <a:rPr lang="en-GB" sz="1800" b="0" i="1" dirty="0">
                <a:solidFill>
                  <a:schemeClr val="tx2">
                    <a:lumMod val="75000"/>
                  </a:schemeClr>
                </a:solidFill>
                <a:effectLst/>
                <a:latin typeface="Calibri" panose="020F0502020204030204" pitchFamily="34" charset="0"/>
                <a:cs typeface="Calibri" panose="020F0502020204030204" pitchFamily="34" charset="0"/>
              </a:rPr>
              <a:t>for</a:t>
            </a:r>
            <a:r>
              <a:rPr lang="en-GB" sz="1800" b="0" i="0" dirty="0">
                <a:solidFill>
                  <a:schemeClr val="tx2">
                    <a:lumMod val="75000"/>
                  </a:schemeClr>
                </a:solidFill>
                <a:effectLst/>
                <a:latin typeface="Calibri" panose="020F0502020204030204" pitchFamily="34" charset="0"/>
                <a:cs typeface="Calibri" panose="020F0502020204030204" pitchFamily="34" charset="0"/>
              </a:rPr>
              <a:t> them.  </a:t>
            </a:r>
          </a:p>
          <a:p>
            <a:pPr marL="0" indent="0">
              <a:buNone/>
            </a:pPr>
            <a:r>
              <a:rPr lang="en-GB" sz="1800" dirty="0">
                <a:solidFill>
                  <a:schemeClr val="tx2">
                    <a:lumMod val="75000"/>
                  </a:schemeClr>
                </a:solidFill>
                <a:latin typeface="Calibri" panose="020F0502020204030204" pitchFamily="34" charset="0"/>
                <a:cs typeface="Calibri" panose="020F0502020204030204" pitchFamily="34" charset="0"/>
              </a:rPr>
              <a:t>                                             </a:t>
            </a:r>
            <a:r>
              <a:rPr lang="en-GB" sz="1200" b="0" i="0" dirty="0">
                <a:solidFill>
                  <a:schemeClr val="tx2">
                    <a:lumMod val="75000"/>
                  </a:schemeClr>
                </a:solidFill>
                <a:effectLst/>
                <a:latin typeface="Calibri" panose="020F0502020204030204" pitchFamily="34" charset="0"/>
                <a:cs typeface="Calibri" panose="020F0502020204030204" pitchFamily="34" charset="0"/>
              </a:rPr>
              <a:t>Welsh Government(2015)</a:t>
            </a:r>
          </a:p>
          <a:p>
            <a:pPr marL="0" indent="0">
              <a:buNone/>
            </a:pPr>
            <a:r>
              <a:rPr lang="en-GB" sz="1200" b="0" i="0" dirty="0">
                <a:solidFill>
                  <a:schemeClr val="tx2">
                    <a:lumMod val="75000"/>
                  </a:schemeClr>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https://gov.wales/sites/default/files/publications/2019-01/person-centred-practice-in-education-a-guide-for-early-years-schools-and-colleges-in-wales.pdf</a:t>
            </a:r>
            <a:r>
              <a:rPr lang="en-GB" sz="1200" b="0" i="0" dirty="0">
                <a:solidFill>
                  <a:schemeClr val="tx2">
                    <a:lumMod val="75000"/>
                  </a:schemeClr>
                </a:solidFill>
                <a:effectLst/>
                <a:latin typeface="Calibri" panose="020F0502020204030204" pitchFamily="34" charset="0"/>
                <a:cs typeface="Calibri" panose="020F0502020204030204" pitchFamily="34" charset="0"/>
              </a:rPr>
              <a:t> </a:t>
            </a:r>
          </a:p>
          <a:p>
            <a:r>
              <a:rPr lang="en-GB" sz="1800" b="0" i="0" dirty="0">
                <a:solidFill>
                  <a:schemeClr val="tx2">
                    <a:lumMod val="75000"/>
                  </a:schemeClr>
                </a:solidFill>
                <a:effectLst/>
                <a:latin typeface="Calibri" panose="020F0502020204030204" pitchFamily="34" charset="0"/>
                <a:cs typeface="Calibri" panose="020F0502020204030204" pitchFamily="34" charset="0"/>
              </a:rPr>
              <a:t>The approach is used to help the person think about what is important in their lives now and to think about what would make a good future. </a:t>
            </a:r>
          </a:p>
          <a:p>
            <a:r>
              <a:rPr lang="en-GB" sz="1800" b="0" i="0" dirty="0">
                <a:solidFill>
                  <a:schemeClr val="tx2">
                    <a:lumMod val="75000"/>
                  </a:schemeClr>
                </a:solidFill>
                <a:effectLst/>
                <a:latin typeface="Calibri" panose="020F0502020204030204" pitchFamily="34" charset="0"/>
                <a:cs typeface="Calibri" panose="020F0502020204030204" pitchFamily="34" charset="0"/>
              </a:rPr>
              <a:t>Planning should build the person’s circle of support and involve all the people who are important in that person’s life.</a:t>
            </a:r>
          </a:p>
          <a:p>
            <a:pPr marL="0" indent="0">
              <a:buNone/>
            </a:pPr>
            <a:r>
              <a:rPr lang="en-GB" sz="1200" dirty="0">
                <a:solidFill>
                  <a:schemeClr val="tx2">
                    <a:lumMod val="75000"/>
                  </a:schemeClr>
                </a:solidFill>
                <a:latin typeface="Calibri" panose="020F0502020204030204" pitchFamily="34" charset="0"/>
                <a:cs typeface="Calibri" panose="020F0502020204030204" pitchFamily="34" charset="0"/>
              </a:rPr>
              <a:t>                                                                                                TES (2021)</a:t>
            </a:r>
            <a:endParaRPr lang="en-US" sz="1200" dirty="0">
              <a:solidFill>
                <a:schemeClr val="tx2">
                  <a:lumMod val="75000"/>
                </a:schemeClr>
              </a:solidFill>
              <a:latin typeface="Calibri" panose="020F0502020204030204" pitchFamily="34" charset="0"/>
              <a:cs typeface="Calibri" panose="020F0502020204030204" pitchFamily="34" charset="0"/>
            </a:endParaRPr>
          </a:p>
        </p:txBody>
      </p:sp>
      <p:sp>
        <p:nvSpPr>
          <p:cNvPr id="3" name="Title 1">
            <a:extLst>
              <a:ext uri="{FF2B5EF4-FFF2-40B4-BE49-F238E27FC236}">
                <a16:creationId xmlns:a16="http://schemas.microsoft.com/office/drawing/2014/main" id="{BC8FED7F-6C00-2D32-9F3A-926A3FC87D2A}"/>
              </a:ext>
            </a:extLst>
          </p:cNvPr>
          <p:cNvSpPr txBox="1">
            <a:spLocks/>
          </p:cNvSpPr>
          <p:nvPr/>
        </p:nvSpPr>
        <p:spPr>
          <a:xfrm>
            <a:off x="489204" y="325369"/>
            <a:ext cx="5605272" cy="1956841"/>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000" dirty="0"/>
              <a:t>Cynllunio sy’n Canolbwyntio ar yr Unigolyn (CCU)</a:t>
            </a:r>
          </a:p>
        </p:txBody>
      </p:sp>
      <p:sp>
        <p:nvSpPr>
          <p:cNvPr id="4" name="Content Placeholder 9">
            <a:extLst>
              <a:ext uri="{FF2B5EF4-FFF2-40B4-BE49-F238E27FC236}">
                <a16:creationId xmlns:a16="http://schemas.microsoft.com/office/drawing/2014/main" id="{89A9695B-AACA-BB1C-AE49-43E1EF0653F6}"/>
              </a:ext>
            </a:extLst>
          </p:cNvPr>
          <p:cNvSpPr txBox="1">
            <a:spLocks/>
          </p:cNvSpPr>
          <p:nvPr/>
        </p:nvSpPr>
        <p:spPr>
          <a:xfrm>
            <a:off x="489204" y="2872898"/>
            <a:ext cx="5472332" cy="38795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dirty="0">
                <a:latin typeface="Calibri" panose="020F0502020204030204" pitchFamily="34" charset="0"/>
                <a:cs typeface="Calibri" panose="020F0502020204030204" pitchFamily="34" charset="0"/>
              </a:rPr>
              <a:t>Dull sy’n seiliedig ar gyfres o werthoedd a rennir y gellir eu defnyddio i gynllunio </a:t>
            </a:r>
            <a:r>
              <a:rPr lang="cy-GB" sz="1800" i="1" dirty="0">
                <a:latin typeface="Calibri" panose="020F0502020204030204" pitchFamily="34" charset="0"/>
                <a:cs typeface="Calibri" panose="020F0502020204030204" pitchFamily="34" charset="0"/>
              </a:rPr>
              <a:t>gyda</a:t>
            </a:r>
            <a:r>
              <a:rPr lang="cy-GB" sz="1800" dirty="0">
                <a:latin typeface="Calibri" panose="020F0502020204030204" pitchFamily="34" charset="0"/>
                <a:cs typeface="Calibri" panose="020F0502020204030204" pitchFamily="34" charset="0"/>
              </a:rPr>
              <a:t> pherson – nid </a:t>
            </a:r>
            <a:r>
              <a:rPr lang="cy-GB" sz="1800" i="1" dirty="0">
                <a:latin typeface="Calibri" panose="020F0502020204030204" pitchFamily="34" charset="0"/>
                <a:cs typeface="Calibri" panose="020F0502020204030204" pitchFamily="34" charset="0"/>
              </a:rPr>
              <a:t>ar eu cyfer </a:t>
            </a:r>
            <a:r>
              <a:rPr lang="cy-GB" sz="1800" dirty="0">
                <a:latin typeface="Calibri" panose="020F0502020204030204" pitchFamily="34" charset="0"/>
                <a:cs typeface="Calibri" panose="020F0502020204030204" pitchFamily="34" charset="0"/>
              </a:rPr>
              <a:t>nhw.  </a:t>
            </a:r>
          </a:p>
          <a:p>
            <a:pPr marL="0" indent="0">
              <a:buNone/>
            </a:pPr>
            <a:r>
              <a:rPr lang="cy-GB" sz="1800" dirty="0">
                <a:latin typeface="Calibri" panose="020F0502020204030204" pitchFamily="34" charset="0"/>
                <a:cs typeface="Calibri" panose="020F0502020204030204" pitchFamily="34" charset="0"/>
              </a:rPr>
              <a:t>                                                           </a:t>
            </a:r>
            <a:r>
              <a:rPr lang="cy-GB" sz="1200" dirty="0">
                <a:latin typeface="Calibri" panose="020F0502020204030204" pitchFamily="34" charset="0"/>
                <a:cs typeface="Calibri" panose="020F0502020204030204" pitchFamily="34" charset="0"/>
              </a:rPr>
              <a:t>Llywodraeth Cymru (2015)</a:t>
            </a:r>
          </a:p>
          <a:p>
            <a:pPr marL="0" indent="0">
              <a:buFont typeface="Arial" panose="020B0604020202020204" pitchFamily="34" charset="0"/>
              <a:buNone/>
            </a:pPr>
            <a:r>
              <a:rPr lang="cy-GB" sz="1200"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https://gov.wales/sites/default/files/publications/2019-01/person-centred-practice-in-education-a-guide-for-early-years-schools-and-colleges-in-wales.pdf</a:t>
            </a:r>
            <a:r>
              <a:rPr lang="cy-GB" sz="1200" dirty="0">
                <a:latin typeface="Calibri" panose="020F0502020204030204" pitchFamily="34" charset="0"/>
                <a:cs typeface="Calibri" panose="020F0502020204030204" pitchFamily="34" charset="0"/>
              </a:rPr>
              <a:t> </a:t>
            </a:r>
          </a:p>
          <a:p>
            <a:r>
              <a:rPr lang="cy-GB" sz="1800" dirty="0">
                <a:latin typeface="Calibri" panose="020F0502020204030204" pitchFamily="34" charset="0"/>
                <a:cs typeface="Calibri" panose="020F0502020204030204" pitchFamily="34" charset="0"/>
              </a:rPr>
              <a:t>Defnyddir y dull i helpu’r person ystyried yr hyn sy’n bwysig yn ei fywyd yn awr ac i feddwl am yr hyn a fyddai’n creu dyfodol da. </a:t>
            </a:r>
          </a:p>
          <a:p>
            <a:r>
              <a:rPr lang="cy-GB" sz="1800" dirty="0">
                <a:latin typeface="Calibri" panose="020F0502020204030204" pitchFamily="34" charset="0"/>
                <a:cs typeface="Calibri" panose="020F0502020204030204" pitchFamily="34" charset="0"/>
              </a:rPr>
              <a:t>Dylai’r cynllunio feithrin cylch cefnogaeth yr unigolyn a chynnwys yr holl bobl sy’n bwysig ym mywyd y person hwnnw.</a:t>
            </a:r>
          </a:p>
          <a:p>
            <a:pPr marL="0" indent="0">
              <a:buFont typeface="Arial" panose="020B0604020202020204" pitchFamily="34" charset="0"/>
              <a:buNone/>
            </a:pPr>
            <a:r>
              <a:rPr lang="cy-GB" sz="1200" dirty="0">
                <a:latin typeface="Calibri" panose="020F0502020204030204" pitchFamily="34" charset="0"/>
                <a:cs typeface="Calibri" panose="020F0502020204030204" pitchFamily="34" charset="0"/>
              </a:rPr>
              <a:t>                                                                                                TES (2021)</a:t>
            </a:r>
          </a:p>
        </p:txBody>
      </p:sp>
    </p:spTree>
    <p:extLst>
      <p:ext uri="{BB962C8B-B14F-4D97-AF65-F5344CB8AC3E}">
        <p14:creationId xmlns:p14="http://schemas.microsoft.com/office/powerpoint/2010/main" val="262517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01F57-29EA-5AB9-F5FC-055A3599025E}"/>
              </a:ext>
            </a:extLst>
          </p:cNvPr>
          <p:cNvSpPr>
            <a:spLocks noGrp="1"/>
          </p:cNvSpPr>
          <p:nvPr>
            <p:ph type="title"/>
          </p:nvPr>
        </p:nvSpPr>
        <p:spPr>
          <a:xfrm>
            <a:off x="6935372" y="325369"/>
            <a:ext cx="5092504" cy="1956841"/>
          </a:xfrm>
        </p:spPr>
        <p:txBody>
          <a:bodyPr anchor="b">
            <a:normAutofit/>
          </a:bodyPr>
          <a:lstStyle/>
          <a:p>
            <a:r>
              <a:rPr lang="en-GB" sz="5000" dirty="0">
                <a:solidFill>
                  <a:schemeClr val="tx2">
                    <a:lumMod val="75000"/>
                  </a:schemeClr>
                </a:solidFill>
              </a:rPr>
              <a:t>One Page Profile</a:t>
            </a:r>
            <a:br>
              <a:rPr lang="en-GB" sz="5000" dirty="0">
                <a:solidFill>
                  <a:schemeClr val="tx2">
                    <a:lumMod val="75000"/>
                  </a:schemeClr>
                </a:solidFill>
              </a:rPr>
            </a:br>
            <a:r>
              <a:rPr lang="en-GB" sz="5000" dirty="0">
                <a:solidFill>
                  <a:schemeClr val="tx2">
                    <a:lumMod val="75000"/>
                  </a:schemeClr>
                </a:solidFill>
              </a:rPr>
              <a:t> </a:t>
            </a:r>
            <a:r>
              <a:rPr lang="en-GB" sz="1300" dirty="0">
                <a:solidFill>
                  <a:schemeClr val="tx2">
                    <a:lumMod val="75000"/>
                  </a:schemeClr>
                </a:solidFill>
              </a:rPr>
              <a:t>Cardiff Education Services (2022)</a:t>
            </a:r>
            <a:endParaRPr lang="en-GB" sz="5000" dirty="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743656CA-C2A9-C28F-E6B0-86E2376B4881}"/>
              </a:ext>
            </a:extLst>
          </p:cNvPr>
          <p:cNvSpPr>
            <a:spLocks noGrp="1"/>
          </p:cNvSpPr>
          <p:nvPr>
            <p:ph idx="1"/>
          </p:nvPr>
        </p:nvSpPr>
        <p:spPr>
          <a:xfrm>
            <a:off x="6176538" y="2833651"/>
            <a:ext cx="5931876" cy="3259209"/>
          </a:xfrm>
        </p:spPr>
        <p:txBody>
          <a:bodyPr>
            <a:normAutofit fontScale="25000" lnSpcReduction="20000"/>
          </a:bodyPr>
          <a:lstStyle/>
          <a:p>
            <a:r>
              <a:rPr lang="en-GB" sz="6200" dirty="0">
                <a:solidFill>
                  <a:schemeClr val="tx2">
                    <a:lumMod val="75000"/>
                  </a:schemeClr>
                </a:solidFill>
              </a:rPr>
              <a:t>Developed and revised with active involvement of the child to ensure their voice is heard. </a:t>
            </a:r>
          </a:p>
          <a:p>
            <a:r>
              <a:rPr lang="en-GB" sz="6200" dirty="0">
                <a:solidFill>
                  <a:schemeClr val="tx2">
                    <a:lumMod val="75000"/>
                  </a:schemeClr>
                </a:solidFill>
              </a:rPr>
              <a:t>Provides a positive rounded picture of their interests and outlines what is important both to and for the child. </a:t>
            </a:r>
          </a:p>
          <a:p>
            <a:r>
              <a:rPr lang="en-GB" sz="6200" dirty="0">
                <a:solidFill>
                  <a:schemeClr val="tx2">
                    <a:lumMod val="75000"/>
                  </a:schemeClr>
                </a:solidFill>
              </a:rPr>
              <a:t>For children of compulsory school age, parents might be involved in developing one page profiles and, for very young children, parents will provide the information about the child’s interest and support needs. </a:t>
            </a:r>
          </a:p>
          <a:p>
            <a:r>
              <a:rPr lang="en-GB" sz="6200" dirty="0">
                <a:solidFill>
                  <a:schemeClr val="tx2">
                    <a:lumMod val="75000"/>
                  </a:schemeClr>
                </a:solidFill>
              </a:rPr>
              <a:t>A good one page profile would include: </a:t>
            </a:r>
          </a:p>
          <a:p>
            <a:pPr>
              <a:buFontTx/>
              <a:buChar char="-"/>
            </a:pPr>
            <a:r>
              <a:rPr lang="en-GB" sz="6200" dirty="0">
                <a:solidFill>
                  <a:schemeClr val="tx2">
                    <a:lumMod val="75000"/>
                  </a:schemeClr>
                </a:solidFill>
              </a:rPr>
              <a:t>What others value, admire and appreciate about the child</a:t>
            </a:r>
          </a:p>
          <a:p>
            <a:pPr>
              <a:buFontTx/>
              <a:buChar char="-"/>
            </a:pPr>
            <a:r>
              <a:rPr lang="en-GB" sz="6200" dirty="0">
                <a:solidFill>
                  <a:schemeClr val="tx2">
                    <a:lumMod val="75000"/>
                  </a:schemeClr>
                </a:solidFill>
              </a:rPr>
              <a:t>What is important to the child from their own point of view</a:t>
            </a:r>
          </a:p>
          <a:p>
            <a:pPr marL="0" indent="0">
              <a:buNone/>
            </a:pPr>
            <a:r>
              <a:rPr lang="en-GB" sz="6200" dirty="0">
                <a:solidFill>
                  <a:schemeClr val="tx2">
                    <a:lumMod val="75000"/>
                  </a:schemeClr>
                </a:solidFill>
              </a:rPr>
              <a:t>-      What is objectively important for the child           </a:t>
            </a:r>
            <a:r>
              <a:rPr lang="en-GB" sz="6200" dirty="0"/>
              <a:t>          </a:t>
            </a:r>
          </a:p>
          <a:p>
            <a:pPr marL="0" indent="0">
              <a:buNone/>
            </a:pPr>
            <a:r>
              <a:rPr lang="en-GB" sz="5600" dirty="0"/>
              <a:t>                                                   </a:t>
            </a:r>
          </a:p>
          <a:p>
            <a:pPr marL="0" indent="0">
              <a:buNone/>
            </a:pPr>
            <a:endParaRPr lang="en-GB" sz="3400" dirty="0"/>
          </a:p>
          <a:p>
            <a:pPr marL="0" indent="0">
              <a:buNone/>
            </a:pPr>
            <a:endParaRPr lang="en-GB" sz="3400" dirty="0"/>
          </a:p>
          <a:p>
            <a:endParaRPr lang="en-US" sz="1200" dirty="0">
              <a:latin typeface="Calibri" panose="020F0502020204030204" pitchFamily="34" charset="0"/>
              <a:cs typeface="Calibri" panose="020F0502020204030204" pitchFamily="34" charset="0"/>
            </a:endParaRPr>
          </a:p>
        </p:txBody>
      </p:sp>
      <p:sp>
        <p:nvSpPr>
          <p:cNvPr id="3" name="Title 1">
            <a:extLst>
              <a:ext uri="{FF2B5EF4-FFF2-40B4-BE49-F238E27FC236}">
                <a16:creationId xmlns:a16="http://schemas.microsoft.com/office/drawing/2014/main" id="{E74607FC-2B35-9B30-256A-6B41F02E23CF}"/>
              </a:ext>
            </a:extLst>
          </p:cNvPr>
          <p:cNvSpPr txBox="1">
            <a:spLocks/>
          </p:cNvSpPr>
          <p:nvPr/>
        </p:nvSpPr>
        <p:spPr>
          <a:xfrm>
            <a:off x="501748" y="315077"/>
            <a:ext cx="5092504" cy="1956841"/>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000" dirty="0"/>
              <a:t>Proffil Un Dudalen</a:t>
            </a:r>
            <a:br>
              <a:rPr lang="cy-GB" sz="5000" dirty="0"/>
            </a:br>
            <a:r>
              <a:rPr lang="cy-GB" sz="5000" dirty="0"/>
              <a:t> </a:t>
            </a:r>
            <a:r>
              <a:rPr lang="cy-GB" sz="1300" dirty="0"/>
              <a:t>Gwasanaethau Addysg Caerdydd (2022)</a:t>
            </a:r>
            <a:endParaRPr lang="cy-GB" sz="5000" dirty="0"/>
          </a:p>
        </p:txBody>
      </p:sp>
      <p:sp>
        <p:nvSpPr>
          <p:cNvPr id="4" name="Content Placeholder 9">
            <a:extLst>
              <a:ext uri="{FF2B5EF4-FFF2-40B4-BE49-F238E27FC236}">
                <a16:creationId xmlns:a16="http://schemas.microsoft.com/office/drawing/2014/main" id="{8EDC7B7F-70A6-76F6-73FA-E14AFA0C995C}"/>
              </a:ext>
            </a:extLst>
          </p:cNvPr>
          <p:cNvSpPr txBox="1">
            <a:spLocks/>
          </p:cNvSpPr>
          <p:nvPr/>
        </p:nvSpPr>
        <p:spPr>
          <a:xfrm>
            <a:off x="164124" y="2833651"/>
            <a:ext cx="5931876" cy="4181887"/>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6200" dirty="0"/>
              <a:t>Caiff ei ddatblygu a’i ddiwygio gyda chyfranogiad gweithredol y plentyn i sicrhau bod ei lais yn cael ei glywed. </a:t>
            </a:r>
          </a:p>
          <a:p>
            <a:r>
              <a:rPr lang="cy-GB" sz="6200" dirty="0"/>
              <a:t>Mae’n darparu darlun cyflawn cadarnhaol o’i ddiddordebau ac yn amlinellu’r hyn sy’n bwysig i’r plentyn ac ar ei gyfer. </a:t>
            </a:r>
          </a:p>
          <a:p>
            <a:r>
              <a:rPr lang="cy-GB" sz="6200" dirty="0"/>
              <a:t>I blant o oedran ysgol gorfodol, gallai’r rhieni fod yn rhan o ddatblygu proffiliau un dudalen ac, ar gyfer plant ifanc iawn, bydd y rhieni’n darparu’r wybodaeth am ddiddordebau ac anghenion cymorth y plentyn. </a:t>
            </a:r>
          </a:p>
          <a:p>
            <a:r>
              <a:rPr lang="cy-GB" sz="6200" dirty="0"/>
              <a:t>Byddai proffil un dudalen da yn cynnwys: </a:t>
            </a:r>
          </a:p>
          <a:p>
            <a:pPr>
              <a:buFontTx/>
              <a:buChar char="-"/>
            </a:pPr>
            <a:r>
              <a:rPr lang="cy-GB" sz="6200" dirty="0"/>
              <a:t>Yr hyn y mae pobl eraill yn ei edmygu, ei werthfawrogi ac yn meddwl yn fawr ohono am y plentyn</a:t>
            </a:r>
          </a:p>
          <a:p>
            <a:pPr>
              <a:buFontTx/>
              <a:buChar char="-"/>
            </a:pPr>
            <a:r>
              <a:rPr lang="cy-GB" sz="6200" dirty="0"/>
              <a:t>Yr hyn sy’n bwysig i’r plentyn o’i safbwynt ei hun</a:t>
            </a:r>
          </a:p>
          <a:p>
            <a:pPr marL="0" indent="0">
              <a:buFont typeface="Arial" panose="020B0604020202020204" pitchFamily="34" charset="0"/>
              <a:buNone/>
            </a:pPr>
            <a:r>
              <a:rPr lang="cy-GB" sz="6200" dirty="0"/>
              <a:t>-    Yr hyn sy’n bwysig ar gyfer y plentyn yn wrthrychol                      </a:t>
            </a:r>
          </a:p>
          <a:p>
            <a:pPr marL="0" indent="0">
              <a:buFont typeface="Arial" panose="020B0604020202020204" pitchFamily="34" charset="0"/>
              <a:buNone/>
            </a:pPr>
            <a:r>
              <a:rPr lang="cy-GB" sz="5600" dirty="0"/>
              <a:t>                                                   </a:t>
            </a:r>
          </a:p>
          <a:p>
            <a:pPr marL="0" indent="0">
              <a:buFont typeface="Arial" panose="020B0604020202020204" pitchFamily="34" charset="0"/>
              <a:buNone/>
            </a:pPr>
            <a:endParaRPr lang="cy-GB" sz="3400" dirty="0"/>
          </a:p>
          <a:p>
            <a:pPr marL="0" indent="0">
              <a:buFont typeface="Arial" panose="020B0604020202020204" pitchFamily="34" charset="0"/>
              <a:buNone/>
            </a:pPr>
            <a:endParaRPr lang="cy-GB" sz="3400" dirty="0"/>
          </a:p>
          <a:p>
            <a:endParaRPr lang="cy-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55327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475E-1489-24CC-7CC3-D7049A756968}"/>
              </a:ext>
            </a:extLst>
          </p:cNvPr>
          <p:cNvSpPr>
            <a:spLocks noGrp="1"/>
          </p:cNvSpPr>
          <p:nvPr>
            <p:ph type="title"/>
          </p:nvPr>
        </p:nvSpPr>
        <p:spPr>
          <a:xfrm>
            <a:off x="838200" y="132042"/>
            <a:ext cx="10515600" cy="1325563"/>
          </a:xfrm>
        </p:spPr>
        <p:txBody>
          <a:bodyPr>
            <a:normAutofit fontScale="90000"/>
          </a:bodyPr>
          <a:lstStyle/>
          <a:p>
            <a:r>
              <a:rPr lang="cy-GB" dirty="0"/>
              <a:t>               </a:t>
            </a:r>
            <a:br>
              <a:rPr lang="cy-GB" dirty="0"/>
            </a:br>
            <a:r>
              <a:rPr lang="cy-GB" sz="3600" dirty="0"/>
              <a:t>Enghraifft o’r adnoddau i ysgolion a dysgwyr gydag ADY</a:t>
            </a:r>
            <a:br>
              <a:rPr lang="cy-GB" dirty="0"/>
            </a:br>
            <a:r>
              <a:rPr lang="cy-GB" sz="2200" dirty="0">
                <a:hlinkClick r:id="rId2">
                  <a:extLst>
                    <a:ext uri="{A12FA001-AC4F-418D-AE19-62706E023703}">
                      <ahyp:hlinkClr xmlns:ahyp="http://schemas.microsoft.com/office/drawing/2018/hyperlinkcolor" val="tx"/>
                    </a:ext>
                  </a:extLst>
                </a:hlinkClick>
              </a:rPr>
              <a:t>https://cardiffeducationservices.co.uk/Page/21782</a:t>
            </a:r>
            <a:r>
              <a:rPr lang="cy-GB" sz="2200" dirty="0"/>
              <a:t> </a:t>
            </a:r>
            <a:br>
              <a:rPr lang="cy-GB" dirty="0"/>
            </a:br>
            <a:r>
              <a:rPr lang="cy-GB" dirty="0"/>
              <a:t> </a:t>
            </a:r>
          </a:p>
        </p:txBody>
      </p:sp>
      <p:sp>
        <p:nvSpPr>
          <p:cNvPr id="3" name="Content Placeholder 2">
            <a:extLst>
              <a:ext uri="{FF2B5EF4-FFF2-40B4-BE49-F238E27FC236}">
                <a16:creationId xmlns:a16="http://schemas.microsoft.com/office/drawing/2014/main" id="{3C2B1AEB-BB72-0EC5-ABBF-70BE79A5F8EA}"/>
              </a:ext>
            </a:extLst>
          </p:cNvPr>
          <p:cNvSpPr>
            <a:spLocks noGrp="1"/>
          </p:cNvSpPr>
          <p:nvPr>
            <p:ph idx="1"/>
          </p:nvPr>
        </p:nvSpPr>
        <p:spPr>
          <a:xfrm>
            <a:off x="268941" y="1253331"/>
            <a:ext cx="11815482" cy="4351338"/>
          </a:xfrm>
        </p:spPr>
        <p:txBody>
          <a:bodyPr>
            <a:normAutofit fontScale="25000" lnSpcReduction="20000"/>
          </a:bodyPr>
          <a:lstStyle/>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Annwyl </a:t>
            </a:r>
            <a:r>
              <a:rPr lang="cy-GB" sz="5600" b="1" dirty="0">
                <a:effectLst/>
                <a:latin typeface="Arial" panose="020B0604020202020204" pitchFamily="34" charset="0"/>
                <a:ea typeface="Calibri" panose="020F0502020204030204" pitchFamily="34" charset="0"/>
                <a:cs typeface="Times New Roman" panose="02020603050405020304" pitchFamily="18" charset="0"/>
              </a:rPr>
              <a:t>ENW'R PLENTYN</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Fe wnaethon ni gwrdd â chi ar </a:t>
            </a:r>
            <a:r>
              <a:rPr lang="cy-GB" sz="5600" dirty="0" err="1">
                <a:effectLst/>
                <a:latin typeface="Arial" panose="020B0604020202020204" pitchFamily="34" charset="0"/>
                <a:ea typeface="Calibri" panose="020F0502020204030204" pitchFamily="34" charset="0"/>
                <a:cs typeface="Times New Roman" panose="02020603050405020304" pitchFamily="18" charset="0"/>
              </a:rPr>
              <a:t>xxxxx</a:t>
            </a:r>
            <a:r>
              <a:rPr lang="cy-GB" sz="5600" dirty="0">
                <a:effectLst/>
                <a:latin typeface="Arial" panose="020B0604020202020204" pitchFamily="34" charset="0"/>
                <a:ea typeface="Calibri" panose="020F0502020204030204" pitchFamily="34" charset="0"/>
                <a:cs typeface="Times New Roman" panose="02020603050405020304" pitchFamily="18" charset="0"/>
              </a:rPr>
              <a:t> a siarad am sut rydych chi'n dysgu yn yr ysgol ac a oes angen unrhyw gymorth ychwanegol arnoch chi. Gyda'n gilydd, penderfynwyd bod gennych Anghenion Dysgu Ychwanegol (ADY) a bydd angen Darpariaeth Ddysgu Ychwanegol (</a:t>
            </a:r>
            <a:r>
              <a:rPr lang="cy-GB" sz="5600" dirty="0" err="1">
                <a:effectLst/>
                <a:latin typeface="Arial" panose="020B0604020202020204" pitchFamily="34" charset="0"/>
                <a:ea typeface="Calibri" panose="020F0502020204030204" pitchFamily="34" charset="0"/>
                <a:cs typeface="Times New Roman" panose="02020603050405020304" pitchFamily="18" charset="0"/>
              </a:rPr>
              <a:t>DDdY</a:t>
            </a:r>
            <a:r>
              <a:rPr lang="cy-GB" sz="5600" dirty="0">
                <a:effectLst/>
                <a:latin typeface="Arial" panose="020B0604020202020204" pitchFamily="34" charset="0"/>
                <a:ea typeface="Calibri" panose="020F0502020204030204" pitchFamily="34" charset="0"/>
                <a:cs typeface="Times New Roman" panose="02020603050405020304" pitchFamily="18" charset="0"/>
              </a:rPr>
              <a:t>) sy'n rhywbeth gwahanol i'r hyn sydd gan eraill yn eich dosbarth.</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Cytunwyd bod eich ADY ym maes </a:t>
            </a:r>
            <a:r>
              <a:rPr lang="cy-GB" sz="5600" b="1" dirty="0">
                <a:effectLst/>
                <a:latin typeface="Arial" panose="020B0604020202020204" pitchFamily="34" charset="0"/>
                <a:ea typeface="Calibri" panose="020F0502020204030204" pitchFamily="34" charset="0"/>
                <a:cs typeface="Times New Roman" panose="02020603050405020304" pitchFamily="18" charset="0"/>
              </a:rPr>
              <a:t>[Gwybyddiaeth a Dysgu; Cyfathrebu a Rhyngweithio; Synhwyraidd a/neu Gorfforol; Ymddygiad, Emosiynol, Datblygiad Cymdeithasol] DILËWCH yn ôl yr angen</a:t>
            </a:r>
            <a:r>
              <a:rPr lang="cy-GB" sz="5600" dirty="0">
                <a:effectLst/>
                <a:latin typeface="Arial" panose="020B0604020202020204" pitchFamily="34" charset="0"/>
                <a:ea typeface="Calibri" panose="020F0502020204030204" pitchFamily="34" charset="0"/>
                <a:cs typeface="Times New Roman" panose="02020603050405020304" pitchFamily="18" charset="0"/>
              </a:rPr>
              <a:t>. Bydd eich [Cydgysylltydd Dynodedig/Mr Enw/Mrs Enw] yn eich helpu i ddeall beth mae hyn yn ei olygu i chi a'r ffordd rydych chi'n dysgu.</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Mae CDU yn cael ei ysgrifennu gyda chi ac rydych wedi cael taflen gyda mwy o wybodaeth am hyn. Mae'r CDU yn gynllun sy'n dweud wrth eich athrawon ac oedolion eraill sy'n eich helpu yn yr ysgol beth sydd angen i chi ei ddysgu a sut y </a:t>
            </a:r>
            <a:r>
              <a:rPr lang="cy-GB" sz="5600" dirty="0" err="1">
                <a:effectLst/>
                <a:latin typeface="Arial" panose="020B0604020202020204" pitchFamily="34" charset="0"/>
                <a:ea typeface="Calibri" panose="020F0502020204030204" pitchFamily="34" charset="0"/>
                <a:cs typeface="Times New Roman" panose="02020603050405020304" pitchFamily="18" charset="0"/>
              </a:rPr>
              <a:t>gallant</a:t>
            </a:r>
            <a:r>
              <a:rPr lang="cy-GB" sz="5600" dirty="0">
                <a:effectLst/>
                <a:latin typeface="Arial" panose="020B0604020202020204" pitchFamily="34" charset="0"/>
                <a:ea typeface="Calibri" panose="020F0502020204030204" pitchFamily="34" charset="0"/>
                <a:cs typeface="Times New Roman" panose="02020603050405020304" pitchFamily="18" charset="0"/>
              </a:rPr>
              <a:t> eich helpu i ddysgu. Byddwch yn cael copi o'r cynllun i edrych arno a gallwch ofyn i [eich Cydlynydd Dynodedig/Mr Enw/Mrs Enw] unrhyw gwestiynau sydd gennych amdano a beth mae'n ei olygu i chi. Gallwch hefyd siarad â [nodwch yr ENW] os nad ydych yn hapus â'r penderfyniad neu'r hyn sydd wedi'i ysgrifennu yn y cynllun.</a:t>
            </a:r>
          </a:p>
          <a:p>
            <a:pPr marL="0" indent="0">
              <a:lnSpc>
                <a:spcPct val="107000"/>
              </a:lnSpc>
              <a:spcAft>
                <a:spcPts val="800"/>
              </a:spcAft>
              <a:buNone/>
            </a:pPr>
            <a:r>
              <a:rPr lang="cy-GB" sz="5600" u="sng" dirty="0">
                <a:effectLst/>
                <a:latin typeface="Arial" panose="020B0604020202020204" pitchFamily="34" charset="0"/>
                <a:ea typeface="Calibri" panose="020F0502020204030204" pitchFamily="34" charset="0"/>
                <a:cs typeface="Times New Roman" panose="02020603050405020304" pitchFamily="18" charset="0"/>
              </a:rPr>
              <a:t>Cyngor a chymorth arall:</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Mae gwybodaeth am ADY ar gael ar wefan yr ysgol [Dolen]. </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Gallwch siarad â rhywun yn Llinell Gymorth ADY yr Awdurdod Lleol ar 029 2087 2731 neu e-bostio</a:t>
            </a:r>
            <a:r>
              <a:rPr lang="cy-GB" sz="5600" u="sng" dirty="0">
                <a:effectLst/>
                <a:latin typeface="Arial" panose="020B0604020202020204" pitchFamily="34" charset="0"/>
                <a:ea typeface="Calibri" panose="020F0502020204030204" pitchFamily="34" charset="0"/>
                <a:cs typeface="Times New Roman" panose="02020603050405020304" pitchFamily="18" charset="0"/>
              </a:rPr>
              <a:t> LlinellGymorthADY@caerdydd.gov.uk</a:t>
            </a:r>
            <a:r>
              <a:rPr lang="cy-GB" sz="5600" dirty="0">
                <a:effectLst/>
                <a:latin typeface="Arial" panose="020B0604020202020204" pitchFamily="34" charset="0"/>
                <a:ea typeface="Calibri" panose="020F0502020204030204" pitchFamily="34" charset="0"/>
                <a:cs typeface="Times New Roman" panose="02020603050405020304" pitchFamily="18" charset="0"/>
              </a:rPr>
              <a:t> os nad ydych yn hapus o hyd gyda'r penderfyniad ac nad yw eich ysgol wedi gallu helpu a datrys eich pryderon. </a:t>
            </a:r>
          </a:p>
          <a:p>
            <a:pPr marL="0" indent="0">
              <a:lnSpc>
                <a:spcPct val="107000"/>
              </a:lnSpc>
              <a:spcAft>
                <a:spcPts val="800"/>
              </a:spcAft>
              <a:buNone/>
            </a:pPr>
            <a:r>
              <a:rPr lang="cy-GB" sz="5600" dirty="0">
                <a:effectLst/>
                <a:latin typeface="Arial" panose="020B0604020202020204" pitchFamily="34" charset="0"/>
                <a:ea typeface="Calibri" panose="020F0502020204030204" pitchFamily="34" charset="0"/>
                <a:cs typeface="Times New Roman" panose="02020603050405020304" pitchFamily="18" charset="0"/>
              </a:rPr>
              <a:t>Gallwch hefyd gael eiriolwr. Dyma rywun sy'n siarad ar eich rhan ac yn gwneud yn siŵr bod pobl yn gwrando arnoch chi a'r hyn rydych chi eisiau digwydd. Mae'r cymorth hwn am ddim ac yn cael ei ddarparu gan elusen o'r enw SNAP Cymru. Gallwch gysylltu â nhw drwy Linell Gymorth ar 0808 8010608 neu drwy gwblhau ffurflen ymholiad ar </a:t>
            </a:r>
            <a:r>
              <a:rPr lang="cy-GB" sz="5600" u="sng" dirty="0">
                <a:effectLst/>
                <a:latin typeface="Arial" panose="020B0604020202020204" pitchFamily="34" charset="0"/>
                <a:ea typeface="Calibri" panose="020F0502020204030204" pitchFamily="34" charset="0"/>
                <a:cs typeface="Times New Roman" panose="02020603050405020304" pitchFamily="18" charset="0"/>
              </a:rPr>
              <a:t>www.snapcymru.org/contact/?lang=cy</a:t>
            </a:r>
            <a:r>
              <a:rPr lang="cy-GB" sz="5600" dirty="0">
                <a:effectLst/>
                <a:latin typeface="Arial" panose="020B0604020202020204" pitchFamily="34" charset="0"/>
                <a:ea typeface="Calibri" panose="020F0502020204030204" pitchFamily="34" charset="0"/>
                <a:cs typeface="Times New Roman" panose="02020603050405020304" pitchFamily="18" charset="0"/>
              </a:rPr>
              <a:t>   Gallwch gael rhagor o wybodaeth am SNAP Cymru ar eu gwefan yn </a:t>
            </a:r>
            <a:r>
              <a:rPr lang="cy-GB" sz="5600" u="sng" dirty="0">
                <a:effectLst/>
                <a:latin typeface="Arial" panose="020B0604020202020204" pitchFamily="34" charset="0"/>
                <a:ea typeface="Calibri" panose="020F0502020204030204" pitchFamily="34" charset="0"/>
                <a:cs typeface="Times New Roman" panose="02020603050405020304" pitchFamily="18" charset="0"/>
              </a:rPr>
              <a:t>www.snapcymru.org/contact/?lang=cy  </a:t>
            </a:r>
          </a:p>
          <a:p>
            <a:pPr marL="0" indent="0" algn="just" fontAlgn="base">
              <a:buNone/>
            </a:pPr>
            <a:r>
              <a:rPr lang="cy-GB" sz="5600" dirty="0">
                <a:effectLst/>
                <a:latin typeface="Arial" panose="020B0604020202020204" pitchFamily="34" charset="0"/>
                <a:ea typeface="Times New Roman" panose="02020603050405020304" pitchFamily="18" charset="0"/>
              </a:rPr>
              <a:t>Yn gywir, </a:t>
            </a:r>
          </a:p>
          <a:p>
            <a:pPr marL="0" indent="0" algn="just" fontAlgn="base">
              <a:buNone/>
            </a:pPr>
            <a:endParaRPr lang="cy-GB" sz="5600" b="0" i="0" dirty="0">
              <a:latin typeface="Arial" panose="020B0604020202020204" pitchFamily="34" charset="0"/>
            </a:endParaRPr>
          </a:p>
          <a:p>
            <a:pPr marL="0" indent="0" algn="just" fontAlgn="base">
              <a:buNone/>
            </a:pPr>
            <a:r>
              <a:rPr lang="cy-GB" sz="2400" b="0" i="0" dirty="0">
                <a:effectLst/>
                <a:latin typeface="Arial" panose="020B0604020202020204" pitchFamily="34" charset="0"/>
              </a:rPr>
              <a:t>Cyngor Caerdydd: </a:t>
            </a:r>
            <a:r>
              <a:rPr lang="cy-GB" sz="2400" dirty="0">
                <a:latin typeface="Arial" panose="020B0604020202020204" pitchFamily="34" charset="0"/>
              </a:rPr>
              <a:t>Gwasanaethau Addysg Caerdydd</a:t>
            </a:r>
            <a:r>
              <a:rPr lang="cy-GB" sz="2400" b="0" i="0" dirty="0">
                <a:effectLst/>
                <a:latin typeface="Arial" panose="020B0604020202020204" pitchFamily="34" charset="0"/>
              </a:rPr>
              <a:t> (2022)</a:t>
            </a:r>
            <a:endParaRPr lang="cy-GB" sz="2400" dirty="0"/>
          </a:p>
        </p:txBody>
      </p:sp>
    </p:spTree>
    <p:extLst>
      <p:ext uri="{BB962C8B-B14F-4D97-AF65-F5344CB8AC3E}">
        <p14:creationId xmlns:p14="http://schemas.microsoft.com/office/powerpoint/2010/main" val="3388941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475E-1489-24CC-7CC3-D7049A756968}"/>
              </a:ext>
            </a:extLst>
          </p:cNvPr>
          <p:cNvSpPr>
            <a:spLocks noGrp="1"/>
          </p:cNvSpPr>
          <p:nvPr>
            <p:ph type="title"/>
          </p:nvPr>
        </p:nvSpPr>
        <p:spPr/>
        <p:txBody>
          <a:bodyPr>
            <a:normAutofit fontScale="90000"/>
          </a:bodyPr>
          <a:lstStyle/>
          <a:p>
            <a:r>
              <a:rPr lang="en-GB" dirty="0"/>
              <a:t>               </a:t>
            </a:r>
            <a:br>
              <a:rPr lang="en-GB" dirty="0"/>
            </a:br>
            <a:r>
              <a:rPr lang="en-GB" sz="3600" dirty="0">
                <a:solidFill>
                  <a:schemeClr val="tx2">
                    <a:lumMod val="75000"/>
                  </a:schemeClr>
                </a:solidFill>
              </a:rPr>
              <a:t>An example of the resources for schools and learners </a:t>
            </a:r>
            <a:br>
              <a:rPr lang="en-GB" sz="3600" dirty="0">
                <a:solidFill>
                  <a:schemeClr val="tx2">
                    <a:lumMod val="75000"/>
                  </a:schemeClr>
                </a:solidFill>
              </a:rPr>
            </a:br>
            <a:r>
              <a:rPr lang="en-GB" sz="3600" dirty="0">
                <a:solidFill>
                  <a:schemeClr val="tx2">
                    <a:lumMod val="75000"/>
                  </a:schemeClr>
                </a:solidFill>
              </a:rPr>
              <a:t>with ALN</a:t>
            </a:r>
            <a:br>
              <a:rPr lang="en-GB" dirty="0">
                <a:solidFill>
                  <a:schemeClr val="tx2">
                    <a:lumMod val="75000"/>
                  </a:schemeClr>
                </a:solidFill>
              </a:rPr>
            </a:br>
            <a:r>
              <a:rPr lang="en-GB" sz="2200" dirty="0">
                <a:solidFill>
                  <a:schemeClr val="tx2">
                    <a:lumMod val="75000"/>
                  </a:schemeClr>
                </a:solidFill>
                <a:hlinkClick r:id="rId2">
                  <a:extLst>
                    <a:ext uri="{A12FA001-AC4F-418D-AE19-62706E023703}">
                      <ahyp:hlinkClr xmlns:ahyp="http://schemas.microsoft.com/office/drawing/2018/hyperlinkcolor" val="tx"/>
                    </a:ext>
                  </a:extLst>
                </a:hlinkClick>
              </a:rPr>
              <a:t>https://cardiffeducationservices.co.uk/Page/21782</a:t>
            </a:r>
            <a:r>
              <a:rPr lang="en-GB" sz="2200" dirty="0">
                <a:solidFill>
                  <a:schemeClr val="tx2">
                    <a:lumMod val="75000"/>
                  </a:schemeClr>
                </a:solidFill>
              </a:rPr>
              <a:t> </a:t>
            </a:r>
            <a:br>
              <a:rPr lang="en-GB" dirty="0">
                <a:solidFill>
                  <a:schemeClr val="tx2">
                    <a:lumMod val="75000"/>
                  </a:schemeClr>
                </a:solidFill>
              </a:rPr>
            </a:br>
            <a:r>
              <a:rPr lang="en-GB" dirty="0">
                <a:solidFill>
                  <a:schemeClr val="tx2">
                    <a:lumMod val="75000"/>
                  </a:schemeClr>
                </a:solidFill>
              </a:rPr>
              <a:t> </a:t>
            </a:r>
          </a:p>
        </p:txBody>
      </p:sp>
      <p:sp>
        <p:nvSpPr>
          <p:cNvPr id="3" name="Content Placeholder 2">
            <a:extLst>
              <a:ext uri="{FF2B5EF4-FFF2-40B4-BE49-F238E27FC236}">
                <a16:creationId xmlns:a16="http://schemas.microsoft.com/office/drawing/2014/main" id="{3C2B1AEB-BB72-0EC5-ABBF-70BE79A5F8EA}"/>
              </a:ext>
            </a:extLst>
          </p:cNvPr>
          <p:cNvSpPr>
            <a:spLocks noGrp="1"/>
          </p:cNvSpPr>
          <p:nvPr>
            <p:ph idx="1"/>
          </p:nvPr>
        </p:nvSpPr>
        <p:spPr/>
        <p:txBody>
          <a:bodyPr>
            <a:normAutofit fontScale="25000" lnSpcReduction="20000"/>
          </a:bodyPr>
          <a:lstStyle/>
          <a:p>
            <a:pPr marL="0" indent="0">
              <a:lnSpc>
                <a:spcPct val="107000"/>
              </a:lnSpc>
              <a:spcAft>
                <a:spcPts val="800"/>
              </a:spcAft>
              <a:buNone/>
            </a:pP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Dear </a:t>
            </a:r>
            <a:r>
              <a:rPr lang="en-GB" sz="5600" b="1"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CHILD’s NAME</a:t>
            </a:r>
            <a:endParaRPr lang="en-GB" sz="5600" b="1"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We met with you on </a:t>
            </a:r>
            <a:r>
              <a:rPr lang="en-GB" sz="5600" dirty="0" err="1">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xxxxx</a:t>
            </a: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 and we talked about how you learn in school and whether you need any extra support. Together we decided that you have an Additional Learning Need (ALN) and will require Additional Learning Provision (ALP) which is something different to what others in your class have.</a:t>
            </a:r>
            <a:endParaRPr lang="en-GB" sz="5600"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We agreed your ALN is in the area of </a:t>
            </a:r>
            <a:r>
              <a:rPr lang="en-GB" sz="5600" b="1"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[Cognition and Learning; Communication and Interaction; Sensory and/or Physical; Behaviour, Emotional, Social Development] DELETE as necessary. </a:t>
            </a: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Your [Designated Coordinator/Mr Name/Mrs Name] will help you understand what this means for you and the way you learn.</a:t>
            </a:r>
            <a:endParaRPr lang="en-GB" sz="5600"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An IDP is being written with you and you have been given a leaflet with more information about this. The IDP is a plan that tells your teachers and other adults who help you in school what you need to learn and how they can help you learn. You will be given a copy of the plan to look at and you can ask [your Designated Coordinator/Mr Name/</a:t>
            </a:r>
            <a:r>
              <a:rPr lang="en-GB" sz="5600" dirty="0" err="1">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MrsName</a:t>
            </a:r>
            <a:r>
              <a:rPr lang="en-GB" sz="5600"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]questions you may have about it and what it means for you. You can also talk to [NAME] if you are not happy with the decision or what is written in the plan.</a:t>
            </a:r>
            <a:endParaRPr lang="en-GB" sz="5600" dirty="0">
              <a:solidFill>
                <a:schemeClr val="tx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600" u="sng" dirty="0">
                <a:solidFill>
                  <a:schemeClr val="tx2">
                    <a:lumMod val="75000"/>
                  </a:schemeClr>
                </a:solidFill>
                <a:effectLst/>
                <a:latin typeface="Arial" panose="020B0604020202020204" pitchFamily="34" charset="0"/>
                <a:ea typeface="Calibri" panose="020F0502020204030204" pitchFamily="34" charset="0"/>
                <a:cs typeface="Times New Roman" panose="02020603050405020304" pitchFamily="18" charset="0"/>
              </a:rPr>
              <a:t>Further advice and support:</a:t>
            </a:r>
            <a:endParaRPr lang="en-GB" sz="5600" u="sng" dirty="0">
              <a:solidFill>
                <a:schemeClr val="tx2">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600" dirty="0">
                <a:solidFill>
                  <a:schemeClr val="tx2">
                    <a:lumMod val="75000"/>
                  </a:schemeClr>
                </a:solidFill>
                <a:effectLst/>
                <a:latin typeface="Arial" panose="020B0604020202020204" pitchFamily="34" charset="0"/>
                <a:ea typeface="Times New Roman" panose="02020603050405020304" pitchFamily="18" charset="0"/>
              </a:rPr>
              <a:t>Information about ALN can be found on the school website [Link].</a:t>
            </a:r>
            <a:endParaRPr lang="en-GB" sz="5600" dirty="0">
              <a:solidFill>
                <a:schemeClr val="tx2">
                  <a:lumMod val="75000"/>
                </a:schemeClr>
              </a:solidFill>
              <a:effectLst/>
              <a:latin typeface="Times New Roman" panose="02020603050405020304" pitchFamily="18" charset="0"/>
              <a:ea typeface="Times New Roman" panose="02020603050405020304" pitchFamily="18" charset="0"/>
            </a:endParaRPr>
          </a:p>
          <a:p>
            <a:pPr marL="0" indent="0" algn="just" fontAlgn="base">
              <a:buNone/>
            </a:pPr>
            <a:r>
              <a:rPr lang="en-GB" sz="5600" dirty="0">
                <a:solidFill>
                  <a:schemeClr val="tx2">
                    <a:lumMod val="75000"/>
                  </a:schemeClr>
                </a:solidFill>
                <a:effectLst/>
                <a:latin typeface="Arial" panose="020B0604020202020204" pitchFamily="34" charset="0"/>
                <a:ea typeface="Times New Roman" panose="02020603050405020304" pitchFamily="18" charset="0"/>
              </a:rPr>
              <a:t>You can talk to someone at the Local Authority’s ALN Helpline on 029 2087 2731 or email </a:t>
            </a:r>
            <a:r>
              <a:rPr lang="en-GB" sz="5600" u="none" strike="noStrike" dirty="0">
                <a:solidFill>
                  <a:schemeClr val="tx2">
                    <a:lumMod val="75000"/>
                  </a:schemeClr>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ALNHelpline@cardiff.gov.uk</a:t>
            </a:r>
            <a:r>
              <a:rPr lang="en-GB" sz="5600" dirty="0">
                <a:solidFill>
                  <a:schemeClr val="tx2">
                    <a:lumMod val="75000"/>
                  </a:schemeClr>
                </a:solidFill>
                <a:effectLst/>
                <a:latin typeface="Arial" panose="020B0604020202020204" pitchFamily="34" charset="0"/>
                <a:ea typeface="Times New Roman" panose="02020603050405020304" pitchFamily="18" charset="0"/>
              </a:rPr>
              <a:t> if you are still not happy with the decision and your school have not been able to help and resolve your concerns. </a:t>
            </a:r>
            <a:endParaRPr lang="en-GB" sz="5600" dirty="0">
              <a:solidFill>
                <a:schemeClr val="tx2">
                  <a:lumMod val="75000"/>
                </a:schemeClr>
              </a:solidFill>
              <a:latin typeface="Times New Roman" panose="02020603050405020304" pitchFamily="18" charset="0"/>
              <a:ea typeface="Times New Roman" panose="02020603050405020304" pitchFamily="18" charset="0"/>
            </a:endParaRPr>
          </a:p>
          <a:p>
            <a:pPr marL="0" indent="0" algn="just" fontAlgn="base">
              <a:buNone/>
            </a:pPr>
            <a:r>
              <a:rPr lang="en-GB" sz="5600" dirty="0">
                <a:solidFill>
                  <a:schemeClr val="tx2">
                    <a:lumMod val="75000"/>
                  </a:schemeClr>
                </a:solidFill>
                <a:effectLst/>
                <a:latin typeface="Arial" panose="020B0604020202020204" pitchFamily="34" charset="0"/>
                <a:ea typeface="Times New Roman" panose="02020603050405020304" pitchFamily="18" charset="0"/>
              </a:rPr>
              <a:t>You can also have an advocate. This is someone who speaks up for you and makes sure that people listen to you and what you want to happen. This help is free and provided by a charity called SNAP Cymru.  You can contact them via a Helpline on 0808 8010608 or by completing an enquiry form on </a:t>
            </a:r>
            <a:r>
              <a:rPr lang="en-GB" sz="5600" u="sng" dirty="0">
                <a:solidFill>
                  <a:schemeClr val="tx2">
                    <a:lumMod val="75000"/>
                  </a:schemeClr>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www.snapcymru.org/contact</a:t>
            </a:r>
            <a:r>
              <a:rPr lang="en-GB" sz="5600" dirty="0">
                <a:solidFill>
                  <a:schemeClr val="tx2">
                    <a:lumMod val="75000"/>
                  </a:schemeClr>
                </a:solidFill>
                <a:effectLst/>
                <a:latin typeface="Arial" panose="020B0604020202020204" pitchFamily="34" charset="0"/>
                <a:ea typeface="Times New Roman" panose="02020603050405020304" pitchFamily="18" charset="0"/>
              </a:rPr>
              <a:t>  You can find out more about SNAP Cymru on their website at </a:t>
            </a:r>
            <a:r>
              <a:rPr lang="en-GB" sz="5600" u="sng" dirty="0">
                <a:solidFill>
                  <a:schemeClr val="tx2">
                    <a:lumMod val="75000"/>
                  </a:schemeClr>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www.snapcymru.org</a:t>
            </a:r>
            <a:endParaRPr lang="en-GB" sz="5600" dirty="0">
              <a:solidFill>
                <a:schemeClr val="tx2">
                  <a:lumMod val="75000"/>
                </a:schemeClr>
              </a:solidFill>
              <a:effectLst/>
              <a:latin typeface="Times New Roman" panose="02020603050405020304" pitchFamily="18" charset="0"/>
              <a:ea typeface="Times New Roman" panose="02020603050405020304" pitchFamily="18" charset="0"/>
            </a:endParaRPr>
          </a:p>
          <a:p>
            <a:pPr marL="0" indent="0" algn="just" fontAlgn="base">
              <a:buNone/>
            </a:pPr>
            <a:r>
              <a:rPr lang="en-GB" sz="5600" dirty="0">
                <a:solidFill>
                  <a:schemeClr val="tx2">
                    <a:lumMod val="75000"/>
                  </a:schemeClr>
                </a:solidFill>
                <a:effectLst/>
                <a:latin typeface="Arial" panose="020B0604020202020204" pitchFamily="34" charset="0"/>
                <a:ea typeface="Times New Roman" panose="02020603050405020304" pitchFamily="18" charset="0"/>
              </a:rPr>
              <a:t>Your sincerely, </a:t>
            </a:r>
          </a:p>
          <a:p>
            <a:pPr marL="0" indent="0" algn="just" fontAlgn="base">
              <a:buNone/>
            </a:pPr>
            <a:r>
              <a:rPr lang="en-GB" sz="1200" b="0" i="0" dirty="0">
                <a:solidFill>
                  <a:srgbClr val="000000"/>
                </a:solidFill>
                <a:effectLst/>
                <a:latin typeface="Arial" panose="020B0604020202020204" pitchFamily="34" charset="0"/>
              </a:rPr>
              <a:t>Cardiff Council: Cardiff Education Services (2022)</a:t>
            </a:r>
            <a:endParaRPr lang="en-GB" sz="1200" dirty="0"/>
          </a:p>
        </p:txBody>
      </p:sp>
    </p:spTree>
    <p:extLst>
      <p:ext uri="{BB962C8B-B14F-4D97-AF65-F5344CB8AC3E}">
        <p14:creationId xmlns:p14="http://schemas.microsoft.com/office/powerpoint/2010/main" val="2761450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870857"/>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dirty="0">
                <a:ea typeface="Times New Roman" panose="02020603050405020304" pitchFamily="18" charset="0"/>
              </a:rPr>
              <a:t>Elfen 3: </a:t>
            </a:r>
            <a:r>
              <a:rPr lang="cy-GB" sz="2400" dirty="0">
                <a:ea typeface="Times New Roman" panose="02020603050405020304" pitchFamily="18" charset="0"/>
              </a:rPr>
              <a:t>Archwiliwch a chrynhowch anghenion dysgu ychwanegol disgybl gan ddefnyddio dull cynllunio sy’n canolbwyntio ar yr unigolyn. </a:t>
            </a:r>
          </a:p>
          <a:p>
            <a:pPr indent="0" algn="just">
              <a:buNone/>
            </a:pPr>
            <a:endParaRPr lang="cy-GB" sz="1000" dirty="0">
              <a:ea typeface="Times New Roman" panose="02020603050405020304" pitchFamily="18" charset="0"/>
            </a:endParaRPr>
          </a:p>
          <a:p>
            <a:pPr marL="0" indent="0" algn="ctr">
              <a:buNone/>
            </a:pPr>
            <a:r>
              <a:rPr lang="cy-GB" sz="2000" dirty="0">
                <a:ea typeface="Times New Roman" panose="02020603050405020304" pitchFamily="18" charset="0"/>
              </a:rPr>
              <a:t>Yn seiliedig ar Adran 1C CDU : Proffil (Amdanaf fi) a 2A CDU : Disgrifiad o anghenion dysgu ychwanegol (ADY) y plentyn neu’r person ifanc </a:t>
            </a:r>
            <a:r>
              <a:rPr lang="cy-GB" sz="2000" dirty="0"/>
              <a:t> </a:t>
            </a:r>
          </a:p>
          <a:p>
            <a:pPr marL="0" indent="0" algn="ctr">
              <a:buNone/>
            </a:pPr>
            <a:endParaRPr lang="cy-GB" sz="300" dirty="0">
              <a:ea typeface="Times New Roman" panose="02020603050405020304" pitchFamily="18" charset="0"/>
            </a:endParaRPr>
          </a:p>
          <a:p>
            <a:pPr marL="0" indent="0" algn="ctr">
              <a:buNone/>
            </a:pPr>
            <a:r>
              <a:rPr lang="cy-GB" sz="2400" dirty="0">
                <a:ea typeface="Times New Roman" panose="02020603050405020304" pitchFamily="18" charset="0"/>
              </a:rPr>
              <a:t>-&gt; Defnyddiwch y templed a ddarparwyd &lt;-</a:t>
            </a:r>
          </a:p>
          <a:p>
            <a:pPr marL="0" indent="0" algn="ctr">
              <a:buNone/>
            </a:pPr>
            <a:endParaRPr lang="cy-GB" sz="2400" dirty="0">
              <a:ea typeface="Times New Roman" panose="02020603050405020304" pitchFamily="18" charset="0"/>
            </a:endParaRPr>
          </a:p>
          <a:p>
            <a:pPr marL="0" indent="0" algn="ctr">
              <a:buNone/>
            </a:pPr>
            <a:endParaRPr lang="cy-GB" sz="2400" dirty="0">
              <a:ea typeface="Times New Roman" panose="02020603050405020304" pitchFamily="18" charset="0"/>
            </a:endParaRPr>
          </a:p>
          <a:p>
            <a:pPr marL="0" indent="0" algn="ctr">
              <a:buNone/>
            </a:pPr>
            <a:endParaRPr lang="cy-GB" sz="2400" dirty="0">
              <a:ea typeface="Times New Roman" panose="02020603050405020304" pitchFamily="18" charset="0"/>
            </a:endParaRPr>
          </a:p>
          <a:p>
            <a:pPr marL="0" indent="0" algn="ctr">
              <a:buNone/>
            </a:pPr>
            <a:endParaRPr lang="cy-GB" sz="2400" dirty="0">
              <a:ea typeface="Times New Roman" panose="02020603050405020304" pitchFamily="18" charset="0"/>
            </a:endParaRPr>
          </a:p>
          <a:p>
            <a:pPr marL="0" indent="0">
              <a:buNone/>
            </a:pPr>
            <a:endParaRPr lang="cy-GB" sz="2200" dirty="0"/>
          </a:p>
          <a:p>
            <a:pPr marL="0" indent="0" algn="r">
              <a:buNone/>
            </a:pPr>
            <a:endParaRPr lang="cy-GB" sz="2400" b="1" dirty="0"/>
          </a:p>
          <a:p>
            <a:pPr marL="0" indent="0" algn="r">
              <a:buNone/>
            </a:pPr>
            <a:endParaRPr lang="cy-GB" sz="900" b="1" dirty="0"/>
          </a:p>
          <a:p>
            <a:pPr marL="0" indent="0" algn="r">
              <a:buNone/>
            </a:pPr>
            <a:r>
              <a:rPr lang="cy-GB" sz="2400" b="1" dirty="0"/>
              <a:t>(Adrannau 1C a 2A = tua 600 o eiriau)</a:t>
            </a:r>
          </a:p>
          <a:p>
            <a:endParaRPr lang="cy-GB" sz="2400" i="1" dirty="0"/>
          </a:p>
        </p:txBody>
      </p:sp>
      <p:sp>
        <p:nvSpPr>
          <p:cNvPr id="3" name="Title 1"/>
          <p:cNvSpPr txBox="1">
            <a:spLocks/>
          </p:cNvSpPr>
          <p:nvPr/>
        </p:nvSpPr>
        <p:spPr>
          <a:xfrm>
            <a:off x="838200" y="37465"/>
            <a:ext cx="10515600" cy="572135"/>
          </a:xfrm>
          <a:prstGeom prst="rect">
            <a:avLst/>
          </a:prstGeom>
          <a:solidFill>
            <a:schemeClr val="accent4">
              <a:lumMod val="40000"/>
              <a:lumOff val="60000"/>
            </a:schemeClr>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Portffolio</a:t>
            </a:r>
          </a:p>
        </p:txBody>
      </p:sp>
      <p:pic>
        <p:nvPicPr>
          <p:cNvPr id="6" name="Picture 5"/>
          <p:cNvPicPr>
            <a:picLocks noChangeAspect="1"/>
          </p:cNvPicPr>
          <p:nvPr/>
        </p:nvPicPr>
        <p:blipFill rotWithShape="1">
          <a:blip r:embed="rId2"/>
          <a:srcRect l="8095" t="28561" r="55239" b="22103"/>
          <a:stretch/>
        </p:blipFill>
        <p:spPr>
          <a:xfrm>
            <a:off x="290286" y="3194958"/>
            <a:ext cx="4470400" cy="3381828"/>
          </a:xfrm>
          <a:prstGeom prst="rect">
            <a:avLst/>
          </a:prstGeom>
        </p:spPr>
      </p:pic>
      <p:sp>
        <p:nvSpPr>
          <p:cNvPr id="7" name="Rectangle 6"/>
          <p:cNvSpPr/>
          <p:nvPr/>
        </p:nvSpPr>
        <p:spPr>
          <a:xfrm>
            <a:off x="5543732" y="3818164"/>
            <a:ext cx="6096000" cy="1938992"/>
          </a:xfrm>
          <a:prstGeom prst="rect">
            <a:avLst/>
          </a:prstGeom>
        </p:spPr>
        <p:txBody>
          <a:bodyPr>
            <a:spAutoFit/>
          </a:bodyPr>
          <a:lstStyle/>
          <a:p>
            <a:pPr algn="just"/>
            <a:r>
              <a:rPr lang="cy-GB" sz="2400" dirty="0"/>
              <a:t>Crynodeb am y plentyn neu’r person ifanc yw’r adran hon o’r CDU, sy’n rhoi cyd-destun a gwybodaeth.</a:t>
            </a:r>
          </a:p>
          <a:p>
            <a:pPr algn="just"/>
            <a:endParaRPr lang="cy-GB" sz="2400" dirty="0"/>
          </a:p>
          <a:p>
            <a:pPr algn="just"/>
            <a:r>
              <a:rPr lang="cy-GB" sz="2400" dirty="0"/>
              <a:t>Dylai fod yn </a:t>
            </a:r>
            <a:r>
              <a:rPr lang="cy-GB" sz="2400" b="1" dirty="0"/>
              <a:t>glir</a:t>
            </a:r>
            <a:r>
              <a:rPr lang="cy-GB" sz="2400" dirty="0"/>
              <a:t>, yn </a:t>
            </a:r>
            <a:r>
              <a:rPr lang="cy-GB" sz="2400" b="1" dirty="0"/>
              <a:t>gryno</a:t>
            </a:r>
            <a:r>
              <a:rPr lang="cy-GB" sz="2400" dirty="0"/>
              <a:t>, ac yn </a:t>
            </a:r>
            <a:r>
              <a:rPr lang="cy-GB" sz="2400" b="1" dirty="0"/>
              <a:t>gywir</a:t>
            </a:r>
            <a:r>
              <a:rPr lang="cy-GB" sz="2400" dirty="0"/>
              <a:t>.</a:t>
            </a:r>
          </a:p>
        </p:txBody>
      </p:sp>
    </p:spTree>
    <p:extLst>
      <p:ext uri="{BB962C8B-B14F-4D97-AF65-F5344CB8AC3E}">
        <p14:creationId xmlns:p14="http://schemas.microsoft.com/office/powerpoint/2010/main" val="2145206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870857"/>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dirty="0">
                <a:solidFill>
                  <a:schemeClr val="tx2">
                    <a:lumMod val="75000"/>
                  </a:schemeClr>
                </a:solidFill>
                <a:ea typeface="Times New Roman" panose="02020603050405020304" pitchFamily="18" charset="0"/>
              </a:rPr>
              <a:t>Element 3: </a:t>
            </a:r>
            <a:r>
              <a:rPr lang="en-GB" sz="2400" dirty="0">
                <a:solidFill>
                  <a:schemeClr val="tx2">
                    <a:lumMod val="75000"/>
                  </a:schemeClr>
                </a:solidFill>
                <a:ea typeface="Times New Roman" panose="02020603050405020304" pitchFamily="18" charset="0"/>
              </a:rPr>
              <a:t>Explore and summarise the additional learning needs of a pupil using a person centred planning approach. </a:t>
            </a:r>
          </a:p>
          <a:p>
            <a:pPr indent="0" algn="just">
              <a:buNone/>
            </a:pPr>
            <a:endParaRPr lang="en-GB" sz="1000" dirty="0">
              <a:solidFill>
                <a:schemeClr val="tx2">
                  <a:lumMod val="75000"/>
                </a:schemeClr>
              </a:solidFill>
              <a:ea typeface="Times New Roman" panose="02020603050405020304" pitchFamily="18" charset="0"/>
            </a:endParaRPr>
          </a:p>
          <a:p>
            <a:pPr marL="0" indent="0" algn="ctr">
              <a:buNone/>
            </a:pPr>
            <a:r>
              <a:rPr lang="en-GB" sz="2000" dirty="0">
                <a:solidFill>
                  <a:schemeClr val="tx2">
                    <a:lumMod val="75000"/>
                  </a:schemeClr>
                </a:solidFill>
                <a:ea typeface="Times New Roman" panose="02020603050405020304" pitchFamily="18" charset="0"/>
              </a:rPr>
              <a:t>Based upon Section 1C IDP : Profile (About me) and Based upon </a:t>
            </a:r>
            <a:r>
              <a:rPr lang="en-GB" sz="2000" dirty="0">
                <a:solidFill>
                  <a:schemeClr val="tx2">
                    <a:lumMod val="75000"/>
                  </a:schemeClr>
                </a:solidFill>
              </a:rPr>
              <a:t>Section 2A IDP : Description of the child or young person’s additional learning needs (ALN) </a:t>
            </a:r>
          </a:p>
          <a:p>
            <a:pPr marL="0" indent="0" algn="ctr">
              <a:buNone/>
            </a:pPr>
            <a:endParaRPr lang="en-GB" sz="300" dirty="0">
              <a:solidFill>
                <a:schemeClr val="tx2">
                  <a:lumMod val="75000"/>
                </a:schemeClr>
              </a:solidFill>
              <a:ea typeface="Times New Roman" panose="02020603050405020304" pitchFamily="18" charset="0"/>
            </a:endParaRPr>
          </a:p>
          <a:p>
            <a:pPr marL="0" indent="0" algn="ctr">
              <a:buNone/>
            </a:pPr>
            <a:r>
              <a:rPr lang="en-GB" sz="2400" dirty="0">
                <a:solidFill>
                  <a:schemeClr val="tx2">
                    <a:lumMod val="75000"/>
                  </a:schemeClr>
                </a:solidFill>
                <a:ea typeface="Times New Roman" panose="02020603050405020304" pitchFamily="18" charset="0"/>
              </a:rPr>
              <a:t>-&gt; Use the template provided &lt;-</a:t>
            </a:r>
          </a:p>
          <a:p>
            <a:pPr marL="0" indent="0" algn="ctr">
              <a:buNone/>
            </a:pPr>
            <a:endParaRPr lang="en-GB" sz="2400" dirty="0">
              <a:solidFill>
                <a:schemeClr val="tx2">
                  <a:lumMod val="75000"/>
                </a:schemeClr>
              </a:solidFill>
              <a:ea typeface="Times New Roman" panose="02020603050405020304" pitchFamily="18" charset="0"/>
            </a:endParaRPr>
          </a:p>
          <a:p>
            <a:pPr marL="0" indent="0" algn="ctr">
              <a:buNone/>
            </a:pPr>
            <a:endParaRPr lang="en-GB" sz="2400" dirty="0">
              <a:solidFill>
                <a:schemeClr val="tx2">
                  <a:lumMod val="75000"/>
                </a:schemeClr>
              </a:solidFill>
              <a:ea typeface="Times New Roman" panose="02020603050405020304" pitchFamily="18" charset="0"/>
            </a:endParaRPr>
          </a:p>
          <a:p>
            <a:pPr marL="0" indent="0" algn="ctr">
              <a:buNone/>
            </a:pPr>
            <a:endParaRPr lang="en-GB" sz="2400" dirty="0">
              <a:solidFill>
                <a:schemeClr val="tx2">
                  <a:lumMod val="75000"/>
                </a:schemeClr>
              </a:solidFill>
              <a:ea typeface="Times New Roman" panose="02020603050405020304" pitchFamily="18" charset="0"/>
            </a:endParaRPr>
          </a:p>
          <a:p>
            <a:pPr marL="0" indent="0" algn="ctr">
              <a:buNone/>
            </a:pPr>
            <a:endParaRPr lang="en-GB" sz="2400" dirty="0">
              <a:solidFill>
                <a:schemeClr val="tx2">
                  <a:lumMod val="75000"/>
                </a:schemeClr>
              </a:solidFill>
              <a:ea typeface="Times New Roman" panose="02020603050405020304" pitchFamily="18" charset="0"/>
            </a:endParaRPr>
          </a:p>
          <a:p>
            <a:pPr marL="0" indent="0">
              <a:buNone/>
            </a:pPr>
            <a:endParaRPr lang="en-GB" sz="2200" dirty="0">
              <a:solidFill>
                <a:schemeClr val="tx2">
                  <a:lumMod val="75000"/>
                </a:schemeClr>
              </a:solidFill>
            </a:endParaRPr>
          </a:p>
          <a:p>
            <a:pPr marL="0" indent="0" algn="r">
              <a:buNone/>
            </a:pPr>
            <a:endParaRPr lang="en-GB" sz="2400" b="1" dirty="0">
              <a:solidFill>
                <a:schemeClr val="tx2">
                  <a:lumMod val="75000"/>
                </a:schemeClr>
              </a:solidFill>
            </a:endParaRPr>
          </a:p>
          <a:p>
            <a:pPr marL="0" indent="0" algn="r">
              <a:buNone/>
            </a:pPr>
            <a:endParaRPr lang="en-GB" sz="900" b="1" dirty="0">
              <a:solidFill>
                <a:schemeClr val="tx2">
                  <a:lumMod val="75000"/>
                </a:schemeClr>
              </a:solidFill>
            </a:endParaRPr>
          </a:p>
          <a:p>
            <a:pPr marL="0" indent="0" algn="r">
              <a:buNone/>
            </a:pPr>
            <a:r>
              <a:rPr lang="en-GB" sz="2400" b="1" dirty="0">
                <a:solidFill>
                  <a:schemeClr val="tx2">
                    <a:lumMod val="75000"/>
                  </a:schemeClr>
                </a:solidFill>
              </a:rPr>
              <a:t>(Sections 1C &amp; 2A = approx. 600 words)</a:t>
            </a:r>
          </a:p>
          <a:p>
            <a:endParaRPr lang="en-GB" sz="2400" i="1" dirty="0">
              <a:solidFill>
                <a:schemeClr val="accent1"/>
              </a:solidFill>
            </a:endParaRPr>
          </a:p>
        </p:txBody>
      </p:sp>
      <p:sp>
        <p:nvSpPr>
          <p:cNvPr id="3" name="Title 1"/>
          <p:cNvSpPr txBox="1">
            <a:spLocks/>
          </p:cNvSpPr>
          <p:nvPr/>
        </p:nvSpPr>
        <p:spPr>
          <a:xfrm>
            <a:off x="838200" y="37465"/>
            <a:ext cx="10515600" cy="572135"/>
          </a:xfrm>
          <a:prstGeom prst="rect">
            <a:avLst/>
          </a:prstGeom>
          <a:solidFill>
            <a:schemeClr val="accent4">
              <a:lumMod val="40000"/>
              <a:lumOff val="60000"/>
            </a:schemeClr>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a:t>
            </a:r>
          </a:p>
        </p:txBody>
      </p:sp>
      <p:pic>
        <p:nvPicPr>
          <p:cNvPr id="6" name="Picture 5"/>
          <p:cNvPicPr>
            <a:picLocks noChangeAspect="1"/>
          </p:cNvPicPr>
          <p:nvPr/>
        </p:nvPicPr>
        <p:blipFill rotWithShape="1">
          <a:blip r:embed="rId2"/>
          <a:srcRect l="8095" t="28561" r="55239" b="22103"/>
          <a:stretch/>
        </p:blipFill>
        <p:spPr>
          <a:xfrm>
            <a:off x="290286" y="3194958"/>
            <a:ext cx="4470400" cy="3381828"/>
          </a:xfrm>
          <a:prstGeom prst="rect">
            <a:avLst/>
          </a:prstGeom>
        </p:spPr>
      </p:pic>
      <p:sp>
        <p:nvSpPr>
          <p:cNvPr id="7" name="Rectangle 6"/>
          <p:cNvSpPr/>
          <p:nvPr/>
        </p:nvSpPr>
        <p:spPr>
          <a:xfrm>
            <a:off x="5543732" y="3818164"/>
            <a:ext cx="6096000" cy="1938992"/>
          </a:xfrm>
          <a:prstGeom prst="rect">
            <a:avLst/>
          </a:prstGeom>
        </p:spPr>
        <p:txBody>
          <a:bodyPr>
            <a:spAutoFit/>
          </a:bodyPr>
          <a:lstStyle/>
          <a:p>
            <a:pPr algn="just"/>
            <a:r>
              <a:rPr lang="en-GB" sz="2400" dirty="0">
                <a:solidFill>
                  <a:schemeClr val="tx2">
                    <a:lumMod val="75000"/>
                  </a:schemeClr>
                </a:solidFill>
              </a:rPr>
              <a:t>This section of the IDP is a summary about the child or young person that provides context and information.</a:t>
            </a:r>
          </a:p>
          <a:p>
            <a:pPr algn="just"/>
            <a:endParaRPr lang="en-GB" sz="2400" dirty="0">
              <a:solidFill>
                <a:schemeClr val="tx2">
                  <a:lumMod val="75000"/>
                </a:schemeClr>
              </a:solidFill>
            </a:endParaRPr>
          </a:p>
          <a:p>
            <a:pPr algn="just"/>
            <a:r>
              <a:rPr lang="en-GB" sz="2400" dirty="0">
                <a:solidFill>
                  <a:schemeClr val="tx2">
                    <a:lumMod val="75000"/>
                  </a:schemeClr>
                </a:solidFill>
              </a:rPr>
              <a:t>It should be </a:t>
            </a:r>
            <a:r>
              <a:rPr lang="en-GB" sz="2400" b="1" dirty="0">
                <a:solidFill>
                  <a:schemeClr val="tx2">
                    <a:lumMod val="75000"/>
                  </a:schemeClr>
                </a:solidFill>
              </a:rPr>
              <a:t>clear</a:t>
            </a:r>
            <a:r>
              <a:rPr lang="en-GB" sz="2400" dirty="0">
                <a:solidFill>
                  <a:schemeClr val="tx2">
                    <a:lumMod val="75000"/>
                  </a:schemeClr>
                </a:solidFill>
              </a:rPr>
              <a:t>, </a:t>
            </a:r>
            <a:r>
              <a:rPr lang="en-GB" sz="2400" b="1" dirty="0">
                <a:solidFill>
                  <a:schemeClr val="tx2">
                    <a:lumMod val="75000"/>
                  </a:schemeClr>
                </a:solidFill>
              </a:rPr>
              <a:t>concise</a:t>
            </a:r>
            <a:r>
              <a:rPr lang="en-GB" sz="2400" dirty="0">
                <a:solidFill>
                  <a:schemeClr val="tx2">
                    <a:lumMod val="75000"/>
                  </a:schemeClr>
                </a:solidFill>
              </a:rPr>
              <a:t>, and </a:t>
            </a:r>
            <a:r>
              <a:rPr lang="en-GB" sz="2400" b="1" dirty="0">
                <a:solidFill>
                  <a:schemeClr val="tx2">
                    <a:lumMod val="75000"/>
                  </a:schemeClr>
                </a:solidFill>
              </a:rPr>
              <a:t>accurate</a:t>
            </a:r>
            <a:r>
              <a:rPr lang="en-GB" sz="2400" dirty="0">
                <a:solidFill>
                  <a:schemeClr val="tx2">
                    <a:lumMod val="75000"/>
                  </a:schemeClr>
                </a:solidFill>
              </a:rPr>
              <a:t>.</a:t>
            </a:r>
          </a:p>
        </p:txBody>
      </p:sp>
    </p:spTree>
    <p:extLst>
      <p:ext uri="{BB962C8B-B14F-4D97-AF65-F5344CB8AC3E}">
        <p14:creationId xmlns:p14="http://schemas.microsoft.com/office/powerpoint/2010/main" val="247891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000" b="1" dirty="0">
                <a:ea typeface="Times New Roman" panose="02020603050405020304" pitchFamily="18" charset="0"/>
              </a:rPr>
              <a:t>Elfen 3: </a:t>
            </a:r>
            <a:r>
              <a:rPr lang="cy-GB" sz="2000" dirty="0">
                <a:ea typeface="Times New Roman" panose="02020603050405020304" pitchFamily="18" charset="0"/>
              </a:rPr>
              <a:t>Archwiliwch a chrynhowch anghenion dysgu ychwanegol disgybl gan ddefnyddio dull cynllunio sy’n canolbwyntio ar yr unigolyn. </a:t>
            </a:r>
          </a:p>
          <a:p>
            <a:pPr marL="0" indent="0" algn="ctr">
              <a:buNone/>
            </a:pPr>
            <a:endParaRPr lang="cy-GB" sz="2000" dirty="0">
              <a:ea typeface="Times New Roman" panose="02020603050405020304" pitchFamily="18" charset="0"/>
            </a:endParaRPr>
          </a:p>
          <a:p>
            <a:pPr marL="0" indent="0" algn="ctr">
              <a:buNone/>
            </a:pPr>
            <a:r>
              <a:rPr lang="cy-GB" sz="2000" dirty="0">
                <a:ea typeface="Times New Roman" panose="02020603050405020304" pitchFamily="18" charset="0"/>
              </a:rPr>
              <a:t>Yn seiliedig ar Adran 1C CDU : Proffil (Amdanaf fi)</a:t>
            </a:r>
          </a:p>
          <a:p>
            <a:pPr marL="0" indent="0" algn="ctr">
              <a:buNone/>
            </a:pPr>
            <a:endParaRPr lang="cy-GB" sz="2000" dirty="0">
              <a:ea typeface="Times New Roman" panose="02020603050405020304" pitchFamily="18" charset="0"/>
            </a:endParaRPr>
          </a:p>
          <a:p>
            <a:pPr algn="just"/>
            <a:r>
              <a:rPr lang="cy-GB" sz="2000" dirty="0"/>
              <a:t>Dylai’r proffil roi crynodeb o’r </a:t>
            </a:r>
            <a:r>
              <a:rPr lang="cy-GB" sz="2000" b="1" dirty="0"/>
              <a:t>wybodaeth allweddol</a:t>
            </a:r>
            <a:r>
              <a:rPr lang="cy-GB" sz="2000" dirty="0"/>
              <a:t>, megis disgrifio </a:t>
            </a:r>
            <a:r>
              <a:rPr lang="cy-GB" sz="2000" b="1" dirty="0"/>
              <a:t>cymeriad</a:t>
            </a:r>
            <a:r>
              <a:rPr lang="cy-GB" sz="2000" dirty="0"/>
              <a:t> y plentyn neu’r person ifanc, ei ddoniau a’i </a:t>
            </a:r>
            <a:r>
              <a:rPr lang="cy-GB" sz="2000" b="1" dirty="0"/>
              <a:t>dalentau</a:t>
            </a:r>
            <a:r>
              <a:rPr lang="cy-GB" sz="2000" dirty="0"/>
              <a:t>, yr hyn sy’n bwysig iddo, a’r </a:t>
            </a:r>
            <a:r>
              <a:rPr lang="cy-GB" sz="2000" b="1" dirty="0"/>
              <a:t>ffordd orau i’w gefnogi</a:t>
            </a:r>
            <a:r>
              <a:rPr lang="cy-GB" sz="2000" dirty="0"/>
              <a:t>. </a:t>
            </a:r>
          </a:p>
          <a:p>
            <a:pPr algn="just"/>
            <a:r>
              <a:rPr lang="cy-GB" sz="2000" dirty="0"/>
              <a:t>Dylai hefyd gynnwys barn, dymuniadau a theimladau’r plentyn, a rhiant y plentyn, mewn perthynas â’i ADY, </a:t>
            </a:r>
            <a:r>
              <a:rPr lang="cy-GB" sz="2000" dirty="0" err="1"/>
              <a:t>DDdY</a:t>
            </a:r>
            <a:r>
              <a:rPr lang="cy-GB" sz="2000" dirty="0"/>
              <a:t> a hyfforddiant addysg. </a:t>
            </a:r>
          </a:p>
          <a:p>
            <a:pPr algn="just"/>
            <a:r>
              <a:rPr lang="cy-GB" sz="2000" dirty="0"/>
              <a:t>Gallai hyn gynnwys: ei hoff a chas bethau; manylion am chwarae, iechyd, annibyniaeth, cyfathrebu; y bobl y mae’r plentyn neu’r person ifanc yn ystyried sy’n bwysig iddo (teulu, ffrindiau a/neu staff cymorth); dyheadau am, er enghraifft, ei addysg a’i yrfa, byw’n annibynnol a chyfranogiad cymunedol neu unrhyw beth arall y mae’r plentyn a rhieni’r plentyn yn ystyried sy’n bwysig.</a:t>
            </a:r>
            <a:endParaRPr lang="cy-GB" sz="2200" dirty="0"/>
          </a:p>
          <a:p>
            <a:endParaRPr lang="cy-GB" sz="2400" i="1" dirty="0"/>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dirty="0"/>
            </a:br>
            <a:r>
              <a:rPr lang="cy-GB" sz="3200" b="1" dirty="0"/>
              <a:t>Portffolio</a:t>
            </a:r>
          </a:p>
        </p:txBody>
      </p:sp>
    </p:spTree>
    <p:extLst>
      <p:ext uri="{BB962C8B-B14F-4D97-AF65-F5344CB8AC3E}">
        <p14:creationId xmlns:p14="http://schemas.microsoft.com/office/powerpoint/2010/main" val="609097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000" b="1" dirty="0">
                <a:solidFill>
                  <a:schemeClr val="tx2">
                    <a:lumMod val="75000"/>
                  </a:schemeClr>
                </a:solidFill>
                <a:ea typeface="Times New Roman" panose="02020603050405020304" pitchFamily="18" charset="0"/>
              </a:rPr>
              <a:t>Element 3: </a:t>
            </a:r>
            <a:r>
              <a:rPr lang="en-GB" sz="2000" dirty="0">
                <a:solidFill>
                  <a:schemeClr val="tx2">
                    <a:lumMod val="75000"/>
                  </a:schemeClr>
                </a:solidFill>
                <a:ea typeface="Times New Roman" panose="02020603050405020304" pitchFamily="18" charset="0"/>
              </a:rPr>
              <a:t>Explore and summarise the additional learning needs of a pupil using a person centred planning approach. </a:t>
            </a:r>
          </a:p>
          <a:p>
            <a:pPr marL="0" indent="0" algn="ctr">
              <a:buNone/>
            </a:pPr>
            <a:endParaRPr lang="en-GB" sz="2000" dirty="0">
              <a:solidFill>
                <a:schemeClr val="tx2">
                  <a:lumMod val="75000"/>
                </a:schemeClr>
              </a:solidFill>
              <a:ea typeface="Times New Roman" panose="02020603050405020304" pitchFamily="18" charset="0"/>
            </a:endParaRPr>
          </a:p>
          <a:p>
            <a:pPr marL="0" indent="0" algn="ctr">
              <a:buNone/>
            </a:pPr>
            <a:r>
              <a:rPr lang="en-GB" sz="2000" dirty="0">
                <a:solidFill>
                  <a:schemeClr val="tx2">
                    <a:lumMod val="75000"/>
                  </a:schemeClr>
                </a:solidFill>
                <a:ea typeface="Times New Roman" panose="02020603050405020304" pitchFamily="18" charset="0"/>
              </a:rPr>
              <a:t>Based upon Section 1C IDP : Profile (About me)</a:t>
            </a:r>
          </a:p>
          <a:p>
            <a:pPr marL="0" indent="0" algn="ctr">
              <a:buNone/>
            </a:pPr>
            <a:endParaRPr lang="en-GB" sz="2000" dirty="0">
              <a:solidFill>
                <a:schemeClr val="tx2">
                  <a:lumMod val="75000"/>
                </a:schemeClr>
              </a:solidFill>
              <a:ea typeface="Times New Roman" panose="02020603050405020304" pitchFamily="18" charset="0"/>
            </a:endParaRPr>
          </a:p>
          <a:p>
            <a:pPr algn="just"/>
            <a:r>
              <a:rPr lang="en-GB" sz="2000" dirty="0">
                <a:solidFill>
                  <a:schemeClr val="tx2">
                    <a:lumMod val="75000"/>
                  </a:schemeClr>
                </a:solidFill>
              </a:rPr>
              <a:t>The profile should provide a summary of the </a:t>
            </a:r>
            <a:r>
              <a:rPr lang="en-GB" sz="2000" b="1" dirty="0">
                <a:solidFill>
                  <a:schemeClr val="tx2">
                    <a:lumMod val="75000"/>
                  </a:schemeClr>
                </a:solidFill>
              </a:rPr>
              <a:t>key</a:t>
            </a:r>
            <a:r>
              <a:rPr lang="en-GB" sz="2000" dirty="0">
                <a:solidFill>
                  <a:schemeClr val="tx2">
                    <a:lumMod val="75000"/>
                  </a:schemeClr>
                </a:solidFill>
              </a:rPr>
              <a:t> </a:t>
            </a:r>
            <a:r>
              <a:rPr lang="en-GB" sz="2000" b="1" dirty="0">
                <a:solidFill>
                  <a:schemeClr val="tx2">
                    <a:lumMod val="75000"/>
                  </a:schemeClr>
                </a:solidFill>
              </a:rPr>
              <a:t>information</a:t>
            </a:r>
            <a:r>
              <a:rPr lang="en-GB" sz="2000" dirty="0">
                <a:solidFill>
                  <a:schemeClr val="tx2">
                    <a:lumMod val="75000"/>
                  </a:schemeClr>
                </a:solidFill>
              </a:rPr>
              <a:t>, such as describing the child or young person’s </a:t>
            </a:r>
            <a:r>
              <a:rPr lang="en-GB" sz="2000" b="1" dirty="0">
                <a:solidFill>
                  <a:schemeClr val="tx2">
                    <a:lumMod val="75000"/>
                  </a:schemeClr>
                </a:solidFill>
              </a:rPr>
              <a:t>character</a:t>
            </a:r>
            <a:r>
              <a:rPr lang="en-GB" sz="2000" dirty="0">
                <a:solidFill>
                  <a:schemeClr val="tx2">
                    <a:lumMod val="75000"/>
                  </a:schemeClr>
                </a:solidFill>
              </a:rPr>
              <a:t>, their gifts and </a:t>
            </a:r>
            <a:r>
              <a:rPr lang="en-GB" sz="2000" b="1" dirty="0">
                <a:solidFill>
                  <a:schemeClr val="tx2">
                    <a:lumMod val="75000"/>
                  </a:schemeClr>
                </a:solidFill>
              </a:rPr>
              <a:t>talents</a:t>
            </a:r>
            <a:r>
              <a:rPr lang="en-GB" sz="2000" dirty="0">
                <a:solidFill>
                  <a:schemeClr val="tx2">
                    <a:lumMod val="75000"/>
                  </a:schemeClr>
                </a:solidFill>
              </a:rPr>
              <a:t>, what is important to them, and </a:t>
            </a:r>
            <a:r>
              <a:rPr lang="en-GB" sz="2000" b="1" dirty="0">
                <a:solidFill>
                  <a:schemeClr val="tx2">
                    <a:lumMod val="75000"/>
                  </a:schemeClr>
                </a:solidFill>
              </a:rPr>
              <a:t>the best way to support them</a:t>
            </a:r>
            <a:r>
              <a:rPr lang="en-GB" sz="2000" dirty="0">
                <a:solidFill>
                  <a:schemeClr val="tx2">
                    <a:lumMod val="75000"/>
                  </a:schemeClr>
                </a:solidFill>
              </a:rPr>
              <a:t>. </a:t>
            </a:r>
          </a:p>
          <a:p>
            <a:pPr algn="just"/>
            <a:r>
              <a:rPr lang="en-GB" sz="2000" dirty="0">
                <a:solidFill>
                  <a:schemeClr val="tx2">
                    <a:lumMod val="75000"/>
                  </a:schemeClr>
                </a:solidFill>
              </a:rPr>
              <a:t>It should also include the child, child’s parent’s views, wishes and feelings in relation to their ALN, ALP and education training. </a:t>
            </a:r>
          </a:p>
          <a:p>
            <a:pPr algn="just"/>
            <a:r>
              <a:rPr lang="en-GB" sz="2000" dirty="0">
                <a:solidFill>
                  <a:schemeClr val="tx2">
                    <a:lumMod val="75000"/>
                  </a:schemeClr>
                </a:solidFill>
              </a:rPr>
              <a:t>This could include: their likes and dislikes; details about play, health, independence, communication; the people that the child or young person considers important to them (family, friends and/or support staff); aspirations about, for example, their education and career, independent living and community participation or anything else the child, child’s parents consider important.</a:t>
            </a:r>
            <a:endParaRPr lang="en-GB" sz="2200" dirty="0">
              <a:solidFill>
                <a:schemeClr val="tx2">
                  <a:lumMod val="75000"/>
                </a:schemeClr>
              </a:solidFill>
            </a:endParaRPr>
          </a:p>
          <a:p>
            <a:endParaRPr lang="en-GB" sz="2400" i="1" dirty="0">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dirty="0"/>
            </a:br>
            <a:r>
              <a:rPr lang="en-GB" sz="3200" b="1" dirty="0">
                <a:solidFill>
                  <a:schemeClr val="accent1">
                    <a:lumMod val="75000"/>
                  </a:schemeClr>
                </a:solidFill>
              </a:rPr>
              <a:t>Portfolio</a:t>
            </a:r>
          </a:p>
        </p:txBody>
      </p:sp>
    </p:spTree>
    <p:extLst>
      <p:ext uri="{BB962C8B-B14F-4D97-AF65-F5344CB8AC3E}">
        <p14:creationId xmlns:p14="http://schemas.microsoft.com/office/powerpoint/2010/main" val="2416286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extLst>
              <p:ext uri="{D42A27DB-BD31-4B8C-83A1-F6EECF244321}">
                <p14:modId xmlns:p14="http://schemas.microsoft.com/office/powerpoint/2010/main" val="1972535354"/>
              </p:ext>
            </p:extLst>
          </p:nvPr>
        </p:nvGraphicFramePr>
        <p:xfrm>
          <a:off x="1817225" y="354099"/>
          <a:ext cx="8450512" cy="6309449"/>
        </p:xfrm>
        <a:graphic>
          <a:graphicData uri="http://schemas.openxmlformats.org/drawingml/2006/table">
            <a:tbl>
              <a:tblPr firstRow="1" firstCol="1" bandRow="1"/>
              <a:tblGrid>
                <a:gridCol w="8450512">
                  <a:extLst>
                    <a:ext uri="{9D8B030D-6E8A-4147-A177-3AD203B41FA5}">
                      <a16:colId xmlns:a16="http://schemas.microsoft.com/office/drawing/2014/main" val="3928698920"/>
                    </a:ext>
                  </a:extLst>
                </a:gridCol>
              </a:tblGrid>
              <a:tr h="657216">
                <a:tc>
                  <a:txBody>
                    <a:bodyPr/>
                    <a:lstStyle/>
                    <a:p>
                      <a:pPr marL="0" marR="0" lvl="0" indent="0" algn="ctr" defTabSz="914400" rtl="0" eaLnBrk="1" fontAlgn="t" latinLnBrk="0" hangingPunct="1">
                        <a:lnSpc>
                          <a:spcPct val="107000"/>
                        </a:lnSpc>
                        <a:spcBef>
                          <a:spcPts val="0"/>
                        </a:spcBef>
                        <a:spcAft>
                          <a:spcPts val="800"/>
                        </a:spcAft>
                        <a:buClrTx/>
                        <a:buSzTx/>
                        <a:buFontTx/>
                        <a:buNone/>
                        <a:tabLst/>
                        <a:defRPr/>
                      </a:pPr>
                      <a:r>
                        <a:rPr lang="cy-GB" sz="1500" b="1" i="0" u="none" strike="noStrike" noProof="0" dirty="0">
                          <a:solidFill>
                            <a:srgbClr val="C7037E"/>
                          </a:solidFill>
                          <a:effectLst/>
                          <a:latin typeface="Calibri-Bold"/>
                          <a:ea typeface="Calibri" panose="020F0502020204030204" pitchFamily="34" charset="0"/>
                          <a:cs typeface="Calibri-Bold"/>
                        </a:rPr>
                        <a:t>Adran 1C: Proffil (Amdanaf fi)</a:t>
                      </a:r>
                    </a:p>
                    <a:p>
                      <a:pPr algn="ctr" fontAlgn="t">
                        <a:lnSpc>
                          <a:spcPct val="107000"/>
                        </a:lnSpc>
                        <a:spcBef>
                          <a:spcPts val="0"/>
                        </a:spcBef>
                        <a:spcAft>
                          <a:spcPts val="800"/>
                        </a:spcAft>
                      </a:pPr>
                      <a:r>
                        <a:rPr lang="cy-GB" sz="1200" b="0" i="1" u="none" strike="noStrike" noProof="0" dirty="0">
                          <a:solidFill>
                            <a:srgbClr val="FF0000"/>
                          </a:solidFill>
                          <a:effectLst/>
                          <a:latin typeface="Calibri-Italic"/>
                          <a:ea typeface="Calibri" panose="020F0502020204030204" pitchFamily="34" charset="0"/>
                          <a:cs typeface="Calibri-Italic"/>
                        </a:rPr>
                        <a:t>Crynodeb o’r</a:t>
                      </a:r>
                      <a:r>
                        <a:rPr lang="cy-GB" sz="1200" i="1" noProof="0" dirty="0">
                          <a:solidFill>
                            <a:srgbClr val="FF0000"/>
                          </a:solidFill>
                        </a:rPr>
                        <a:t> </a:t>
                      </a:r>
                      <a:r>
                        <a:rPr lang="cy-GB" sz="1200" b="1" i="1" noProof="0" dirty="0">
                          <a:solidFill>
                            <a:srgbClr val="FF0000"/>
                          </a:solidFill>
                        </a:rPr>
                        <a:t>wybodaeth allweddol</a:t>
                      </a:r>
                      <a:r>
                        <a:rPr lang="cy-GB" sz="1200" i="1" noProof="0" dirty="0">
                          <a:solidFill>
                            <a:srgbClr val="FF0000"/>
                          </a:solidFill>
                        </a:rPr>
                        <a:t>, megis disgrifio </a:t>
                      </a:r>
                      <a:r>
                        <a:rPr lang="cy-GB" sz="1200" b="1" i="1" noProof="0" dirty="0">
                          <a:solidFill>
                            <a:srgbClr val="FF0000"/>
                          </a:solidFill>
                        </a:rPr>
                        <a:t>cymeriad</a:t>
                      </a:r>
                      <a:r>
                        <a:rPr lang="cy-GB" sz="1200" i="1" noProof="0" dirty="0">
                          <a:solidFill>
                            <a:srgbClr val="FF0000"/>
                          </a:solidFill>
                        </a:rPr>
                        <a:t> y plentyn neu’r person ifanc, ei ddoniau a’i </a:t>
                      </a:r>
                      <a:r>
                        <a:rPr lang="cy-GB" sz="1200" b="1" i="1" noProof="0" dirty="0">
                          <a:solidFill>
                            <a:srgbClr val="FF0000"/>
                          </a:solidFill>
                        </a:rPr>
                        <a:t>dalentau</a:t>
                      </a:r>
                      <a:r>
                        <a:rPr lang="cy-GB" sz="1200" i="1" noProof="0" dirty="0">
                          <a:solidFill>
                            <a:srgbClr val="FF0000"/>
                          </a:solidFill>
                        </a:rPr>
                        <a:t>, yr hyn sy’n bwysig iddo, a’r </a:t>
                      </a:r>
                      <a:r>
                        <a:rPr lang="cy-GB" sz="1200" b="1" i="1" noProof="0" dirty="0">
                          <a:solidFill>
                            <a:srgbClr val="FF0000"/>
                          </a:solidFill>
                        </a:rPr>
                        <a:t>ffordd orau i’w gefnogi</a:t>
                      </a:r>
                      <a:endParaRPr lang="cy-GB" sz="1200" b="0" i="0" u="none" strike="noStrike" noProof="0" dirty="0">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algn="l" fontAlgn="t">
                        <a:lnSpc>
                          <a:spcPct val="107000"/>
                        </a:lnSpc>
                        <a:spcBef>
                          <a:spcPts val="0"/>
                        </a:spcBef>
                        <a:spcAft>
                          <a:spcPts val="800"/>
                        </a:spcAft>
                      </a:pPr>
                      <a:r>
                        <a:rPr lang="cy-GB" sz="1200" b="0" i="1" u="none" strike="noStrike" noProof="0" dirty="0">
                          <a:effectLst/>
                          <a:latin typeface="Calibri-Italic"/>
                          <a:ea typeface="Calibri" panose="020F0502020204030204" pitchFamily="34" charset="0"/>
                          <a:cs typeface="Calibri-Italic"/>
                        </a:rPr>
                        <a:t> </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0" i="1" u="none" strike="noStrike" noProof="0" dirty="0">
                          <a:effectLst/>
                          <a:latin typeface="Calibri-Italic"/>
                          <a:ea typeface="Calibri" panose="020F0502020204030204" pitchFamily="34" charset="0"/>
                          <a:cs typeface="Calibri-Italic"/>
                        </a:rPr>
                        <a:t> </a:t>
                      </a:r>
                      <a:r>
                        <a:rPr lang="cy-GB" sz="1200" b="0" i="1" u="none" strike="noStrike" noProof="0" dirty="0">
                          <a:solidFill>
                            <a:srgbClr val="FF0000"/>
                          </a:solidFill>
                          <a:effectLst/>
                          <a:latin typeface="Calibri-Italic"/>
                          <a:ea typeface="Calibri" panose="020F0502020204030204" pitchFamily="34" charset="0"/>
                          <a:cs typeface="Calibri-Italic"/>
                        </a:rPr>
                        <a:t>Cofiwch gynnwys farn, dymuniadau a theimladau’r plentyn a rhiant y plentyn mewn perthynas â’i ADY</a:t>
                      </a:r>
                      <a:r>
                        <a:rPr lang="cy-GB" sz="1200" i="1" noProof="0" dirty="0">
                          <a:solidFill>
                            <a:srgbClr val="FF0000"/>
                          </a:solidFill>
                        </a:rPr>
                        <a:t>, </a:t>
                      </a:r>
                      <a:r>
                        <a:rPr lang="cy-GB" sz="1200" i="1" noProof="0" dirty="0" err="1">
                          <a:solidFill>
                            <a:srgbClr val="FF0000"/>
                          </a:solidFill>
                        </a:rPr>
                        <a:t>DDdY</a:t>
                      </a:r>
                      <a:r>
                        <a:rPr lang="cy-GB" sz="1200" i="1" noProof="0" dirty="0">
                          <a:solidFill>
                            <a:srgbClr val="FF0000"/>
                          </a:solidFill>
                        </a:rPr>
                        <a:t> a hyfforddiant addysg. </a:t>
                      </a:r>
                      <a:endParaRPr lang="cy-GB" sz="1200" b="1" i="1" noProof="0" dirty="0">
                        <a:solidFill>
                          <a:srgbClr val="FF0000"/>
                        </a:solidFill>
                      </a:endParaRPr>
                    </a:p>
                    <a:p>
                      <a:pPr algn="l" fontAlgn="t">
                        <a:lnSpc>
                          <a:spcPct val="107000"/>
                        </a:lnSpc>
                        <a:spcBef>
                          <a:spcPts val="0"/>
                        </a:spcBef>
                        <a:spcAft>
                          <a:spcPts val="800"/>
                        </a:spcAft>
                      </a:pPr>
                      <a:endParaRPr lang="cy-GB" sz="1200" b="0" i="0" u="none" strike="noStrike" noProof="0" dirty="0">
                        <a:solidFill>
                          <a:srgbClr val="FF0000"/>
                        </a:solidFill>
                        <a:effectLst/>
                        <a:latin typeface="Arial" panose="020B0604020202020204" pitchFamily="34" charset="0"/>
                      </a:endParaRPr>
                    </a:p>
                    <a:p>
                      <a:pPr algn="l" fontAlgn="t">
                        <a:lnSpc>
                          <a:spcPct val="107000"/>
                        </a:lnSpc>
                        <a:spcBef>
                          <a:spcPts val="0"/>
                        </a:spcBef>
                        <a:spcAft>
                          <a:spcPts val="800"/>
                        </a:spcAft>
                      </a:pPr>
                      <a:r>
                        <a:rPr lang="cy-GB" sz="1200" b="0" i="0" u="none" strike="noStrike" noProof="0" dirty="0">
                          <a:effectLst/>
                          <a:latin typeface="SymbolMT"/>
                          <a:ea typeface="Calibri" panose="020F0502020204030204" pitchFamily="34" charset="0"/>
                          <a:cs typeface="SymbolMT"/>
                        </a:rPr>
                        <a:t>• </a:t>
                      </a: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Beth sy’n bwysig i’r dysgwr</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Beth sy’n bwysig ar gyfer y dysgwr</a:t>
                      </a:r>
                    </a:p>
                    <a:p>
                      <a:pPr algn="l" fontAlgn="t">
                        <a:lnSpc>
                          <a:spcPct val="107000"/>
                        </a:lnSpc>
                        <a:spcBef>
                          <a:spcPts val="0"/>
                        </a:spcBef>
                        <a:spcAft>
                          <a:spcPts val="800"/>
                        </a:spcAft>
                      </a:pPr>
                      <a:r>
                        <a:rPr lang="cy-GB" sz="1200" b="1" i="0" u="none" strike="noStrike" noProof="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Er mwyn gwahaniaethu rhwng ‘Pwysig i’r dysgwr’ a ‘Phwysig ar gyfer y dysgwr’, gweler yr enghraifft ar d.13</a:t>
                      </a:r>
                    </a:p>
                    <a:p>
                      <a:pPr algn="l" fontAlgn="t">
                        <a:lnSpc>
                          <a:spcPct val="107000"/>
                        </a:lnSpc>
                        <a:spcBef>
                          <a:spcPts val="0"/>
                        </a:spcBef>
                        <a:spcAft>
                          <a:spcPts val="800"/>
                        </a:spcAft>
                      </a:pPr>
                      <a:r>
                        <a:rPr lang="cy-GB" sz="1900" b="0" i="0" u="none" strike="noStrike" noProof="0" dirty="0">
                          <a:effectLst/>
                          <a:latin typeface="Arial" panose="020B0604020202020204" pitchFamily="34" charset="0"/>
                          <a:hlinkClick r:id="rId2"/>
                        </a:rPr>
                        <a:t>https://gov.wales/sites/default/files/publications/2019-01/person-centred-practice-in-education-a-guide-for-early-years-schools-and-colleges-in-wales.pdf</a:t>
                      </a:r>
                      <a:r>
                        <a:rPr lang="cy-GB" sz="1900" b="0" i="0" u="none" strike="noStrike" noProof="0" dirty="0">
                          <a:effectLst/>
                          <a:latin typeface="Arial" panose="020B0604020202020204" pitchFamily="34" charset="0"/>
                        </a:rPr>
                        <a:t> </a:t>
                      </a: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endParaRPr lang="cy-GB" sz="1900" b="0" i="0" u="none" strike="noStrike" noProof="0" dirty="0">
                        <a:effectLst/>
                        <a:latin typeface="Arial" panose="020B0604020202020204" pitchFamily="34" charset="0"/>
                        <a:ea typeface="Calibri" panose="020F0502020204030204" pitchFamily="34" charset="0"/>
                        <a:cs typeface="Times New Roman" panose="02020603050405020304" pitchFamily="18" charset="0"/>
                      </a:endParaRPr>
                    </a:p>
                    <a:p>
                      <a:pPr algn="l" fontAlgn="t">
                        <a:lnSpc>
                          <a:spcPct val="107000"/>
                        </a:lnSpc>
                        <a:spcBef>
                          <a:spcPts val="0"/>
                        </a:spcBef>
                        <a:spcAft>
                          <a:spcPts val="800"/>
                        </a:spcAft>
                      </a:pP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Beth sy’n gweithio ac y dylid adeiladu arnynt</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200" b="1" i="0" u="none" strike="noStrike" noProof="0" dirty="0">
                          <a:effectLst/>
                          <a:latin typeface="Arial" panose="020B0604020202020204" pitchFamily="34" charset="0"/>
                          <a:ea typeface="Calibri" panose="020F0502020204030204" pitchFamily="34" charset="0"/>
                          <a:cs typeface="Times New Roman" panose="02020603050405020304" pitchFamily="18" charset="0"/>
                        </a:rPr>
                        <a:t>• Beth sydd ddim yn gweithio ac sydd angen ei newid.</a:t>
                      </a: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500" b="1" i="1" u="none" strike="noStrike" noProof="0" dirty="0">
                          <a:effectLst/>
                          <a:latin typeface="Arial" panose="020B0604020202020204" pitchFamily="34" charset="0"/>
                          <a:ea typeface="Calibri" panose="020F0502020204030204" pitchFamily="34" charset="0"/>
                          <a:cs typeface="Times New Roman" panose="02020603050405020304" pitchFamily="18" charset="0"/>
                        </a:rPr>
                        <a:t> </a:t>
                      </a:r>
                      <a:endParaRPr lang="cy-GB" sz="1200" b="0" i="1" u="none" strike="noStrike" noProof="0" dirty="0">
                        <a:solidFill>
                          <a:srgbClr val="FF000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2719958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nvPr>
        </p:nvGraphicFramePr>
        <p:xfrm>
          <a:off x="1817225" y="354099"/>
          <a:ext cx="8450512" cy="6309449"/>
        </p:xfrm>
        <a:graphic>
          <a:graphicData uri="http://schemas.openxmlformats.org/drawingml/2006/table">
            <a:tbl>
              <a:tblPr firstRow="1" firstCol="1" bandRow="1"/>
              <a:tblGrid>
                <a:gridCol w="8450512">
                  <a:extLst>
                    <a:ext uri="{9D8B030D-6E8A-4147-A177-3AD203B41FA5}">
                      <a16:colId xmlns:a16="http://schemas.microsoft.com/office/drawing/2014/main" val="3928698920"/>
                    </a:ext>
                  </a:extLst>
                </a:gridCol>
              </a:tblGrid>
              <a:tr h="657216">
                <a:tc>
                  <a:txBody>
                    <a:bodyPr/>
                    <a:lstStyle/>
                    <a:p>
                      <a:pPr marL="0" marR="0" lvl="0" indent="0" algn="ctr" defTabSz="914400" rtl="0" eaLnBrk="1" fontAlgn="t" latinLnBrk="0" hangingPunct="1">
                        <a:lnSpc>
                          <a:spcPct val="107000"/>
                        </a:lnSpc>
                        <a:spcBef>
                          <a:spcPts val="0"/>
                        </a:spcBef>
                        <a:spcAft>
                          <a:spcPts val="800"/>
                        </a:spcAft>
                        <a:buClrTx/>
                        <a:buSzTx/>
                        <a:buFontTx/>
                        <a:buNone/>
                        <a:tabLst/>
                        <a:defRPr/>
                      </a:pPr>
                      <a:r>
                        <a:rPr lang="en-GB" sz="1500" b="1" i="0" u="none" strike="noStrike" dirty="0">
                          <a:solidFill>
                            <a:srgbClr val="C7037E"/>
                          </a:solidFill>
                          <a:effectLst/>
                          <a:latin typeface="Calibri-Bold"/>
                          <a:ea typeface="Calibri" panose="020F0502020204030204" pitchFamily="34" charset="0"/>
                          <a:cs typeface="Calibri-Bold"/>
                        </a:rPr>
                        <a:t>Section 1C: Profile (About me)</a:t>
                      </a:r>
                    </a:p>
                    <a:p>
                      <a:pPr algn="ctr" fontAlgn="t">
                        <a:lnSpc>
                          <a:spcPct val="107000"/>
                        </a:lnSpc>
                        <a:spcBef>
                          <a:spcPts val="0"/>
                        </a:spcBef>
                        <a:spcAft>
                          <a:spcPts val="800"/>
                        </a:spcAft>
                      </a:pPr>
                      <a:r>
                        <a:rPr lang="en-GB" sz="1200" b="0" i="1" u="none" strike="noStrike" dirty="0">
                          <a:solidFill>
                            <a:srgbClr val="FF0000"/>
                          </a:solidFill>
                          <a:effectLst/>
                          <a:latin typeface="Calibri-Italic"/>
                          <a:ea typeface="Calibri" panose="020F0502020204030204" pitchFamily="34" charset="0"/>
                          <a:cs typeface="Calibri-Italic"/>
                        </a:rPr>
                        <a:t>A s</a:t>
                      </a:r>
                      <a:r>
                        <a:rPr lang="en-GB" sz="1200" i="1" dirty="0">
                          <a:solidFill>
                            <a:srgbClr val="FF0000"/>
                          </a:solidFill>
                        </a:rPr>
                        <a:t>ummary of the </a:t>
                      </a:r>
                      <a:r>
                        <a:rPr lang="en-GB" sz="1200" b="1" i="1" dirty="0">
                          <a:solidFill>
                            <a:srgbClr val="FF0000"/>
                          </a:solidFill>
                        </a:rPr>
                        <a:t>key</a:t>
                      </a:r>
                      <a:r>
                        <a:rPr lang="en-GB" sz="1200" i="1" dirty="0">
                          <a:solidFill>
                            <a:srgbClr val="FF0000"/>
                          </a:solidFill>
                        </a:rPr>
                        <a:t> </a:t>
                      </a:r>
                      <a:r>
                        <a:rPr lang="en-GB" sz="1200" b="1" i="1" dirty="0">
                          <a:solidFill>
                            <a:srgbClr val="FF0000"/>
                          </a:solidFill>
                        </a:rPr>
                        <a:t>information</a:t>
                      </a:r>
                      <a:r>
                        <a:rPr lang="en-GB" sz="1200" i="1" dirty="0">
                          <a:solidFill>
                            <a:srgbClr val="FF0000"/>
                          </a:solidFill>
                        </a:rPr>
                        <a:t>, such as describing the child or young person’s </a:t>
                      </a:r>
                      <a:r>
                        <a:rPr lang="en-GB" sz="1200" b="1" i="1" dirty="0">
                          <a:solidFill>
                            <a:srgbClr val="FF0000"/>
                          </a:solidFill>
                        </a:rPr>
                        <a:t>character</a:t>
                      </a:r>
                      <a:r>
                        <a:rPr lang="en-GB" sz="1200" i="1" dirty="0">
                          <a:solidFill>
                            <a:srgbClr val="FF0000"/>
                          </a:solidFill>
                        </a:rPr>
                        <a:t>, their gifts and </a:t>
                      </a:r>
                      <a:r>
                        <a:rPr lang="en-GB" sz="1200" b="1" i="1" dirty="0">
                          <a:solidFill>
                            <a:srgbClr val="FF0000"/>
                          </a:solidFill>
                        </a:rPr>
                        <a:t>talents</a:t>
                      </a:r>
                      <a:r>
                        <a:rPr lang="en-GB" sz="1200" i="1" dirty="0">
                          <a:solidFill>
                            <a:srgbClr val="FF0000"/>
                          </a:solidFill>
                        </a:rPr>
                        <a:t>, what is important to them, and </a:t>
                      </a:r>
                      <a:r>
                        <a:rPr lang="en-GB" sz="1200" b="1" i="1" dirty="0">
                          <a:solidFill>
                            <a:srgbClr val="FF0000"/>
                          </a:solidFill>
                        </a:rPr>
                        <a:t>the best way to support them</a:t>
                      </a:r>
                      <a:endParaRPr lang="en-GB" sz="1200" b="0" i="0" u="none" strike="noStrike" dirty="0">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algn="l" fontAlgn="t">
                        <a:lnSpc>
                          <a:spcPct val="107000"/>
                        </a:lnSpc>
                        <a:spcBef>
                          <a:spcPts val="0"/>
                        </a:spcBef>
                        <a:spcAft>
                          <a:spcPts val="800"/>
                        </a:spcAft>
                      </a:pPr>
                      <a:r>
                        <a:rPr lang="en-GB" sz="1200" b="0" i="1" u="none" strike="noStrike" dirty="0">
                          <a:effectLst/>
                          <a:latin typeface="Calibri-Italic"/>
                          <a:ea typeface="Calibri" panose="020F0502020204030204" pitchFamily="34" charset="0"/>
                          <a:cs typeface="Calibri-Italic"/>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1" u="none" strike="noStrike" dirty="0">
                          <a:effectLst/>
                          <a:latin typeface="Calibri-Italic"/>
                          <a:ea typeface="Calibri" panose="020F0502020204030204" pitchFamily="34" charset="0"/>
                          <a:cs typeface="Calibri-Italic"/>
                        </a:rPr>
                        <a:t> </a:t>
                      </a:r>
                      <a:r>
                        <a:rPr lang="en-GB" sz="1200" b="1" i="1" dirty="0">
                          <a:solidFill>
                            <a:srgbClr val="FF0000"/>
                          </a:solidFill>
                        </a:rPr>
                        <a:t>I</a:t>
                      </a:r>
                      <a:r>
                        <a:rPr lang="en-GB" sz="1200" i="1" dirty="0">
                          <a:solidFill>
                            <a:srgbClr val="FF0000"/>
                          </a:solidFill>
                        </a:rPr>
                        <a:t>nclude the child, child’s parent’s views, wishes and feelings in relation to their ALN, ALP and education training. </a:t>
                      </a:r>
                      <a:endParaRPr lang="en-GB" sz="1200" b="1" i="1" dirty="0">
                        <a:solidFill>
                          <a:srgbClr val="FF0000"/>
                        </a:solidFill>
                      </a:endParaRPr>
                    </a:p>
                    <a:p>
                      <a:pPr algn="l" fontAlgn="t">
                        <a:lnSpc>
                          <a:spcPct val="107000"/>
                        </a:lnSpc>
                        <a:spcBef>
                          <a:spcPts val="0"/>
                        </a:spcBef>
                        <a:spcAft>
                          <a:spcPts val="800"/>
                        </a:spcAft>
                      </a:pPr>
                      <a:endParaRPr lang="en-GB" sz="1200" b="0" i="0" u="none" strike="noStrike" dirty="0">
                        <a:solidFill>
                          <a:srgbClr val="FF0000"/>
                        </a:solidFill>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SymbolMT"/>
                          <a:ea typeface="Calibri" panose="020F0502020204030204" pitchFamily="34" charset="0"/>
                          <a:cs typeface="SymbolMT"/>
                        </a:rPr>
                        <a:t>• </a:t>
                      </a: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What is important to the learner</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important for the learner</a:t>
                      </a:r>
                    </a:p>
                    <a:p>
                      <a:pPr algn="l" fontAlgn="t">
                        <a:lnSpc>
                          <a:spcPct val="107000"/>
                        </a:lnSpc>
                        <a:spcBef>
                          <a:spcPts val="0"/>
                        </a:spcBef>
                        <a:spcAft>
                          <a:spcPts val="800"/>
                        </a:spcAft>
                      </a:pPr>
                      <a:r>
                        <a:rPr lang="en-GB" sz="1200" b="1" i="0" u="none" strike="noStrike"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To differentiate between ‘Important to the learner’ and ‘Important for the learner’, see example on p.13 of</a:t>
                      </a:r>
                    </a:p>
                    <a:p>
                      <a:pPr algn="l" fontAlgn="t">
                        <a:lnSpc>
                          <a:spcPct val="107000"/>
                        </a:lnSpc>
                        <a:spcBef>
                          <a:spcPts val="0"/>
                        </a:spcBef>
                        <a:spcAft>
                          <a:spcPts val="800"/>
                        </a:spcAft>
                      </a:pPr>
                      <a:r>
                        <a:rPr lang="en-GB" sz="1900" b="0" i="0" u="none" strike="noStrike" dirty="0">
                          <a:effectLst/>
                          <a:latin typeface="Arial" panose="020B0604020202020204" pitchFamily="34" charset="0"/>
                          <a:hlinkClick r:id="rId2"/>
                        </a:rPr>
                        <a:t>https://gov.wales/sites/default/files/publications/2019-01/person-centred-practice-in-education-a-guide-for-early-years-schools-and-colleges-in-wales.pdf</a:t>
                      </a:r>
                      <a:r>
                        <a:rPr lang="en-GB" sz="1900" b="0" i="0" u="none" strike="noStrike" dirty="0">
                          <a:effectLst/>
                          <a:latin typeface="Arial" panose="020B0604020202020204" pitchFamily="34" charset="0"/>
                        </a:rPr>
                        <a:t> </a:t>
                      </a: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a typeface="Calibri" panose="020F0502020204030204" pitchFamily="34" charset="0"/>
                        <a:cs typeface="Times New Roman" panose="02020603050405020304" pitchFamily="18" charset="0"/>
                      </a:endParaRPr>
                    </a:p>
                    <a:p>
                      <a:pPr algn="l" fontAlgn="t">
                        <a:lnSpc>
                          <a:spcPct val="107000"/>
                        </a:lnSpc>
                        <a:spcBef>
                          <a:spcPts val="0"/>
                        </a:spcBef>
                        <a:spcAft>
                          <a:spcPts val="800"/>
                        </a:spcAft>
                      </a:pP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working and should be built on</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not working and needs to change.</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500" b="1" i="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b="0" i="1" u="none" strike="noStrike" dirty="0">
                        <a:solidFill>
                          <a:srgbClr val="FF000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3242140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D2B3-109C-D67A-117A-30EAB44574D3}"/>
              </a:ext>
            </a:extLst>
          </p:cNvPr>
          <p:cNvSpPr>
            <a:spLocks noGrp="1"/>
          </p:cNvSpPr>
          <p:nvPr>
            <p:ph type="title"/>
          </p:nvPr>
        </p:nvSpPr>
        <p:spPr/>
        <p:txBody>
          <a:bodyPr/>
          <a:lstStyle/>
          <a:p>
            <a:r>
              <a:rPr lang="en-GB" dirty="0">
                <a:cs typeface="Calibri Light"/>
              </a:rPr>
              <a:t>Page 13 of Person-Centred Practice in Education (2015)</a:t>
            </a:r>
            <a:endParaRPr lang="en-GB" dirty="0"/>
          </a:p>
        </p:txBody>
      </p:sp>
      <p:sp>
        <p:nvSpPr>
          <p:cNvPr id="3" name="Content Placeholder 2">
            <a:extLst>
              <a:ext uri="{FF2B5EF4-FFF2-40B4-BE49-F238E27FC236}">
                <a16:creationId xmlns:a16="http://schemas.microsoft.com/office/drawing/2014/main" id="{A0486698-3D0B-7001-3AAE-1F24FEB6BE1A}"/>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b="1" dirty="0">
                <a:ea typeface="+mn-lt"/>
                <a:cs typeface="+mn-lt"/>
              </a:rPr>
              <a:t>Examples of the important to/for tool </a:t>
            </a:r>
            <a:endParaRPr lang="en-GB" sz="2400" dirty="0">
              <a:ea typeface="+mn-lt"/>
              <a:cs typeface="+mn-lt"/>
            </a:endParaRPr>
          </a:p>
          <a:p>
            <a:pPr marL="0" indent="0">
              <a:buNone/>
            </a:pPr>
            <a:r>
              <a:rPr lang="en-GB" sz="2400" dirty="0">
                <a:ea typeface="+mn-lt"/>
                <a:cs typeface="+mn-lt"/>
              </a:rPr>
              <a:t> Laura is 17 and attends her local college. These are some of the things that she describes as being important to and for her:</a:t>
            </a:r>
          </a:p>
          <a:p>
            <a:pPr marL="0" indent="0">
              <a:buNone/>
            </a:pPr>
            <a:r>
              <a:rPr lang="en-GB" sz="2400" b="1" dirty="0">
                <a:ea typeface="+mn-lt"/>
                <a:cs typeface="+mn-lt"/>
              </a:rPr>
              <a:t> Important </a:t>
            </a:r>
            <a:r>
              <a:rPr lang="en-GB" sz="2400" b="1" dirty="0">
                <a:solidFill>
                  <a:srgbClr val="FF0000"/>
                </a:solidFill>
                <a:ea typeface="+mn-lt"/>
                <a:cs typeface="+mn-lt"/>
              </a:rPr>
              <a:t>to </a:t>
            </a:r>
            <a:r>
              <a:rPr lang="en-GB" sz="2400" b="1" dirty="0">
                <a:ea typeface="+mn-lt"/>
                <a:cs typeface="+mn-lt"/>
              </a:rPr>
              <a:t>me:</a:t>
            </a:r>
            <a:r>
              <a:rPr lang="en-GB" sz="2400" dirty="0">
                <a:ea typeface="+mn-lt"/>
                <a:cs typeface="+mn-lt"/>
              </a:rPr>
              <a:t>                               </a:t>
            </a:r>
          </a:p>
          <a:p>
            <a:pPr marL="0" indent="0">
              <a:buNone/>
            </a:pPr>
            <a:r>
              <a:rPr lang="en-GB" sz="2400" dirty="0">
                <a:ea typeface="+mn-lt"/>
                <a:cs typeface="+mn-lt"/>
              </a:rPr>
              <a:t>To be on time or early for college. </a:t>
            </a:r>
            <a:endParaRPr lang="en-GB" sz="2400">
              <a:cs typeface="Calibri"/>
            </a:endParaRPr>
          </a:p>
          <a:p>
            <a:pPr marL="0" indent="0">
              <a:buNone/>
            </a:pPr>
            <a:r>
              <a:rPr lang="en-GB" sz="2400" dirty="0">
                <a:ea typeface="+mn-lt"/>
                <a:cs typeface="+mn-lt"/>
              </a:rPr>
              <a:t>To be organised, to pack my bag the night before. T</a:t>
            </a:r>
          </a:p>
          <a:p>
            <a:pPr marL="0" indent="0">
              <a:buNone/>
            </a:pPr>
            <a:r>
              <a:rPr lang="en-GB" sz="2400" dirty="0">
                <a:ea typeface="+mn-lt"/>
                <a:cs typeface="+mn-lt"/>
              </a:rPr>
              <a:t>o have everything I need for the day. </a:t>
            </a:r>
          </a:p>
          <a:p>
            <a:pPr marL="0" indent="0">
              <a:buNone/>
            </a:pPr>
            <a:r>
              <a:rPr lang="en-GB" sz="2400" dirty="0">
                <a:ea typeface="+mn-lt"/>
                <a:cs typeface="+mn-lt"/>
              </a:rPr>
              <a:t>To have my breakfast – I am really fussy and only like a cereal bar. </a:t>
            </a:r>
          </a:p>
          <a:p>
            <a:pPr marL="0" indent="0">
              <a:buNone/>
            </a:pPr>
            <a:r>
              <a:rPr lang="en-GB" sz="2400" dirty="0">
                <a:ea typeface="+mn-lt"/>
                <a:cs typeface="+mn-lt"/>
              </a:rPr>
              <a:t>To always have a back-up plan. </a:t>
            </a:r>
          </a:p>
          <a:p>
            <a:pPr marL="0" indent="0">
              <a:buNone/>
            </a:pPr>
            <a:r>
              <a:rPr lang="en-GB" sz="2400" dirty="0">
                <a:ea typeface="+mn-lt"/>
                <a:cs typeface="+mn-lt"/>
              </a:rPr>
              <a:t>To make sure I have my homework done and to hand it in on time.</a:t>
            </a:r>
            <a:endParaRPr lang="en-GB" sz="2400" dirty="0">
              <a:cs typeface="Calibri" panose="020F0502020204030204"/>
            </a:endParaRPr>
          </a:p>
        </p:txBody>
      </p:sp>
    </p:spTree>
    <p:extLst>
      <p:ext uri="{BB962C8B-B14F-4D97-AF65-F5344CB8AC3E}">
        <p14:creationId xmlns:p14="http://schemas.microsoft.com/office/powerpoint/2010/main" val="3398655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D2B3-109C-D67A-117A-30EAB44574D3}"/>
              </a:ext>
            </a:extLst>
          </p:cNvPr>
          <p:cNvSpPr>
            <a:spLocks noGrp="1"/>
          </p:cNvSpPr>
          <p:nvPr>
            <p:ph type="title"/>
          </p:nvPr>
        </p:nvSpPr>
        <p:spPr/>
        <p:txBody>
          <a:bodyPr/>
          <a:lstStyle/>
          <a:p>
            <a:r>
              <a:rPr lang="en-GB" dirty="0">
                <a:cs typeface="Calibri Light"/>
              </a:rPr>
              <a:t>Page 13 of Person-Centred Practice in Education (2015)</a:t>
            </a:r>
            <a:endParaRPr lang="en-GB" dirty="0"/>
          </a:p>
        </p:txBody>
      </p:sp>
      <p:sp>
        <p:nvSpPr>
          <p:cNvPr id="3" name="Content Placeholder 2">
            <a:extLst>
              <a:ext uri="{FF2B5EF4-FFF2-40B4-BE49-F238E27FC236}">
                <a16:creationId xmlns:a16="http://schemas.microsoft.com/office/drawing/2014/main" id="{A0486698-3D0B-7001-3AAE-1F24FEB6BE1A}"/>
              </a:ext>
            </a:extLst>
          </p:cNvPr>
          <p:cNvSpPr>
            <a:spLocks noGrp="1"/>
          </p:cNvSpPr>
          <p:nvPr>
            <p:ph idx="1"/>
          </p:nvPr>
        </p:nvSpPr>
        <p:spPr/>
        <p:txBody>
          <a:bodyPr vert="horz" lIns="91440" tIns="45720" rIns="91440" bIns="45720" rtlCol="0" anchor="t">
            <a:normAutofit/>
          </a:bodyPr>
          <a:lstStyle/>
          <a:p>
            <a:pPr marL="0" indent="0">
              <a:buNone/>
            </a:pPr>
            <a:r>
              <a:rPr lang="en-GB" sz="2400" b="1" dirty="0">
                <a:ea typeface="+mn-lt"/>
                <a:cs typeface="+mn-lt"/>
              </a:rPr>
              <a:t>Important </a:t>
            </a:r>
            <a:r>
              <a:rPr lang="en-GB" sz="2400" b="1" dirty="0">
                <a:solidFill>
                  <a:srgbClr val="FF0000"/>
                </a:solidFill>
                <a:ea typeface="+mn-lt"/>
                <a:cs typeface="+mn-lt"/>
              </a:rPr>
              <a:t>for</a:t>
            </a:r>
            <a:r>
              <a:rPr lang="en-GB" sz="2400" b="1" dirty="0">
                <a:ea typeface="+mn-lt"/>
                <a:cs typeface="+mn-lt"/>
              </a:rPr>
              <a:t> me</a:t>
            </a:r>
            <a:r>
              <a:rPr lang="en-GB" sz="2400" dirty="0">
                <a:ea typeface="+mn-lt"/>
                <a:cs typeface="+mn-lt"/>
              </a:rPr>
              <a:t> </a:t>
            </a:r>
            <a:endParaRPr lang="en-US" sz="2400" dirty="0">
              <a:ea typeface="+mn-lt"/>
              <a:cs typeface="+mn-lt"/>
            </a:endParaRPr>
          </a:p>
          <a:p>
            <a:pPr marL="0" indent="0">
              <a:buNone/>
            </a:pPr>
            <a:r>
              <a:rPr lang="en-GB" sz="2400" dirty="0">
                <a:ea typeface="+mn-lt"/>
                <a:cs typeface="+mn-lt"/>
              </a:rPr>
              <a:t> To be reminded to have a rest and take breaks when I am studying. </a:t>
            </a:r>
          </a:p>
          <a:p>
            <a:pPr marL="0" indent="0">
              <a:buNone/>
            </a:pPr>
            <a:r>
              <a:rPr lang="en-GB" sz="2400" dirty="0">
                <a:ea typeface="+mn-lt"/>
                <a:cs typeface="+mn-lt"/>
              </a:rPr>
              <a:t>That my tutors know I have autism and how to support me. </a:t>
            </a:r>
          </a:p>
          <a:p>
            <a:pPr marL="0" indent="0">
              <a:buNone/>
            </a:pPr>
            <a:r>
              <a:rPr lang="en-GB" sz="2400" dirty="0">
                <a:ea typeface="+mn-lt"/>
                <a:cs typeface="+mn-lt"/>
              </a:rPr>
              <a:t>For tutors to offer me help when I am looking down in lessons. </a:t>
            </a:r>
          </a:p>
          <a:p>
            <a:pPr marL="0" indent="0">
              <a:buNone/>
            </a:pPr>
            <a:r>
              <a:rPr lang="en-GB" sz="2400" dirty="0">
                <a:ea typeface="+mn-lt"/>
                <a:cs typeface="+mn-lt"/>
              </a:rPr>
              <a:t>To have information broken down into steps. </a:t>
            </a:r>
          </a:p>
          <a:p>
            <a:pPr marL="0" indent="0">
              <a:buNone/>
            </a:pPr>
            <a:r>
              <a:rPr lang="en-GB" sz="2400" dirty="0">
                <a:ea typeface="+mn-lt"/>
                <a:cs typeface="+mn-lt"/>
              </a:rPr>
              <a:t>I can struggle in group work but know it is good for me – it helps if I get to know people first. </a:t>
            </a:r>
          </a:p>
          <a:p>
            <a:pPr marL="0" indent="0">
              <a:buNone/>
            </a:pPr>
            <a:r>
              <a:rPr lang="en-GB" sz="2400" dirty="0">
                <a:ea typeface="+mn-lt"/>
                <a:cs typeface="+mn-lt"/>
              </a:rPr>
              <a:t>To have somewhere quiet to relax if I am stressed. </a:t>
            </a:r>
          </a:p>
          <a:p>
            <a:pPr marL="0" indent="0">
              <a:buNone/>
            </a:pPr>
            <a:r>
              <a:rPr lang="en-GB" sz="2400" dirty="0">
                <a:ea typeface="+mn-lt"/>
                <a:cs typeface="+mn-lt"/>
              </a:rPr>
              <a:t>Not to have too much work given to me at once. </a:t>
            </a:r>
            <a:endParaRPr lang="en-GB" sz="2400" dirty="0">
              <a:cs typeface="Calibri"/>
            </a:endParaRPr>
          </a:p>
        </p:txBody>
      </p:sp>
    </p:spTree>
    <p:extLst>
      <p:ext uri="{BB962C8B-B14F-4D97-AF65-F5344CB8AC3E}">
        <p14:creationId xmlns:p14="http://schemas.microsoft.com/office/powerpoint/2010/main" val="836293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D2B3-109C-D67A-117A-30EAB44574D3}"/>
              </a:ext>
            </a:extLst>
          </p:cNvPr>
          <p:cNvSpPr>
            <a:spLocks noGrp="1"/>
          </p:cNvSpPr>
          <p:nvPr>
            <p:ph type="title"/>
          </p:nvPr>
        </p:nvSpPr>
        <p:spPr/>
        <p:txBody>
          <a:bodyPr/>
          <a:lstStyle/>
          <a:p>
            <a:r>
              <a:rPr lang="en-GB" dirty="0">
                <a:cs typeface="Calibri Light"/>
              </a:rPr>
              <a:t>Page 13 of Person-Centred Practice in Education (2015)</a:t>
            </a:r>
            <a:endParaRPr lang="en-GB" dirty="0"/>
          </a:p>
        </p:txBody>
      </p:sp>
      <p:sp>
        <p:nvSpPr>
          <p:cNvPr id="3" name="Content Placeholder 2">
            <a:extLst>
              <a:ext uri="{FF2B5EF4-FFF2-40B4-BE49-F238E27FC236}">
                <a16:creationId xmlns:a16="http://schemas.microsoft.com/office/drawing/2014/main" id="{A0486698-3D0B-7001-3AAE-1F24FEB6BE1A}"/>
              </a:ext>
            </a:extLst>
          </p:cNvPr>
          <p:cNvSpPr>
            <a:spLocks noGrp="1"/>
          </p:cNvSpPr>
          <p:nvPr>
            <p:ph idx="1"/>
          </p:nvPr>
        </p:nvSpPr>
        <p:spPr/>
        <p:txBody>
          <a:bodyPr vert="horz" lIns="91440" tIns="45720" rIns="91440" bIns="45720" rtlCol="0" anchor="t">
            <a:normAutofit fontScale="92500"/>
          </a:bodyPr>
          <a:lstStyle/>
          <a:p>
            <a:pPr marL="0" indent="0">
              <a:buNone/>
            </a:pPr>
            <a:r>
              <a:rPr lang="en-GB" sz="2400" dirty="0">
                <a:ea typeface="+mn-lt"/>
                <a:cs typeface="+mn-lt"/>
              </a:rPr>
              <a:t>When you add information like to section 1C, you need to develop it more fully. </a:t>
            </a:r>
            <a:endParaRPr lang="en-US" sz="2400" dirty="0">
              <a:ea typeface="+mn-lt"/>
              <a:cs typeface="+mn-lt"/>
            </a:endParaRPr>
          </a:p>
          <a:p>
            <a:pPr marL="0" indent="0">
              <a:buNone/>
            </a:pPr>
            <a:r>
              <a:rPr lang="en-GB" sz="2400" dirty="0">
                <a:ea typeface="+mn-lt"/>
                <a:cs typeface="+mn-lt"/>
              </a:rPr>
              <a:t>For example:</a:t>
            </a:r>
          </a:p>
          <a:p>
            <a:pPr marL="0" indent="0">
              <a:buNone/>
            </a:pPr>
            <a:r>
              <a:rPr lang="en-GB" sz="2400" i="1" dirty="0">
                <a:ea typeface="+mn-lt"/>
                <a:cs typeface="+mn-lt"/>
              </a:rPr>
              <a:t>'To be on time or early for college'</a:t>
            </a:r>
            <a:r>
              <a:rPr lang="en-GB" sz="2400" dirty="0">
                <a:ea typeface="+mn-lt"/>
                <a:cs typeface="+mn-lt"/>
              </a:rPr>
              <a:t>. </a:t>
            </a:r>
          </a:p>
          <a:p>
            <a:pPr marL="0" indent="0">
              <a:buNone/>
            </a:pPr>
            <a:r>
              <a:rPr lang="en-GB" sz="2400" dirty="0">
                <a:ea typeface="+mn-lt"/>
                <a:cs typeface="+mn-lt"/>
              </a:rPr>
              <a:t>This could be written in the </a:t>
            </a:r>
            <a:r>
              <a:rPr lang="en-GB" sz="2400" dirty="0">
                <a:solidFill>
                  <a:srgbClr val="FF0000"/>
                </a:solidFill>
                <a:ea typeface="+mn-lt"/>
                <a:cs typeface="+mn-lt"/>
              </a:rPr>
              <a:t>‘Important to me’ </a:t>
            </a:r>
            <a:r>
              <a:rPr lang="en-GB" sz="2400" dirty="0">
                <a:ea typeface="+mn-lt"/>
                <a:cs typeface="+mn-lt"/>
              </a:rPr>
              <a:t>section and developed to include: </a:t>
            </a:r>
            <a:r>
              <a:rPr lang="en-GB" sz="2400" i="1" dirty="0">
                <a:ea typeface="+mn-lt"/>
                <a:cs typeface="+mn-lt"/>
              </a:rPr>
              <a:t>‘I like to arrive at college on time, as I dislike being late. It also gives me time to catch up with my friends before lessons start. I catch the 8.15a.m. bus, which gets me to college by 8.40.’ </a:t>
            </a:r>
          </a:p>
          <a:p>
            <a:pPr marL="0" indent="0">
              <a:buNone/>
            </a:pPr>
            <a:endParaRPr lang="en-GB" sz="2400" dirty="0">
              <a:ea typeface="+mn-lt"/>
              <a:cs typeface="+mn-lt"/>
            </a:endParaRPr>
          </a:p>
          <a:p>
            <a:pPr marL="0" indent="0">
              <a:buNone/>
            </a:pPr>
            <a:r>
              <a:rPr lang="en-GB" sz="2400" i="1" dirty="0">
                <a:ea typeface="+mn-lt"/>
                <a:cs typeface="+mn-lt"/>
              </a:rPr>
              <a:t>'For tutors to offer me help when I am looking down in lessons'.</a:t>
            </a:r>
            <a:r>
              <a:rPr lang="en-GB" sz="2400" dirty="0">
                <a:ea typeface="+mn-lt"/>
                <a:cs typeface="+mn-lt"/>
              </a:rPr>
              <a:t> </a:t>
            </a:r>
          </a:p>
          <a:p>
            <a:pPr marL="0" indent="0">
              <a:buNone/>
            </a:pPr>
            <a:r>
              <a:rPr lang="en-GB" sz="2400" dirty="0">
                <a:ea typeface="+mn-lt"/>
                <a:cs typeface="+mn-lt"/>
              </a:rPr>
              <a:t>This could be written in the </a:t>
            </a:r>
            <a:r>
              <a:rPr lang="en-GB" sz="2400" dirty="0">
                <a:solidFill>
                  <a:srgbClr val="FF0000"/>
                </a:solidFill>
                <a:ea typeface="+mn-lt"/>
                <a:cs typeface="+mn-lt"/>
              </a:rPr>
              <a:t>‘Important for me’</a:t>
            </a:r>
            <a:r>
              <a:rPr lang="en-GB" sz="2400" dirty="0">
                <a:ea typeface="+mn-lt"/>
                <a:cs typeface="+mn-lt"/>
              </a:rPr>
              <a:t> section and developed to include: </a:t>
            </a:r>
            <a:r>
              <a:rPr lang="en-GB" sz="2400" i="1" dirty="0">
                <a:ea typeface="+mn-lt"/>
                <a:cs typeface="+mn-lt"/>
              </a:rPr>
              <a:t>‘When I am anxious or I don’t understand something, I will look down and not make eye contact. If you see me do this, ask if I need any help, and I will explain what my problem is.’ </a:t>
            </a:r>
            <a:endParaRPr lang="en-GB" sz="2400" i="1"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253822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cy-GB" sz="2400" b="1" dirty="0">
                <a:ea typeface="Times New Roman" panose="02020603050405020304" pitchFamily="18" charset="0"/>
              </a:rPr>
              <a:t>Elfen 3: </a:t>
            </a:r>
            <a:r>
              <a:rPr lang="cy-GB" sz="2400" dirty="0">
                <a:ea typeface="Times New Roman" panose="02020603050405020304" pitchFamily="18" charset="0"/>
              </a:rPr>
              <a:t>Archwiliwch a chrynhowch anghenion dysgu ychwanegol disgybl gan ddefnyddio dull cynllunio sy’n canolbwyntio ar yr unigolyn. </a:t>
            </a:r>
          </a:p>
          <a:p>
            <a:pPr indent="0" algn="just">
              <a:buNone/>
            </a:pPr>
            <a:endParaRPr lang="cy-GB" sz="2400" dirty="0">
              <a:ea typeface="Times New Roman" panose="02020603050405020304" pitchFamily="18" charset="0"/>
            </a:endParaRPr>
          </a:p>
          <a:p>
            <a:pPr marL="0" indent="0" algn="ctr">
              <a:buNone/>
            </a:pPr>
            <a:r>
              <a:rPr lang="cy-GB" sz="2400" dirty="0">
                <a:ea typeface="Times New Roman" panose="02020603050405020304" pitchFamily="18" charset="0"/>
              </a:rPr>
              <a:t>Yn seiliedig ar Adran 2A CDU : Disgrifiad o anghenion dysgu ychwanegol (ADY) y plentyn neu’r person ifanc </a:t>
            </a:r>
          </a:p>
          <a:p>
            <a:pPr marL="0" indent="0" algn="ctr">
              <a:buNone/>
            </a:pPr>
            <a:endParaRPr lang="cy-GB" sz="2400" dirty="0">
              <a:ea typeface="Times New Roman" panose="02020603050405020304" pitchFamily="18" charset="0"/>
            </a:endParaRPr>
          </a:p>
          <a:p>
            <a:pPr algn="just"/>
            <a:r>
              <a:rPr lang="cy-GB" sz="2000" dirty="0"/>
              <a:t>Dyma lle y disgrifir ADY y plentyn neu’r person ifanc mewn ffordd </a:t>
            </a:r>
            <a:r>
              <a:rPr lang="cy-GB" sz="2000" b="1" dirty="0"/>
              <a:t>glir</a:t>
            </a:r>
            <a:r>
              <a:rPr lang="cy-GB" sz="2000" dirty="0"/>
              <a:t> a </a:t>
            </a:r>
            <a:r>
              <a:rPr lang="cy-GB" sz="2000" b="1" dirty="0"/>
              <a:t>chynhwysfawr</a:t>
            </a:r>
            <a:r>
              <a:rPr lang="cy-GB" sz="2000" dirty="0"/>
              <a:t>. </a:t>
            </a:r>
          </a:p>
          <a:p>
            <a:pPr algn="just"/>
            <a:r>
              <a:rPr lang="cy-GB" sz="2000" dirty="0"/>
              <a:t>Dylai’r adran hon gynnwys:   Diagnosis perthnasol</a:t>
            </a:r>
          </a:p>
          <a:p>
            <a:pPr marL="457200" lvl="1" indent="0">
              <a:buNone/>
            </a:pPr>
            <a:r>
              <a:rPr lang="cy-GB" sz="2000" dirty="0"/>
              <a:t>                                                Ei effaith ar ddysgu’r plentyn                                                </a:t>
            </a:r>
          </a:p>
          <a:p>
            <a:pPr marL="457200" lvl="1" indent="0">
              <a:buNone/>
            </a:pPr>
            <a:r>
              <a:rPr lang="cy-GB" sz="2000" dirty="0"/>
              <a:t>                                                Adnabod unrhyw </a:t>
            </a:r>
            <a:r>
              <a:rPr lang="cy-GB" sz="2000" dirty="0" err="1"/>
              <a:t>fylchau</a:t>
            </a:r>
            <a:r>
              <a:rPr lang="cy-GB" sz="2000" dirty="0"/>
              <a:t> yn y wybodaeth </a:t>
            </a:r>
          </a:p>
          <a:p>
            <a:pPr marL="457200" lvl="1" indent="0">
              <a:buNone/>
            </a:pPr>
            <a:r>
              <a:rPr lang="cy-GB" sz="2000" dirty="0"/>
              <a:t>                                                Unrhyw newidiadau i’r disgrifiad ADY dros amser</a:t>
            </a:r>
          </a:p>
          <a:p>
            <a:pPr lvl="1" algn="just"/>
            <a:r>
              <a:rPr lang="cy-GB" sz="2000" dirty="0">
                <a:latin typeface="Calibri" panose="020F0502020204030204" pitchFamily="34" charset="0"/>
              </a:rPr>
              <a:t>Amlinellwch:</a:t>
            </a:r>
          </a:p>
          <a:p>
            <a:pPr lvl="2"/>
            <a:r>
              <a:rPr lang="cy-GB" i="1" dirty="0">
                <a:latin typeface="Calibri" panose="020F0502020204030204" pitchFamily="34" charset="0"/>
              </a:rPr>
              <a:t>Beth all ei wneud</a:t>
            </a:r>
            <a:r>
              <a:rPr lang="cy-GB" sz="2000" i="1" dirty="0">
                <a:latin typeface="Calibri" panose="020F0502020204030204" pitchFamily="34" charset="0"/>
              </a:rPr>
              <a:t>? </a:t>
            </a:r>
          </a:p>
          <a:p>
            <a:pPr lvl="2"/>
            <a:r>
              <a:rPr lang="cy-GB" i="1" dirty="0">
                <a:latin typeface="Calibri" panose="020F0502020204030204" pitchFamily="34" charset="0"/>
              </a:rPr>
              <a:t>Beth yw’r cam nesaf y mae’n ei gael yn anodd</a:t>
            </a:r>
            <a:r>
              <a:rPr lang="cy-GB" sz="2000" i="1" dirty="0">
                <a:latin typeface="Calibri" panose="020F0502020204030204" pitchFamily="34" charset="0"/>
              </a:rPr>
              <a:t>? </a:t>
            </a:r>
            <a:endParaRPr lang="cy-GB" sz="2000" dirty="0">
              <a:latin typeface="Calibri" panose="020F0502020204030204" pitchFamily="34" charset="0"/>
            </a:endParaRPr>
          </a:p>
          <a:p>
            <a:pPr lvl="2"/>
            <a:r>
              <a:rPr lang="cy-GB" sz="2000" i="1" dirty="0">
                <a:latin typeface="Calibri" panose="020F0502020204030204" pitchFamily="34" charset="0"/>
              </a:rPr>
              <a:t>Mae hyn yn effeithio ar ei allu i…………..</a:t>
            </a:r>
            <a:endParaRPr lang="cy-GB" sz="2000" dirty="0">
              <a:latin typeface="Calibri" panose="020F0502020204030204" pitchFamily="34" charset="0"/>
            </a:endParaRPr>
          </a:p>
          <a:p>
            <a:pPr marL="3200400" lvl="7" indent="0" algn="just">
              <a:buNone/>
            </a:pPr>
            <a:endParaRPr lang="cy-GB" sz="2000" dirty="0"/>
          </a:p>
          <a:p>
            <a:endParaRPr lang="cy-GB" sz="2400" i="1" dirty="0"/>
          </a:p>
        </p:txBody>
      </p:sp>
      <p:sp>
        <p:nvSpPr>
          <p:cNvPr id="3" name="Title 1"/>
          <p:cNvSpPr txBox="1">
            <a:spLocks/>
          </p:cNvSpPr>
          <p:nvPr/>
        </p:nvSpPr>
        <p:spPr>
          <a:xfrm>
            <a:off x="838200" y="37465"/>
            <a:ext cx="10515600" cy="644706"/>
          </a:xfrm>
          <a:prstGeom prst="rect">
            <a:avLst/>
          </a:prstGeom>
          <a:solidFill>
            <a:schemeClr val="accent4">
              <a:lumMod val="40000"/>
              <a:lumOff val="60000"/>
            </a:schemeClr>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Portffolio</a:t>
            </a:r>
          </a:p>
        </p:txBody>
      </p:sp>
    </p:spTree>
    <p:extLst>
      <p:ext uri="{BB962C8B-B14F-4D97-AF65-F5344CB8AC3E}">
        <p14:creationId xmlns:p14="http://schemas.microsoft.com/office/powerpoint/2010/main" val="1654793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dirty="0">
                <a:solidFill>
                  <a:schemeClr val="tx2">
                    <a:lumMod val="75000"/>
                  </a:schemeClr>
                </a:solidFill>
                <a:ea typeface="Times New Roman" panose="02020603050405020304" pitchFamily="18" charset="0"/>
              </a:rPr>
              <a:t>Element 3: </a:t>
            </a:r>
            <a:r>
              <a:rPr lang="en-GB" sz="2400" dirty="0">
                <a:solidFill>
                  <a:schemeClr val="tx2">
                    <a:lumMod val="75000"/>
                  </a:schemeClr>
                </a:solidFill>
                <a:ea typeface="Times New Roman" panose="02020603050405020304" pitchFamily="18" charset="0"/>
              </a:rPr>
              <a:t>Explore and summarise the additional learning needs of a pupil using a person centred planning approach. </a:t>
            </a:r>
          </a:p>
          <a:p>
            <a:pPr indent="0" algn="just">
              <a:buNone/>
            </a:pPr>
            <a:endParaRPr lang="en-GB" sz="2400" dirty="0">
              <a:solidFill>
                <a:schemeClr val="tx2">
                  <a:lumMod val="75000"/>
                </a:schemeClr>
              </a:solidFill>
              <a:ea typeface="Times New Roman" panose="02020603050405020304" pitchFamily="18" charset="0"/>
            </a:endParaRPr>
          </a:p>
          <a:p>
            <a:pPr marL="0" indent="0" algn="ctr">
              <a:buNone/>
            </a:pPr>
            <a:r>
              <a:rPr lang="en-GB" sz="2400" dirty="0">
                <a:solidFill>
                  <a:schemeClr val="tx2">
                    <a:lumMod val="75000"/>
                  </a:schemeClr>
                </a:solidFill>
                <a:ea typeface="Times New Roman" panose="02020603050405020304" pitchFamily="18" charset="0"/>
              </a:rPr>
              <a:t>Based upon Section 2A IDP : Description of the child or young person’s additional learning needs (ALN) </a:t>
            </a:r>
          </a:p>
          <a:p>
            <a:pPr marL="0" indent="0" algn="ctr">
              <a:buNone/>
            </a:pPr>
            <a:endParaRPr lang="en-GB" sz="2400" dirty="0">
              <a:solidFill>
                <a:schemeClr val="tx2">
                  <a:lumMod val="75000"/>
                </a:schemeClr>
              </a:solidFill>
              <a:ea typeface="Times New Roman" panose="02020603050405020304" pitchFamily="18" charset="0"/>
            </a:endParaRPr>
          </a:p>
          <a:p>
            <a:pPr algn="just"/>
            <a:r>
              <a:rPr lang="en-GB" sz="2000" dirty="0">
                <a:solidFill>
                  <a:schemeClr val="tx2">
                    <a:lumMod val="75000"/>
                  </a:schemeClr>
                </a:solidFill>
              </a:rPr>
              <a:t>This is where the child or young person's ALN is described in a </a:t>
            </a:r>
            <a:r>
              <a:rPr lang="en-GB" sz="2000" b="1" dirty="0">
                <a:solidFill>
                  <a:schemeClr val="tx2">
                    <a:lumMod val="75000"/>
                  </a:schemeClr>
                </a:solidFill>
              </a:rPr>
              <a:t>clear</a:t>
            </a:r>
            <a:r>
              <a:rPr lang="en-GB" sz="2000" dirty="0">
                <a:solidFill>
                  <a:schemeClr val="tx2">
                    <a:lumMod val="75000"/>
                  </a:schemeClr>
                </a:solidFill>
              </a:rPr>
              <a:t> and </a:t>
            </a:r>
            <a:r>
              <a:rPr lang="en-GB" sz="2000" b="1" dirty="0">
                <a:solidFill>
                  <a:schemeClr val="tx2">
                    <a:lumMod val="75000"/>
                  </a:schemeClr>
                </a:solidFill>
              </a:rPr>
              <a:t>comprehensive</a:t>
            </a:r>
            <a:r>
              <a:rPr lang="en-GB" sz="2000" dirty="0">
                <a:solidFill>
                  <a:schemeClr val="tx2">
                    <a:lumMod val="75000"/>
                  </a:schemeClr>
                </a:solidFill>
              </a:rPr>
              <a:t> way. </a:t>
            </a:r>
          </a:p>
          <a:p>
            <a:pPr algn="just"/>
            <a:r>
              <a:rPr lang="en-GB" sz="2000" dirty="0">
                <a:solidFill>
                  <a:schemeClr val="tx2">
                    <a:lumMod val="75000"/>
                  </a:schemeClr>
                </a:solidFill>
              </a:rPr>
              <a:t>This section should include:  A relevant diagnosis</a:t>
            </a:r>
          </a:p>
          <a:p>
            <a:pPr marL="457200" lvl="1" indent="0">
              <a:buNone/>
            </a:pPr>
            <a:r>
              <a:rPr lang="en-GB" sz="2000" dirty="0">
                <a:solidFill>
                  <a:schemeClr val="tx2">
                    <a:lumMod val="75000"/>
                  </a:schemeClr>
                </a:solidFill>
              </a:rPr>
              <a:t>                                                Its impact on the child’s learning                                                </a:t>
            </a:r>
          </a:p>
          <a:p>
            <a:pPr marL="457200" lvl="1" indent="0">
              <a:buNone/>
            </a:pPr>
            <a:r>
              <a:rPr lang="en-GB" sz="2000" dirty="0">
                <a:solidFill>
                  <a:schemeClr val="tx2">
                    <a:lumMod val="75000"/>
                  </a:schemeClr>
                </a:solidFill>
              </a:rPr>
              <a:t>                                                Identification any gaps in information </a:t>
            </a:r>
          </a:p>
          <a:p>
            <a:pPr marL="457200" lvl="1" indent="0">
              <a:buNone/>
            </a:pPr>
            <a:r>
              <a:rPr lang="en-GB" sz="2000" dirty="0">
                <a:solidFill>
                  <a:schemeClr val="tx2">
                    <a:lumMod val="75000"/>
                  </a:schemeClr>
                </a:solidFill>
              </a:rPr>
              <a:t>                                                Any changes to ALN description over time</a:t>
            </a:r>
          </a:p>
          <a:p>
            <a:pPr lvl="1" algn="just"/>
            <a:r>
              <a:rPr lang="en-GB" sz="2000" dirty="0">
                <a:solidFill>
                  <a:schemeClr val="tx2">
                    <a:lumMod val="75000"/>
                  </a:schemeClr>
                </a:solidFill>
                <a:latin typeface="Calibri" panose="020F0502020204030204" pitchFamily="34" charset="0"/>
              </a:rPr>
              <a:t>Outline:</a:t>
            </a:r>
          </a:p>
          <a:p>
            <a:pPr lvl="2"/>
            <a:r>
              <a:rPr lang="en-GB" sz="2000" i="1" dirty="0">
                <a:solidFill>
                  <a:schemeClr val="tx2">
                    <a:lumMod val="75000"/>
                  </a:schemeClr>
                </a:solidFill>
                <a:latin typeface="Calibri" panose="020F0502020204030204" pitchFamily="34" charset="0"/>
              </a:rPr>
              <a:t>What can they do? </a:t>
            </a:r>
          </a:p>
          <a:p>
            <a:pPr lvl="2"/>
            <a:r>
              <a:rPr lang="en-GB" sz="2000" i="1" dirty="0">
                <a:solidFill>
                  <a:schemeClr val="tx2">
                    <a:lumMod val="75000"/>
                  </a:schemeClr>
                </a:solidFill>
                <a:latin typeface="Calibri" panose="020F0502020204030204" pitchFamily="34" charset="0"/>
              </a:rPr>
              <a:t>What is the next step that they have difficulty in? </a:t>
            </a:r>
            <a:endParaRPr lang="en-GB" sz="2000" dirty="0">
              <a:solidFill>
                <a:schemeClr val="tx2">
                  <a:lumMod val="75000"/>
                </a:schemeClr>
              </a:solidFill>
              <a:latin typeface="Calibri" panose="020F0502020204030204" pitchFamily="34" charset="0"/>
            </a:endParaRPr>
          </a:p>
          <a:p>
            <a:pPr lvl="2"/>
            <a:r>
              <a:rPr lang="en-GB" sz="2000" i="1" dirty="0">
                <a:solidFill>
                  <a:schemeClr val="tx2">
                    <a:lumMod val="75000"/>
                  </a:schemeClr>
                </a:solidFill>
                <a:latin typeface="Calibri" panose="020F0502020204030204" pitchFamily="34" charset="0"/>
              </a:rPr>
              <a:t>This impacts on their ability to…………..</a:t>
            </a:r>
            <a:endParaRPr lang="en-GB" sz="2000" dirty="0">
              <a:solidFill>
                <a:schemeClr val="tx2">
                  <a:lumMod val="75000"/>
                </a:schemeClr>
              </a:solidFill>
              <a:latin typeface="Calibri" panose="020F0502020204030204" pitchFamily="34" charset="0"/>
            </a:endParaRPr>
          </a:p>
          <a:p>
            <a:pPr marL="3200400" lvl="7" indent="0" algn="just">
              <a:buNone/>
            </a:pPr>
            <a:endParaRPr lang="en-GB" sz="2000" dirty="0"/>
          </a:p>
          <a:p>
            <a:endParaRPr lang="en-GB" sz="2400" i="1" dirty="0">
              <a:solidFill>
                <a:schemeClr val="accent1"/>
              </a:solidFill>
            </a:endParaRPr>
          </a:p>
        </p:txBody>
      </p:sp>
      <p:sp>
        <p:nvSpPr>
          <p:cNvPr id="3" name="Title 1"/>
          <p:cNvSpPr txBox="1">
            <a:spLocks/>
          </p:cNvSpPr>
          <p:nvPr/>
        </p:nvSpPr>
        <p:spPr>
          <a:xfrm>
            <a:off x="838200" y="37465"/>
            <a:ext cx="10515600" cy="644706"/>
          </a:xfrm>
          <a:prstGeom prst="rect">
            <a:avLst/>
          </a:prstGeom>
          <a:solidFill>
            <a:schemeClr val="accent4">
              <a:lumMod val="40000"/>
              <a:lumOff val="60000"/>
            </a:schemeClr>
          </a:solidFill>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a:t>
            </a:r>
          </a:p>
        </p:txBody>
      </p:sp>
    </p:spTree>
    <p:extLst>
      <p:ext uri="{BB962C8B-B14F-4D97-AF65-F5344CB8AC3E}">
        <p14:creationId xmlns:p14="http://schemas.microsoft.com/office/powerpoint/2010/main" val="1351474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extLst>
              <p:ext uri="{D42A27DB-BD31-4B8C-83A1-F6EECF244321}">
                <p14:modId xmlns:p14="http://schemas.microsoft.com/office/powerpoint/2010/main" val="2280754576"/>
              </p:ext>
            </p:extLst>
          </p:nvPr>
        </p:nvGraphicFramePr>
        <p:xfrm>
          <a:off x="1808516" y="643466"/>
          <a:ext cx="8574968" cy="5858345"/>
        </p:xfrm>
        <a:graphic>
          <a:graphicData uri="http://schemas.openxmlformats.org/drawingml/2006/table">
            <a:tbl>
              <a:tblPr firstRow="1" firstCol="1" bandRow="1"/>
              <a:tblGrid>
                <a:gridCol w="8574968">
                  <a:extLst>
                    <a:ext uri="{9D8B030D-6E8A-4147-A177-3AD203B41FA5}">
                      <a16:colId xmlns:a16="http://schemas.microsoft.com/office/drawing/2014/main" val="3928698920"/>
                    </a:ext>
                  </a:extLst>
                </a:gridCol>
              </a:tblGrid>
              <a:tr h="657216">
                <a:tc>
                  <a:txBody>
                    <a:bodyPr/>
                    <a:lstStyle/>
                    <a:p>
                      <a:pPr algn="ctr" fontAlgn="t">
                        <a:lnSpc>
                          <a:spcPct val="107000"/>
                        </a:lnSpc>
                        <a:spcBef>
                          <a:spcPts val="0"/>
                        </a:spcBef>
                        <a:spcAft>
                          <a:spcPts val="800"/>
                        </a:spcAft>
                      </a:pPr>
                      <a:br>
                        <a:rPr lang="cy-GB" sz="2300" b="0" i="1" u="none" strike="noStrike" noProof="0" dirty="0">
                          <a:effectLst/>
                          <a:latin typeface="Calibri" panose="020F0502020204030204" pitchFamily="34" charset="0"/>
                          <a:ea typeface="Calibri" panose="020F0502020204030204" pitchFamily="34" charset="0"/>
                          <a:cs typeface="Times New Roman" panose="02020603050405020304" pitchFamily="18" charset="0"/>
                        </a:rPr>
                      </a:br>
                      <a:r>
                        <a:rPr lang="cy-GB" sz="1800" b="1" kern="1200" noProof="0" dirty="0">
                          <a:solidFill>
                            <a:srgbClr val="7030A0"/>
                          </a:solidFill>
                          <a:effectLst/>
                          <a:latin typeface="+mn-lt"/>
                          <a:ea typeface="+mn-ea"/>
                          <a:cs typeface="+mn-cs"/>
                        </a:rPr>
                        <a:t>Adran 2A: Disgrifiad o anghenion dysgu ychwanegol (ADY) y plentyn neu’r person ifanc</a:t>
                      </a:r>
                      <a:endParaRPr lang="cy-GB" sz="1900" b="0" i="0" u="none" strike="noStrike" noProof="0" dirty="0">
                        <a:solidFill>
                          <a:srgbClr val="7030A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600" noProof="0" dirty="0">
                          <a:solidFill>
                            <a:srgbClr val="FF0000"/>
                          </a:solidFill>
                          <a:ea typeface="Times New Roman" panose="02020603050405020304" pitchFamily="18" charset="0"/>
                        </a:rPr>
                        <a:t>Nid oes angen i chi ysgrifennu o dan bob pennawd, dim ond y rhai sy’n berthnasol i ADY y plentyn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600" b="0" i="0" u="none" strike="noStrike" noProof="0" dirty="0">
                        <a:effectLst/>
                        <a:latin typeface="Arial" panose="020B0604020202020204" pitchFamily="34" charset="0"/>
                      </a:endParaRPr>
                    </a:p>
                    <a:p>
                      <a:r>
                        <a:rPr lang="cy-GB" sz="1800" b="1" u="sng" kern="1200" noProof="0" dirty="0">
                          <a:solidFill>
                            <a:schemeClr val="tx1"/>
                          </a:solidFill>
                          <a:effectLst/>
                          <a:latin typeface="+mn-lt"/>
                          <a:ea typeface="+mn-ea"/>
                          <a:cs typeface="+mn-cs"/>
                        </a:rPr>
                        <a:t>Gwybyddiaeth a Dysgu</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sng" kern="1200" noProof="0" dirty="0">
                          <a:solidFill>
                            <a:schemeClr val="tx1"/>
                          </a:solidFill>
                          <a:effectLst/>
                          <a:latin typeface="+mn-lt"/>
                          <a:ea typeface="+mn-ea"/>
                          <a:cs typeface="+mn-cs"/>
                        </a:rPr>
                        <a:t>Cyfathrebu a Rhyngweithio</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sng" kern="1200" noProof="0" dirty="0">
                          <a:solidFill>
                            <a:schemeClr val="tx1"/>
                          </a:solidFill>
                          <a:effectLst/>
                          <a:latin typeface="+mn-lt"/>
                          <a:ea typeface="+mn-ea"/>
                          <a:cs typeface="+mn-cs"/>
                        </a:rPr>
                        <a:t>Synhwyraidd a/neu Gorfforol</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none" strike="noStrike" kern="1200" noProof="0" dirty="0">
                          <a:solidFill>
                            <a:schemeClr val="tx1"/>
                          </a:solidFill>
                          <a:effectLst/>
                          <a:latin typeface="+mn-lt"/>
                          <a:ea typeface="+mn-ea"/>
                          <a:cs typeface="+mn-cs"/>
                        </a:rPr>
                        <a:t> </a:t>
                      </a:r>
                      <a:endParaRPr lang="cy-GB" sz="1800" kern="1200" noProof="0" dirty="0">
                        <a:solidFill>
                          <a:schemeClr val="tx1"/>
                        </a:solidFill>
                        <a:effectLst/>
                        <a:latin typeface="+mn-lt"/>
                        <a:ea typeface="+mn-ea"/>
                        <a:cs typeface="+mn-cs"/>
                      </a:endParaRPr>
                    </a:p>
                    <a:p>
                      <a:r>
                        <a:rPr lang="cy-GB" sz="1800" b="1" u="sng" kern="1200" noProof="0" dirty="0">
                          <a:solidFill>
                            <a:schemeClr val="tx1"/>
                          </a:solidFill>
                          <a:effectLst/>
                          <a:latin typeface="+mn-lt"/>
                          <a:ea typeface="+mn-ea"/>
                          <a:cs typeface="+mn-cs"/>
                        </a:rPr>
                        <a:t>Ymddygiad, Emosiynol a datblygiad cymdeithasol</a:t>
                      </a:r>
                      <a:endParaRPr lang="cy-GB" sz="1800" kern="1200" noProof="0" dirty="0">
                        <a:solidFill>
                          <a:schemeClr val="tx1"/>
                        </a:solidFill>
                        <a:effectLst/>
                        <a:latin typeface="+mn-lt"/>
                        <a:ea typeface="+mn-ea"/>
                        <a:cs typeface="+mn-cs"/>
                      </a:endParaRPr>
                    </a:p>
                    <a:p>
                      <a:pPr algn="l" fontAlgn="t">
                        <a:lnSpc>
                          <a:spcPct val="107000"/>
                        </a:lnSpc>
                        <a:spcBef>
                          <a:spcPts val="0"/>
                        </a:spcBef>
                        <a:spcAft>
                          <a:spcPts val="800"/>
                        </a:spcAft>
                      </a:pPr>
                      <a:endParaRPr lang="cy-GB" sz="1800" noProof="0" dirty="0">
                        <a:solidFill>
                          <a:srgbClr val="FF0000"/>
                        </a:solidFill>
                        <a:ea typeface="Times New Roman" panose="02020603050405020304" pitchFamily="18" charset="0"/>
                      </a:endParaRPr>
                    </a:p>
                    <a:p>
                      <a:pPr algn="l" fontAlgn="t">
                        <a:lnSpc>
                          <a:spcPct val="107000"/>
                        </a:lnSpc>
                        <a:spcBef>
                          <a:spcPts val="0"/>
                        </a:spcBef>
                        <a:spcAft>
                          <a:spcPts val="800"/>
                        </a:spcAft>
                      </a:pP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endParaRPr lang="cy-GB" sz="1900" b="0" i="0" u="none" strike="noStrike" noProof="0" dirty="0">
                        <a:effectLst/>
                        <a:latin typeface="Arial" panose="020B0604020202020204" pitchFamily="34" charset="0"/>
                      </a:endParaRPr>
                    </a:p>
                    <a:p>
                      <a:pPr algn="l" fontAlgn="t">
                        <a:lnSpc>
                          <a:spcPct val="107000"/>
                        </a:lnSpc>
                        <a:spcBef>
                          <a:spcPts val="0"/>
                        </a:spcBef>
                        <a:spcAft>
                          <a:spcPts val="800"/>
                        </a:spcAft>
                      </a:pPr>
                      <a:r>
                        <a:rPr lang="cy-GB" sz="1900" b="0" i="0" u="none" strike="noStrike" noProof="0" dirty="0">
                          <a:solidFill>
                            <a:srgbClr val="FF0000"/>
                          </a:solidFill>
                          <a:effectLst/>
                          <a:latin typeface="Arial" panose="020B0604020202020204" pitchFamily="34" charset="0"/>
                        </a:rPr>
                        <a:t>Elfen 3 : Cwblhewch 1C a 2A  CDU Gwasanaethau Addysg Caerdydd (2022)</a:t>
                      </a:r>
                    </a:p>
                    <a:p>
                      <a:pPr algn="l" fontAlgn="t">
                        <a:lnSpc>
                          <a:spcPct val="107000"/>
                        </a:lnSpc>
                        <a:spcBef>
                          <a:spcPts val="0"/>
                        </a:spcBef>
                        <a:spcAft>
                          <a:spcPts val="800"/>
                        </a:spcAft>
                      </a:pPr>
                      <a:r>
                        <a:rPr lang="cy-GB" sz="1900" b="0" i="0" u="none" strike="noStrike" noProof="0" dirty="0">
                          <a:solidFill>
                            <a:srgbClr val="FF0000"/>
                          </a:solidFill>
                          <a:effectLst/>
                          <a:latin typeface="Arial" panose="020B0604020202020204" pitchFamily="34" charset="0"/>
                        </a:rPr>
                        <a:t>                    </a:t>
                      </a:r>
                      <a:r>
                        <a:rPr lang="cy-GB" sz="1900" b="1" i="0" u="sng" strike="noStrike" noProof="0" dirty="0">
                          <a:solidFill>
                            <a:srgbClr val="FF0000"/>
                          </a:solidFill>
                          <a:effectLst/>
                          <a:latin typeface="Arial" panose="020B0604020202020204" pitchFamily="34" charset="0"/>
                        </a:rPr>
                        <a:t>Cyfanswm o 600 o eiriau</a:t>
                      </a: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1631701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extLst>
              <p:ext uri="{D42A27DB-BD31-4B8C-83A1-F6EECF244321}">
                <p14:modId xmlns:p14="http://schemas.microsoft.com/office/powerpoint/2010/main" val="2388629227"/>
              </p:ext>
            </p:extLst>
          </p:nvPr>
        </p:nvGraphicFramePr>
        <p:xfrm>
          <a:off x="1808516" y="643466"/>
          <a:ext cx="8574968" cy="6080659"/>
        </p:xfrm>
        <a:graphic>
          <a:graphicData uri="http://schemas.openxmlformats.org/drawingml/2006/table">
            <a:tbl>
              <a:tblPr firstRow="1" firstCol="1" bandRow="1"/>
              <a:tblGrid>
                <a:gridCol w="8574968">
                  <a:extLst>
                    <a:ext uri="{9D8B030D-6E8A-4147-A177-3AD203B41FA5}">
                      <a16:colId xmlns:a16="http://schemas.microsoft.com/office/drawing/2014/main" val="3928698920"/>
                    </a:ext>
                  </a:extLst>
                </a:gridCol>
              </a:tblGrid>
              <a:tr h="657216">
                <a:tc>
                  <a:txBody>
                    <a:bodyPr/>
                    <a:lstStyle/>
                    <a:p>
                      <a:pPr algn="ctr" fontAlgn="t">
                        <a:lnSpc>
                          <a:spcPct val="107000"/>
                        </a:lnSpc>
                        <a:spcBef>
                          <a:spcPts val="0"/>
                        </a:spcBef>
                        <a:spcAft>
                          <a:spcPts val="800"/>
                        </a:spcAft>
                      </a:pPr>
                      <a:br>
                        <a:rPr lang="en-GB" sz="2300" b="0" i="1" u="none" strike="noStrike"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200" dirty="0">
                          <a:solidFill>
                            <a:srgbClr val="7030A0"/>
                          </a:solidFill>
                          <a:effectLst/>
                          <a:latin typeface="+mn-lt"/>
                          <a:ea typeface="+mn-ea"/>
                          <a:cs typeface="+mn-cs"/>
                        </a:rPr>
                        <a:t>Section 2A: Description of the child or young person’s additional learning needs (ALN)</a:t>
                      </a:r>
                      <a:endParaRPr lang="en-GB" sz="1900" b="0" i="0" u="none" strike="noStrike" dirty="0">
                        <a:solidFill>
                          <a:srgbClr val="7030A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FF0000"/>
                          </a:solidFill>
                          <a:ea typeface="Times New Roman" panose="02020603050405020304" pitchFamily="18" charset="0"/>
                        </a:rPr>
                        <a:t>You do not need to write under every heading only those which are relevant to the child’s ALN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i="0" u="none" strike="noStrike" dirty="0">
                        <a:effectLst/>
                        <a:latin typeface="Arial" panose="020B0604020202020204" pitchFamily="34" charset="0"/>
                      </a:endParaRPr>
                    </a:p>
                    <a:p>
                      <a:r>
                        <a:rPr lang="en-GB" sz="1800" b="1" u="sng" kern="1200" dirty="0">
                          <a:solidFill>
                            <a:schemeClr val="tx1"/>
                          </a:solidFill>
                          <a:effectLst/>
                          <a:latin typeface="+mn-lt"/>
                          <a:ea typeface="+mn-ea"/>
                          <a:cs typeface="+mn-cs"/>
                        </a:rPr>
                        <a:t>Cognition and Learning</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Communication and Interaction</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Sensory and/or Physical</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Behaviour, Emotional and Social Development</a:t>
                      </a:r>
                      <a:endParaRPr lang="en-GB" sz="1800" kern="1200" dirty="0">
                        <a:solidFill>
                          <a:schemeClr val="tx1"/>
                        </a:solidFill>
                        <a:effectLst/>
                        <a:latin typeface="+mn-lt"/>
                        <a:ea typeface="+mn-ea"/>
                        <a:cs typeface="+mn-cs"/>
                      </a:endParaRPr>
                    </a:p>
                    <a:p>
                      <a:pPr algn="l" fontAlgn="t">
                        <a:lnSpc>
                          <a:spcPct val="107000"/>
                        </a:lnSpc>
                        <a:spcBef>
                          <a:spcPts val="0"/>
                        </a:spcBef>
                        <a:spcAft>
                          <a:spcPts val="800"/>
                        </a:spcAft>
                      </a:pPr>
                      <a:endParaRPr lang="en-GB" sz="1200" dirty="0">
                        <a:solidFill>
                          <a:srgbClr val="FF0000"/>
                        </a:solidFill>
                        <a:ea typeface="Times New Roman" panose="02020603050405020304" pitchFamily="18" charset="0"/>
                      </a:endParaRPr>
                    </a:p>
                    <a:p>
                      <a:pPr lvl="1" algn="just"/>
                      <a:r>
                        <a:rPr lang="en-GB" sz="1200" dirty="0">
                          <a:solidFill>
                            <a:srgbClr val="FF0000"/>
                          </a:solidFill>
                          <a:latin typeface="Calibri" panose="020F0502020204030204" pitchFamily="34" charset="0"/>
                        </a:rPr>
                        <a:t>In the relevant section(s), outline:</a:t>
                      </a:r>
                    </a:p>
                    <a:p>
                      <a:pPr lvl="2"/>
                      <a:r>
                        <a:rPr lang="en-GB" sz="1200" i="1" dirty="0">
                          <a:solidFill>
                            <a:srgbClr val="FF0000"/>
                          </a:solidFill>
                          <a:latin typeface="Calibri" panose="020F0502020204030204" pitchFamily="34" charset="0"/>
                        </a:rPr>
                        <a:t>What can they do? </a:t>
                      </a:r>
                    </a:p>
                    <a:p>
                      <a:pPr lvl="2"/>
                      <a:r>
                        <a:rPr lang="en-GB" sz="1200" i="1" dirty="0">
                          <a:solidFill>
                            <a:srgbClr val="FF0000"/>
                          </a:solidFill>
                          <a:latin typeface="Calibri" panose="020F0502020204030204" pitchFamily="34" charset="0"/>
                        </a:rPr>
                        <a:t>What is the next step that they have difficulty in? </a:t>
                      </a:r>
                      <a:endParaRPr lang="en-GB" sz="1200" dirty="0">
                        <a:solidFill>
                          <a:srgbClr val="FF0000"/>
                        </a:solidFill>
                        <a:latin typeface="Calibri" panose="020F0502020204030204" pitchFamily="34" charset="0"/>
                      </a:endParaRPr>
                    </a:p>
                    <a:p>
                      <a:pPr lvl="2"/>
                      <a:r>
                        <a:rPr lang="en-GB" sz="1200" i="1" dirty="0">
                          <a:solidFill>
                            <a:srgbClr val="FF0000"/>
                          </a:solidFill>
                          <a:latin typeface="Calibri" panose="020F0502020204030204" pitchFamily="34" charset="0"/>
                        </a:rPr>
                        <a:t>This impacts on their ability to…………..</a:t>
                      </a:r>
                      <a:endParaRPr lang="en-GB" sz="1200" dirty="0">
                        <a:solidFill>
                          <a:srgbClr val="FF0000"/>
                        </a:solidFill>
                        <a:latin typeface="Calibri" panose="020F0502020204030204" pitchFamily="34" charset="0"/>
                      </a:endParaRPr>
                    </a:p>
                    <a:p>
                      <a:pPr algn="l" fontAlgn="t">
                        <a:lnSpc>
                          <a:spcPct val="107000"/>
                        </a:lnSpc>
                        <a:spcBef>
                          <a:spcPts val="0"/>
                        </a:spcBef>
                        <a:spcAft>
                          <a:spcPts val="800"/>
                        </a:spcAft>
                      </a:pP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900" b="0" i="0" u="none" strike="noStrike" dirty="0">
                          <a:solidFill>
                            <a:srgbClr val="FF0000"/>
                          </a:solidFill>
                          <a:effectLst/>
                          <a:latin typeface="Arial" panose="020B0604020202020204" pitchFamily="34" charset="0"/>
                        </a:rPr>
                        <a:t>Element 3 : Complete 1C and 2A  of Cardiff Education Services (2022) IDP </a:t>
                      </a:r>
                    </a:p>
                    <a:p>
                      <a:pPr algn="l" fontAlgn="t">
                        <a:lnSpc>
                          <a:spcPct val="107000"/>
                        </a:lnSpc>
                        <a:spcBef>
                          <a:spcPts val="0"/>
                        </a:spcBef>
                        <a:spcAft>
                          <a:spcPts val="800"/>
                        </a:spcAft>
                      </a:pPr>
                      <a:r>
                        <a:rPr lang="en-GB" sz="1900" b="0" i="0" u="none" strike="noStrike" dirty="0">
                          <a:solidFill>
                            <a:srgbClr val="FF0000"/>
                          </a:solidFill>
                          <a:effectLst/>
                          <a:latin typeface="Arial" panose="020B0604020202020204" pitchFamily="34" charset="0"/>
                        </a:rPr>
                        <a:t>                    </a:t>
                      </a:r>
                      <a:r>
                        <a:rPr lang="en-GB" sz="1900" b="1" i="0" u="sng" strike="noStrike" dirty="0">
                          <a:solidFill>
                            <a:srgbClr val="FF0000"/>
                          </a:solidFill>
                          <a:effectLst/>
                          <a:latin typeface="Arial" panose="020B0604020202020204" pitchFamily="34" charset="0"/>
                        </a:rPr>
                        <a:t>600 words in total</a:t>
                      </a: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570349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8F37-4605-3B5F-9DFA-AC135A7F1465}"/>
              </a:ext>
            </a:extLst>
          </p:cNvPr>
          <p:cNvSpPr>
            <a:spLocks noGrp="1"/>
          </p:cNvSpPr>
          <p:nvPr>
            <p:ph type="title"/>
          </p:nvPr>
        </p:nvSpPr>
        <p:spPr/>
        <p:txBody>
          <a:bodyPr/>
          <a:lstStyle/>
          <a:p>
            <a:r>
              <a:rPr lang="cy-GB" dirty="0"/>
              <a:t>Rhestr cyfeiriadau</a:t>
            </a:r>
            <a:br>
              <a:rPr lang="en-GB" dirty="0">
                <a:solidFill>
                  <a:schemeClr val="tx2">
                    <a:lumMod val="75000"/>
                  </a:schemeClr>
                </a:solidFill>
              </a:rPr>
            </a:br>
            <a:r>
              <a:rPr lang="en-GB" dirty="0">
                <a:solidFill>
                  <a:schemeClr val="tx2">
                    <a:lumMod val="75000"/>
                  </a:schemeClr>
                </a:solidFill>
              </a:rPr>
              <a:t>Reference list</a:t>
            </a:r>
          </a:p>
        </p:txBody>
      </p:sp>
      <p:sp>
        <p:nvSpPr>
          <p:cNvPr id="3" name="Content Placeholder 2">
            <a:extLst>
              <a:ext uri="{FF2B5EF4-FFF2-40B4-BE49-F238E27FC236}">
                <a16:creationId xmlns:a16="http://schemas.microsoft.com/office/drawing/2014/main" id="{AE215120-B9D6-D6BA-CA6E-C3229C1052C7}"/>
              </a:ext>
            </a:extLst>
          </p:cNvPr>
          <p:cNvSpPr>
            <a:spLocks noGrp="1"/>
          </p:cNvSpPr>
          <p:nvPr>
            <p:ph idx="1"/>
          </p:nvPr>
        </p:nvSpPr>
        <p:spPr>
          <a:xfrm>
            <a:off x="838200" y="1825625"/>
            <a:ext cx="10515600" cy="4844116"/>
          </a:xfrm>
        </p:spPr>
        <p:txBody>
          <a:bodyPr>
            <a:normAutofit fontScale="62500" lnSpcReduction="20000"/>
          </a:bodyPr>
          <a:lstStyle/>
          <a:p>
            <a:pPr marL="0" indent="0" algn="l" fontAlgn="base">
              <a:buNone/>
            </a:pPr>
            <a:endParaRPr lang="en-GB" sz="1800" dirty="0">
              <a:solidFill>
                <a:srgbClr val="000000"/>
              </a:solidFill>
              <a:latin typeface="Arial" panose="020B0604020202020204" pitchFamily="34" charset="0"/>
              <a:hlinkClick r:id="rId2"/>
            </a:endParaRPr>
          </a:p>
          <a:p>
            <a:pPr fontAlgn="base"/>
            <a:r>
              <a:rPr lang="cy-GB" sz="2900" i="0" dirty="0">
                <a:solidFill>
                  <a:schemeClr val="tx2">
                    <a:lumMod val="75000"/>
                  </a:schemeClr>
                </a:solidFill>
                <a:effectLst/>
              </a:rPr>
              <a:t>Cyngor Caerdydd: Gwasanaethau Addysg Caerdydd / </a:t>
            </a:r>
            <a:r>
              <a:rPr lang="en-GB" sz="2900" i="0" dirty="0">
                <a:solidFill>
                  <a:schemeClr val="tx2">
                    <a:lumMod val="75000"/>
                  </a:schemeClr>
                </a:solidFill>
                <a:effectLst/>
              </a:rPr>
              <a:t>Cardiff Council: Cardiff Education Services (2022)</a:t>
            </a:r>
            <a:r>
              <a:rPr lang="en-GB" sz="2900" dirty="0">
                <a:solidFill>
                  <a:schemeClr val="tx2">
                    <a:lumMod val="75000"/>
                  </a:schemeClr>
                </a:solidFill>
              </a:rPr>
              <a:t> </a:t>
            </a:r>
            <a:r>
              <a:rPr lang="cy-GB" sz="2900" dirty="0">
                <a:solidFill>
                  <a:schemeClr val="tx2">
                    <a:lumMod val="75000"/>
                  </a:schemeClr>
                </a:solidFill>
              </a:rPr>
              <a:t>Ar gael yn / </a:t>
            </a:r>
            <a:r>
              <a:rPr lang="en-GB" sz="2900" dirty="0">
                <a:solidFill>
                  <a:schemeClr val="tx2">
                    <a:lumMod val="75000"/>
                  </a:schemeClr>
                </a:solidFill>
              </a:rPr>
              <a:t>Available at </a:t>
            </a:r>
            <a:r>
              <a:rPr lang="en-GB" sz="2900" i="0" dirty="0">
                <a:solidFill>
                  <a:schemeClr val="tx2">
                    <a:lumMod val="75000"/>
                  </a:schemeClr>
                </a:solidFill>
                <a:effectLst/>
                <a:hlinkClick r:id="rId2">
                  <a:extLst>
                    <a:ext uri="{A12FA001-AC4F-418D-AE19-62706E023703}">
                      <ahyp:hlinkClr xmlns:ahyp="http://schemas.microsoft.com/office/drawing/2018/hyperlinkcolor" val="tx"/>
                    </a:ext>
                  </a:extLst>
                </a:hlinkClick>
              </a:rPr>
              <a:t>https://cardiffeducationservices.co.uk/Page/21782</a:t>
            </a:r>
            <a:r>
              <a:rPr lang="en-GB" sz="2900" i="0" dirty="0">
                <a:solidFill>
                  <a:schemeClr val="tx2">
                    <a:lumMod val="75000"/>
                  </a:schemeClr>
                </a:solidFill>
                <a:effectLst/>
              </a:rPr>
              <a:t> (</a:t>
            </a:r>
            <a:r>
              <a:rPr lang="cy-GB" sz="2900" i="0" dirty="0">
                <a:solidFill>
                  <a:schemeClr val="tx2">
                    <a:lumMod val="75000"/>
                  </a:schemeClr>
                </a:solidFill>
                <a:effectLst/>
              </a:rPr>
              <a:t>Cyrchwyd/</a:t>
            </a:r>
            <a:r>
              <a:rPr lang="en-GB" sz="2900" i="0" dirty="0">
                <a:solidFill>
                  <a:schemeClr val="tx2">
                    <a:lumMod val="75000"/>
                  </a:schemeClr>
                </a:solidFill>
                <a:effectLst/>
              </a:rPr>
              <a:t>Accessed: 05 </a:t>
            </a:r>
            <a:r>
              <a:rPr lang="cy-GB" sz="2900" i="0" dirty="0">
                <a:solidFill>
                  <a:schemeClr val="tx2">
                    <a:lumMod val="75000"/>
                  </a:schemeClr>
                </a:solidFill>
                <a:effectLst/>
              </a:rPr>
              <a:t>Medi/</a:t>
            </a:r>
            <a:r>
              <a:rPr lang="en-GB" sz="2900" i="0" dirty="0">
                <a:solidFill>
                  <a:schemeClr val="tx2">
                    <a:lumMod val="75000"/>
                  </a:schemeClr>
                </a:solidFill>
                <a:effectLst/>
              </a:rPr>
              <a:t>September 2022)</a:t>
            </a:r>
          </a:p>
          <a:p>
            <a:r>
              <a:rPr lang="cy-GB" sz="2900" i="0" dirty="0">
                <a:solidFill>
                  <a:schemeClr val="tx2">
                    <a:lumMod val="75000"/>
                  </a:schemeClr>
                </a:solidFill>
                <a:effectLst/>
              </a:rPr>
              <a:t>Cyngor Caerdydd: Gwasanaethau Addysg Caerdydd / </a:t>
            </a:r>
            <a:r>
              <a:rPr lang="en-GB" sz="2900" i="0" dirty="0">
                <a:solidFill>
                  <a:schemeClr val="tx2">
                    <a:lumMod val="75000"/>
                  </a:schemeClr>
                </a:solidFill>
                <a:effectLst/>
              </a:rPr>
              <a:t>Cardiff Council: Cardiff Education Services (2022) IDP - How to complete each section update. </a:t>
            </a:r>
            <a:r>
              <a:rPr lang="cy-GB" sz="2900" i="0" dirty="0">
                <a:solidFill>
                  <a:schemeClr val="tx2">
                    <a:lumMod val="75000"/>
                  </a:schemeClr>
                </a:solidFill>
                <a:effectLst/>
              </a:rPr>
              <a:t>Ar gael yn / </a:t>
            </a:r>
            <a:r>
              <a:rPr lang="en-GB" sz="2900" i="0" dirty="0">
                <a:solidFill>
                  <a:schemeClr val="tx2">
                    <a:lumMod val="75000"/>
                  </a:schemeClr>
                </a:solidFill>
                <a:effectLst/>
              </a:rPr>
              <a:t>Available at: </a:t>
            </a:r>
            <a:r>
              <a:rPr lang="en-GB" sz="2900" dirty="0">
                <a:solidFill>
                  <a:schemeClr val="tx2">
                    <a:lumMod val="75000"/>
                  </a:schemeClr>
                </a:solidFill>
              </a:rPr>
              <a:t>https://cardiffeducationservices.co.uk/Pages/Download/3d205df6-a933-4e99-af7d-a675894736f9/PageSectionDocuments </a:t>
            </a:r>
            <a:r>
              <a:rPr lang="en-GB" sz="2900" i="0" dirty="0">
                <a:solidFill>
                  <a:schemeClr val="tx2">
                    <a:lumMod val="75000"/>
                  </a:schemeClr>
                </a:solidFill>
                <a:effectLst/>
              </a:rPr>
              <a:t> (</a:t>
            </a:r>
            <a:r>
              <a:rPr lang="cy-GB" sz="2900" i="0" dirty="0">
                <a:solidFill>
                  <a:schemeClr val="tx2">
                    <a:lumMod val="75000"/>
                  </a:schemeClr>
                </a:solidFill>
                <a:effectLst/>
              </a:rPr>
              <a:t>Cyrchwyd/</a:t>
            </a:r>
            <a:r>
              <a:rPr lang="en-GB" sz="2900" i="0" dirty="0">
                <a:solidFill>
                  <a:schemeClr val="tx2">
                    <a:lumMod val="75000"/>
                  </a:schemeClr>
                </a:solidFill>
                <a:effectLst/>
              </a:rPr>
              <a:t>Accessed: 22 </a:t>
            </a:r>
            <a:r>
              <a:rPr lang="cy-GB" sz="2900" i="0" dirty="0">
                <a:solidFill>
                  <a:schemeClr val="tx2">
                    <a:lumMod val="75000"/>
                  </a:schemeClr>
                </a:solidFill>
                <a:effectLst/>
              </a:rPr>
              <a:t>Awst/</a:t>
            </a:r>
            <a:r>
              <a:rPr lang="en-GB" sz="2900" i="0" dirty="0">
                <a:solidFill>
                  <a:schemeClr val="tx2">
                    <a:lumMod val="75000"/>
                  </a:schemeClr>
                </a:solidFill>
                <a:effectLst/>
              </a:rPr>
              <a:t>August 2022).</a:t>
            </a:r>
            <a:r>
              <a:rPr lang="en-GB" sz="2900" dirty="0">
                <a:solidFill>
                  <a:schemeClr val="tx2">
                    <a:lumMod val="75000"/>
                  </a:schemeClr>
                </a:solidFill>
              </a:rPr>
              <a:t> </a:t>
            </a:r>
          </a:p>
          <a:p>
            <a:r>
              <a:rPr lang="en-GB" sz="2900" dirty="0">
                <a:solidFill>
                  <a:schemeClr val="tx2">
                    <a:lumMod val="75000"/>
                  </a:schemeClr>
                </a:solidFill>
              </a:rPr>
              <a:t>Dewis Cymru (2020) </a:t>
            </a:r>
            <a:r>
              <a:rPr lang="en-GB" sz="2900" i="1" dirty="0">
                <a:solidFill>
                  <a:schemeClr val="tx2">
                    <a:lumMod val="75000"/>
                  </a:schemeClr>
                </a:solidFill>
              </a:rPr>
              <a:t>Additional Learning Needs. </a:t>
            </a:r>
            <a:r>
              <a:rPr lang="cy-GB" sz="2900" dirty="0">
                <a:solidFill>
                  <a:schemeClr val="tx2">
                    <a:lumMod val="75000"/>
                  </a:schemeClr>
                </a:solidFill>
              </a:rPr>
              <a:t>Ar gael yn </a:t>
            </a:r>
            <a:r>
              <a:rPr lang="en-GB" sz="2900" dirty="0">
                <a:solidFill>
                  <a:schemeClr val="tx2">
                    <a:lumMod val="75000"/>
                  </a:schemeClr>
                </a:solidFill>
              </a:rPr>
              <a:t>/ Available at </a:t>
            </a:r>
            <a:r>
              <a:rPr lang="en-GB" sz="2900" dirty="0">
                <a:solidFill>
                  <a:schemeClr val="tx2">
                    <a:lumMod val="75000"/>
                  </a:schemeClr>
                </a:solidFill>
                <a:hlinkClick r:id="rId3">
                  <a:extLst>
                    <a:ext uri="{A12FA001-AC4F-418D-AE19-62706E023703}">
                      <ahyp:hlinkClr xmlns:ahyp="http://schemas.microsoft.com/office/drawing/2018/hyperlinkcolor" val="tx"/>
                    </a:ext>
                  </a:extLst>
                </a:hlinkClick>
              </a:rPr>
              <a:t>https://www.dewis.wales/additional-learning-needs-cyp</a:t>
            </a:r>
            <a:r>
              <a:rPr lang="en-GB" sz="2900" dirty="0">
                <a:solidFill>
                  <a:schemeClr val="tx2">
                    <a:lumMod val="75000"/>
                  </a:schemeClr>
                </a:solidFill>
              </a:rPr>
              <a:t> (</a:t>
            </a:r>
            <a:r>
              <a:rPr lang="cy-GB" sz="2900" dirty="0">
                <a:solidFill>
                  <a:schemeClr val="tx2">
                    <a:lumMod val="75000"/>
                  </a:schemeClr>
                </a:solidFill>
              </a:rPr>
              <a:t>Cyrchwyd/</a:t>
            </a:r>
            <a:r>
              <a:rPr lang="en-GB" sz="2900" dirty="0">
                <a:solidFill>
                  <a:schemeClr val="tx2">
                    <a:lumMod val="75000"/>
                  </a:schemeClr>
                </a:solidFill>
              </a:rPr>
              <a:t>Accessed 16.09.2022)</a:t>
            </a:r>
          </a:p>
          <a:p>
            <a:r>
              <a:rPr lang="en-GB" sz="2900" dirty="0">
                <a:solidFill>
                  <a:schemeClr val="tx2">
                    <a:lumMod val="75000"/>
                  </a:schemeClr>
                </a:solidFill>
              </a:rPr>
              <a:t>Times Educational Supplement (2021) Person Centred Planning. </a:t>
            </a:r>
            <a:r>
              <a:rPr lang="cy-GB" sz="2900" dirty="0">
                <a:solidFill>
                  <a:schemeClr val="tx2">
                    <a:lumMod val="75000"/>
                  </a:schemeClr>
                </a:solidFill>
              </a:rPr>
              <a:t>Ar gael yn / </a:t>
            </a:r>
            <a:r>
              <a:rPr lang="en-GB" sz="2900" dirty="0">
                <a:solidFill>
                  <a:schemeClr val="tx2">
                    <a:lumMod val="75000"/>
                  </a:schemeClr>
                </a:solidFill>
              </a:rPr>
              <a:t>Available at </a:t>
            </a:r>
            <a:r>
              <a:rPr lang="en-GB" sz="2900" dirty="0">
                <a:solidFill>
                  <a:schemeClr val="tx2">
                    <a:lumMod val="75000"/>
                  </a:schemeClr>
                </a:solidFill>
                <a:hlinkClick r:id="rId4">
                  <a:extLst>
                    <a:ext uri="{A12FA001-AC4F-418D-AE19-62706E023703}">
                      <ahyp:hlinkClr xmlns:ahyp="http://schemas.microsoft.com/office/drawing/2018/hyperlinkcolor" val="tx"/>
                    </a:ext>
                  </a:extLst>
                </a:hlinkClick>
              </a:rPr>
              <a:t>https://www.provisionmap.co.uk/person-centred-planning-pcp/</a:t>
            </a:r>
            <a:r>
              <a:rPr lang="en-GB" sz="2900" dirty="0">
                <a:solidFill>
                  <a:schemeClr val="tx2">
                    <a:lumMod val="75000"/>
                  </a:schemeClr>
                </a:solidFill>
              </a:rPr>
              <a:t>  (</a:t>
            </a:r>
            <a:r>
              <a:rPr lang="cy-GB" sz="2900" dirty="0">
                <a:solidFill>
                  <a:schemeClr val="tx2">
                    <a:lumMod val="75000"/>
                  </a:schemeClr>
                </a:solidFill>
              </a:rPr>
              <a:t>Cyrchwyd/</a:t>
            </a:r>
            <a:r>
              <a:rPr lang="en-GB" sz="2900" dirty="0">
                <a:solidFill>
                  <a:schemeClr val="tx2">
                    <a:lumMod val="75000"/>
                  </a:schemeClr>
                </a:solidFill>
              </a:rPr>
              <a:t>Accessed 14.09.2022)</a:t>
            </a:r>
          </a:p>
          <a:p>
            <a:r>
              <a:rPr lang="cy-GB" sz="2900" dirty="0">
                <a:solidFill>
                  <a:schemeClr val="tx2">
                    <a:lumMod val="75000"/>
                  </a:schemeClr>
                </a:solidFill>
              </a:rPr>
              <a:t>Llywodraeth Cymru (2021) </a:t>
            </a:r>
            <a:r>
              <a:rPr lang="cy-GB" sz="2900" i="1" dirty="0">
                <a:solidFill>
                  <a:schemeClr val="tx2">
                    <a:lumMod val="75000"/>
                  </a:schemeClr>
                </a:solidFill>
              </a:rPr>
              <a:t>Cod Ymarfer ADY Cymru </a:t>
            </a:r>
            <a:r>
              <a:rPr lang="cy-GB" sz="2900" dirty="0">
                <a:solidFill>
                  <a:schemeClr val="tx2">
                    <a:lumMod val="75000"/>
                  </a:schemeClr>
                </a:solidFill>
              </a:rPr>
              <a:t>/ </a:t>
            </a:r>
            <a:r>
              <a:rPr lang="en-GB" sz="2900" dirty="0">
                <a:solidFill>
                  <a:schemeClr val="tx2">
                    <a:lumMod val="75000"/>
                  </a:schemeClr>
                </a:solidFill>
              </a:rPr>
              <a:t>Welsh Government (2021) </a:t>
            </a:r>
            <a:r>
              <a:rPr lang="en-GB" sz="2900" i="1" dirty="0">
                <a:solidFill>
                  <a:schemeClr val="tx2">
                    <a:lumMod val="75000"/>
                  </a:schemeClr>
                </a:solidFill>
              </a:rPr>
              <a:t>ALN Code of Practice Wales. </a:t>
            </a:r>
            <a:r>
              <a:rPr lang="cy-GB" sz="2900" dirty="0">
                <a:solidFill>
                  <a:schemeClr val="tx2">
                    <a:lumMod val="75000"/>
                  </a:schemeClr>
                </a:solidFill>
              </a:rPr>
              <a:t>Ar gael yn </a:t>
            </a:r>
            <a:r>
              <a:rPr lang="en-GB" sz="2900" dirty="0">
                <a:solidFill>
                  <a:schemeClr val="tx2">
                    <a:lumMod val="75000"/>
                  </a:schemeClr>
                </a:solidFill>
              </a:rPr>
              <a:t>/ Available at </a:t>
            </a:r>
            <a:r>
              <a:rPr lang="en-GB" sz="2900" dirty="0">
                <a:solidFill>
                  <a:schemeClr val="tx2">
                    <a:lumMod val="75000"/>
                  </a:schemeClr>
                </a:solidFill>
                <a:hlinkClick r:id="rId5">
                  <a:extLst>
                    <a:ext uri="{A12FA001-AC4F-418D-AE19-62706E023703}">
                      <ahyp:hlinkClr xmlns:ahyp="http://schemas.microsoft.com/office/drawing/2018/hyperlinkcolor" val="tx"/>
                    </a:ext>
                  </a:extLst>
                </a:hlinkClick>
              </a:rPr>
              <a:t>https://gov.wales/sites/default/files/publications/2022-06/220622-the-additional-learning-needs-code-for-wales-2021.pdf</a:t>
            </a:r>
            <a:r>
              <a:rPr lang="en-GB" sz="2900" dirty="0">
                <a:solidFill>
                  <a:schemeClr val="tx2">
                    <a:lumMod val="75000"/>
                  </a:schemeClr>
                </a:solidFill>
              </a:rPr>
              <a:t>    (</a:t>
            </a:r>
            <a:r>
              <a:rPr lang="cy-GB" sz="2900" dirty="0">
                <a:solidFill>
                  <a:schemeClr val="tx2">
                    <a:lumMod val="75000"/>
                  </a:schemeClr>
                </a:solidFill>
              </a:rPr>
              <a:t>Cyrchwyd/</a:t>
            </a:r>
            <a:r>
              <a:rPr lang="en-GB" sz="2900" dirty="0">
                <a:solidFill>
                  <a:schemeClr val="tx2">
                    <a:lumMod val="75000"/>
                  </a:schemeClr>
                </a:solidFill>
              </a:rPr>
              <a:t>Accessed 10.09.2022)</a:t>
            </a:r>
          </a:p>
          <a:p>
            <a:r>
              <a:rPr lang="cy-GB" sz="2900" dirty="0">
                <a:solidFill>
                  <a:schemeClr val="tx2">
                    <a:lumMod val="75000"/>
                  </a:schemeClr>
                </a:solidFill>
              </a:rPr>
              <a:t>Llywodraeth Cymru </a:t>
            </a:r>
            <a:r>
              <a:rPr lang="cy-GB" sz="2900" i="1" dirty="0">
                <a:solidFill>
                  <a:schemeClr val="tx2">
                    <a:lumMod val="75000"/>
                  </a:schemeClr>
                </a:solidFill>
              </a:rPr>
              <a:t>Ymarfer sy’n Canolbwyntio ar Unigolion mewn Addysg: Canllaw ar gyfer Blynyddoedd Cynnar, Ysgolion a Cholegau yng Nghymru (2015)</a:t>
            </a:r>
            <a:r>
              <a:rPr lang="cy-GB" sz="2900" dirty="0">
                <a:solidFill>
                  <a:schemeClr val="tx2">
                    <a:lumMod val="75000"/>
                  </a:schemeClr>
                </a:solidFill>
              </a:rPr>
              <a:t> / </a:t>
            </a:r>
            <a:r>
              <a:rPr lang="en-GB" sz="2900" dirty="0">
                <a:solidFill>
                  <a:schemeClr val="tx2">
                    <a:lumMod val="75000"/>
                  </a:schemeClr>
                </a:solidFill>
              </a:rPr>
              <a:t>Welsh Government </a:t>
            </a:r>
            <a:r>
              <a:rPr lang="en-GB" sz="2900" i="1" dirty="0">
                <a:solidFill>
                  <a:schemeClr val="tx2">
                    <a:lumMod val="75000"/>
                  </a:schemeClr>
                </a:solidFill>
              </a:rPr>
              <a:t>Person-Centred Practice in Education: A guide for Early Years, Schools &amp; Colleges in Wales </a:t>
            </a:r>
            <a:r>
              <a:rPr lang="en-GB" sz="2900" dirty="0">
                <a:solidFill>
                  <a:schemeClr val="tx2">
                    <a:lumMod val="75000"/>
                  </a:schemeClr>
                </a:solidFill>
              </a:rPr>
              <a:t>(2015) </a:t>
            </a:r>
            <a:r>
              <a:rPr lang="cy-GB" sz="2900" dirty="0">
                <a:solidFill>
                  <a:schemeClr val="tx2">
                    <a:lumMod val="75000"/>
                  </a:schemeClr>
                </a:solidFill>
              </a:rPr>
              <a:t>Ar gael yn / </a:t>
            </a:r>
            <a:r>
              <a:rPr lang="en-GB" sz="2900" dirty="0">
                <a:solidFill>
                  <a:schemeClr val="tx2">
                    <a:lumMod val="75000"/>
                  </a:schemeClr>
                </a:solidFill>
              </a:rPr>
              <a:t>Available at </a:t>
            </a:r>
            <a:r>
              <a:rPr lang="en-GB" sz="2900" dirty="0">
                <a:solidFill>
                  <a:schemeClr val="tx2">
                    <a:lumMod val="75000"/>
                  </a:schemeClr>
                </a:solidFill>
                <a:hlinkClick r:id="rId6">
                  <a:extLst>
                    <a:ext uri="{A12FA001-AC4F-418D-AE19-62706E023703}">
                      <ahyp:hlinkClr xmlns:ahyp="http://schemas.microsoft.com/office/drawing/2018/hyperlinkcolor" val="tx"/>
                    </a:ext>
                  </a:extLst>
                </a:hlinkClick>
              </a:rPr>
              <a:t>https://gov.wales/sites/default/files/publications/2019-01/person-centred-practice-in-education-a-guide-for-early-years-schools-and-colleges-in-wales.pdf</a:t>
            </a:r>
            <a:r>
              <a:rPr lang="en-GB" sz="2900" dirty="0">
                <a:solidFill>
                  <a:schemeClr val="tx2">
                    <a:lumMod val="75000"/>
                  </a:schemeClr>
                </a:solidFill>
              </a:rPr>
              <a:t> (</a:t>
            </a:r>
            <a:r>
              <a:rPr lang="cy-GB" sz="2900" dirty="0">
                <a:solidFill>
                  <a:schemeClr val="tx2">
                    <a:lumMod val="75000"/>
                  </a:schemeClr>
                </a:solidFill>
              </a:rPr>
              <a:t>Cyrchwyd/</a:t>
            </a:r>
            <a:r>
              <a:rPr lang="en-GB" sz="2900" dirty="0">
                <a:solidFill>
                  <a:schemeClr val="tx2">
                    <a:lumMod val="75000"/>
                  </a:schemeClr>
                </a:solidFill>
              </a:rPr>
              <a:t>Accessed 16.09.2022)</a:t>
            </a:r>
            <a:endParaRPr lang="en-GB" sz="2400" b="0" i="0" dirty="0">
              <a:solidFill>
                <a:schemeClr val="tx2">
                  <a:lumMod val="75000"/>
                </a:schemeClr>
              </a:solidFill>
              <a:effectLst/>
              <a:latin typeface="Arial" panose="020B0604020202020204" pitchFamily="34" charset="0"/>
            </a:endParaRPr>
          </a:p>
        </p:txBody>
      </p:sp>
    </p:spTree>
    <p:extLst>
      <p:ext uri="{BB962C8B-B14F-4D97-AF65-F5344CB8AC3E}">
        <p14:creationId xmlns:p14="http://schemas.microsoft.com/office/powerpoint/2010/main" val="1664973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4" ma:contentTypeDescription="Create a new document." ma:contentTypeScope="" ma:versionID="7816edb7b513d218a908e3dc477c59cf">
  <xsd:schema xmlns:xsd="http://www.w3.org/2001/XMLSchema" xmlns:xs="http://www.w3.org/2001/XMLSchema" xmlns:p="http://schemas.microsoft.com/office/2006/metadata/properties" xmlns:ns2="1684eeaa-63d5-4a8a-805f-2a73dd5a7c6a" targetNamespace="http://schemas.microsoft.com/office/2006/metadata/properties" ma:root="true" ma:fieldsID="6550020c9a50fb444327a26b92b945dc"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910982-53FB-496D-B90A-5035C7C1092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7B018B5-1D0C-43A8-88CD-9BBD4632CF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8489F8-254F-425B-80B1-FD54896402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4453</Words>
  <Application>Microsoft Office PowerPoint</Application>
  <PresentationFormat>Widescreen</PresentationFormat>
  <Paragraphs>354</Paragraphs>
  <Slides>28</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28</vt:i4>
      </vt:variant>
    </vt:vector>
  </HeadingPairs>
  <TitlesOfParts>
    <vt:vector size="38" baseType="lpstr">
      <vt:lpstr>Calibri-Bold</vt:lpstr>
      <vt:lpstr>Calibri-Italic</vt:lpstr>
      <vt:lpstr>Myriad Pro</vt:lpstr>
      <vt:lpstr>SymbolMT</vt:lpstr>
      <vt:lpstr>Arial</vt:lpstr>
      <vt:lpstr>Calibri</vt:lpstr>
      <vt:lpstr>Calibri Light</vt:lpstr>
      <vt:lpstr>Times New Roman</vt:lpstr>
      <vt:lpstr>Office Theme</vt:lpstr>
      <vt:lpstr>20140311PresentationUWTSDTemplate</vt:lpstr>
      <vt:lpstr>ECIE4003  Anghenion Ychwanegol mewn Cyd-destun  Additional Needs in Context Sue Ainsworth</vt:lpstr>
      <vt:lpstr>Yr wythnos diwethaf: Model Meddygol Anabledd</vt:lpstr>
      <vt:lpstr>Last week: Medical Model of Disability</vt:lpstr>
      <vt:lpstr>Social Model of Disability</vt:lpstr>
      <vt:lpstr>      Last week: Changing perceptions of additional needs Transforming from the SEN system to the ALN system in Wales </vt:lpstr>
      <vt:lpstr>PowerPoint Presentation</vt:lpstr>
      <vt:lpstr>PowerPoint Presentation</vt:lpstr>
      <vt:lpstr>PowerPoint Presentation</vt:lpstr>
      <vt:lpstr>Individual Development Plan (IDP)</vt:lpstr>
      <vt:lpstr>Darpariaeth Ddysgu Ychwanegol (DDdY)</vt:lpstr>
      <vt:lpstr>Person Centred Planning (PCP)</vt:lpstr>
      <vt:lpstr>One Page Profile  Cardiff Education Services (2022)</vt:lpstr>
      <vt:lpstr>                Enghraifft o’r adnoddau i ysgolion a dysgwyr gydag ADY https://cardiffeducationservices.co.uk/Page/21782   </vt:lpstr>
      <vt:lpstr>                An example of the resources for schools and learners  with ALN https://cardiffeducationservices.co.uk/Page/21782   </vt:lpstr>
      <vt:lpstr>PowerPoint Presentation</vt:lpstr>
      <vt:lpstr>PowerPoint Presentation</vt:lpstr>
      <vt:lpstr>PowerPoint Presentation</vt:lpstr>
      <vt:lpstr>PowerPoint Presentation</vt:lpstr>
      <vt:lpstr>PowerPoint Presentation</vt:lpstr>
      <vt:lpstr>PowerPoint Presentation</vt:lpstr>
      <vt:lpstr>Page 13 of Person-Centred Practice in Education (2015)</vt:lpstr>
      <vt:lpstr>Page 13 of Person-Centred Practice in Education (2015)</vt:lpstr>
      <vt:lpstr>Page 13 of Person-Centred Practice in Education (2015)</vt:lpstr>
      <vt:lpstr>PowerPoint Presentation</vt:lpstr>
      <vt:lpstr>PowerPoint Presentation</vt:lpstr>
      <vt:lpstr>PowerPoint Presentation</vt:lpstr>
      <vt:lpstr>PowerPoint Presentation</vt:lpstr>
      <vt:lpstr>Rhestr cyfeiriadau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151</cp:revision>
  <dcterms:created xsi:type="dcterms:W3CDTF">2022-03-02T09:43:12Z</dcterms:created>
  <dcterms:modified xsi:type="dcterms:W3CDTF">2025-08-17T07:57:56Z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ies>
</file>